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80" r:id="rId2"/>
    <p:sldId id="259" r:id="rId3"/>
    <p:sldId id="282" r:id="rId4"/>
    <p:sldId id="284" r:id="rId5"/>
    <p:sldId id="287" r:id="rId6"/>
    <p:sldId id="257" r:id="rId7"/>
    <p:sldId id="288" r:id="rId8"/>
    <p:sldId id="290" r:id="rId9"/>
    <p:sldId id="289" r:id="rId10"/>
    <p:sldId id="4425" r:id="rId11"/>
    <p:sldId id="291" r:id="rId12"/>
    <p:sldId id="292" r:id="rId13"/>
    <p:sldId id="28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ьвов Алексей Юрьевич" initials="ЛАЮ" lastIdx="4" clrIdx="0">
    <p:extLst>
      <p:ext uri="{19B8F6BF-5375-455C-9EA6-DF929625EA0E}">
        <p15:presenceInfo xmlns:p15="http://schemas.microsoft.com/office/powerpoint/2012/main" userId="S-1-5-21-2273693608-1477472136-1908646257-1436" providerId="AD"/>
      </p:ext>
    </p:extLst>
  </p:cmAuthor>
  <p:cmAuthor id="2" name="Shestakova, Tamara" initials="ST" lastIdx="1" clrIdx="1">
    <p:extLst>
      <p:ext uri="{19B8F6BF-5375-455C-9EA6-DF929625EA0E}">
        <p15:presenceInfo xmlns:p15="http://schemas.microsoft.com/office/powerpoint/2012/main" userId="S-1-5-21-2800664165-146498085-484308319-2625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1A56"/>
    <a:srgbClr val="0E1D3A"/>
    <a:srgbClr val="174996"/>
    <a:srgbClr val="FF0032"/>
    <a:srgbClr val="22458D"/>
    <a:srgbClr val="7BA5FF"/>
    <a:srgbClr val="F4F7FE"/>
    <a:srgbClr val="F8FAFF"/>
    <a:srgbClr val="22A98D"/>
    <a:srgbClr val="009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6374" autoAdjust="0"/>
  </p:normalViewPr>
  <p:slideViewPr>
    <p:cSldViewPr snapToGrid="0">
      <p:cViewPr varScale="1">
        <p:scale>
          <a:sx n="118" d="100"/>
          <a:sy n="118" d="100"/>
        </p:scale>
        <p:origin x="126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06885-3E2C-4A98-9B41-E11FB3234DA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18D2D-28A2-4505-9011-BD28F2EF5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18D2D-28A2-4505-9011-BD28F2EF5A8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1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18D2D-28A2-4505-9011-BD28F2EF5A8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0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18D2D-28A2-4505-9011-BD28F2EF5A8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7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18D2D-28A2-4505-9011-BD28F2EF5A8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32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0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18D2D-28A2-4505-9011-BD28F2EF5A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0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18D2D-28A2-4505-9011-BD28F2EF5A8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46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18D2D-28A2-4505-9011-BD28F2EF5A8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43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18D2D-28A2-4505-9011-BD28F2EF5A8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98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18D2D-28A2-4505-9011-BD28F2EF5A8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5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0" y="548218"/>
            <a:ext cx="5232400" cy="296174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4111927"/>
            <a:ext cx="5232400" cy="2053924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A180C2-7C68-F0CB-2415-D3AE5FA96D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66560" y="548219"/>
            <a:ext cx="4754456" cy="56287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3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411163"/>
            <a:ext cx="7421880" cy="853863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11">
            <a:extLst>
              <a:ext uri="{FF2B5EF4-FFF2-40B4-BE49-F238E27FC236}">
                <a16:creationId xmlns:a16="http://schemas.microsoft.com/office/drawing/2014/main" id="{8118A4AA-8D76-4982-A4B6-A82184A94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96"/>
            <a:ext cx="17895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6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411163"/>
            <a:ext cx="7421880" cy="853863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11">
            <a:extLst>
              <a:ext uri="{FF2B5EF4-FFF2-40B4-BE49-F238E27FC236}">
                <a16:creationId xmlns:a16="http://schemas.microsoft.com/office/drawing/2014/main" id="{8118A4AA-8D76-4982-A4B6-A82184A94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96"/>
            <a:ext cx="17895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4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08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118709" y="3048479"/>
            <a:ext cx="5246403" cy="1163248"/>
          </a:xfrm>
        </p:spPr>
        <p:txBody>
          <a:bodyPr anchor="t">
            <a:normAutofit/>
          </a:bodyPr>
          <a:lstStyle/>
          <a:p>
            <a:pPr algn="l"/>
            <a:r>
              <a:rPr lang="ru-RU" sz="326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в несколько строк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8709" y="4425060"/>
            <a:ext cx="5246403" cy="1655763"/>
          </a:xfrm>
        </p:spPr>
        <p:txBody>
          <a:bodyPr anchor="t">
            <a:normAutofit/>
          </a:bodyPr>
          <a:lstStyle>
            <a:lvl1pPr marL="0" indent="0">
              <a:buNone/>
              <a:defRPr/>
            </a:lvl1pPr>
          </a:lstStyle>
          <a:p>
            <a:pPr algn="l">
              <a:lnSpc>
                <a:spcPct val="100000"/>
              </a:lnSpc>
            </a:pPr>
            <a:r>
              <a:rPr lang="ru-RU" sz="18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Подстрочник. Может быть не более трех предложений. Кратко опишите суть излагаемого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2AD6ED8-1B4E-414E-B6FA-30CC15595712}" type="datetime1">
              <a:rPr lang="ru-RU" smtClean="0"/>
              <a:pPr/>
              <a:t>07.11.2025</a:t>
            </a:fld>
            <a:endParaRPr lang="ru-RU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90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90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CAAB3D-FD44-420B-BA1F-FBC3099B13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9" y="4240724"/>
            <a:ext cx="2706223" cy="10914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2" t="32682"/>
          <a:stretch/>
        </p:blipFill>
        <p:spPr>
          <a:xfrm>
            <a:off x="-21722" y="0"/>
            <a:ext cx="7386833" cy="24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4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825626"/>
            <a:ext cx="10657416" cy="4340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8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00" y="1825625"/>
            <a:ext cx="509016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243" y="1825625"/>
            <a:ext cx="5258432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6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9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3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  <p:pic>
        <p:nvPicPr>
          <p:cNvPr id="4" name="Рисунок 57">
            <a:extLst>
              <a:ext uri="{FF2B5EF4-FFF2-40B4-BE49-F238E27FC236}">
                <a16:creationId xmlns:a16="http://schemas.microsoft.com/office/drawing/2014/main" id="{CADEEE58-ECD5-462C-AF19-17E7A44A9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28576"/>
          <a:stretch/>
        </p:blipFill>
        <p:spPr>
          <a:xfrm>
            <a:off x="6483" y="5255889"/>
            <a:ext cx="12185517" cy="15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7">
            <a:extLst>
              <a:ext uri="{FF2B5EF4-FFF2-40B4-BE49-F238E27FC236}">
                <a16:creationId xmlns:a16="http://schemas.microsoft.com/office/drawing/2014/main" id="{CADEEE58-ECD5-462C-AF19-17E7A44A9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7924" b="1070"/>
          <a:stretch/>
        </p:blipFill>
        <p:spPr>
          <a:xfrm>
            <a:off x="6483" y="5059680"/>
            <a:ext cx="12185517" cy="1811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2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411163"/>
            <a:ext cx="7421880" cy="853863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  <p:pic>
        <p:nvPicPr>
          <p:cNvPr id="4" name="Рисунок 14">
            <a:extLst>
              <a:ext uri="{FF2B5EF4-FFF2-40B4-BE49-F238E27FC236}">
                <a16:creationId xmlns:a16="http://schemas.microsoft.com/office/drawing/2014/main" id="{C5418D28-0A78-4B87-AFF7-56307E45E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45"/>
          <a:stretch/>
        </p:blipFill>
        <p:spPr>
          <a:xfrm>
            <a:off x="-365760" y="-1"/>
            <a:ext cx="21552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411163"/>
            <a:ext cx="7835900" cy="853863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D909-3090-46D2-AD5D-B8E2B8B851B8}" type="slidenum">
              <a:rPr lang="ru-RU" smtClean="0"/>
              <a:t>‹#›</a:t>
            </a:fld>
            <a:endParaRPr lang="ru-RU"/>
          </a:p>
        </p:txBody>
      </p:sp>
      <p:pic>
        <p:nvPicPr>
          <p:cNvPr id="4" name="Рисунок 14">
            <a:extLst>
              <a:ext uri="{FF2B5EF4-FFF2-40B4-BE49-F238E27FC236}">
                <a16:creationId xmlns:a16="http://schemas.microsoft.com/office/drawing/2014/main" id="{C5418D28-0A78-4B87-AFF7-56307E45E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933"/>
          <a:stretch/>
        </p:blipFill>
        <p:spPr>
          <a:xfrm>
            <a:off x="0" y="-1"/>
            <a:ext cx="13323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5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411163"/>
            <a:ext cx="8775700" cy="8538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659997"/>
            <a:ext cx="10657416" cy="43799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910417" cy="267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C0FD909-3090-46D2-AD5D-B8E2B8B851B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1F8234-B94F-4F9D-B1E3-DA1C417C84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32" y="419360"/>
            <a:ext cx="1905266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7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2" r:id="rId5"/>
    <p:sldLayoutId id="2147483669" r:id="rId6"/>
    <p:sldLayoutId id="2147483671" r:id="rId7"/>
    <p:sldLayoutId id="2147483668" r:id="rId8"/>
    <p:sldLayoutId id="2147483674" r:id="rId9"/>
    <p:sldLayoutId id="2147483670" r:id="rId10"/>
    <p:sldLayoutId id="2147483673" r:id="rId11"/>
    <p:sldLayoutId id="2147483666" r:id="rId12"/>
    <p:sldLayoutId id="214748366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 spc="27" baseline="0">
          <a:solidFill>
            <a:srgbClr val="1B479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>
          <p15:clr>
            <a:srgbClr val="F26B43"/>
          </p15:clr>
        </p15:guide>
        <p15:guide id="2" orient="horz" pos="259">
          <p15:clr>
            <a:srgbClr val="F26B43"/>
          </p15:clr>
        </p15:guide>
        <p15:guide id="3" orient="horz" pos="3816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8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image" Target="../media/image1.png"/><Relationship Id="rId4" Type="http://schemas.openxmlformats.org/officeDocument/2006/relationships/image" Target="../media/image4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jpe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EDC2C9-53D8-4B79-9DDE-C38FEA9F987A}"/>
              </a:ext>
            </a:extLst>
          </p:cNvPr>
          <p:cNvGrpSpPr/>
          <p:nvPr/>
        </p:nvGrpSpPr>
        <p:grpSpPr>
          <a:xfrm>
            <a:off x="0" y="0"/>
            <a:ext cx="12212446" cy="6946900"/>
            <a:chOff x="0" y="0"/>
            <a:chExt cx="9144000" cy="5201452"/>
          </a:xfrm>
        </p:grpSpPr>
        <p:pic>
          <p:nvPicPr>
            <p:cNvPr id="5" name="Рисунок 1">
              <a:extLst>
                <a:ext uri="{FF2B5EF4-FFF2-40B4-BE49-F238E27FC236}">
                  <a16:creationId xmlns:a16="http://schemas.microsoft.com/office/drawing/2014/main" id="{95EB1BF4-5548-4BB2-B95F-52B4DDAD7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28440" cy="5143500"/>
            </a:xfrm>
            <a:prstGeom prst="rect">
              <a:avLst/>
            </a:prstGeom>
          </p:spPr>
        </p:pic>
        <p:pic>
          <p:nvPicPr>
            <p:cNvPr id="6" name="Рисунок 7">
              <a:extLst>
                <a:ext uri="{FF2B5EF4-FFF2-40B4-BE49-F238E27FC236}">
                  <a16:creationId xmlns:a16="http://schemas.microsoft.com/office/drawing/2014/main" id="{44CCC3B9-E855-4551-8EDC-662E9D3F3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15" y="1382301"/>
              <a:ext cx="1845085" cy="2372252"/>
            </a:xfrm>
            <a:prstGeom prst="rect">
              <a:avLst/>
            </a:prstGeom>
          </p:spPr>
        </p:pic>
        <p:sp>
          <p:nvSpPr>
            <p:cNvPr id="9" name="Прямоугольник 14">
              <a:extLst>
                <a:ext uri="{FF2B5EF4-FFF2-40B4-BE49-F238E27FC236}">
                  <a16:creationId xmlns:a16="http://schemas.microsoft.com/office/drawing/2014/main" id="{D4088C8F-8D3E-4CC9-9202-FC35171E62DE}"/>
                </a:ext>
              </a:extLst>
            </p:cNvPr>
            <p:cNvSpPr/>
            <p:nvPr/>
          </p:nvSpPr>
          <p:spPr>
            <a:xfrm>
              <a:off x="1963149" y="1382301"/>
              <a:ext cx="5923553" cy="2367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6">
              <a:extLst>
                <a:ext uri="{FF2B5EF4-FFF2-40B4-BE49-F238E27FC236}">
                  <a16:creationId xmlns:a16="http://schemas.microsoft.com/office/drawing/2014/main" id="{A5CA47A3-137C-4BA1-B0AC-02CBB9E4B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8026189">
              <a:off x="5785215" y="2632851"/>
              <a:ext cx="2898864" cy="2238337"/>
            </a:xfrm>
            <a:prstGeom prst="rect">
              <a:avLst/>
            </a:prstGeom>
          </p:spPr>
        </p:pic>
      </p:grp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E64BF5E-2CE5-445E-B6BB-3B70260192F6}"/>
              </a:ext>
            </a:extLst>
          </p:cNvPr>
          <p:cNvSpPr txBox="1">
            <a:spLocks/>
          </p:cNvSpPr>
          <p:nvPr/>
        </p:nvSpPr>
        <p:spPr>
          <a:xfrm>
            <a:off x="2829572" y="2015527"/>
            <a:ext cx="7572215" cy="16906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Управления финансами группы компаний с помощью "1С:Управления холдингом". </a:t>
            </a: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Практический опыт ГК "Российские коммунальные системы".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D68A6B6-23D6-4EC2-9514-089929C84198}"/>
              </a:ext>
            </a:extLst>
          </p:cNvPr>
          <p:cNvSpPr/>
          <p:nvPr/>
        </p:nvSpPr>
        <p:spPr>
          <a:xfrm>
            <a:off x="2829572" y="3712897"/>
            <a:ext cx="3441755" cy="1154162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marL="0" lvl="2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8D"/>
              </a:buClr>
              <a:buSzPct val="100000"/>
              <a:tabLst>
                <a:tab pos="282575" algn="l"/>
              </a:tabLs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Мишина Татьяна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8D"/>
              </a:buClr>
              <a:buSzPct val="100000"/>
              <a:tabLst>
                <a:tab pos="282575" algn="l"/>
              </a:tabLs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</a:t>
            </a:r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директора </a:t>
            </a:r>
          </a:p>
          <a:p>
            <a:pPr marL="0" lvl="2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8D"/>
              </a:buClr>
              <a:buSzPct val="100000"/>
              <a:tabLst>
                <a:tab pos="282575" algn="l"/>
              </a:tabLst>
            </a:pPr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экономике и финансам</a:t>
            </a:r>
          </a:p>
          <a:p>
            <a:pPr marL="0" lvl="2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8D"/>
              </a:buClr>
              <a:buSzPct val="100000"/>
              <a:tabLst>
                <a:tab pos="282575" algn="l"/>
              </a:tabLs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"Российские коммунальные системы"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E3B73BCB-A2DD-482D-BBEA-48D586ABA499}"/>
              </a:ext>
            </a:extLst>
          </p:cNvPr>
          <p:cNvSpPr/>
          <p:nvPr/>
        </p:nvSpPr>
        <p:spPr>
          <a:xfrm>
            <a:off x="6478978" y="3712896"/>
            <a:ext cx="3816186" cy="1154162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marL="0" lvl="2" algn="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8D"/>
              </a:buClr>
              <a:buSzPct val="100000"/>
              <a:tabLst>
                <a:tab pos="282575" algn="l"/>
              </a:tabLst>
            </a:pPr>
            <a:r>
              <a:rPr lang="ru-RU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Васильев Владимир </a:t>
            </a:r>
          </a:p>
          <a:p>
            <a:pPr marL="0" lvl="2" algn="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8D"/>
              </a:buClr>
              <a:buSzPct val="100000"/>
              <a:tabLst>
                <a:tab pos="282575" algn="l"/>
              </a:tabLst>
            </a:pPr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департамента </a:t>
            </a:r>
          </a:p>
          <a:p>
            <a:pPr marL="0" lvl="2" algn="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8D"/>
              </a:buClr>
              <a:buSzPct val="100000"/>
              <a:tabLst>
                <a:tab pos="282575" algn="l"/>
              </a:tabLst>
            </a:pPr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казначейских операций и </a:t>
            </a:r>
          </a:p>
          <a:p>
            <a:pPr marL="0" lvl="2" algn="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8D"/>
              </a:buClr>
              <a:buSzPct val="100000"/>
              <a:tabLst>
                <a:tab pos="282575" algn="l"/>
              </a:tabLst>
            </a:pPr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финансового мониторинга </a:t>
            </a:r>
          </a:p>
        </p:txBody>
      </p:sp>
    </p:spTree>
    <p:extLst>
      <p:ext uri="{BB962C8B-B14F-4D97-AF65-F5344CB8AC3E}">
        <p14:creationId xmlns:p14="http://schemas.microsoft.com/office/powerpoint/2010/main" val="262957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15">
            <a:extLst>
              <a:ext uri="{FF2B5EF4-FFF2-40B4-BE49-F238E27FC236}">
                <a16:creationId xmlns:a16="http://schemas.microsoft.com/office/drawing/2014/main" id="{1F0435A1-883A-45D7-89AC-E22474F387B4}"/>
              </a:ext>
            </a:extLst>
          </p:cNvPr>
          <p:cNvSpPr/>
          <p:nvPr/>
        </p:nvSpPr>
        <p:spPr>
          <a:xfrm>
            <a:off x="2001521" y="1399090"/>
            <a:ext cx="4524215" cy="1258643"/>
          </a:xfrm>
          <a:prstGeom prst="rect">
            <a:avLst/>
          </a:prstGeom>
          <a:solidFill>
            <a:schemeClr val="accent3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Прямоугольник 15">
            <a:extLst>
              <a:ext uri="{FF2B5EF4-FFF2-40B4-BE49-F238E27FC236}">
                <a16:creationId xmlns:a16="http://schemas.microsoft.com/office/drawing/2014/main" id="{B4A9E142-E80C-40BE-AE2E-A376E96CFA31}"/>
              </a:ext>
            </a:extLst>
          </p:cNvPr>
          <p:cNvSpPr/>
          <p:nvPr/>
        </p:nvSpPr>
        <p:spPr>
          <a:xfrm>
            <a:off x="6838700" y="1399090"/>
            <a:ext cx="4524215" cy="1258643"/>
          </a:xfrm>
          <a:prstGeom prst="rect">
            <a:avLst/>
          </a:prstGeom>
          <a:solidFill>
            <a:schemeClr val="accent3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Прямоугольник 15">
            <a:extLst>
              <a:ext uri="{FF2B5EF4-FFF2-40B4-BE49-F238E27FC236}">
                <a16:creationId xmlns:a16="http://schemas.microsoft.com/office/drawing/2014/main" id="{A1E21479-27BA-42A7-BFA3-96B803F29B8C}"/>
              </a:ext>
            </a:extLst>
          </p:cNvPr>
          <p:cNvSpPr/>
          <p:nvPr/>
        </p:nvSpPr>
        <p:spPr>
          <a:xfrm>
            <a:off x="2001521" y="2804542"/>
            <a:ext cx="4524215" cy="1258643"/>
          </a:xfrm>
          <a:prstGeom prst="rect">
            <a:avLst/>
          </a:prstGeom>
          <a:solidFill>
            <a:schemeClr val="accent3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5" name="Прямоугольник 15">
            <a:extLst>
              <a:ext uri="{FF2B5EF4-FFF2-40B4-BE49-F238E27FC236}">
                <a16:creationId xmlns:a16="http://schemas.microsoft.com/office/drawing/2014/main" id="{617D4E1E-1BEF-4823-8A4F-40DB9C579504}"/>
              </a:ext>
            </a:extLst>
          </p:cNvPr>
          <p:cNvSpPr/>
          <p:nvPr/>
        </p:nvSpPr>
        <p:spPr>
          <a:xfrm>
            <a:off x="6838700" y="2804542"/>
            <a:ext cx="4524215" cy="1258643"/>
          </a:xfrm>
          <a:prstGeom prst="rect">
            <a:avLst/>
          </a:prstGeom>
          <a:solidFill>
            <a:schemeClr val="accent3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Google Shape;257;p23">
            <a:extLst>
              <a:ext uri="{FF2B5EF4-FFF2-40B4-BE49-F238E27FC236}">
                <a16:creationId xmlns:a16="http://schemas.microsoft.com/office/drawing/2014/main" id="{A49E28EB-837B-4525-BBE0-9B4F1C5D573F}"/>
              </a:ext>
            </a:extLst>
          </p:cNvPr>
          <p:cNvSpPr txBox="1"/>
          <p:nvPr/>
        </p:nvSpPr>
        <p:spPr>
          <a:xfrm>
            <a:off x="392206" y="233406"/>
            <a:ext cx="9361394" cy="5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96" tIns="43182" rIns="86396" bIns="43182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endParaRPr sz="4000" b="1" dirty="0">
              <a:solidFill>
                <a:srgbClr val="174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F5A94-1E01-4929-B031-59468523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ym typeface="Roboto"/>
              </a:rPr>
              <a:t>Достигнутые эффекты</a:t>
            </a:r>
            <a:br>
              <a:rPr lang="ru-RU" dirty="0"/>
            </a:br>
            <a:endParaRPr lang="en-US" dirty="0"/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BD486954-944E-4C54-8979-3F335C089807}"/>
              </a:ext>
            </a:extLst>
          </p:cNvPr>
          <p:cNvSpPr txBox="1">
            <a:spLocks/>
          </p:cNvSpPr>
          <p:nvPr/>
        </p:nvSpPr>
        <p:spPr>
          <a:xfrm>
            <a:off x="2122990" y="3424222"/>
            <a:ext cx="4288084" cy="652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1800" dirty="0">
              <a:solidFill>
                <a:srgbClr val="0E1D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Заголовок 1">
            <a:extLst>
              <a:ext uri="{FF2B5EF4-FFF2-40B4-BE49-F238E27FC236}">
                <a16:creationId xmlns:a16="http://schemas.microsoft.com/office/drawing/2014/main" id="{105564C6-1FD6-4A41-90B1-5B664F16396A}"/>
              </a:ext>
            </a:extLst>
          </p:cNvPr>
          <p:cNvSpPr txBox="1">
            <a:spLocks/>
          </p:cNvSpPr>
          <p:nvPr/>
        </p:nvSpPr>
        <p:spPr>
          <a:xfrm>
            <a:off x="2081894" y="2005655"/>
            <a:ext cx="4834996" cy="652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1800" dirty="0">
              <a:solidFill>
                <a:srgbClr val="0E1D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5EB5BEC-46F2-4189-92B4-67AD39008A5F}"/>
              </a:ext>
            </a:extLst>
          </p:cNvPr>
          <p:cNvSpPr txBox="1"/>
          <p:nvPr/>
        </p:nvSpPr>
        <p:spPr>
          <a:xfrm>
            <a:off x="2196934" y="1585746"/>
            <a:ext cx="4214140" cy="55399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b="1">
                <a:solidFill>
                  <a:srgbClr val="1749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Интеграция всех финансовых процессов и информации Группы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4D3771-7730-484B-9602-D889885D1BED}"/>
              </a:ext>
            </a:extLst>
          </p:cNvPr>
          <p:cNvSpPr txBox="1"/>
          <p:nvPr/>
        </p:nvSpPr>
        <p:spPr>
          <a:xfrm>
            <a:off x="2196934" y="2982299"/>
            <a:ext cx="4286058" cy="92333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b="1">
                <a:solidFill>
                  <a:srgbClr val="1749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Выполнение задачи по быстрому закрытию в масштабах Группы</a:t>
            </a:r>
          </a:p>
        </p:txBody>
      </p:sp>
      <p:sp>
        <p:nvSpPr>
          <p:cNvPr id="71" name="Заголовок 1">
            <a:extLst>
              <a:ext uri="{FF2B5EF4-FFF2-40B4-BE49-F238E27FC236}">
                <a16:creationId xmlns:a16="http://schemas.microsoft.com/office/drawing/2014/main" id="{9AC62655-C808-4279-B293-9F46FAEC55AA}"/>
              </a:ext>
            </a:extLst>
          </p:cNvPr>
          <p:cNvSpPr txBox="1">
            <a:spLocks/>
          </p:cNvSpPr>
          <p:nvPr/>
        </p:nvSpPr>
        <p:spPr>
          <a:xfrm>
            <a:off x="6921568" y="3351631"/>
            <a:ext cx="4524215" cy="6135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1800" dirty="0">
              <a:solidFill>
                <a:srgbClr val="0E1D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4DDEF303-9575-49FC-ACE0-48FAAEF98C73}"/>
              </a:ext>
            </a:extLst>
          </p:cNvPr>
          <p:cNvSpPr txBox="1">
            <a:spLocks/>
          </p:cNvSpPr>
          <p:nvPr/>
        </p:nvSpPr>
        <p:spPr>
          <a:xfrm>
            <a:off x="6914605" y="2297101"/>
            <a:ext cx="4437608" cy="6135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1800" dirty="0">
              <a:solidFill>
                <a:srgbClr val="0E1D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47A1ECC-0BD8-428E-AA47-D4865A544FC2}"/>
              </a:ext>
            </a:extLst>
          </p:cNvPr>
          <p:cNvSpPr txBox="1"/>
          <p:nvPr/>
        </p:nvSpPr>
        <p:spPr>
          <a:xfrm>
            <a:off x="6997264" y="1499919"/>
            <a:ext cx="4270812" cy="92333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b="1">
                <a:solidFill>
                  <a:srgbClr val="1749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Стабилизация сквозных финансовых процессов за счет их автоматизации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3C57A0B-C768-48A0-944A-AF08FBBBD07D}"/>
              </a:ext>
            </a:extLst>
          </p:cNvPr>
          <p:cNvSpPr txBox="1"/>
          <p:nvPr/>
        </p:nvSpPr>
        <p:spPr>
          <a:xfrm>
            <a:off x="6993486" y="2935451"/>
            <a:ext cx="4437609" cy="92333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b="1">
                <a:solidFill>
                  <a:srgbClr val="1749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Фокус на анализе и своевременности решений вместо сбора и сверки данных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396560-1B68-4F1F-B892-4A7796B9457A}"/>
              </a:ext>
            </a:extLst>
          </p:cNvPr>
          <p:cNvSpPr txBox="1">
            <a:spLocks/>
          </p:cNvSpPr>
          <p:nvPr/>
        </p:nvSpPr>
        <p:spPr>
          <a:xfrm>
            <a:off x="3921509" y="4138704"/>
            <a:ext cx="567690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fontAlgn="t">
              <a:defRPr sz="20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/>
              <a:t>Повышение качества управленческой информации для принятия решений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886F05C9-3D48-4BF7-990D-AB9D1889352B}"/>
              </a:ext>
            </a:extLst>
          </p:cNvPr>
          <p:cNvSpPr/>
          <p:nvPr/>
        </p:nvSpPr>
        <p:spPr>
          <a:xfrm>
            <a:off x="2408319" y="4998816"/>
            <a:ext cx="10711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2800" dirty="0">
                <a:solidFill>
                  <a:schemeClr val="accent1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4400" dirty="0">
                <a:solidFill>
                  <a:schemeClr val="accent1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dirty="0">
              <a:solidFill>
                <a:schemeClr val="accent1">
                  <a:lumMod val="9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76">
            <a:extLst>
              <a:ext uri="{FF2B5EF4-FFF2-40B4-BE49-F238E27FC236}">
                <a16:creationId xmlns:a16="http://schemas.microsoft.com/office/drawing/2014/main" id="{17A42B48-F84E-468F-B90F-2B415D4EC4A7}"/>
              </a:ext>
            </a:extLst>
          </p:cNvPr>
          <p:cNvSpPr/>
          <p:nvPr/>
        </p:nvSpPr>
        <p:spPr>
          <a:xfrm>
            <a:off x="2384242" y="5757035"/>
            <a:ext cx="1826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трудозатрат 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подразделениях 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51">
            <a:extLst>
              <a:ext uri="{FF2B5EF4-FFF2-40B4-BE49-F238E27FC236}">
                <a16:creationId xmlns:a16="http://schemas.microsoft.com/office/drawing/2014/main" id="{B05FF7A5-C262-4A40-B0C8-0A132DBBB75C}"/>
              </a:ext>
            </a:extLst>
          </p:cNvPr>
          <p:cNvSpPr/>
          <p:nvPr/>
        </p:nvSpPr>
        <p:spPr>
          <a:xfrm>
            <a:off x="3977714" y="5043042"/>
            <a:ext cx="1789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ru-RU" sz="2800" dirty="0">
                <a:solidFill>
                  <a:schemeClr val="accent1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4400" dirty="0">
                <a:solidFill>
                  <a:schemeClr val="accent1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dirty="0">
              <a:solidFill>
                <a:schemeClr val="accent1">
                  <a:lumMod val="9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52">
            <a:extLst>
              <a:ext uri="{FF2B5EF4-FFF2-40B4-BE49-F238E27FC236}">
                <a16:creationId xmlns:a16="http://schemas.microsoft.com/office/drawing/2014/main" id="{C2EB8D25-EF6D-4DE9-82C6-D2A079DDF0A6}"/>
              </a:ext>
            </a:extLst>
          </p:cNvPr>
          <p:cNvSpPr/>
          <p:nvPr/>
        </p:nvSpPr>
        <p:spPr>
          <a:xfrm>
            <a:off x="4098835" y="5725969"/>
            <a:ext cx="1774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снижение зависимости от зарубежного ПО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153">
            <a:extLst>
              <a:ext uri="{FF2B5EF4-FFF2-40B4-BE49-F238E27FC236}">
                <a16:creationId xmlns:a16="http://schemas.microsoft.com/office/drawing/2014/main" id="{C205EB84-200C-4F3A-BF43-26CE82B30E6C}"/>
              </a:ext>
            </a:extLst>
          </p:cNvPr>
          <p:cNvSpPr/>
          <p:nvPr/>
        </p:nvSpPr>
        <p:spPr>
          <a:xfrm>
            <a:off x="6044859" y="5013558"/>
            <a:ext cx="14302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ru-RU" sz="2800" dirty="0">
                <a:solidFill>
                  <a:schemeClr val="accent1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4400" dirty="0">
                <a:solidFill>
                  <a:schemeClr val="accent1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dirty="0">
              <a:solidFill>
                <a:schemeClr val="accent1">
                  <a:lumMod val="9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54">
            <a:extLst>
              <a:ext uri="{FF2B5EF4-FFF2-40B4-BE49-F238E27FC236}">
                <a16:creationId xmlns:a16="http://schemas.microsoft.com/office/drawing/2014/main" id="{CBA24AA2-E88B-448B-9195-8D1EFEC98C33}"/>
              </a:ext>
            </a:extLst>
          </p:cNvPr>
          <p:cNvSpPr/>
          <p:nvPr/>
        </p:nvSpPr>
        <p:spPr>
          <a:xfrm>
            <a:off x="5884024" y="5733229"/>
            <a:ext cx="1979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ускорение сбора управленческой отчетности</a:t>
            </a:r>
          </a:p>
        </p:txBody>
      </p:sp>
      <p:sp>
        <p:nvSpPr>
          <p:cNvPr id="23" name="Rectangle 155">
            <a:extLst>
              <a:ext uri="{FF2B5EF4-FFF2-40B4-BE49-F238E27FC236}">
                <a16:creationId xmlns:a16="http://schemas.microsoft.com/office/drawing/2014/main" id="{6988BE37-5162-47B4-8953-CD74D4E5E17B}"/>
              </a:ext>
            </a:extLst>
          </p:cNvPr>
          <p:cNvSpPr/>
          <p:nvPr/>
        </p:nvSpPr>
        <p:spPr>
          <a:xfrm>
            <a:off x="7863129" y="5028300"/>
            <a:ext cx="14302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</a:t>
            </a:r>
            <a:r>
              <a:rPr lang="ru-RU" sz="2800" dirty="0">
                <a:solidFill>
                  <a:schemeClr val="accent1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4400" dirty="0">
                <a:solidFill>
                  <a:schemeClr val="accent1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dirty="0">
              <a:solidFill>
                <a:schemeClr val="accent1">
                  <a:lumMod val="9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156">
            <a:extLst>
              <a:ext uri="{FF2B5EF4-FFF2-40B4-BE49-F238E27FC236}">
                <a16:creationId xmlns:a16="http://schemas.microsoft.com/office/drawing/2014/main" id="{30BA4F82-FD9F-4FBC-8EB3-AB679956373A}"/>
              </a:ext>
            </a:extLst>
          </p:cNvPr>
          <p:cNvSpPr/>
          <p:nvPr/>
        </p:nvSpPr>
        <p:spPr>
          <a:xfrm>
            <a:off x="7626220" y="5733229"/>
            <a:ext cx="2118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ускорение сбора консолидированной отчетности по МСФО</a:t>
            </a:r>
          </a:p>
        </p:txBody>
      </p:sp>
      <p:sp>
        <p:nvSpPr>
          <p:cNvPr id="25" name="Rectangle 156">
            <a:extLst>
              <a:ext uri="{FF2B5EF4-FFF2-40B4-BE49-F238E27FC236}">
                <a16:creationId xmlns:a16="http://schemas.microsoft.com/office/drawing/2014/main" id="{6FF126F2-6A1C-4725-9646-83A10DBA4CAF}"/>
              </a:ext>
            </a:extLst>
          </p:cNvPr>
          <p:cNvSpPr/>
          <p:nvPr/>
        </p:nvSpPr>
        <p:spPr>
          <a:xfrm>
            <a:off x="9681398" y="5696190"/>
            <a:ext cx="2510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автоматизация отдельных процессов (сверка ВГО, бюджетный контроль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др.) </a:t>
            </a:r>
          </a:p>
        </p:txBody>
      </p:sp>
      <p:sp>
        <p:nvSpPr>
          <p:cNvPr id="26" name="Rectangle 155">
            <a:extLst>
              <a:ext uri="{FF2B5EF4-FFF2-40B4-BE49-F238E27FC236}">
                <a16:creationId xmlns:a16="http://schemas.microsoft.com/office/drawing/2014/main" id="{9FCF9232-8A8A-40A6-B65D-FF662C0B1D4D}"/>
              </a:ext>
            </a:extLst>
          </p:cNvPr>
          <p:cNvSpPr/>
          <p:nvPr/>
        </p:nvSpPr>
        <p:spPr>
          <a:xfrm>
            <a:off x="9681398" y="4984074"/>
            <a:ext cx="1789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ru-RU" sz="2800" dirty="0">
                <a:solidFill>
                  <a:schemeClr val="accent1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ru-RU" sz="4400" dirty="0">
                <a:solidFill>
                  <a:schemeClr val="accent1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dirty="0">
              <a:solidFill>
                <a:schemeClr val="accent1">
                  <a:lumMod val="9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257;p23">
            <a:extLst>
              <a:ext uri="{FF2B5EF4-FFF2-40B4-BE49-F238E27FC236}">
                <a16:creationId xmlns:a16="http://schemas.microsoft.com/office/drawing/2014/main" id="{A49E28EB-837B-4525-BBE0-9B4F1C5D573F}"/>
              </a:ext>
            </a:extLst>
          </p:cNvPr>
          <p:cNvSpPr txBox="1"/>
          <p:nvPr/>
        </p:nvSpPr>
        <p:spPr>
          <a:xfrm>
            <a:off x="392205" y="377453"/>
            <a:ext cx="9361394" cy="5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96" tIns="43182" rIns="86396" bIns="43182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endParaRPr sz="4000" b="1" dirty="0">
              <a:solidFill>
                <a:srgbClr val="174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74A003-3A66-4F38-85A1-8A154B63B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32" y="368560"/>
            <a:ext cx="1905266" cy="79068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97AEB5B-029D-4994-AFEE-971B4FF1097C}"/>
              </a:ext>
            </a:extLst>
          </p:cNvPr>
          <p:cNvSpPr txBox="1">
            <a:spLocks/>
          </p:cNvSpPr>
          <p:nvPr/>
        </p:nvSpPr>
        <p:spPr>
          <a:xfrm>
            <a:off x="542441" y="3600593"/>
            <a:ext cx="8581011" cy="1470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Руководство ИТ-департамента подключалось на всех этапах внедрения системы. После завершения внедрения были выделены ответственные ИТ-специалисты за поддержку системы, которым постепенно передавался объем работы от интегратора. Сейчас объем поддержки интегратором составляет около 20 часов в месяц.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82C4811-A1C5-4A47-9E5C-7995E1F1285F}"/>
              </a:ext>
            </a:extLst>
          </p:cNvPr>
          <p:cNvSpPr txBox="1">
            <a:spLocks/>
          </p:cNvSpPr>
          <p:nvPr/>
        </p:nvSpPr>
        <p:spPr>
          <a:xfrm>
            <a:off x="542441" y="1876754"/>
            <a:ext cx="8300908" cy="9827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переходного периода (6 месяцев) система поддерживалась интегратором, в т.ч. в качестве первой линии поддержки. В этом же периоде происходила передача опыта ИТ-департаменту РКС.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74F5B0F-5747-4C17-BFC2-7160A09DE8C1}"/>
              </a:ext>
            </a:extLst>
          </p:cNvPr>
          <p:cNvSpPr txBox="1">
            <a:spLocks/>
          </p:cNvSpPr>
          <p:nvPr/>
        </p:nvSpPr>
        <p:spPr>
          <a:xfrm>
            <a:off x="542442" y="5718381"/>
            <a:ext cx="8663198" cy="679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систему точечно добавляется новый функционал. Частично изменения реализует ИТ-департамент, частично – интегратор.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9E9ED-C6E5-4DBC-8F39-A29F3A2E3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ym typeface="Roboto"/>
              </a:rPr>
              <a:t>Опыт эксплуатации 1С:УХ</a:t>
            </a:r>
            <a:endParaRPr lang="en-US" dirty="0"/>
          </a:p>
        </p:txBody>
      </p:sp>
      <p:pic>
        <p:nvPicPr>
          <p:cNvPr id="12" name="Рисунок 39">
            <a:extLst>
              <a:ext uri="{FF2B5EF4-FFF2-40B4-BE49-F238E27FC236}">
                <a16:creationId xmlns:a16="http://schemas.microsoft.com/office/drawing/2014/main" id="{F7D7E652-8354-41CB-8C98-DB2CB1EC52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61"/>
          <a:stretch/>
        </p:blipFill>
        <p:spPr>
          <a:xfrm>
            <a:off x="9423400" y="0"/>
            <a:ext cx="2776587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BB8F35-065C-4EC7-83F1-99B4C85F9C25}"/>
              </a:ext>
            </a:extLst>
          </p:cNvPr>
          <p:cNvSpPr txBox="1"/>
          <p:nvPr/>
        </p:nvSpPr>
        <p:spPr>
          <a:xfrm>
            <a:off x="1397708" y="1256851"/>
            <a:ext cx="7807931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t"/>
            <a:r>
              <a:rPr lang="ru-RU" sz="2400" b="1" dirty="0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Временная поддержка интегратором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3C8C5-6FD3-4A60-8CB0-429D632246DE}"/>
              </a:ext>
            </a:extLst>
          </p:cNvPr>
          <p:cNvSpPr txBox="1"/>
          <p:nvPr/>
        </p:nvSpPr>
        <p:spPr>
          <a:xfrm>
            <a:off x="1397708" y="3028398"/>
            <a:ext cx="7807931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t"/>
            <a:r>
              <a:rPr lang="ru-RU" sz="2400" b="1" dirty="0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системы ИТ-департаментом ГК РКС</a:t>
            </a:r>
          </a:p>
        </p:txBody>
      </p:sp>
      <p:cxnSp>
        <p:nvCxnSpPr>
          <p:cNvPr id="14" name="Прямая соединительная линия 45">
            <a:extLst>
              <a:ext uri="{FF2B5EF4-FFF2-40B4-BE49-F238E27FC236}">
                <a16:creationId xmlns:a16="http://schemas.microsoft.com/office/drawing/2014/main" id="{8E22C47B-0B32-44A9-8081-CF309DF6DA06}"/>
              </a:ext>
            </a:extLst>
          </p:cNvPr>
          <p:cNvCxnSpPr>
            <a:cxnSpLocks/>
          </p:cNvCxnSpPr>
          <p:nvPr/>
        </p:nvCxnSpPr>
        <p:spPr>
          <a:xfrm flipH="1">
            <a:off x="647699" y="1759039"/>
            <a:ext cx="8098436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45">
            <a:extLst>
              <a:ext uri="{FF2B5EF4-FFF2-40B4-BE49-F238E27FC236}">
                <a16:creationId xmlns:a16="http://schemas.microsoft.com/office/drawing/2014/main" id="{48A82D52-7558-493F-A3A9-D2E7A682F638}"/>
              </a:ext>
            </a:extLst>
          </p:cNvPr>
          <p:cNvCxnSpPr>
            <a:cxnSpLocks/>
          </p:cNvCxnSpPr>
          <p:nvPr/>
        </p:nvCxnSpPr>
        <p:spPr>
          <a:xfrm flipH="1">
            <a:off x="647700" y="3551134"/>
            <a:ext cx="8300908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2610F33-8D1F-4DFD-AF18-6AD3D834FD4E}"/>
              </a:ext>
            </a:extLst>
          </p:cNvPr>
          <p:cNvCxnSpPr>
            <a:cxnSpLocks/>
          </p:cNvCxnSpPr>
          <p:nvPr/>
        </p:nvCxnSpPr>
        <p:spPr>
          <a:xfrm flipH="1">
            <a:off x="647699" y="5663219"/>
            <a:ext cx="8098436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F8BAAC-7760-4ABB-AC88-9ECFB9693D5B}"/>
              </a:ext>
            </a:extLst>
          </p:cNvPr>
          <p:cNvGrpSpPr/>
          <p:nvPr/>
        </p:nvGrpSpPr>
        <p:grpSpPr>
          <a:xfrm>
            <a:off x="647700" y="1252144"/>
            <a:ext cx="623678" cy="436549"/>
            <a:chOff x="11104990" y="3636444"/>
            <a:chExt cx="743543" cy="52045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29185E-3DFD-45D6-B5FC-1FD17F323966}"/>
                </a:ext>
              </a:extLst>
            </p:cNvPr>
            <p:cNvSpPr/>
            <p:nvPr/>
          </p:nvSpPr>
          <p:spPr>
            <a:xfrm>
              <a:off x="11504115" y="3880582"/>
              <a:ext cx="253886" cy="262076"/>
            </a:xfrm>
            <a:custGeom>
              <a:avLst/>
              <a:gdLst>
                <a:gd name="connsiteX0" fmla="*/ 58748 w 277543"/>
                <a:gd name="connsiteY0" fmla="*/ 175498 h 286496"/>
                <a:gd name="connsiteX1" fmla="*/ 40556 w 277543"/>
                <a:gd name="connsiteY1" fmla="*/ 157306 h 286496"/>
                <a:gd name="connsiteX2" fmla="*/ 40556 w 277543"/>
                <a:gd name="connsiteY2" fmla="*/ 102525 h 286496"/>
                <a:gd name="connsiteX3" fmla="*/ 88580 w 277543"/>
                <a:gd name="connsiteY3" fmla="*/ 97201 h 286496"/>
                <a:gd name="connsiteX4" fmla="*/ 93904 w 277543"/>
                <a:gd name="connsiteY4" fmla="*/ 49165 h 286496"/>
                <a:gd name="connsiteX5" fmla="*/ 148684 w 277543"/>
                <a:gd name="connsiteY5" fmla="*/ 49165 h 286496"/>
                <a:gd name="connsiteX6" fmla="*/ 157339 w 277543"/>
                <a:gd name="connsiteY6" fmla="*/ 57832 h 286496"/>
                <a:gd name="connsiteX7" fmla="*/ 165337 w 277543"/>
                <a:gd name="connsiteY7" fmla="*/ 20038 h 286496"/>
                <a:gd name="connsiteX8" fmla="*/ 215557 w 277543"/>
                <a:gd name="connsiteY8" fmla="*/ 20038 h 286496"/>
                <a:gd name="connsiteX9" fmla="*/ 261647 w 277543"/>
                <a:gd name="connsiteY9" fmla="*/ 65269 h 286496"/>
                <a:gd name="connsiteX10" fmla="*/ 261647 w 277543"/>
                <a:gd name="connsiteY10" fmla="*/ 115489 h 286496"/>
                <a:gd name="connsiteX11" fmla="*/ 236531 w 277543"/>
                <a:gd name="connsiteY11" fmla="*/ 125887 h 286496"/>
                <a:gd name="connsiteX12" fmla="*/ 219712 w 277543"/>
                <a:gd name="connsiteY12" fmla="*/ 121458 h 286496"/>
                <a:gd name="connsiteX13" fmla="*/ 213635 w 277543"/>
                <a:gd name="connsiteY13" fmla="*/ 168061 h 286496"/>
                <a:gd name="connsiteX14" fmla="*/ 186251 w 277543"/>
                <a:gd name="connsiteY14" fmla="*/ 179402 h 286496"/>
                <a:gd name="connsiteX15" fmla="*/ 165611 w 277543"/>
                <a:gd name="connsiteY15" fmla="*/ 173374 h 286496"/>
                <a:gd name="connsiteX16" fmla="*/ 160299 w 277543"/>
                <a:gd name="connsiteY16" fmla="*/ 221409 h 286496"/>
                <a:gd name="connsiteX17" fmla="*/ 132903 w 277543"/>
                <a:gd name="connsiteY17" fmla="*/ 232750 h 286496"/>
                <a:gd name="connsiteX18" fmla="*/ 113099 w 277543"/>
                <a:gd name="connsiteY18" fmla="*/ 227163 h 286496"/>
                <a:gd name="connsiteX19" fmla="*/ 107441 w 277543"/>
                <a:gd name="connsiteY19" fmla="*/ 269708 h 286496"/>
                <a:gd name="connsiteX20" fmla="*/ 82324 w 277543"/>
                <a:gd name="connsiteY20" fmla="*/ 280093 h 286496"/>
                <a:gd name="connsiteX21" fmla="*/ 57208 w 277543"/>
                <a:gd name="connsiteY21" fmla="*/ 269708 h 286496"/>
                <a:gd name="connsiteX22" fmla="*/ 20047 w 277543"/>
                <a:gd name="connsiteY22" fmla="*/ 233394 h 286496"/>
                <a:gd name="connsiteX23" fmla="*/ 20047 w 277543"/>
                <a:gd name="connsiteY23" fmla="*/ 183174 h 286496"/>
                <a:gd name="connsiteX24" fmla="*/ 58748 w 277543"/>
                <a:gd name="connsiteY24" fmla="*/ 175498 h 28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7543" h="286496">
                  <a:moveTo>
                    <a:pt x="58748" y="175498"/>
                  </a:moveTo>
                  <a:lnTo>
                    <a:pt x="40556" y="157306"/>
                  </a:lnTo>
                  <a:cubicBezTo>
                    <a:pt x="25431" y="142181"/>
                    <a:pt x="25431" y="117638"/>
                    <a:pt x="40556" y="102525"/>
                  </a:cubicBezTo>
                  <a:cubicBezTo>
                    <a:pt x="53591" y="89478"/>
                    <a:pt x="73610" y="87747"/>
                    <a:pt x="88580" y="97201"/>
                  </a:cubicBezTo>
                  <a:cubicBezTo>
                    <a:pt x="79126" y="82232"/>
                    <a:pt x="80856" y="62213"/>
                    <a:pt x="93904" y="49165"/>
                  </a:cubicBezTo>
                  <a:cubicBezTo>
                    <a:pt x="109017" y="34053"/>
                    <a:pt x="133548" y="34053"/>
                    <a:pt x="148684" y="49165"/>
                  </a:cubicBezTo>
                  <a:lnTo>
                    <a:pt x="157339" y="57832"/>
                  </a:lnTo>
                  <a:cubicBezTo>
                    <a:pt x="152492" y="45142"/>
                    <a:pt x="155118" y="30257"/>
                    <a:pt x="165337" y="20038"/>
                  </a:cubicBezTo>
                  <a:cubicBezTo>
                    <a:pt x="179220" y="6179"/>
                    <a:pt x="201674" y="6179"/>
                    <a:pt x="215557" y="20038"/>
                  </a:cubicBezTo>
                  <a:lnTo>
                    <a:pt x="261647" y="65269"/>
                  </a:lnTo>
                  <a:cubicBezTo>
                    <a:pt x="275519" y="79140"/>
                    <a:pt x="275519" y="101618"/>
                    <a:pt x="261647" y="115489"/>
                  </a:cubicBezTo>
                  <a:cubicBezTo>
                    <a:pt x="254712" y="122413"/>
                    <a:pt x="245628" y="125887"/>
                    <a:pt x="236531" y="125887"/>
                  </a:cubicBezTo>
                  <a:cubicBezTo>
                    <a:pt x="230717" y="125887"/>
                    <a:pt x="224964" y="124311"/>
                    <a:pt x="219712" y="121458"/>
                  </a:cubicBezTo>
                  <a:cubicBezTo>
                    <a:pt x="228199" y="136260"/>
                    <a:pt x="226277" y="155420"/>
                    <a:pt x="213635" y="168061"/>
                  </a:cubicBezTo>
                  <a:cubicBezTo>
                    <a:pt x="206079" y="175618"/>
                    <a:pt x="196159" y="179402"/>
                    <a:pt x="186251" y="179402"/>
                  </a:cubicBezTo>
                  <a:cubicBezTo>
                    <a:pt x="179065" y="179402"/>
                    <a:pt x="171902" y="177348"/>
                    <a:pt x="165611" y="173374"/>
                  </a:cubicBezTo>
                  <a:cubicBezTo>
                    <a:pt x="175065" y="188343"/>
                    <a:pt x="173347" y="208362"/>
                    <a:pt x="160299" y="221409"/>
                  </a:cubicBezTo>
                  <a:cubicBezTo>
                    <a:pt x="152731" y="228966"/>
                    <a:pt x="142811" y="232750"/>
                    <a:pt x="132903" y="232750"/>
                  </a:cubicBezTo>
                  <a:cubicBezTo>
                    <a:pt x="126027" y="232750"/>
                    <a:pt x="119187" y="230804"/>
                    <a:pt x="113099" y="227163"/>
                  </a:cubicBezTo>
                  <a:cubicBezTo>
                    <a:pt x="120763" y="240700"/>
                    <a:pt x="118984" y="258153"/>
                    <a:pt x="107441" y="269708"/>
                  </a:cubicBezTo>
                  <a:cubicBezTo>
                    <a:pt x="100493" y="276632"/>
                    <a:pt x="91409" y="280093"/>
                    <a:pt x="82324" y="280093"/>
                  </a:cubicBezTo>
                  <a:cubicBezTo>
                    <a:pt x="73240" y="280093"/>
                    <a:pt x="64156" y="276632"/>
                    <a:pt x="57208" y="269708"/>
                  </a:cubicBezTo>
                  <a:lnTo>
                    <a:pt x="20047" y="233394"/>
                  </a:lnTo>
                  <a:cubicBezTo>
                    <a:pt x="6176" y="219523"/>
                    <a:pt x="6176" y="197045"/>
                    <a:pt x="20047" y="183174"/>
                  </a:cubicBezTo>
                  <a:cubicBezTo>
                    <a:pt x="30516" y="172717"/>
                    <a:pt x="45868" y="170174"/>
                    <a:pt x="58748" y="175498"/>
                  </a:cubicBez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9083D8-8AAD-4915-822E-FC02FECFE48D}"/>
                </a:ext>
              </a:extLst>
            </p:cNvPr>
            <p:cNvSpPr/>
            <p:nvPr/>
          </p:nvSpPr>
          <p:spPr>
            <a:xfrm>
              <a:off x="11639221" y="3924662"/>
              <a:ext cx="73709" cy="73709"/>
            </a:xfrm>
            <a:custGeom>
              <a:avLst/>
              <a:gdLst>
                <a:gd name="connsiteX0" fmla="*/ 72016 w 80577"/>
                <a:gd name="connsiteY0" fmla="*/ 73270 h 80577"/>
                <a:gd name="connsiteX1" fmla="*/ 9644 w 80577"/>
                <a:gd name="connsiteY1" fmla="*/ 9644 h 8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577" h="80577">
                  <a:moveTo>
                    <a:pt x="72016" y="73270"/>
                  </a:moveTo>
                  <a:lnTo>
                    <a:pt x="9644" y="9644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936A49-CB59-4370-AF35-9DB37A8E9327}"/>
                </a:ext>
              </a:extLst>
            </p:cNvPr>
            <p:cNvSpPr/>
            <p:nvPr/>
          </p:nvSpPr>
          <p:spPr>
            <a:xfrm>
              <a:off x="11576323" y="3960676"/>
              <a:ext cx="81899" cy="81899"/>
            </a:xfrm>
            <a:custGeom>
              <a:avLst/>
              <a:gdLst>
                <a:gd name="connsiteX0" fmla="*/ 86675 w 89530"/>
                <a:gd name="connsiteY0" fmla="*/ 85816 h 89530"/>
                <a:gd name="connsiteX1" fmla="*/ 9644 w 89530"/>
                <a:gd name="connsiteY1" fmla="*/ 9644 h 8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530" h="89530">
                  <a:moveTo>
                    <a:pt x="86675" y="85816"/>
                  </a:moveTo>
                  <a:lnTo>
                    <a:pt x="9644" y="9644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6A4B6C9-B6A7-4BE9-A918-61D8F0C9DD20}"/>
                </a:ext>
              </a:extLst>
            </p:cNvPr>
            <p:cNvSpPr/>
            <p:nvPr/>
          </p:nvSpPr>
          <p:spPr>
            <a:xfrm>
              <a:off x="11549034" y="4032299"/>
              <a:ext cx="65519" cy="57329"/>
            </a:xfrm>
            <a:custGeom>
              <a:avLst/>
              <a:gdLst>
                <a:gd name="connsiteX0" fmla="*/ 63995 w 71624"/>
                <a:gd name="connsiteY0" fmla="*/ 61309 h 62671"/>
                <a:gd name="connsiteX1" fmla="*/ 9644 w 71624"/>
                <a:gd name="connsiteY1" fmla="*/ 9644 h 6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624" h="62671">
                  <a:moveTo>
                    <a:pt x="63995" y="61309"/>
                  </a:moveTo>
                  <a:lnTo>
                    <a:pt x="9644" y="9644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92EC880-975C-4CA9-89C4-D6A74C858EFF}"/>
                </a:ext>
              </a:extLst>
            </p:cNvPr>
            <p:cNvSpPr/>
            <p:nvPr/>
          </p:nvSpPr>
          <p:spPr>
            <a:xfrm>
              <a:off x="11256922" y="3832423"/>
              <a:ext cx="188367" cy="237507"/>
            </a:xfrm>
            <a:custGeom>
              <a:avLst/>
              <a:gdLst>
                <a:gd name="connsiteX0" fmla="*/ 77956 w 205919"/>
                <a:gd name="connsiteY0" fmla="*/ 242171 h 259637"/>
                <a:gd name="connsiteX1" fmla="*/ 28285 w 205919"/>
                <a:gd name="connsiteY1" fmla="*/ 242875 h 259637"/>
                <a:gd name="connsiteX2" fmla="*/ 15058 w 205919"/>
                <a:gd name="connsiteY2" fmla="*/ 190351 h 259637"/>
                <a:gd name="connsiteX3" fmla="*/ 18400 w 205919"/>
                <a:gd name="connsiteY3" fmla="*/ 186316 h 259637"/>
                <a:gd name="connsiteX4" fmla="*/ 20095 w 205919"/>
                <a:gd name="connsiteY4" fmla="*/ 184765 h 259637"/>
                <a:gd name="connsiteX5" fmla="*/ 199287 w 205919"/>
                <a:gd name="connsiteY5" fmla="*/ 9644 h 25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919" h="259637">
                  <a:moveTo>
                    <a:pt x="77956" y="242171"/>
                  </a:moveTo>
                  <a:cubicBezTo>
                    <a:pt x="66150" y="253977"/>
                    <a:pt x="44710" y="254968"/>
                    <a:pt x="28285" y="242875"/>
                  </a:cubicBezTo>
                  <a:cubicBezTo>
                    <a:pt x="10151" y="229470"/>
                    <a:pt x="4230" y="205965"/>
                    <a:pt x="15058" y="190351"/>
                  </a:cubicBezTo>
                  <a:cubicBezTo>
                    <a:pt x="16073" y="188871"/>
                    <a:pt x="17171" y="187546"/>
                    <a:pt x="18400" y="186316"/>
                  </a:cubicBezTo>
                  <a:cubicBezTo>
                    <a:pt x="18938" y="185779"/>
                    <a:pt x="19511" y="185266"/>
                    <a:pt x="20095" y="184765"/>
                  </a:cubicBezTo>
                  <a:lnTo>
                    <a:pt x="199287" y="9644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85F5E3-52C9-4542-8158-33715591996A}"/>
                </a:ext>
              </a:extLst>
            </p:cNvPr>
            <p:cNvSpPr/>
            <p:nvPr/>
          </p:nvSpPr>
          <p:spPr>
            <a:xfrm>
              <a:off x="11377423" y="4082902"/>
              <a:ext cx="114658" cy="65519"/>
            </a:xfrm>
            <a:custGeom>
              <a:avLst/>
              <a:gdLst>
                <a:gd name="connsiteX0" fmla="*/ 115880 w 125342"/>
                <a:gd name="connsiteY0" fmla="*/ 21402 h 71624"/>
                <a:gd name="connsiteX1" fmla="*/ 79412 w 125342"/>
                <a:gd name="connsiteY1" fmla="*/ 59697 h 71624"/>
                <a:gd name="connsiteX2" fmla="*/ 30397 w 125342"/>
                <a:gd name="connsiteY2" fmla="*/ 59721 h 71624"/>
                <a:gd name="connsiteX3" fmla="*/ 15296 w 125342"/>
                <a:gd name="connsiteY3" fmla="*/ 9644 h 7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342" h="71624">
                  <a:moveTo>
                    <a:pt x="115880" y="21402"/>
                  </a:moveTo>
                  <a:cubicBezTo>
                    <a:pt x="114925" y="22787"/>
                    <a:pt x="80546" y="58527"/>
                    <a:pt x="79412" y="59697"/>
                  </a:cubicBezTo>
                  <a:cubicBezTo>
                    <a:pt x="67558" y="71885"/>
                    <a:pt x="46811" y="71849"/>
                    <a:pt x="30397" y="59721"/>
                  </a:cubicBezTo>
                  <a:cubicBezTo>
                    <a:pt x="13350" y="47127"/>
                    <a:pt x="2392" y="23826"/>
                    <a:pt x="15296" y="9644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EEFA517-01BC-4C71-A5CA-86EE97100569}"/>
                </a:ext>
              </a:extLst>
            </p:cNvPr>
            <p:cNvSpPr/>
            <p:nvPr/>
          </p:nvSpPr>
          <p:spPr>
            <a:xfrm>
              <a:off x="11461009" y="4099565"/>
              <a:ext cx="90089" cy="57329"/>
            </a:xfrm>
            <a:custGeom>
              <a:avLst/>
              <a:gdLst>
                <a:gd name="connsiteX0" fmla="*/ 94674 w 98483"/>
                <a:gd name="connsiteY0" fmla="*/ 23802 h 62671"/>
                <a:gd name="connsiteX1" fmla="*/ 80182 w 98483"/>
                <a:gd name="connsiteY1" fmla="*/ 38234 h 62671"/>
                <a:gd name="connsiteX2" fmla="*/ 19278 w 98483"/>
                <a:gd name="connsiteY2" fmla="*/ 50147 h 62671"/>
                <a:gd name="connsiteX3" fmla="*/ 18645 w 98483"/>
                <a:gd name="connsiteY3" fmla="*/ 9644 h 6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83" h="62671">
                  <a:moveTo>
                    <a:pt x="94674" y="23802"/>
                  </a:moveTo>
                  <a:cubicBezTo>
                    <a:pt x="86008" y="32432"/>
                    <a:pt x="80397" y="38019"/>
                    <a:pt x="80182" y="38234"/>
                  </a:cubicBezTo>
                  <a:cubicBezTo>
                    <a:pt x="68400" y="50016"/>
                    <a:pt x="46245" y="77114"/>
                    <a:pt x="19278" y="50147"/>
                  </a:cubicBezTo>
                  <a:cubicBezTo>
                    <a:pt x="19278" y="50147"/>
                    <a:pt x="-1970" y="30272"/>
                    <a:pt x="18645" y="9644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4187DB3-9FE0-4C31-BB2F-7DCF8254CAC6}"/>
                </a:ext>
              </a:extLst>
            </p:cNvPr>
            <p:cNvSpPr/>
            <p:nvPr/>
          </p:nvSpPr>
          <p:spPr>
            <a:xfrm>
              <a:off x="11724615" y="3844260"/>
              <a:ext cx="65519" cy="90089"/>
            </a:xfrm>
            <a:custGeom>
              <a:avLst/>
              <a:gdLst>
                <a:gd name="connsiteX0" fmla="*/ 70608 w 71624"/>
                <a:gd name="connsiteY0" fmla="*/ 9644 h 98483"/>
                <a:gd name="connsiteX1" fmla="*/ 51974 w 71624"/>
                <a:gd name="connsiteY1" fmla="*/ 30248 h 98483"/>
                <a:gd name="connsiteX2" fmla="*/ 35954 w 71624"/>
                <a:gd name="connsiteY2" fmla="*/ 59745 h 98483"/>
                <a:gd name="connsiteX3" fmla="*/ 16448 w 71624"/>
                <a:gd name="connsiteY3" fmla="*/ 86055 h 98483"/>
                <a:gd name="connsiteX4" fmla="*/ 9644 w 71624"/>
                <a:gd name="connsiteY4" fmla="*/ 94017 h 9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4" h="98483">
                  <a:moveTo>
                    <a:pt x="70608" y="9644"/>
                  </a:moveTo>
                  <a:cubicBezTo>
                    <a:pt x="64078" y="16174"/>
                    <a:pt x="57358" y="22692"/>
                    <a:pt x="51974" y="30248"/>
                  </a:cubicBezTo>
                  <a:cubicBezTo>
                    <a:pt x="45396" y="39463"/>
                    <a:pt x="41612" y="50040"/>
                    <a:pt x="35954" y="59745"/>
                  </a:cubicBezTo>
                  <a:cubicBezTo>
                    <a:pt x="30451" y="69187"/>
                    <a:pt x="23491" y="77723"/>
                    <a:pt x="16448" y="86055"/>
                  </a:cubicBezTo>
                  <a:cubicBezTo>
                    <a:pt x="14192" y="88717"/>
                    <a:pt x="11912" y="91355"/>
                    <a:pt x="9644" y="94017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0F61429-8E67-46AC-ABA3-556059F2EEB4}"/>
                </a:ext>
              </a:extLst>
            </p:cNvPr>
            <p:cNvSpPr/>
            <p:nvPr/>
          </p:nvSpPr>
          <p:spPr>
            <a:xfrm>
              <a:off x="11499666" y="3691284"/>
              <a:ext cx="139228" cy="24570"/>
            </a:xfrm>
            <a:custGeom>
              <a:avLst/>
              <a:gdLst>
                <a:gd name="connsiteX0" fmla="*/ 149287 w 152201"/>
                <a:gd name="connsiteY0" fmla="*/ 9644 h 26859"/>
                <a:gd name="connsiteX1" fmla="*/ 78582 w 152201"/>
                <a:gd name="connsiteY1" fmla="*/ 21892 h 26859"/>
                <a:gd name="connsiteX2" fmla="*/ 9644 w 152201"/>
                <a:gd name="connsiteY2" fmla="*/ 12521 h 2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201" h="26859">
                  <a:moveTo>
                    <a:pt x="149287" y="9644"/>
                  </a:moveTo>
                  <a:cubicBezTo>
                    <a:pt x="128898" y="24446"/>
                    <a:pt x="102707" y="26296"/>
                    <a:pt x="78582" y="21892"/>
                  </a:cubicBezTo>
                  <a:cubicBezTo>
                    <a:pt x="55937" y="17761"/>
                    <a:pt x="32898" y="10730"/>
                    <a:pt x="9644" y="12521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F46CD4C-5515-462A-855D-843FECB56C51}"/>
                </a:ext>
              </a:extLst>
            </p:cNvPr>
            <p:cNvSpPr/>
            <p:nvPr/>
          </p:nvSpPr>
          <p:spPr>
            <a:xfrm>
              <a:off x="11305075" y="3948314"/>
              <a:ext cx="122848" cy="122848"/>
            </a:xfrm>
            <a:custGeom>
              <a:avLst/>
              <a:gdLst>
                <a:gd name="connsiteX0" fmla="*/ 9644 w 134295"/>
                <a:gd name="connsiteY0" fmla="*/ 131286 h 134295"/>
                <a:gd name="connsiteX1" fmla="*/ 130366 w 134295"/>
                <a:gd name="connsiteY1" fmla="*/ 9644 h 13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295" h="134295">
                  <a:moveTo>
                    <a:pt x="9644" y="131286"/>
                  </a:moveTo>
                  <a:lnTo>
                    <a:pt x="130366" y="9644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27B0BD-1DE8-4EA0-8C87-1997C533BB54}"/>
                </a:ext>
              </a:extLst>
            </p:cNvPr>
            <p:cNvSpPr/>
            <p:nvPr/>
          </p:nvSpPr>
          <p:spPr>
            <a:xfrm>
              <a:off x="11355601" y="3999191"/>
              <a:ext cx="122848" cy="122848"/>
            </a:xfrm>
            <a:custGeom>
              <a:avLst/>
              <a:gdLst>
                <a:gd name="connsiteX0" fmla="*/ 9644 w 134295"/>
                <a:gd name="connsiteY0" fmla="*/ 130903 h 134295"/>
                <a:gd name="connsiteX1" fmla="*/ 129996 w 134295"/>
                <a:gd name="connsiteY1" fmla="*/ 9644 h 13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295" h="134295">
                  <a:moveTo>
                    <a:pt x="9644" y="130903"/>
                  </a:moveTo>
                  <a:lnTo>
                    <a:pt x="129996" y="9644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58CC56-8C37-4F4E-9754-72305940C88B}"/>
                </a:ext>
              </a:extLst>
            </p:cNvPr>
            <p:cNvSpPr/>
            <p:nvPr/>
          </p:nvSpPr>
          <p:spPr>
            <a:xfrm>
              <a:off x="11474605" y="4080827"/>
              <a:ext cx="24570" cy="24570"/>
            </a:xfrm>
            <a:custGeom>
              <a:avLst/>
              <a:gdLst>
                <a:gd name="connsiteX0" fmla="*/ 9644 w 26859"/>
                <a:gd name="connsiteY0" fmla="*/ 23670 h 26859"/>
                <a:gd name="connsiteX1" fmla="*/ 23658 w 26859"/>
                <a:gd name="connsiteY1" fmla="*/ 9644 h 2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59" h="26859">
                  <a:moveTo>
                    <a:pt x="9644" y="23670"/>
                  </a:moveTo>
                  <a:lnTo>
                    <a:pt x="23658" y="9644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DB14CB-6F0A-4361-B029-1E983C0CBC72}"/>
                </a:ext>
              </a:extLst>
            </p:cNvPr>
            <p:cNvSpPr/>
            <p:nvPr/>
          </p:nvSpPr>
          <p:spPr>
            <a:xfrm>
              <a:off x="11296928" y="4059588"/>
              <a:ext cx="73709" cy="73709"/>
            </a:xfrm>
            <a:custGeom>
              <a:avLst/>
              <a:gdLst>
                <a:gd name="connsiteX0" fmla="*/ 18550 w 80577"/>
                <a:gd name="connsiteY0" fmla="*/ 9644 h 80577"/>
                <a:gd name="connsiteX1" fmla="*/ 22274 w 80577"/>
                <a:gd name="connsiteY1" fmla="*/ 61153 h 80577"/>
                <a:gd name="connsiteX2" fmla="*/ 73784 w 80577"/>
                <a:gd name="connsiteY2" fmla="*/ 64878 h 8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77" h="80577">
                  <a:moveTo>
                    <a:pt x="18550" y="9644"/>
                  </a:moveTo>
                  <a:cubicBezTo>
                    <a:pt x="5347" y="22834"/>
                    <a:pt x="7018" y="45897"/>
                    <a:pt x="22274" y="61153"/>
                  </a:cubicBezTo>
                  <a:cubicBezTo>
                    <a:pt x="37518" y="76397"/>
                    <a:pt x="60581" y="78069"/>
                    <a:pt x="73784" y="64878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F6CC4C-956E-4F42-85C7-A6F904419D03}"/>
                </a:ext>
              </a:extLst>
            </p:cNvPr>
            <p:cNvSpPr/>
            <p:nvPr/>
          </p:nvSpPr>
          <p:spPr>
            <a:xfrm>
              <a:off x="11159676" y="3681050"/>
              <a:ext cx="450443" cy="311215"/>
            </a:xfrm>
            <a:custGeom>
              <a:avLst/>
              <a:gdLst>
                <a:gd name="connsiteX0" fmla="*/ 346230 w 492415"/>
                <a:gd name="connsiteY0" fmla="*/ 123146 h 340214"/>
                <a:gd name="connsiteX1" fmla="*/ 383057 w 492415"/>
                <a:gd name="connsiteY1" fmla="*/ 143678 h 340214"/>
                <a:gd name="connsiteX2" fmla="*/ 381780 w 492415"/>
                <a:gd name="connsiteY2" fmla="*/ 168186 h 340214"/>
                <a:gd name="connsiteX3" fmla="*/ 349978 w 492415"/>
                <a:gd name="connsiteY3" fmla="*/ 245778 h 340214"/>
                <a:gd name="connsiteX4" fmla="*/ 383904 w 492415"/>
                <a:gd name="connsiteY4" fmla="*/ 281041 h 340214"/>
                <a:gd name="connsiteX5" fmla="*/ 404986 w 492415"/>
                <a:gd name="connsiteY5" fmla="*/ 271766 h 340214"/>
                <a:gd name="connsiteX6" fmla="*/ 441717 w 492415"/>
                <a:gd name="connsiteY6" fmla="*/ 222190 h 340214"/>
                <a:gd name="connsiteX7" fmla="*/ 485611 w 492415"/>
                <a:gd name="connsiteY7" fmla="*/ 160044 h 340214"/>
                <a:gd name="connsiteX8" fmla="*/ 488822 w 492415"/>
                <a:gd name="connsiteY8" fmla="*/ 153180 h 340214"/>
                <a:gd name="connsiteX9" fmla="*/ 477505 w 492415"/>
                <a:gd name="connsiteY9" fmla="*/ 105777 h 340214"/>
                <a:gd name="connsiteX10" fmla="*/ 459217 w 492415"/>
                <a:gd name="connsiteY10" fmla="*/ 78035 h 340214"/>
                <a:gd name="connsiteX11" fmla="*/ 362715 w 492415"/>
                <a:gd name="connsiteY11" fmla="*/ 13669 h 340214"/>
                <a:gd name="connsiteX12" fmla="*/ 310812 w 492415"/>
                <a:gd name="connsiteY12" fmla="*/ 16402 h 340214"/>
                <a:gd name="connsiteX13" fmla="*/ 266608 w 492415"/>
                <a:gd name="connsiteY13" fmla="*/ 31073 h 340214"/>
                <a:gd name="connsiteX14" fmla="*/ 224278 w 492415"/>
                <a:gd name="connsiteY14" fmla="*/ 42724 h 340214"/>
                <a:gd name="connsiteX15" fmla="*/ 176684 w 492415"/>
                <a:gd name="connsiteY15" fmla="*/ 37997 h 340214"/>
                <a:gd name="connsiteX16" fmla="*/ 74811 w 492415"/>
                <a:gd name="connsiteY16" fmla="*/ 105121 h 340214"/>
                <a:gd name="connsiteX17" fmla="*/ 9788 w 492415"/>
                <a:gd name="connsiteY17" fmla="*/ 204905 h 340214"/>
                <a:gd name="connsiteX18" fmla="*/ 137363 w 492415"/>
                <a:gd name="connsiteY18" fmla="*/ 339343 h 34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2415" h="340214">
                  <a:moveTo>
                    <a:pt x="346230" y="123146"/>
                  </a:moveTo>
                  <a:cubicBezTo>
                    <a:pt x="360101" y="123492"/>
                    <a:pt x="376038" y="131622"/>
                    <a:pt x="383057" y="143678"/>
                  </a:cubicBezTo>
                  <a:cubicBezTo>
                    <a:pt x="387557" y="151426"/>
                    <a:pt x="385755" y="160629"/>
                    <a:pt x="381780" y="168186"/>
                  </a:cubicBezTo>
                  <a:cubicBezTo>
                    <a:pt x="368827" y="192800"/>
                    <a:pt x="349823" y="216556"/>
                    <a:pt x="349978" y="245778"/>
                  </a:cubicBezTo>
                  <a:cubicBezTo>
                    <a:pt x="350086" y="264377"/>
                    <a:pt x="366619" y="277795"/>
                    <a:pt x="383904" y="281041"/>
                  </a:cubicBezTo>
                  <a:cubicBezTo>
                    <a:pt x="393741" y="282892"/>
                    <a:pt x="399352" y="279776"/>
                    <a:pt x="404986" y="271766"/>
                  </a:cubicBezTo>
                  <a:cubicBezTo>
                    <a:pt x="416840" y="254946"/>
                    <a:pt x="429398" y="238652"/>
                    <a:pt x="441717" y="222190"/>
                  </a:cubicBezTo>
                  <a:cubicBezTo>
                    <a:pt x="456806" y="202064"/>
                    <a:pt x="473172" y="181985"/>
                    <a:pt x="485611" y="160044"/>
                  </a:cubicBezTo>
                  <a:cubicBezTo>
                    <a:pt x="486828" y="157884"/>
                    <a:pt x="488177" y="155604"/>
                    <a:pt x="488822" y="153180"/>
                  </a:cubicBezTo>
                  <a:cubicBezTo>
                    <a:pt x="493071" y="137173"/>
                    <a:pt x="484835" y="119672"/>
                    <a:pt x="477505" y="105777"/>
                  </a:cubicBezTo>
                  <a:cubicBezTo>
                    <a:pt x="472348" y="95989"/>
                    <a:pt x="466821" y="86200"/>
                    <a:pt x="459217" y="78035"/>
                  </a:cubicBezTo>
                  <a:cubicBezTo>
                    <a:pt x="446814" y="64713"/>
                    <a:pt x="381601" y="21918"/>
                    <a:pt x="362715" y="13669"/>
                  </a:cubicBezTo>
                  <a:cubicBezTo>
                    <a:pt x="345442" y="6124"/>
                    <a:pt x="327728" y="10434"/>
                    <a:pt x="310812" y="16402"/>
                  </a:cubicBezTo>
                  <a:cubicBezTo>
                    <a:pt x="296165" y="21559"/>
                    <a:pt x="281447" y="26502"/>
                    <a:pt x="266608" y="31073"/>
                  </a:cubicBezTo>
                  <a:cubicBezTo>
                    <a:pt x="252725" y="35347"/>
                    <a:pt x="238603" y="39967"/>
                    <a:pt x="224278" y="42724"/>
                  </a:cubicBezTo>
                  <a:cubicBezTo>
                    <a:pt x="208736" y="45697"/>
                    <a:pt x="190269" y="47666"/>
                    <a:pt x="176684" y="37997"/>
                  </a:cubicBezTo>
                  <a:cubicBezTo>
                    <a:pt x="176684" y="37997"/>
                    <a:pt x="146184" y="33747"/>
                    <a:pt x="74811" y="105121"/>
                  </a:cubicBezTo>
                  <a:cubicBezTo>
                    <a:pt x="3449" y="176482"/>
                    <a:pt x="9788" y="204905"/>
                    <a:pt x="9788" y="204905"/>
                  </a:cubicBezTo>
                  <a:cubicBezTo>
                    <a:pt x="55509" y="240514"/>
                    <a:pt x="75790" y="277735"/>
                    <a:pt x="137363" y="339343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764DE91-2CDF-4A7B-9C02-2EF21A2C2A8A}"/>
                </a:ext>
              </a:extLst>
            </p:cNvPr>
            <p:cNvSpPr/>
            <p:nvPr/>
          </p:nvSpPr>
          <p:spPr>
            <a:xfrm>
              <a:off x="11313384" y="3745588"/>
              <a:ext cx="171987" cy="122848"/>
            </a:xfrm>
            <a:custGeom>
              <a:avLst/>
              <a:gdLst>
                <a:gd name="connsiteX0" fmla="*/ 186304 w 188013"/>
                <a:gd name="connsiteY0" fmla="*/ 9644 h 134295"/>
                <a:gd name="connsiteX1" fmla="*/ 118178 w 188013"/>
                <a:gd name="connsiteY1" fmla="*/ 119408 h 134295"/>
                <a:gd name="connsiteX2" fmla="*/ 9644 w 188013"/>
                <a:gd name="connsiteY2" fmla="*/ 103221 h 13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013" h="134295">
                  <a:moveTo>
                    <a:pt x="186304" y="9644"/>
                  </a:moveTo>
                  <a:cubicBezTo>
                    <a:pt x="181446" y="53693"/>
                    <a:pt x="155626" y="95629"/>
                    <a:pt x="118178" y="119408"/>
                  </a:cubicBezTo>
                  <a:cubicBezTo>
                    <a:pt x="80707" y="143211"/>
                    <a:pt x="40967" y="131393"/>
                    <a:pt x="9644" y="103221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16B6B7-1C1D-4A2F-9CEC-220A7DB0432A}"/>
                </a:ext>
              </a:extLst>
            </p:cNvPr>
            <p:cNvSpPr/>
            <p:nvPr/>
          </p:nvSpPr>
          <p:spPr>
            <a:xfrm>
              <a:off x="11397413" y="3925034"/>
              <a:ext cx="114658" cy="106468"/>
            </a:xfrm>
            <a:custGeom>
              <a:avLst/>
              <a:gdLst>
                <a:gd name="connsiteX0" fmla="*/ 9644 w 125342"/>
                <a:gd name="connsiteY0" fmla="*/ 9644 h 116389"/>
                <a:gd name="connsiteX1" fmla="*/ 116196 w 125342"/>
                <a:gd name="connsiteY1" fmla="*/ 112257 h 11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342" h="116389">
                  <a:moveTo>
                    <a:pt x="9644" y="9644"/>
                  </a:moveTo>
                  <a:cubicBezTo>
                    <a:pt x="9644" y="9644"/>
                    <a:pt x="76397" y="82605"/>
                    <a:pt x="116196" y="112257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15BBCCB-FA82-49AE-BB4A-AF66BF1FF953}"/>
                </a:ext>
              </a:extLst>
            </p:cNvPr>
            <p:cNvSpPr/>
            <p:nvPr/>
          </p:nvSpPr>
          <p:spPr>
            <a:xfrm>
              <a:off x="11104990" y="3652180"/>
              <a:ext cx="221127" cy="221127"/>
            </a:xfrm>
            <a:custGeom>
              <a:avLst/>
              <a:gdLst>
                <a:gd name="connsiteX0" fmla="*/ 236465 w 241731"/>
                <a:gd name="connsiteY0" fmla="*/ 69557 h 241731"/>
                <a:gd name="connsiteX1" fmla="*/ 198254 w 241731"/>
                <a:gd name="connsiteY1" fmla="*/ 9644 h 241731"/>
                <a:gd name="connsiteX2" fmla="*/ 85613 w 241731"/>
                <a:gd name="connsiteY2" fmla="*/ 82498 h 241731"/>
                <a:gd name="connsiteX3" fmla="*/ 9644 w 241731"/>
                <a:gd name="connsiteY3" fmla="*/ 198242 h 241731"/>
                <a:gd name="connsiteX4" fmla="*/ 69569 w 241731"/>
                <a:gd name="connsiteY4" fmla="*/ 236465 h 2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31" h="241731">
                  <a:moveTo>
                    <a:pt x="236465" y="69557"/>
                  </a:moveTo>
                  <a:lnTo>
                    <a:pt x="198254" y="9644"/>
                  </a:lnTo>
                  <a:cubicBezTo>
                    <a:pt x="198254" y="9644"/>
                    <a:pt x="157726" y="10384"/>
                    <a:pt x="85613" y="82498"/>
                  </a:cubicBezTo>
                  <a:cubicBezTo>
                    <a:pt x="13511" y="154611"/>
                    <a:pt x="9644" y="198242"/>
                    <a:pt x="9644" y="198242"/>
                  </a:cubicBezTo>
                  <a:lnTo>
                    <a:pt x="69569" y="236465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7A348B-DF07-43DD-9F49-FE767E628FBB}"/>
                </a:ext>
              </a:extLst>
            </p:cNvPr>
            <p:cNvSpPr/>
            <p:nvPr/>
          </p:nvSpPr>
          <p:spPr>
            <a:xfrm>
              <a:off x="11627406" y="3691153"/>
              <a:ext cx="163798" cy="163798"/>
            </a:xfrm>
            <a:custGeom>
              <a:avLst/>
              <a:gdLst>
                <a:gd name="connsiteX0" fmla="*/ 176862 w 179060"/>
                <a:gd name="connsiteY0" fmla="*/ 176993 h 179060"/>
                <a:gd name="connsiteX1" fmla="*/ 109584 w 179060"/>
                <a:gd name="connsiteY1" fmla="*/ 74965 h 179060"/>
                <a:gd name="connsiteX2" fmla="*/ 9644 w 179060"/>
                <a:gd name="connsiteY2" fmla="*/ 9787 h 17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060" h="179060">
                  <a:moveTo>
                    <a:pt x="176862" y="176993"/>
                  </a:moveTo>
                  <a:cubicBezTo>
                    <a:pt x="176862" y="176993"/>
                    <a:pt x="181088" y="146469"/>
                    <a:pt x="109584" y="74965"/>
                  </a:cubicBezTo>
                  <a:cubicBezTo>
                    <a:pt x="38079" y="3460"/>
                    <a:pt x="9644" y="9787"/>
                    <a:pt x="9644" y="9787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B533A37-722F-423B-A2C7-A4C0E4E2D62B}"/>
                </a:ext>
              </a:extLst>
            </p:cNvPr>
            <p:cNvSpPr/>
            <p:nvPr/>
          </p:nvSpPr>
          <p:spPr>
            <a:xfrm>
              <a:off x="11627406" y="3636444"/>
              <a:ext cx="221127" cy="221127"/>
            </a:xfrm>
            <a:custGeom>
              <a:avLst/>
              <a:gdLst>
                <a:gd name="connsiteX0" fmla="*/ 176862 w 241731"/>
                <a:gd name="connsiteY0" fmla="*/ 236799 h 241731"/>
                <a:gd name="connsiteX1" fmla="*/ 236800 w 241731"/>
                <a:gd name="connsiteY1" fmla="*/ 198600 h 241731"/>
                <a:gd name="connsiteX2" fmla="*/ 163767 w 241731"/>
                <a:gd name="connsiteY2" fmla="*/ 85804 h 241731"/>
                <a:gd name="connsiteX3" fmla="*/ 47843 w 241731"/>
                <a:gd name="connsiteY3" fmla="*/ 9644 h 241731"/>
                <a:gd name="connsiteX4" fmla="*/ 9644 w 241731"/>
                <a:gd name="connsiteY4" fmla="*/ 69593 h 24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31" h="241731">
                  <a:moveTo>
                    <a:pt x="176862" y="236799"/>
                  </a:moveTo>
                  <a:lnTo>
                    <a:pt x="236800" y="198600"/>
                  </a:lnTo>
                  <a:cubicBezTo>
                    <a:pt x="236800" y="198600"/>
                    <a:pt x="236012" y="158049"/>
                    <a:pt x="163767" y="85804"/>
                  </a:cubicBezTo>
                  <a:cubicBezTo>
                    <a:pt x="91522" y="13547"/>
                    <a:pt x="47843" y="9644"/>
                    <a:pt x="47843" y="9644"/>
                  </a:cubicBezTo>
                  <a:lnTo>
                    <a:pt x="9644" y="69593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8D78D7-DB50-4017-8B45-FEE9FB419086}"/>
              </a:ext>
            </a:extLst>
          </p:cNvPr>
          <p:cNvGrpSpPr/>
          <p:nvPr/>
        </p:nvGrpSpPr>
        <p:grpSpPr>
          <a:xfrm>
            <a:off x="693570" y="2995496"/>
            <a:ext cx="508690" cy="478936"/>
            <a:chOff x="8849742" y="173823"/>
            <a:chExt cx="549675" cy="517524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8CE4063-FFFD-47C1-980D-EBDA7123258F}"/>
                </a:ext>
              </a:extLst>
            </p:cNvPr>
            <p:cNvSpPr/>
            <p:nvPr/>
          </p:nvSpPr>
          <p:spPr>
            <a:xfrm>
              <a:off x="8849742" y="173823"/>
              <a:ext cx="549675" cy="321508"/>
            </a:xfrm>
            <a:custGeom>
              <a:avLst/>
              <a:gdLst>
                <a:gd name="connsiteX0" fmla="*/ 488752 w 504825"/>
                <a:gd name="connsiteY0" fmla="*/ 8501 h 295275"/>
                <a:gd name="connsiteX1" fmla="*/ 497515 w 504825"/>
                <a:gd name="connsiteY1" fmla="*/ 17264 h 295275"/>
                <a:gd name="connsiteX2" fmla="*/ 497515 w 504825"/>
                <a:gd name="connsiteY2" fmla="*/ 284821 h 295275"/>
                <a:gd name="connsiteX3" fmla="*/ 488752 w 504825"/>
                <a:gd name="connsiteY3" fmla="*/ 293584 h 295275"/>
                <a:gd name="connsiteX4" fmla="*/ 17264 w 504825"/>
                <a:gd name="connsiteY4" fmla="*/ 293584 h 295275"/>
                <a:gd name="connsiteX5" fmla="*/ 8501 w 504825"/>
                <a:gd name="connsiteY5" fmla="*/ 284821 h 295275"/>
                <a:gd name="connsiteX6" fmla="*/ 8501 w 504825"/>
                <a:gd name="connsiteY6" fmla="*/ 17264 h 295275"/>
                <a:gd name="connsiteX7" fmla="*/ 17264 w 504825"/>
                <a:gd name="connsiteY7" fmla="*/ 8501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825" h="295275">
                  <a:moveTo>
                    <a:pt x="488752" y="8501"/>
                  </a:moveTo>
                  <a:cubicBezTo>
                    <a:pt x="493591" y="8501"/>
                    <a:pt x="497515" y="12424"/>
                    <a:pt x="497515" y="17264"/>
                  </a:cubicBezTo>
                  <a:lnTo>
                    <a:pt x="497515" y="284821"/>
                  </a:lnTo>
                  <a:cubicBezTo>
                    <a:pt x="497515" y="289661"/>
                    <a:pt x="493591" y="293584"/>
                    <a:pt x="488752" y="293584"/>
                  </a:cubicBezTo>
                  <a:lnTo>
                    <a:pt x="17264" y="293584"/>
                  </a:lnTo>
                  <a:cubicBezTo>
                    <a:pt x="12424" y="293584"/>
                    <a:pt x="8501" y="289661"/>
                    <a:pt x="8501" y="284821"/>
                  </a:cubicBezTo>
                  <a:lnTo>
                    <a:pt x="8501" y="17264"/>
                  </a:lnTo>
                  <a:cubicBezTo>
                    <a:pt x="8501" y="12425"/>
                    <a:pt x="12424" y="8501"/>
                    <a:pt x="17264" y="8501"/>
                  </a:cubicBez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01DEE43-6C6F-477A-A347-BB76783D8F35}"/>
                </a:ext>
              </a:extLst>
            </p:cNvPr>
            <p:cNvSpPr/>
            <p:nvPr/>
          </p:nvSpPr>
          <p:spPr>
            <a:xfrm>
              <a:off x="9016592" y="484130"/>
              <a:ext cx="207424" cy="114083"/>
            </a:xfrm>
            <a:custGeom>
              <a:avLst/>
              <a:gdLst>
                <a:gd name="connsiteX0" fmla="*/ 173876 w 190500"/>
                <a:gd name="connsiteY0" fmla="*/ 79939 h 104775"/>
                <a:gd name="connsiteX1" fmla="*/ 151207 w 190500"/>
                <a:gd name="connsiteY1" fmla="*/ 40219 h 104775"/>
                <a:gd name="connsiteX2" fmla="*/ 143968 w 190500"/>
                <a:gd name="connsiteY2" fmla="*/ 8501 h 104775"/>
                <a:gd name="connsiteX3" fmla="*/ 55576 w 190500"/>
                <a:gd name="connsiteY3" fmla="*/ 8501 h 104775"/>
                <a:gd name="connsiteX4" fmla="*/ 48337 w 190500"/>
                <a:gd name="connsiteY4" fmla="*/ 40219 h 104775"/>
                <a:gd name="connsiteX5" fmla="*/ 25667 w 190500"/>
                <a:gd name="connsiteY5" fmla="*/ 79939 h 104775"/>
                <a:gd name="connsiteX6" fmla="*/ 8522 w 190500"/>
                <a:gd name="connsiteY6" fmla="*/ 99274 h 104775"/>
                <a:gd name="connsiteX7" fmla="*/ 191116 w 190500"/>
                <a:gd name="connsiteY7" fmla="*/ 99274 h 104775"/>
                <a:gd name="connsiteX8" fmla="*/ 173971 w 190500"/>
                <a:gd name="connsiteY8" fmla="*/ 7993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104775">
                  <a:moveTo>
                    <a:pt x="173876" y="79939"/>
                  </a:moveTo>
                  <a:cubicBezTo>
                    <a:pt x="156350" y="70890"/>
                    <a:pt x="154921" y="55364"/>
                    <a:pt x="151207" y="40219"/>
                  </a:cubicBezTo>
                  <a:cubicBezTo>
                    <a:pt x="148635" y="29647"/>
                    <a:pt x="146349" y="19074"/>
                    <a:pt x="143968" y="8501"/>
                  </a:cubicBezTo>
                  <a:lnTo>
                    <a:pt x="55576" y="8501"/>
                  </a:lnTo>
                  <a:cubicBezTo>
                    <a:pt x="53195" y="19074"/>
                    <a:pt x="50908" y="29647"/>
                    <a:pt x="48337" y="40219"/>
                  </a:cubicBezTo>
                  <a:cubicBezTo>
                    <a:pt x="44622" y="55364"/>
                    <a:pt x="43193" y="70890"/>
                    <a:pt x="25667" y="79939"/>
                  </a:cubicBezTo>
                  <a:cubicBezTo>
                    <a:pt x="7189" y="89368"/>
                    <a:pt x="8522" y="93464"/>
                    <a:pt x="8522" y="99274"/>
                  </a:cubicBezTo>
                  <a:lnTo>
                    <a:pt x="191116" y="99274"/>
                  </a:lnTo>
                  <a:cubicBezTo>
                    <a:pt x="191116" y="93464"/>
                    <a:pt x="192355" y="89368"/>
                    <a:pt x="173971" y="79939"/>
                  </a:cubicBez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2CE776F-49E2-4371-94EA-9BF938CFCCB4}"/>
                </a:ext>
              </a:extLst>
            </p:cNvPr>
            <p:cNvSpPr/>
            <p:nvPr/>
          </p:nvSpPr>
          <p:spPr>
            <a:xfrm>
              <a:off x="9060485" y="537542"/>
              <a:ext cx="124455" cy="10371"/>
            </a:xfrm>
            <a:custGeom>
              <a:avLst/>
              <a:gdLst>
                <a:gd name="connsiteX0" fmla="*/ 8501 w 114300"/>
                <a:gd name="connsiteY0" fmla="*/ 8501 h 9525"/>
                <a:gd name="connsiteX1" fmla="*/ 110514 w 114300"/>
                <a:gd name="connsiteY1" fmla="*/ 85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" h="9525">
                  <a:moveTo>
                    <a:pt x="8501" y="8501"/>
                  </a:moveTo>
                  <a:lnTo>
                    <a:pt x="110514" y="8501"/>
                  </a:lnTo>
                </a:path>
              </a:pathLst>
            </a:custGeom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8BA380F-101B-42B8-BEB9-012E93DB3BA0}"/>
                </a:ext>
              </a:extLst>
            </p:cNvPr>
            <p:cNvSpPr/>
            <p:nvPr/>
          </p:nvSpPr>
          <p:spPr>
            <a:xfrm>
              <a:off x="8849742" y="618749"/>
              <a:ext cx="414849" cy="72598"/>
            </a:xfrm>
            <a:custGeom>
              <a:avLst/>
              <a:gdLst>
                <a:gd name="connsiteX0" fmla="*/ 327398 w 381000"/>
                <a:gd name="connsiteY0" fmla="*/ 8501 h 66675"/>
                <a:gd name="connsiteX1" fmla="*/ 196906 w 381000"/>
                <a:gd name="connsiteY1" fmla="*/ 8501 h 66675"/>
                <a:gd name="connsiteX2" fmla="*/ 189666 w 381000"/>
                <a:gd name="connsiteY2" fmla="*/ 8501 h 66675"/>
                <a:gd name="connsiteX3" fmla="*/ 59174 w 381000"/>
                <a:gd name="connsiteY3" fmla="*/ 8501 h 66675"/>
                <a:gd name="connsiteX4" fmla="*/ 8501 w 381000"/>
                <a:gd name="connsiteY4" fmla="*/ 58888 h 66675"/>
                <a:gd name="connsiteX5" fmla="*/ 189666 w 381000"/>
                <a:gd name="connsiteY5" fmla="*/ 58888 h 66675"/>
                <a:gd name="connsiteX6" fmla="*/ 196906 w 381000"/>
                <a:gd name="connsiteY6" fmla="*/ 58888 h 66675"/>
                <a:gd name="connsiteX7" fmla="*/ 378071 w 381000"/>
                <a:gd name="connsiteY7" fmla="*/ 58888 h 66675"/>
                <a:gd name="connsiteX8" fmla="*/ 327398 w 381000"/>
                <a:gd name="connsiteY8" fmla="*/ 850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66675">
                  <a:moveTo>
                    <a:pt x="327398" y="8501"/>
                  </a:moveTo>
                  <a:lnTo>
                    <a:pt x="196906" y="8501"/>
                  </a:lnTo>
                  <a:lnTo>
                    <a:pt x="189666" y="8501"/>
                  </a:lnTo>
                  <a:lnTo>
                    <a:pt x="59174" y="8501"/>
                  </a:lnTo>
                  <a:lnTo>
                    <a:pt x="8501" y="58888"/>
                  </a:lnTo>
                  <a:lnTo>
                    <a:pt x="189666" y="58888"/>
                  </a:lnTo>
                  <a:lnTo>
                    <a:pt x="196906" y="58888"/>
                  </a:lnTo>
                  <a:lnTo>
                    <a:pt x="378071" y="58888"/>
                  </a:lnTo>
                  <a:lnTo>
                    <a:pt x="327398" y="850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850AF2B-9009-4ABE-A7BC-1DF56E21642D}"/>
                </a:ext>
              </a:extLst>
            </p:cNvPr>
            <p:cNvSpPr/>
            <p:nvPr/>
          </p:nvSpPr>
          <p:spPr>
            <a:xfrm>
              <a:off x="9283163" y="618749"/>
              <a:ext cx="114083" cy="72598"/>
            </a:xfrm>
            <a:custGeom>
              <a:avLst/>
              <a:gdLst>
                <a:gd name="connsiteX0" fmla="*/ 54023 w 104775"/>
                <a:gd name="connsiteY0" fmla="*/ 8501 h 66675"/>
                <a:gd name="connsiteX1" fmla="*/ 8780 w 104775"/>
                <a:gd name="connsiteY1" fmla="*/ 58888 h 66675"/>
                <a:gd name="connsiteX2" fmla="*/ 99267 w 104775"/>
                <a:gd name="connsiteY2" fmla="*/ 58888 h 66675"/>
                <a:gd name="connsiteX3" fmla="*/ 54023 w 104775"/>
                <a:gd name="connsiteY3" fmla="*/ 850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66675">
                  <a:moveTo>
                    <a:pt x="54023" y="8501"/>
                  </a:moveTo>
                  <a:cubicBezTo>
                    <a:pt x="2112" y="8501"/>
                    <a:pt x="8780" y="58888"/>
                    <a:pt x="8780" y="58888"/>
                  </a:cubicBezTo>
                  <a:lnTo>
                    <a:pt x="99267" y="58888"/>
                  </a:lnTo>
                  <a:cubicBezTo>
                    <a:pt x="99267" y="58888"/>
                    <a:pt x="105935" y="8501"/>
                    <a:pt x="54023" y="8501"/>
                  </a:cubicBez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4E5780D-BDC2-4B30-B33D-25183D5F0AB5}"/>
                </a:ext>
              </a:extLst>
            </p:cNvPr>
            <p:cNvSpPr/>
            <p:nvPr/>
          </p:nvSpPr>
          <p:spPr>
            <a:xfrm>
              <a:off x="8886249" y="208773"/>
              <a:ext cx="62228" cy="51856"/>
            </a:xfrm>
            <a:custGeom>
              <a:avLst/>
              <a:gdLst>
                <a:gd name="connsiteX0" fmla="*/ 8501 w 57150"/>
                <a:gd name="connsiteY0" fmla="*/ 42029 h 47625"/>
                <a:gd name="connsiteX1" fmla="*/ 54221 w 57150"/>
                <a:gd name="connsiteY1" fmla="*/ 850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47625">
                  <a:moveTo>
                    <a:pt x="8501" y="42029"/>
                  </a:moveTo>
                  <a:lnTo>
                    <a:pt x="54221" y="8501"/>
                  </a:lnTo>
                </a:path>
              </a:pathLst>
            </a:custGeom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91C5D88-D094-42AC-87EB-F50D079C2170}"/>
                </a:ext>
              </a:extLst>
            </p:cNvPr>
            <p:cNvSpPr/>
            <p:nvPr/>
          </p:nvSpPr>
          <p:spPr>
            <a:xfrm>
              <a:off x="8917880" y="240717"/>
              <a:ext cx="31114" cy="31114"/>
            </a:xfrm>
            <a:custGeom>
              <a:avLst/>
              <a:gdLst>
                <a:gd name="connsiteX0" fmla="*/ 8501 w 28575"/>
                <a:gd name="connsiteY0" fmla="*/ 20693 h 28575"/>
                <a:gd name="connsiteX1" fmla="*/ 25170 w 28575"/>
                <a:gd name="connsiteY1" fmla="*/ 850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8501" y="20693"/>
                  </a:moveTo>
                  <a:lnTo>
                    <a:pt x="25170" y="8501"/>
                  </a:lnTo>
                </a:path>
              </a:pathLst>
            </a:custGeom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75A5B16-2FBB-44A2-8CE7-26256C30234E}"/>
              </a:ext>
            </a:extLst>
          </p:cNvPr>
          <p:cNvSpPr txBox="1"/>
          <p:nvPr/>
        </p:nvSpPr>
        <p:spPr>
          <a:xfrm>
            <a:off x="1397708" y="5189571"/>
            <a:ext cx="7807931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t"/>
            <a:r>
              <a:rPr lang="ru-RU" sz="2400" b="1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системы вместе с интегратором</a:t>
            </a:r>
            <a:endParaRPr lang="ru-RU" sz="2400" b="1" dirty="0">
              <a:solidFill>
                <a:srgbClr val="1B479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3A81C44-951D-4CA4-9DB6-3CF3743B74C0}"/>
              </a:ext>
            </a:extLst>
          </p:cNvPr>
          <p:cNvGrpSpPr/>
          <p:nvPr/>
        </p:nvGrpSpPr>
        <p:grpSpPr>
          <a:xfrm>
            <a:off x="663873" y="5088164"/>
            <a:ext cx="552733" cy="478350"/>
            <a:chOff x="1401616" y="4220664"/>
            <a:chExt cx="558495" cy="49305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36556F9-6A7A-49FC-AD35-61254C946D90}"/>
                </a:ext>
              </a:extLst>
            </p:cNvPr>
            <p:cNvSpPr/>
            <p:nvPr/>
          </p:nvSpPr>
          <p:spPr>
            <a:xfrm>
              <a:off x="1477048" y="4556535"/>
              <a:ext cx="97303" cy="157182"/>
            </a:xfrm>
            <a:custGeom>
              <a:avLst/>
              <a:gdLst>
                <a:gd name="connsiteX0" fmla="*/ 86275 w 97303"/>
                <a:gd name="connsiteY0" fmla="*/ 6896 h 157182"/>
                <a:gd name="connsiteX1" fmla="*/ 16915 w 97303"/>
                <a:gd name="connsiteY1" fmla="*/ 141044 h 157182"/>
                <a:gd name="connsiteX2" fmla="*/ 95406 w 97303"/>
                <a:gd name="connsiteY2" fmla="*/ 126015 h 15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303" h="157182">
                  <a:moveTo>
                    <a:pt x="86275" y="6896"/>
                  </a:moveTo>
                  <a:cubicBezTo>
                    <a:pt x="33771" y="53032"/>
                    <a:pt x="-14631" y="109498"/>
                    <a:pt x="16915" y="141044"/>
                  </a:cubicBezTo>
                  <a:cubicBezTo>
                    <a:pt x="36366" y="160485"/>
                    <a:pt x="65277" y="149557"/>
                    <a:pt x="95406" y="126015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F893B1F-AB2E-4E16-A894-3A65D3D0295D}"/>
                </a:ext>
              </a:extLst>
            </p:cNvPr>
            <p:cNvSpPr/>
            <p:nvPr/>
          </p:nvSpPr>
          <p:spPr>
            <a:xfrm>
              <a:off x="1445512" y="4526216"/>
              <a:ext cx="67364" cy="97303"/>
            </a:xfrm>
            <a:custGeom>
              <a:avLst/>
              <a:gdLst>
                <a:gd name="connsiteX0" fmla="*/ 65387 w 67363"/>
                <a:gd name="connsiteY0" fmla="*/ 90477 h 97303"/>
                <a:gd name="connsiteX1" fmla="*/ 8213 w 67363"/>
                <a:gd name="connsiteY1" fmla="*/ 7824 h 97303"/>
                <a:gd name="connsiteX2" fmla="*/ 6896 w 67363"/>
                <a:gd name="connsiteY2" fmla="*/ 6896 h 9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63" h="97303">
                  <a:moveTo>
                    <a:pt x="65387" y="90477"/>
                  </a:moveTo>
                  <a:cubicBezTo>
                    <a:pt x="35408" y="58032"/>
                    <a:pt x="28582" y="29690"/>
                    <a:pt x="8213" y="7824"/>
                  </a:cubicBezTo>
                  <a:cubicBezTo>
                    <a:pt x="7714" y="7574"/>
                    <a:pt x="7275" y="7285"/>
                    <a:pt x="6896" y="6896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C04D9E1-7812-437B-A87C-C1B0131CF03A}"/>
                </a:ext>
              </a:extLst>
            </p:cNvPr>
            <p:cNvSpPr/>
            <p:nvPr/>
          </p:nvSpPr>
          <p:spPr>
            <a:xfrm>
              <a:off x="1532217" y="4423135"/>
              <a:ext cx="104788" cy="37424"/>
            </a:xfrm>
            <a:custGeom>
              <a:avLst/>
              <a:gdLst>
                <a:gd name="connsiteX0" fmla="*/ 6896 w 104788"/>
                <a:gd name="connsiteY0" fmla="*/ 23402 h 37424"/>
                <a:gd name="connsiteX1" fmla="*/ 46725 w 104788"/>
                <a:gd name="connsiteY1" fmla="*/ 27484 h 37424"/>
                <a:gd name="connsiteX2" fmla="*/ 99818 w 104788"/>
                <a:gd name="connsiteY2" fmla="*/ 6896 h 3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88" h="37424">
                  <a:moveTo>
                    <a:pt x="6896" y="23402"/>
                  </a:moveTo>
                  <a:cubicBezTo>
                    <a:pt x="18482" y="33372"/>
                    <a:pt x="33142" y="32045"/>
                    <a:pt x="46725" y="27484"/>
                  </a:cubicBezTo>
                  <a:cubicBezTo>
                    <a:pt x="64429" y="21536"/>
                    <a:pt x="81814" y="12793"/>
                    <a:pt x="99818" y="6896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F4D2793-B216-4976-A255-F4AA2337A302}"/>
                </a:ext>
              </a:extLst>
            </p:cNvPr>
            <p:cNvSpPr/>
            <p:nvPr/>
          </p:nvSpPr>
          <p:spPr>
            <a:xfrm>
              <a:off x="1670946" y="4578221"/>
              <a:ext cx="59879" cy="67364"/>
            </a:xfrm>
            <a:custGeom>
              <a:avLst/>
              <a:gdLst>
                <a:gd name="connsiteX0" fmla="*/ 6896 w 59878"/>
                <a:gd name="connsiteY0" fmla="*/ 56006 h 67363"/>
                <a:gd name="connsiteX1" fmla="*/ 45787 w 59878"/>
                <a:gd name="connsiteY1" fmla="*/ 58910 h 67363"/>
                <a:gd name="connsiteX2" fmla="*/ 48691 w 59878"/>
                <a:gd name="connsiteY2" fmla="*/ 19969 h 67363"/>
                <a:gd name="connsiteX3" fmla="*/ 36316 w 59878"/>
                <a:gd name="connsiteY3" fmla="*/ 6896 h 6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8" h="67363">
                  <a:moveTo>
                    <a:pt x="6896" y="56006"/>
                  </a:moveTo>
                  <a:cubicBezTo>
                    <a:pt x="16845" y="67543"/>
                    <a:pt x="34250" y="68850"/>
                    <a:pt x="45787" y="58910"/>
                  </a:cubicBezTo>
                  <a:cubicBezTo>
                    <a:pt x="57334" y="48970"/>
                    <a:pt x="58661" y="31546"/>
                    <a:pt x="48691" y="19969"/>
                  </a:cubicBezTo>
                  <a:lnTo>
                    <a:pt x="36316" y="6896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B82B34C-F397-4DC5-BA8D-8AF86A4F1A17}"/>
                </a:ext>
              </a:extLst>
            </p:cNvPr>
            <p:cNvSpPr/>
            <p:nvPr/>
          </p:nvSpPr>
          <p:spPr>
            <a:xfrm>
              <a:off x="1592754" y="4582797"/>
              <a:ext cx="97303" cy="97303"/>
            </a:xfrm>
            <a:custGeom>
              <a:avLst/>
              <a:gdLst>
                <a:gd name="connsiteX0" fmla="*/ 78511 w 97303"/>
                <a:gd name="connsiteY0" fmla="*/ 43357 h 97303"/>
                <a:gd name="connsiteX1" fmla="*/ 84608 w 97303"/>
                <a:gd name="connsiteY1" fmla="*/ 50752 h 97303"/>
                <a:gd name="connsiteX2" fmla="*/ 81734 w 97303"/>
                <a:gd name="connsiteY2" fmla="*/ 89653 h 97303"/>
                <a:gd name="connsiteX3" fmla="*/ 42813 w 97303"/>
                <a:gd name="connsiteY3" fmla="*/ 86789 h 97303"/>
                <a:gd name="connsiteX4" fmla="*/ 13562 w 97303"/>
                <a:gd name="connsiteY4" fmla="*/ 53147 h 97303"/>
                <a:gd name="connsiteX5" fmla="*/ 16486 w 97303"/>
                <a:gd name="connsiteY5" fmla="*/ 14246 h 97303"/>
                <a:gd name="connsiteX6" fmla="*/ 43122 w 97303"/>
                <a:gd name="connsiteY6" fmla="*/ 7300 h 97303"/>
                <a:gd name="connsiteX7" fmla="*/ 50148 w 97303"/>
                <a:gd name="connsiteY7" fmla="*/ 11581 h 9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03" h="97303">
                  <a:moveTo>
                    <a:pt x="78511" y="43357"/>
                  </a:moveTo>
                  <a:lnTo>
                    <a:pt x="84608" y="50752"/>
                  </a:lnTo>
                  <a:cubicBezTo>
                    <a:pt x="94588" y="62309"/>
                    <a:pt x="93291" y="79733"/>
                    <a:pt x="81734" y="89653"/>
                  </a:cubicBezTo>
                  <a:cubicBezTo>
                    <a:pt x="70227" y="99623"/>
                    <a:pt x="52763" y="98336"/>
                    <a:pt x="42813" y="86789"/>
                  </a:cubicBezTo>
                  <a:lnTo>
                    <a:pt x="13562" y="53147"/>
                  </a:lnTo>
                  <a:cubicBezTo>
                    <a:pt x="3632" y="41600"/>
                    <a:pt x="4949" y="24186"/>
                    <a:pt x="16486" y="14246"/>
                  </a:cubicBezTo>
                  <a:cubicBezTo>
                    <a:pt x="23272" y="8407"/>
                    <a:pt x="34320" y="5833"/>
                    <a:pt x="43122" y="7300"/>
                  </a:cubicBezTo>
                  <a:cubicBezTo>
                    <a:pt x="45517" y="7699"/>
                    <a:pt x="49340" y="8996"/>
                    <a:pt x="50148" y="11581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F18D1D1-15A4-479A-91E3-F7EF32E1BA2F}"/>
                </a:ext>
              </a:extLst>
            </p:cNvPr>
            <p:cNvSpPr/>
            <p:nvPr/>
          </p:nvSpPr>
          <p:spPr>
            <a:xfrm>
              <a:off x="1559772" y="4629627"/>
              <a:ext cx="82334" cy="82334"/>
            </a:xfrm>
            <a:custGeom>
              <a:avLst/>
              <a:gdLst>
                <a:gd name="connsiteX0" fmla="*/ 69916 w 82333"/>
                <a:gd name="connsiteY0" fmla="*/ 33262 h 82333"/>
                <a:gd name="connsiteX1" fmla="*/ 55386 w 82333"/>
                <a:gd name="connsiteY1" fmla="*/ 16457 h 82333"/>
                <a:gd name="connsiteX2" fmla="*/ 16475 w 82333"/>
                <a:gd name="connsiteY2" fmla="*/ 13592 h 82333"/>
                <a:gd name="connsiteX3" fmla="*/ 13590 w 82333"/>
                <a:gd name="connsiteY3" fmla="*/ 52484 h 82333"/>
                <a:gd name="connsiteX4" fmla="*/ 28131 w 82333"/>
                <a:gd name="connsiteY4" fmla="*/ 69280 h 82333"/>
                <a:gd name="connsiteX5" fmla="*/ 67052 w 82333"/>
                <a:gd name="connsiteY5" fmla="*/ 72144 h 82333"/>
                <a:gd name="connsiteX6" fmla="*/ 69916 w 82333"/>
                <a:gd name="connsiteY6" fmla="*/ 33262 h 8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333" h="82333">
                  <a:moveTo>
                    <a:pt x="69916" y="33262"/>
                  </a:moveTo>
                  <a:lnTo>
                    <a:pt x="55386" y="16457"/>
                  </a:lnTo>
                  <a:cubicBezTo>
                    <a:pt x="45426" y="4930"/>
                    <a:pt x="28031" y="3642"/>
                    <a:pt x="16475" y="13592"/>
                  </a:cubicBezTo>
                  <a:cubicBezTo>
                    <a:pt x="4928" y="23522"/>
                    <a:pt x="3641" y="40947"/>
                    <a:pt x="13590" y="52484"/>
                  </a:cubicBezTo>
                  <a:lnTo>
                    <a:pt x="28131" y="69280"/>
                  </a:lnTo>
                  <a:cubicBezTo>
                    <a:pt x="38061" y="80816"/>
                    <a:pt x="55506" y="82114"/>
                    <a:pt x="67052" y="72144"/>
                  </a:cubicBezTo>
                  <a:cubicBezTo>
                    <a:pt x="78579" y="62224"/>
                    <a:pt x="79876" y="44819"/>
                    <a:pt x="69916" y="33262"/>
                  </a:cubicBez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423609A-3B35-4F02-8A5B-C176BF93FB7B}"/>
                </a:ext>
              </a:extLst>
            </p:cNvPr>
            <p:cNvSpPr/>
            <p:nvPr/>
          </p:nvSpPr>
          <p:spPr>
            <a:xfrm>
              <a:off x="1703400" y="4532264"/>
              <a:ext cx="74849" cy="82334"/>
            </a:xfrm>
            <a:custGeom>
              <a:avLst/>
              <a:gdLst>
                <a:gd name="connsiteX0" fmla="*/ 6896 w 74848"/>
                <a:gd name="connsiteY0" fmla="*/ 55198 h 82333"/>
                <a:gd name="connsiteX1" fmla="*/ 20498 w 74848"/>
                <a:gd name="connsiteY1" fmla="*/ 70667 h 82333"/>
                <a:gd name="connsiteX2" fmla="*/ 59409 w 74848"/>
                <a:gd name="connsiteY2" fmla="*/ 73541 h 82333"/>
                <a:gd name="connsiteX3" fmla="*/ 62303 w 74848"/>
                <a:gd name="connsiteY3" fmla="*/ 34649 h 82333"/>
                <a:gd name="connsiteX4" fmla="*/ 38492 w 74848"/>
                <a:gd name="connsiteY4" fmla="*/ 6896 h 8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48" h="82333">
                  <a:moveTo>
                    <a:pt x="6896" y="55198"/>
                  </a:moveTo>
                  <a:lnTo>
                    <a:pt x="20498" y="70667"/>
                  </a:lnTo>
                  <a:cubicBezTo>
                    <a:pt x="30448" y="82203"/>
                    <a:pt x="47853" y="83521"/>
                    <a:pt x="59409" y="73541"/>
                  </a:cubicBezTo>
                  <a:cubicBezTo>
                    <a:pt x="70946" y="63621"/>
                    <a:pt x="72283" y="46196"/>
                    <a:pt x="62303" y="34649"/>
                  </a:cubicBezTo>
                  <a:lnTo>
                    <a:pt x="38492" y="6896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744BD35-24D9-4B77-9A60-9C6F163FDF03}"/>
                </a:ext>
              </a:extLst>
            </p:cNvPr>
            <p:cNvSpPr/>
            <p:nvPr/>
          </p:nvSpPr>
          <p:spPr>
            <a:xfrm>
              <a:off x="1625139" y="4420850"/>
              <a:ext cx="119758" cy="209576"/>
            </a:xfrm>
            <a:custGeom>
              <a:avLst/>
              <a:gdLst>
                <a:gd name="connsiteX0" fmla="*/ 25867 w 119757"/>
                <a:gd name="connsiteY0" fmla="*/ 95386 h 209576"/>
                <a:gd name="connsiteX1" fmla="*/ 43422 w 119757"/>
                <a:gd name="connsiteY1" fmla="*/ 106473 h 209576"/>
                <a:gd name="connsiteX2" fmla="*/ 33901 w 119757"/>
                <a:gd name="connsiteY2" fmla="*/ 136433 h 209576"/>
                <a:gd name="connsiteX3" fmla="*/ 17764 w 119757"/>
                <a:gd name="connsiteY3" fmla="*/ 173528 h 209576"/>
                <a:gd name="connsiteX4" fmla="*/ 19859 w 119757"/>
                <a:gd name="connsiteY4" fmla="*/ 187230 h 209576"/>
                <a:gd name="connsiteX5" fmla="*/ 24679 w 119757"/>
                <a:gd name="connsiteY5" fmla="*/ 194915 h 209576"/>
                <a:gd name="connsiteX6" fmla="*/ 45258 w 119757"/>
                <a:gd name="connsiteY6" fmla="*/ 205333 h 209576"/>
                <a:gd name="connsiteX7" fmla="*/ 57733 w 119757"/>
                <a:gd name="connsiteY7" fmla="*/ 195004 h 209576"/>
                <a:gd name="connsiteX8" fmla="*/ 117043 w 119757"/>
                <a:gd name="connsiteY8" fmla="*/ 116383 h 209576"/>
                <a:gd name="connsiteX9" fmla="*/ 99618 w 119757"/>
                <a:gd name="connsiteY9" fmla="*/ 58570 h 209576"/>
                <a:gd name="connsiteX10" fmla="*/ 40138 w 119757"/>
                <a:gd name="connsiteY10" fmla="*/ 10697 h 209576"/>
                <a:gd name="connsiteX11" fmla="*/ 6896 w 119757"/>
                <a:gd name="connsiteY11" fmla="*/ 9180 h 20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757" h="209576">
                  <a:moveTo>
                    <a:pt x="25867" y="95386"/>
                  </a:moveTo>
                  <a:cubicBezTo>
                    <a:pt x="32574" y="95955"/>
                    <a:pt x="39460" y="101344"/>
                    <a:pt x="43422" y="106473"/>
                  </a:cubicBezTo>
                  <a:cubicBezTo>
                    <a:pt x="51585" y="117002"/>
                    <a:pt x="39879" y="128309"/>
                    <a:pt x="33901" y="136433"/>
                  </a:cubicBezTo>
                  <a:cubicBezTo>
                    <a:pt x="25987" y="147171"/>
                    <a:pt x="18502" y="159895"/>
                    <a:pt x="17764" y="173528"/>
                  </a:cubicBezTo>
                  <a:cubicBezTo>
                    <a:pt x="17514" y="178188"/>
                    <a:pt x="18153" y="182879"/>
                    <a:pt x="19859" y="187230"/>
                  </a:cubicBezTo>
                  <a:cubicBezTo>
                    <a:pt x="20977" y="190064"/>
                    <a:pt x="22624" y="192669"/>
                    <a:pt x="24679" y="194915"/>
                  </a:cubicBezTo>
                  <a:cubicBezTo>
                    <a:pt x="29759" y="200453"/>
                    <a:pt x="37613" y="205024"/>
                    <a:pt x="45258" y="205333"/>
                  </a:cubicBezTo>
                  <a:cubicBezTo>
                    <a:pt x="50877" y="205553"/>
                    <a:pt x="54819" y="198837"/>
                    <a:pt x="57733" y="195004"/>
                  </a:cubicBezTo>
                  <a:cubicBezTo>
                    <a:pt x="71515" y="176911"/>
                    <a:pt x="113959" y="126124"/>
                    <a:pt x="117043" y="116383"/>
                  </a:cubicBezTo>
                  <a:cubicBezTo>
                    <a:pt x="121783" y="101394"/>
                    <a:pt x="104129" y="63380"/>
                    <a:pt x="99618" y="58570"/>
                  </a:cubicBezTo>
                  <a:lnTo>
                    <a:pt x="40138" y="10697"/>
                  </a:lnTo>
                  <a:cubicBezTo>
                    <a:pt x="33063" y="5218"/>
                    <a:pt x="15458" y="6545"/>
                    <a:pt x="6896" y="9180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CF1D4A6-DB65-4C05-A8A3-5A7C104942D6}"/>
                </a:ext>
              </a:extLst>
            </p:cNvPr>
            <p:cNvSpPr/>
            <p:nvPr/>
          </p:nvSpPr>
          <p:spPr>
            <a:xfrm>
              <a:off x="1505351" y="4483942"/>
              <a:ext cx="157182" cy="82334"/>
            </a:xfrm>
            <a:custGeom>
              <a:avLst/>
              <a:gdLst>
                <a:gd name="connsiteX0" fmla="*/ 150645 w 157182"/>
                <a:gd name="connsiteY0" fmla="*/ 6896 h 82333"/>
                <a:gd name="connsiteX1" fmla="*/ 92902 w 157182"/>
                <a:gd name="connsiteY1" fmla="*/ 76684 h 82333"/>
                <a:gd name="connsiteX2" fmla="*/ 6896 w 157182"/>
                <a:gd name="connsiteY2" fmla="*/ 21726 h 8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182" h="82333">
                  <a:moveTo>
                    <a:pt x="150645" y="6896"/>
                  </a:moveTo>
                  <a:cubicBezTo>
                    <a:pt x="150645" y="6896"/>
                    <a:pt x="141304" y="54998"/>
                    <a:pt x="92902" y="76684"/>
                  </a:cubicBezTo>
                  <a:cubicBezTo>
                    <a:pt x="44499" y="98371"/>
                    <a:pt x="6896" y="21726"/>
                    <a:pt x="6896" y="21726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5E07F7B-6A32-45D4-8BB2-9F34733ECA0B}"/>
                </a:ext>
              </a:extLst>
            </p:cNvPr>
            <p:cNvSpPr/>
            <p:nvPr/>
          </p:nvSpPr>
          <p:spPr>
            <a:xfrm>
              <a:off x="1401616" y="4393727"/>
              <a:ext cx="134728" cy="134728"/>
            </a:xfrm>
            <a:custGeom>
              <a:avLst/>
              <a:gdLst>
                <a:gd name="connsiteX0" fmla="*/ 9186 w 134727"/>
                <a:gd name="connsiteY0" fmla="*/ 94167 h 134727"/>
                <a:gd name="connsiteX1" fmla="*/ 94164 w 134727"/>
                <a:gd name="connsiteY1" fmla="*/ 9178 h 134727"/>
                <a:gd name="connsiteX2" fmla="*/ 105252 w 134727"/>
                <a:gd name="connsiteY2" fmla="*/ 9178 h 134727"/>
                <a:gd name="connsiteX3" fmla="*/ 130660 w 134727"/>
                <a:gd name="connsiteY3" fmla="*/ 34587 h 134727"/>
                <a:gd name="connsiteX4" fmla="*/ 130660 w 134727"/>
                <a:gd name="connsiteY4" fmla="*/ 45665 h 134727"/>
                <a:gd name="connsiteX5" fmla="*/ 45672 w 134727"/>
                <a:gd name="connsiteY5" fmla="*/ 130653 h 134727"/>
                <a:gd name="connsiteX6" fmla="*/ 34594 w 134727"/>
                <a:gd name="connsiteY6" fmla="*/ 130653 h 134727"/>
                <a:gd name="connsiteX7" fmla="*/ 9186 w 134727"/>
                <a:gd name="connsiteY7" fmla="*/ 105244 h 134727"/>
                <a:gd name="connsiteX8" fmla="*/ 9186 w 134727"/>
                <a:gd name="connsiteY8" fmla="*/ 94167 h 13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727" h="134727">
                  <a:moveTo>
                    <a:pt x="9186" y="94167"/>
                  </a:moveTo>
                  <a:lnTo>
                    <a:pt x="94164" y="9178"/>
                  </a:lnTo>
                  <a:cubicBezTo>
                    <a:pt x="97218" y="6135"/>
                    <a:pt x="102208" y="6135"/>
                    <a:pt x="105252" y="9178"/>
                  </a:cubicBezTo>
                  <a:lnTo>
                    <a:pt x="130660" y="34587"/>
                  </a:lnTo>
                  <a:cubicBezTo>
                    <a:pt x="133704" y="37631"/>
                    <a:pt x="133704" y="42621"/>
                    <a:pt x="130660" y="45665"/>
                  </a:cubicBezTo>
                  <a:lnTo>
                    <a:pt x="45672" y="130653"/>
                  </a:lnTo>
                  <a:cubicBezTo>
                    <a:pt x="42628" y="133697"/>
                    <a:pt x="37638" y="133697"/>
                    <a:pt x="34594" y="130653"/>
                  </a:cubicBezTo>
                  <a:lnTo>
                    <a:pt x="9186" y="105244"/>
                  </a:lnTo>
                  <a:cubicBezTo>
                    <a:pt x="6132" y="102200"/>
                    <a:pt x="6132" y="97210"/>
                    <a:pt x="9186" y="94167"/>
                  </a:cubicBez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86A2A90-84CB-45A9-A0DB-69CAC3608502}"/>
                </a:ext>
              </a:extLst>
            </p:cNvPr>
            <p:cNvSpPr/>
            <p:nvPr/>
          </p:nvSpPr>
          <p:spPr>
            <a:xfrm>
              <a:off x="1822001" y="4352009"/>
              <a:ext cx="74849" cy="74849"/>
            </a:xfrm>
            <a:custGeom>
              <a:avLst/>
              <a:gdLst>
                <a:gd name="connsiteX0" fmla="*/ 70986 w 74848"/>
                <a:gd name="connsiteY0" fmla="*/ 6896 h 74848"/>
                <a:gd name="connsiteX1" fmla="*/ 6896 w 74848"/>
                <a:gd name="connsiteY1" fmla="*/ 70986 h 7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48" h="74848">
                  <a:moveTo>
                    <a:pt x="70986" y="6896"/>
                  </a:moveTo>
                  <a:cubicBezTo>
                    <a:pt x="70986" y="42294"/>
                    <a:pt x="42294" y="70986"/>
                    <a:pt x="6896" y="70986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B9CA8A0-FB89-4E53-AF26-E255C5359188}"/>
                </a:ext>
              </a:extLst>
            </p:cNvPr>
            <p:cNvSpPr/>
            <p:nvPr/>
          </p:nvSpPr>
          <p:spPr>
            <a:xfrm>
              <a:off x="1723809" y="4253817"/>
              <a:ext cx="209576" cy="209576"/>
            </a:xfrm>
            <a:custGeom>
              <a:avLst/>
              <a:gdLst>
                <a:gd name="connsiteX0" fmla="*/ 105087 w 209576"/>
                <a:gd name="connsiteY0" fmla="*/ 203288 h 209576"/>
                <a:gd name="connsiteX1" fmla="*/ 6896 w 209576"/>
                <a:gd name="connsiteY1" fmla="*/ 105087 h 209576"/>
                <a:gd name="connsiteX2" fmla="*/ 105087 w 209576"/>
                <a:gd name="connsiteY2" fmla="*/ 6896 h 209576"/>
                <a:gd name="connsiteX3" fmla="*/ 203278 w 209576"/>
                <a:gd name="connsiteY3" fmla="*/ 105087 h 209576"/>
                <a:gd name="connsiteX4" fmla="*/ 105087 w 209576"/>
                <a:gd name="connsiteY4" fmla="*/ 203288 h 20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76" h="209576">
                  <a:moveTo>
                    <a:pt x="105087" y="203288"/>
                  </a:moveTo>
                  <a:cubicBezTo>
                    <a:pt x="50857" y="203288"/>
                    <a:pt x="6896" y="159317"/>
                    <a:pt x="6896" y="105087"/>
                  </a:cubicBezTo>
                  <a:cubicBezTo>
                    <a:pt x="6896" y="50857"/>
                    <a:pt x="50857" y="6896"/>
                    <a:pt x="105087" y="6896"/>
                  </a:cubicBezTo>
                  <a:cubicBezTo>
                    <a:pt x="159317" y="6896"/>
                    <a:pt x="203278" y="50857"/>
                    <a:pt x="203278" y="105087"/>
                  </a:cubicBezTo>
                  <a:cubicBezTo>
                    <a:pt x="203278" y="159317"/>
                    <a:pt x="159317" y="203288"/>
                    <a:pt x="105087" y="203288"/>
                  </a:cubicBez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1F257FA-1F0A-4FEE-ABE2-59DC9D9CFFC8}"/>
                </a:ext>
              </a:extLst>
            </p:cNvPr>
            <p:cNvSpPr/>
            <p:nvPr/>
          </p:nvSpPr>
          <p:spPr>
            <a:xfrm>
              <a:off x="1690656" y="4220664"/>
              <a:ext cx="269455" cy="269455"/>
            </a:xfrm>
            <a:custGeom>
              <a:avLst/>
              <a:gdLst>
                <a:gd name="connsiteX0" fmla="*/ 138240 w 269455"/>
                <a:gd name="connsiteY0" fmla="*/ 269584 h 269455"/>
                <a:gd name="connsiteX1" fmla="*/ 6896 w 269455"/>
                <a:gd name="connsiteY1" fmla="*/ 138240 h 269455"/>
                <a:gd name="connsiteX2" fmla="*/ 138240 w 269455"/>
                <a:gd name="connsiteY2" fmla="*/ 6896 h 269455"/>
                <a:gd name="connsiteX3" fmla="*/ 269584 w 269455"/>
                <a:gd name="connsiteY3" fmla="*/ 138240 h 269455"/>
                <a:gd name="connsiteX4" fmla="*/ 138240 w 269455"/>
                <a:gd name="connsiteY4" fmla="*/ 269584 h 269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455" h="269455">
                  <a:moveTo>
                    <a:pt x="138240" y="269584"/>
                  </a:moveTo>
                  <a:cubicBezTo>
                    <a:pt x="65707" y="269584"/>
                    <a:pt x="6896" y="210783"/>
                    <a:pt x="6896" y="138240"/>
                  </a:cubicBezTo>
                  <a:cubicBezTo>
                    <a:pt x="6896" y="65707"/>
                    <a:pt x="65707" y="6896"/>
                    <a:pt x="138240" y="6896"/>
                  </a:cubicBezTo>
                  <a:cubicBezTo>
                    <a:pt x="210783" y="6896"/>
                    <a:pt x="269584" y="65707"/>
                    <a:pt x="269584" y="138240"/>
                  </a:cubicBezTo>
                  <a:cubicBezTo>
                    <a:pt x="269584" y="210783"/>
                    <a:pt x="210783" y="269584"/>
                    <a:pt x="138240" y="269584"/>
                  </a:cubicBez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E161389-FF8E-4D43-BAF2-93612EE32C35}"/>
                </a:ext>
              </a:extLst>
            </p:cNvPr>
            <p:cNvSpPr/>
            <p:nvPr/>
          </p:nvSpPr>
          <p:spPr>
            <a:xfrm>
              <a:off x="1719298" y="4454232"/>
              <a:ext cx="29939" cy="29939"/>
            </a:xfrm>
            <a:custGeom>
              <a:avLst/>
              <a:gdLst>
                <a:gd name="connsiteX0" fmla="*/ 6896 w 29939"/>
                <a:gd name="connsiteY0" fmla="*/ 27135 h 29939"/>
                <a:gd name="connsiteX1" fmla="*/ 27135 w 29939"/>
                <a:gd name="connsiteY1" fmla="*/ 6896 h 2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939" h="29939">
                  <a:moveTo>
                    <a:pt x="6896" y="27135"/>
                  </a:moveTo>
                  <a:lnTo>
                    <a:pt x="27135" y="6896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385DE9B-12FD-4950-B3E6-925D0154824C}"/>
                </a:ext>
              </a:extLst>
            </p:cNvPr>
            <p:cNvSpPr/>
            <p:nvPr/>
          </p:nvSpPr>
          <p:spPr>
            <a:xfrm>
              <a:off x="1698810" y="4434482"/>
              <a:ext cx="29939" cy="29939"/>
            </a:xfrm>
            <a:custGeom>
              <a:avLst/>
              <a:gdLst>
                <a:gd name="connsiteX0" fmla="*/ 27863 w 29939"/>
                <a:gd name="connsiteY0" fmla="*/ 6896 h 29939"/>
                <a:gd name="connsiteX1" fmla="*/ 6896 w 29939"/>
                <a:gd name="connsiteY1" fmla="*/ 27863 h 2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939" h="29939">
                  <a:moveTo>
                    <a:pt x="27863" y="6896"/>
                  </a:moveTo>
                  <a:lnTo>
                    <a:pt x="6896" y="27863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910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475C280F-04A4-46E1-B326-C63FF1602299}"/>
              </a:ext>
            </a:extLst>
          </p:cNvPr>
          <p:cNvGrpSpPr/>
          <p:nvPr/>
        </p:nvGrpSpPr>
        <p:grpSpPr>
          <a:xfrm>
            <a:off x="1499767" y="1962364"/>
            <a:ext cx="9852446" cy="4095535"/>
            <a:chOff x="1499767" y="1962364"/>
            <a:chExt cx="9451885" cy="40955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FEC981-F9B7-4D9F-98EA-BC83D5F8B52B}"/>
                </a:ext>
              </a:extLst>
            </p:cNvPr>
            <p:cNvGrpSpPr/>
            <p:nvPr/>
          </p:nvGrpSpPr>
          <p:grpSpPr>
            <a:xfrm>
              <a:off x="1499767" y="1962364"/>
              <a:ext cx="2948943" cy="4095535"/>
              <a:chOff x="4872987" y="2348469"/>
              <a:chExt cx="3839649" cy="1679310"/>
            </a:xfrm>
          </p:grpSpPr>
          <p:sp>
            <p:nvSpPr>
              <p:cNvPr id="12" name="Прямоугольник 13">
                <a:extLst>
                  <a:ext uri="{FF2B5EF4-FFF2-40B4-BE49-F238E27FC236}">
                    <a16:creationId xmlns:a16="http://schemas.microsoft.com/office/drawing/2014/main" id="{469E4BF2-694E-4238-8BC7-2B16C5B6AA12}"/>
                  </a:ext>
                </a:extLst>
              </p:cNvPr>
              <p:cNvSpPr/>
              <p:nvPr/>
            </p:nvSpPr>
            <p:spPr>
              <a:xfrm flipH="1" flipV="1">
                <a:off x="4872987" y="2348469"/>
                <a:ext cx="3839649" cy="1679310"/>
              </a:xfrm>
              <a:prstGeom prst="rect">
                <a:avLst/>
              </a:prstGeom>
              <a:gradFill>
                <a:gsLst>
                  <a:gs pos="27000">
                    <a:schemeClr val="bg1">
                      <a:alpha val="46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" name="Прямая соединительная линия 20">
                <a:extLst>
                  <a:ext uri="{FF2B5EF4-FFF2-40B4-BE49-F238E27FC236}">
                    <a16:creationId xmlns:a16="http://schemas.microsoft.com/office/drawing/2014/main" id="{81215DBC-04FB-49DE-B4E2-3C75F83B53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72988" y="2350028"/>
                <a:ext cx="3794802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21">
                <a:extLst>
                  <a:ext uri="{FF2B5EF4-FFF2-40B4-BE49-F238E27FC236}">
                    <a16:creationId xmlns:a16="http://schemas.microsoft.com/office/drawing/2014/main" id="{115B9B95-E472-4710-8319-DD694147FC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72988" y="4023186"/>
                <a:ext cx="3794802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7205F78-25FC-4D76-88C9-9BB2BFD5F0D9}"/>
                </a:ext>
              </a:extLst>
            </p:cNvPr>
            <p:cNvGrpSpPr/>
            <p:nvPr/>
          </p:nvGrpSpPr>
          <p:grpSpPr>
            <a:xfrm>
              <a:off x="4751238" y="1962364"/>
              <a:ext cx="2948943" cy="4095535"/>
              <a:chOff x="4872987" y="2348469"/>
              <a:chExt cx="3839649" cy="1679310"/>
            </a:xfrm>
          </p:grpSpPr>
          <p:sp>
            <p:nvSpPr>
              <p:cNvPr id="45" name="Прямоугольник 13">
                <a:extLst>
                  <a:ext uri="{FF2B5EF4-FFF2-40B4-BE49-F238E27FC236}">
                    <a16:creationId xmlns:a16="http://schemas.microsoft.com/office/drawing/2014/main" id="{29155501-9948-4878-A71A-CF6A14B30F6D}"/>
                  </a:ext>
                </a:extLst>
              </p:cNvPr>
              <p:cNvSpPr/>
              <p:nvPr/>
            </p:nvSpPr>
            <p:spPr>
              <a:xfrm flipH="1" flipV="1">
                <a:off x="4872987" y="2348469"/>
                <a:ext cx="3839649" cy="1679310"/>
              </a:xfrm>
              <a:prstGeom prst="rect">
                <a:avLst/>
              </a:prstGeom>
              <a:gradFill>
                <a:gsLst>
                  <a:gs pos="27000">
                    <a:schemeClr val="bg1">
                      <a:alpha val="46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6" name="Прямая соединительная линия 20">
                <a:extLst>
                  <a:ext uri="{FF2B5EF4-FFF2-40B4-BE49-F238E27FC236}">
                    <a16:creationId xmlns:a16="http://schemas.microsoft.com/office/drawing/2014/main" id="{58E6E3C0-980C-4091-86FC-527969A698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72988" y="2350028"/>
                <a:ext cx="3794802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21">
                <a:extLst>
                  <a:ext uri="{FF2B5EF4-FFF2-40B4-BE49-F238E27FC236}">
                    <a16:creationId xmlns:a16="http://schemas.microsoft.com/office/drawing/2014/main" id="{2893F509-41F0-4B89-9523-4CCFCBE6EB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72988" y="4023186"/>
                <a:ext cx="3794802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B7147E0-DFCF-4D9F-B2E7-1E1720C89766}"/>
                </a:ext>
              </a:extLst>
            </p:cNvPr>
            <p:cNvGrpSpPr/>
            <p:nvPr/>
          </p:nvGrpSpPr>
          <p:grpSpPr>
            <a:xfrm>
              <a:off x="8002709" y="1962364"/>
              <a:ext cx="2948943" cy="4095535"/>
              <a:chOff x="4872987" y="2348469"/>
              <a:chExt cx="3839649" cy="1679310"/>
            </a:xfrm>
          </p:grpSpPr>
          <p:sp>
            <p:nvSpPr>
              <p:cNvPr id="49" name="Прямоугольник 13">
                <a:extLst>
                  <a:ext uri="{FF2B5EF4-FFF2-40B4-BE49-F238E27FC236}">
                    <a16:creationId xmlns:a16="http://schemas.microsoft.com/office/drawing/2014/main" id="{38EE3D09-5AE7-429F-A9F7-521122E15B88}"/>
                  </a:ext>
                </a:extLst>
              </p:cNvPr>
              <p:cNvSpPr/>
              <p:nvPr/>
            </p:nvSpPr>
            <p:spPr>
              <a:xfrm flipH="1" flipV="1">
                <a:off x="4872987" y="2348469"/>
                <a:ext cx="3839649" cy="1679310"/>
              </a:xfrm>
              <a:prstGeom prst="rect">
                <a:avLst/>
              </a:prstGeom>
              <a:gradFill>
                <a:gsLst>
                  <a:gs pos="27000">
                    <a:schemeClr val="bg1">
                      <a:alpha val="46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0" name="Прямая соединительная линия 20">
                <a:extLst>
                  <a:ext uri="{FF2B5EF4-FFF2-40B4-BE49-F238E27FC236}">
                    <a16:creationId xmlns:a16="http://schemas.microsoft.com/office/drawing/2014/main" id="{ED6FD074-399F-486E-BC33-4527A6FB6F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72988" y="2350028"/>
                <a:ext cx="3794802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21">
                <a:extLst>
                  <a:ext uri="{FF2B5EF4-FFF2-40B4-BE49-F238E27FC236}">
                    <a16:creationId xmlns:a16="http://schemas.microsoft.com/office/drawing/2014/main" id="{BAE0BDCD-2A0E-468E-893D-50E684E92B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72988" y="4023186"/>
                <a:ext cx="3794802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Google Shape;257;p23">
            <a:extLst>
              <a:ext uri="{FF2B5EF4-FFF2-40B4-BE49-F238E27FC236}">
                <a16:creationId xmlns:a16="http://schemas.microsoft.com/office/drawing/2014/main" id="{A49E28EB-837B-4525-BBE0-9B4F1C5D573F}"/>
              </a:ext>
            </a:extLst>
          </p:cNvPr>
          <p:cNvSpPr txBox="1"/>
          <p:nvPr/>
        </p:nvSpPr>
        <p:spPr>
          <a:xfrm>
            <a:off x="392205" y="377453"/>
            <a:ext cx="9361394" cy="5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96" tIns="43182" rIns="86396" bIns="43182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endParaRPr sz="4000" b="1" dirty="0">
              <a:solidFill>
                <a:srgbClr val="174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0ABC0D-6286-4EA2-AE6A-35B705724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6976" y="1449013"/>
            <a:ext cx="2420818" cy="329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53CE51-B86E-4F81-9055-A75F32E2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ym typeface="Roboto"/>
              </a:rPr>
              <a:t>Команда проекта</a:t>
            </a:r>
            <a:br>
              <a:rPr lang="ru-RU" dirty="0"/>
            </a:b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74A003-3A66-4F38-85A1-8A154B63B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06" y="1265026"/>
            <a:ext cx="1526071" cy="633319"/>
          </a:xfrm>
          <a:prstGeom prst="rect">
            <a:avLst/>
          </a:prstGeom>
        </p:spPr>
      </p:pic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D86B40C8-D56A-4ABD-A0E6-3874AC866429}"/>
              </a:ext>
            </a:extLst>
          </p:cNvPr>
          <p:cNvSpPr txBox="1">
            <a:spLocks/>
          </p:cNvSpPr>
          <p:nvPr/>
        </p:nvSpPr>
        <p:spPr>
          <a:xfrm>
            <a:off x="1559719" y="2008471"/>
            <a:ext cx="3138523" cy="196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Заказчик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 10 </a:t>
            </a: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 было одновременно задействовано в проекте</a:t>
            </a:r>
            <a:endParaRPr lang="ru-RU" sz="1800" dirty="0">
              <a:solidFill>
                <a:srgbClr val="0E1D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1500 </a:t>
            </a: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пользователей в системе</a:t>
            </a:r>
            <a:endParaRPr lang="ru-RU" sz="1800" dirty="0">
              <a:solidFill>
                <a:srgbClr val="0E1D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Финансовый директор </a:t>
            </a: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главный заказчик проекта, стратегическое управление</a:t>
            </a:r>
            <a:endParaRPr lang="ru-RU" sz="1800" dirty="0">
              <a:solidFill>
                <a:srgbClr val="0E1D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A2192574-96B6-4682-9C63-409376F4CCF3}"/>
              </a:ext>
            </a:extLst>
          </p:cNvPr>
          <p:cNvSpPr txBox="1">
            <a:spLocks/>
          </p:cNvSpPr>
          <p:nvPr/>
        </p:nvSpPr>
        <p:spPr>
          <a:xfrm>
            <a:off x="4937325" y="2008471"/>
            <a:ext cx="3216413" cy="276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Генеральный подрядчик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25 </a:t>
            </a: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 было задействовано в проекте</a:t>
            </a:r>
            <a:endParaRPr lang="ru-RU" sz="1800" dirty="0">
              <a:solidFill>
                <a:srgbClr val="0E1D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 20 </a:t>
            </a: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 было одновременно задействовано в «пиковые» периоды проекта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проектом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целевой методологии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полного цикла внедрения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Актуализация методологии в ходе настройки и эксплуатации системы</a:t>
            </a: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F2A3DE98-5376-4C65-9E7A-29D20AFED539}"/>
              </a:ext>
            </a:extLst>
          </p:cNvPr>
          <p:cNvSpPr txBox="1">
            <a:spLocks/>
          </p:cNvSpPr>
          <p:nvPr/>
        </p:nvSpPr>
        <p:spPr>
          <a:xfrm>
            <a:off x="8350450" y="2027970"/>
            <a:ext cx="3001763" cy="2760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 интегратор (субподрядчик)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2</a:t>
            </a:r>
            <a:r>
              <a:rPr lang="ru-RU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 было задействовано в проекте</a:t>
            </a:r>
            <a:endParaRPr lang="ru-RU" sz="1800" dirty="0">
              <a:solidFill>
                <a:srgbClr val="0E1D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 </a:t>
            </a:r>
            <a:r>
              <a:rPr lang="ru-RU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сотрудников было одновременно задействовано в «пиковые» периоды проекта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и внедрение системы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Интеграционное и нагрузочное тестирование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пользователей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ИТ документации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6250E069-EDFB-4E87-8429-D39481B8B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6503" y="1374260"/>
            <a:ext cx="873557" cy="3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9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52A04EEA-99C1-4F27-B8A9-E08FDCB20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855" cy="6869501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334ADF64-DF02-464C-AAD7-FCF44192D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07" y="1846159"/>
            <a:ext cx="2464239" cy="3168307"/>
          </a:xfrm>
          <a:prstGeom prst="rect">
            <a:avLst/>
          </a:prstGeom>
        </p:spPr>
      </p:pic>
      <p:sp>
        <p:nvSpPr>
          <p:cNvPr id="12" name="Прямоугольник 14">
            <a:extLst>
              <a:ext uri="{FF2B5EF4-FFF2-40B4-BE49-F238E27FC236}">
                <a16:creationId xmlns:a16="http://schemas.microsoft.com/office/drawing/2014/main" id="{073108C3-D659-4E8C-9719-4511C9780319}"/>
              </a:ext>
            </a:extLst>
          </p:cNvPr>
          <p:cNvSpPr/>
          <p:nvPr/>
        </p:nvSpPr>
        <p:spPr>
          <a:xfrm>
            <a:off x="2621922" y="1846159"/>
            <a:ext cx="7911316" cy="31615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D7556BE0-F501-4AD5-AF7A-B898EBE267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26189">
            <a:off x="7726556" y="3516355"/>
            <a:ext cx="3871634" cy="298945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E120298-FEB4-405E-BDD0-F9F7A57B144F}"/>
              </a:ext>
            </a:extLst>
          </p:cNvPr>
          <p:cNvSpPr txBox="1">
            <a:spLocks/>
          </p:cNvSpPr>
          <p:nvPr/>
        </p:nvSpPr>
        <p:spPr>
          <a:xfrm>
            <a:off x="2829572" y="2015527"/>
            <a:ext cx="7572215" cy="23822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Управления финансами группы компаний с помощью "1С:Управления холдингом".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Практический опыт ГК "Российские коммунальные системы".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F616A41-E52E-4BFF-91CE-8D1534C0DA84}"/>
              </a:ext>
            </a:extLst>
          </p:cNvPr>
          <p:cNvSpPr/>
          <p:nvPr/>
        </p:nvSpPr>
        <p:spPr>
          <a:xfrm>
            <a:off x="2939037" y="4098893"/>
            <a:ext cx="3314806" cy="707886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marL="0" lvl="2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8D"/>
              </a:buClr>
              <a:buSzPct val="100000"/>
              <a:tabLst>
                <a:tab pos="282575" algn="l"/>
              </a:tabLs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Мишина Татьяна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8D"/>
              </a:buClr>
              <a:buSzPct val="100000"/>
              <a:tabLst>
                <a:tab pos="282575" algn="l"/>
              </a:tabLst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по экономике и финансам</a:t>
            </a:r>
          </a:p>
          <a:p>
            <a:pPr marL="0" lvl="2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8D"/>
              </a:buClr>
              <a:buSzPct val="100000"/>
              <a:tabLst>
                <a:tab pos="282575" algn="l"/>
              </a:tabLst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"Российские коммунальные системы"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49E7150-FBC0-45AB-8DC6-A9868CBC53FC}"/>
              </a:ext>
            </a:extLst>
          </p:cNvPr>
          <p:cNvSpPr txBox="1">
            <a:spLocks/>
          </p:cNvSpPr>
          <p:nvPr/>
        </p:nvSpPr>
        <p:spPr>
          <a:xfrm>
            <a:off x="2854973" y="3107013"/>
            <a:ext cx="9044928" cy="5426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SzPts val="2300"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6013756-E4C5-4A5F-A854-B3FE490F1DE2}"/>
              </a:ext>
            </a:extLst>
          </p:cNvPr>
          <p:cNvSpPr/>
          <p:nvPr/>
        </p:nvSpPr>
        <p:spPr>
          <a:xfrm>
            <a:off x="6644652" y="4098893"/>
            <a:ext cx="3593361" cy="954107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marL="0" lvl="2" algn="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8D"/>
              </a:buClr>
              <a:buSzPct val="100000"/>
              <a:tabLst>
                <a:tab pos="282575" algn="l"/>
              </a:tabLst>
            </a:pPr>
            <a:r>
              <a:rPr lang="ru-RU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Васильев Владимир </a:t>
            </a:r>
          </a:p>
          <a:p>
            <a:pPr marL="0" lvl="2" algn="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8D"/>
              </a:buClr>
              <a:buSzPct val="100000"/>
              <a:tabLst>
                <a:tab pos="282575" algn="l"/>
              </a:tabLst>
            </a:pPr>
            <a:r>
              <a:rPr 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департамента </a:t>
            </a:r>
          </a:p>
          <a:p>
            <a:pPr marL="0" lvl="2" algn="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8D"/>
              </a:buClr>
              <a:buSzPct val="100000"/>
              <a:tabLst>
                <a:tab pos="282575" algn="l"/>
              </a:tabLst>
            </a:pPr>
            <a:r>
              <a:rPr 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казначейских операций и финансового мониторинга </a:t>
            </a:r>
          </a:p>
          <a:p>
            <a:pPr marL="0" lvl="2" algn="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8D"/>
              </a:buClr>
              <a:buSzPct val="100000"/>
              <a:tabLst>
                <a:tab pos="282575" algn="l"/>
              </a:tabLst>
            </a:pPr>
            <a:r>
              <a:rPr lang="ru-RU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3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16">
            <a:extLst>
              <a:ext uri="{FF2B5EF4-FFF2-40B4-BE49-F238E27FC236}">
                <a16:creationId xmlns:a16="http://schemas.microsoft.com/office/drawing/2014/main" id="{E0233A01-7767-4C8F-9FA7-A45748E7E8A2}"/>
              </a:ext>
            </a:extLst>
          </p:cNvPr>
          <p:cNvSpPr/>
          <p:nvPr/>
        </p:nvSpPr>
        <p:spPr>
          <a:xfrm flipH="1" flipV="1">
            <a:off x="6463779" y="6235"/>
            <a:ext cx="1252033" cy="6855458"/>
          </a:xfrm>
          <a:prstGeom prst="rect">
            <a:avLst/>
          </a:prstGeom>
          <a:gradFill>
            <a:gsLst>
              <a:gs pos="2700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Google Shape;257;p23">
            <a:extLst>
              <a:ext uri="{FF2B5EF4-FFF2-40B4-BE49-F238E27FC236}">
                <a16:creationId xmlns:a16="http://schemas.microsoft.com/office/drawing/2014/main" id="{A49E28EB-837B-4525-BBE0-9B4F1C5D573F}"/>
              </a:ext>
            </a:extLst>
          </p:cNvPr>
          <p:cNvSpPr txBox="1"/>
          <p:nvPr/>
        </p:nvSpPr>
        <p:spPr>
          <a:xfrm>
            <a:off x="392206" y="233406"/>
            <a:ext cx="9361394" cy="5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96" tIns="43182" rIns="86396" bIns="43182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endParaRPr sz="4000" b="1" dirty="0">
              <a:solidFill>
                <a:srgbClr val="174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55F9F-38D3-4252-9283-91FB495C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ym typeface="Roboto"/>
              </a:rPr>
              <a:t>РКС сегодня</a:t>
            </a:r>
            <a:br>
              <a:rPr lang="ru-RU"/>
            </a:br>
            <a:endParaRPr lang="en-US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C129FFD2-4595-48EE-B77A-4FF73C50A0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27958" y="1284389"/>
            <a:ext cx="3851909" cy="124301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524" dirty="0"/>
              <a:t>«Российские коммунальные системы» — крупнейший федеральный оператор водоснабжения и водоотведения в России. Компания основана в 2003 году.</a:t>
            </a:r>
          </a:p>
        </p:txBody>
      </p:sp>
      <p:graphicFrame>
        <p:nvGraphicFramePr>
          <p:cNvPr id="48" name="Таблица 24">
            <a:extLst>
              <a:ext uri="{FF2B5EF4-FFF2-40B4-BE49-F238E27FC236}">
                <a16:creationId xmlns:a16="http://schemas.microsoft.com/office/drawing/2014/main" id="{B59B446E-26E0-4764-BD64-D885EF6C3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09307"/>
              </p:ext>
            </p:extLst>
          </p:nvPr>
        </p:nvGraphicFramePr>
        <p:xfrm>
          <a:off x="8890251" y="1442783"/>
          <a:ext cx="2458437" cy="4682469"/>
        </p:xfrm>
        <a:graphic>
          <a:graphicData uri="http://schemas.openxmlformats.org/drawingml/2006/table">
            <a:tbl>
              <a:tblPr/>
              <a:tblGrid>
                <a:gridCol w="2458437">
                  <a:extLst>
                    <a:ext uri="{9D8B030D-6E8A-4147-A177-3AD203B41FA5}">
                      <a16:colId xmlns:a16="http://schemas.microsoft.com/office/drawing/2014/main" val="1513351038"/>
                    </a:ext>
                  </a:extLst>
                </a:gridCol>
              </a:tblGrid>
              <a:tr h="576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Теплоснабжение</a:t>
                      </a:r>
                      <a:br>
                        <a:rPr lang="ru-RU" sz="1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региона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39544"/>
                  </a:ext>
                </a:extLst>
              </a:tr>
              <a:tr h="850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  <a:r>
                        <a:rPr lang="ru-RU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километров</a:t>
                      </a:r>
                      <a:r>
                        <a:rPr lang="ru-RU" sz="20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тепловых сетей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</a:t>
                      </a:r>
                      <a:r>
                        <a:rPr lang="en-US" sz="20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0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двухтрубном исчислении)</a:t>
                      </a:r>
                      <a:endParaRPr lang="ru-RU" sz="2000" kern="120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257574"/>
                  </a:ext>
                </a:extLst>
              </a:tr>
              <a:tr h="784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котельных</a:t>
                      </a:r>
                      <a:endParaRPr lang="ru-RU" sz="2000" b="0" kern="120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851624"/>
                  </a:ext>
                </a:extLst>
              </a:tr>
              <a:tr h="607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6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Электроснабжение</a:t>
                      </a:r>
                    </a:p>
                    <a:p>
                      <a:r>
                        <a:rPr lang="ru-RU" sz="1600" b="1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регион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232780"/>
                  </a:ext>
                </a:extLst>
              </a:tr>
              <a:tr h="1863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685800" rtl="0" eaLnBrk="1" latinLnBrk="0" hangingPunct="1"/>
                      <a:r>
                        <a:rPr lang="ru-RU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2 110</a:t>
                      </a:r>
                      <a:endParaRPr lang="ru-RU" sz="17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l" defTabSz="685800" rtl="0" eaLnBrk="1" latinLnBrk="0" hangingPunct="1"/>
                      <a:r>
                        <a:rPr lang="ru-RU" sz="2000" kern="12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километров</a:t>
                      </a:r>
                      <a:r>
                        <a:rPr lang="ru-RU" sz="2000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000" kern="12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линий электропередач</a:t>
                      </a:r>
                    </a:p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ru-RU" sz="17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1 121 </a:t>
                      </a:r>
                    </a:p>
                    <a:p>
                      <a:pPr marL="0" algn="l" defTabSz="685800" rtl="0" eaLnBrk="1" latinLnBrk="0" hangingPunct="1"/>
                      <a:r>
                        <a:rPr lang="ru-RU" sz="2000" kern="12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километров кабельных линий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400"/>
                        </a:spcAft>
                      </a:pPr>
                      <a:r>
                        <a:rPr lang="ru-RU" sz="17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691</a:t>
                      </a:r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r>
                        <a:rPr lang="ru-RU" sz="2000" kern="12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трансформаторная подстанция</a:t>
                      </a:r>
                    </a:p>
                  </a:txBody>
                  <a:tcPr marL="0" marR="0" marT="685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590038"/>
                  </a:ext>
                </a:extLst>
              </a:tr>
            </a:tbl>
          </a:graphicData>
        </a:graphic>
      </p:graphicFrame>
      <p:graphicFrame>
        <p:nvGraphicFramePr>
          <p:cNvPr id="49" name="Table 4">
            <a:extLst>
              <a:ext uri="{FF2B5EF4-FFF2-40B4-BE49-F238E27FC236}">
                <a16:creationId xmlns:a16="http://schemas.microsoft.com/office/drawing/2014/main" id="{0AAB1399-B3D7-4E66-8EE5-D6EEF71B0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99886"/>
              </p:ext>
            </p:extLst>
          </p:nvPr>
        </p:nvGraphicFramePr>
        <p:xfrm>
          <a:off x="6706047" y="1442783"/>
          <a:ext cx="2008353" cy="4078441"/>
        </p:xfrm>
        <a:graphic>
          <a:graphicData uri="http://schemas.openxmlformats.org/drawingml/2006/table">
            <a:tbl>
              <a:tblPr/>
              <a:tblGrid>
                <a:gridCol w="2008353">
                  <a:extLst>
                    <a:ext uri="{9D8B030D-6E8A-4147-A177-3AD203B41FA5}">
                      <a16:colId xmlns:a16="http://schemas.microsoft.com/office/drawing/2014/main" val="2335892582"/>
                    </a:ext>
                  </a:extLst>
                </a:gridCol>
              </a:tblGrid>
              <a:tr h="572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Водоснабжение</a:t>
                      </a:r>
                      <a:br>
                        <a:rPr lang="ru-RU" sz="1600" b="0" u="sng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600" b="1" u="none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регионов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525972"/>
                  </a:ext>
                </a:extLst>
              </a:tr>
              <a:tr h="858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7 508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километров водопроводных сетей</a:t>
                      </a:r>
                      <a:endParaRPr lang="ru-RU" sz="2000" kern="120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728679"/>
                  </a:ext>
                </a:extLst>
              </a:tr>
              <a:tr h="798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ru-RU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727</a:t>
                      </a:r>
                    </a:p>
                    <a:p>
                      <a:pPr marL="0" algn="l" defTabSz="731543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2000" b="0" kern="12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километров канализационных сетей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133951"/>
                  </a:ext>
                </a:extLst>
              </a:tr>
              <a:tr h="595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водозаборных</a:t>
                      </a:r>
                      <a:r>
                        <a:rPr lang="en-US" sz="20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20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узлов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652264"/>
                  </a:ext>
                </a:extLst>
              </a:tr>
              <a:tr h="1254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17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очистных сооружений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канализации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4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225047"/>
                  </a:ext>
                </a:extLst>
              </a:tr>
            </a:tbl>
          </a:graphicData>
        </a:graphic>
      </p:graphicFrame>
      <p:grpSp>
        <p:nvGrpSpPr>
          <p:cNvPr id="42" name="Group 9">
            <a:extLst>
              <a:ext uri="{FF2B5EF4-FFF2-40B4-BE49-F238E27FC236}">
                <a16:creationId xmlns:a16="http://schemas.microsoft.com/office/drawing/2014/main" id="{005868EE-7EBB-4601-AD64-683AB682D2AB}"/>
              </a:ext>
            </a:extLst>
          </p:cNvPr>
          <p:cNvGrpSpPr/>
          <p:nvPr/>
        </p:nvGrpSpPr>
        <p:grpSpPr>
          <a:xfrm>
            <a:off x="2027958" y="2546763"/>
            <a:ext cx="4172555" cy="2097337"/>
            <a:chOff x="1624365" y="2740050"/>
            <a:chExt cx="4559077" cy="2083662"/>
          </a:xfrm>
        </p:grpSpPr>
        <p:sp>
          <p:nvSpPr>
            <p:cNvPr id="43" name="Прямоугольник 16">
              <a:extLst>
                <a:ext uri="{FF2B5EF4-FFF2-40B4-BE49-F238E27FC236}">
                  <a16:creationId xmlns:a16="http://schemas.microsoft.com/office/drawing/2014/main" id="{17DB0635-D428-4747-ADFA-26A6FDFA5CF4}"/>
                </a:ext>
              </a:extLst>
            </p:cNvPr>
            <p:cNvSpPr/>
            <p:nvPr/>
          </p:nvSpPr>
          <p:spPr>
            <a:xfrm flipH="1" flipV="1">
              <a:off x="4053265" y="3822898"/>
              <a:ext cx="2130177" cy="1000814"/>
            </a:xfrm>
            <a:prstGeom prst="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64481"/>
              <a:endParaRPr lang="ru-RU" sz="1905" dirty="0">
                <a:solidFill>
                  <a:srgbClr val="FFFFFF"/>
                </a:solidFill>
                <a:latin typeface="Calibri" panose="020F0502020204030204"/>
                <a:sym typeface="Helvetica"/>
              </a:endParaRPr>
            </a:p>
          </p:txBody>
        </p:sp>
        <p:cxnSp>
          <p:nvCxnSpPr>
            <p:cNvPr id="44" name="Прямая соединительная линия 17">
              <a:extLst>
                <a:ext uri="{FF2B5EF4-FFF2-40B4-BE49-F238E27FC236}">
                  <a16:creationId xmlns:a16="http://schemas.microsoft.com/office/drawing/2014/main" id="{10A2FCAC-C8D5-4E7F-A333-4F510AF8A7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3270" y="3824560"/>
              <a:ext cx="2105296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18">
              <a:extLst>
                <a:ext uri="{FF2B5EF4-FFF2-40B4-BE49-F238E27FC236}">
                  <a16:creationId xmlns:a16="http://schemas.microsoft.com/office/drawing/2014/main" id="{939339C1-4D76-41A3-B314-3CAFA5749A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3270" y="4823711"/>
              <a:ext cx="2105296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угольник 19">
              <a:extLst>
                <a:ext uri="{FF2B5EF4-FFF2-40B4-BE49-F238E27FC236}">
                  <a16:creationId xmlns:a16="http://schemas.microsoft.com/office/drawing/2014/main" id="{DDFB543F-B82D-4D2D-AA19-5AE61E61C854}"/>
                </a:ext>
              </a:extLst>
            </p:cNvPr>
            <p:cNvSpPr/>
            <p:nvPr/>
          </p:nvSpPr>
          <p:spPr>
            <a:xfrm flipH="1" flipV="1">
              <a:off x="4053265" y="2740050"/>
              <a:ext cx="2130177" cy="1000814"/>
            </a:xfrm>
            <a:prstGeom prst="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64481"/>
              <a:endParaRPr lang="ru-RU" sz="1905" dirty="0">
                <a:solidFill>
                  <a:srgbClr val="FFFFFF"/>
                </a:solidFill>
                <a:latin typeface="Calibri" panose="020F0502020204030204"/>
                <a:sym typeface="Helvetica"/>
              </a:endParaRPr>
            </a:p>
          </p:txBody>
        </p:sp>
        <p:cxnSp>
          <p:nvCxnSpPr>
            <p:cNvPr id="50" name="Прямая соединительная линия 20">
              <a:extLst>
                <a:ext uri="{FF2B5EF4-FFF2-40B4-BE49-F238E27FC236}">
                  <a16:creationId xmlns:a16="http://schemas.microsoft.com/office/drawing/2014/main" id="{0CDE5D57-8089-41AF-806A-4AD769AE32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3270" y="2741712"/>
              <a:ext cx="2105296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21">
              <a:extLst>
                <a:ext uri="{FF2B5EF4-FFF2-40B4-BE49-F238E27FC236}">
                  <a16:creationId xmlns:a16="http://schemas.microsoft.com/office/drawing/2014/main" id="{898CCABA-692C-4689-B364-D8A020A6D0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3270" y="3740863"/>
              <a:ext cx="2105296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ямоугольник 22">
              <a:extLst>
                <a:ext uri="{FF2B5EF4-FFF2-40B4-BE49-F238E27FC236}">
                  <a16:creationId xmlns:a16="http://schemas.microsoft.com/office/drawing/2014/main" id="{B34BD17B-92DC-4292-9D81-19CD6F267345}"/>
                </a:ext>
              </a:extLst>
            </p:cNvPr>
            <p:cNvSpPr/>
            <p:nvPr/>
          </p:nvSpPr>
          <p:spPr>
            <a:xfrm flipH="1" flipV="1">
              <a:off x="1624365" y="3822898"/>
              <a:ext cx="2130177" cy="1000814"/>
            </a:xfrm>
            <a:prstGeom prst="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64481"/>
              <a:endParaRPr lang="ru-RU" sz="1905" dirty="0">
                <a:solidFill>
                  <a:srgbClr val="FFFFFF"/>
                </a:solidFill>
                <a:latin typeface="Calibri" panose="020F0502020204030204"/>
                <a:sym typeface="Helvetica"/>
              </a:endParaRPr>
            </a:p>
          </p:txBody>
        </p:sp>
        <p:cxnSp>
          <p:nvCxnSpPr>
            <p:cNvPr id="53" name="Прямая соединительная линия 23">
              <a:extLst>
                <a:ext uri="{FF2B5EF4-FFF2-40B4-BE49-F238E27FC236}">
                  <a16:creationId xmlns:a16="http://schemas.microsoft.com/office/drawing/2014/main" id="{56344854-ADE1-4873-9815-AD220796FC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4370" y="3824560"/>
              <a:ext cx="2105296" cy="0"/>
            </a:xfrm>
            <a:prstGeom prst="line">
              <a:avLst/>
            </a:prstGeom>
            <a:gradFill>
              <a:gsLst>
                <a:gs pos="56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Прямая соединительная линия 24">
              <a:extLst>
                <a:ext uri="{FF2B5EF4-FFF2-40B4-BE49-F238E27FC236}">
                  <a16:creationId xmlns:a16="http://schemas.microsoft.com/office/drawing/2014/main" id="{52ECC772-6025-4A98-B8CE-0001ECF9D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4370" y="4823711"/>
              <a:ext cx="2105296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рямоугольник 25">
              <a:extLst>
                <a:ext uri="{FF2B5EF4-FFF2-40B4-BE49-F238E27FC236}">
                  <a16:creationId xmlns:a16="http://schemas.microsoft.com/office/drawing/2014/main" id="{90A4D203-A6A6-47D3-8AC6-28638011FC8B}"/>
                </a:ext>
              </a:extLst>
            </p:cNvPr>
            <p:cNvSpPr/>
            <p:nvPr/>
          </p:nvSpPr>
          <p:spPr>
            <a:xfrm flipH="1" flipV="1">
              <a:off x="1624365" y="2740050"/>
              <a:ext cx="2130177" cy="1000814"/>
            </a:xfrm>
            <a:prstGeom prst="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64481">
                <a:defRPr/>
              </a:pPr>
              <a:endParaRPr lang="ru-RU" sz="1905" dirty="0">
                <a:solidFill>
                  <a:srgbClr val="FFFFFF"/>
                </a:solidFill>
                <a:latin typeface="Calibri" panose="020F0502020204030204"/>
                <a:sym typeface="Helvetica"/>
              </a:endParaRPr>
            </a:p>
          </p:txBody>
        </p:sp>
        <p:cxnSp>
          <p:nvCxnSpPr>
            <p:cNvPr id="56" name="Прямая соединительная линия 26">
              <a:extLst>
                <a:ext uri="{FF2B5EF4-FFF2-40B4-BE49-F238E27FC236}">
                  <a16:creationId xmlns:a16="http://schemas.microsoft.com/office/drawing/2014/main" id="{8174643E-A9FE-4DB5-9EE7-F1341760BD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4370" y="2741712"/>
              <a:ext cx="2105296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27">
              <a:extLst>
                <a:ext uri="{FF2B5EF4-FFF2-40B4-BE49-F238E27FC236}">
                  <a16:creationId xmlns:a16="http://schemas.microsoft.com/office/drawing/2014/main" id="{BEC7E90A-E53D-4F73-BDE7-08ABD2395A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24370" y="3740863"/>
              <a:ext cx="2105296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Объект 2">
              <a:extLst>
                <a:ext uri="{FF2B5EF4-FFF2-40B4-BE49-F238E27FC236}">
                  <a16:creationId xmlns:a16="http://schemas.microsoft.com/office/drawing/2014/main" id="{C217F8A7-D597-45D0-9B43-46ECE9CDBBD5}"/>
                </a:ext>
              </a:extLst>
            </p:cNvPr>
            <p:cNvSpPr txBox="1">
              <a:spLocks/>
            </p:cNvSpPr>
            <p:nvPr/>
          </p:nvSpPr>
          <p:spPr>
            <a:xfrm>
              <a:off x="1965982" y="2958613"/>
              <a:ext cx="1764676" cy="36387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171450" indent="-171450" algn="l" defTabSz="685800" rtl="0" eaLnBrk="1" latinLnBrk="0" hangingPunct="1">
                <a:lnSpc>
                  <a:spcPct val="12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96722">
                <a:spcBef>
                  <a:spcPts val="762"/>
                </a:spcBef>
                <a:buNone/>
                <a:defRPr/>
              </a:pPr>
              <a:r>
                <a:rPr lang="en-US" sz="2286" b="1" dirty="0">
                  <a:solidFill>
                    <a:srgbClr val="1B4792"/>
                  </a:solidFill>
                  <a:sym typeface="Helvetica"/>
                </a:rPr>
                <a:t> </a:t>
              </a:r>
              <a:r>
                <a:rPr lang="ru-RU" sz="2286" b="1" dirty="0">
                  <a:solidFill>
                    <a:srgbClr val="1B4792"/>
                  </a:solidFill>
                  <a:sym typeface="Helvetica"/>
                </a:rPr>
                <a:t>9 500</a:t>
              </a:r>
            </a:p>
          </p:txBody>
        </p:sp>
        <p:sp>
          <p:nvSpPr>
            <p:cNvPr id="59" name="Объект 2">
              <a:extLst>
                <a:ext uri="{FF2B5EF4-FFF2-40B4-BE49-F238E27FC236}">
                  <a16:creationId xmlns:a16="http://schemas.microsoft.com/office/drawing/2014/main" id="{94F88093-DC8A-4729-BEBA-95836DAC160F}"/>
                </a:ext>
              </a:extLst>
            </p:cNvPr>
            <p:cNvSpPr txBox="1">
              <a:spLocks/>
            </p:cNvSpPr>
            <p:nvPr/>
          </p:nvSpPr>
          <p:spPr>
            <a:xfrm>
              <a:off x="2053097" y="3337369"/>
              <a:ext cx="1314635" cy="20709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171450" indent="-171450" algn="l" defTabSz="685800" rtl="0" eaLnBrk="1" latinLnBrk="0" hangingPunct="1">
                <a:lnSpc>
                  <a:spcPct val="12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96722">
                <a:spcBef>
                  <a:spcPts val="762"/>
                </a:spcBef>
                <a:buNone/>
                <a:defRPr/>
              </a:pPr>
              <a:r>
                <a:rPr lang="ru-RU" sz="1333" dirty="0">
                  <a:solidFill>
                    <a:srgbClr val="323F4F"/>
                  </a:solidFill>
                  <a:sym typeface="Helvetica"/>
                </a:rPr>
                <a:t>сотрудников</a:t>
              </a:r>
            </a:p>
          </p:txBody>
        </p:sp>
        <p:sp>
          <p:nvSpPr>
            <p:cNvPr id="60" name="Объект 2">
              <a:extLst>
                <a:ext uri="{FF2B5EF4-FFF2-40B4-BE49-F238E27FC236}">
                  <a16:creationId xmlns:a16="http://schemas.microsoft.com/office/drawing/2014/main" id="{23D1D43D-259D-4E2E-B025-120151018B9E}"/>
                </a:ext>
              </a:extLst>
            </p:cNvPr>
            <p:cNvSpPr txBox="1">
              <a:spLocks/>
            </p:cNvSpPr>
            <p:nvPr/>
          </p:nvSpPr>
          <p:spPr>
            <a:xfrm>
              <a:off x="4294921" y="2963886"/>
              <a:ext cx="1764676" cy="36387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171450" indent="-171450" algn="l" defTabSz="685800" rtl="0" eaLnBrk="1" latinLnBrk="0" hangingPunct="1">
                <a:lnSpc>
                  <a:spcPct val="12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96722">
                <a:spcBef>
                  <a:spcPts val="762"/>
                </a:spcBef>
                <a:buNone/>
                <a:defRPr/>
              </a:pPr>
              <a:r>
                <a:rPr lang="en-US" sz="2286" b="1" dirty="0">
                  <a:solidFill>
                    <a:srgbClr val="1B4792"/>
                  </a:solidFill>
                  <a:sym typeface="Helvetica"/>
                </a:rPr>
                <a:t>&gt;</a:t>
              </a:r>
              <a:r>
                <a:rPr lang="ru-RU" sz="2286" b="1" dirty="0">
                  <a:solidFill>
                    <a:srgbClr val="1B4792"/>
                  </a:solidFill>
                  <a:sym typeface="Helvetica"/>
                </a:rPr>
                <a:t>5 млн</a:t>
              </a:r>
            </a:p>
          </p:txBody>
        </p:sp>
        <p:sp>
          <p:nvSpPr>
            <p:cNvPr id="61" name="Объект 2">
              <a:extLst>
                <a:ext uri="{FF2B5EF4-FFF2-40B4-BE49-F238E27FC236}">
                  <a16:creationId xmlns:a16="http://schemas.microsoft.com/office/drawing/2014/main" id="{2301152E-782A-440F-8CD5-4F0E76CE1852}"/>
                </a:ext>
              </a:extLst>
            </p:cNvPr>
            <p:cNvSpPr txBox="1">
              <a:spLocks/>
            </p:cNvSpPr>
            <p:nvPr/>
          </p:nvSpPr>
          <p:spPr>
            <a:xfrm>
              <a:off x="4551505" y="3337369"/>
              <a:ext cx="1314635" cy="20709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171450" indent="-171450" algn="l" defTabSz="685800" rtl="0" eaLnBrk="1" latinLnBrk="0" hangingPunct="1">
                <a:lnSpc>
                  <a:spcPct val="12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96722">
                <a:spcBef>
                  <a:spcPts val="762"/>
                </a:spcBef>
                <a:buNone/>
                <a:defRPr/>
              </a:pPr>
              <a:r>
                <a:rPr lang="ru-RU" sz="1333" dirty="0">
                  <a:solidFill>
                    <a:srgbClr val="323F4F"/>
                  </a:solidFill>
                  <a:sym typeface="Helvetica"/>
                </a:rPr>
                <a:t>потребителей</a:t>
              </a:r>
            </a:p>
          </p:txBody>
        </p:sp>
        <p:sp>
          <p:nvSpPr>
            <p:cNvPr id="62" name="Объект 2">
              <a:extLst>
                <a:ext uri="{FF2B5EF4-FFF2-40B4-BE49-F238E27FC236}">
                  <a16:creationId xmlns:a16="http://schemas.microsoft.com/office/drawing/2014/main" id="{5BD43EB1-0B7F-49BA-A3FB-57C709F3864F}"/>
                </a:ext>
              </a:extLst>
            </p:cNvPr>
            <p:cNvSpPr txBox="1">
              <a:spLocks/>
            </p:cNvSpPr>
            <p:nvPr/>
          </p:nvSpPr>
          <p:spPr>
            <a:xfrm>
              <a:off x="1788442" y="3867228"/>
              <a:ext cx="1407990" cy="35208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171450" indent="-171450" algn="l" defTabSz="685800" rtl="0" eaLnBrk="1" latinLnBrk="0" hangingPunct="1">
                <a:lnSpc>
                  <a:spcPct val="12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96722">
                <a:spcBef>
                  <a:spcPts val="762"/>
                </a:spcBef>
                <a:buNone/>
                <a:defRPr/>
              </a:pPr>
              <a:r>
                <a:rPr lang="en-US" sz="2286" b="1" dirty="0">
                  <a:solidFill>
                    <a:srgbClr val="1B4792"/>
                  </a:solidFill>
                  <a:sym typeface="Helvetica"/>
                </a:rPr>
                <a:t>&gt;</a:t>
              </a:r>
              <a:r>
                <a:rPr lang="ru-RU" sz="2286" b="1" dirty="0">
                  <a:solidFill>
                    <a:srgbClr val="1B4792"/>
                  </a:solidFill>
                  <a:sym typeface="Helvetica"/>
                </a:rPr>
                <a:t>2 млн</a:t>
              </a:r>
            </a:p>
          </p:txBody>
        </p:sp>
        <p:sp>
          <p:nvSpPr>
            <p:cNvPr id="63" name="Объект 2">
              <a:extLst>
                <a:ext uri="{FF2B5EF4-FFF2-40B4-BE49-F238E27FC236}">
                  <a16:creationId xmlns:a16="http://schemas.microsoft.com/office/drawing/2014/main" id="{0F9CE811-2983-4068-A369-9E9438FC461B}"/>
                </a:ext>
              </a:extLst>
            </p:cNvPr>
            <p:cNvSpPr txBox="1">
              <a:spLocks/>
            </p:cNvSpPr>
            <p:nvPr/>
          </p:nvSpPr>
          <p:spPr>
            <a:xfrm>
              <a:off x="2038467" y="4253052"/>
              <a:ext cx="1691199" cy="209196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171450" indent="-171450" algn="l" defTabSz="685800" rtl="0" eaLnBrk="1" latinLnBrk="0" hangingPunct="1">
                <a:lnSpc>
                  <a:spcPct val="12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96722">
                <a:spcBef>
                  <a:spcPts val="762"/>
                </a:spcBef>
                <a:buNone/>
                <a:defRPr/>
              </a:pPr>
              <a:r>
                <a:rPr lang="ru-RU" sz="1333" dirty="0">
                  <a:solidFill>
                    <a:srgbClr val="323F4F"/>
                  </a:solidFill>
                  <a:sym typeface="Helvetica"/>
                </a:rPr>
                <a:t>обслуживаемых лицевых счетов</a:t>
              </a:r>
            </a:p>
          </p:txBody>
        </p:sp>
        <p:sp>
          <p:nvSpPr>
            <p:cNvPr id="64" name="Объект 2">
              <a:extLst>
                <a:ext uri="{FF2B5EF4-FFF2-40B4-BE49-F238E27FC236}">
                  <a16:creationId xmlns:a16="http://schemas.microsoft.com/office/drawing/2014/main" id="{3F94449B-04AD-4C8D-A09C-C17CA33CE5EC}"/>
                </a:ext>
              </a:extLst>
            </p:cNvPr>
            <p:cNvSpPr txBox="1">
              <a:spLocks/>
            </p:cNvSpPr>
            <p:nvPr/>
          </p:nvSpPr>
          <p:spPr>
            <a:xfrm>
              <a:off x="4294921" y="3874544"/>
              <a:ext cx="1764676" cy="36387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171450" indent="-171450" algn="l" defTabSz="685800" rtl="0" eaLnBrk="1" latinLnBrk="0" hangingPunct="1">
                <a:lnSpc>
                  <a:spcPct val="12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96722">
                <a:spcBef>
                  <a:spcPts val="762"/>
                </a:spcBef>
                <a:buNone/>
                <a:defRPr/>
              </a:pPr>
              <a:r>
                <a:rPr lang="en-US" sz="2286" b="1" dirty="0">
                  <a:solidFill>
                    <a:srgbClr val="1B4792"/>
                  </a:solidFill>
                  <a:sym typeface="Helvetica"/>
                </a:rPr>
                <a:t>&gt;</a:t>
              </a:r>
              <a:r>
                <a:rPr lang="ru-RU" sz="2286" b="1" dirty="0">
                  <a:solidFill>
                    <a:srgbClr val="1B4792"/>
                  </a:solidFill>
                  <a:sym typeface="Helvetica"/>
                </a:rPr>
                <a:t>46 000</a:t>
              </a:r>
            </a:p>
          </p:txBody>
        </p:sp>
        <p:sp>
          <p:nvSpPr>
            <p:cNvPr id="65" name="Объект 2">
              <a:extLst>
                <a:ext uri="{FF2B5EF4-FFF2-40B4-BE49-F238E27FC236}">
                  <a16:creationId xmlns:a16="http://schemas.microsoft.com/office/drawing/2014/main" id="{10F429F0-7A18-4A1F-B973-798818EEBF1E}"/>
                </a:ext>
              </a:extLst>
            </p:cNvPr>
            <p:cNvSpPr txBox="1">
              <a:spLocks/>
            </p:cNvSpPr>
            <p:nvPr/>
          </p:nvSpPr>
          <p:spPr>
            <a:xfrm>
              <a:off x="4532306" y="4245738"/>
              <a:ext cx="1581091" cy="20709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171450" indent="-171450" algn="l" defTabSz="685800" rtl="0" eaLnBrk="1" latinLnBrk="0" hangingPunct="1">
                <a:lnSpc>
                  <a:spcPct val="12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12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96722">
                <a:spcBef>
                  <a:spcPts val="762"/>
                </a:spcBef>
                <a:buNone/>
                <a:defRPr/>
              </a:pPr>
              <a:r>
                <a:rPr lang="ru-RU" sz="1333" dirty="0">
                  <a:solidFill>
                    <a:srgbClr val="323F4F"/>
                  </a:solidFill>
                  <a:sym typeface="Helvetica"/>
                </a:rPr>
                <a:t>обслуживаемых </a:t>
              </a:r>
              <a:br>
                <a:rPr lang="ru-RU" sz="1333" dirty="0">
                  <a:solidFill>
                    <a:srgbClr val="323F4F"/>
                  </a:solidFill>
                  <a:sym typeface="Helvetica"/>
                </a:rPr>
              </a:br>
              <a:r>
                <a:rPr lang="ru-RU" sz="1333" dirty="0">
                  <a:solidFill>
                    <a:srgbClr val="323F4F"/>
                  </a:solidFill>
                  <a:sym typeface="Helvetica"/>
                </a:rPr>
                <a:t>организаций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67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257;p23">
            <a:extLst>
              <a:ext uri="{FF2B5EF4-FFF2-40B4-BE49-F238E27FC236}">
                <a16:creationId xmlns:a16="http://schemas.microsoft.com/office/drawing/2014/main" id="{A49E28EB-837B-4525-BBE0-9B4F1C5D573F}"/>
              </a:ext>
            </a:extLst>
          </p:cNvPr>
          <p:cNvSpPr txBox="1"/>
          <p:nvPr/>
        </p:nvSpPr>
        <p:spPr>
          <a:xfrm>
            <a:off x="392206" y="233406"/>
            <a:ext cx="9361394" cy="5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96" tIns="43182" rIns="86396" bIns="43182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endParaRPr sz="4000" b="1" dirty="0">
              <a:solidFill>
                <a:srgbClr val="174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5BF5F72B-BD07-4A2C-8481-74969E3115CB}"/>
              </a:ext>
            </a:extLst>
          </p:cNvPr>
          <p:cNvSpPr txBox="1">
            <a:spLocks/>
          </p:cNvSpPr>
          <p:nvPr/>
        </p:nvSpPr>
        <p:spPr>
          <a:xfrm>
            <a:off x="669288" y="2464369"/>
            <a:ext cx="2536623" cy="8787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часть расчетов производилась в MS Excel. Основные бюджетные формы заполнялись в иностранной системе бюджетирования, по которой возник риск прекращения действия лицензий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2BFE4C29-2392-4E28-83B7-9289B7D71CB2}"/>
              </a:ext>
            </a:extLst>
          </p:cNvPr>
          <p:cNvSpPr txBox="1">
            <a:spLocks/>
          </p:cNvSpPr>
          <p:nvPr/>
        </p:nvSpPr>
        <p:spPr>
          <a:xfrm>
            <a:off x="3410146" y="2464369"/>
            <a:ext cx="2551406" cy="13763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казначейских операций уже было выделено организационно в Общий центр обслуживания. Заявки на оплату создавались вручную и согласовывались через систему электронного документооборота предприятий Группы на базе иностранного ПО</a:t>
            </a: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33826ED8-742C-4AE2-88E3-3A702B811C83}"/>
              </a:ext>
            </a:extLst>
          </p:cNvPr>
          <p:cNvSpPr txBox="1">
            <a:spLocks/>
          </p:cNvSpPr>
          <p:nvPr/>
        </p:nvSpPr>
        <p:spPr>
          <a:xfrm>
            <a:off x="6096000" y="2464369"/>
            <a:ext cx="2425699" cy="15000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учетные данные по МСФО сводились в отдельной базе, что требовало много времени и ресурсов на загрузку и проверку данных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rgbClr val="0E1D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76DE81CC-40D2-41FF-866B-81109BB8A462}"/>
              </a:ext>
            </a:extLst>
          </p:cNvPr>
          <p:cNvSpPr txBox="1">
            <a:spLocks/>
          </p:cNvSpPr>
          <p:nvPr/>
        </p:nvSpPr>
        <p:spPr>
          <a:xfrm>
            <a:off x="8766582" y="2464369"/>
            <a:ext cx="2623731" cy="8505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требовалась нормализации и централизация НСИ в единой системе для управления мастер-данными, наблюдались сложности в миграции данных, так как большое количество отдельных систем требовало сложной поддержки и наличия локальных ИТ-мощностей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rgbClr val="0E1D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2504EE5-E087-48ED-9705-617ACD447FE0}"/>
              </a:ext>
            </a:extLst>
          </p:cNvPr>
          <p:cNvSpPr txBox="1">
            <a:spLocks/>
          </p:cNvSpPr>
          <p:nvPr/>
        </p:nvSpPr>
        <p:spPr>
          <a:xfrm>
            <a:off x="694278" y="2079500"/>
            <a:ext cx="2430556" cy="35649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lnSpc>
                <a:spcPts val="1400"/>
              </a:lnSpc>
              <a:buNone/>
            </a:pPr>
            <a:r>
              <a:rPr lang="ru-RU" sz="2000" b="1" dirty="0">
                <a:solidFill>
                  <a:srgbClr val="1B4792"/>
                </a:solidFill>
              </a:rPr>
              <a:t>Бюджетирование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5FF10F0-2820-4C3C-982B-F818E93F04CA}"/>
              </a:ext>
            </a:extLst>
          </p:cNvPr>
          <p:cNvSpPr txBox="1">
            <a:spLocks/>
          </p:cNvSpPr>
          <p:nvPr/>
        </p:nvSpPr>
        <p:spPr>
          <a:xfrm>
            <a:off x="3356312" y="2079500"/>
            <a:ext cx="2051136" cy="35649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lnSpc>
                <a:spcPts val="1400"/>
              </a:lnSpc>
              <a:buNone/>
            </a:pPr>
            <a:r>
              <a:rPr lang="ru-RU" sz="2000" b="1" dirty="0">
                <a:solidFill>
                  <a:srgbClr val="1B4792"/>
                </a:solidFill>
              </a:rPr>
              <a:t>Казначейство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343E63AA-85DC-43F5-AAC7-E8512271DA26}"/>
              </a:ext>
            </a:extLst>
          </p:cNvPr>
          <p:cNvSpPr txBox="1">
            <a:spLocks/>
          </p:cNvSpPr>
          <p:nvPr/>
        </p:nvSpPr>
        <p:spPr>
          <a:xfrm>
            <a:off x="6159500" y="2079500"/>
            <a:ext cx="1820279" cy="35649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algn="ctr" defTabSz="685800" fontAlgn="t">
              <a:lnSpc>
                <a:spcPts val="14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1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ru-RU" dirty="0"/>
              <a:t>МСФО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EB3D3B6C-F7B6-4F1A-93AD-D9ADB1B40178}"/>
              </a:ext>
            </a:extLst>
          </p:cNvPr>
          <p:cNvSpPr txBox="1">
            <a:spLocks/>
          </p:cNvSpPr>
          <p:nvPr/>
        </p:nvSpPr>
        <p:spPr>
          <a:xfrm>
            <a:off x="8871563" y="2079500"/>
            <a:ext cx="1820279" cy="35649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algn="ctr" defTabSz="685800" fontAlgn="t">
              <a:lnSpc>
                <a:spcPts val="14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1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ru-RU" dirty="0"/>
              <a:t>НСИ </a:t>
            </a:r>
          </a:p>
        </p:txBody>
      </p:sp>
      <p:cxnSp>
        <p:nvCxnSpPr>
          <p:cNvPr id="18" name="Прямая соединительная линия 34">
            <a:extLst>
              <a:ext uri="{FF2B5EF4-FFF2-40B4-BE49-F238E27FC236}">
                <a16:creationId xmlns:a16="http://schemas.microsoft.com/office/drawing/2014/main" id="{8EAE9C13-FEFF-4EB9-A6FA-FB1DA0B5671D}"/>
              </a:ext>
            </a:extLst>
          </p:cNvPr>
          <p:cNvCxnSpPr>
            <a:cxnSpLocks/>
          </p:cNvCxnSpPr>
          <p:nvPr/>
        </p:nvCxnSpPr>
        <p:spPr>
          <a:xfrm>
            <a:off x="3329069" y="1407542"/>
            <a:ext cx="0" cy="3456557"/>
          </a:xfrm>
          <a:prstGeom prst="line">
            <a:avLst/>
          </a:prstGeom>
          <a:ln w="9525">
            <a:solidFill>
              <a:srgbClr val="1B4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49">
            <a:extLst>
              <a:ext uri="{FF2B5EF4-FFF2-40B4-BE49-F238E27FC236}">
                <a16:creationId xmlns:a16="http://schemas.microsoft.com/office/drawing/2014/main" id="{4133508A-E09E-463A-886D-A32024AF5BB1}"/>
              </a:ext>
            </a:extLst>
          </p:cNvPr>
          <p:cNvCxnSpPr>
            <a:cxnSpLocks/>
          </p:cNvCxnSpPr>
          <p:nvPr/>
        </p:nvCxnSpPr>
        <p:spPr>
          <a:xfrm>
            <a:off x="6003451" y="1407542"/>
            <a:ext cx="0" cy="3456557"/>
          </a:xfrm>
          <a:prstGeom prst="line">
            <a:avLst/>
          </a:prstGeom>
          <a:ln w="9525">
            <a:solidFill>
              <a:srgbClr val="1B4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50">
            <a:extLst>
              <a:ext uri="{FF2B5EF4-FFF2-40B4-BE49-F238E27FC236}">
                <a16:creationId xmlns:a16="http://schemas.microsoft.com/office/drawing/2014/main" id="{1ECFE556-554E-44EA-93BB-F6BE8A54C52E}"/>
              </a:ext>
            </a:extLst>
          </p:cNvPr>
          <p:cNvCxnSpPr>
            <a:cxnSpLocks/>
          </p:cNvCxnSpPr>
          <p:nvPr/>
        </p:nvCxnSpPr>
        <p:spPr>
          <a:xfrm>
            <a:off x="8677833" y="1407542"/>
            <a:ext cx="0" cy="3456557"/>
          </a:xfrm>
          <a:prstGeom prst="line">
            <a:avLst/>
          </a:prstGeom>
          <a:ln w="9525">
            <a:solidFill>
              <a:srgbClr val="1B47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357BEBB2-6966-45D2-B600-AFE04FCD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ym typeface="Roboto"/>
              </a:rPr>
              <a:t>Предпосылки проекта</a:t>
            </a:r>
            <a:br>
              <a:rPr lang="ru-RU" dirty="0"/>
            </a:b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201C0A-7447-4936-AF9E-85C8EE47DBBA}"/>
              </a:ext>
            </a:extLst>
          </p:cNvPr>
          <p:cNvGrpSpPr/>
          <p:nvPr/>
        </p:nvGrpSpPr>
        <p:grpSpPr>
          <a:xfrm>
            <a:off x="3494219" y="1384338"/>
            <a:ext cx="500767" cy="549574"/>
            <a:chOff x="502060" y="4579813"/>
            <a:chExt cx="541929" cy="594748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9A62D61-FEBE-4015-BA2B-5D24EC8B072F}"/>
                </a:ext>
              </a:extLst>
            </p:cNvPr>
            <p:cNvSpPr/>
            <p:nvPr/>
          </p:nvSpPr>
          <p:spPr>
            <a:xfrm>
              <a:off x="661950" y="4579813"/>
              <a:ext cx="215099" cy="143399"/>
            </a:xfrm>
            <a:custGeom>
              <a:avLst/>
              <a:gdLst>
                <a:gd name="connsiteX0" fmla="*/ 112773 w 215098"/>
                <a:gd name="connsiteY0" fmla="*/ 24822 h 143399"/>
                <a:gd name="connsiteX1" fmla="*/ 9526 w 215098"/>
                <a:gd name="connsiteY1" fmla="*/ 9526 h 143399"/>
                <a:gd name="connsiteX2" fmla="*/ 111817 w 215098"/>
                <a:gd name="connsiteY2" fmla="*/ 137868 h 143399"/>
                <a:gd name="connsiteX3" fmla="*/ 111817 w 215098"/>
                <a:gd name="connsiteY3" fmla="*/ 138107 h 143399"/>
                <a:gd name="connsiteX4" fmla="*/ 112773 w 215098"/>
                <a:gd name="connsiteY4" fmla="*/ 137988 h 143399"/>
                <a:gd name="connsiteX5" fmla="*/ 113849 w 215098"/>
                <a:gd name="connsiteY5" fmla="*/ 138107 h 143399"/>
                <a:gd name="connsiteX6" fmla="*/ 113849 w 215098"/>
                <a:gd name="connsiteY6" fmla="*/ 137868 h 143399"/>
                <a:gd name="connsiteX7" fmla="*/ 216140 w 215098"/>
                <a:gd name="connsiteY7" fmla="*/ 9526 h 143399"/>
                <a:gd name="connsiteX8" fmla="*/ 112773 w 215098"/>
                <a:gd name="connsiteY8" fmla="*/ 24822 h 1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098" h="143399">
                  <a:moveTo>
                    <a:pt x="112773" y="24822"/>
                  </a:moveTo>
                  <a:cubicBezTo>
                    <a:pt x="72980" y="24822"/>
                    <a:pt x="36772" y="18966"/>
                    <a:pt x="9526" y="9526"/>
                  </a:cubicBezTo>
                  <a:cubicBezTo>
                    <a:pt x="13230" y="119823"/>
                    <a:pt x="97836" y="135956"/>
                    <a:pt x="111817" y="137868"/>
                  </a:cubicBezTo>
                  <a:lnTo>
                    <a:pt x="111817" y="138107"/>
                  </a:lnTo>
                  <a:cubicBezTo>
                    <a:pt x="111817" y="138107"/>
                    <a:pt x="112176" y="138107"/>
                    <a:pt x="112773" y="137988"/>
                  </a:cubicBezTo>
                  <a:cubicBezTo>
                    <a:pt x="113490" y="138107"/>
                    <a:pt x="113849" y="138107"/>
                    <a:pt x="113849" y="138107"/>
                  </a:cubicBezTo>
                  <a:lnTo>
                    <a:pt x="113849" y="137868"/>
                  </a:lnTo>
                  <a:cubicBezTo>
                    <a:pt x="127830" y="135956"/>
                    <a:pt x="212436" y="119823"/>
                    <a:pt x="216140" y="9526"/>
                  </a:cubicBezTo>
                  <a:cubicBezTo>
                    <a:pt x="188894" y="18966"/>
                    <a:pt x="152686" y="24822"/>
                    <a:pt x="112773" y="24822"/>
                  </a:cubicBez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58D9A73-6501-43D8-9205-57EB535AB113}"/>
                </a:ext>
              </a:extLst>
            </p:cNvPr>
            <p:cNvSpPr/>
            <p:nvPr/>
          </p:nvSpPr>
          <p:spPr>
            <a:xfrm>
              <a:off x="843708" y="4709350"/>
              <a:ext cx="107549" cy="131449"/>
            </a:xfrm>
            <a:custGeom>
              <a:avLst/>
              <a:gdLst>
                <a:gd name="connsiteX0" fmla="*/ 107754 w 107549"/>
                <a:gd name="connsiteY0" fmla="*/ 128786 h 131449"/>
                <a:gd name="connsiteX1" fmla="*/ 9526 w 107549"/>
                <a:gd name="connsiteY1" fmla="*/ 9526 h 1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549" h="131449">
                  <a:moveTo>
                    <a:pt x="107754" y="128786"/>
                  </a:moveTo>
                  <a:cubicBezTo>
                    <a:pt x="86125" y="76684"/>
                    <a:pt x="56489" y="32709"/>
                    <a:pt x="9526" y="9526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C280368-AAAC-4BDA-B95F-50DABD556A1A}"/>
                </a:ext>
              </a:extLst>
            </p:cNvPr>
            <p:cNvSpPr/>
            <p:nvPr/>
          </p:nvSpPr>
          <p:spPr>
            <a:xfrm>
              <a:off x="502060" y="4708514"/>
              <a:ext cx="274848" cy="466047"/>
            </a:xfrm>
            <a:custGeom>
              <a:avLst/>
              <a:gdLst>
                <a:gd name="connsiteX0" fmla="*/ 195945 w 274848"/>
                <a:gd name="connsiteY0" fmla="*/ 9526 h 466047"/>
                <a:gd name="connsiteX1" fmla="*/ 9526 w 274848"/>
                <a:gd name="connsiteY1" fmla="*/ 403873 h 466047"/>
                <a:gd name="connsiteX2" fmla="*/ 37608 w 274848"/>
                <a:gd name="connsiteY2" fmla="*/ 423830 h 466047"/>
                <a:gd name="connsiteX3" fmla="*/ 272663 w 274848"/>
                <a:gd name="connsiteY3" fmla="*/ 451195 h 46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848" h="466047">
                  <a:moveTo>
                    <a:pt x="195945" y="9526"/>
                  </a:moveTo>
                  <a:cubicBezTo>
                    <a:pt x="67841" y="70829"/>
                    <a:pt x="67363" y="284135"/>
                    <a:pt x="9526" y="403873"/>
                  </a:cubicBezTo>
                  <a:cubicBezTo>
                    <a:pt x="18369" y="411521"/>
                    <a:pt x="27690" y="418094"/>
                    <a:pt x="37608" y="423830"/>
                  </a:cubicBezTo>
                  <a:cubicBezTo>
                    <a:pt x="101660" y="460994"/>
                    <a:pt x="186385" y="461114"/>
                    <a:pt x="272663" y="451195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5233478-D456-47CF-81FD-35DC493B9F97}"/>
                </a:ext>
              </a:extLst>
            </p:cNvPr>
            <p:cNvSpPr/>
            <p:nvPr/>
          </p:nvSpPr>
          <p:spPr>
            <a:xfrm>
              <a:off x="723372" y="4592958"/>
              <a:ext cx="71700" cy="59750"/>
            </a:xfrm>
            <a:custGeom>
              <a:avLst/>
              <a:gdLst>
                <a:gd name="connsiteX0" fmla="*/ 9526 w 71699"/>
                <a:gd name="connsiteY0" fmla="*/ 9526 h 59749"/>
                <a:gd name="connsiteX1" fmla="*/ 67124 w 71699"/>
                <a:gd name="connsiteY1" fmla="*/ 60791 h 5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699" h="59749">
                  <a:moveTo>
                    <a:pt x="9526" y="9526"/>
                  </a:moveTo>
                  <a:cubicBezTo>
                    <a:pt x="43344" y="16695"/>
                    <a:pt x="40715" y="42747"/>
                    <a:pt x="67124" y="60791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982300-4418-4C79-BA24-7F2FBCA0BA3F}"/>
                </a:ext>
              </a:extLst>
            </p:cNvPr>
            <p:cNvSpPr/>
            <p:nvPr/>
          </p:nvSpPr>
          <p:spPr>
            <a:xfrm>
              <a:off x="534683" y="5031640"/>
              <a:ext cx="215099" cy="59750"/>
            </a:xfrm>
            <a:custGeom>
              <a:avLst/>
              <a:gdLst>
                <a:gd name="connsiteX0" fmla="*/ 9526 w 215098"/>
                <a:gd name="connsiteY0" fmla="*/ 9526 h 59749"/>
                <a:gd name="connsiteX1" fmla="*/ 206222 w 215098"/>
                <a:gd name="connsiteY1" fmla="*/ 55652 h 5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5098" h="59749">
                  <a:moveTo>
                    <a:pt x="9526" y="9526"/>
                  </a:moveTo>
                  <a:cubicBezTo>
                    <a:pt x="9526" y="9526"/>
                    <a:pt x="60791" y="61986"/>
                    <a:pt x="206222" y="55652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F550E06-61E7-47CF-B3D7-A7D9FD64D598}"/>
                </a:ext>
              </a:extLst>
            </p:cNvPr>
            <p:cNvSpPr/>
            <p:nvPr/>
          </p:nvSpPr>
          <p:spPr>
            <a:xfrm>
              <a:off x="779537" y="4855617"/>
              <a:ext cx="262898" cy="83649"/>
            </a:xfrm>
            <a:custGeom>
              <a:avLst/>
              <a:gdLst>
                <a:gd name="connsiteX0" fmla="*/ 261908 w 262898"/>
                <a:gd name="connsiteY0" fmla="*/ 47049 h 83649"/>
                <a:gd name="connsiteX1" fmla="*/ 135717 w 262898"/>
                <a:gd name="connsiteY1" fmla="*/ 84572 h 83649"/>
                <a:gd name="connsiteX2" fmla="*/ 9526 w 262898"/>
                <a:gd name="connsiteY2" fmla="*/ 47049 h 83649"/>
                <a:gd name="connsiteX3" fmla="*/ 135717 w 262898"/>
                <a:gd name="connsiteY3" fmla="*/ 9526 h 83649"/>
                <a:gd name="connsiteX4" fmla="*/ 261908 w 262898"/>
                <a:gd name="connsiteY4" fmla="*/ 47049 h 8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898" h="83649">
                  <a:moveTo>
                    <a:pt x="261908" y="47049"/>
                  </a:moveTo>
                  <a:cubicBezTo>
                    <a:pt x="261908" y="67772"/>
                    <a:pt x="205410" y="84572"/>
                    <a:pt x="135717" y="84572"/>
                  </a:cubicBezTo>
                  <a:cubicBezTo>
                    <a:pt x="66024" y="84572"/>
                    <a:pt x="9526" y="67772"/>
                    <a:pt x="9526" y="47049"/>
                  </a:cubicBezTo>
                  <a:cubicBezTo>
                    <a:pt x="9526" y="26326"/>
                    <a:pt x="66024" y="9526"/>
                    <a:pt x="135717" y="9526"/>
                  </a:cubicBezTo>
                  <a:cubicBezTo>
                    <a:pt x="205410" y="9526"/>
                    <a:pt x="261908" y="26325"/>
                    <a:pt x="261908" y="47049"/>
                  </a:cubicBez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63D0E7F-A71D-4C64-B5F4-5F42D4C89FF7}"/>
                </a:ext>
              </a:extLst>
            </p:cNvPr>
            <p:cNvSpPr/>
            <p:nvPr/>
          </p:nvSpPr>
          <p:spPr>
            <a:xfrm>
              <a:off x="779656" y="4968186"/>
              <a:ext cx="262898" cy="47800"/>
            </a:xfrm>
            <a:custGeom>
              <a:avLst/>
              <a:gdLst>
                <a:gd name="connsiteX0" fmla="*/ 261908 w 262898"/>
                <a:gd name="connsiteY0" fmla="*/ 9526 h 47799"/>
                <a:gd name="connsiteX1" fmla="*/ 135717 w 262898"/>
                <a:gd name="connsiteY1" fmla="*/ 47048 h 47799"/>
                <a:gd name="connsiteX2" fmla="*/ 9526 w 262898"/>
                <a:gd name="connsiteY2" fmla="*/ 9526 h 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8" h="47799">
                  <a:moveTo>
                    <a:pt x="261908" y="9526"/>
                  </a:moveTo>
                  <a:cubicBezTo>
                    <a:pt x="261908" y="30199"/>
                    <a:pt x="205385" y="47048"/>
                    <a:pt x="135717" y="47048"/>
                  </a:cubicBezTo>
                  <a:cubicBezTo>
                    <a:pt x="66049" y="47048"/>
                    <a:pt x="9526" y="30199"/>
                    <a:pt x="9526" y="9526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2ED212C-3942-474F-9448-86EA5A5A0109}"/>
                </a:ext>
              </a:extLst>
            </p:cNvPr>
            <p:cNvSpPr/>
            <p:nvPr/>
          </p:nvSpPr>
          <p:spPr>
            <a:xfrm>
              <a:off x="779656" y="5043231"/>
              <a:ext cx="262898" cy="47800"/>
            </a:xfrm>
            <a:custGeom>
              <a:avLst/>
              <a:gdLst>
                <a:gd name="connsiteX0" fmla="*/ 261908 w 262898"/>
                <a:gd name="connsiteY0" fmla="*/ 9526 h 47799"/>
                <a:gd name="connsiteX1" fmla="*/ 135717 w 262898"/>
                <a:gd name="connsiteY1" fmla="*/ 47048 h 47799"/>
                <a:gd name="connsiteX2" fmla="*/ 9526 w 262898"/>
                <a:gd name="connsiteY2" fmla="*/ 9526 h 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8" h="47799">
                  <a:moveTo>
                    <a:pt x="261908" y="9526"/>
                  </a:moveTo>
                  <a:cubicBezTo>
                    <a:pt x="261908" y="30199"/>
                    <a:pt x="205385" y="47048"/>
                    <a:pt x="135717" y="47048"/>
                  </a:cubicBezTo>
                  <a:cubicBezTo>
                    <a:pt x="66049" y="47048"/>
                    <a:pt x="9526" y="30199"/>
                    <a:pt x="9526" y="9526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7F2FF4D-C35F-40CB-B466-FD59DEFCC5FC}"/>
                </a:ext>
              </a:extLst>
            </p:cNvPr>
            <p:cNvSpPr/>
            <p:nvPr/>
          </p:nvSpPr>
          <p:spPr>
            <a:xfrm>
              <a:off x="779656" y="5118277"/>
              <a:ext cx="262898" cy="47800"/>
            </a:xfrm>
            <a:custGeom>
              <a:avLst/>
              <a:gdLst>
                <a:gd name="connsiteX0" fmla="*/ 261908 w 262898"/>
                <a:gd name="connsiteY0" fmla="*/ 9526 h 47799"/>
                <a:gd name="connsiteX1" fmla="*/ 135717 w 262898"/>
                <a:gd name="connsiteY1" fmla="*/ 47048 h 47799"/>
                <a:gd name="connsiteX2" fmla="*/ 9526 w 262898"/>
                <a:gd name="connsiteY2" fmla="*/ 9526 h 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898" h="47799">
                  <a:moveTo>
                    <a:pt x="261908" y="9526"/>
                  </a:moveTo>
                  <a:cubicBezTo>
                    <a:pt x="261908" y="30199"/>
                    <a:pt x="205385" y="47048"/>
                    <a:pt x="135717" y="47048"/>
                  </a:cubicBezTo>
                  <a:cubicBezTo>
                    <a:pt x="66049" y="47048"/>
                    <a:pt x="9526" y="30199"/>
                    <a:pt x="9526" y="9526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281115-39B5-466B-A358-EFB72453AF07}"/>
                </a:ext>
              </a:extLst>
            </p:cNvPr>
            <p:cNvSpPr/>
            <p:nvPr/>
          </p:nvSpPr>
          <p:spPr>
            <a:xfrm>
              <a:off x="779537" y="4893140"/>
              <a:ext cx="11950" cy="238998"/>
            </a:xfrm>
            <a:custGeom>
              <a:avLst/>
              <a:gdLst>
                <a:gd name="connsiteX0" fmla="*/ 9526 w 11949"/>
                <a:gd name="connsiteY0" fmla="*/ 9526 h 238998"/>
                <a:gd name="connsiteX1" fmla="*/ 9526 w 11949"/>
                <a:gd name="connsiteY1" fmla="*/ 234662 h 23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" h="238998">
                  <a:moveTo>
                    <a:pt x="9526" y="9526"/>
                  </a:moveTo>
                  <a:lnTo>
                    <a:pt x="9526" y="234662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29A5F3-3D65-453C-8253-8EFA1D310763}"/>
                </a:ext>
              </a:extLst>
            </p:cNvPr>
            <p:cNvSpPr/>
            <p:nvPr/>
          </p:nvSpPr>
          <p:spPr>
            <a:xfrm>
              <a:off x="1032039" y="4893140"/>
              <a:ext cx="11950" cy="238998"/>
            </a:xfrm>
            <a:custGeom>
              <a:avLst/>
              <a:gdLst>
                <a:gd name="connsiteX0" fmla="*/ 9526 w 11949"/>
                <a:gd name="connsiteY0" fmla="*/ 9526 h 238998"/>
                <a:gd name="connsiteX1" fmla="*/ 9526 w 11949"/>
                <a:gd name="connsiteY1" fmla="*/ 234662 h 23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49" h="238998">
                  <a:moveTo>
                    <a:pt x="9526" y="9526"/>
                  </a:moveTo>
                  <a:lnTo>
                    <a:pt x="9526" y="234662"/>
                  </a:lnTo>
                </a:path>
              </a:pathLst>
            </a:custGeom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AE01328-E9E3-4CB3-98DE-FEB2DD05F585}"/>
                </a:ext>
              </a:extLst>
            </p:cNvPr>
            <p:cNvSpPr/>
            <p:nvPr/>
          </p:nvSpPr>
          <p:spPr>
            <a:xfrm>
              <a:off x="699353" y="4708275"/>
              <a:ext cx="83649" cy="47800"/>
            </a:xfrm>
            <a:custGeom>
              <a:avLst/>
              <a:gdLst>
                <a:gd name="connsiteX0" fmla="*/ 74414 w 83649"/>
                <a:gd name="connsiteY0" fmla="*/ 9526 h 47799"/>
                <a:gd name="connsiteX1" fmla="*/ 9526 w 83649"/>
                <a:gd name="connsiteY1" fmla="*/ 47885 h 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649" h="47799">
                  <a:moveTo>
                    <a:pt x="74414" y="9526"/>
                  </a:moveTo>
                  <a:cubicBezTo>
                    <a:pt x="74414" y="9526"/>
                    <a:pt x="34979" y="11557"/>
                    <a:pt x="9526" y="47885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E72BD6-A756-4C38-BF7A-3E3908F5A109}"/>
                </a:ext>
              </a:extLst>
            </p:cNvPr>
            <p:cNvSpPr/>
            <p:nvPr/>
          </p:nvSpPr>
          <p:spPr>
            <a:xfrm>
              <a:off x="764241" y="4708275"/>
              <a:ext cx="83649" cy="47800"/>
            </a:xfrm>
            <a:custGeom>
              <a:avLst/>
              <a:gdLst>
                <a:gd name="connsiteX0" fmla="*/ 9526 w 83649"/>
                <a:gd name="connsiteY0" fmla="*/ 9526 h 47799"/>
                <a:gd name="connsiteX1" fmla="*/ 74414 w 83649"/>
                <a:gd name="connsiteY1" fmla="*/ 47885 h 4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649" h="47799">
                  <a:moveTo>
                    <a:pt x="9526" y="9526"/>
                  </a:moveTo>
                  <a:cubicBezTo>
                    <a:pt x="9526" y="9526"/>
                    <a:pt x="48961" y="11557"/>
                    <a:pt x="74414" y="47885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354F441-59DA-47C9-8E82-DBE0DC1A0253}"/>
              </a:ext>
            </a:extLst>
          </p:cNvPr>
          <p:cNvGrpSpPr/>
          <p:nvPr/>
        </p:nvGrpSpPr>
        <p:grpSpPr>
          <a:xfrm>
            <a:off x="754763" y="1425987"/>
            <a:ext cx="589283" cy="517494"/>
            <a:chOff x="5004939" y="3514026"/>
            <a:chExt cx="549635" cy="482675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7AD00E7-E1F3-48AF-8F8D-E071191BC7EC}"/>
                </a:ext>
              </a:extLst>
            </p:cNvPr>
            <p:cNvSpPr/>
            <p:nvPr/>
          </p:nvSpPr>
          <p:spPr>
            <a:xfrm>
              <a:off x="5004939" y="3514026"/>
              <a:ext cx="336410" cy="482675"/>
            </a:xfrm>
            <a:custGeom>
              <a:avLst/>
              <a:gdLst>
                <a:gd name="connsiteX0" fmla="*/ 272336 w 336409"/>
                <a:gd name="connsiteY0" fmla="*/ 6737 h 482674"/>
                <a:gd name="connsiteX1" fmla="*/ 65692 w 336409"/>
                <a:gd name="connsiteY1" fmla="*/ 6737 h 482674"/>
                <a:gd name="connsiteX2" fmla="*/ 6737 w 336409"/>
                <a:gd name="connsiteY2" fmla="*/ 65711 h 482674"/>
                <a:gd name="connsiteX3" fmla="*/ 6737 w 336409"/>
                <a:gd name="connsiteY3" fmla="*/ 417674 h 482674"/>
                <a:gd name="connsiteX4" fmla="*/ 65692 w 336409"/>
                <a:gd name="connsiteY4" fmla="*/ 476629 h 482674"/>
                <a:gd name="connsiteX5" fmla="*/ 272336 w 336409"/>
                <a:gd name="connsiteY5" fmla="*/ 476629 h 482674"/>
                <a:gd name="connsiteX6" fmla="*/ 331329 w 336409"/>
                <a:gd name="connsiteY6" fmla="*/ 417674 h 482674"/>
                <a:gd name="connsiteX7" fmla="*/ 331329 w 336409"/>
                <a:gd name="connsiteY7" fmla="*/ 65711 h 482674"/>
                <a:gd name="connsiteX8" fmla="*/ 272336 w 336409"/>
                <a:gd name="connsiteY8" fmla="*/ 6737 h 48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409" h="482674">
                  <a:moveTo>
                    <a:pt x="272336" y="6737"/>
                  </a:moveTo>
                  <a:lnTo>
                    <a:pt x="65692" y="6737"/>
                  </a:lnTo>
                  <a:cubicBezTo>
                    <a:pt x="33182" y="6737"/>
                    <a:pt x="6737" y="33202"/>
                    <a:pt x="6737" y="65711"/>
                  </a:cubicBezTo>
                  <a:lnTo>
                    <a:pt x="6737" y="417674"/>
                  </a:lnTo>
                  <a:cubicBezTo>
                    <a:pt x="6737" y="450184"/>
                    <a:pt x="33182" y="476629"/>
                    <a:pt x="65692" y="476629"/>
                  </a:cubicBezTo>
                  <a:lnTo>
                    <a:pt x="272336" y="476629"/>
                  </a:lnTo>
                  <a:cubicBezTo>
                    <a:pt x="304865" y="476629"/>
                    <a:pt x="331329" y="450184"/>
                    <a:pt x="331329" y="417674"/>
                  </a:cubicBezTo>
                  <a:lnTo>
                    <a:pt x="331329" y="65711"/>
                  </a:lnTo>
                  <a:cubicBezTo>
                    <a:pt x="331329" y="33202"/>
                    <a:pt x="304865" y="6737"/>
                    <a:pt x="272336" y="6737"/>
                  </a:cubicBez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F2FFE3B-C146-4597-BE47-AFEB02A64B19}"/>
                </a:ext>
              </a:extLst>
            </p:cNvPr>
            <p:cNvSpPr/>
            <p:nvPr/>
          </p:nvSpPr>
          <p:spPr>
            <a:xfrm>
              <a:off x="5042403" y="3550290"/>
              <a:ext cx="255964" cy="109699"/>
            </a:xfrm>
            <a:custGeom>
              <a:avLst/>
              <a:gdLst>
                <a:gd name="connsiteX0" fmla="*/ 229918 w 255963"/>
                <a:gd name="connsiteY0" fmla="*/ 6737 h 109698"/>
                <a:gd name="connsiteX1" fmla="*/ 33201 w 255963"/>
                <a:gd name="connsiteY1" fmla="*/ 6737 h 109698"/>
                <a:gd name="connsiteX2" fmla="*/ 6737 w 255963"/>
                <a:gd name="connsiteY2" fmla="*/ 33211 h 109698"/>
                <a:gd name="connsiteX3" fmla="*/ 6737 w 255963"/>
                <a:gd name="connsiteY3" fmla="*/ 107787 h 109698"/>
                <a:gd name="connsiteX4" fmla="*/ 256402 w 255963"/>
                <a:gd name="connsiteY4" fmla="*/ 107787 h 109698"/>
                <a:gd name="connsiteX5" fmla="*/ 256402 w 255963"/>
                <a:gd name="connsiteY5" fmla="*/ 33211 h 109698"/>
                <a:gd name="connsiteX6" fmla="*/ 229918 w 255963"/>
                <a:gd name="connsiteY6" fmla="*/ 6737 h 10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963" h="109698">
                  <a:moveTo>
                    <a:pt x="229918" y="6737"/>
                  </a:moveTo>
                  <a:lnTo>
                    <a:pt x="33201" y="6737"/>
                  </a:lnTo>
                  <a:cubicBezTo>
                    <a:pt x="18575" y="6737"/>
                    <a:pt x="6737" y="18585"/>
                    <a:pt x="6737" y="33211"/>
                  </a:cubicBezTo>
                  <a:lnTo>
                    <a:pt x="6737" y="107787"/>
                  </a:lnTo>
                  <a:lnTo>
                    <a:pt x="256402" y="107787"/>
                  </a:lnTo>
                  <a:lnTo>
                    <a:pt x="256402" y="33211"/>
                  </a:lnTo>
                  <a:cubicBezTo>
                    <a:pt x="256402" y="18585"/>
                    <a:pt x="244564" y="6737"/>
                    <a:pt x="229918" y="6737"/>
                  </a:cubicBez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7A369B0-9269-48EE-B199-59BB81A44501}"/>
                </a:ext>
              </a:extLst>
            </p:cNvPr>
            <p:cNvSpPr/>
            <p:nvPr/>
          </p:nvSpPr>
          <p:spPr>
            <a:xfrm>
              <a:off x="5058755" y="3762910"/>
              <a:ext cx="87759" cy="7313"/>
            </a:xfrm>
            <a:custGeom>
              <a:avLst/>
              <a:gdLst>
                <a:gd name="connsiteX0" fmla="*/ 6737 w 87759"/>
                <a:gd name="connsiteY0" fmla="*/ 6737 h 7313"/>
                <a:gd name="connsiteX1" fmla="*/ 84082 w 87759"/>
                <a:gd name="connsiteY1" fmla="*/ 6737 h 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9" h="7313">
                  <a:moveTo>
                    <a:pt x="6737" y="6737"/>
                  </a:moveTo>
                  <a:lnTo>
                    <a:pt x="84082" y="6737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3EA595C-85ED-4D6E-A920-5B6F7CD621E9}"/>
                </a:ext>
              </a:extLst>
            </p:cNvPr>
            <p:cNvSpPr/>
            <p:nvPr/>
          </p:nvSpPr>
          <p:spPr>
            <a:xfrm>
              <a:off x="5198370" y="3762910"/>
              <a:ext cx="87759" cy="7313"/>
            </a:xfrm>
            <a:custGeom>
              <a:avLst/>
              <a:gdLst>
                <a:gd name="connsiteX0" fmla="*/ 6737 w 87759"/>
                <a:gd name="connsiteY0" fmla="*/ 6737 h 7313"/>
                <a:gd name="connsiteX1" fmla="*/ 84083 w 87759"/>
                <a:gd name="connsiteY1" fmla="*/ 6737 h 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9" h="7313">
                  <a:moveTo>
                    <a:pt x="6737" y="6737"/>
                  </a:moveTo>
                  <a:lnTo>
                    <a:pt x="84083" y="6737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3096C28-8F6A-467A-8289-69CC1D99887A}"/>
                </a:ext>
              </a:extLst>
            </p:cNvPr>
            <p:cNvSpPr/>
            <p:nvPr/>
          </p:nvSpPr>
          <p:spPr>
            <a:xfrm>
              <a:off x="5097427" y="3724238"/>
              <a:ext cx="7313" cy="87759"/>
            </a:xfrm>
            <a:custGeom>
              <a:avLst/>
              <a:gdLst>
                <a:gd name="connsiteX0" fmla="*/ 6737 w 7313"/>
                <a:gd name="connsiteY0" fmla="*/ 6737 h 87759"/>
                <a:gd name="connsiteX1" fmla="*/ 6737 w 7313"/>
                <a:gd name="connsiteY1" fmla="*/ 84082 h 8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3" h="87759">
                  <a:moveTo>
                    <a:pt x="6737" y="6737"/>
                  </a:moveTo>
                  <a:lnTo>
                    <a:pt x="6737" y="84082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63A2B5A-1101-444E-97F0-659AF9A84D1E}"/>
                </a:ext>
              </a:extLst>
            </p:cNvPr>
            <p:cNvSpPr/>
            <p:nvPr/>
          </p:nvSpPr>
          <p:spPr>
            <a:xfrm>
              <a:off x="5070076" y="3848826"/>
              <a:ext cx="65819" cy="65819"/>
            </a:xfrm>
            <a:custGeom>
              <a:avLst/>
              <a:gdLst>
                <a:gd name="connsiteX0" fmla="*/ 6737 w 65819"/>
                <a:gd name="connsiteY0" fmla="*/ 6737 h 65819"/>
                <a:gd name="connsiteX1" fmla="*/ 61431 w 65819"/>
                <a:gd name="connsiteY1" fmla="*/ 61421 h 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19" h="65819">
                  <a:moveTo>
                    <a:pt x="6737" y="6737"/>
                  </a:moveTo>
                  <a:lnTo>
                    <a:pt x="61431" y="61421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2FDD609-F9D3-4C92-B49A-9EC9D6B17D64}"/>
                </a:ext>
              </a:extLst>
            </p:cNvPr>
            <p:cNvSpPr/>
            <p:nvPr/>
          </p:nvSpPr>
          <p:spPr>
            <a:xfrm>
              <a:off x="5070076" y="3848826"/>
              <a:ext cx="65819" cy="65819"/>
            </a:xfrm>
            <a:custGeom>
              <a:avLst/>
              <a:gdLst>
                <a:gd name="connsiteX0" fmla="*/ 61431 w 65819"/>
                <a:gd name="connsiteY0" fmla="*/ 6737 h 65819"/>
                <a:gd name="connsiteX1" fmla="*/ 6737 w 65819"/>
                <a:gd name="connsiteY1" fmla="*/ 61421 h 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19" h="65819">
                  <a:moveTo>
                    <a:pt x="61431" y="6737"/>
                  </a:moveTo>
                  <a:lnTo>
                    <a:pt x="6737" y="61421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42E8FD-AD02-435B-85B0-8C462629087A}"/>
                </a:ext>
              </a:extLst>
            </p:cNvPr>
            <p:cNvSpPr/>
            <p:nvPr/>
          </p:nvSpPr>
          <p:spPr>
            <a:xfrm>
              <a:off x="5259421" y="3898547"/>
              <a:ext cx="14627" cy="14627"/>
            </a:xfrm>
            <a:custGeom>
              <a:avLst/>
              <a:gdLst>
                <a:gd name="connsiteX0" fmla="*/ 6737 w 14626"/>
                <a:gd name="connsiteY0" fmla="*/ 6737 h 14626"/>
                <a:gd name="connsiteX1" fmla="*/ 11701 w 14626"/>
                <a:gd name="connsiteY1" fmla="*/ 11701 h 1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26" h="14626">
                  <a:moveTo>
                    <a:pt x="6737" y="6737"/>
                  </a:moveTo>
                  <a:lnTo>
                    <a:pt x="11701" y="11701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124D4D3-8101-43A1-BBF4-AFF6FA799786}"/>
                </a:ext>
              </a:extLst>
            </p:cNvPr>
            <p:cNvSpPr/>
            <p:nvPr/>
          </p:nvSpPr>
          <p:spPr>
            <a:xfrm>
              <a:off x="5209701" y="3848826"/>
              <a:ext cx="14627" cy="14627"/>
            </a:xfrm>
            <a:custGeom>
              <a:avLst/>
              <a:gdLst>
                <a:gd name="connsiteX0" fmla="*/ 6737 w 14626"/>
                <a:gd name="connsiteY0" fmla="*/ 6737 h 14626"/>
                <a:gd name="connsiteX1" fmla="*/ 13300 w 14626"/>
                <a:gd name="connsiteY1" fmla="*/ 13300 h 1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26" h="14626">
                  <a:moveTo>
                    <a:pt x="6737" y="6737"/>
                  </a:moveTo>
                  <a:lnTo>
                    <a:pt x="13300" y="13300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974266B-7A5A-4BB5-9A07-9FE99D71C9FE}"/>
                </a:ext>
              </a:extLst>
            </p:cNvPr>
            <p:cNvSpPr/>
            <p:nvPr/>
          </p:nvSpPr>
          <p:spPr>
            <a:xfrm>
              <a:off x="5209701" y="3848826"/>
              <a:ext cx="65819" cy="65819"/>
            </a:xfrm>
            <a:custGeom>
              <a:avLst/>
              <a:gdLst>
                <a:gd name="connsiteX0" fmla="*/ 61421 w 65819"/>
                <a:gd name="connsiteY0" fmla="*/ 6737 h 65819"/>
                <a:gd name="connsiteX1" fmla="*/ 6737 w 65819"/>
                <a:gd name="connsiteY1" fmla="*/ 61421 h 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19" h="65819">
                  <a:moveTo>
                    <a:pt x="61421" y="6737"/>
                  </a:moveTo>
                  <a:lnTo>
                    <a:pt x="6737" y="61421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193D640-A088-4796-BB35-1F26292625B6}"/>
                </a:ext>
              </a:extLst>
            </p:cNvPr>
            <p:cNvSpPr/>
            <p:nvPr/>
          </p:nvSpPr>
          <p:spPr>
            <a:xfrm>
              <a:off x="5373449" y="3802178"/>
              <a:ext cx="80446" cy="80446"/>
            </a:xfrm>
            <a:custGeom>
              <a:avLst/>
              <a:gdLst>
                <a:gd name="connsiteX0" fmla="*/ 6737 w 80445"/>
                <a:gd name="connsiteY0" fmla="*/ 75336 h 80445"/>
                <a:gd name="connsiteX1" fmla="*/ 75335 w 80445"/>
                <a:gd name="connsiteY1" fmla="*/ 6737 h 8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445" h="80445">
                  <a:moveTo>
                    <a:pt x="6737" y="75336"/>
                  </a:moveTo>
                  <a:cubicBezTo>
                    <a:pt x="6737" y="37521"/>
                    <a:pt x="37511" y="6737"/>
                    <a:pt x="75335" y="6737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3585F46-1710-4664-9249-B26828BFDC5D}"/>
                </a:ext>
              </a:extLst>
            </p:cNvPr>
            <p:cNvSpPr/>
            <p:nvPr/>
          </p:nvSpPr>
          <p:spPr>
            <a:xfrm>
              <a:off x="5373449" y="3627167"/>
              <a:ext cx="80446" cy="80446"/>
            </a:xfrm>
            <a:custGeom>
              <a:avLst/>
              <a:gdLst>
                <a:gd name="connsiteX0" fmla="*/ 75335 w 80445"/>
                <a:gd name="connsiteY0" fmla="*/ 75345 h 80445"/>
                <a:gd name="connsiteX1" fmla="*/ 6737 w 80445"/>
                <a:gd name="connsiteY1" fmla="*/ 6737 h 8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445" h="80445">
                  <a:moveTo>
                    <a:pt x="75335" y="75345"/>
                  </a:moveTo>
                  <a:cubicBezTo>
                    <a:pt x="37511" y="75345"/>
                    <a:pt x="6737" y="44561"/>
                    <a:pt x="6737" y="6737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43E557F-7A90-45C3-99E6-B48DB155C137}"/>
                </a:ext>
              </a:extLst>
            </p:cNvPr>
            <p:cNvSpPr/>
            <p:nvPr/>
          </p:nvSpPr>
          <p:spPr>
            <a:xfrm>
              <a:off x="5329531" y="3870776"/>
              <a:ext cx="51193" cy="7313"/>
            </a:xfrm>
            <a:custGeom>
              <a:avLst/>
              <a:gdLst>
                <a:gd name="connsiteX0" fmla="*/ 48315 w 51192"/>
                <a:gd name="connsiteY0" fmla="*/ 6737 h 7313"/>
                <a:gd name="connsiteX1" fmla="*/ 6737 w 51192"/>
                <a:gd name="connsiteY1" fmla="*/ 6737 h 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92" h="7313">
                  <a:moveTo>
                    <a:pt x="48315" y="6737"/>
                  </a:moveTo>
                  <a:lnTo>
                    <a:pt x="6737" y="6737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1D7CA48-3034-423D-A318-9B325124052E}"/>
                </a:ext>
              </a:extLst>
            </p:cNvPr>
            <p:cNvSpPr/>
            <p:nvPr/>
          </p:nvSpPr>
          <p:spPr>
            <a:xfrm>
              <a:off x="5442047" y="3696838"/>
              <a:ext cx="7313" cy="117012"/>
            </a:xfrm>
            <a:custGeom>
              <a:avLst/>
              <a:gdLst>
                <a:gd name="connsiteX0" fmla="*/ 6737 w 7313"/>
                <a:gd name="connsiteY0" fmla="*/ 6737 h 117012"/>
                <a:gd name="connsiteX1" fmla="*/ 6737 w 7313"/>
                <a:gd name="connsiteY1" fmla="*/ 111219 h 1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13" h="117012">
                  <a:moveTo>
                    <a:pt x="6737" y="6737"/>
                  </a:moveTo>
                  <a:lnTo>
                    <a:pt x="6737" y="111219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660B7E6-1F16-41C4-ACA3-40666266DE31}"/>
                </a:ext>
              </a:extLst>
            </p:cNvPr>
            <p:cNvSpPr/>
            <p:nvPr/>
          </p:nvSpPr>
          <p:spPr>
            <a:xfrm>
              <a:off x="5329531" y="3627167"/>
              <a:ext cx="51193" cy="7313"/>
            </a:xfrm>
            <a:custGeom>
              <a:avLst/>
              <a:gdLst>
                <a:gd name="connsiteX0" fmla="*/ 6737 w 51192"/>
                <a:gd name="connsiteY0" fmla="*/ 6737 h 7313"/>
                <a:gd name="connsiteX1" fmla="*/ 47116 w 51192"/>
                <a:gd name="connsiteY1" fmla="*/ 6737 h 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192" h="7313">
                  <a:moveTo>
                    <a:pt x="6737" y="6737"/>
                  </a:moveTo>
                  <a:lnTo>
                    <a:pt x="47116" y="6737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2A9D2A0-BED9-4E2A-A746-827209105A55}"/>
                </a:ext>
              </a:extLst>
            </p:cNvPr>
            <p:cNvSpPr/>
            <p:nvPr/>
          </p:nvSpPr>
          <p:spPr>
            <a:xfrm>
              <a:off x="5329531" y="3596471"/>
              <a:ext cx="153578" cy="314470"/>
            </a:xfrm>
            <a:custGeom>
              <a:avLst/>
              <a:gdLst>
                <a:gd name="connsiteX0" fmla="*/ 6737 w 153578"/>
                <a:gd name="connsiteY0" fmla="*/ 311749 h 314470"/>
                <a:gd name="connsiteX1" fmla="*/ 119254 w 153578"/>
                <a:gd name="connsiteY1" fmla="*/ 311749 h 314470"/>
                <a:gd name="connsiteX2" fmla="*/ 149960 w 153578"/>
                <a:gd name="connsiteY2" fmla="*/ 281043 h 314470"/>
                <a:gd name="connsiteX3" fmla="*/ 149960 w 153578"/>
                <a:gd name="connsiteY3" fmla="*/ 37434 h 314470"/>
                <a:gd name="connsiteX4" fmla="*/ 119254 w 153578"/>
                <a:gd name="connsiteY4" fmla="*/ 6737 h 314470"/>
                <a:gd name="connsiteX5" fmla="*/ 6737 w 153578"/>
                <a:gd name="connsiteY5" fmla="*/ 6737 h 31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578" h="314470">
                  <a:moveTo>
                    <a:pt x="6737" y="311749"/>
                  </a:moveTo>
                  <a:lnTo>
                    <a:pt x="119254" y="311749"/>
                  </a:lnTo>
                  <a:cubicBezTo>
                    <a:pt x="136211" y="311749"/>
                    <a:pt x="149960" y="297990"/>
                    <a:pt x="149960" y="281043"/>
                  </a:cubicBezTo>
                  <a:lnTo>
                    <a:pt x="149960" y="37434"/>
                  </a:lnTo>
                  <a:cubicBezTo>
                    <a:pt x="149960" y="20486"/>
                    <a:pt x="136211" y="6737"/>
                    <a:pt x="119254" y="6737"/>
                  </a:cubicBezTo>
                  <a:lnTo>
                    <a:pt x="6737" y="6737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271B7F3-9673-499A-80C1-63264CFFC76F}"/>
                </a:ext>
              </a:extLst>
            </p:cNvPr>
            <p:cNvSpPr/>
            <p:nvPr/>
          </p:nvSpPr>
          <p:spPr>
            <a:xfrm>
              <a:off x="5363913" y="3596471"/>
              <a:ext cx="153578" cy="314470"/>
            </a:xfrm>
            <a:custGeom>
              <a:avLst/>
              <a:gdLst>
                <a:gd name="connsiteX0" fmla="*/ 6737 w 153578"/>
                <a:gd name="connsiteY0" fmla="*/ 311749 h 314470"/>
                <a:gd name="connsiteX1" fmla="*/ 121955 w 153578"/>
                <a:gd name="connsiteY1" fmla="*/ 311749 h 314470"/>
                <a:gd name="connsiteX2" fmla="*/ 152661 w 153578"/>
                <a:gd name="connsiteY2" fmla="*/ 281043 h 314470"/>
                <a:gd name="connsiteX3" fmla="*/ 152661 w 153578"/>
                <a:gd name="connsiteY3" fmla="*/ 37434 h 314470"/>
                <a:gd name="connsiteX4" fmla="*/ 121955 w 153578"/>
                <a:gd name="connsiteY4" fmla="*/ 6737 h 314470"/>
                <a:gd name="connsiteX5" fmla="*/ 6737 w 153578"/>
                <a:gd name="connsiteY5" fmla="*/ 6737 h 31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578" h="314470">
                  <a:moveTo>
                    <a:pt x="6737" y="311749"/>
                  </a:moveTo>
                  <a:lnTo>
                    <a:pt x="121955" y="311749"/>
                  </a:lnTo>
                  <a:cubicBezTo>
                    <a:pt x="138913" y="311749"/>
                    <a:pt x="152661" y="297990"/>
                    <a:pt x="152661" y="281043"/>
                  </a:cubicBezTo>
                  <a:lnTo>
                    <a:pt x="152661" y="37434"/>
                  </a:lnTo>
                  <a:cubicBezTo>
                    <a:pt x="152661" y="20486"/>
                    <a:pt x="138913" y="6737"/>
                    <a:pt x="121955" y="6737"/>
                  </a:cubicBezTo>
                  <a:lnTo>
                    <a:pt x="6737" y="6737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A69CF2B-93AB-4C14-AA61-5F3C827A2311}"/>
                </a:ext>
              </a:extLst>
            </p:cNvPr>
            <p:cNvSpPr/>
            <p:nvPr/>
          </p:nvSpPr>
          <p:spPr>
            <a:xfrm>
              <a:off x="5400996" y="3596471"/>
              <a:ext cx="153578" cy="314470"/>
            </a:xfrm>
            <a:custGeom>
              <a:avLst/>
              <a:gdLst>
                <a:gd name="connsiteX0" fmla="*/ 6737 w 153578"/>
                <a:gd name="connsiteY0" fmla="*/ 311749 h 314470"/>
                <a:gd name="connsiteX1" fmla="*/ 121955 w 153578"/>
                <a:gd name="connsiteY1" fmla="*/ 311749 h 314470"/>
                <a:gd name="connsiteX2" fmla="*/ 152651 w 153578"/>
                <a:gd name="connsiteY2" fmla="*/ 281043 h 314470"/>
                <a:gd name="connsiteX3" fmla="*/ 152651 w 153578"/>
                <a:gd name="connsiteY3" fmla="*/ 37434 h 314470"/>
                <a:gd name="connsiteX4" fmla="*/ 121955 w 153578"/>
                <a:gd name="connsiteY4" fmla="*/ 6737 h 314470"/>
                <a:gd name="connsiteX5" fmla="*/ 6737 w 153578"/>
                <a:gd name="connsiteY5" fmla="*/ 6737 h 31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578" h="314470">
                  <a:moveTo>
                    <a:pt x="6737" y="311749"/>
                  </a:moveTo>
                  <a:lnTo>
                    <a:pt x="121955" y="311749"/>
                  </a:lnTo>
                  <a:cubicBezTo>
                    <a:pt x="138912" y="311749"/>
                    <a:pt x="152651" y="297990"/>
                    <a:pt x="152651" y="281043"/>
                  </a:cubicBezTo>
                  <a:lnTo>
                    <a:pt x="152651" y="37434"/>
                  </a:lnTo>
                  <a:cubicBezTo>
                    <a:pt x="152651" y="20486"/>
                    <a:pt x="138912" y="6737"/>
                    <a:pt x="121955" y="6737"/>
                  </a:cubicBezTo>
                  <a:lnTo>
                    <a:pt x="6737" y="6737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7E47BDA-CE15-4A4A-B3F5-9BB8A92FF968}"/>
              </a:ext>
            </a:extLst>
          </p:cNvPr>
          <p:cNvGrpSpPr/>
          <p:nvPr/>
        </p:nvGrpSpPr>
        <p:grpSpPr>
          <a:xfrm>
            <a:off x="6150564" y="1447400"/>
            <a:ext cx="525884" cy="498850"/>
            <a:chOff x="1845192" y="5772866"/>
            <a:chExt cx="449834" cy="422485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B7FEF7D-A64F-444D-81BE-8C90453E62F0}"/>
                </a:ext>
              </a:extLst>
            </p:cNvPr>
            <p:cNvSpPr/>
            <p:nvPr/>
          </p:nvSpPr>
          <p:spPr>
            <a:xfrm>
              <a:off x="1868578" y="5772866"/>
              <a:ext cx="408940" cy="194247"/>
            </a:xfrm>
            <a:custGeom>
              <a:avLst/>
              <a:gdLst>
                <a:gd name="connsiteX0" fmla="*/ 10224 w 408940"/>
                <a:gd name="connsiteY0" fmla="*/ 187345 h 194246"/>
                <a:gd name="connsiteX1" fmla="*/ 10224 w 408940"/>
                <a:gd name="connsiteY1" fmla="*/ 28417 h 194246"/>
                <a:gd name="connsiteX2" fmla="*/ 28430 w 408940"/>
                <a:gd name="connsiteY2" fmla="*/ 10224 h 194246"/>
                <a:gd name="connsiteX3" fmla="*/ 109751 w 408940"/>
                <a:gd name="connsiteY3" fmla="*/ 10224 h 194246"/>
                <a:gd name="connsiteX4" fmla="*/ 122483 w 408940"/>
                <a:gd name="connsiteY4" fmla="*/ 15431 h 194246"/>
                <a:gd name="connsiteX5" fmla="*/ 148832 w 408940"/>
                <a:gd name="connsiteY5" fmla="*/ 41235 h 194246"/>
                <a:gd name="connsiteX6" fmla="*/ 161578 w 408940"/>
                <a:gd name="connsiteY6" fmla="*/ 46442 h 194246"/>
                <a:gd name="connsiteX7" fmla="*/ 381451 w 408940"/>
                <a:gd name="connsiteY7" fmla="*/ 46442 h 194246"/>
                <a:gd name="connsiteX8" fmla="*/ 399663 w 408940"/>
                <a:gd name="connsiteY8" fmla="*/ 64637 h 194246"/>
                <a:gd name="connsiteX9" fmla="*/ 399663 w 408940"/>
                <a:gd name="connsiteY9" fmla="*/ 187345 h 19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940" h="194246">
                  <a:moveTo>
                    <a:pt x="10224" y="187345"/>
                  </a:moveTo>
                  <a:lnTo>
                    <a:pt x="10224" y="28417"/>
                  </a:lnTo>
                  <a:cubicBezTo>
                    <a:pt x="10224" y="18375"/>
                    <a:pt x="18376" y="10224"/>
                    <a:pt x="28430" y="10224"/>
                  </a:cubicBezTo>
                  <a:lnTo>
                    <a:pt x="109751" y="10224"/>
                  </a:lnTo>
                  <a:cubicBezTo>
                    <a:pt x="114509" y="10224"/>
                    <a:pt x="119089" y="12092"/>
                    <a:pt x="122483" y="15431"/>
                  </a:cubicBezTo>
                  <a:lnTo>
                    <a:pt x="148832" y="41235"/>
                  </a:lnTo>
                  <a:cubicBezTo>
                    <a:pt x="152240" y="44589"/>
                    <a:pt x="156820" y="46442"/>
                    <a:pt x="161578" y="46442"/>
                  </a:cubicBezTo>
                  <a:lnTo>
                    <a:pt x="381451" y="46442"/>
                  </a:lnTo>
                  <a:cubicBezTo>
                    <a:pt x="391511" y="46442"/>
                    <a:pt x="399663" y="54594"/>
                    <a:pt x="399663" y="64637"/>
                  </a:cubicBezTo>
                  <a:lnTo>
                    <a:pt x="399663" y="187345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A08A972-E061-4C2D-931F-4123FCAA42BD}"/>
                </a:ext>
              </a:extLst>
            </p:cNvPr>
            <p:cNvSpPr/>
            <p:nvPr/>
          </p:nvSpPr>
          <p:spPr>
            <a:xfrm>
              <a:off x="1845192" y="5949987"/>
              <a:ext cx="449834" cy="245364"/>
            </a:xfrm>
            <a:custGeom>
              <a:avLst/>
              <a:gdLst>
                <a:gd name="connsiteX0" fmla="*/ 10224 w 449834"/>
                <a:gd name="connsiteY0" fmla="*/ 10224 h 245364"/>
                <a:gd name="connsiteX1" fmla="*/ 446426 w 449834"/>
                <a:gd name="connsiteY1" fmla="*/ 10224 h 245364"/>
                <a:gd name="connsiteX2" fmla="*/ 413398 w 449834"/>
                <a:gd name="connsiteY2" fmla="*/ 242202 h 245364"/>
                <a:gd name="connsiteX3" fmla="*/ 43258 w 449834"/>
                <a:gd name="connsiteY3" fmla="*/ 242202 h 2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834" h="245364">
                  <a:moveTo>
                    <a:pt x="10224" y="10224"/>
                  </a:moveTo>
                  <a:lnTo>
                    <a:pt x="446426" y="10224"/>
                  </a:lnTo>
                  <a:lnTo>
                    <a:pt x="413398" y="242202"/>
                  </a:lnTo>
                  <a:lnTo>
                    <a:pt x="43258" y="242202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43F7635-CF05-42A3-BA4C-F804BCEC0366}"/>
                </a:ext>
              </a:extLst>
            </p:cNvPr>
            <p:cNvSpPr/>
            <p:nvPr/>
          </p:nvSpPr>
          <p:spPr>
            <a:xfrm>
              <a:off x="1919715" y="5903028"/>
              <a:ext cx="306705" cy="61341"/>
            </a:xfrm>
            <a:custGeom>
              <a:avLst/>
              <a:gdLst>
                <a:gd name="connsiteX0" fmla="*/ 10224 w 306705"/>
                <a:gd name="connsiteY0" fmla="*/ 57182 h 61341"/>
                <a:gd name="connsiteX1" fmla="*/ 297381 w 306705"/>
                <a:gd name="connsiteY1" fmla="*/ 57182 h 61341"/>
                <a:gd name="connsiteX2" fmla="*/ 297381 w 306705"/>
                <a:gd name="connsiteY2" fmla="*/ 10224 h 61341"/>
                <a:gd name="connsiteX3" fmla="*/ 10224 w 306705"/>
                <a:gd name="connsiteY3" fmla="*/ 10224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705" h="61341">
                  <a:moveTo>
                    <a:pt x="10224" y="57182"/>
                  </a:moveTo>
                  <a:lnTo>
                    <a:pt x="297381" y="57182"/>
                  </a:lnTo>
                  <a:lnTo>
                    <a:pt x="297381" y="10224"/>
                  </a:lnTo>
                  <a:lnTo>
                    <a:pt x="10224" y="10224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3EA31E5-73D9-45EB-B80C-280ED38EDF86}"/>
                </a:ext>
              </a:extLst>
            </p:cNvPr>
            <p:cNvSpPr/>
            <p:nvPr/>
          </p:nvSpPr>
          <p:spPr>
            <a:xfrm>
              <a:off x="1936468" y="5856054"/>
              <a:ext cx="265811" cy="61341"/>
            </a:xfrm>
            <a:custGeom>
              <a:avLst/>
              <a:gdLst>
                <a:gd name="connsiteX0" fmla="*/ 10224 w 265811"/>
                <a:gd name="connsiteY0" fmla="*/ 57198 h 61341"/>
                <a:gd name="connsiteX1" fmla="*/ 261108 w 265811"/>
                <a:gd name="connsiteY1" fmla="*/ 57198 h 61341"/>
                <a:gd name="connsiteX2" fmla="*/ 261108 w 265811"/>
                <a:gd name="connsiteY2" fmla="*/ 10224 h 61341"/>
                <a:gd name="connsiteX3" fmla="*/ 10224 w 265811"/>
                <a:gd name="connsiteY3" fmla="*/ 10224 h 6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811" h="61341">
                  <a:moveTo>
                    <a:pt x="10224" y="57198"/>
                  </a:moveTo>
                  <a:lnTo>
                    <a:pt x="261108" y="57198"/>
                  </a:lnTo>
                  <a:lnTo>
                    <a:pt x="261108" y="10224"/>
                  </a:lnTo>
                  <a:lnTo>
                    <a:pt x="10224" y="10224"/>
                  </a:ln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E210DB9-F379-4B7C-B97E-FDDDC8922A43}"/>
                </a:ext>
              </a:extLst>
            </p:cNvPr>
            <p:cNvSpPr/>
            <p:nvPr/>
          </p:nvSpPr>
          <p:spPr>
            <a:xfrm>
              <a:off x="2170504" y="6136577"/>
              <a:ext cx="61341" cy="10224"/>
            </a:xfrm>
            <a:custGeom>
              <a:avLst/>
              <a:gdLst>
                <a:gd name="connsiteX0" fmla="*/ 52481 w 61341"/>
                <a:gd name="connsiteY0" fmla="*/ 10224 h 10223"/>
                <a:gd name="connsiteX1" fmla="*/ 10224 w 61341"/>
                <a:gd name="connsiteY1" fmla="*/ 10224 h 1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341" h="10223">
                  <a:moveTo>
                    <a:pt x="52481" y="10224"/>
                  </a:moveTo>
                  <a:lnTo>
                    <a:pt x="10224" y="10224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BEE836B-5C9B-4605-99B1-FFF520F16646}"/>
                </a:ext>
              </a:extLst>
            </p:cNvPr>
            <p:cNvSpPr/>
            <p:nvPr/>
          </p:nvSpPr>
          <p:spPr>
            <a:xfrm>
              <a:off x="2170504" y="6098734"/>
              <a:ext cx="61341" cy="10224"/>
            </a:xfrm>
            <a:custGeom>
              <a:avLst/>
              <a:gdLst>
                <a:gd name="connsiteX0" fmla="*/ 55657 w 61341"/>
                <a:gd name="connsiteY0" fmla="*/ 10224 h 10223"/>
                <a:gd name="connsiteX1" fmla="*/ 10224 w 61341"/>
                <a:gd name="connsiteY1" fmla="*/ 10224 h 1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341" h="10223">
                  <a:moveTo>
                    <a:pt x="55657" y="10224"/>
                  </a:moveTo>
                  <a:lnTo>
                    <a:pt x="10224" y="10224"/>
                  </a:lnTo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E1E50FB-1F16-4590-8DEC-0924D842C226}"/>
              </a:ext>
            </a:extLst>
          </p:cNvPr>
          <p:cNvGrpSpPr/>
          <p:nvPr/>
        </p:nvGrpSpPr>
        <p:grpSpPr>
          <a:xfrm>
            <a:off x="8858218" y="1376085"/>
            <a:ext cx="651759" cy="536342"/>
            <a:chOff x="4841784" y="5156371"/>
            <a:chExt cx="563022" cy="458730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D42D5D-46AD-43FA-AA1A-3D1FBBB8D4DD}"/>
                </a:ext>
              </a:extLst>
            </p:cNvPr>
            <p:cNvSpPr/>
            <p:nvPr/>
          </p:nvSpPr>
          <p:spPr>
            <a:xfrm>
              <a:off x="5040133" y="5562707"/>
              <a:ext cx="89818" cy="22455"/>
            </a:xfrm>
            <a:custGeom>
              <a:avLst/>
              <a:gdLst>
                <a:gd name="connsiteX0" fmla="*/ 84449 w 89818"/>
                <a:gd name="connsiteY0" fmla="*/ 15912 h 22454"/>
                <a:gd name="connsiteX1" fmla="*/ 6896 w 89818"/>
                <a:gd name="connsiteY1" fmla="*/ 15912 h 22454"/>
                <a:gd name="connsiteX2" fmla="*/ 6896 w 89818"/>
                <a:gd name="connsiteY2" fmla="*/ 6896 h 2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18" h="22454">
                  <a:moveTo>
                    <a:pt x="84449" y="15912"/>
                  </a:moveTo>
                  <a:lnTo>
                    <a:pt x="6896" y="15912"/>
                  </a:lnTo>
                  <a:lnTo>
                    <a:pt x="6896" y="6896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A0AD64-2D01-498D-AF4F-2DE02253AF01}"/>
                </a:ext>
              </a:extLst>
            </p:cNvPr>
            <p:cNvSpPr/>
            <p:nvPr/>
          </p:nvSpPr>
          <p:spPr>
            <a:xfrm>
              <a:off x="4890576" y="5254872"/>
              <a:ext cx="119758" cy="261970"/>
            </a:xfrm>
            <a:custGeom>
              <a:avLst/>
              <a:gdLst>
                <a:gd name="connsiteX0" fmla="*/ 115177 w 119757"/>
                <a:gd name="connsiteY0" fmla="*/ 6896 h 261970"/>
                <a:gd name="connsiteX1" fmla="*/ 20558 w 119757"/>
                <a:gd name="connsiteY1" fmla="*/ 6896 h 261970"/>
                <a:gd name="connsiteX2" fmla="*/ 6896 w 119757"/>
                <a:gd name="connsiteY2" fmla="*/ 20497 h 261970"/>
                <a:gd name="connsiteX3" fmla="*/ 6896 w 119757"/>
                <a:gd name="connsiteY3" fmla="*/ 260087 h 26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57" h="261970">
                  <a:moveTo>
                    <a:pt x="115177" y="6896"/>
                  </a:moveTo>
                  <a:lnTo>
                    <a:pt x="20558" y="6896"/>
                  </a:lnTo>
                  <a:cubicBezTo>
                    <a:pt x="13003" y="6896"/>
                    <a:pt x="6896" y="12976"/>
                    <a:pt x="6896" y="20497"/>
                  </a:cubicBezTo>
                  <a:lnTo>
                    <a:pt x="6896" y="260087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EC4AF96-4F4C-49F9-A874-77186A40863E}"/>
                </a:ext>
              </a:extLst>
            </p:cNvPr>
            <p:cNvSpPr/>
            <p:nvPr/>
          </p:nvSpPr>
          <p:spPr>
            <a:xfrm>
              <a:off x="4841784" y="5508063"/>
              <a:ext cx="516456" cy="67364"/>
            </a:xfrm>
            <a:custGeom>
              <a:avLst/>
              <a:gdLst>
                <a:gd name="connsiteX0" fmla="*/ 509898 w 516455"/>
                <a:gd name="connsiteY0" fmla="*/ 6896 h 67363"/>
                <a:gd name="connsiteX1" fmla="*/ 55647 w 516455"/>
                <a:gd name="connsiteY1" fmla="*/ 6896 h 67363"/>
                <a:gd name="connsiteX2" fmla="*/ 6896 w 516455"/>
                <a:gd name="connsiteY2" fmla="*/ 61511 h 67363"/>
                <a:gd name="connsiteX3" fmla="*/ 205244 w 516455"/>
                <a:gd name="connsiteY3" fmla="*/ 61511 h 6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455" h="67363">
                  <a:moveTo>
                    <a:pt x="509898" y="6896"/>
                  </a:moveTo>
                  <a:lnTo>
                    <a:pt x="55647" y="6896"/>
                  </a:lnTo>
                  <a:lnTo>
                    <a:pt x="6896" y="61511"/>
                  </a:lnTo>
                  <a:lnTo>
                    <a:pt x="205244" y="61511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90D2D37-F521-4407-BE97-033B21772413}"/>
                </a:ext>
              </a:extLst>
            </p:cNvPr>
            <p:cNvSpPr/>
            <p:nvPr/>
          </p:nvSpPr>
          <p:spPr>
            <a:xfrm>
              <a:off x="4841784" y="5562707"/>
              <a:ext cx="546395" cy="52394"/>
            </a:xfrm>
            <a:custGeom>
              <a:avLst/>
              <a:gdLst>
                <a:gd name="connsiteX0" fmla="*/ 20548 w 546395"/>
                <a:gd name="connsiteY0" fmla="*/ 6896 h 52394"/>
                <a:gd name="connsiteX1" fmla="*/ 6896 w 546395"/>
                <a:gd name="connsiteY1" fmla="*/ 6896 h 52394"/>
                <a:gd name="connsiteX2" fmla="*/ 6896 w 546395"/>
                <a:gd name="connsiteY2" fmla="*/ 39197 h 52394"/>
                <a:gd name="connsiteX3" fmla="*/ 20548 w 546395"/>
                <a:gd name="connsiteY3" fmla="*/ 52522 h 52394"/>
                <a:gd name="connsiteX4" fmla="*/ 545048 w 546395"/>
                <a:gd name="connsiteY4" fmla="*/ 52522 h 5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395" h="52394">
                  <a:moveTo>
                    <a:pt x="20548" y="6896"/>
                  </a:moveTo>
                  <a:lnTo>
                    <a:pt x="6896" y="6896"/>
                  </a:lnTo>
                  <a:lnTo>
                    <a:pt x="6896" y="39197"/>
                  </a:lnTo>
                  <a:cubicBezTo>
                    <a:pt x="6896" y="46545"/>
                    <a:pt x="13023" y="52522"/>
                    <a:pt x="20548" y="52522"/>
                  </a:cubicBezTo>
                  <a:lnTo>
                    <a:pt x="545048" y="52522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5CB0B6A-1EF9-4C84-98C0-7F47D3D2753D}"/>
                </a:ext>
              </a:extLst>
            </p:cNvPr>
            <p:cNvSpPr/>
            <p:nvPr/>
          </p:nvSpPr>
          <p:spPr>
            <a:xfrm>
              <a:off x="5117686" y="5562707"/>
              <a:ext cx="89818" cy="22455"/>
            </a:xfrm>
            <a:custGeom>
              <a:avLst/>
              <a:gdLst>
                <a:gd name="connsiteX0" fmla="*/ 6896 w 89818"/>
                <a:gd name="connsiteY0" fmla="*/ 15912 h 22454"/>
                <a:gd name="connsiteX1" fmla="*/ 84439 w 89818"/>
                <a:gd name="connsiteY1" fmla="*/ 15912 h 22454"/>
                <a:gd name="connsiteX2" fmla="*/ 84439 w 89818"/>
                <a:gd name="connsiteY2" fmla="*/ 6896 h 2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18" h="22454">
                  <a:moveTo>
                    <a:pt x="6896" y="15912"/>
                  </a:moveTo>
                  <a:lnTo>
                    <a:pt x="84439" y="15912"/>
                  </a:lnTo>
                  <a:lnTo>
                    <a:pt x="84439" y="6896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3A5E4B-A945-48E0-83C6-4D38DF980F71}"/>
                </a:ext>
              </a:extLst>
            </p:cNvPr>
            <p:cNvSpPr/>
            <p:nvPr/>
          </p:nvSpPr>
          <p:spPr>
            <a:xfrm>
              <a:off x="5222315" y="5254872"/>
              <a:ext cx="134728" cy="261970"/>
            </a:xfrm>
            <a:custGeom>
              <a:avLst/>
              <a:gdLst>
                <a:gd name="connsiteX0" fmla="*/ 6896 w 134727"/>
                <a:gd name="connsiteY0" fmla="*/ 6896 h 261970"/>
                <a:gd name="connsiteX1" fmla="*/ 115716 w 134727"/>
                <a:gd name="connsiteY1" fmla="*/ 6896 h 261970"/>
                <a:gd name="connsiteX2" fmla="*/ 129368 w 134727"/>
                <a:gd name="connsiteY2" fmla="*/ 20497 h 261970"/>
                <a:gd name="connsiteX3" fmla="*/ 129368 w 134727"/>
                <a:gd name="connsiteY3" fmla="*/ 260087 h 26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727" h="261970">
                  <a:moveTo>
                    <a:pt x="6896" y="6896"/>
                  </a:moveTo>
                  <a:lnTo>
                    <a:pt x="115716" y="6896"/>
                  </a:lnTo>
                  <a:cubicBezTo>
                    <a:pt x="123270" y="6896"/>
                    <a:pt x="129368" y="12976"/>
                    <a:pt x="129368" y="20497"/>
                  </a:cubicBezTo>
                  <a:lnTo>
                    <a:pt x="129368" y="260087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87EDADA-DA01-481D-ABDE-B5D586478994}"/>
                </a:ext>
              </a:extLst>
            </p:cNvPr>
            <p:cNvSpPr/>
            <p:nvPr/>
          </p:nvSpPr>
          <p:spPr>
            <a:xfrm>
              <a:off x="5195230" y="5508063"/>
              <a:ext cx="209576" cy="67364"/>
            </a:xfrm>
            <a:custGeom>
              <a:avLst/>
              <a:gdLst>
                <a:gd name="connsiteX0" fmla="*/ 6896 w 209576"/>
                <a:gd name="connsiteY0" fmla="*/ 61511 h 67363"/>
                <a:gd name="connsiteX1" fmla="*/ 205244 w 209576"/>
                <a:gd name="connsiteY1" fmla="*/ 61511 h 67363"/>
                <a:gd name="connsiteX2" fmla="*/ 156493 w 209576"/>
                <a:gd name="connsiteY2" fmla="*/ 6896 h 6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76" h="67363">
                  <a:moveTo>
                    <a:pt x="6896" y="61511"/>
                  </a:moveTo>
                  <a:lnTo>
                    <a:pt x="205244" y="61511"/>
                  </a:lnTo>
                  <a:lnTo>
                    <a:pt x="156493" y="6896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3335BDD-BFC2-4FB3-94DF-F67CA1D60E5A}"/>
                </a:ext>
              </a:extLst>
            </p:cNvPr>
            <p:cNvSpPr/>
            <p:nvPr/>
          </p:nvSpPr>
          <p:spPr>
            <a:xfrm>
              <a:off x="5379936" y="5562707"/>
              <a:ext cx="22455" cy="52394"/>
            </a:xfrm>
            <a:custGeom>
              <a:avLst/>
              <a:gdLst>
                <a:gd name="connsiteX0" fmla="*/ 6896 w 22454"/>
                <a:gd name="connsiteY0" fmla="*/ 6896 h 52394"/>
                <a:gd name="connsiteX1" fmla="*/ 20538 w 22454"/>
                <a:gd name="connsiteY1" fmla="*/ 6896 h 52394"/>
                <a:gd name="connsiteX2" fmla="*/ 20538 w 22454"/>
                <a:gd name="connsiteY2" fmla="*/ 39197 h 52394"/>
                <a:gd name="connsiteX3" fmla="*/ 6896 w 22454"/>
                <a:gd name="connsiteY3" fmla="*/ 52522 h 5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54" h="52394">
                  <a:moveTo>
                    <a:pt x="6896" y="6896"/>
                  </a:moveTo>
                  <a:lnTo>
                    <a:pt x="20538" y="6896"/>
                  </a:lnTo>
                  <a:lnTo>
                    <a:pt x="20538" y="39197"/>
                  </a:lnTo>
                  <a:cubicBezTo>
                    <a:pt x="20538" y="46545"/>
                    <a:pt x="14420" y="52522"/>
                    <a:pt x="6896" y="52522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03F57EC-CB49-4C4B-AE1B-291A597970DB}"/>
                </a:ext>
              </a:extLst>
            </p:cNvPr>
            <p:cNvSpPr/>
            <p:nvPr/>
          </p:nvSpPr>
          <p:spPr>
            <a:xfrm>
              <a:off x="5143155" y="5218890"/>
              <a:ext cx="22455" cy="74849"/>
            </a:xfrm>
            <a:custGeom>
              <a:avLst/>
              <a:gdLst>
                <a:gd name="connsiteX0" fmla="*/ 6896 w 22454"/>
                <a:gd name="connsiteY0" fmla="*/ 6896 h 74848"/>
                <a:gd name="connsiteX1" fmla="*/ 6896 w 22454"/>
                <a:gd name="connsiteY1" fmla="*/ 72774 h 7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54" h="74848">
                  <a:moveTo>
                    <a:pt x="6896" y="6896"/>
                  </a:moveTo>
                  <a:cubicBezTo>
                    <a:pt x="25089" y="25090"/>
                    <a:pt x="25089" y="54580"/>
                    <a:pt x="6896" y="72774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11C695D-FEC8-4A5E-B718-4E42A1016735}"/>
                </a:ext>
              </a:extLst>
            </p:cNvPr>
            <p:cNvSpPr/>
            <p:nvPr/>
          </p:nvSpPr>
          <p:spPr>
            <a:xfrm>
              <a:off x="5092966" y="5382902"/>
              <a:ext cx="44909" cy="112273"/>
            </a:xfrm>
            <a:custGeom>
              <a:avLst/>
              <a:gdLst>
                <a:gd name="connsiteX0" fmla="*/ 28253 w 44909"/>
                <a:gd name="connsiteY0" fmla="*/ 110428 h 112273"/>
                <a:gd name="connsiteX1" fmla="*/ 20049 w 44909"/>
                <a:gd name="connsiteY1" fmla="*/ 110428 h 112273"/>
                <a:gd name="connsiteX2" fmla="*/ 6896 w 44909"/>
                <a:gd name="connsiteY2" fmla="*/ 97279 h 112273"/>
                <a:gd name="connsiteX3" fmla="*/ 6896 w 44909"/>
                <a:gd name="connsiteY3" fmla="*/ 20048 h 112273"/>
                <a:gd name="connsiteX4" fmla="*/ 20049 w 44909"/>
                <a:gd name="connsiteY4" fmla="*/ 6896 h 112273"/>
                <a:gd name="connsiteX5" fmla="*/ 28253 w 44909"/>
                <a:gd name="connsiteY5" fmla="*/ 6896 h 112273"/>
                <a:gd name="connsiteX6" fmla="*/ 41406 w 44909"/>
                <a:gd name="connsiteY6" fmla="*/ 20048 h 112273"/>
                <a:gd name="connsiteX7" fmla="*/ 41406 w 44909"/>
                <a:gd name="connsiteY7" fmla="*/ 97279 h 112273"/>
                <a:gd name="connsiteX8" fmla="*/ 28253 w 44909"/>
                <a:gd name="connsiteY8" fmla="*/ 110428 h 11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909" h="112273">
                  <a:moveTo>
                    <a:pt x="28253" y="110428"/>
                  </a:moveTo>
                  <a:lnTo>
                    <a:pt x="20049" y="110428"/>
                  </a:lnTo>
                  <a:cubicBezTo>
                    <a:pt x="12814" y="110428"/>
                    <a:pt x="6896" y="104510"/>
                    <a:pt x="6896" y="97279"/>
                  </a:cubicBezTo>
                  <a:lnTo>
                    <a:pt x="6896" y="20048"/>
                  </a:lnTo>
                  <a:cubicBezTo>
                    <a:pt x="6896" y="12817"/>
                    <a:pt x="12814" y="6896"/>
                    <a:pt x="20049" y="6896"/>
                  </a:cubicBezTo>
                  <a:lnTo>
                    <a:pt x="28253" y="6896"/>
                  </a:lnTo>
                  <a:cubicBezTo>
                    <a:pt x="35488" y="6896"/>
                    <a:pt x="41406" y="12817"/>
                    <a:pt x="41406" y="20048"/>
                  </a:cubicBezTo>
                  <a:lnTo>
                    <a:pt x="41406" y="97279"/>
                  </a:lnTo>
                  <a:cubicBezTo>
                    <a:pt x="41406" y="104510"/>
                    <a:pt x="35488" y="110428"/>
                    <a:pt x="28253" y="110428"/>
                  </a:cubicBez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E66D361-3CD9-4688-A18B-211D1199A37C}"/>
                </a:ext>
              </a:extLst>
            </p:cNvPr>
            <p:cNvSpPr/>
            <p:nvPr/>
          </p:nvSpPr>
          <p:spPr>
            <a:xfrm>
              <a:off x="5038848" y="5180465"/>
              <a:ext cx="149697" cy="149697"/>
            </a:xfrm>
            <a:custGeom>
              <a:avLst/>
              <a:gdLst>
                <a:gd name="connsiteX0" fmla="*/ 128727 w 149697"/>
                <a:gd name="connsiteY0" fmla="*/ 128722 h 149697"/>
                <a:gd name="connsiteX1" fmla="*/ 27801 w 149697"/>
                <a:gd name="connsiteY1" fmla="*/ 128722 h 149697"/>
                <a:gd name="connsiteX2" fmla="*/ 27801 w 149697"/>
                <a:gd name="connsiteY2" fmla="*/ 27797 h 149697"/>
                <a:gd name="connsiteX3" fmla="*/ 128727 w 149697"/>
                <a:gd name="connsiteY3" fmla="*/ 27797 h 149697"/>
                <a:gd name="connsiteX4" fmla="*/ 128727 w 149697"/>
                <a:gd name="connsiteY4" fmla="*/ 128722 h 14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697" h="149697">
                  <a:moveTo>
                    <a:pt x="128727" y="128722"/>
                  </a:moveTo>
                  <a:cubicBezTo>
                    <a:pt x="100863" y="156592"/>
                    <a:pt x="55675" y="156592"/>
                    <a:pt x="27801" y="128722"/>
                  </a:cubicBezTo>
                  <a:cubicBezTo>
                    <a:pt x="-73" y="100853"/>
                    <a:pt x="-73" y="55667"/>
                    <a:pt x="27801" y="27797"/>
                  </a:cubicBezTo>
                  <a:cubicBezTo>
                    <a:pt x="55675" y="-72"/>
                    <a:pt x="100863" y="-72"/>
                    <a:pt x="128727" y="27797"/>
                  </a:cubicBezTo>
                  <a:cubicBezTo>
                    <a:pt x="156600" y="55667"/>
                    <a:pt x="156600" y="100853"/>
                    <a:pt x="128727" y="128722"/>
                  </a:cubicBez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D3914BF-6371-453D-B9FA-1349C50F2C4C}"/>
                </a:ext>
              </a:extLst>
            </p:cNvPr>
            <p:cNvSpPr/>
            <p:nvPr/>
          </p:nvSpPr>
          <p:spPr>
            <a:xfrm>
              <a:off x="5014762" y="5156371"/>
              <a:ext cx="202091" cy="202091"/>
            </a:xfrm>
            <a:custGeom>
              <a:avLst/>
              <a:gdLst>
                <a:gd name="connsiteX0" fmla="*/ 169849 w 202091"/>
                <a:gd name="connsiteY0" fmla="*/ 169852 h 202091"/>
                <a:gd name="connsiteX1" fmla="*/ 34852 w 202091"/>
                <a:gd name="connsiteY1" fmla="*/ 169852 h 202091"/>
                <a:gd name="connsiteX2" fmla="*/ 34852 w 202091"/>
                <a:gd name="connsiteY2" fmla="*/ 34855 h 202091"/>
                <a:gd name="connsiteX3" fmla="*/ 169849 w 202091"/>
                <a:gd name="connsiteY3" fmla="*/ 34855 h 202091"/>
                <a:gd name="connsiteX4" fmla="*/ 169849 w 202091"/>
                <a:gd name="connsiteY4" fmla="*/ 169852 h 20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091" h="202091">
                  <a:moveTo>
                    <a:pt x="169849" y="169852"/>
                  </a:moveTo>
                  <a:cubicBezTo>
                    <a:pt x="132574" y="207128"/>
                    <a:pt x="72136" y="207128"/>
                    <a:pt x="34852" y="169852"/>
                  </a:cubicBezTo>
                  <a:cubicBezTo>
                    <a:pt x="-2423" y="132572"/>
                    <a:pt x="-2423" y="72132"/>
                    <a:pt x="34852" y="34855"/>
                  </a:cubicBezTo>
                  <a:cubicBezTo>
                    <a:pt x="72136" y="-2424"/>
                    <a:pt x="132574" y="-2424"/>
                    <a:pt x="169849" y="34855"/>
                  </a:cubicBezTo>
                  <a:cubicBezTo>
                    <a:pt x="207133" y="72132"/>
                    <a:pt x="207133" y="132572"/>
                    <a:pt x="169849" y="169852"/>
                  </a:cubicBez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054BD16-80D1-4727-B810-56A4657A2A75}"/>
                </a:ext>
              </a:extLst>
            </p:cNvPr>
            <p:cNvSpPr/>
            <p:nvPr/>
          </p:nvSpPr>
          <p:spPr>
            <a:xfrm>
              <a:off x="5119263" y="5348207"/>
              <a:ext cx="7485" cy="44909"/>
            </a:xfrm>
            <a:custGeom>
              <a:avLst/>
              <a:gdLst>
                <a:gd name="connsiteX0" fmla="*/ 6896 w 7484"/>
                <a:gd name="connsiteY0" fmla="*/ 41774 h 44909"/>
                <a:gd name="connsiteX1" fmla="*/ 6896 w 7484"/>
                <a:gd name="connsiteY1" fmla="*/ 6896 h 4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4" h="44909">
                  <a:moveTo>
                    <a:pt x="6896" y="41774"/>
                  </a:moveTo>
                  <a:lnTo>
                    <a:pt x="6896" y="6896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D7C99F4-1FD8-45DB-8336-95085240F485}"/>
                </a:ext>
              </a:extLst>
            </p:cNvPr>
            <p:cNvSpPr/>
            <p:nvPr/>
          </p:nvSpPr>
          <p:spPr>
            <a:xfrm>
              <a:off x="5101180" y="5348207"/>
              <a:ext cx="7485" cy="44909"/>
            </a:xfrm>
            <a:custGeom>
              <a:avLst/>
              <a:gdLst>
                <a:gd name="connsiteX0" fmla="*/ 6896 w 7484"/>
                <a:gd name="connsiteY0" fmla="*/ 6896 h 44909"/>
                <a:gd name="connsiteX1" fmla="*/ 6896 w 7484"/>
                <a:gd name="connsiteY1" fmla="*/ 41774 h 4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84" h="44909">
                  <a:moveTo>
                    <a:pt x="6896" y="6896"/>
                  </a:moveTo>
                  <a:lnTo>
                    <a:pt x="6896" y="41774"/>
                  </a:ln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567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2">
            <a:extLst>
              <a:ext uri="{FF2B5EF4-FFF2-40B4-BE49-F238E27FC236}">
                <a16:creationId xmlns:a16="http://schemas.microsoft.com/office/drawing/2014/main" id="{6443F8DF-06ED-4539-9ADA-2CDFA9174607}"/>
              </a:ext>
            </a:extLst>
          </p:cNvPr>
          <p:cNvSpPr/>
          <p:nvPr/>
        </p:nvSpPr>
        <p:spPr>
          <a:xfrm flipH="1" flipV="1">
            <a:off x="2054461" y="1302579"/>
            <a:ext cx="8218128" cy="832659"/>
          </a:xfrm>
          <a:prstGeom prst="rect">
            <a:avLst/>
          </a:prstGeom>
          <a:gradFill>
            <a:gsLst>
              <a:gs pos="27000">
                <a:schemeClr val="bg1">
                  <a:alpha val="46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22">
            <a:extLst>
              <a:ext uri="{FF2B5EF4-FFF2-40B4-BE49-F238E27FC236}">
                <a16:creationId xmlns:a16="http://schemas.microsoft.com/office/drawing/2014/main" id="{8A590F16-C745-4FC5-AA18-3FED159481AF}"/>
              </a:ext>
            </a:extLst>
          </p:cNvPr>
          <p:cNvSpPr/>
          <p:nvPr/>
        </p:nvSpPr>
        <p:spPr>
          <a:xfrm flipH="1" flipV="1">
            <a:off x="2054461" y="5688311"/>
            <a:ext cx="8218128" cy="832659"/>
          </a:xfrm>
          <a:prstGeom prst="rect">
            <a:avLst/>
          </a:prstGeom>
          <a:gradFill>
            <a:gsLst>
              <a:gs pos="27000">
                <a:schemeClr val="bg1">
                  <a:alpha val="46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22">
            <a:extLst>
              <a:ext uri="{FF2B5EF4-FFF2-40B4-BE49-F238E27FC236}">
                <a16:creationId xmlns:a16="http://schemas.microsoft.com/office/drawing/2014/main" id="{38B53C75-3664-49A9-BD73-8F9D9E07A62C}"/>
              </a:ext>
            </a:extLst>
          </p:cNvPr>
          <p:cNvSpPr/>
          <p:nvPr/>
        </p:nvSpPr>
        <p:spPr>
          <a:xfrm flipH="1" flipV="1">
            <a:off x="2054461" y="2291236"/>
            <a:ext cx="8218128" cy="976360"/>
          </a:xfrm>
          <a:prstGeom prst="rect">
            <a:avLst/>
          </a:prstGeom>
          <a:gradFill>
            <a:gsLst>
              <a:gs pos="27000">
                <a:schemeClr val="bg1">
                  <a:alpha val="46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22">
            <a:extLst>
              <a:ext uri="{FF2B5EF4-FFF2-40B4-BE49-F238E27FC236}">
                <a16:creationId xmlns:a16="http://schemas.microsoft.com/office/drawing/2014/main" id="{85B69996-4DE3-4200-8097-4EA3835E1B84}"/>
              </a:ext>
            </a:extLst>
          </p:cNvPr>
          <p:cNvSpPr/>
          <p:nvPr/>
        </p:nvSpPr>
        <p:spPr>
          <a:xfrm flipH="1" flipV="1">
            <a:off x="2054461" y="3423594"/>
            <a:ext cx="8218128" cy="976360"/>
          </a:xfrm>
          <a:prstGeom prst="rect">
            <a:avLst/>
          </a:prstGeom>
          <a:gradFill>
            <a:gsLst>
              <a:gs pos="27000">
                <a:schemeClr val="bg1">
                  <a:alpha val="46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22">
            <a:extLst>
              <a:ext uri="{FF2B5EF4-FFF2-40B4-BE49-F238E27FC236}">
                <a16:creationId xmlns:a16="http://schemas.microsoft.com/office/drawing/2014/main" id="{E105AB72-B58F-466C-94B1-769366EA75CE}"/>
              </a:ext>
            </a:extLst>
          </p:cNvPr>
          <p:cNvSpPr/>
          <p:nvPr/>
        </p:nvSpPr>
        <p:spPr>
          <a:xfrm flipH="1" flipV="1">
            <a:off x="2054461" y="4555952"/>
            <a:ext cx="8218128" cy="976360"/>
          </a:xfrm>
          <a:prstGeom prst="rect">
            <a:avLst/>
          </a:prstGeom>
          <a:gradFill>
            <a:gsLst>
              <a:gs pos="27000">
                <a:schemeClr val="bg1">
                  <a:alpha val="46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Google Shape;257;p23">
            <a:extLst>
              <a:ext uri="{FF2B5EF4-FFF2-40B4-BE49-F238E27FC236}">
                <a16:creationId xmlns:a16="http://schemas.microsoft.com/office/drawing/2014/main" id="{A49E28EB-837B-4525-BBE0-9B4F1C5D573F}"/>
              </a:ext>
            </a:extLst>
          </p:cNvPr>
          <p:cNvSpPr txBox="1"/>
          <p:nvPr/>
        </p:nvSpPr>
        <p:spPr>
          <a:xfrm>
            <a:off x="392206" y="233406"/>
            <a:ext cx="9361394" cy="5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96" tIns="43182" rIns="86396" bIns="43182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endParaRPr sz="4000" b="1" dirty="0">
              <a:solidFill>
                <a:srgbClr val="174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5BF5F72B-BD07-4A2C-8481-74969E3115CB}"/>
              </a:ext>
            </a:extLst>
          </p:cNvPr>
          <p:cNvSpPr txBox="1">
            <a:spLocks/>
          </p:cNvSpPr>
          <p:nvPr/>
        </p:nvSpPr>
        <p:spPr>
          <a:xfrm>
            <a:off x="2203150" y="1371238"/>
            <a:ext cx="9118241" cy="6890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Создать автоматизированную систему управления процессами централизованного финансового контура Группы РКС</a:t>
            </a:r>
            <a:endParaRPr lang="ru-RU" sz="1400" dirty="0">
              <a:solidFill>
                <a:srgbClr val="0E1D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2BFE4C29-2392-4E28-83B7-9289B7D71CB2}"/>
              </a:ext>
            </a:extLst>
          </p:cNvPr>
          <p:cNvSpPr txBox="1">
            <a:spLocks/>
          </p:cNvSpPr>
          <p:nvPr/>
        </p:nvSpPr>
        <p:spPr>
          <a:xfrm>
            <a:off x="2203150" y="2333475"/>
            <a:ext cx="9118241" cy="87879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Сократить сроки формирования консолидированной отчетности по МСФО и управленческой отчетности, повысить эффективность функций бюджетирования и казначейства</a:t>
            </a: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33826ED8-742C-4AE2-88E3-3A702B811C83}"/>
              </a:ext>
            </a:extLst>
          </p:cNvPr>
          <p:cNvSpPr txBox="1">
            <a:spLocks/>
          </p:cNvSpPr>
          <p:nvPr/>
        </p:nvSpPr>
        <p:spPr>
          <a:xfrm>
            <a:off x="2203150" y="4596398"/>
            <a:ext cx="9118241" cy="93286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Унифицировать архитектуру моделей управленческих данных, нормативно-справочной информации (НСИ) и различных первоисточников для решения задач по сквозным финансовым процессам</a:t>
            </a: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76DE81CC-40D2-41FF-866B-81109BB8A462}"/>
              </a:ext>
            </a:extLst>
          </p:cNvPr>
          <p:cNvSpPr txBox="1">
            <a:spLocks/>
          </p:cNvSpPr>
          <p:nvPr/>
        </p:nvSpPr>
        <p:spPr>
          <a:xfrm>
            <a:off x="2203150" y="3472713"/>
            <a:ext cx="9118241" cy="8505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Повысить качество финансовой информации и сфокусировать трудозатраты профильных подразделений Группы на анализе вместо обслуживания различных трансляций, перекладок и интеграции данных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0840645-8C8E-42EE-8ABD-4CCB26F38E27}"/>
              </a:ext>
            </a:extLst>
          </p:cNvPr>
          <p:cNvSpPr txBox="1">
            <a:spLocks/>
          </p:cNvSpPr>
          <p:nvPr/>
        </p:nvSpPr>
        <p:spPr>
          <a:xfrm>
            <a:off x="2203150" y="5688116"/>
            <a:ext cx="9118241" cy="8505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Поддержать стратегическую цель РКС — укрепление лидерства в российском секторе водоснабжения и водоотведения и расширение географии присутствия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8C7A5-C37E-452B-A4F7-444056BD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ym typeface="Roboto"/>
              </a:rPr>
              <a:t>Цели проекта</a:t>
            </a:r>
            <a:br>
              <a:rPr lang="ru-RU" dirty="0"/>
            </a:br>
            <a:endParaRPr lang="en-US" dirty="0"/>
          </a:p>
        </p:txBody>
      </p:sp>
      <p:sp>
        <p:nvSpPr>
          <p:cNvPr id="11" name="Прямоугольник 46">
            <a:extLst>
              <a:ext uri="{FF2B5EF4-FFF2-40B4-BE49-F238E27FC236}">
                <a16:creationId xmlns:a16="http://schemas.microsoft.com/office/drawing/2014/main" id="{22AAFF3F-2DBE-4B9D-8322-5CDAAFBEE96D}"/>
              </a:ext>
            </a:extLst>
          </p:cNvPr>
          <p:cNvSpPr/>
          <p:nvPr/>
        </p:nvSpPr>
        <p:spPr>
          <a:xfrm>
            <a:off x="2054461" y="1302580"/>
            <a:ext cx="56262" cy="829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7" name="Прямоугольник 46">
            <a:extLst>
              <a:ext uri="{FF2B5EF4-FFF2-40B4-BE49-F238E27FC236}">
                <a16:creationId xmlns:a16="http://schemas.microsoft.com/office/drawing/2014/main" id="{DDE4E879-0F77-4FA1-8FC9-7BC1660C140C}"/>
              </a:ext>
            </a:extLst>
          </p:cNvPr>
          <p:cNvSpPr/>
          <p:nvPr/>
        </p:nvSpPr>
        <p:spPr>
          <a:xfrm>
            <a:off x="2054461" y="5688311"/>
            <a:ext cx="56262" cy="829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8" name="Прямоугольник 46">
            <a:extLst>
              <a:ext uri="{FF2B5EF4-FFF2-40B4-BE49-F238E27FC236}">
                <a16:creationId xmlns:a16="http://schemas.microsoft.com/office/drawing/2014/main" id="{1A8A7CD2-F216-415D-9F0D-ABBFE46D0F03}"/>
              </a:ext>
            </a:extLst>
          </p:cNvPr>
          <p:cNvSpPr/>
          <p:nvPr/>
        </p:nvSpPr>
        <p:spPr>
          <a:xfrm>
            <a:off x="2054461" y="4555952"/>
            <a:ext cx="56262" cy="97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9" name="Прямоугольник 46">
            <a:extLst>
              <a:ext uri="{FF2B5EF4-FFF2-40B4-BE49-F238E27FC236}">
                <a16:creationId xmlns:a16="http://schemas.microsoft.com/office/drawing/2014/main" id="{2404DA46-D2C3-4169-B147-B2C54E7574EA}"/>
              </a:ext>
            </a:extLst>
          </p:cNvPr>
          <p:cNvSpPr/>
          <p:nvPr/>
        </p:nvSpPr>
        <p:spPr>
          <a:xfrm>
            <a:off x="2054461" y="3420743"/>
            <a:ext cx="56262" cy="97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0" name="Прямоугольник 46">
            <a:extLst>
              <a:ext uri="{FF2B5EF4-FFF2-40B4-BE49-F238E27FC236}">
                <a16:creationId xmlns:a16="http://schemas.microsoft.com/office/drawing/2014/main" id="{126C7696-FEA7-49A8-BD95-6C743616FD90}"/>
              </a:ext>
            </a:extLst>
          </p:cNvPr>
          <p:cNvSpPr/>
          <p:nvPr/>
        </p:nvSpPr>
        <p:spPr>
          <a:xfrm>
            <a:off x="2054461" y="2289144"/>
            <a:ext cx="56262" cy="97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57533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04D2596-B084-427D-9822-25A8600D7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830" y="1433983"/>
            <a:ext cx="10294649" cy="3280481"/>
          </a:xfrm>
          <a:prstGeom prst="rect">
            <a:avLst/>
          </a:prstGeom>
        </p:spPr>
      </p:pic>
      <p:sp>
        <p:nvSpPr>
          <p:cNvPr id="207" name="Линия"/>
          <p:cNvSpPr/>
          <p:nvPr/>
        </p:nvSpPr>
        <p:spPr>
          <a:xfrm>
            <a:off x="6927849" y="2987726"/>
            <a:ext cx="2" cy="1263950"/>
          </a:xfrm>
          <a:prstGeom prst="line">
            <a:avLst/>
          </a:prstGeom>
          <a:ln w="12700">
            <a:solidFill>
              <a:srgbClr val="27468D"/>
            </a:solidFill>
            <a:miter/>
            <a:tailEnd type="triangle"/>
          </a:ln>
        </p:spPr>
        <p:txBody>
          <a:bodyPr lIns="43541" tIns="43541" rIns="43541" bIns="43541"/>
          <a:lstStyle/>
          <a:p>
            <a:endParaRPr sz="1714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Линия"/>
          <p:cNvSpPr/>
          <p:nvPr/>
        </p:nvSpPr>
        <p:spPr>
          <a:xfrm>
            <a:off x="6737348" y="2980114"/>
            <a:ext cx="4" cy="1356228"/>
          </a:xfrm>
          <a:prstGeom prst="line">
            <a:avLst/>
          </a:prstGeom>
          <a:ln w="12700">
            <a:solidFill>
              <a:srgbClr val="C00000"/>
            </a:solidFill>
            <a:miter/>
            <a:headEnd type="triangle"/>
          </a:ln>
        </p:spPr>
        <p:txBody>
          <a:bodyPr lIns="43541" tIns="43541" rIns="43541" bIns="43541"/>
          <a:lstStyle/>
          <a:p>
            <a:endParaRPr sz="1714" dirty="0"/>
          </a:p>
        </p:txBody>
      </p:sp>
      <p:sp>
        <p:nvSpPr>
          <p:cNvPr id="209" name="Сквиркл"/>
          <p:cNvSpPr/>
          <p:nvPr/>
        </p:nvSpPr>
        <p:spPr>
          <a:xfrm>
            <a:off x="4721710" y="4251069"/>
            <a:ext cx="3923289" cy="727075"/>
          </a:xfrm>
          <a:prstGeom prst="rect">
            <a:avLst/>
          </a:prstGeom>
          <a:solidFill>
            <a:srgbClr val="E41E26"/>
          </a:solidFill>
          <a:ln w="12700">
            <a:solidFill>
              <a:srgbClr val="E41E26"/>
            </a:solidFill>
            <a:miter/>
          </a:ln>
        </p:spPr>
        <p:txBody>
          <a:bodyPr lIns="43541" tIns="43541" rIns="43541" bIns="43541" anchor="ctr"/>
          <a:lstStyle/>
          <a:p>
            <a:pPr algn="ctr" defTabSz="69549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333" dirty="0"/>
          </a:p>
        </p:txBody>
      </p:sp>
      <p:grpSp>
        <p:nvGrpSpPr>
          <p:cNvPr id="216" name="Сгруппировать"/>
          <p:cNvGrpSpPr/>
          <p:nvPr/>
        </p:nvGrpSpPr>
        <p:grpSpPr>
          <a:xfrm>
            <a:off x="4842879" y="4398700"/>
            <a:ext cx="501459" cy="452163"/>
            <a:chOff x="0" y="0"/>
            <a:chExt cx="526530" cy="474770"/>
          </a:xfrm>
        </p:grpSpPr>
        <p:sp>
          <p:nvSpPr>
            <p:cNvPr id="210" name="Сквиркл"/>
            <p:cNvSpPr/>
            <p:nvPr/>
          </p:nvSpPr>
          <p:spPr>
            <a:xfrm>
              <a:off x="-1" y="-1"/>
              <a:ext cx="526531" cy="47477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541" tIns="43541" rIns="43541" bIns="43541" numCol="1" anchor="ctr">
              <a:noAutofit/>
            </a:bodyPr>
            <a:lstStyle/>
            <a:p>
              <a:pPr algn="ctr" defTabSz="695490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333" dirty="0"/>
            </a:p>
          </p:txBody>
        </p:sp>
        <p:grpSp>
          <p:nvGrpSpPr>
            <p:cNvPr id="215" name="Сгруппировать"/>
            <p:cNvGrpSpPr/>
            <p:nvPr/>
          </p:nvGrpSpPr>
          <p:grpSpPr>
            <a:xfrm>
              <a:off x="92805" y="59359"/>
              <a:ext cx="340921" cy="348969"/>
              <a:chOff x="0" y="0"/>
              <a:chExt cx="340920" cy="348968"/>
            </a:xfrm>
          </p:grpSpPr>
          <p:sp>
            <p:nvSpPr>
              <p:cNvPr id="211" name="Овал"/>
              <p:cNvSpPr/>
              <p:nvPr/>
            </p:nvSpPr>
            <p:spPr>
              <a:xfrm>
                <a:off x="-1" y="-1"/>
                <a:ext cx="340922" cy="133391"/>
              </a:xfrm>
              <a:prstGeom prst="ellipse">
                <a:avLst/>
              </a:prstGeom>
              <a:noFill/>
              <a:ln w="12700" cap="rnd">
                <a:solidFill>
                  <a:srgbClr val="E41E26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 defTabSz="695490"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/>
              </a:p>
            </p:txBody>
          </p:sp>
          <p:sp>
            <p:nvSpPr>
              <p:cNvPr id="212" name="Линия"/>
              <p:cNvSpPr/>
              <p:nvPr/>
            </p:nvSpPr>
            <p:spPr>
              <a:xfrm>
                <a:off x="-1" y="133387"/>
                <a:ext cx="340922" cy="66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2150"/>
                      <a:pt x="16768" y="21600"/>
                      <a:pt x="10800" y="21600"/>
                    </a:cubicBezTo>
                    <a:cubicBezTo>
                      <a:pt x="4832" y="21600"/>
                      <a:pt x="0" y="1215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E41E26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/>
              </a:p>
            </p:txBody>
          </p:sp>
          <p:sp>
            <p:nvSpPr>
              <p:cNvPr id="213" name="Линия"/>
              <p:cNvSpPr/>
              <p:nvPr/>
            </p:nvSpPr>
            <p:spPr>
              <a:xfrm>
                <a:off x="-1" y="208841"/>
                <a:ext cx="340922" cy="66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2150"/>
                      <a:pt x="16768" y="21600"/>
                      <a:pt x="10800" y="21600"/>
                    </a:cubicBezTo>
                    <a:cubicBezTo>
                      <a:pt x="4832" y="21600"/>
                      <a:pt x="0" y="1215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E41E26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/>
              </a:p>
            </p:txBody>
          </p:sp>
          <p:sp>
            <p:nvSpPr>
              <p:cNvPr id="214" name="Линия"/>
              <p:cNvSpPr/>
              <p:nvPr/>
            </p:nvSpPr>
            <p:spPr>
              <a:xfrm>
                <a:off x="-1" y="67367"/>
                <a:ext cx="340922" cy="28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6518"/>
                      <a:pt x="0" y="16518"/>
                      <a:pt x="0" y="16518"/>
                    </a:cubicBezTo>
                    <a:cubicBezTo>
                      <a:pt x="0" y="19376"/>
                      <a:pt x="4832" y="21600"/>
                      <a:pt x="10800" y="21600"/>
                    </a:cubicBezTo>
                    <a:cubicBezTo>
                      <a:pt x="16768" y="21600"/>
                      <a:pt x="21600" y="19376"/>
                      <a:pt x="21600" y="16518"/>
                    </a:cubicBezTo>
                    <a:cubicBezTo>
                      <a:pt x="21600" y="0"/>
                      <a:pt x="21600" y="0"/>
                      <a:pt x="21600" y="0"/>
                    </a:cubicBezTo>
                  </a:path>
                </a:pathLst>
              </a:custGeom>
              <a:noFill/>
              <a:ln w="12700" cap="rnd">
                <a:solidFill>
                  <a:srgbClr val="E41E26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/>
              </a:p>
            </p:txBody>
          </p:sp>
        </p:grpSp>
      </p:grpSp>
      <p:sp>
        <p:nvSpPr>
          <p:cNvPr id="217" name="1С:Управление холдингом"/>
          <p:cNvSpPr txBox="1"/>
          <p:nvPr/>
        </p:nvSpPr>
        <p:spPr>
          <a:xfrm>
            <a:off x="5420267" y="4448191"/>
            <a:ext cx="3223636" cy="351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>
            <a:lvl1pPr defTabSz="730250"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714" dirty="0"/>
              <a:t>1С:Управление холдингом</a:t>
            </a:r>
          </a:p>
        </p:txBody>
      </p:sp>
      <p:sp>
        <p:nvSpPr>
          <p:cNvPr id="218" name="Сквиркл"/>
          <p:cNvSpPr/>
          <p:nvPr/>
        </p:nvSpPr>
        <p:spPr>
          <a:xfrm>
            <a:off x="10159379" y="5295401"/>
            <a:ext cx="1671883" cy="976898"/>
          </a:xfrm>
          <a:prstGeom prst="rect">
            <a:avLst/>
          </a:prstGeom>
          <a:solidFill>
            <a:srgbClr val="D9D9D9">
              <a:alpha val="39999"/>
            </a:srgbClr>
          </a:solidFill>
          <a:ln w="12700">
            <a:solidFill>
              <a:srgbClr val="E41E26"/>
            </a:solidFill>
            <a:miter/>
          </a:ln>
        </p:spPr>
        <p:txBody>
          <a:bodyPr lIns="43541" tIns="43541" rIns="43541" bIns="43541" anchor="ctr"/>
          <a:lstStyle/>
          <a:p>
            <a:pPr algn="ctr" defTabSz="695490"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333" dirty="0"/>
          </a:p>
        </p:txBody>
      </p:sp>
      <p:sp>
        <p:nvSpPr>
          <p:cNvPr id="219" name="Сгруппировать"/>
          <p:cNvSpPr/>
          <p:nvPr/>
        </p:nvSpPr>
        <p:spPr>
          <a:xfrm>
            <a:off x="4461387" y="5138491"/>
            <a:ext cx="4529243" cy="1178910"/>
          </a:xfrm>
          <a:prstGeom prst="rect">
            <a:avLst/>
          </a:prstGeom>
          <a:solidFill>
            <a:srgbClr val="FFFFFF"/>
          </a:solidFill>
          <a:ln w="12700">
            <a:solidFill>
              <a:srgbClr val="E41E26"/>
            </a:solidFill>
            <a:miter/>
          </a:ln>
        </p:spPr>
        <p:txBody>
          <a:bodyPr lIns="43541" tIns="43541" rIns="43541" bIns="43541" anchor="ctr"/>
          <a:lstStyle/>
          <a:p>
            <a:pPr algn="ctr" defTabSz="695490"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333" dirty="0"/>
          </a:p>
        </p:txBody>
      </p:sp>
      <p:sp>
        <p:nvSpPr>
          <p:cNvPr id="220" name="1C:MDM  централизованные…"/>
          <p:cNvSpPr txBox="1"/>
          <p:nvPr/>
        </p:nvSpPr>
        <p:spPr>
          <a:xfrm>
            <a:off x="1351889" y="4350034"/>
            <a:ext cx="1859657" cy="641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/>
          <a:p>
            <a:pPr defTabSz="695490">
              <a:lnSpc>
                <a:spcPct val="90000"/>
              </a:lnSpc>
              <a:defRPr sz="1600" b="1">
                <a:latin typeface="Tahoma"/>
                <a:ea typeface="Tahoma"/>
                <a:cs typeface="Tahoma"/>
                <a:sym typeface="Tahoma"/>
              </a:defRPr>
            </a:pPr>
            <a:r>
              <a:rPr sz="1524" dirty="0"/>
              <a:t>1C:MDM </a:t>
            </a:r>
            <a:br>
              <a:rPr sz="1524" dirty="0"/>
            </a:br>
            <a:r>
              <a:rPr sz="1238" dirty="0"/>
              <a:t>централизованные </a:t>
            </a:r>
          </a:p>
          <a:p>
            <a:pPr defTabSz="695490">
              <a:lnSpc>
                <a:spcPct val="90000"/>
              </a:lnSpc>
              <a:defRPr sz="1300" b="1">
                <a:latin typeface="Tahoma"/>
                <a:ea typeface="Tahoma"/>
                <a:cs typeface="Tahoma"/>
                <a:sym typeface="Tahoma"/>
              </a:defRPr>
            </a:pPr>
            <a:r>
              <a:rPr sz="1238" dirty="0"/>
              <a:t>справочники</a:t>
            </a:r>
          </a:p>
        </p:txBody>
      </p:sp>
      <p:sp>
        <p:nvSpPr>
          <p:cNvPr id="221" name="Сквиркл"/>
          <p:cNvSpPr/>
          <p:nvPr/>
        </p:nvSpPr>
        <p:spPr>
          <a:xfrm>
            <a:off x="709259" y="4242836"/>
            <a:ext cx="2459269" cy="876000"/>
          </a:xfrm>
          <a:prstGeom prst="rect">
            <a:avLst/>
          </a:prstGeom>
          <a:ln w="12700">
            <a:solidFill>
              <a:srgbClr val="E41E26"/>
            </a:solidFill>
            <a:miter/>
          </a:ln>
        </p:spPr>
        <p:txBody>
          <a:bodyPr lIns="43541" tIns="43541" rIns="43541" bIns="43541" anchor="ctr"/>
          <a:lstStyle/>
          <a:p>
            <a:pPr algn="ctr" defTabSz="69549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333" dirty="0"/>
          </a:p>
        </p:txBody>
      </p:sp>
      <p:sp>
        <p:nvSpPr>
          <p:cNvPr id="223" name="Справочники MDM"/>
          <p:cNvSpPr txBox="1"/>
          <p:nvPr/>
        </p:nvSpPr>
        <p:spPr>
          <a:xfrm>
            <a:off x="3301353" y="4755137"/>
            <a:ext cx="1333504" cy="498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>
            <a:lvl1pPr algn="ctr" defTabSz="730250">
              <a:defRPr sz="1400" b="1">
                <a:solidFill>
                  <a:srgbClr val="1B479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333" dirty="0"/>
              <a:t>Справочники MDM</a:t>
            </a:r>
          </a:p>
        </p:txBody>
      </p:sp>
      <p:sp>
        <p:nvSpPr>
          <p:cNvPr id="224" name="Инвест. проекты"/>
          <p:cNvSpPr txBox="1"/>
          <p:nvPr/>
        </p:nvSpPr>
        <p:spPr>
          <a:xfrm>
            <a:off x="3421402" y="4023530"/>
            <a:ext cx="1163241" cy="498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>
            <a:lvl1pPr algn="ctr" defTabSz="730250">
              <a:defRPr sz="1600" b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333" dirty="0"/>
              <a:t>Инвест. проекты</a:t>
            </a:r>
          </a:p>
        </p:txBody>
      </p:sp>
      <p:sp>
        <p:nvSpPr>
          <p:cNvPr id="225" name="Линия"/>
          <p:cNvSpPr/>
          <p:nvPr/>
        </p:nvSpPr>
        <p:spPr>
          <a:xfrm flipH="1">
            <a:off x="3168526" y="4700260"/>
            <a:ext cx="1552087" cy="7102"/>
          </a:xfrm>
          <a:prstGeom prst="line">
            <a:avLst/>
          </a:prstGeom>
          <a:ln w="12700">
            <a:solidFill>
              <a:srgbClr val="1B4792"/>
            </a:solidFill>
            <a:miter/>
            <a:headEnd type="triangle"/>
          </a:ln>
        </p:spPr>
        <p:txBody>
          <a:bodyPr lIns="43541" tIns="43541" rIns="43541" bIns="43541"/>
          <a:lstStyle/>
          <a:p>
            <a:endParaRPr sz="1714" dirty="0"/>
          </a:p>
        </p:txBody>
      </p:sp>
      <p:sp>
        <p:nvSpPr>
          <p:cNvPr id="226" name="Линия"/>
          <p:cNvSpPr/>
          <p:nvPr/>
        </p:nvSpPr>
        <p:spPr>
          <a:xfrm flipV="1">
            <a:off x="3168528" y="4572952"/>
            <a:ext cx="1542991" cy="7101"/>
          </a:xfrm>
          <a:prstGeom prst="line">
            <a:avLst/>
          </a:prstGeom>
          <a:ln w="12700">
            <a:solidFill>
              <a:srgbClr val="C00000"/>
            </a:solidFill>
            <a:miter/>
            <a:headEnd type="triangle"/>
          </a:ln>
        </p:spPr>
        <p:txBody>
          <a:bodyPr lIns="43541" tIns="43541" rIns="43541" bIns="43541"/>
          <a:lstStyle/>
          <a:p>
            <a:endParaRPr sz="1714" dirty="0"/>
          </a:p>
        </p:txBody>
      </p:sp>
      <p:sp>
        <p:nvSpPr>
          <p:cNvPr id="241" name="Сквиркл"/>
          <p:cNvSpPr/>
          <p:nvPr/>
        </p:nvSpPr>
        <p:spPr>
          <a:xfrm>
            <a:off x="5420559" y="1846232"/>
            <a:ext cx="2342006" cy="1139977"/>
          </a:xfrm>
          <a:prstGeom prst="rect">
            <a:avLst/>
          </a:prstGeom>
          <a:solidFill>
            <a:srgbClr val="1B4792">
              <a:alpha val="10195"/>
            </a:srgbClr>
          </a:solidFill>
          <a:ln w="12700">
            <a:solidFill>
              <a:srgbClr val="1B4792"/>
            </a:solidFill>
            <a:miter/>
          </a:ln>
        </p:spPr>
        <p:txBody>
          <a:bodyPr lIns="43541" tIns="43541" rIns="43541" bIns="43541" anchor="ctr"/>
          <a:lstStyle/>
          <a:p>
            <a:pPr algn="ctr" defTabSz="695490"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333" dirty="0"/>
          </a:p>
        </p:txBody>
      </p:sp>
      <p:sp>
        <p:nvSpPr>
          <p:cNvPr id="242" name="ЕК РКС ДО_N"/>
          <p:cNvSpPr txBox="1"/>
          <p:nvPr/>
        </p:nvSpPr>
        <p:spPr>
          <a:xfrm>
            <a:off x="5826776" y="2589012"/>
            <a:ext cx="1617325" cy="28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1143" tIns="41143" rIns="41143" bIns="41143" anchor="ctr">
            <a:spAutoFit/>
          </a:bodyPr>
          <a:lstStyle>
            <a:lvl1pPr defTabSz="730250"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333" dirty="0"/>
              <a:t>ЕК РКС ДО_N</a:t>
            </a:r>
          </a:p>
        </p:txBody>
      </p:sp>
      <p:sp>
        <p:nvSpPr>
          <p:cNvPr id="243" name="ЕК РКС ДО_1"/>
          <p:cNvSpPr txBox="1"/>
          <p:nvPr/>
        </p:nvSpPr>
        <p:spPr>
          <a:xfrm>
            <a:off x="5826702" y="2343326"/>
            <a:ext cx="1617472" cy="28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1143" tIns="41143" rIns="41143" bIns="41143" anchor="ctr">
            <a:spAutoFit/>
          </a:bodyPr>
          <a:lstStyle>
            <a:lvl1pPr defTabSz="730250"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333" dirty="0"/>
              <a:t>ЕК РКС ДО_1</a:t>
            </a:r>
          </a:p>
        </p:txBody>
      </p:sp>
      <p:sp>
        <p:nvSpPr>
          <p:cNvPr id="244" name="Фигура"/>
          <p:cNvSpPr/>
          <p:nvPr/>
        </p:nvSpPr>
        <p:spPr>
          <a:xfrm>
            <a:off x="5596004" y="2638470"/>
            <a:ext cx="204110" cy="188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6" extrusionOk="0">
                <a:moveTo>
                  <a:pt x="18720" y="8818"/>
                </a:moveTo>
                <a:lnTo>
                  <a:pt x="18720" y="4660"/>
                </a:lnTo>
                <a:cubicBezTo>
                  <a:pt x="18716" y="4205"/>
                  <a:pt x="18428" y="3803"/>
                  <a:pt x="18000" y="3649"/>
                </a:cubicBezTo>
                <a:lnTo>
                  <a:pt x="18000" y="2509"/>
                </a:lnTo>
                <a:cubicBezTo>
                  <a:pt x="18000" y="1914"/>
                  <a:pt x="17518" y="1434"/>
                  <a:pt x="16920" y="1434"/>
                </a:cubicBezTo>
                <a:lnTo>
                  <a:pt x="6840" y="1434"/>
                </a:lnTo>
                <a:cubicBezTo>
                  <a:pt x="6642" y="1434"/>
                  <a:pt x="6480" y="1272"/>
                  <a:pt x="6480" y="1075"/>
                </a:cubicBezTo>
                <a:cubicBezTo>
                  <a:pt x="6480" y="480"/>
                  <a:pt x="5998" y="0"/>
                  <a:pt x="5400" y="0"/>
                </a:cubicBezTo>
                <a:lnTo>
                  <a:pt x="1080" y="0"/>
                </a:lnTo>
                <a:cubicBezTo>
                  <a:pt x="482" y="0"/>
                  <a:pt x="0" y="480"/>
                  <a:pt x="0" y="1075"/>
                </a:cubicBezTo>
                <a:lnTo>
                  <a:pt x="0" y="14696"/>
                </a:lnTo>
                <a:cubicBezTo>
                  <a:pt x="0" y="15291"/>
                  <a:pt x="482" y="15772"/>
                  <a:pt x="1080" y="15772"/>
                </a:cubicBezTo>
                <a:lnTo>
                  <a:pt x="7938" y="15772"/>
                </a:lnTo>
                <a:cubicBezTo>
                  <a:pt x="8132" y="19062"/>
                  <a:pt x="10915" y="21600"/>
                  <a:pt x="14224" y="21503"/>
                </a:cubicBezTo>
                <a:cubicBezTo>
                  <a:pt x="17532" y="21406"/>
                  <a:pt x="20160" y="18707"/>
                  <a:pt x="20160" y="15413"/>
                </a:cubicBezTo>
                <a:cubicBezTo>
                  <a:pt x="20160" y="15216"/>
                  <a:pt x="19998" y="15055"/>
                  <a:pt x="19800" y="15055"/>
                </a:cubicBezTo>
                <a:lnTo>
                  <a:pt x="18720" y="15055"/>
                </a:lnTo>
                <a:lnTo>
                  <a:pt x="18720" y="14338"/>
                </a:lnTo>
                <a:lnTo>
                  <a:pt x="21240" y="14338"/>
                </a:lnTo>
                <a:cubicBezTo>
                  <a:pt x="21438" y="14338"/>
                  <a:pt x="21600" y="14177"/>
                  <a:pt x="21600" y="13979"/>
                </a:cubicBezTo>
                <a:cubicBezTo>
                  <a:pt x="21596" y="11879"/>
                  <a:pt x="20509" y="9929"/>
                  <a:pt x="18720" y="8818"/>
                </a:cubicBezTo>
                <a:close/>
                <a:moveTo>
                  <a:pt x="19732" y="10675"/>
                </a:moveTo>
                <a:lnTo>
                  <a:pt x="16772" y="13621"/>
                </a:lnTo>
                <a:lnTo>
                  <a:pt x="15840" y="13621"/>
                </a:lnTo>
                <a:lnTo>
                  <a:pt x="15840" y="12693"/>
                </a:lnTo>
                <a:lnTo>
                  <a:pt x="18799" y="9746"/>
                </a:lnTo>
                <a:cubicBezTo>
                  <a:pt x="19145" y="10019"/>
                  <a:pt x="19458" y="10330"/>
                  <a:pt x="19732" y="10675"/>
                </a:cubicBezTo>
                <a:close/>
                <a:moveTo>
                  <a:pt x="18194" y="9334"/>
                </a:moveTo>
                <a:lnTo>
                  <a:pt x="15840" y="11682"/>
                </a:lnTo>
                <a:lnTo>
                  <a:pt x="15840" y="8613"/>
                </a:lnTo>
                <a:cubicBezTo>
                  <a:pt x="16672" y="8671"/>
                  <a:pt x="17478" y="8915"/>
                  <a:pt x="18194" y="9334"/>
                </a:cubicBezTo>
                <a:close/>
                <a:moveTo>
                  <a:pt x="720" y="14696"/>
                </a:moveTo>
                <a:lnTo>
                  <a:pt x="720" y="1075"/>
                </a:lnTo>
                <a:cubicBezTo>
                  <a:pt x="720" y="878"/>
                  <a:pt x="882" y="717"/>
                  <a:pt x="1080" y="717"/>
                </a:cubicBezTo>
                <a:lnTo>
                  <a:pt x="5400" y="717"/>
                </a:lnTo>
                <a:cubicBezTo>
                  <a:pt x="5598" y="717"/>
                  <a:pt x="5760" y="878"/>
                  <a:pt x="5760" y="1075"/>
                </a:cubicBezTo>
                <a:cubicBezTo>
                  <a:pt x="5760" y="1670"/>
                  <a:pt x="6242" y="2151"/>
                  <a:pt x="6840" y="2151"/>
                </a:cubicBezTo>
                <a:lnTo>
                  <a:pt x="16920" y="2151"/>
                </a:lnTo>
                <a:cubicBezTo>
                  <a:pt x="17118" y="2151"/>
                  <a:pt x="17280" y="2312"/>
                  <a:pt x="17280" y="2509"/>
                </a:cubicBezTo>
                <a:lnTo>
                  <a:pt x="17280" y="3584"/>
                </a:lnTo>
                <a:lnTo>
                  <a:pt x="3960" y="3584"/>
                </a:lnTo>
                <a:cubicBezTo>
                  <a:pt x="2966" y="3584"/>
                  <a:pt x="2160" y="4387"/>
                  <a:pt x="2160" y="5377"/>
                </a:cubicBezTo>
                <a:lnTo>
                  <a:pt x="2160" y="13979"/>
                </a:lnTo>
                <a:cubicBezTo>
                  <a:pt x="2160" y="14370"/>
                  <a:pt x="2290" y="14746"/>
                  <a:pt x="2531" y="15055"/>
                </a:cubicBezTo>
                <a:lnTo>
                  <a:pt x="1080" y="15055"/>
                </a:lnTo>
                <a:cubicBezTo>
                  <a:pt x="882" y="15055"/>
                  <a:pt x="720" y="14893"/>
                  <a:pt x="720" y="14696"/>
                </a:cubicBezTo>
                <a:close/>
                <a:moveTo>
                  <a:pt x="14040" y="20790"/>
                </a:moveTo>
                <a:cubicBezTo>
                  <a:pt x="11128" y="20790"/>
                  <a:pt x="8737" y="18492"/>
                  <a:pt x="8640" y="15592"/>
                </a:cubicBezTo>
                <a:cubicBezTo>
                  <a:pt x="8543" y="12693"/>
                  <a:pt x="10775" y="10241"/>
                  <a:pt x="13680" y="10047"/>
                </a:cubicBezTo>
                <a:lnTo>
                  <a:pt x="13680" y="15413"/>
                </a:lnTo>
                <a:cubicBezTo>
                  <a:pt x="13680" y="15610"/>
                  <a:pt x="13842" y="15772"/>
                  <a:pt x="14040" y="15772"/>
                </a:cubicBezTo>
                <a:lnTo>
                  <a:pt x="19429" y="15772"/>
                </a:lnTo>
                <a:cubicBezTo>
                  <a:pt x="19235" y="18593"/>
                  <a:pt x="16880" y="20786"/>
                  <a:pt x="14040" y="20790"/>
                </a:cubicBezTo>
                <a:close/>
                <a:moveTo>
                  <a:pt x="18000" y="15055"/>
                </a:moveTo>
                <a:lnTo>
                  <a:pt x="14400" y="15055"/>
                </a:lnTo>
                <a:lnTo>
                  <a:pt x="14400" y="9678"/>
                </a:lnTo>
                <a:cubicBezTo>
                  <a:pt x="14400" y="9481"/>
                  <a:pt x="14238" y="9320"/>
                  <a:pt x="14040" y="9320"/>
                </a:cubicBezTo>
                <a:cubicBezTo>
                  <a:pt x="10804" y="9323"/>
                  <a:pt x="8129" y="11839"/>
                  <a:pt x="7938" y="15055"/>
                </a:cubicBezTo>
                <a:lnTo>
                  <a:pt x="3960" y="15055"/>
                </a:lnTo>
                <a:cubicBezTo>
                  <a:pt x="3362" y="15055"/>
                  <a:pt x="2880" y="14574"/>
                  <a:pt x="2880" y="13979"/>
                </a:cubicBezTo>
                <a:lnTo>
                  <a:pt x="2880" y="5377"/>
                </a:lnTo>
                <a:cubicBezTo>
                  <a:pt x="2880" y="4782"/>
                  <a:pt x="3362" y="4301"/>
                  <a:pt x="3960" y="4301"/>
                </a:cubicBezTo>
                <a:lnTo>
                  <a:pt x="17640" y="4301"/>
                </a:lnTo>
                <a:cubicBezTo>
                  <a:pt x="17838" y="4301"/>
                  <a:pt x="18000" y="4463"/>
                  <a:pt x="18000" y="4660"/>
                </a:cubicBezTo>
                <a:lnTo>
                  <a:pt x="18000" y="8434"/>
                </a:lnTo>
                <a:cubicBezTo>
                  <a:pt x="17208" y="8072"/>
                  <a:pt x="16351" y="7886"/>
                  <a:pt x="15480" y="7886"/>
                </a:cubicBezTo>
                <a:cubicBezTo>
                  <a:pt x="15282" y="7886"/>
                  <a:pt x="15120" y="8047"/>
                  <a:pt x="15120" y="8244"/>
                </a:cubicBezTo>
                <a:lnTo>
                  <a:pt x="15120" y="13979"/>
                </a:lnTo>
                <a:cubicBezTo>
                  <a:pt x="15120" y="14177"/>
                  <a:pt x="15282" y="14338"/>
                  <a:pt x="15480" y="14338"/>
                </a:cubicBezTo>
                <a:lnTo>
                  <a:pt x="18000" y="14338"/>
                </a:lnTo>
                <a:lnTo>
                  <a:pt x="18000" y="15055"/>
                </a:lnTo>
                <a:close/>
                <a:moveTo>
                  <a:pt x="17788" y="13621"/>
                </a:moveTo>
                <a:lnTo>
                  <a:pt x="20146" y="11277"/>
                </a:lnTo>
                <a:cubicBezTo>
                  <a:pt x="20567" y="11990"/>
                  <a:pt x="20812" y="12793"/>
                  <a:pt x="20869" y="13621"/>
                </a:cubicBezTo>
                <a:lnTo>
                  <a:pt x="17788" y="13621"/>
                </a:lnTo>
                <a:close/>
              </a:path>
            </a:pathLst>
          </a:custGeom>
          <a:solidFill>
            <a:srgbClr val="1B4793"/>
          </a:solidFill>
          <a:ln w="12700">
            <a:miter lim="400000"/>
          </a:ln>
        </p:spPr>
        <p:txBody>
          <a:bodyPr lIns="43541" tIns="43541" rIns="43541" bIns="4354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714" dirty="0"/>
          </a:p>
        </p:txBody>
      </p:sp>
      <p:sp>
        <p:nvSpPr>
          <p:cNvPr id="245" name="Сквиркл"/>
          <p:cNvSpPr/>
          <p:nvPr/>
        </p:nvSpPr>
        <p:spPr>
          <a:xfrm>
            <a:off x="5420559" y="1613398"/>
            <a:ext cx="2342006" cy="665242"/>
          </a:xfrm>
          <a:prstGeom prst="rect">
            <a:avLst/>
          </a:prstGeom>
          <a:solidFill>
            <a:srgbClr val="FFFFFF"/>
          </a:solidFill>
          <a:ln w="12700">
            <a:solidFill>
              <a:srgbClr val="0091DA"/>
            </a:solidFill>
            <a:miter/>
          </a:ln>
        </p:spPr>
        <p:txBody>
          <a:bodyPr lIns="43541" tIns="43541" rIns="43541" bIns="43541" anchor="ctr"/>
          <a:lstStyle/>
          <a:p>
            <a:pPr algn="ctr" defTabSz="69549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333" dirty="0"/>
          </a:p>
        </p:txBody>
      </p:sp>
      <p:sp>
        <p:nvSpPr>
          <p:cNvPr id="246" name="Фигура"/>
          <p:cNvSpPr/>
          <p:nvPr/>
        </p:nvSpPr>
        <p:spPr>
          <a:xfrm>
            <a:off x="5596004" y="2392028"/>
            <a:ext cx="204110" cy="18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6" extrusionOk="0">
                <a:moveTo>
                  <a:pt x="18720" y="8818"/>
                </a:moveTo>
                <a:lnTo>
                  <a:pt x="18720" y="4660"/>
                </a:lnTo>
                <a:cubicBezTo>
                  <a:pt x="18716" y="4205"/>
                  <a:pt x="18428" y="3803"/>
                  <a:pt x="18000" y="3649"/>
                </a:cubicBezTo>
                <a:lnTo>
                  <a:pt x="18000" y="2509"/>
                </a:lnTo>
                <a:cubicBezTo>
                  <a:pt x="18000" y="1914"/>
                  <a:pt x="17518" y="1434"/>
                  <a:pt x="16920" y="1434"/>
                </a:cubicBezTo>
                <a:lnTo>
                  <a:pt x="6840" y="1434"/>
                </a:lnTo>
                <a:cubicBezTo>
                  <a:pt x="6642" y="1434"/>
                  <a:pt x="6480" y="1272"/>
                  <a:pt x="6480" y="1075"/>
                </a:cubicBezTo>
                <a:cubicBezTo>
                  <a:pt x="6480" y="480"/>
                  <a:pt x="5998" y="0"/>
                  <a:pt x="5400" y="0"/>
                </a:cubicBezTo>
                <a:lnTo>
                  <a:pt x="1080" y="0"/>
                </a:lnTo>
                <a:cubicBezTo>
                  <a:pt x="482" y="0"/>
                  <a:pt x="0" y="480"/>
                  <a:pt x="0" y="1075"/>
                </a:cubicBezTo>
                <a:lnTo>
                  <a:pt x="0" y="14696"/>
                </a:lnTo>
                <a:cubicBezTo>
                  <a:pt x="0" y="15291"/>
                  <a:pt x="482" y="15772"/>
                  <a:pt x="1080" y="15772"/>
                </a:cubicBezTo>
                <a:lnTo>
                  <a:pt x="7938" y="15772"/>
                </a:lnTo>
                <a:cubicBezTo>
                  <a:pt x="8132" y="19062"/>
                  <a:pt x="10915" y="21600"/>
                  <a:pt x="14224" y="21503"/>
                </a:cubicBezTo>
                <a:cubicBezTo>
                  <a:pt x="17532" y="21406"/>
                  <a:pt x="20160" y="18707"/>
                  <a:pt x="20160" y="15413"/>
                </a:cubicBezTo>
                <a:cubicBezTo>
                  <a:pt x="20160" y="15216"/>
                  <a:pt x="19998" y="15055"/>
                  <a:pt x="19800" y="15055"/>
                </a:cubicBezTo>
                <a:lnTo>
                  <a:pt x="18720" y="15055"/>
                </a:lnTo>
                <a:lnTo>
                  <a:pt x="18720" y="14338"/>
                </a:lnTo>
                <a:lnTo>
                  <a:pt x="21240" y="14338"/>
                </a:lnTo>
                <a:cubicBezTo>
                  <a:pt x="21438" y="14338"/>
                  <a:pt x="21600" y="14177"/>
                  <a:pt x="21600" y="13979"/>
                </a:cubicBezTo>
                <a:cubicBezTo>
                  <a:pt x="21596" y="11879"/>
                  <a:pt x="20509" y="9929"/>
                  <a:pt x="18720" y="8818"/>
                </a:cubicBezTo>
                <a:close/>
                <a:moveTo>
                  <a:pt x="19732" y="10675"/>
                </a:moveTo>
                <a:lnTo>
                  <a:pt x="16772" y="13621"/>
                </a:lnTo>
                <a:lnTo>
                  <a:pt x="15840" y="13621"/>
                </a:lnTo>
                <a:lnTo>
                  <a:pt x="15840" y="12693"/>
                </a:lnTo>
                <a:lnTo>
                  <a:pt x="18799" y="9746"/>
                </a:lnTo>
                <a:cubicBezTo>
                  <a:pt x="19145" y="10019"/>
                  <a:pt x="19458" y="10330"/>
                  <a:pt x="19732" y="10675"/>
                </a:cubicBezTo>
                <a:close/>
                <a:moveTo>
                  <a:pt x="18194" y="9334"/>
                </a:moveTo>
                <a:lnTo>
                  <a:pt x="15840" y="11682"/>
                </a:lnTo>
                <a:lnTo>
                  <a:pt x="15840" y="8613"/>
                </a:lnTo>
                <a:cubicBezTo>
                  <a:pt x="16672" y="8671"/>
                  <a:pt x="17478" y="8915"/>
                  <a:pt x="18194" y="9334"/>
                </a:cubicBezTo>
                <a:close/>
                <a:moveTo>
                  <a:pt x="720" y="14696"/>
                </a:moveTo>
                <a:lnTo>
                  <a:pt x="720" y="1075"/>
                </a:lnTo>
                <a:cubicBezTo>
                  <a:pt x="720" y="878"/>
                  <a:pt x="882" y="717"/>
                  <a:pt x="1080" y="717"/>
                </a:cubicBezTo>
                <a:lnTo>
                  <a:pt x="5400" y="717"/>
                </a:lnTo>
                <a:cubicBezTo>
                  <a:pt x="5598" y="717"/>
                  <a:pt x="5760" y="878"/>
                  <a:pt x="5760" y="1075"/>
                </a:cubicBezTo>
                <a:cubicBezTo>
                  <a:pt x="5760" y="1670"/>
                  <a:pt x="6242" y="2151"/>
                  <a:pt x="6840" y="2151"/>
                </a:cubicBezTo>
                <a:lnTo>
                  <a:pt x="16920" y="2151"/>
                </a:lnTo>
                <a:cubicBezTo>
                  <a:pt x="17118" y="2151"/>
                  <a:pt x="17280" y="2312"/>
                  <a:pt x="17280" y="2509"/>
                </a:cubicBezTo>
                <a:lnTo>
                  <a:pt x="17280" y="3584"/>
                </a:lnTo>
                <a:lnTo>
                  <a:pt x="3960" y="3584"/>
                </a:lnTo>
                <a:cubicBezTo>
                  <a:pt x="2966" y="3584"/>
                  <a:pt x="2160" y="4387"/>
                  <a:pt x="2160" y="5377"/>
                </a:cubicBezTo>
                <a:lnTo>
                  <a:pt x="2160" y="13979"/>
                </a:lnTo>
                <a:cubicBezTo>
                  <a:pt x="2160" y="14370"/>
                  <a:pt x="2290" y="14746"/>
                  <a:pt x="2531" y="15055"/>
                </a:cubicBezTo>
                <a:lnTo>
                  <a:pt x="1080" y="15055"/>
                </a:lnTo>
                <a:cubicBezTo>
                  <a:pt x="882" y="15055"/>
                  <a:pt x="720" y="14893"/>
                  <a:pt x="720" y="14696"/>
                </a:cubicBezTo>
                <a:close/>
                <a:moveTo>
                  <a:pt x="14040" y="20790"/>
                </a:moveTo>
                <a:cubicBezTo>
                  <a:pt x="11128" y="20790"/>
                  <a:pt x="8737" y="18492"/>
                  <a:pt x="8640" y="15592"/>
                </a:cubicBezTo>
                <a:cubicBezTo>
                  <a:pt x="8543" y="12693"/>
                  <a:pt x="10775" y="10241"/>
                  <a:pt x="13680" y="10047"/>
                </a:cubicBezTo>
                <a:lnTo>
                  <a:pt x="13680" y="15413"/>
                </a:lnTo>
                <a:cubicBezTo>
                  <a:pt x="13680" y="15610"/>
                  <a:pt x="13842" y="15772"/>
                  <a:pt x="14040" y="15772"/>
                </a:cubicBezTo>
                <a:lnTo>
                  <a:pt x="19429" y="15772"/>
                </a:lnTo>
                <a:cubicBezTo>
                  <a:pt x="19235" y="18593"/>
                  <a:pt x="16880" y="20786"/>
                  <a:pt x="14040" y="20790"/>
                </a:cubicBezTo>
                <a:close/>
                <a:moveTo>
                  <a:pt x="18000" y="15055"/>
                </a:moveTo>
                <a:lnTo>
                  <a:pt x="14400" y="15055"/>
                </a:lnTo>
                <a:lnTo>
                  <a:pt x="14400" y="9678"/>
                </a:lnTo>
                <a:cubicBezTo>
                  <a:pt x="14400" y="9481"/>
                  <a:pt x="14238" y="9320"/>
                  <a:pt x="14040" y="9320"/>
                </a:cubicBezTo>
                <a:cubicBezTo>
                  <a:pt x="10804" y="9323"/>
                  <a:pt x="8129" y="11839"/>
                  <a:pt x="7938" y="15055"/>
                </a:cubicBezTo>
                <a:lnTo>
                  <a:pt x="3960" y="15055"/>
                </a:lnTo>
                <a:cubicBezTo>
                  <a:pt x="3362" y="15055"/>
                  <a:pt x="2880" y="14574"/>
                  <a:pt x="2880" y="13979"/>
                </a:cubicBezTo>
                <a:lnTo>
                  <a:pt x="2880" y="5377"/>
                </a:lnTo>
                <a:cubicBezTo>
                  <a:pt x="2880" y="4782"/>
                  <a:pt x="3362" y="4301"/>
                  <a:pt x="3960" y="4301"/>
                </a:cubicBezTo>
                <a:lnTo>
                  <a:pt x="17640" y="4301"/>
                </a:lnTo>
                <a:cubicBezTo>
                  <a:pt x="17838" y="4301"/>
                  <a:pt x="18000" y="4463"/>
                  <a:pt x="18000" y="4660"/>
                </a:cubicBezTo>
                <a:lnTo>
                  <a:pt x="18000" y="8434"/>
                </a:lnTo>
                <a:cubicBezTo>
                  <a:pt x="17208" y="8072"/>
                  <a:pt x="16351" y="7886"/>
                  <a:pt x="15480" y="7886"/>
                </a:cubicBezTo>
                <a:cubicBezTo>
                  <a:pt x="15282" y="7886"/>
                  <a:pt x="15120" y="8047"/>
                  <a:pt x="15120" y="8244"/>
                </a:cubicBezTo>
                <a:lnTo>
                  <a:pt x="15120" y="13979"/>
                </a:lnTo>
                <a:cubicBezTo>
                  <a:pt x="15120" y="14177"/>
                  <a:pt x="15282" y="14338"/>
                  <a:pt x="15480" y="14338"/>
                </a:cubicBezTo>
                <a:lnTo>
                  <a:pt x="18000" y="14338"/>
                </a:lnTo>
                <a:lnTo>
                  <a:pt x="18000" y="15055"/>
                </a:lnTo>
                <a:close/>
                <a:moveTo>
                  <a:pt x="17788" y="13621"/>
                </a:moveTo>
                <a:lnTo>
                  <a:pt x="20146" y="11277"/>
                </a:lnTo>
                <a:cubicBezTo>
                  <a:pt x="20567" y="11990"/>
                  <a:pt x="20812" y="12793"/>
                  <a:pt x="20869" y="13621"/>
                </a:cubicBezTo>
                <a:lnTo>
                  <a:pt x="17788" y="13621"/>
                </a:lnTo>
                <a:close/>
              </a:path>
            </a:pathLst>
          </a:custGeom>
          <a:solidFill>
            <a:srgbClr val="1B4793"/>
          </a:solidFill>
          <a:ln w="12700">
            <a:miter lim="400000"/>
          </a:ln>
        </p:spPr>
        <p:txBody>
          <a:bodyPr lIns="43541" tIns="43541" rIns="43541" bIns="4354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714" dirty="0"/>
          </a:p>
        </p:txBody>
      </p:sp>
      <p:sp>
        <p:nvSpPr>
          <p:cNvPr id="247" name="Сквиркл"/>
          <p:cNvSpPr/>
          <p:nvPr/>
        </p:nvSpPr>
        <p:spPr>
          <a:xfrm>
            <a:off x="9472650" y="1868912"/>
            <a:ext cx="2338113" cy="1123346"/>
          </a:xfrm>
          <a:prstGeom prst="rect">
            <a:avLst/>
          </a:prstGeom>
          <a:solidFill>
            <a:srgbClr val="1B4792">
              <a:alpha val="10195"/>
            </a:srgbClr>
          </a:solidFill>
          <a:ln w="12700">
            <a:solidFill>
              <a:srgbClr val="1B4792"/>
            </a:solidFill>
            <a:miter/>
          </a:ln>
        </p:spPr>
        <p:txBody>
          <a:bodyPr lIns="43541" tIns="43541" rIns="43541" bIns="43541" anchor="ctr"/>
          <a:lstStyle/>
          <a:p>
            <a:pPr algn="ctr" defTabSz="695490"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333" dirty="0"/>
          </a:p>
        </p:txBody>
      </p:sp>
      <p:sp>
        <p:nvSpPr>
          <p:cNvPr id="249" name="Сквиркл"/>
          <p:cNvSpPr/>
          <p:nvPr/>
        </p:nvSpPr>
        <p:spPr>
          <a:xfrm>
            <a:off x="9471780" y="1619446"/>
            <a:ext cx="2346479" cy="665242"/>
          </a:xfrm>
          <a:prstGeom prst="rect">
            <a:avLst/>
          </a:prstGeom>
          <a:solidFill>
            <a:srgbClr val="FFFFFF"/>
          </a:solidFill>
          <a:ln w="12700">
            <a:solidFill>
              <a:srgbClr val="0091DA"/>
            </a:solidFill>
            <a:miter/>
          </a:ln>
        </p:spPr>
        <p:txBody>
          <a:bodyPr lIns="43541" tIns="43541" rIns="43541" bIns="43541" anchor="ctr"/>
          <a:lstStyle/>
          <a:p>
            <a:pPr algn="ctr" defTabSz="69549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333" dirty="0"/>
          </a:p>
        </p:txBody>
      </p:sp>
      <p:sp>
        <p:nvSpPr>
          <p:cNvPr id="250" name="УК (Москва)  1C:Бухгалтерия"/>
          <p:cNvSpPr txBox="1"/>
          <p:nvPr/>
        </p:nvSpPr>
        <p:spPr>
          <a:xfrm>
            <a:off x="6136397" y="1696252"/>
            <a:ext cx="1511263" cy="48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/>
          <a:p>
            <a:pPr defTabSz="695490">
              <a:lnSpc>
                <a:spcPct val="90000"/>
              </a:lnSpc>
              <a:defRPr sz="1600" b="1">
                <a:latin typeface="Tahoma"/>
                <a:ea typeface="Tahoma"/>
                <a:cs typeface="Tahoma"/>
                <a:sym typeface="Tahoma"/>
              </a:defRPr>
            </a:pPr>
            <a:r>
              <a:rPr sz="1524" dirty="0"/>
              <a:t>УК (Москва) </a:t>
            </a:r>
            <a:br>
              <a:rPr sz="1524" dirty="0"/>
            </a:br>
            <a:r>
              <a:rPr sz="1333" dirty="0"/>
              <a:t>1C:Бухгалтерия </a:t>
            </a:r>
          </a:p>
        </p:txBody>
      </p:sp>
      <p:sp>
        <p:nvSpPr>
          <p:cNvPr id="251" name="Сквиркл"/>
          <p:cNvSpPr/>
          <p:nvPr/>
        </p:nvSpPr>
        <p:spPr>
          <a:xfrm>
            <a:off x="10161208" y="4221395"/>
            <a:ext cx="1650097" cy="774521"/>
          </a:xfrm>
          <a:prstGeom prst="rect">
            <a:avLst/>
          </a:prstGeom>
          <a:solidFill>
            <a:srgbClr val="FFFFFF"/>
          </a:solidFill>
          <a:ln w="12700">
            <a:solidFill>
              <a:srgbClr val="1B4793"/>
            </a:solidFill>
            <a:miter/>
          </a:ln>
        </p:spPr>
        <p:txBody>
          <a:bodyPr lIns="43541" tIns="43541" rIns="43541" bIns="43541" anchor="ctr"/>
          <a:lstStyle/>
          <a:p>
            <a:pPr algn="ctr" defTabSz="69549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333" dirty="0"/>
          </a:p>
        </p:txBody>
      </p:sp>
      <p:sp>
        <p:nvSpPr>
          <p:cNvPr id="252" name="ДО (регионы)  1C:Бухгалтерия"/>
          <p:cNvSpPr txBox="1"/>
          <p:nvPr/>
        </p:nvSpPr>
        <p:spPr>
          <a:xfrm>
            <a:off x="10211546" y="1684157"/>
            <a:ext cx="1617473" cy="48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/>
          <a:p>
            <a:pPr defTabSz="695490">
              <a:lnSpc>
                <a:spcPct val="90000"/>
              </a:lnSpc>
              <a:defRPr sz="1600" b="1">
                <a:latin typeface="Tahoma"/>
                <a:ea typeface="Tahoma"/>
                <a:cs typeface="Tahoma"/>
                <a:sym typeface="Tahoma"/>
              </a:defRPr>
            </a:pPr>
            <a:r>
              <a:rPr sz="1524" dirty="0"/>
              <a:t>ДО (регионы) </a:t>
            </a:r>
            <a:br>
              <a:rPr sz="1524" dirty="0"/>
            </a:br>
            <a:r>
              <a:rPr sz="1333" dirty="0"/>
              <a:t>1C:Бухгалтерия </a:t>
            </a:r>
          </a:p>
        </p:txBody>
      </p:sp>
      <p:sp>
        <p:nvSpPr>
          <p:cNvPr id="253" name="Сквиркл"/>
          <p:cNvSpPr/>
          <p:nvPr/>
        </p:nvSpPr>
        <p:spPr>
          <a:xfrm>
            <a:off x="10160890" y="5292378"/>
            <a:ext cx="1668860" cy="511631"/>
          </a:xfrm>
          <a:prstGeom prst="rect">
            <a:avLst/>
          </a:prstGeom>
          <a:solidFill>
            <a:srgbClr val="FFFFFF"/>
          </a:solidFill>
          <a:ln w="12700">
            <a:solidFill>
              <a:srgbClr val="E41E26"/>
            </a:solidFill>
            <a:miter/>
          </a:ln>
        </p:spPr>
        <p:txBody>
          <a:bodyPr lIns="43541" tIns="43541" rIns="43541" bIns="43541" anchor="ctr"/>
          <a:lstStyle/>
          <a:p>
            <a:pPr algn="ctr" defTabSz="69549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333" dirty="0"/>
          </a:p>
        </p:txBody>
      </p:sp>
      <p:sp>
        <p:nvSpPr>
          <p:cNvPr id="254" name="Данные  Excel"/>
          <p:cNvSpPr txBox="1"/>
          <p:nvPr/>
        </p:nvSpPr>
        <p:spPr>
          <a:xfrm>
            <a:off x="10743684" y="4352744"/>
            <a:ext cx="947142" cy="51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3541" tIns="43541" rIns="43541" bIns="43541">
            <a:spAutoFit/>
          </a:bodyPr>
          <a:lstStyle/>
          <a:p>
            <a:pPr defTabSz="695490">
              <a:lnSpc>
                <a:spcPct val="90000"/>
              </a:lnSpc>
              <a:defRPr sz="1600" b="1">
                <a:latin typeface="Tahoma"/>
                <a:ea typeface="Tahoma"/>
                <a:cs typeface="Tahoma"/>
                <a:sym typeface="Tahoma"/>
              </a:defRPr>
            </a:pPr>
            <a:r>
              <a:rPr sz="1524" dirty="0"/>
              <a:t>Данные </a:t>
            </a:r>
            <a:br>
              <a:rPr sz="1524" dirty="0"/>
            </a:br>
            <a:r>
              <a:rPr sz="1524" dirty="0"/>
              <a:t>Excel</a:t>
            </a:r>
          </a:p>
        </p:txBody>
      </p:sp>
      <p:grpSp>
        <p:nvGrpSpPr>
          <p:cNvPr id="261" name="Сгруппировать"/>
          <p:cNvGrpSpPr/>
          <p:nvPr/>
        </p:nvGrpSpPr>
        <p:grpSpPr>
          <a:xfrm>
            <a:off x="10283673" y="5388488"/>
            <a:ext cx="411242" cy="349649"/>
            <a:chOff x="0" y="0"/>
            <a:chExt cx="431803" cy="367129"/>
          </a:xfrm>
        </p:grpSpPr>
        <p:sp>
          <p:nvSpPr>
            <p:cNvPr id="255" name="Сквиркл"/>
            <p:cNvSpPr/>
            <p:nvPr/>
          </p:nvSpPr>
          <p:spPr>
            <a:xfrm>
              <a:off x="-1" y="0"/>
              <a:ext cx="431804" cy="367130"/>
            </a:xfrm>
            <a:prstGeom prst="roundRect">
              <a:avLst>
                <a:gd name="adj" fmla="val 16667"/>
              </a:avLst>
            </a:prstGeom>
            <a:solidFill>
              <a:srgbClr val="E41E26"/>
            </a:solidFill>
            <a:ln w="12700" cap="flat">
              <a:noFill/>
              <a:miter lim="400000"/>
            </a:ln>
            <a:effectLst/>
          </p:spPr>
          <p:txBody>
            <a:bodyPr wrap="square" lIns="43541" tIns="43541" rIns="43541" bIns="43541" numCol="1" anchor="ctr">
              <a:noAutofit/>
            </a:bodyPr>
            <a:lstStyle/>
            <a:p>
              <a:pPr algn="ctr" defTabSz="695490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333" dirty="0"/>
            </a:p>
          </p:txBody>
        </p:sp>
        <p:grpSp>
          <p:nvGrpSpPr>
            <p:cNvPr id="260" name="Сгруппировать"/>
            <p:cNvGrpSpPr/>
            <p:nvPr/>
          </p:nvGrpSpPr>
          <p:grpSpPr>
            <a:xfrm>
              <a:off x="76107" y="41335"/>
              <a:ext cx="279589" cy="286114"/>
              <a:chOff x="0" y="0"/>
              <a:chExt cx="279588" cy="286113"/>
            </a:xfrm>
          </p:grpSpPr>
          <p:sp>
            <p:nvSpPr>
              <p:cNvPr id="256" name="Овал"/>
              <p:cNvSpPr/>
              <p:nvPr/>
            </p:nvSpPr>
            <p:spPr>
              <a:xfrm>
                <a:off x="-1" y="-1"/>
                <a:ext cx="279589" cy="109366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 defTabSz="695490"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/>
              </a:p>
            </p:txBody>
          </p:sp>
          <p:sp>
            <p:nvSpPr>
              <p:cNvPr id="257" name="Линия"/>
              <p:cNvSpPr/>
              <p:nvPr/>
            </p:nvSpPr>
            <p:spPr>
              <a:xfrm>
                <a:off x="-1" y="109361"/>
                <a:ext cx="279589" cy="54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2150"/>
                      <a:pt x="16768" y="21600"/>
                      <a:pt x="10800" y="21600"/>
                    </a:cubicBezTo>
                    <a:cubicBezTo>
                      <a:pt x="4832" y="21600"/>
                      <a:pt x="0" y="1215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/>
              </a:p>
            </p:txBody>
          </p:sp>
          <p:sp>
            <p:nvSpPr>
              <p:cNvPr id="258" name="Линия"/>
              <p:cNvSpPr/>
              <p:nvPr/>
            </p:nvSpPr>
            <p:spPr>
              <a:xfrm>
                <a:off x="-1" y="171224"/>
                <a:ext cx="279589" cy="54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2150"/>
                      <a:pt x="16768" y="21600"/>
                      <a:pt x="10800" y="21600"/>
                    </a:cubicBezTo>
                    <a:cubicBezTo>
                      <a:pt x="4832" y="21600"/>
                      <a:pt x="0" y="1215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/>
              </a:p>
            </p:txBody>
          </p:sp>
          <p:sp>
            <p:nvSpPr>
              <p:cNvPr id="259" name="Линия"/>
              <p:cNvSpPr/>
              <p:nvPr/>
            </p:nvSpPr>
            <p:spPr>
              <a:xfrm>
                <a:off x="-1" y="55232"/>
                <a:ext cx="279589" cy="230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6518"/>
                      <a:pt x="0" y="16518"/>
                      <a:pt x="0" y="16518"/>
                    </a:cubicBezTo>
                    <a:cubicBezTo>
                      <a:pt x="0" y="19376"/>
                      <a:pt x="4832" y="21600"/>
                      <a:pt x="10800" y="21600"/>
                    </a:cubicBezTo>
                    <a:cubicBezTo>
                      <a:pt x="16768" y="21600"/>
                      <a:pt x="21600" y="19376"/>
                      <a:pt x="21600" y="16518"/>
                    </a:cubicBezTo>
                    <a:cubicBezTo>
                      <a:pt x="21600" y="0"/>
                      <a:pt x="21600" y="0"/>
                      <a:pt x="2160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/>
              </a:p>
            </p:txBody>
          </p:sp>
        </p:grpSp>
      </p:grpSp>
      <p:sp>
        <p:nvSpPr>
          <p:cNvPr id="262" name="Прочие…"/>
          <p:cNvSpPr txBox="1"/>
          <p:nvPr/>
        </p:nvSpPr>
        <p:spPr>
          <a:xfrm>
            <a:off x="10722126" y="5301449"/>
            <a:ext cx="948745" cy="51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3541" tIns="43541" rIns="43541" bIns="43541">
            <a:spAutoFit/>
          </a:bodyPr>
          <a:lstStyle/>
          <a:p>
            <a:pPr defTabSz="695490">
              <a:lnSpc>
                <a:spcPct val="90000"/>
              </a:lnSpc>
              <a:defRPr sz="1600" b="1">
                <a:latin typeface="Tahoma"/>
                <a:ea typeface="Tahoma"/>
                <a:cs typeface="Tahoma"/>
                <a:sym typeface="Tahoma"/>
              </a:defRPr>
            </a:pPr>
            <a:r>
              <a:rPr sz="1524" dirty="0"/>
              <a:t>Прочие</a:t>
            </a:r>
          </a:p>
          <a:p>
            <a:pPr defTabSz="695490">
              <a:lnSpc>
                <a:spcPct val="90000"/>
              </a:lnSpc>
              <a:defRPr sz="1600" b="1">
                <a:latin typeface="Tahoma"/>
                <a:ea typeface="Tahoma"/>
                <a:cs typeface="Tahoma"/>
                <a:sym typeface="Tahoma"/>
              </a:defRPr>
            </a:pPr>
            <a:r>
              <a:rPr sz="1524" dirty="0"/>
              <a:t>системы</a:t>
            </a:r>
          </a:p>
        </p:txBody>
      </p:sp>
      <p:sp>
        <p:nvSpPr>
          <p:cNvPr id="263" name="Разнесенная…"/>
          <p:cNvSpPr txBox="1"/>
          <p:nvPr/>
        </p:nvSpPr>
        <p:spPr>
          <a:xfrm>
            <a:off x="5328053" y="3215574"/>
            <a:ext cx="1341119" cy="641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/>
          <a:p>
            <a:pPr algn="r" defTabSz="695490">
              <a:lnSpc>
                <a:spcPct val="90000"/>
              </a:lnSpc>
              <a:defRPr sz="1400" b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333" dirty="0"/>
              <a:t>Разнесенная</a:t>
            </a:r>
          </a:p>
          <a:p>
            <a:pPr algn="r" defTabSz="695490">
              <a:lnSpc>
                <a:spcPct val="90000"/>
              </a:lnSpc>
              <a:defRPr sz="1400" b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333" dirty="0"/>
              <a:t>банковская</a:t>
            </a:r>
            <a:br>
              <a:rPr sz="1333" dirty="0"/>
            </a:br>
            <a:r>
              <a:rPr sz="1333" dirty="0"/>
              <a:t>выписка</a:t>
            </a:r>
          </a:p>
        </p:txBody>
      </p:sp>
      <p:sp>
        <p:nvSpPr>
          <p:cNvPr id="264" name="Заявка на закупку"/>
          <p:cNvSpPr txBox="1"/>
          <p:nvPr/>
        </p:nvSpPr>
        <p:spPr>
          <a:xfrm>
            <a:off x="3345843" y="3311269"/>
            <a:ext cx="1747765" cy="29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>
            <a:lvl1pPr defTabSz="730250">
              <a:defRPr sz="1400" b="1">
                <a:solidFill>
                  <a:srgbClr val="1B479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333" dirty="0"/>
              <a:t>Заявка на закупку</a:t>
            </a:r>
          </a:p>
        </p:txBody>
      </p:sp>
      <p:sp>
        <p:nvSpPr>
          <p:cNvPr id="265" name="1С:УАТ, 1С:ЗУП"/>
          <p:cNvSpPr txBox="1"/>
          <p:nvPr/>
        </p:nvSpPr>
        <p:spPr>
          <a:xfrm>
            <a:off x="10459944" y="5932579"/>
            <a:ext cx="1618986" cy="28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1143" tIns="41143" rIns="41143" bIns="41143" anchor="ctr">
            <a:spAutoFit/>
          </a:bodyPr>
          <a:lstStyle>
            <a:lvl1pPr defTabSz="730250"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333" dirty="0"/>
              <a:t>1С:УАТ, 1С:ЗУП</a:t>
            </a:r>
          </a:p>
        </p:txBody>
      </p:sp>
      <p:sp>
        <p:nvSpPr>
          <p:cNvPr id="266" name="Фигура"/>
          <p:cNvSpPr/>
          <p:nvPr/>
        </p:nvSpPr>
        <p:spPr>
          <a:xfrm>
            <a:off x="10259483" y="5999422"/>
            <a:ext cx="204110" cy="174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6" extrusionOk="0">
                <a:moveTo>
                  <a:pt x="18720" y="8818"/>
                </a:moveTo>
                <a:lnTo>
                  <a:pt x="18720" y="4660"/>
                </a:lnTo>
                <a:cubicBezTo>
                  <a:pt x="18716" y="4205"/>
                  <a:pt x="18428" y="3803"/>
                  <a:pt x="18000" y="3649"/>
                </a:cubicBezTo>
                <a:lnTo>
                  <a:pt x="18000" y="2509"/>
                </a:lnTo>
                <a:cubicBezTo>
                  <a:pt x="18000" y="1914"/>
                  <a:pt x="17518" y="1434"/>
                  <a:pt x="16920" y="1434"/>
                </a:cubicBezTo>
                <a:lnTo>
                  <a:pt x="6840" y="1434"/>
                </a:lnTo>
                <a:cubicBezTo>
                  <a:pt x="6642" y="1434"/>
                  <a:pt x="6480" y="1272"/>
                  <a:pt x="6480" y="1075"/>
                </a:cubicBezTo>
                <a:cubicBezTo>
                  <a:pt x="6480" y="480"/>
                  <a:pt x="5998" y="0"/>
                  <a:pt x="5400" y="0"/>
                </a:cubicBezTo>
                <a:lnTo>
                  <a:pt x="1080" y="0"/>
                </a:lnTo>
                <a:cubicBezTo>
                  <a:pt x="482" y="0"/>
                  <a:pt x="0" y="480"/>
                  <a:pt x="0" y="1075"/>
                </a:cubicBezTo>
                <a:lnTo>
                  <a:pt x="0" y="14696"/>
                </a:lnTo>
                <a:cubicBezTo>
                  <a:pt x="0" y="15291"/>
                  <a:pt x="482" y="15772"/>
                  <a:pt x="1080" y="15772"/>
                </a:cubicBezTo>
                <a:lnTo>
                  <a:pt x="7938" y="15772"/>
                </a:lnTo>
                <a:cubicBezTo>
                  <a:pt x="8132" y="19062"/>
                  <a:pt x="10915" y="21600"/>
                  <a:pt x="14224" y="21503"/>
                </a:cubicBezTo>
                <a:cubicBezTo>
                  <a:pt x="17532" y="21406"/>
                  <a:pt x="20160" y="18707"/>
                  <a:pt x="20160" y="15413"/>
                </a:cubicBezTo>
                <a:cubicBezTo>
                  <a:pt x="20160" y="15216"/>
                  <a:pt x="19998" y="15055"/>
                  <a:pt x="19800" y="15055"/>
                </a:cubicBezTo>
                <a:lnTo>
                  <a:pt x="18720" y="15055"/>
                </a:lnTo>
                <a:lnTo>
                  <a:pt x="18720" y="14338"/>
                </a:lnTo>
                <a:lnTo>
                  <a:pt x="21240" y="14338"/>
                </a:lnTo>
                <a:cubicBezTo>
                  <a:pt x="21438" y="14338"/>
                  <a:pt x="21600" y="14177"/>
                  <a:pt x="21600" y="13979"/>
                </a:cubicBezTo>
                <a:cubicBezTo>
                  <a:pt x="21596" y="11879"/>
                  <a:pt x="20509" y="9929"/>
                  <a:pt x="18720" y="8818"/>
                </a:cubicBezTo>
                <a:close/>
                <a:moveTo>
                  <a:pt x="19732" y="10675"/>
                </a:moveTo>
                <a:lnTo>
                  <a:pt x="16772" y="13621"/>
                </a:lnTo>
                <a:lnTo>
                  <a:pt x="15840" y="13621"/>
                </a:lnTo>
                <a:lnTo>
                  <a:pt x="15840" y="12693"/>
                </a:lnTo>
                <a:lnTo>
                  <a:pt x="18799" y="9746"/>
                </a:lnTo>
                <a:cubicBezTo>
                  <a:pt x="19145" y="10019"/>
                  <a:pt x="19458" y="10330"/>
                  <a:pt x="19732" y="10675"/>
                </a:cubicBezTo>
                <a:close/>
                <a:moveTo>
                  <a:pt x="18194" y="9334"/>
                </a:moveTo>
                <a:lnTo>
                  <a:pt x="15840" y="11682"/>
                </a:lnTo>
                <a:lnTo>
                  <a:pt x="15840" y="8613"/>
                </a:lnTo>
                <a:cubicBezTo>
                  <a:pt x="16672" y="8671"/>
                  <a:pt x="17478" y="8915"/>
                  <a:pt x="18194" y="9334"/>
                </a:cubicBezTo>
                <a:close/>
                <a:moveTo>
                  <a:pt x="720" y="14696"/>
                </a:moveTo>
                <a:lnTo>
                  <a:pt x="720" y="1075"/>
                </a:lnTo>
                <a:cubicBezTo>
                  <a:pt x="720" y="878"/>
                  <a:pt x="882" y="717"/>
                  <a:pt x="1080" y="717"/>
                </a:cubicBezTo>
                <a:lnTo>
                  <a:pt x="5400" y="717"/>
                </a:lnTo>
                <a:cubicBezTo>
                  <a:pt x="5598" y="717"/>
                  <a:pt x="5760" y="878"/>
                  <a:pt x="5760" y="1075"/>
                </a:cubicBezTo>
                <a:cubicBezTo>
                  <a:pt x="5760" y="1670"/>
                  <a:pt x="6242" y="2151"/>
                  <a:pt x="6840" y="2151"/>
                </a:cubicBezTo>
                <a:lnTo>
                  <a:pt x="16920" y="2151"/>
                </a:lnTo>
                <a:cubicBezTo>
                  <a:pt x="17118" y="2151"/>
                  <a:pt x="17280" y="2312"/>
                  <a:pt x="17280" y="2509"/>
                </a:cubicBezTo>
                <a:lnTo>
                  <a:pt x="17280" y="3584"/>
                </a:lnTo>
                <a:lnTo>
                  <a:pt x="3960" y="3584"/>
                </a:lnTo>
                <a:cubicBezTo>
                  <a:pt x="2966" y="3584"/>
                  <a:pt x="2160" y="4387"/>
                  <a:pt x="2160" y="5377"/>
                </a:cubicBezTo>
                <a:lnTo>
                  <a:pt x="2160" y="13979"/>
                </a:lnTo>
                <a:cubicBezTo>
                  <a:pt x="2160" y="14370"/>
                  <a:pt x="2290" y="14746"/>
                  <a:pt x="2531" y="15055"/>
                </a:cubicBezTo>
                <a:lnTo>
                  <a:pt x="1080" y="15055"/>
                </a:lnTo>
                <a:cubicBezTo>
                  <a:pt x="882" y="15055"/>
                  <a:pt x="720" y="14893"/>
                  <a:pt x="720" y="14696"/>
                </a:cubicBezTo>
                <a:close/>
                <a:moveTo>
                  <a:pt x="14040" y="20790"/>
                </a:moveTo>
                <a:cubicBezTo>
                  <a:pt x="11128" y="20790"/>
                  <a:pt x="8737" y="18492"/>
                  <a:pt x="8640" y="15592"/>
                </a:cubicBezTo>
                <a:cubicBezTo>
                  <a:pt x="8543" y="12693"/>
                  <a:pt x="10775" y="10241"/>
                  <a:pt x="13680" y="10047"/>
                </a:cubicBezTo>
                <a:lnTo>
                  <a:pt x="13680" y="15413"/>
                </a:lnTo>
                <a:cubicBezTo>
                  <a:pt x="13680" y="15610"/>
                  <a:pt x="13842" y="15772"/>
                  <a:pt x="14040" y="15772"/>
                </a:cubicBezTo>
                <a:lnTo>
                  <a:pt x="19429" y="15772"/>
                </a:lnTo>
                <a:cubicBezTo>
                  <a:pt x="19235" y="18593"/>
                  <a:pt x="16880" y="20786"/>
                  <a:pt x="14040" y="20790"/>
                </a:cubicBezTo>
                <a:close/>
                <a:moveTo>
                  <a:pt x="18000" y="15055"/>
                </a:moveTo>
                <a:lnTo>
                  <a:pt x="14400" y="15055"/>
                </a:lnTo>
                <a:lnTo>
                  <a:pt x="14400" y="9678"/>
                </a:lnTo>
                <a:cubicBezTo>
                  <a:pt x="14400" y="9481"/>
                  <a:pt x="14238" y="9320"/>
                  <a:pt x="14040" y="9320"/>
                </a:cubicBezTo>
                <a:cubicBezTo>
                  <a:pt x="10804" y="9323"/>
                  <a:pt x="8129" y="11839"/>
                  <a:pt x="7938" y="15055"/>
                </a:cubicBezTo>
                <a:lnTo>
                  <a:pt x="3960" y="15055"/>
                </a:lnTo>
                <a:cubicBezTo>
                  <a:pt x="3362" y="15055"/>
                  <a:pt x="2880" y="14574"/>
                  <a:pt x="2880" y="13979"/>
                </a:cubicBezTo>
                <a:lnTo>
                  <a:pt x="2880" y="5377"/>
                </a:lnTo>
                <a:cubicBezTo>
                  <a:pt x="2880" y="4782"/>
                  <a:pt x="3362" y="4301"/>
                  <a:pt x="3960" y="4301"/>
                </a:cubicBezTo>
                <a:lnTo>
                  <a:pt x="17640" y="4301"/>
                </a:lnTo>
                <a:cubicBezTo>
                  <a:pt x="17838" y="4301"/>
                  <a:pt x="18000" y="4463"/>
                  <a:pt x="18000" y="4660"/>
                </a:cubicBezTo>
                <a:lnTo>
                  <a:pt x="18000" y="8434"/>
                </a:lnTo>
                <a:cubicBezTo>
                  <a:pt x="17208" y="8072"/>
                  <a:pt x="16351" y="7886"/>
                  <a:pt x="15480" y="7886"/>
                </a:cubicBezTo>
                <a:cubicBezTo>
                  <a:pt x="15282" y="7886"/>
                  <a:pt x="15120" y="8047"/>
                  <a:pt x="15120" y="8244"/>
                </a:cubicBezTo>
                <a:lnTo>
                  <a:pt x="15120" y="13979"/>
                </a:lnTo>
                <a:cubicBezTo>
                  <a:pt x="15120" y="14177"/>
                  <a:pt x="15282" y="14338"/>
                  <a:pt x="15480" y="14338"/>
                </a:cubicBezTo>
                <a:lnTo>
                  <a:pt x="18000" y="14338"/>
                </a:lnTo>
                <a:lnTo>
                  <a:pt x="18000" y="15055"/>
                </a:lnTo>
                <a:close/>
                <a:moveTo>
                  <a:pt x="17788" y="13621"/>
                </a:moveTo>
                <a:lnTo>
                  <a:pt x="20146" y="11277"/>
                </a:lnTo>
                <a:cubicBezTo>
                  <a:pt x="20567" y="11990"/>
                  <a:pt x="20812" y="12793"/>
                  <a:pt x="20869" y="13621"/>
                </a:cubicBezTo>
                <a:lnTo>
                  <a:pt x="17788" y="13621"/>
                </a:lnTo>
                <a:close/>
              </a:path>
            </a:pathLst>
          </a:custGeom>
          <a:solidFill>
            <a:srgbClr val="1B4793"/>
          </a:solidFill>
          <a:ln w="12700">
            <a:miter lim="400000"/>
          </a:ln>
        </p:spPr>
        <p:txBody>
          <a:bodyPr lIns="43541" tIns="43541" rIns="43541" bIns="4354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714" dirty="0"/>
          </a:p>
        </p:txBody>
      </p:sp>
      <p:cxnSp>
        <p:nvCxnSpPr>
          <p:cNvPr id="267" name="Соединительная линия"/>
          <p:cNvCxnSpPr>
            <a:cxnSpLocks/>
          </p:cNvCxnSpPr>
          <p:nvPr/>
        </p:nvCxnSpPr>
        <p:spPr>
          <a:xfrm flipH="1">
            <a:off x="7773554" y="1952067"/>
            <a:ext cx="1698225" cy="0"/>
          </a:xfrm>
          <a:prstGeom prst="straightConnector1">
            <a:avLst/>
          </a:prstGeom>
          <a:ln w="12700">
            <a:solidFill>
              <a:srgbClr val="27468E"/>
            </a:solidFill>
            <a:miter/>
            <a:headEnd type="triangle"/>
            <a:tailEnd type="triangle"/>
          </a:ln>
        </p:spPr>
      </p:cxnSp>
      <p:sp>
        <p:nvSpPr>
          <p:cNvPr id="268" name="Синхронизация  данных"/>
          <p:cNvSpPr txBox="1"/>
          <p:nvPr/>
        </p:nvSpPr>
        <p:spPr>
          <a:xfrm>
            <a:off x="7773554" y="1958114"/>
            <a:ext cx="1680954" cy="45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/>
          <a:p>
            <a:pPr algn="ctr" defTabSz="695490">
              <a:lnSpc>
                <a:spcPct val="90000"/>
              </a:lnSpc>
              <a:defRPr sz="1400" b="1">
                <a:solidFill>
                  <a:srgbClr val="1B47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333" dirty="0"/>
              <a:t>Синхронизация</a:t>
            </a:r>
            <a:r>
              <a:rPr sz="1333" dirty="0">
                <a:solidFill>
                  <a:srgbClr val="0091DA"/>
                </a:solidFill>
              </a:rPr>
              <a:t> </a:t>
            </a:r>
            <a:br>
              <a:rPr sz="1333" dirty="0">
                <a:solidFill>
                  <a:srgbClr val="0091DA"/>
                </a:solidFill>
              </a:rPr>
            </a:br>
            <a:r>
              <a:rPr sz="1333" dirty="0"/>
              <a:t>данных</a:t>
            </a:r>
          </a:p>
        </p:txBody>
      </p:sp>
      <p:sp>
        <p:nvSpPr>
          <p:cNvPr id="271" name="Сквиркл"/>
          <p:cNvSpPr/>
          <p:nvPr/>
        </p:nvSpPr>
        <p:spPr>
          <a:xfrm>
            <a:off x="10271579" y="4415376"/>
            <a:ext cx="435431" cy="385781"/>
          </a:xfrm>
          <a:prstGeom prst="roundRect">
            <a:avLst>
              <a:gd name="adj" fmla="val 16439"/>
            </a:avLst>
          </a:prstGeom>
          <a:solidFill>
            <a:srgbClr val="1B4793"/>
          </a:solidFill>
          <a:ln w="12700">
            <a:miter lim="400000"/>
          </a:ln>
        </p:spPr>
        <p:txBody>
          <a:bodyPr lIns="43541" tIns="43541" rIns="43541" bIns="43541" anchor="ctr"/>
          <a:lstStyle/>
          <a:p>
            <a:pPr algn="ctr" defTabSz="69549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333" dirty="0"/>
          </a:p>
        </p:txBody>
      </p:sp>
      <p:pic>
        <p:nvPicPr>
          <p:cNvPr id="272" name="Picture background" descr="Picture backgrou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708" y="4475388"/>
            <a:ext cx="281283" cy="266804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Линия"/>
          <p:cNvSpPr/>
          <p:nvPr/>
        </p:nvSpPr>
        <p:spPr>
          <a:xfrm flipH="1">
            <a:off x="10986558" y="5011640"/>
            <a:ext cx="0" cy="280737"/>
          </a:xfrm>
          <a:prstGeom prst="line">
            <a:avLst/>
          </a:prstGeom>
          <a:ln w="12700">
            <a:solidFill>
              <a:srgbClr val="E41E26"/>
            </a:solidFill>
            <a:miter/>
            <a:headEnd type="triangle"/>
          </a:ln>
        </p:spPr>
        <p:txBody>
          <a:bodyPr lIns="43541" tIns="43541" rIns="43541" bIns="43541"/>
          <a:lstStyle/>
          <a:p>
            <a:endParaRPr sz="1714" dirty="0"/>
          </a:p>
        </p:txBody>
      </p:sp>
      <p:sp>
        <p:nvSpPr>
          <p:cNvPr id="274" name="Справочники MDM"/>
          <p:cNvSpPr txBox="1"/>
          <p:nvPr/>
        </p:nvSpPr>
        <p:spPr>
          <a:xfrm>
            <a:off x="2435527" y="1550533"/>
            <a:ext cx="1797658" cy="29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>
            <a:lvl1pPr defTabSz="730250">
              <a:defRPr sz="1400" b="1">
                <a:solidFill>
                  <a:srgbClr val="1B479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333" dirty="0"/>
              <a:t>Справочники MDM</a:t>
            </a:r>
          </a:p>
        </p:txBody>
      </p:sp>
      <p:sp>
        <p:nvSpPr>
          <p:cNvPr id="280" name="ЕК РКС ДО_N"/>
          <p:cNvSpPr txBox="1"/>
          <p:nvPr/>
        </p:nvSpPr>
        <p:spPr>
          <a:xfrm>
            <a:off x="9903563" y="2600350"/>
            <a:ext cx="1618986" cy="28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1143" tIns="41143" rIns="41143" bIns="41143" anchor="ctr">
            <a:spAutoFit/>
          </a:bodyPr>
          <a:lstStyle>
            <a:lvl1pPr defTabSz="730250"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333" dirty="0"/>
              <a:t>ЕК РКС ДО_N</a:t>
            </a:r>
          </a:p>
        </p:txBody>
      </p:sp>
      <p:sp>
        <p:nvSpPr>
          <p:cNvPr id="281" name="ЕК РКС ДО_1"/>
          <p:cNvSpPr txBox="1"/>
          <p:nvPr/>
        </p:nvSpPr>
        <p:spPr>
          <a:xfrm>
            <a:off x="9903636" y="2353495"/>
            <a:ext cx="1618839" cy="28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1143" tIns="41143" rIns="41143" bIns="41143" anchor="ctr">
            <a:spAutoFit/>
          </a:bodyPr>
          <a:lstStyle>
            <a:lvl1pPr defTabSz="730250"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333" dirty="0"/>
              <a:t>ЕК РКС ДО_1</a:t>
            </a:r>
          </a:p>
        </p:txBody>
      </p:sp>
      <p:sp>
        <p:nvSpPr>
          <p:cNvPr id="284" name="Получение данных по Web-сервису:…"/>
          <p:cNvSpPr txBox="1"/>
          <p:nvPr/>
        </p:nvSpPr>
        <p:spPr>
          <a:xfrm>
            <a:off x="7012451" y="3123035"/>
            <a:ext cx="4108299" cy="941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/>
          <a:p>
            <a:pPr defTabSz="695490">
              <a:lnSpc>
                <a:spcPct val="90000"/>
              </a:lnSpc>
              <a:spcBef>
                <a:spcPts val="286"/>
              </a:spcBef>
              <a:defRPr sz="1500" b="1">
                <a:solidFill>
                  <a:srgbClr val="1B47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</a:t>
            </a:r>
            <a:r>
              <a:rPr sz="1333" dirty="0">
                <a:solidFill>
                  <a:srgbClr val="0091D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данных по Web-сервису:</a:t>
            </a:r>
          </a:p>
          <a:p>
            <a:pPr defTabSz="695490">
              <a:lnSpc>
                <a:spcPct val="90000"/>
              </a:lnSpc>
              <a:spcBef>
                <a:spcPts val="286"/>
              </a:spcBef>
              <a:buSzPct val="100000"/>
              <a:buFont typeface="Calibri"/>
              <a:buChar char="—"/>
              <a:defRPr sz="1400">
                <a:solidFill>
                  <a:srgbClr val="1B47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учета</a:t>
            </a:r>
          </a:p>
          <a:p>
            <a:pPr defTabSz="695490">
              <a:lnSpc>
                <a:spcPct val="90000"/>
              </a:lnSpc>
              <a:spcBef>
                <a:spcPts val="286"/>
              </a:spcBef>
              <a:buSzPct val="100000"/>
              <a:buFont typeface="Calibri"/>
              <a:buChar char="—"/>
              <a:defRPr sz="1400">
                <a:solidFill>
                  <a:srgbClr val="1B47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 по взаиморасчетам с контрагентами</a:t>
            </a:r>
          </a:p>
          <a:p>
            <a:pPr defTabSz="695490">
              <a:lnSpc>
                <a:spcPct val="90000"/>
              </a:lnSpc>
              <a:spcBef>
                <a:spcPts val="286"/>
              </a:spcBef>
              <a:buSzPct val="100000"/>
              <a:buFont typeface="Calibri"/>
              <a:buChar char="—"/>
              <a:defRPr sz="1400">
                <a:solidFill>
                  <a:srgbClr val="1B47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справочники за контуром MDM</a:t>
            </a:r>
          </a:p>
        </p:txBody>
      </p:sp>
      <p:grpSp>
        <p:nvGrpSpPr>
          <p:cNvPr id="291" name="Сгруппировать"/>
          <p:cNvGrpSpPr/>
          <p:nvPr/>
        </p:nvGrpSpPr>
        <p:grpSpPr>
          <a:xfrm>
            <a:off x="869345" y="4386987"/>
            <a:ext cx="435431" cy="371933"/>
            <a:chOff x="0" y="0"/>
            <a:chExt cx="457202" cy="390528"/>
          </a:xfrm>
        </p:grpSpPr>
        <p:sp>
          <p:nvSpPr>
            <p:cNvPr id="285" name="Сквиркл"/>
            <p:cNvSpPr/>
            <p:nvPr/>
          </p:nvSpPr>
          <p:spPr>
            <a:xfrm>
              <a:off x="0" y="0"/>
              <a:ext cx="457203" cy="390530"/>
            </a:xfrm>
            <a:prstGeom prst="roundRect">
              <a:avLst>
                <a:gd name="adj" fmla="val 16667"/>
              </a:avLst>
            </a:prstGeom>
            <a:solidFill>
              <a:srgbClr val="E41E26"/>
            </a:solidFill>
            <a:ln w="12700" cap="flat">
              <a:noFill/>
              <a:miter lim="400000"/>
            </a:ln>
            <a:effectLst/>
          </p:spPr>
          <p:txBody>
            <a:bodyPr wrap="square" lIns="43541" tIns="43541" rIns="43541" bIns="43541" numCol="1" anchor="ctr">
              <a:noAutofit/>
            </a:bodyPr>
            <a:lstStyle/>
            <a:p>
              <a:pPr algn="ctr" defTabSz="695490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333" dirty="0"/>
            </a:p>
          </p:txBody>
        </p:sp>
        <p:grpSp>
          <p:nvGrpSpPr>
            <p:cNvPr id="290" name="Сгруппировать"/>
            <p:cNvGrpSpPr/>
            <p:nvPr/>
          </p:nvGrpSpPr>
          <p:grpSpPr>
            <a:xfrm>
              <a:off x="80585" y="43970"/>
              <a:ext cx="296035" cy="304351"/>
              <a:chOff x="0" y="-1"/>
              <a:chExt cx="296034" cy="304350"/>
            </a:xfrm>
          </p:grpSpPr>
          <p:sp>
            <p:nvSpPr>
              <p:cNvPr id="286" name="Овал"/>
              <p:cNvSpPr/>
              <p:nvPr/>
            </p:nvSpPr>
            <p:spPr>
              <a:xfrm>
                <a:off x="-1" y="-2"/>
                <a:ext cx="296036" cy="116337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 defTabSz="695490"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/>
              </a:p>
            </p:txBody>
          </p:sp>
          <p:sp>
            <p:nvSpPr>
              <p:cNvPr id="287" name="Линия"/>
              <p:cNvSpPr/>
              <p:nvPr/>
            </p:nvSpPr>
            <p:spPr>
              <a:xfrm>
                <a:off x="-1" y="116333"/>
                <a:ext cx="296035" cy="57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2150"/>
                      <a:pt x="16768" y="21600"/>
                      <a:pt x="10800" y="21600"/>
                    </a:cubicBezTo>
                    <a:cubicBezTo>
                      <a:pt x="4832" y="21600"/>
                      <a:pt x="0" y="1215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/>
              </a:p>
            </p:txBody>
          </p:sp>
          <p:sp>
            <p:nvSpPr>
              <p:cNvPr id="288" name="Линия"/>
              <p:cNvSpPr/>
              <p:nvPr/>
            </p:nvSpPr>
            <p:spPr>
              <a:xfrm>
                <a:off x="-1" y="182138"/>
                <a:ext cx="296035" cy="57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2150"/>
                      <a:pt x="16768" y="21600"/>
                      <a:pt x="10800" y="21600"/>
                    </a:cubicBezTo>
                    <a:cubicBezTo>
                      <a:pt x="4832" y="21600"/>
                      <a:pt x="0" y="1215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/>
              </a:p>
            </p:txBody>
          </p:sp>
          <p:sp>
            <p:nvSpPr>
              <p:cNvPr id="289" name="Линия"/>
              <p:cNvSpPr/>
              <p:nvPr/>
            </p:nvSpPr>
            <p:spPr>
              <a:xfrm>
                <a:off x="-1" y="58753"/>
                <a:ext cx="296035" cy="245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6518"/>
                      <a:pt x="0" y="16518"/>
                      <a:pt x="0" y="16518"/>
                    </a:cubicBezTo>
                    <a:cubicBezTo>
                      <a:pt x="0" y="19376"/>
                      <a:pt x="4832" y="21600"/>
                      <a:pt x="10800" y="21600"/>
                    </a:cubicBezTo>
                    <a:cubicBezTo>
                      <a:pt x="16768" y="21600"/>
                      <a:pt x="21600" y="19376"/>
                      <a:pt x="21600" y="16518"/>
                    </a:cubicBezTo>
                    <a:cubicBezTo>
                      <a:pt x="21600" y="0"/>
                      <a:pt x="21600" y="0"/>
                      <a:pt x="2160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/>
              </a:p>
            </p:txBody>
          </p:sp>
        </p:grpSp>
      </p:grpSp>
      <p:grpSp>
        <p:nvGrpSpPr>
          <p:cNvPr id="298" name="Сгруппировать"/>
          <p:cNvGrpSpPr/>
          <p:nvPr/>
        </p:nvGrpSpPr>
        <p:grpSpPr>
          <a:xfrm>
            <a:off x="5586816" y="1760054"/>
            <a:ext cx="433922" cy="371933"/>
            <a:chOff x="0" y="0"/>
            <a:chExt cx="455617" cy="390528"/>
          </a:xfrm>
        </p:grpSpPr>
        <p:sp>
          <p:nvSpPr>
            <p:cNvPr id="292" name="Сквиркл"/>
            <p:cNvSpPr/>
            <p:nvPr/>
          </p:nvSpPr>
          <p:spPr>
            <a:xfrm>
              <a:off x="-1" y="-1"/>
              <a:ext cx="455618" cy="390530"/>
            </a:xfrm>
            <a:prstGeom prst="roundRect">
              <a:avLst>
                <a:gd name="adj" fmla="val 16667"/>
              </a:avLst>
            </a:prstGeom>
            <a:solidFill>
              <a:srgbClr val="1B4793"/>
            </a:solidFill>
            <a:ln w="12700" cap="flat">
              <a:noFill/>
              <a:miter lim="400000"/>
            </a:ln>
            <a:effectLst/>
          </p:spPr>
          <p:txBody>
            <a:bodyPr wrap="square" lIns="43541" tIns="43541" rIns="43541" bIns="43541" numCol="1" anchor="ctr">
              <a:noAutofit/>
            </a:bodyPr>
            <a:lstStyle/>
            <a:p>
              <a:pPr algn="ctr" defTabSz="695490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333" dirty="0"/>
            </a:p>
          </p:txBody>
        </p:sp>
        <p:grpSp>
          <p:nvGrpSpPr>
            <p:cNvPr id="297" name="Сгруппировать"/>
            <p:cNvGrpSpPr/>
            <p:nvPr/>
          </p:nvGrpSpPr>
          <p:grpSpPr>
            <a:xfrm>
              <a:off x="80304" y="43970"/>
              <a:ext cx="295009" cy="304350"/>
              <a:chOff x="-1" y="-1"/>
              <a:chExt cx="295008" cy="304349"/>
            </a:xfrm>
          </p:grpSpPr>
          <p:sp>
            <p:nvSpPr>
              <p:cNvPr id="293" name="Овал"/>
              <p:cNvSpPr/>
              <p:nvPr/>
            </p:nvSpPr>
            <p:spPr>
              <a:xfrm>
                <a:off x="-1" y="-2"/>
                <a:ext cx="295008" cy="116337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 defTabSz="695490"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/>
              </a:p>
            </p:txBody>
          </p:sp>
          <p:sp>
            <p:nvSpPr>
              <p:cNvPr id="294" name="Линия"/>
              <p:cNvSpPr/>
              <p:nvPr/>
            </p:nvSpPr>
            <p:spPr>
              <a:xfrm>
                <a:off x="-2" y="116333"/>
                <a:ext cx="295010" cy="57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2150"/>
                      <a:pt x="16768" y="21600"/>
                      <a:pt x="10800" y="21600"/>
                    </a:cubicBezTo>
                    <a:cubicBezTo>
                      <a:pt x="4832" y="21600"/>
                      <a:pt x="0" y="1215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/>
              </a:p>
            </p:txBody>
          </p:sp>
          <p:sp>
            <p:nvSpPr>
              <p:cNvPr id="295" name="Линия"/>
              <p:cNvSpPr/>
              <p:nvPr/>
            </p:nvSpPr>
            <p:spPr>
              <a:xfrm>
                <a:off x="-2" y="182138"/>
                <a:ext cx="295010" cy="57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2150"/>
                      <a:pt x="16768" y="21600"/>
                      <a:pt x="10800" y="21600"/>
                    </a:cubicBezTo>
                    <a:cubicBezTo>
                      <a:pt x="4832" y="21600"/>
                      <a:pt x="0" y="1215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/>
              </a:p>
            </p:txBody>
          </p:sp>
          <p:sp>
            <p:nvSpPr>
              <p:cNvPr id="296" name="Линия"/>
              <p:cNvSpPr/>
              <p:nvPr/>
            </p:nvSpPr>
            <p:spPr>
              <a:xfrm>
                <a:off x="-2" y="58753"/>
                <a:ext cx="295010" cy="245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6518"/>
                      <a:pt x="0" y="16518"/>
                      <a:pt x="0" y="16518"/>
                    </a:cubicBezTo>
                    <a:cubicBezTo>
                      <a:pt x="0" y="19376"/>
                      <a:pt x="4832" y="21600"/>
                      <a:pt x="10800" y="21600"/>
                    </a:cubicBezTo>
                    <a:cubicBezTo>
                      <a:pt x="16768" y="21600"/>
                      <a:pt x="21600" y="19376"/>
                      <a:pt x="21600" y="16518"/>
                    </a:cubicBezTo>
                    <a:cubicBezTo>
                      <a:pt x="21600" y="0"/>
                      <a:pt x="21600" y="0"/>
                      <a:pt x="2160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/>
              </a:p>
            </p:txBody>
          </p:sp>
        </p:grpSp>
      </p:grpSp>
      <p:sp>
        <p:nvSpPr>
          <p:cNvPr id="310" name="Треугольник"/>
          <p:cNvSpPr/>
          <p:nvPr/>
        </p:nvSpPr>
        <p:spPr>
          <a:xfrm rot="10800000">
            <a:off x="6653652" y="4979513"/>
            <a:ext cx="167396" cy="141030"/>
          </a:xfrm>
          <a:prstGeom prst="triangle">
            <a:avLst/>
          </a:prstGeom>
          <a:solidFill>
            <a:srgbClr val="E41E26"/>
          </a:solidFill>
          <a:ln w="12700">
            <a:miter lim="400000"/>
          </a:ln>
        </p:spPr>
        <p:txBody>
          <a:bodyPr lIns="43541" tIns="43541" rIns="43541" bIns="43541" anchor="ctr"/>
          <a:lstStyle/>
          <a:p>
            <a:pPr algn="ctr" defTabSz="69549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333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55AE65-1F1B-4F21-B34F-61312E351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61" y="3599252"/>
            <a:ext cx="2166897" cy="646876"/>
          </a:xfrm>
          <a:prstGeom prst="rect">
            <a:avLst/>
          </a:prstGeom>
        </p:spPr>
      </p:pic>
      <p:sp>
        <p:nvSpPr>
          <p:cNvPr id="227" name="Сквиркл"/>
          <p:cNvSpPr/>
          <p:nvPr/>
        </p:nvSpPr>
        <p:spPr>
          <a:xfrm>
            <a:off x="738356" y="2749597"/>
            <a:ext cx="2474988" cy="1123346"/>
          </a:xfrm>
          <a:prstGeom prst="rect">
            <a:avLst/>
          </a:prstGeom>
          <a:solidFill>
            <a:srgbClr val="1B4792">
              <a:alpha val="10195"/>
            </a:srgbClr>
          </a:solidFill>
          <a:ln w="12700">
            <a:solidFill>
              <a:srgbClr val="1B4792"/>
            </a:solidFill>
            <a:miter/>
          </a:ln>
        </p:spPr>
        <p:txBody>
          <a:bodyPr lIns="43541" tIns="43541" rIns="43541" bIns="43541" anchor="ctr"/>
          <a:lstStyle/>
          <a:p>
            <a:pPr algn="ctr" defTabSz="695490">
              <a:defRPr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33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8" name="СЭД ДО_1"/>
          <p:cNvSpPr txBox="1"/>
          <p:nvPr/>
        </p:nvSpPr>
        <p:spPr>
          <a:xfrm>
            <a:off x="1195293" y="3225522"/>
            <a:ext cx="1617472" cy="28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1143" tIns="41143" rIns="41143" bIns="41143" anchor="ctr">
            <a:spAutoFit/>
          </a:bodyPr>
          <a:lstStyle>
            <a:lvl1pPr defTabSz="730250"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СЭД ДО_1</a:t>
            </a:r>
          </a:p>
        </p:txBody>
      </p:sp>
      <p:sp>
        <p:nvSpPr>
          <p:cNvPr id="229" name="СЭД ДО_N"/>
          <p:cNvSpPr txBox="1"/>
          <p:nvPr/>
        </p:nvSpPr>
        <p:spPr>
          <a:xfrm>
            <a:off x="1195367" y="3507495"/>
            <a:ext cx="1617324" cy="28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1143" tIns="41143" rIns="41143" bIns="41143" anchor="ctr">
            <a:spAutoFit/>
          </a:bodyPr>
          <a:lstStyle>
            <a:lvl1pPr defTabSz="730250">
              <a:defRPr sz="1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СЭД ДО_N</a:t>
            </a:r>
          </a:p>
        </p:txBody>
      </p:sp>
      <p:sp>
        <p:nvSpPr>
          <p:cNvPr id="230" name="Фигура"/>
          <p:cNvSpPr/>
          <p:nvPr/>
        </p:nvSpPr>
        <p:spPr>
          <a:xfrm>
            <a:off x="940405" y="3569048"/>
            <a:ext cx="204110" cy="173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6" extrusionOk="0">
                <a:moveTo>
                  <a:pt x="18720" y="8818"/>
                </a:moveTo>
                <a:lnTo>
                  <a:pt x="18720" y="4660"/>
                </a:lnTo>
                <a:cubicBezTo>
                  <a:pt x="18716" y="4205"/>
                  <a:pt x="18428" y="3803"/>
                  <a:pt x="18000" y="3649"/>
                </a:cubicBezTo>
                <a:lnTo>
                  <a:pt x="18000" y="2509"/>
                </a:lnTo>
                <a:cubicBezTo>
                  <a:pt x="18000" y="1914"/>
                  <a:pt x="17518" y="1434"/>
                  <a:pt x="16920" y="1434"/>
                </a:cubicBezTo>
                <a:lnTo>
                  <a:pt x="6840" y="1434"/>
                </a:lnTo>
                <a:cubicBezTo>
                  <a:pt x="6642" y="1434"/>
                  <a:pt x="6480" y="1272"/>
                  <a:pt x="6480" y="1075"/>
                </a:cubicBezTo>
                <a:cubicBezTo>
                  <a:pt x="6480" y="480"/>
                  <a:pt x="5998" y="0"/>
                  <a:pt x="5400" y="0"/>
                </a:cubicBezTo>
                <a:lnTo>
                  <a:pt x="1080" y="0"/>
                </a:lnTo>
                <a:cubicBezTo>
                  <a:pt x="482" y="0"/>
                  <a:pt x="0" y="480"/>
                  <a:pt x="0" y="1075"/>
                </a:cubicBezTo>
                <a:lnTo>
                  <a:pt x="0" y="14696"/>
                </a:lnTo>
                <a:cubicBezTo>
                  <a:pt x="0" y="15291"/>
                  <a:pt x="482" y="15772"/>
                  <a:pt x="1080" y="15772"/>
                </a:cubicBezTo>
                <a:lnTo>
                  <a:pt x="7938" y="15772"/>
                </a:lnTo>
                <a:cubicBezTo>
                  <a:pt x="8132" y="19062"/>
                  <a:pt x="10915" y="21600"/>
                  <a:pt x="14224" y="21503"/>
                </a:cubicBezTo>
                <a:cubicBezTo>
                  <a:pt x="17532" y="21406"/>
                  <a:pt x="20160" y="18707"/>
                  <a:pt x="20160" y="15413"/>
                </a:cubicBezTo>
                <a:cubicBezTo>
                  <a:pt x="20160" y="15216"/>
                  <a:pt x="19998" y="15055"/>
                  <a:pt x="19800" y="15055"/>
                </a:cubicBezTo>
                <a:lnTo>
                  <a:pt x="18720" y="15055"/>
                </a:lnTo>
                <a:lnTo>
                  <a:pt x="18720" y="14338"/>
                </a:lnTo>
                <a:lnTo>
                  <a:pt x="21240" y="14338"/>
                </a:lnTo>
                <a:cubicBezTo>
                  <a:pt x="21438" y="14338"/>
                  <a:pt x="21600" y="14177"/>
                  <a:pt x="21600" y="13979"/>
                </a:cubicBezTo>
                <a:cubicBezTo>
                  <a:pt x="21596" y="11879"/>
                  <a:pt x="20509" y="9929"/>
                  <a:pt x="18720" y="8818"/>
                </a:cubicBezTo>
                <a:close/>
                <a:moveTo>
                  <a:pt x="19732" y="10675"/>
                </a:moveTo>
                <a:lnTo>
                  <a:pt x="16772" y="13621"/>
                </a:lnTo>
                <a:lnTo>
                  <a:pt x="15840" y="13621"/>
                </a:lnTo>
                <a:lnTo>
                  <a:pt x="15840" y="12693"/>
                </a:lnTo>
                <a:lnTo>
                  <a:pt x="18799" y="9746"/>
                </a:lnTo>
                <a:cubicBezTo>
                  <a:pt x="19145" y="10019"/>
                  <a:pt x="19458" y="10330"/>
                  <a:pt x="19732" y="10675"/>
                </a:cubicBezTo>
                <a:close/>
                <a:moveTo>
                  <a:pt x="18194" y="9334"/>
                </a:moveTo>
                <a:lnTo>
                  <a:pt x="15840" y="11682"/>
                </a:lnTo>
                <a:lnTo>
                  <a:pt x="15840" y="8613"/>
                </a:lnTo>
                <a:cubicBezTo>
                  <a:pt x="16672" y="8671"/>
                  <a:pt x="17478" y="8915"/>
                  <a:pt x="18194" y="9334"/>
                </a:cubicBezTo>
                <a:close/>
                <a:moveTo>
                  <a:pt x="720" y="14696"/>
                </a:moveTo>
                <a:lnTo>
                  <a:pt x="720" y="1075"/>
                </a:lnTo>
                <a:cubicBezTo>
                  <a:pt x="720" y="878"/>
                  <a:pt x="882" y="717"/>
                  <a:pt x="1080" y="717"/>
                </a:cubicBezTo>
                <a:lnTo>
                  <a:pt x="5400" y="717"/>
                </a:lnTo>
                <a:cubicBezTo>
                  <a:pt x="5598" y="717"/>
                  <a:pt x="5760" y="878"/>
                  <a:pt x="5760" y="1075"/>
                </a:cubicBezTo>
                <a:cubicBezTo>
                  <a:pt x="5760" y="1670"/>
                  <a:pt x="6242" y="2151"/>
                  <a:pt x="6840" y="2151"/>
                </a:cubicBezTo>
                <a:lnTo>
                  <a:pt x="16920" y="2151"/>
                </a:lnTo>
                <a:cubicBezTo>
                  <a:pt x="17118" y="2151"/>
                  <a:pt x="17280" y="2312"/>
                  <a:pt x="17280" y="2509"/>
                </a:cubicBezTo>
                <a:lnTo>
                  <a:pt x="17280" y="3584"/>
                </a:lnTo>
                <a:lnTo>
                  <a:pt x="3960" y="3584"/>
                </a:lnTo>
                <a:cubicBezTo>
                  <a:pt x="2966" y="3584"/>
                  <a:pt x="2160" y="4387"/>
                  <a:pt x="2160" y="5377"/>
                </a:cubicBezTo>
                <a:lnTo>
                  <a:pt x="2160" y="13979"/>
                </a:lnTo>
                <a:cubicBezTo>
                  <a:pt x="2160" y="14370"/>
                  <a:pt x="2290" y="14746"/>
                  <a:pt x="2531" y="15055"/>
                </a:cubicBezTo>
                <a:lnTo>
                  <a:pt x="1080" y="15055"/>
                </a:lnTo>
                <a:cubicBezTo>
                  <a:pt x="882" y="15055"/>
                  <a:pt x="720" y="14893"/>
                  <a:pt x="720" y="14696"/>
                </a:cubicBezTo>
                <a:close/>
                <a:moveTo>
                  <a:pt x="14040" y="20790"/>
                </a:moveTo>
                <a:cubicBezTo>
                  <a:pt x="11128" y="20790"/>
                  <a:pt x="8737" y="18492"/>
                  <a:pt x="8640" y="15592"/>
                </a:cubicBezTo>
                <a:cubicBezTo>
                  <a:pt x="8543" y="12693"/>
                  <a:pt x="10775" y="10241"/>
                  <a:pt x="13680" y="10047"/>
                </a:cubicBezTo>
                <a:lnTo>
                  <a:pt x="13680" y="15413"/>
                </a:lnTo>
                <a:cubicBezTo>
                  <a:pt x="13680" y="15610"/>
                  <a:pt x="13842" y="15772"/>
                  <a:pt x="14040" y="15772"/>
                </a:cubicBezTo>
                <a:lnTo>
                  <a:pt x="19429" y="15772"/>
                </a:lnTo>
                <a:cubicBezTo>
                  <a:pt x="19235" y="18593"/>
                  <a:pt x="16880" y="20786"/>
                  <a:pt x="14040" y="20790"/>
                </a:cubicBezTo>
                <a:close/>
                <a:moveTo>
                  <a:pt x="18000" y="15055"/>
                </a:moveTo>
                <a:lnTo>
                  <a:pt x="14400" y="15055"/>
                </a:lnTo>
                <a:lnTo>
                  <a:pt x="14400" y="9678"/>
                </a:lnTo>
                <a:cubicBezTo>
                  <a:pt x="14400" y="9481"/>
                  <a:pt x="14238" y="9320"/>
                  <a:pt x="14040" y="9320"/>
                </a:cubicBezTo>
                <a:cubicBezTo>
                  <a:pt x="10804" y="9323"/>
                  <a:pt x="8129" y="11839"/>
                  <a:pt x="7938" y="15055"/>
                </a:cubicBezTo>
                <a:lnTo>
                  <a:pt x="3960" y="15055"/>
                </a:lnTo>
                <a:cubicBezTo>
                  <a:pt x="3362" y="15055"/>
                  <a:pt x="2880" y="14574"/>
                  <a:pt x="2880" y="13979"/>
                </a:cubicBezTo>
                <a:lnTo>
                  <a:pt x="2880" y="5377"/>
                </a:lnTo>
                <a:cubicBezTo>
                  <a:pt x="2880" y="4782"/>
                  <a:pt x="3362" y="4301"/>
                  <a:pt x="3960" y="4301"/>
                </a:cubicBezTo>
                <a:lnTo>
                  <a:pt x="17640" y="4301"/>
                </a:lnTo>
                <a:cubicBezTo>
                  <a:pt x="17838" y="4301"/>
                  <a:pt x="18000" y="4463"/>
                  <a:pt x="18000" y="4660"/>
                </a:cubicBezTo>
                <a:lnTo>
                  <a:pt x="18000" y="8434"/>
                </a:lnTo>
                <a:cubicBezTo>
                  <a:pt x="17208" y="8072"/>
                  <a:pt x="16351" y="7886"/>
                  <a:pt x="15480" y="7886"/>
                </a:cubicBezTo>
                <a:cubicBezTo>
                  <a:pt x="15282" y="7886"/>
                  <a:pt x="15120" y="8047"/>
                  <a:pt x="15120" y="8244"/>
                </a:cubicBezTo>
                <a:lnTo>
                  <a:pt x="15120" y="13979"/>
                </a:lnTo>
                <a:cubicBezTo>
                  <a:pt x="15120" y="14177"/>
                  <a:pt x="15282" y="14338"/>
                  <a:pt x="15480" y="14338"/>
                </a:cubicBezTo>
                <a:lnTo>
                  <a:pt x="18000" y="14338"/>
                </a:lnTo>
                <a:lnTo>
                  <a:pt x="18000" y="15055"/>
                </a:lnTo>
                <a:close/>
                <a:moveTo>
                  <a:pt x="17788" y="13621"/>
                </a:moveTo>
                <a:lnTo>
                  <a:pt x="20146" y="11277"/>
                </a:lnTo>
                <a:cubicBezTo>
                  <a:pt x="20567" y="11990"/>
                  <a:pt x="20812" y="12793"/>
                  <a:pt x="20869" y="13621"/>
                </a:cubicBezTo>
                <a:lnTo>
                  <a:pt x="17788" y="13621"/>
                </a:lnTo>
                <a:close/>
              </a:path>
            </a:pathLst>
          </a:custGeom>
          <a:solidFill>
            <a:srgbClr val="1B4793"/>
          </a:solidFill>
          <a:ln w="12700">
            <a:miter lim="400000"/>
          </a:ln>
        </p:spPr>
        <p:txBody>
          <a:bodyPr lIns="43541" tIns="43541" rIns="43541" bIns="4354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714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Фигура"/>
          <p:cNvSpPr/>
          <p:nvPr/>
        </p:nvSpPr>
        <p:spPr>
          <a:xfrm>
            <a:off x="940405" y="3298416"/>
            <a:ext cx="204110" cy="174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6" extrusionOk="0">
                <a:moveTo>
                  <a:pt x="18720" y="8818"/>
                </a:moveTo>
                <a:lnTo>
                  <a:pt x="18720" y="4660"/>
                </a:lnTo>
                <a:cubicBezTo>
                  <a:pt x="18716" y="4205"/>
                  <a:pt x="18428" y="3803"/>
                  <a:pt x="18000" y="3649"/>
                </a:cubicBezTo>
                <a:lnTo>
                  <a:pt x="18000" y="2509"/>
                </a:lnTo>
                <a:cubicBezTo>
                  <a:pt x="18000" y="1914"/>
                  <a:pt x="17518" y="1434"/>
                  <a:pt x="16920" y="1434"/>
                </a:cubicBezTo>
                <a:lnTo>
                  <a:pt x="6840" y="1434"/>
                </a:lnTo>
                <a:cubicBezTo>
                  <a:pt x="6642" y="1434"/>
                  <a:pt x="6480" y="1272"/>
                  <a:pt x="6480" y="1075"/>
                </a:cubicBezTo>
                <a:cubicBezTo>
                  <a:pt x="6480" y="480"/>
                  <a:pt x="5998" y="0"/>
                  <a:pt x="5400" y="0"/>
                </a:cubicBezTo>
                <a:lnTo>
                  <a:pt x="1080" y="0"/>
                </a:lnTo>
                <a:cubicBezTo>
                  <a:pt x="482" y="0"/>
                  <a:pt x="0" y="480"/>
                  <a:pt x="0" y="1075"/>
                </a:cubicBezTo>
                <a:lnTo>
                  <a:pt x="0" y="14696"/>
                </a:lnTo>
                <a:cubicBezTo>
                  <a:pt x="0" y="15291"/>
                  <a:pt x="482" y="15772"/>
                  <a:pt x="1080" y="15772"/>
                </a:cubicBezTo>
                <a:lnTo>
                  <a:pt x="7938" y="15772"/>
                </a:lnTo>
                <a:cubicBezTo>
                  <a:pt x="8132" y="19062"/>
                  <a:pt x="10915" y="21600"/>
                  <a:pt x="14224" y="21503"/>
                </a:cubicBezTo>
                <a:cubicBezTo>
                  <a:pt x="17532" y="21406"/>
                  <a:pt x="20160" y="18707"/>
                  <a:pt x="20160" y="15413"/>
                </a:cubicBezTo>
                <a:cubicBezTo>
                  <a:pt x="20160" y="15216"/>
                  <a:pt x="19998" y="15055"/>
                  <a:pt x="19800" y="15055"/>
                </a:cubicBezTo>
                <a:lnTo>
                  <a:pt x="18720" y="15055"/>
                </a:lnTo>
                <a:lnTo>
                  <a:pt x="18720" y="14338"/>
                </a:lnTo>
                <a:lnTo>
                  <a:pt x="21240" y="14338"/>
                </a:lnTo>
                <a:cubicBezTo>
                  <a:pt x="21438" y="14338"/>
                  <a:pt x="21600" y="14177"/>
                  <a:pt x="21600" y="13979"/>
                </a:cubicBezTo>
                <a:cubicBezTo>
                  <a:pt x="21596" y="11879"/>
                  <a:pt x="20509" y="9929"/>
                  <a:pt x="18720" y="8818"/>
                </a:cubicBezTo>
                <a:close/>
                <a:moveTo>
                  <a:pt x="19732" y="10675"/>
                </a:moveTo>
                <a:lnTo>
                  <a:pt x="16772" y="13621"/>
                </a:lnTo>
                <a:lnTo>
                  <a:pt x="15840" y="13621"/>
                </a:lnTo>
                <a:lnTo>
                  <a:pt x="15840" y="12693"/>
                </a:lnTo>
                <a:lnTo>
                  <a:pt x="18799" y="9746"/>
                </a:lnTo>
                <a:cubicBezTo>
                  <a:pt x="19145" y="10019"/>
                  <a:pt x="19458" y="10330"/>
                  <a:pt x="19732" y="10675"/>
                </a:cubicBezTo>
                <a:close/>
                <a:moveTo>
                  <a:pt x="18194" y="9334"/>
                </a:moveTo>
                <a:lnTo>
                  <a:pt x="15840" y="11682"/>
                </a:lnTo>
                <a:lnTo>
                  <a:pt x="15840" y="8613"/>
                </a:lnTo>
                <a:cubicBezTo>
                  <a:pt x="16672" y="8671"/>
                  <a:pt x="17478" y="8915"/>
                  <a:pt x="18194" y="9334"/>
                </a:cubicBezTo>
                <a:close/>
                <a:moveTo>
                  <a:pt x="720" y="14696"/>
                </a:moveTo>
                <a:lnTo>
                  <a:pt x="720" y="1075"/>
                </a:lnTo>
                <a:cubicBezTo>
                  <a:pt x="720" y="878"/>
                  <a:pt x="882" y="717"/>
                  <a:pt x="1080" y="717"/>
                </a:cubicBezTo>
                <a:lnTo>
                  <a:pt x="5400" y="717"/>
                </a:lnTo>
                <a:cubicBezTo>
                  <a:pt x="5598" y="717"/>
                  <a:pt x="5760" y="878"/>
                  <a:pt x="5760" y="1075"/>
                </a:cubicBezTo>
                <a:cubicBezTo>
                  <a:pt x="5760" y="1670"/>
                  <a:pt x="6242" y="2151"/>
                  <a:pt x="6840" y="2151"/>
                </a:cubicBezTo>
                <a:lnTo>
                  <a:pt x="16920" y="2151"/>
                </a:lnTo>
                <a:cubicBezTo>
                  <a:pt x="17118" y="2151"/>
                  <a:pt x="17280" y="2312"/>
                  <a:pt x="17280" y="2509"/>
                </a:cubicBezTo>
                <a:lnTo>
                  <a:pt x="17280" y="3584"/>
                </a:lnTo>
                <a:lnTo>
                  <a:pt x="3960" y="3584"/>
                </a:lnTo>
                <a:cubicBezTo>
                  <a:pt x="2966" y="3584"/>
                  <a:pt x="2160" y="4387"/>
                  <a:pt x="2160" y="5377"/>
                </a:cubicBezTo>
                <a:lnTo>
                  <a:pt x="2160" y="13979"/>
                </a:lnTo>
                <a:cubicBezTo>
                  <a:pt x="2160" y="14370"/>
                  <a:pt x="2290" y="14746"/>
                  <a:pt x="2531" y="15055"/>
                </a:cubicBezTo>
                <a:lnTo>
                  <a:pt x="1080" y="15055"/>
                </a:lnTo>
                <a:cubicBezTo>
                  <a:pt x="882" y="15055"/>
                  <a:pt x="720" y="14893"/>
                  <a:pt x="720" y="14696"/>
                </a:cubicBezTo>
                <a:close/>
                <a:moveTo>
                  <a:pt x="14040" y="20790"/>
                </a:moveTo>
                <a:cubicBezTo>
                  <a:pt x="11128" y="20790"/>
                  <a:pt x="8737" y="18492"/>
                  <a:pt x="8640" y="15592"/>
                </a:cubicBezTo>
                <a:cubicBezTo>
                  <a:pt x="8543" y="12693"/>
                  <a:pt x="10775" y="10241"/>
                  <a:pt x="13680" y="10047"/>
                </a:cubicBezTo>
                <a:lnTo>
                  <a:pt x="13680" y="15413"/>
                </a:lnTo>
                <a:cubicBezTo>
                  <a:pt x="13680" y="15610"/>
                  <a:pt x="13842" y="15772"/>
                  <a:pt x="14040" y="15772"/>
                </a:cubicBezTo>
                <a:lnTo>
                  <a:pt x="19429" y="15772"/>
                </a:lnTo>
                <a:cubicBezTo>
                  <a:pt x="19235" y="18593"/>
                  <a:pt x="16880" y="20786"/>
                  <a:pt x="14040" y="20790"/>
                </a:cubicBezTo>
                <a:close/>
                <a:moveTo>
                  <a:pt x="18000" y="15055"/>
                </a:moveTo>
                <a:lnTo>
                  <a:pt x="14400" y="15055"/>
                </a:lnTo>
                <a:lnTo>
                  <a:pt x="14400" y="9678"/>
                </a:lnTo>
                <a:cubicBezTo>
                  <a:pt x="14400" y="9481"/>
                  <a:pt x="14238" y="9320"/>
                  <a:pt x="14040" y="9320"/>
                </a:cubicBezTo>
                <a:cubicBezTo>
                  <a:pt x="10804" y="9323"/>
                  <a:pt x="8129" y="11839"/>
                  <a:pt x="7938" y="15055"/>
                </a:cubicBezTo>
                <a:lnTo>
                  <a:pt x="3960" y="15055"/>
                </a:lnTo>
                <a:cubicBezTo>
                  <a:pt x="3362" y="15055"/>
                  <a:pt x="2880" y="14574"/>
                  <a:pt x="2880" y="13979"/>
                </a:cubicBezTo>
                <a:lnTo>
                  <a:pt x="2880" y="5377"/>
                </a:lnTo>
                <a:cubicBezTo>
                  <a:pt x="2880" y="4782"/>
                  <a:pt x="3362" y="4301"/>
                  <a:pt x="3960" y="4301"/>
                </a:cubicBezTo>
                <a:lnTo>
                  <a:pt x="17640" y="4301"/>
                </a:lnTo>
                <a:cubicBezTo>
                  <a:pt x="17838" y="4301"/>
                  <a:pt x="18000" y="4463"/>
                  <a:pt x="18000" y="4660"/>
                </a:cubicBezTo>
                <a:lnTo>
                  <a:pt x="18000" y="8434"/>
                </a:lnTo>
                <a:cubicBezTo>
                  <a:pt x="17208" y="8072"/>
                  <a:pt x="16351" y="7886"/>
                  <a:pt x="15480" y="7886"/>
                </a:cubicBezTo>
                <a:cubicBezTo>
                  <a:pt x="15282" y="7886"/>
                  <a:pt x="15120" y="8047"/>
                  <a:pt x="15120" y="8244"/>
                </a:cubicBezTo>
                <a:lnTo>
                  <a:pt x="15120" y="13979"/>
                </a:lnTo>
                <a:cubicBezTo>
                  <a:pt x="15120" y="14177"/>
                  <a:pt x="15282" y="14338"/>
                  <a:pt x="15480" y="14338"/>
                </a:cubicBezTo>
                <a:lnTo>
                  <a:pt x="18000" y="14338"/>
                </a:lnTo>
                <a:lnTo>
                  <a:pt x="18000" y="15055"/>
                </a:lnTo>
                <a:close/>
                <a:moveTo>
                  <a:pt x="17788" y="13621"/>
                </a:moveTo>
                <a:lnTo>
                  <a:pt x="20146" y="11277"/>
                </a:lnTo>
                <a:cubicBezTo>
                  <a:pt x="20567" y="11990"/>
                  <a:pt x="20812" y="12793"/>
                  <a:pt x="20869" y="13621"/>
                </a:cubicBezTo>
                <a:lnTo>
                  <a:pt x="17788" y="13621"/>
                </a:lnTo>
                <a:close/>
              </a:path>
            </a:pathLst>
          </a:custGeom>
          <a:solidFill>
            <a:srgbClr val="1B4793"/>
          </a:solidFill>
          <a:ln w="12700">
            <a:miter lim="400000"/>
          </a:ln>
        </p:spPr>
        <p:txBody>
          <a:bodyPr lIns="43541" tIns="43541" rIns="43541" bIns="4354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714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2" name="Сквиркл"/>
          <p:cNvSpPr/>
          <p:nvPr/>
        </p:nvSpPr>
        <p:spPr>
          <a:xfrm>
            <a:off x="730186" y="2511933"/>
            <a:ext cx="2483158" cy="665535"/>
          </a:xfrm>
          <a:prstGeom prst="rect">
            <a:avLst/>
          </a:prstGeom>
          <a:solidFill>
            <a:srgbClr val="FFFFFF"/>
          </a:solidFill>
          <a:ln w="12700">
            <a:solidFill>
              <a:srgbClr val="1B4793"/>
            </a:solidFill>
            <a:miter/>
          </a:ln>
        </p:spPr>
        <p:txBody>
          <a:bodyPr lIns="43541" tIns="43541" rIns="43541" bIns="43541" anchor="ctr"/>
          <a:lstStyle/>
          <a:p>
            <a:pPr algn="ctr" defTabSz="69549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33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9" name="Сгруппировать"/>
          <p:cNvGrpSpPr/>
          <p:nvPr/>
        </p:nvGrpSpPr>
        <p:grpSpPr>
          <a:xfrm>
            <a:off x="893536" y="2657978"/>
            <a:ext cx="435431" cy="373446"/>
            <a:chOff x="0" y="0"/>
            <a:chExt cx="457202" cy="392117"/>
          </a:xfrm>
        </p:grpSpPr>
        <p:sp>
          <p:nvSpPr>
            <p:cNvPr id="233" name="Сквиркл"/>
            <p:cNvSpPr/>
            <p:nvPr/>
          </p:nvSpPr>
          <p:spPr>
            <a:xfrm>
              <a:off x="0" y="-1"/>
              <a:ext cx="457203" cy="392118"/>
            </a:xfrm>
            <a:prstGeom prst="roundRect">
              <a:avLst>
                <a:gd name="adj" fmla="val 16667"/>
              </a:avLst>
            </a:prstGeom>
            <a:solidFill>
              <a:srgbClr val="1B4793"/>
            </a:solidFill>
            <a:ln w="12700" cap="flat">
              <a:noFill/>
              <a:miter lim="400000"/>
            </a:ln>
            <a:effectLst/>
          </p:spPr>
          <p:txBody>
            <a:bodyPr wrap="square" lIns="43541" tIns="43541" rIns="43541" bIns="43541" numCol="1" anchor="ctr">
              <a:noAutofit/>
            </a:bodyPr>
            <a:lstStyle/>
            <a:p>
              <a:pPr algn="ctr" defTabSz="695490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3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8" name="Сгруппировать"/>
            <p:cNvGrpSpPr/>
            <p:nvPr/>
          </p:nvGrpSpPr>
          <p:grpSpPr>
            <a:xfrm>
              <a:off x="80585" y="44150"/>
              <a:ext cx="296035" cy="305587"/>
              <a:chOff x="0" y="0"/>
              <a:chExt cx="296034" cy="305586"/>
            </a:xfrm>
          </p:grpSpPr>
          <p:sp>
            <p:nvSpPr>
              <p:cNvPr id="234" name="Овал"/>
              <p:cNvSpPr/>
              <p:nvPr/>
            </p:nvSpPr>
            <p:spPr>
              <a:xfrm>
                <a:off x="-1" y="-1"/>
                <a:ext cx="296036" cy="116809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 defTabSz="695490"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5" name="Линия"/>
              <p:cNvSpPr/>
              <p:nvPr/>
            </p:nvSpPr>
            <p:spPr>
              <a:xfrm>
                <a:off x="-1" y="116804"/>
                <a:ext cx="296035" cy="5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2150"/>
                      <a:pt x="16768" y="21600"/>
                      <a:pt x="10800" y="21600"/>
                    </a:cubicBezTo>
                    <a:cubicBezTo>
                      <a:pt x="4832" y="21600"/>
                      <a:pt x="0" y="1215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6" name="Линия"/>
              <p:cNvSpPr/>
              <p:nvPr/>
            </p:nvSpPr>
            <p:spPr>
              <a:xfrm>
                <a:off x="-1" y="182878"/>
                <a:ext cx="296035" cy="5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2150"/>
                      <a:pt x="16768" y="21600"/>
                      <a:pt x="10800" y="21600"/>
                    </a:cubicBezTo>
                    <a:cubicBezTo>
                      <a:pt x="4832" y="21600"/>
                      <a:pt x="0" y="1215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7" name="Линия"/>
              <p:cNvSpPr/>
              <p:nvPr/>
            </p:nvSpPr>
            <p:spPr>
              <a:xfrm>
                <a:off x="-1" y="58992"/>
                <a:ext cx="296035" cy="246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6518"/>
                      <a:pt x="0" y="16518"/>
                      <a:pt x="0" y="16518"/>
                    </a:cubicBezTo>
                    <a:cubicBezTo>
                      <a:pt x="0" y="19376"/>
                      <a:pt x="4832" y="21600"/>
                      <a:pt x="10800" y="21600"/>
                    </a:cubicBezTo>
                    <a:cubicBezTo>
                      <a:pt x="16768" y="21600"/>
                      <a:pt x="21600" y="19376"/>
                      <a:pt x="21600" y="16518"/>
                    </a:cubicBezTo>
                    <a:cubicBezTo>
                      <a:pt x="21600" y="0"/>
                      <a:pt x="21600" y="0"/>
                      <a:pt x="2160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40" name="УК (Москва)…"/>
          <p:cNvSpPr txBox="1"/>
          <p:nvPr/>
        </p:nvSpPr>
        <p:spPr>
          <a:xfrm>
            <a:off x="1430445" y="2600978"/>
            <a:ext cx="1341481" cy="470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3541" tIns="43541" rIns="43541" bIns="43541">
            <a:spAutoFit/>
          </a:bodyPr>
          <a:lstStyle/>
          <a:p>
            <a:pPr defTabSz="695490">
              <a:lnSpc>
                <a:spcPct val="90000"/>
              </a:lnSpc>
              <a:defRPr sz="1600" b="1">
                <a:latin typeface="Tahoma"/>
                <a:ea typeface="Tahoma"/>
                <a:cs typeface="Tahoma"/>
                <a:sym typeface="Tahoma"/>
              </a:defRPr>
            </a:pPr>
            <a:r>
              <a:rPr sz="152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 (Москва)</a:t>
            </a:r>
            <a:endParaRPr sz="133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695490">
              <a:lnSpc>
                <a:spcPct val="90000"/>
              </a:lnSpc>
              <a:defRPr sz="1300" b="1">
                <a:latin typeface="Tahoma"/>
                <a:ea typeface="Tahoma"/>
                <a:cs typeface="Tahoma"/>
                <a:sym typeface="Tahoma"/>
              </a:defRPr>
            </a:pPr>
            <a:r>
              <a:rPr sz="123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СЭД (Lotus)</a:t>
            </a:r>
          </a:p>
        </p:txBody>
      </p:sp>
      <p:sp>
        <p:nvSpPr>
          <p:cNvPr id="140" name="Graphic 19">
            <a:extLst>
              <a:ext uri="{FF2B5EF4-FFF2-40B4-BE49-F238E27FC236}">
                <a16:creationId xmlns:a16="http://schemas.microsoft.com/office/drawing/2014/main" id="{F52C8F5E-14D7-46AA-AF9A-B1D58F3010D0}"/>
              </a:ext>
            </a:extLst>
          </p:cNvPr>
          <p:cNvSpPr/>
          <p:nvPr/>
        </p:nvSpPr>
        <p:spPr>
          <a:xfrm>
            <a:off x="287238" y="3097576"/>
            <a:ext cx="451043" cy="471472"/>
          </a:xfrm>
          <a:custGeom>
            <a:avLst/>
            <a:gdLst>
              <a:gd name="connsiteX0" fmla="*/ 19294 w 972647"/>
              <a:gd name="connsiteY0" fmla="*/ 793 h 1068854"/>
              <a:gd name="connsiteX1" fmla="*/ 793 w 972647"/>
              <a:gd name="connsiteY1" fmla="*/ 793 h 1068854"/>
              <a:gd name="connsiteX2" fmla="*/ 793 w 972647"/>
              <a:gd name="connsiteY2" fmla="*/ 97049 h 1068854"/>
              <a:gd name="connsiteX3" fmla="*/ 19294 w 972647"/>
              <a:gd name="connsiteY3" fmla="*/ 97049 h 1068854"/>
              <a:gd name="connsiteX4" fmla="*/ 37796 w 972647"/>
              <a:gd name="connsiteY4" fmla="*/ 97049 h 1068854"/>
              <a:gd name="connsiteX5" fmla="*/ 37796 w 972647"/>
              <a:gd name="connsiteY5" fmla="*/ 793 h 1068854"/>
              <a:gd name="connsiteX6" fmla="*/ 19294 w 972647"/>
              <a:gd name="connsiteY6" fmla="*/ 793 h 1068854"/>
              <a:gd name="connsiteX7" fmla="*/ 19294 w 972647"/>
              <a:gd name="connsiteY7" fmla="*/ 97049 h 1068854"/>
              <a:gd name="connsiteX8" fmla="*/ 793 w 972647"/>
              <a:gd name="connsiteY8" fmla="*/ 97049 h 1068854"/>
              <a:gd name="connsiteX9" fmla="*/ 972334 w 972647"/>
              <a:gd name="connsiteY9" fmla="*/ 1068590 h 1068854"/>
              <a:gd name="connsiteX10" fmla="*/ 972334 w 972647"/>
              <a:gd name="connsiteY10" fmla="*/ 1050089 h 1068854"/>
              <a:gd name="connsiteX11" fmla="*/ 972334 w 972647"/>
              <a:gd name="connsiteY11" fmla="*/ 1031587 h 1068854"/>
              <a:gd name="connsiteX12" fmla="*/ 37796 w 972647"/>
              <a:gd name="connsiteY12" fmla="*/ 97049 h 1068854"/>
              <a:gd name="connsiteX13" fmla="*/ 19294 w 972647"/>
              <a:gd name="connsiteY13" fmla="*/ 97049 h 106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2647" h="1068854">
                <a:moveTo>
                  <a:pt x="19294" y="793"/>
                </a:moveTo>
                <a:lnTo>
                  <a:pt x="793" y="793"/>
                </a:lnTo>
                <a:lnTo>
                  <a:pt x="793" y="97049"/>
                </a:lnTo>
                <a:lnTo>
                  <a:pt x="19294" y="97049"/>
                </a:lnTo>
                <a:lnTo>
                  <a:pt x="37796" y="97049"/>
                </a:lnTo>
                <a:lnTo>
                  <a:pt x="37796" y="793"/>
                </a:lnTo>
                <a:lnTo>
                  <a:pt x="19294" y="793"/>
                </a:lnTo>
                <a:close/>
                <a:moveTo>
                  <a:pt x="19294" y="97049"/>
                </a:moveTo>
                <a:lnTo>
                  <a:pt x="793" y="97049"/>
                </a:lnTo>
                <a:cubicBezTo>
                  <a:pt x="793" y="633616"/>
                  <a:pt x="435767" y="1068590"/>
                  <a:pt x="972334" y="1068590"/>
                </a:cubicBezTo>
                <a:lnTo>
                  <a:pt x="972334" y="1050089"/>
                </a:lnTo>
                <a:lnTo>
                  <a:pt x="972334" y="1031587"/>
                </a:lnTo>
                <a:cubicBezTo>
                  <a:pt x="456203" y="1031587"/>
                  <a:pt x="37796" y="613180"/>
                  <a:pt x="37796" y="97049"/>
                </a:cubicBezTo>
                <a:lnTo>
                  <a:pt x="19294" y="97049"/>
                </a:lnTo>
                <a:close/>
              </a:path>
            </a:pathLst>
          </a:custGeom>
          <a:solidFill>
            <a:srgbClr val="1B479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14" dirty="0"/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88D413AE-6C98-4E55-9A53-777207A4CE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8625" y="1435312"/>
            <a:ext cx="136029" cy="172085"/>
          </a:xfrm>
          <a:prstGeom prst="rect">
            <a:avLst/>
          </a:prstGeom>
        </p:spPr>
      </p:pic>
      <p:sp>
        <p:nvSpPr>
          <p:cNvPr id="145" name="Бюджетирование">
            <a:extLst>
              <a:ext uri="{FF2B5EF4-FFF2-40B4-BE49-F238E27FC236}">
                <a16:creationId xmlns:a16="http://schemas.microsoft.com/office/drawing/2014/main" id="{C7367101-D23B-46C9-B767-C654F1F175EC}"/>
              </a:ext>
            </a:extLst>
          </p:cNvPr>
          <p:cNvSpPr txBox="1"/>
          <p:nvPr/>
        </p:nvSpPr>
        <p:spPr>
          <a:xfrm>
            <a:off x="4515384" y="5174634"/>
            <a:ext cx="1834886" cy="293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3541" tIns="43541" rIns="43541" bIns="43541">
            <a:spAutoFit/>
          </a:bodyPr>
          <a:lstStyle>
            <a:lvl1pPr>
              <a:defRPr sz="15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163289" indent="-163289">
              <a:buClr>
                <a:srgbClr val="E41E26"/>
              </a:buClr>
              <a:buSzPct val="124000"/>
              <a:buFont typeface="Arial" panose="020B0604020202020204" pitchFamily="34" charset="0"/>
              <a:buChar char="•"/>
            </a:pPr>
            <a:r>
              <a:rPr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Бюджетирование</a:t>
            </a:r>
          </a:p>
        </p:txBody>
      </p:sp>
      <p:sp>
        <p:nvSpPr>
          <p:cNvPr id="146" name="Казначейство">
            <a:extLst>
              <a:ext uri="{FF2B5EF4-FFF2-40B4-BE49-F238E27FC236}">
                <a16:creationId xmlns:a16="http://schemas.microsoft.com/office/drawing/2014/main" id="{8999F80F-51A4-4685-A0F5-0CB8CD637F2B}"/>
              </a:ext>
            </a:extLst>
          </p:cNvPr>
          <p:cNvSpPr txBox="1"/>
          <p:nvPr/>
        </p:nvSpPr>
        <p:spPr>
          <a:xfrm>
            <a:off x="4516661" y="5465913"/>
            <a:ext cx="1487033" cy="293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3541" tIns="43541" rIns="43541" bIns="43541">
            <a:spAutoFit/>
          </a:bodyPr>
          <a:lstStyle>
            <a:lvl1pPr>
              <a:defRPr sz="15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163289" indent="-163289">
              <a:buClr>
                <a:srgbClr val="E41E26"/>
              </a:buClr>
              <a:buSzPct val="124000"/>
              <a:buFont typeface="Arial" panose="020B0604020202020204" pitchFamily="34" charset="0"/>
              <a:buChar char="•"/>
            </a:pPr>
            <a:r>
              <a:rPr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Казначейство</a:t>
            </a:r>
          </a:p>
        </p:txBody>
      </p:sp>
      <p:sp>
        <p:nvSpPr>
          <p:cNvPr id="147" name="Консолидированная отчетность МСФО">
            <a:extLst>
              <a:ext uri="{FF2B5EF4-FFF2-40B4-BE49-F238E27FC236}">
                <a16:creationId xmlns:a16="http://schemas.microsoft.com/office/drawing/2014/main" id="{EAE62F42-0C37-464E-93E2-F96B93D10B56}"/>
              </a:ext>
            </a:extLst>
          </p:cNvPr>
          <p:cNvSpPr txBox="1"/>
          <p:nvPr/>
        </p:nvSpPr>
        <p:spPr>
          <a:xfrm>
            <a:off x="4517799" y="5752412"/>
            <a:ext cx="2148690" cy="498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3541" tIns="43541" rIns="43541" bIns="43541">
            <a:spAutoFit/>
          </a:bodyPr>
          <a:lstStyle>
            <a:lvl1pPr>
              <a:defRPr sz="15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163289" indent="-163289">
              <a:buClr>
                <a:srgbClr val="E41E26"/>
              </a:buClr>
              <a:buSzPct val="124000"/>
              <a:buFont typeface="Arial" panose="020B0604020202020204" pitchFamily="34" charset="0"/>
              <a:buChar char="•"/>
            </a:pPr>
            <a:r>
              <a:rPr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Консолидированная отчетность МСФО</a:t>
            </a:r>
          </a:p>
        </p:txBody>
      </p:sp>
      <p:sp>
        <p:nvSpPr>
          <p:cNvPr id="148" name="Портал сверки ВГО">
            <a:extLst>
              <a:ext uri="{FF2B5EF4-FFF2-40B4-BE49-F238E27FC236}">
                <a16:creationId xmlns:a16="http://schemas.microsoft.com/office/drawing/2014/main" id="{129ED354-6B7F-4822-9E99-06F822EA2B4C}"/>
              </a:ext>
            </a:extLst>
          </p:cNvPr>
          <p:cNvSpPr txBox="1"/>
          <p:nvPr/>
        </p:nvSpPr>
        <p:spPr>
          <a:xfrm>
            <a:off x="6643074" y="5135949"/>
            <a:ext cx="1961522" cy="293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3541" tIns="43541" rIns="43541" bIns="43541">
            <a:spAutoFit/>
          </a:bodyPr>
          <a:lstStyle>
            <a:lvl1pPr>
              <a:defRPr sz="15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163289" indent="-163289">
              <a:buClr>
                <a:srgbClr val="E41E26"/>
              </a:buClr>
              <a:buSzPct val="124000"/>
              <a:buFont typeface="Arial" panose="020B0604020202020204" pitchFamily="34" charset="0"/>
              <a:buChar char="•"/>
            </a:pPr>
            <a:r>
              <a:rPr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 сверки ВГО</a:t>
            </a:r>
          </a:p>
        </p:txBody>
      </p:sp>
      <p:sp>
        <p:nvSpPr>
          <p:cNvPr id="149" name="Инвестиции">
            <a:extLst>
              <a:ext uri="{FF2B5EF4-FFF2-40B4-BE49-F238E27FC236}">
                <a16:creationId xmlns:a16="http://schemas.microsoft.com/office/drawing/2014/main" id="{89E444BE-D544-4872-B22B-6E93F52098DC}"/>
              </a:ext>
            </a:extLst>
          </p:cNvPr>
          <p:cNvSpPr txBox="1"/>
          <p:nvPr/>
        </p:nvSpPr>
        <p:spPr>
          <a:xfrm>
            <a:off x="6644587" y="5389859"/>
            <a:ext cx="1975076" cy="498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3541" tIns="43541" rIns="43541" bIns="43541">
            <a:spAutoFit/>
          </a:bodyPr>
          <a:lstStyle>
            <a:lvl1pPr>
              <a:defRPr sz="15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163289" indent="-163289">
              <a:buClr>
                <a:srgbClr val="E41E26"/>
              </a:buClr>
              <a:buSzPct val="124000"/>
              <a:buFont typeface="Arial" panose="020B0604020202020204" pitchFamily="34" charset="0"/>
              <a:buChar char="•"/>
            </a:pPr>
            <a:r>
              <a:rPr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</a:t>
            </a:r>
            <a:r>
              <a:rPr lang="ru-RU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онные проекты</a:t>
            </a:r>
            <a:endParaRPr sz="1333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Консолидированная отчетность РСБУ">
            <a:extLst>
              <a:ext uri="{FF2B5EF4-FFF2-40B4-BE49-F238E27FC236}">
                <a16:creationId xmlns:a16="http://schemas.microsoft.com/office/drawing/2014/main" id="{B9AE9CBD-2D62-43C1-B831-CEC486FB33CF}"/>
              </a:ext>
            </a:extLst>
          </p:cNvPr>
          <p:cNvSpPr txBox="1"/>
          <p:nvPr/>
        </p:nvSpPr>
        <p:spPr>
          <a:xfrm>
            <a:off x="6658868" y="5827594"/>
            <a:ext cx="2168177" cy="498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3541" tIns="43541" rIns="43541" bIns="43541">
            <a:spAutoFit/>
          </a:bodyPr>
          <a:lstStyle>
            <a:lvl1pPr>
              <a:defRPr sz="15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163289" indent="-163289">
              <a:buClr>
                <a:srgbClr val="E41E26"/>
              </a:buClr>
              <a:buSzPct val="124000"/>
              <a:buFont typeface="Arial" panose="020B0604020202020204" pitchFamily="34" charset="0"/>
              <a:buChar char="•"/>
            </a:pPr>
            <a:r>
              <a:rPr lang="ru-RU" sz="13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Бюджетный контроль лимитов</a:t>
            </a:r>
            <a:endParaRPr sz="1333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2" name="Соединительная линия"/>
          <p:cNvCxnSpPr>
            <a:cxnSpLocks/>
          </p:cNvCxnSpPr>
          <p:nvPr/>
        </p:nvCxnSpPr>
        <p:spPr>
          <a:xfrm flipH="1">
            <a:off x="8669093" y="4608655"/>
            <a:ext cx="1492115" cy="0"/>
          </a:xfrm>
          <a:prstGeom prst="straightConnector1">
            <a:avLst/>
          </a:prstGeom>
          <a:ln w="12700">
            <a:solidFill>
              <a:srgbClr val="1B4792"/>
            </a:solidFill>
            <a:miter/>
            <a:tailEnd type="triangle"/>
          </a:ln>
        </p:spPr>
      </p:cxnSp>
      <p:sp>
        <p:nvSpPr>
          <p:cNvPr id="270" name="Загрузка данных из Excel"/>
          <p:cNvSpPr txBox="1"/>
          <p:nvPr/>
        </p:nvSpPr>
        <p:spPr>
          <a:xfrm>
            <a:off x="8708918" y="4641746"/>
            <a:ext cx="1405168" cy="498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>
            <a:lvl1pPr algn="ctr" defTabSz="730250">
              <a:defRPr sz="1400">
                <a:solidFill>
                  <a:srgbClr val="1B479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333" dirty="0"/>
              <a:t>Загрузка данных из Excel</a:t>
            </a:r>
          </a:p>
        </p:txBody>
      </p:sp>
      <p:sp>
        <p:nvSpPr>
          <p:cNvPr id="282" name="Фигура"/>
          <p:cNvSpPr/>
          <p:nvPr/>
        </p:nvSpPr>
        <p:spPr>
          <a:xfrm>
            <a:off x="9662279" y="2649052"/>
            <a:ext cx="204110" cy="18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6" extrusionOk="0">
                <a:moveTo>
                  <a:pt x="18720" y="8818"/>
                </a:moveTo>
                <a:lnTo>
                  <a:pt x="18720" y="4660"/>
                </a:lnTo>
                <a:cubicBezTo>
                  <a:pt x="18716" y="4205"/>
                  <a:pt x="18428" y="3803"/>
                  <a:pt x="18000" y="3649"/>
                </a:cubicBezTo>
                <a:lnTo>
                  <a:pt x="18000" y="2509"/>
                </a:lnTo>
                <a:cubicBezTo>
                  <a:pt x="18000" y="1914"/>
                  <a:pt x="17518" y="1434"/>
                  <a:pt x="16920" y="1434"/>
                </a:cubicBezTo>
                <a:lnTo>
                  <a:pt x="6840" y="1434"/>
                </a:lnTo>
                <a:cubicBezTo>
                  <a:pt x="6642" y="1434"/>
                  <a:pt x="6480" y="1272"/>
                  <a:pt x="6480" y="1075"/>
                </a:cubicBezTo>
                <a:cubicBezTo>
                  <a:pt x="6480" y="480"/>
                  <a:pt x="5998" y="0"/>
                  <a:pt x="5400" y="0"/>
                </a:cubicBezTo>
                <a:lnTo>
                  <a:pt x="1080" y="0"/>
                </a:lnTo>
                <a:cubicBezTo>
                  <a:pt x="482" y="0"/>
                  <a:pt x="0" y="480"/>
                  <a:pt x="0" y="1075"/>
                </a:cubicBezTo>
                <a:lnTo>
                  <a:pt x="0" y="14696"/>
                </a:lnTo>
                <a:cubicBezTo>
                  <a:pt x="0" y="15291"/>
                  <a:pt x="482" y="15772"/>
                  <a:pt x="1080" y="15772"/>
                </a:cubicBezTo>
                <a:lnTo>
                  <a:pt x="7938" y="15772"/>
                </a:lnTo>
                <a:cubicBezTo>
                  <a:pt x="8132" y="19062"/>
                  <a:pt x="10915" y="21600"/>
                  <a:pt x="14224" y="21503"/>
                </a:cubicBezTo>
                <a:cubicBezTo>
                  <a:pt x="17532" y="21406"/>
                  <a:pt x="20160" y="18707"/>
                  <a:pt x="20160" y="15413"/>
                </a:cubicBezTo>
                <a:cubicBezTo>
                  <a:pt x="20160" y="15216"/>
                  <a:pt x="19998" y="15055"/>
                  <a:pt x="19800" y="15055"/>
                </a:cubicBezTo>
                <a:lnTo>
                  <a:pt x="18720" y="15055"/>
                </a:lnTo>
                <a:lnTo>
                  <a:pt x="18720" y="14338"/>
                </a:lnTo>
                <a:lnTo>
                  <a:pt x="21240" y="14338"/>
                </a:lnTo>
                <a:cubicBezTo>
                  <a:pt x="21438" y="14338"/>
                  <a:pt x="21600" y="14177"/>
                  <a:pt x="21600" y="13979"/>
                </a:cubicBezTo>
                <a:cubicBezTo>
                  <a:pt x="21596" y="11879"/>
                  <a:pt x="20509" y="9929"/>
                  <a:pt x="18720" y="8818"/>
                </a:cubicBezTo>
                <a:close/>
                <a:moveTo>
                  <a:pt x="19732" y="10675"/>
                </a:moveTo>
                <a:lnTo>
                  <a:pt x="16772" y="13621"/>
                </a:lnTo>
                <a:lnTo>
                  <a:pt x="15840" y="13621"/>
                </a:lnTo>
                <a:lnTo>
                  <a:pt x="15840" y="12693"/>
                </a:lnTo>
                <a:lnTo>
                  <a:pt x="18799" y="9746"/>
                </a:lnTo>
                <a:cubicBezTo>
                  <a:pt x="19145" y="10019"/>
                  <a:pt x="19458" y="10330"/>
                  <a:pt x="19732" y="10675"/>
                </a:cubicBezTo>
                <a:close/>
                <a:moveTo>
                  <a:pt x="18194" y="9334"/>
                </a:moveTo>
                <a:lnTo>
                  <a:pt x="15840" y="11682"/>
                </a:lnTo>
                <a:lnTo>
                  <a:pt x="15840" y="8613"/>
                </a:lnTo>
                <a:cubicBezTo>
                  <a:pt x="16672" y="8671"/>
                  <a:pt x="17478" y="8915"/>
                  <a:pt x="18194" y="9334"/>
                </a:cubicBezTo>
                <a:close/>
                <a:moveTo>
                  <a:pt x="720" y="14696"/>
                </a:moveTo>
                <a:lnTo>
                  <a:pt x="720" y="1075"/>
                </a:lnTo>
                <a:cubicBezTo>
                  <a:pt x="720" y="878"/>
                  <a:pt x="882" y="717"/>
                  <a:pt x="1080" y="717"/>
                </a:cubicBezTo>
                <a:lnTo>
                  <a:pt x="5400" y="717"/>
                </a:lnTo>
                <a:cubicBezTo>
                  <a:pt x="5598" y="717"/>
                  <a:pt x="5760" y="878"/>
                  <a:pt x="5760" y="1075"/>
                </a:cubicBezTo>
                <a:cubicBezTo>
                  <a:pt x="5760" y="1670"/>
                  <a:pt x="6242" y="2151"/>
                  <a:pt x="6840" y="2151"/>
                </a:cubicBezTo>
                <a:lnTo>
                  <a:pt x="16920" y="2151"/>
                </a:lnTo>
                <a:cubicBezTo>
                  <a:pt x="17118" y="2151"/>
                  <a:pt x="17280" y="2312"/>
                  <a:pt x="17280" y="2509"/>
                </a:cubicBezTo>
                <a:lnTo>
                  <a:pt x="17280" y="3584"/>
                </a:lnTo>
                <a:lnTo>
                  <a:pt x="3960" y="3584"/>
                </a:lnTo>
                <a:cubicBezTo>
                  <a:pt x="2966" y="3584"/>
                  <a:pt x="2160" y="4387"/>
                  <a:pt x="2160" y="5377"/>
                </a:cubicBezTo>
                <a:lnTo>
                  <a:pt x="2160" y="13979"/>
                </a:lnTo>
                <a:cubicBezTo>
                  <a:pt x="2160" y="14370"/>
                  <a:pt x="2290" y="14746"/>
                  <a:pt x="2531" y="15055"/>
                </a:cubicBezTo>
                <a:lnTo>
                  <a:pt x="1080" y="15055"/>
                </a:lnTo>
                <a:cubicBezTo>
                  <a:pt x="882" y="15055"/>
                  <a:pt x="720" y="14893"/>
                  <a:pt x="720" y="14696"/>
                </a:cubicBezTo>
                <a:close/>
                <a:moveTo>
                  <a:pt x="14040" y="20790"/>
                </a:moveTo>
                <a:cubicBezTo>
                  <a:pt x="11128" y="20790"/>
                  <a:pt x="8737" y="18492"/>
                  <a:pt x="8640" y="15592"/>
                </a:cubicBezTo>
                <a:cubicBezTo>
                  <a:pt x="8543" y="12693"/>
                  <a:pt x="10775" y="10241"/>
                  <a:pt x="13680" y="10047"/>
                </a:cubicBezTo>
                <a:lnTo>
                  <a:pt x="13680" y="15413"/>
                </a:lnTo>
                <a:cubicBezTo>
                  <a:pt x="13680" y="15610"/>
                  <a:pt x="13842" y="15772"/>
                  <a:pt x="14040" y="15772"/>
                </a:cubicBezTo>
                <a:lnTo>
                  <a:pt x="19429" y="15772"/>
                </a:lnTo>
                <a:cubicBezTo>
                  <a:pt x="19235" y="18593"/>
                  <a:pt x="16880" y="20786"/>
                  <a:pt x="14040" y="20790"/>
                </a:cubicBezTo>
                <a:close/>
                <a:moveTo>
                  <a:pt x="18000" y="15055"/>
                </a:moveTo>
                <a:lnTo>
                  <a:pt x="14400" y="15055"/>
                </a:lnTo>
                <a:lnTo>
                  <a:pt x="14400" y="9678"/>
                </a:lnTo>
                <a:cubicBezTo>
                  <a:pt x="14400" y="9481"/>
                  <a:pt x="14238" y="9320"/>
                  <a:pt x="14040" y="9320"/>
                </a:cubicBezTo>
                <a:cubicBezTo>
                  <a:pt x="10804" y="9323"/>
                  <a:pt x="8129" y="11839"/>
                  <a:pt x="7938" y="15055"/>
                </a:cubicBezTo>
                <a:lnTo>
                  <a:pt x="3960" y="15055"/>
                </a:lnTo>
                <a:cubicBezTo>
                  <a:pt x="3362" y="15055"/>
                  <a:pt x="2880" y="14574"/>
                  <a:pt x="2880" y="13979"/>
                </a:cubicBezTo>
                <a:lnTo>
                  <a:pt x="2880" y="5377"/>
                </a:lnTo>
                <a:cubicBezTo>
                  <a:pt x="2880" y="4782"/>
                  <a:pt x="3362" y="4301"/>
                  <a:pt x="3960" y="4301"/>
                </a:cubicBezTo>
                <a:lnTo>
                  <a:pt x="17640" y="4301"/>
                </a:lnTo>
                <a:cubicBezTo>
                  <a:pt x="17838" y="4301"/>
                  <a:pt x="18000" y="4463"/>
                  <a:pt x="18000" y="4660"/>
                </a:cubicBezTo>
                <a:lnTo>
                  <a:pt x="18000" y="8434"/>
                </a:lnTo>
                <a:cubicBezTo>
                  <a:pt x="17208" y="8072"/>
                  <a:pt x="16351" y="7886"/>
                  <a:pt x="15480" y="7886"/>
                </a:cubicBezTo>
                <a:cubicBezTo>
                  <a:pt x="15282" y="7886"/>
                  <a:pt x="15120" y="8047"/>
                  <a:pt x="15120" y="8244"/>
                </a:cubicBezTo>
                <a:lnTo>
                  <a:pt x="15120" y="13979"/>
                </a:lnTo>
                <a:cubicBezTo>
                  <a:pt x="15120" y="14177"/>
                  <a:pt x="15282" y="14338"/>
                  <a:pt x="15480" y="14338"/>
                </a:cubicBezTo>
                <a:lnTo>
                  <a:pt x="18000" y="14338"/>
                </a:lnTo>
                <a:lnTo>
                  <a:pt x="18000" y="15055"/>
                </a:lnTo>
                <a:close/>
                <a:moveTo>
                  <a:pt x="17788" y="13621"/>
                </a:moveTo>
                <a:lnTo>
                  <a:pt x="20146" y="11277"/>
                </a:lnTo>
                <a:cubicBezTo>
                  <a:pt x="20567" y="11990"/>
                  <a:pt x="20812" y="12793"/>
                  <a:pt x="20869" y="13621"/>
                </a:cubicBezTo>
                <a:lnTo>
                  <a:pt x="17788" y="13621"/>
                </a:lnTo>
                <a:close/>
              </a:path>
            </a:pathLst>
          </a:custGeom>
          <a:solidFill>
            <a:srgbClr val="1B4793"/>
          </a:solidFill>
          <a:ln w="12700">
            <a:miter lim="400000"/>
          </a:ln>
        </p:spPr>
        <p:txBody>
          <a:bodyPr lIns="43541" tIns="43541" rIns="43541" bIns="4354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714" dirty="0"/>
          </a:p>
        </p:txBody>
      </p:sp>
      <p:sp>
        <p:nvSpPr>
          <p:cNvPr id="283" name="Фигура"/>
          <p:cNvSpPr/>
          <p:nvPr/>
        </p:nvSpPr>
        <p:spPr>
          <a:xfrm>
            <a:off x="9662279" y="2402612"/>
            <a:ext cx="204110" cy="18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06" extrusionOk="0">
                <a:moveTo>
                  <a:pt x="18720" y="8818"/>
                </a:moveTo>
                <a:lnTo>
                  <a:pt x="18720" y="4660"/>
                </a:lnTo>
                <a:cubicBezTo>
                  <a:pt x="18716" y="4205"/>
                  <a:pt x="18428" y="3803"/>
                  <a:pt x="18000" y="3649"/>
                </a:cubicBezTo>
                <a:lnTo>
                  <a:pt x="18000" y="2509"/>
                </a:lnTo>
                <a:cubicBezTo>
                  <a:pt x="18000" y="1914"/>
                  <a:pt x="17518" y="1434"/>
                  <a:pt x="16920" y="1434"/>
                </a:cubicBezTo>
                <a:lnTo>
                  <a:pt x="6840" y="1434"/>
                </a:lnTo>
                <a:cubicBezTo>
                  <a:pt x="6642" y="1434"/>
                  <a:pt x="6480" y="1272"/>
                  <a:pt x="6480" y="1075"/>
                </a:cubicBezTo>
                <a:cubicBezTo>
                  <a:pt x="6480" y="480"/>
                  <a:pt x="5998" y="0"/>
                  <a:pt x="5400" y="0"/>
                </a:cubicBezTo>
                <a:lnTo>
                  <a:pt x="1080" y="0"/>
                </a:lnTo>
                <a:cubicBezTo>
                  <a:pt x="482" y="0"/>
                  <a:pt x="0" y="480"/>
                  <a:pt x="0" y="1075"/>
                </a:cubicBezTo>
                <a:lnTo>
                  <a:pt x="0" y="14696"/>
                </a:lnTo>
                <a:cubicBezTo>
                  <a:pt x="0" y="15291"/>
                  <a:pt x="482" y="15772"/>
                  <a:pt x="1080" y="15772"/>
                </a:cubicBezTo>
                <a:lnTo>
                  <a:pt x="7938" y="15772"/>
                </a:lnTo>
                <a:cubicBezTo>
                  <a:pt x="8132" y="19062"/>
                  <a:pt x="10915" y="21600"/>
                  <a:pt x="14224" y="21503"/>
                </a:cubicBezTo>
                <a:cubicBezTo>
                  <a:pt x="17532" y="21406"/>
                  <a:pt x="20160" y="18707"/>
                  <a:pt x="20160" y="15413"/>
                </a:cubicBezTo>
                <a:cubicBezTo>
                  <a:pt x="20160" y="15216"/>
                  <a:pt x="19998" y="15055"/>
                  <a:pt x="19800" y="15055"/>
                </a:cubicBezTo>
                <a:lnTo>
                  <a:pt x="18720" y="15055"/>
                </a:lnTo>
                <a:lnTo>
                  <a:pt x="18720" y="14338"/>
                </a:lnTo>
                <a:lnTo>
                  <a:pt x="21240" y="14338"/>
                </a:lnTo>
                <a:cubicBezTo>
                  <a:pt x="21438" y="14338"/>
                  <a:pt x="21600" y="14177"/>
                  <a:pt x="21600" y="13979"/>
                </a:cubicBezTo>
                <a:cubicBezTo>
                  <a:pt x="21596" y="11879"/>
                  <a:pt x="20509" y="9929"/>
                  <a:pt x="18720" y="8818"/>
                </a:cubicBezTo>
                <a:close/>
                <a:moveTo>
                  <a:pt x="19732" y="10675"/>
                </a:moveTo>
                <a:lnTo>
                  <a:pt x="16772" y="13621"/>
                </a:lnTo>
                <a:lnTo>
                  <a:pt x="15840" y="13621"/>
                </a:lnTo>
                <a:lnTo>
                  <a:pt x="15840" y="12693"/>
                </a:lnTo>
                <a:lnTo>
                  <a:pt x="18799" y="9746"/>
                </a:lnTo>
                <a:cubicBezTo>
                  <a:pt x="19145" y="10019"/>
                  <a:pt x="19458" y="10330"/>
                  <a:pt x="19732" y="10675"/>
                </a:cubicBezTo>
                <a:close/>
                <a:moveTo>
                  <a:pt x="18194" y="9334"/>
                </a:moveTo>
                <a:lnTo>
                  <a:pt x="15840" y="11682"/>
                </a:lnTo>
                <a:lnTo>
                  <a:pt x="15840" y="8613"/>
                </a:lnTo>
                <a:cubicBezTo>
                  <a:pt x="16672" y="8671"/>
                  <a:pt x="17478" y="8915"/>
                  <a:pt x="18194" y="9334"/>
                </a:cubicBezTo>
                <a:close/>
                <a:moveTo>
                  <a:pt x="720" y="14696"/>
                </a:moveTo>
                <a:lnTo>
                  <a:pt x="720" y="1075"/>
                </a:lnTo>
                <a:cubicBezTo>
                  <a:pt x="720" y="878"/>
                  <a:pt x="882" y="717"/>
                  <a:pt x="1080" y="717"/>
                </a:cubicBezTo>
                <a:lnTo>
                  <a:pt x="5400" y="717"/>
                </a:lnTo>
                <a:cubicBezTo>
                  <a:pt x="5598" y="717"/>
                  <a:pt x="5760" y="878"/>
                  <a:pt x="5760" y="1075"/>
                </a:cubicBezTo>
                <a:cubicBezTo>
                  <a:pt x="5760" y="1670"/>
                  <a:pt x="6242" y="2151"/>
                  <a:pt x="6840" y="2151"/>
                </a:cubicBezTo>
                <a:lnTo>
                  <a:pt x="16920" y="2151"/>
                </a:lnTo>
                <a:cubicBezTo>
                  <a:pt x="17118" y="2151"/>
                  <a:pt x="17280" y="2312"/>
                  <a:pt x="17280" y="2509"/>
                </a:cubicBezTo>
                <a:lnTo>
                  <a:pt x="17280" y="3584"/>
                </a:lnTo>
                <a:lnTo>
                  <a:pt x="3960" y="3584"/>
                </a:lnTo>
                <a:cubicBezTo>
                  <a:pt x="2966" y="3584"/>
                  <a:pt x="2160" y="4387"/>
                  <a:pt x="2160" y="5377"/>
                </a:cubicBezTo>
                <a:lnTo>
                  <a:pt x="2160" y="13979"/>
                </a:lnTo>
                <a:cubicBezTo>
                  <a:pt x="2160" y="14370"/>
                  <a:pt x="2290" y="14746"/>
                  <a:pt x="2531" y="15055"/>
                </a:cubicBezTo>
                <a:lnTo>
                  <a:pt x="1080" y="15055"/>
                </a:lnTo>
                <a:cubicBezTo>
                  <a:pt x="882" y="15055"/>
                  <a:pt x="720" y="14893"/>
                  <a:pt x="720" y="14696"/>
                </a:cubicBezTo>
                <a:close/>
                <a:moveTo>
                  <a:pt x="14040" y="20790"/>
                </a:moveTo>
                <a:cubicBezTo>
                  <a:pt x="11128" y="20790"/>
                  <a:pt x="8737" y="18492"/>
                  <a:pt x="8640" y="15592"/>
                </a:cubicBezTo>
                <a:cubicBezTo>
                  <a:pt x="8543" y="12693"/>
                  <a:pt x="10775" y="10241"/>
                  <a:pt x="13680" y="10047"/>
                </a:cubicBezTo>
                <a:lnTo>
                  <a:pt x="13680" y="15413"/>
                </a:lnTo>
                <a:cubicBezTo>
                  <a:pt x="13680" y="15610"/>
                  <a:pt x="13842" y="15772"/>
                  <a:pt x="14040" y="15772"/>
                </a:cubicBezTo>
                <a:lnTo>
                  <a:pt x="19429" y="15772"/>
                </a:lnTo>
                <a:cubicBezTo>
                  <a:pt x="19235" y="18593"/>
                  <a:pt x="16880" y="20786"/>
                  <a:pt x="14040" y="20790"/>
                </a:cubicBezTo>
                <a:close/>
                <a:moveTo>
                  <a:pt x="18000" y="15055"/>
                </a:moveTo>
                <a:lnTo>
                  <a:pt x="14400" y="15055"/>
                </a:lnTo>
                <a:lnTo>
                  <a:pt x="14400" y="9678"/>
                </a:lnTo>
                <a:cubicBezTo>
                  <a:pt x="14400" y="9481"/>
                  <a:pt x="14238" y="9320"/>
                  <a:pt x="14040" y="9320"/>
                </a:cubicBezTo>
                <a:cubicBezTo>
                  <a:pt x="10804" y="9323"/>
                  <a:pt x="8129" y="11839"/>
                  <a:pt x="7938" y="15055"/>
                </a:cubicBezTo>
                <a:lnTo>
                  <a:pt x="3960" y="15055"/>
                </a:lnTo>
                <a:cubicBezTo>
                  <a:pt x="3362" y="15055"/>
                  <a:pt x="2880" y="14574"/>
                  <a:pt x="2880" y="13979"/>
                </a:cubicBezTo>
                <a:lnTo>
                  <a:pt x="2880" y="5377"/>
                </a:lnTo>
                <a:cubicBezTo>
                  <a:pt x="2880" y="4782"/>
                  <a:pt x="3362" y="4301"/>
                  <a:pt x="3960" y="4301"/>
                </a:cubicBezTo>
                <a:lnTo>
                  <a:pt x="17640" y="4301"/>
                </a:lnTo>
                <a:cubicBezTo>
                  <a:pt x="17838" y="4301"/>
                  <a:pt x="18000" y="4463"/>
                  <a:pt x="18000" y="4660"/>
                </a:cubicBezTo>
                <a:lnTo>
                  <a:pt x="18000" y="8434"/>
                </a:lnTo>
                <a:cubicBezTo>
                  <a:pt x="17208" y="8072"/>
                  <a:pt x="16351" y="7886"/>
                  <a:pt x="15480" y="7886"/>
                </a:cubicBezTo>
                <a:cubicBezTo>
                  <a:pt x="15282" y="7886"/>
                  <a:pt x="15120" y="8047"/>
                  <a:pt x="15120" y="8244"/>
                </a:cubicBezTo>
                <a:lnTo>
                  <a:pt x="15120" y="13979"/>
                </a:lnTo>
                <a:cubicBezTo>
                  <a:pt x="15120" y="14177"/>
                  <a:pt x="15282" y="14338"/>
                  <a:pt x="15480" y="14338"/>
                </a:cubicBezTo>
                <a:lnTo>
                  <a:pt x="18000" y="14338"/>
                </a:lnTo>
                <a:lnTo>
                  <a:pt x="18000" y="15055"/>
                </a:lnTo>
                <a:close/>
                <a:moveTo>
                  <a:pt x="17788" y="13621"/>
                </a:moveTo>
                <a:lnTo>
                  <a:pt x="20146" y="11277"/>
                </a:lnTo>
                <a:cubicBezTo>
                  <a:pt x="20567" y="11990"/>
                  <a:pt x="20812" y="12793"/>
                  <a:pt x="20869" y="13621"/>
                </a:cubicBezTo>
                <a:lnTo>
                  <a:pt x="17788" y="13621"/>
                </a:lnTo>
                <a:close/>
              </a:path>
            </a:pathLst>
          </a:custGeom>
          <a:solidFill>
            <a:srgbClr val="1B4793"/>
          </a:solidFill>
          <a:ln w="12700">
            <a:miter lim="400000"/>
          </a:ln>
        </p:spPr>
        <p:txBody>
          <a:bodyPr lIns="43541" tIns="43541" rIns="43541" bIns="43541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714" dirty="0"/>
          </a:p>
        </p:txBody>
      </p:sp>
      <p:grpSp>
        <p:nvGrpSpPr>
          <p:cNvPr id="305" name="Сгруппировать"/>
          <p:cNvGrpSpPr/>
          <p:nvPr/>
        </p:nvGrpSpPr>
        <p:grpSpPr>
          <a:xfrm>
            <a:off x="9627825" y="1746447"/>
            <a:ext cx="438975" cy="374957"/>
            <a:chOff x="0" y="0"/>
            <a:chExt cx="460922" cy="393703"/>
          </a:xfrm>
        </p:grpSpPr>
        <p:sp>
          <p:nvSpPr>
            <p:cNvPr id="299" name="Сквиркл"/>
            <p:cNvSpPr/>
            <p:nvPr/>
          </p:nvSpPr>
          <p:spPr>
            <a:xfrm>
              <a:off x="-1" y="0"/>
              <a:ext cx="460923" cy="393705"/>
            </a:xfrm>
            <a:prstGeom prst="roundRect">
              <a:avLst>
                <a:gd name="adj" fmla="val 16667"/>
              </a:avLst>
            </a:prstGeom>
            <a:solidFill>
              <a:srgbClr val="1B4793"/>
            </a:solidFill>
            <a:ln w="12700" cap="flat">
              <a:noFill/>
              <a:miter lim="400000"/>
            </a:ln>
            <a:effectLst/>
          </p:spPr>
          <p:txBody>
            <a:bodyPr wrap="square" lIns="43541" tIns="43541" rIns="43541" bIns="43541" numCol="1" anchor="ctr">
              <a:noAutofit/>
            </a:bodyPr>
            <a:lstStyle/>
            <a:p>
              <a:pPr algn="ctr" defTabSz="695490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333" dirty="0"/>
            </a:p>
          </p:txBody>
        </p:sp>
        <p:grpSp>
          <p:nvGrpSpPr>
            <p:cNvPr id="304" name="Сгруппировать"/>
            <p:cNvGrpSpPr/>
            <p:nvPr/>
          </p:nvGrpSpPr>
          <p:grpSpPr>
            <a:xfrm>
              <a:off x="81239" y="44329"/>
              <a:ext cx="298445" cy="306823"/>
              <a:chOff x="-1" y="0"/>
              <a:chExt cx="298444" cy="306822"/>
            </a:xfrm>
          </p:grpSpPr>
          <p:sp>
            <p:nvSpPr>
              <p:cNvPr id="300" name="Овал"/>
              <p:cNvSpPr/>
              <p:nvPr/>
            </p:nvSpPr>
            <p:spPr>
              <a:xfrm>
                <a:off x="-2" y="-1"/>
                <a:ext cx="298445" cy="117282"/>
              </a:xfrm>
              <a:prstGeom prst="ellips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 defTabSz="695490">
                  <a:defRPr sz="1400"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/>
              </a:p>
            </p:txBody>
          </p:sp>
          <p:sp>
            <p:nvSpPr>
              <p:cNvPr id="301" name="Линия"/>
              <p:cNvSpPr/>
              <p:nvPr/>
            </p:nvSpPr>
            <p:spPr>
              <a:xfrm>
                <a:off x="-2" y="117277"/>
                <a:ext cx="298445" cy="58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2150"/>
                      <a:pt x="16768" y="21600"/>
                      <a:pt x="10800" y="21600"/>
                    </a:cubicBezTo>
                    <a:cubicBezTo>
                      <a:pt x="4832" y="21600"/>
                      <a:pt x="0" y="1215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/>
              </a:p>
            </p:txBody>
          </p:sp>
          <p:sp>
            <p:nvSpPr>
              <p:cNvPr id="302" name="Линия"/>
              <p:cNvSpPr/>
              <p:nvPr/>
            </p:nvSpPr>
            <p:spPr>
              <a:xfrm>
                <a:off x="-2" y="183618"/>
                <a:ext cx="298445" cy="58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2150"/>
                      <a:pt x="16768" y="21600"/>
                      <a:pt x="10800" y="21600"/>
                    </a:cubicBezTo>
                    <a:cubicBezTo>
                      <a:pt x="4832" y="21600"/>
                      <a:pt x="0" y="1215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/>
              </a:p>
            </p:txBody>
          </p:sp>
          <p:sp>
            <p:nvSpPr>
              <p:cNvPr id="303" name="Линия"/>
              <p:cNvSpPr/>
              <p:nvPr/>
            </p:nvSpPr>
            <p:spPr>
              <a:xfrm>
                <a:off x="-2" y="59231"/>
                <a:ext cx="298445" cy="247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6518"/>
                      <a:pt x="0" y="16518"/>
                      <a:pt x="0" y="16518"/>
                    </a:cubicBezTo>
                    <a:cubicBezTo>
                      <a:pt x="0" y="19376"/>
                      <a:pt x="4832" y="21600"/>
                      <a:pt x="10800" y="21600"/>
                    </a:cubicBezTo>
                    <a:cubicBezTo>
                      <a:pt x="16768" y="21600"/>
                      <a:pt x="21600" y="19376"/>
                      <a:pt x="21600" y="16518"/>
                    </a:cubicBezTo>
                    <a:cubicBezTo>
                      <a:pt x="21600" y="0"/>
                      <a:pt x="21600" y="0"/>
                      <a:pt x="21600" y="0"/>
                    </a:cubicBezTo>
                  </a:path>
                </a:pathLst>
              </a:custGeom>
              <a:noFill/>
              <a:ln w="1270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3541" tIns="43541" rIns="43541" bIns="43541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714" dirty="0"/>
              </a:p>
            </p:txBody>
          </p:sp>
        </p:grpSp>
      </p:grpSp>
      <p:sp>
        <p:nvSpPr>
          <p:cNvPr id="113" name="Google Shape;257;p23">
            <a:extLst>
              <a:ext uri="{FF2B5EF4-FFF2-40B4-BE49-F238E27FC236}">
                <a16:creationId xmlns:a16="http://schemas.microsoft.com/office/drawing/2014/main" id="{1ABFAE4D-47E8-4027-BE29-6255793C57A6}"/>
              </a:ext>
            </a:extLst>
          </p:cNvPr>
          <p:cNvSpPr txBox="1"/>
          <p:nvPr/>
        </p:nvSpPr>
        <p:spPr>
          <a:xfrm>
            <a:off x="392206" y="233406"/>
            <a:ext cx="9361394" cy="5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96" tIns="43182" rIns="86396" bIns="43182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endParaRPr sz="4000" b="1" dirty="0">
              <a:solidFill>
                <a:srgbClr val="174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6678C-9F82-4890-80DA-56A43C1D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ym typeface="Roboto"/>
              </a:rPr>
              <a:t>Архитектура системы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1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39">
            <a:extLst>
              <a:ext uri="{FF2B5EF4-FFF2-40B4-BE49-F238E27FC236}">
                <a16:creationId xmlns:a16="http://schemas.microsoft.com/office/drawing/2014/main" id="{E6496DC1-0160-4A5F-85C0-BF829DADC3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5978" y="0"/>
            <a:ext cx="6044009" cy="6858000"/>
          </a:xfrm>
          <a:prstGeom prst="rect">
            <a:avLst/>
          </a:prstGeom>
        </p:spPr>
      </p:pic>
      <p:sp>
        <p:nvSpPr>
          <p:cNvPr id="333" name="5 активно используемых периметров консолидации"/>
          <p:cNvSpPr txBox="1"/>
          <p:nvPr/>
        </p:nvSpPr>
        <p:spPr>
          <a:xfrm>
            <a:off x="6448773" y="4286909"/>
            <a:ext cx="2832919" cy="11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1608" tIns="41608" rIns="41608" bIns="41608">
            <a:spAutoFit/>
          </a:bodyPr>
          <a:lstStyle>
            <a:lvl1pPr defTabSz="730250">
              <a:spcBef>
                <a:spcPts val="400"/>
              </a:spcBef>
              <a:defRPr sz="15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активно используемых периметров консолидации</a:t>
            </a:r>
          </a:p>
        </p:txBody>
      </p:sp>
      <p:sp>
        <p:nvSpPr>
          <p:cNvPr id="334" name="&gt;340 отчетов"/>
          <p:cNvSpPr txBox="1"/>
          <p:nvPr/>
        </p:nvSpPr>
        <p:spPr>
          <a:xfrm>
            <a:off x="6389236" y="1433592"/>
            <a:ext cx="2124326" cy="361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1608" tIns="41608" rIns="41608" bIns="41608">
            <a:spAutoFit/>
          </a:bodyPr>
          <a:lstStyle>
            <a:lvl1pPr defTabSz="730250">
              <a:spcBef>
                <a:spcPts val="400"/>
              </a:spcBef>
              <a:defRPr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&gt;340 отчетов</a:t>
            </a:r>
          </a:p>
        </p:txBody>
      </p:sp>
      <p:sp>
        <p:nvSpPr>
          <p:cNvPr id="440" name="5 региональных периметров"/>
          <p:cNvSpPr txBox="1"/>
          <p:nvPr/>
        </p:nvSpPr>
        <p:spPr>
          <a:xfrm>
            <a:off x="9151802" y="4286909"/>
            <a:ext cx="2171177" cy="641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>
            <a:lvl1pPr defTabSz="730250">
              <a:spcBef>
                <a:spcPts val="400"/>
              </a:spcBef>
              <a:defRPr sz="15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региональных периметров</a:t>
            </a:r>
          </a:p>
        </p:txBody>
      </p:sp>
      <p:sp>
        <p:nvSpPr>
          <p:cNvPr id="441" name="По бюджетированию  и прогнозированию"/>
          <p:cNvSpPr txBox="1"/>
          <p:nvPr/>
        </p:nvSpPr>
        <p:spPr>
          <a:xfrm>
            <a:off x="6423484" y="1921857"/>
            <a:ext cx="2263570" cy="580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/>
          <a:p>
            <a:pPr defTabSz="695490">
              <a:spcBef>
                <a:spcPts val="381"/>
              </a:spcBef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бюджетированию </a:t>
            </a:r>
            <a:b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прогнозированию</a:t>
            </a:r>
          </a:p>
        </p:txBody>
      </p:sp>
      <p:sp>
        <p:nvSpPr>
          <p:cNvPr id="442" name="по &gt;30 аналитикам"/>
          <p:cNvSpPr txBox="1"/>
          <p:nvPr/>
        </p:nvSpPr>
        <p:spPr>
          <a:xfrm>
            <a:off x="6403866" y="2693965"/>
            <a:ext cx="2124326" cy="638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1608" tIns="41608" rIns="41608" bIns="41608">
            <a:spAutoFit/>
          </a:bodyPr>
          <a:lstStyle>
            <a:lvl1pPr defTabSz="730250">
              <a:spcBef>
                <a:spcPts val="400"/>
              </a:spcBef>
              <a:defRPr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&gt;30 аналитикам</a:t>
            </a:r>
          </a:p>
        </p:txBody>
      </p:sp>
      <p:sp>
        <p:nvSpPr>
          <p:cNvPr id="443" name="Интеграция с MDM"/>
          <p:cNvSpPr txBox="1"/>
          <p:nvPr/>
        </p:nvSpPr>
        <p:spPr>
          <a:xfrm>
            <a:off x="6403866" y="3436994"/>
            <a:ext cx="2124326" cy="364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3541" tIns="43541" rIns="43541" bIns="43541">
            <a:spAutoFit/>
          </a:bodyPr>
          <a:lstStyle>
            <a:lvl1pPr defTabSz="730250">
              <a:spcBef>
                <a:spcPts val="400"/>
              </a:spcBef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с MDM</a:t>
            </a:r>
          </a:p>
        </p:txBody>
      </p:sp>
      <p:sp>
        <p:nvSpPr>
          <p:cNvPr id="447" name="пользователей  системы"/>
          <p:cNvSpPr txBox="1"/>
          <p:nvPr/>
        </p:nvSpPr>
        <p:spPr>
          <a:xfrm>
            <a:off x="6382445" y="699626"/>
            <a:ext cx="2010291" cy="580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/>
          <a:p>
            <a:pPr indent="12095" defTabSz="695490">
              <a:defRPr sz="1400" b="1">
                <a:solidFill>
                  <a:srgbClr val="44546A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пользователей </a:t>
            </a:r>
            <a:br>
              <a:rPr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</a:t>
            </a:r>
          </a:p>
        </p:txBody>
      </p:sp>
      <p:sp>
        <p:nvSpPr>
          <p:cNvPr id="448" name="&gt;1500"/>
          <p:cNvSpPr txBox="1"/>
          <p:nvPr/>
        </p:nvSpPr>
        <p:spPr>
          <a:xfrm>
            <a:off x="6360541" y="359555"/>
            <a:ext cx="1242601" cy="457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>
            <a:lvl1pPr indent="12700" defTabSz="730250">
              <a:defRPr sz="2000" b="1">
                <a:solidFill>
                  <a:srgbClr val="00549A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&gt;1500 </a:t>
            </a:r>
          </a:p>
        </p:txBody>
      </p:sp>
      <p:sp>
        <p:nvSpPr>
          <p:cNvPr id="460" name="26"/>
          <p:cNvSpPr txBox="1"/>
          <p:nvPr/>
        </p:nvSpPr>
        <p:spPr>
          <a:xfrm>
            <a:off x="9100940" y="336672"/>
            <a:ext cx="1895384" cy="457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3541" tIns="43541" rIns="43541" bIns="43541">
            <a:spAutoFit/>
          </a:bodyPr>
          <a:lstStyle>
            <a:lvl1pPr indent="12700" defTabSz="730250">
              <a:defRPr sz="2000" b="1">
                <a:solidFill>
                  <a:srgbClr val="00549A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</a:p>
        </p:txBody>
      </p:sp>
      <p:sp>
        <p:nvSpPr>
          <p:cNvPr id="462" name="&gt;100 форм отчётности"/>
          <p:cNvSpPr txBox="1"/>
          <p:nvPr/>
        </p:nvSpPr>
        <p:spPr>
          <a:xfrm>
            <a:off x="9117840" y="2729604"/>
            <a:ext cx="2651885" cy="361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1608" tIns="41608" rIns="41608" bIns="41608">
            <a:spAutoFit/>
          </a:bodyPr>
          <a:lstStyle>
            <a:lvl1pPr defTabSz="730250">
              <a:spcBef>
                <a:spcPts val="400"/>
              </a:spcBef>
              <a:defRPr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&gt;100 форм</a:t>
            </a:r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МСФО</a:t>
            </a: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4" name="&gt;50 рабочих отчётов"/>
          <p:cNvSpPr txBox="1"/>
          <p:nvPr/>
        </p:nvSpPr>
        <p:spPr>
          <a:xfrm>
            <a:off x="9116567" y="1433592"/>
            <a:ext cx="2651885" cy="361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1608" tIns="41608" rIns="41608" bIns="41608">
            <a:spAutoFit/>
          </a:bodyPr>
          <a:lstStyle>
            <a:lvl1pPr defTabSz="730250">
              <a:spcBef>
                <a:spcPts val="400"/>
              </a:spcBef>
              <a:defRPr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&gt;50 рабочих отчётов</a:t>
            </a:r>
          </a:p>
        </p:txBody>
      </p:sp>
      <p:sp>
        <p:nvSpPr>
          <p:cNvPr id="465" name="По анализу данных РСБУ и МСФО"/>
          <p:cNvSpPr txBox="1"/>
          <p:nvPr/>
        </p:nvSpPr>
        <p:spPr>
          <a:xfrm>
            <a:off x="9115351" y="1921857"/>
            <a:ext cx="2370795" cy="641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3541" tIns="43541" rIns="43541" bIns="43541">
            <a:spAutoFit/>
          </a:bodyPr>
          <a:lstStyle>
            <a:lvl1pPr defTabSz="730250">
              <a:spcBef>
                <a:spcPts val="400"/>
              </a:spcBef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анализу данных РСБУ и МСФО</a:t>
            </a:r>
          </a:p>
        </p:txBody>
      </p:sp>
      <p:sp>
        <p:nvSpPr>
          <p:cNvPr id="468" name="&gt;20 отчётов"/>
          <p:cNvSpPr txBox="1"/>
          <p:nvPr/>
        </p:nvSpPr>
        <p:spPr>
          <a:xfrm>
            <a:off x="9115351" y="3074997"/>
            <a:ext cx="2651885" cy="361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1608" tIns="41608" rIns="41608" bIns="41608">
            <a:spAutoFit/>
          </a:bodyPr>
          <a:lstStyle>
            <a:lvl1pPr defTabSz="730250">
              <a:spcBef>
                <a:spcPts val="400"/>
              </a:spcBef>
              <a:defRPr sz="16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отчётов</a:t>
            </a:r>
          </a:p>
        </p:txBody>
      </p:sp>
      <p:sp>
        <p:nvSpPr>
          <p:cNvPr id="469" name="По управлению финансовыми сделками"/>
          <p:cNvSpPr txBox="1"/>
          <p:nvPr/>
        </p:nvSpPr>
        <p:spPr>
          <a:xfrm>
            <a:off x="9121413" y="3479038"/>
            <a:ext cx="2881462" cy="641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3541" tIns="43541" rIns="43541" bIns="43541">
            <a:spAutoFit/>
          </a:bodyPr>
          <a:lstStyle>
            <a:lvl1pPr defTabSz="730250">
              <a:spcBef>
                <a:spcPts val="400"/>
              </a:spcBef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управлению финансовыми сделками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1E3A85-2595-4093-B037-50B1355307B2}"/>
              </a:ext>
            </a:extLst>
          </p:cNvPr>
          <p:cNvGrpSpPr/>
          <p:nvPr/>
        </p:nvGrpSpPr>
        <p:grpSpPr>
          <a:xfrm>
            <a:off x="6453808" y="5709964"/>
            <a:ext cx="5149517" cy="669853"/>
            <a:chOff x="6125039" y="5709964"/>
            <a:chExt cx="4682590" cy="609115"/>
          </a:xfrm>
        </p:grpSpPr>
        <p:grpSp>
          <p:nvGrpSpPr>
            <p:cNvPr id="472" name="["/>
            <p:cNvGrpSpPr/>
            <p:nvPr/>
          </p:nvGrpSpPr>
          <p:grpSpPr>
            <a:xfrm>
              <a:off x="6125039" y="5709964"/>
              <a:ext cx="4682590" cy="602808"/>
              <a:chOff x="22317" y="-1"/>
              <a:chExt cx="6456270" cy="632947"/>
            </a:xfrm>
          </p:grpSpPr>
          <p:sp>
            <p:nvSpPr>
              <p:cNvPr id="470" name="Сквиркл"/>
              <p:cNvSpPr/>
              <p:nvPr/>
            </p:nvSpPr>
            <p:spPr>
              <a:xfrm>
                <a:off x="234955" y="-1"/>
                <a:ext cx="6243632" cy="632947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3541" tIns="43541" rIns="43541" bIns="43541" numCol="1" anchor="ctr">
                <a:noAutofit/>
              </a:bodyPr>
              <a:lstStyle/>
              <a:p>
                <a:pPr algn="ctr" defTabSz="695490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1" name="["/>
              <p:cNvSpPr txBox="1"/>
              <p:nvPr/>
            </p:nvSpPr>
            <p:spPr>
              <a:xfrm>
                <a:off x="22317" y="162585"/>
                <a:ext cx="6433951" cy="3077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3541" tIns="43541" rIns="43541" bIns="43541" numCol="1" anchor="ctr">
                <a:spAutoFit/>
              </a:bodyPr>
              <a:lstStyle>
                <a:lvl1pPr algn="ctr" defTabSz="730250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lvl1pPr>
              </a:lstStyle>
              <a:p>
                <a:r>
                  <a:rPr sz="1333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</a:p>
            </p:txBody>
          </p:sp>
        </p:grpSp>
        <p:sp>
          <p:nvSpPr>
            <p:cNvPr id="473" name="выросла скорость получения управленческой отчетности"/>
            <p:cNvSpPr txBox="1"/>
            <p:nvPr/>
          </p:nvSpPr>
          <p:spPr>
            <a:xfrm>
              <a:off x="7734343" y="5765850"/>
              <a:ext cx="2969744" cy="4682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1608" tIns="41608" rIns="41608" bIns="41608">
              <a:spAutoFit/>
            </a:bodyPr>
            <a:lstStyle>
              <a:lvl1pPr defTabSz="730250">
                <a:spcBef>
                  <a:spcPts val="400"/>
                </a:spcBef>
                <a:defRPr sz="1400" b="1">
                  <a:solidFill>
                    <a:srgbClr val="44546A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rPr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выросла скорость получения управленческой отчетности</a:t>
              </a:r>
            </a:p>
          </p:txBody>
        </p:sp>
        <p:sp>
          <p:nvSpPr>
            <p:cNvPr id="474" name="на 30%"/>
            <p:cNvSpPr txBox="1"/>
            <p:nvPr/>
          </p:nvSpPr>
          <p:spPr>
            <a:xfrm>
              <a:off x="6434781" y="5735355"/>
              <a:ext cx="1895385" cy="5837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3541" tIns="43541" rIns="43541" bIns="43541">
              <a:spAutoFit/>
            </a:bodyPr>
            <a:lstStyle/>
            <a:p>
              <a:pPr indent="12095" defTabSz="695490">
                <a:defRPr sz="1400" b="1">
                  <a:solidFill>
                    <a:srgbClr val="E41E26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rPr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 </a:t>
              </a:r>
              <a:r>
                <a:rPr sz="3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r>
                <a:rPr sz="3600" baseline="30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%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6D1659-0D92-4458-A92D-5302B6217394}"/>
              </a:ext>
            </a:extLst>
          </p:cNvPr>
          <p:cNvGrpSpPr/>
          <p:nvPr/>
        </p:nvGrpSpPr>
        <p:grpSpPr>
          <a:xfrm>
            <a:off x="647700" y="1641387"/>
            <a:ext cx="5554860" cy="3956143"/>
            <a:chOff x="-2252584" y="1765053"/>
            <a:chExt cx="5554860" cy="39561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8FD4009-2C82-4A42-B559-86C86BFFD54D}"/>
                </a:ext>
              </a:extLst>
            </p:cNvPr>
            <p:cNvGrpSpPr/>
            <p:nvPr/>
          </p:nvGrpSpPr>
          <p:grpSpPr>
            <a:xfrm>
              <a:off x="-2237422" y="5142505"/>
              <a:ext cx="343206" cy="344717"/>
              <a:chOff x="409574" y="4199687"/>
              <a:chExt cx="360366" cy="361953"/>
            </a:xfrm>
          </p:grpSpPr>
          <p:sp>
            <p:nvSpPr>
              <p:cNvPr id="339" name="Квадрат"/>
              <p:cNvSpPr/>
              <p:nvPr/>
            </p:nvSpPr>
            <p:spPr>
              <a:xfrm>
                <a:off x="409574" y="4199687"/>
                <a:ext cx="360366" cy="361953"/>
              </a:xfrm>
              <a:prstGeom prst="rect">
                <a:avLst/>
              </a:prstGeom>
              <a:solidFill>
                <a:srgbClr val="1B4792"/>
              </a:solidFill>
              <a:ln w="12700">
                <a:miter lim="400000"/>
              </a:ln>
            </p:spPr>
            <p:txBody>
              <a:bodyPr lIns="43541" tIns="43541" rIns="43541" bIns="43541" anchor="ctr"/>
              <a:lstStyle/>
              <a:p>
                <a:pPr algn="ctr" defTabSz="695490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343" name="image.png" descr="imag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487" y="4233025"/>
                <a:ext cx="236540" cy="273051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469335-9008-4787-BE9A-1D6DEE84E8CB}"/>
                </a:ext>
              </a:extLst>
            </p:cNvPr>
            <p:cNvGrpSpPr/>
            <p:nvPr/>
          </p:nvGrpSpPr>
          <p:grpSpPr>
            <a:xfrm>
              <a:off x="492556" y="5142505"/>
              <a:ext cx="343206" cy="344717"/>
              <a:chOff x="3276051" y="4191105"/>
              <a:chExt cx="360366" cy="361953"/>
            </a:xfrm>
          </p:grpSpPr>
          <p:sp>
            <p:nvSpPr>
              <p:cNvPr id="344" name="Квадрат"/>
              <p:cNvSpPr/>
              <p:nvPr/>
            </p:nvSpPr>
            <p:spPr>
              <a:xfrm>
                <a:off x="3276051" y="4191105"/>
                <a:ext cx="360366" cy="361953"/>
              </a:xfrm>
              <a:prstGeom prst="rect">
                <a:avLst/>
              </a:prstGeom>
              <a:solidFill>
                <a:srgbClr val="1B4792"/>
              </a:solidFill>
              <a:ln w="12700">
                <a:miter lim="400000"/>
              </a:ln>
            </p:spPr>
            <p:txBody>
              <a:bodyPr lIns="43541" tIns="43541" rIns="43541" bIns="43541" anchor="ctr"/>
              <a:lstStyle/>
              <a:p>
                <a:pPr algn="ctr" defTabSz="695490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345" name="image.png" descr="image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4789" y="4254605"/>
                <a:ext cx="242891" cy="242891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4442AB-FD24-4063-AFD1-CF6817CE1081}"/>
                </a:ext>
              </a:extLst>
            </p:cNvPr>
            <p:cNvGrpSpPr/>
            <p:nvPr/>
          </p:nvGrpSpPr>
          <p:grpSpPr>
            <a:xfrm>
              <a:off x="-2237422" y="4295069"/>
              <a:ext cx="343206" cy="343205"/>
              <a:chOff x="409574" y="3432239"/>
              <a:chExt cx="360366" cy="360365"/>
            </a:xfrm>
          </p:grpSpPr>
          <p:sp>
            <p:nvSpPr>
              <p:cNvPr id="338" name="Квадрат"/>
              <p:cNvSpPr/>
              <p:nvPr/>
            </p:nvSpPr>
            <p:spPr>
              <a:xfrm>
                <a:off x="409574" y="3432239"/>
                <a:ext cx="360366" cy="360365"/>
              </a:xfrm>
              <a:prstGeom prst="rect">
                <a:avLst/>
              </a:prstGeom>
              <a:solidFill>
                <a:srgbClr val="1B4792"/>
              </a:solidFill>
              <a:ln w="12700">
                <a:miter lim="400000"/>
              </a:ln>
            </p:spPr>
            <p:txBody>
              <a:bodyPr lIns="43541" tIns="43541" rIns="43541" bIns="43541" anchor="ctr"/>
              <a:lstStyle/>
              <a:p>
                <a:pPr algn="ctr" defTabSz="695490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347" name="image.png" descr="image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881" y="3465576"/>
                <a:ext cx="285753" cy="293690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08EEB8-2524-4470-91DE-D283EB8E1EB6}"/>
                </a:ext>
              </a:extLst>
            </p:cNvPr>
            <p:cNvGrpSpPr/>
            <p:nvPr/>
          </p:nvGrpSpPr>
          <p:grpSpPr>
            <a:xfrm>
              <a:off x="492556" y="4295068"/>
              <a:ext cx="343206" cy="343206"/>
              <a:chOff x="3276051" y="3417506"/>
              <a:chExt cx="360366" cy="360366"/>
            </a:xfrm>
          </p:grpSpPr>
          <p:sp>
            <p:nvSpPr>
              <p:cNvPr id="346" name="Квадрат"/>
              <p:cNvSpPr/>
              <p:nvPr/>
            </p:nvSpPr>
            <p:spPr>
              <a:xfrm>
                <a:off x="3276051" y="3417506"/>
                <a:ext cx="360366" cy="360366"/>
              </a:xfrm>
              <a:prstGeom prst="rect">
                <a:avLst/>
              </a:prstGeom>
              <a:solidFill>
                <a:srgbClr val="1B4792"/>
              </a:solidFill>
              <a:ln w="12700">
                <a:miter lim="400000"/>
              </a:ln>
            </p:spPr>
            <p:txBody>
              <a:bodyPr lIns="43541" tIns="43541" rIns="43541" bIns="43541" anchor="ctr"/>
              <a:lstStyle/>
              <a:p>
                <a:pPr algn="ctr" defTabSz="695490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55" name="Сгруппировать"/>
              <p:cNvGrpSpPr/>
              <p:nvPr/>
            </p:nvGrpSpPr>
            <p:grpSpPr>
              <a:xfrm>
                <a:off x="3322919" y="3464546"/>
                <a:ext cx="266630" cy="266898"/>
                <a:chOff x="-6" y="-1"/>
                <a:chExt cx="266629" cy="266897"/>
              </a:xfrm>
            </p:grpSpPr>
            <p:sp>
              <p:nvSpPr>
                <p:cNvPr id="348" name="Линия"/>
                <p:cNvSpPr/>
                <p:nvPr/>
              </p:nvSpPr>
              <p:spPr>
                <a:xfrm>
                  <a:off x="27727" y="27711"/>
                  <a:ext cx="181664" cy="181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2" h="19672" extrusionOk="0">
                      <a:moveTo>
                        <a:pt x="2869" y="2906"/>
                      </a:moveTo>
                      <a:cubicBezTo>
                        <a:pt x="-963" y="6751"/>
                        <a:pt x="-954" y="12971"/>
                        <a:pt x="2886" y="16804"/>
                      </a:cubicBezTo>
                      <a:cubicBezTo>
                        <a:pt x="6731" y="20636"/>
                        <a:pt x="12951" y="20627"/>
                        <a:pt x="16783" y="16787"/>
                      </a:cubicBezTo>
                      <a:cubicBezTo>
                        <a:pt x="20628" y="12954"/>
                        <a:pt x="20637" y="6730"/>
                        <a:pt x="16800" y="2889"/>
                      </a:cubicBezTo>
                      <a:cubicBezTo>
                        <a:pt x="12968" y="-956"/>
                        <a:pt x="6744" y="-964"/>
                        <a:pt x="2903" y="287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9" name="Фигура"/>
                <p:cNvSpPr/>
                <p:nvPr/>
              </p:nvSpPr>
              <p:spPr>
                <a:xfrm>
                  <a:off x="-7" y="-2"/>
                  <a:ext cx="266631" cy="266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16" h="20518" extrusionOk="0">
                      <a:moveTo>
                        <a:pt x="15582" y="2676"/>
                      </a:moveTo>
                      <a:cubicBezTo>
                        <a:pt x="12026" y="-886"/>
                        <a:pt x="6257" y="-892"/>
                        <a:pt x="2691" y="2658"/>
                      </a:cubicBezTo>
                      <a:lnTo>
                        <a:pt x="2661" y="2688"/>
                      </a:lnTo>
                      <a:cubicBezTo>
                        <a:pt x="-895" y="6251"/>
                        <a:pt x="-886" y="12018"/>
                        <a:pt x="2679" y="15568"/>
                      </a:cubicBezTo>
                      <a:cubicBezTo>
                        <a:pt x="5816" y="18693"/>
                        <a:pt x="10658" y="19061"/>
                        <a:pt x="14196" y="16681"/>
                      </a:cubicBezTo>
                      <a:lnTo>
                        <a:pt x="14067" y="16811"/>
                      </a:lnTo>
                      <a:lnTo>
                        <a:pt x="17194" y="19948"/>
                      </a:lnTo>
                      <a:cubicBezTo>
                        <a:pt x="17952" y="20708"/>
                        <a:pt x="19183" y="20708"/>
                        <a:pt x="19944" y="19951"/>
                      </a:cubicBezTo>
                      <a:cubicBezTo>
                        <a:pt x="20705" y="19194"/>
                        <a:pt x="20705" y="17963"/>
                        <a:pt x="19947" y="17203"/>
                      </a:cubicBezTo>
                      <a:lnTo>
                        <a:pt x="16820" y="14066"/>
                      </a:lnTo>
                      <a:lnTo>
                        <a:pt x="16681" y="14205"/>
                      </a:lnTo>
                      <a:cubicBezTo>
                        <a:pt x="19078" y="10667"/>
                        <a:pt x="18713" y="5813"/>
                        <a:pt x="15579" y="2676"/>
                      </a:cubicBezTo>
                      <a:lnTo>
                        <a:pt x="15582" y="2676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350" name="image.png" descr="image.png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066" y="59820"/>
                  <a:ext cx="42567" cy="4256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51" name="image.png" descr="image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066" y="59820"/>
                  <a:ext cx="42567" cy="4256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52" name="Кружок"/>
                <p:cNvSpPr/>
                <p:nvPr/>
              </p:nvSpPr>
              <p:spPr>
                <a:xfrm>
                  <a:off x="133389" y="147282"/>
                  <a:ext cx="25193" cy="25193"/>
                </a:xfrm>
                <a:prstGeom prst="ellipse">
                  <a:avLst/>
                </a:pr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353" name="image.png" descr="image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114" y="47659"/>
                  <a:ext cx="30405" cy="304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54" name="Линия"/>
                <p:cNvSpPr/>
                <p:nvPr/>
              </p:nvSpPr>
              <p:spPr>
                <a:xfrm>
                  <a:off x="86422" y="57801"/>
                  <a:ext cx="64426" cy="119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812" y="2588"/>
                      </a:moveTo>
                      <a:lnTo>
                        <a:pt x="21600" y="0"/>
                      </a:lnTo>
                      <a:lnTo>
                        <a:pt x="21600" y="5332"/>
                      </a:lnTo>
                      <a:cubicBezTo>
                        <a:pt x="21600" y="8553"/>
                        <a:pt x="16772" y="11170"/>
                        <a:pt x="10800" y="11170"/>
                      </a:cubicBezTo>
                      <a:cubicBezTo>
                        <a:pt x="4841" y="11170"/>
                        <a:pt x="0" y="13779"/>
                        <a:pt x="0" y="17007"/>
                      </a:cubicBezTo>
                      <a:lnTo>
                        <a:pt x="0" y="21600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3348919-AA79-4A4C-8FBD-DC2F921DE606}"/>
                </a:ext>
              </a:extLst>
            </p:cNvPr>
            <p:cNvGrpSpPr/>
            <p:nvPr/>
          </p:nvGrpSpPr>
          <p:grpSpPr>
            <a:xfrm>
              <a:off x="492556" y="3449258"/>
              <a:ext cx="343206" cy="343206"/>
              <a:chOff x="3276051" y="2605804"/>
              <a:chExt cx="360366" cy="360366"/>
            </a:xfrm>
          </p:grpSpPr>
          <p:sp>
            <p:nvSpPr>
              <p:cNvPr id="342" name="Квадрат"/>
              <p:cNvSpPr/>
              <p:nvPr/>
            </p:nvSpPr>
            <p:spPr>
              <a:xfrm>
                <a:off x="3276051" y="2605804"/>
                <a:ext cx="360366" cy="360366"/>
              </a:xfrm>
              <a:prstGeom prst="rect">
                <a:avLst/>
              </a:prstGeom>
              <a:solidFill>
                <a:srgbClr val="1B4792"/>
              </a:solidFill>
              <a:ln w="12700">
                <a:miter lim="400000"/>
              </a:ln>
            </p:spPr>
            <p:txBody>
              <a:bodyPr lIns="43541" tIns="43541" rIns="43541" bIns="43541" anchor="ctr"/>
              <a:lstStyle/>
              <a:p>
                <a:pPr algn="ctr" defTabSz="695490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69" name="Сгруппировать"/>
              <p:cNvGrpSpPr/>
              <p:nvPr/>
            </p:nvGrpSpPr>
            <p:grpSpPr>
              <a:xfrm>
                <a:off x="3304986" y="2667923"/>
                <a:ext cx="302497" cy="227383"/>
                <a:chOff x="0" y="-1"/>
                <a:chExt cx="302496" cy="227382"/>
              </a:xfrm>
            </p:grpSpPr>
            <p:sp>
              <p:nvSpPr>
                <p:cNvPr id="356" name="Фигура"/>
                <p:cNvSpPr/>
                <p:nvPr/>
              </p:nvSpPr>
              <p:spPr>
                <a:xfrm>
                  <a:off x="56792" y="45798"/>
                  <a:ext cx="172377" cy="181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595" h="21600" extrusionOk="0">
                      <a:moveTo>
                        <a:pt x="8950" y="0"/>
                      </a:moveTo>
                      <a:cubicBezTo>
                        <a:pt x="9838" y="0"/>
                        <a:pt x="10688" y="426"/>
                        <a:pt x="11327" y="1191"/>
                      </a:cubicBezTo>
                      <a:cubicBezTo>
                        <a:pt x="13724" y="4109"/>
                        <a:pt x="19098" y="11916"/>
                        <a:pt x="15244" y="19668"/>
                      </a:cubicBezTo>
                      <a:cubicBezTo>
                        <a:pt x="14644" y="20874"/>
                        <a:pt x="13653" y="21600"/>
                        <a:pt x="12605" y="21600"/>
                      </a:cubicBezTo>
                      <a:lnTo>
                        <a:pt x="3991" y="21600"/>
                      </a:lnTo>
                      <a:cubicBezTo>
                        <a:pt x="2943" y="21600"/>
                        <a:pt x="1952" y="20874"/>
                        <a:pt x="1352" y="19668"/>
                      </a:cubicBezTo>
                      <a:cubicBezTo>
                        <a:pt x="-2502" y="11916"/>
                        <a:pt x="2866" y="4101"/>
                        <a:pt x="5269" y="1191"/>
                      </a:cubicBezTo>
                      <a:cubicBezTo>
                        <a:pt x="5902" y="418"/>
                        <a:pt x="6751" y="0"/>
                        <a:pt x="7646" y="0"/>
                      </a:cubicBezTo>
                      <a:lnTo>
                        <a:pt x="8950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7" name="Фигура"/>
                <p:cNvSpPr/>
                <p:nvPr/>
              </p:nvSpPr>
              <p:spPr>
                <a:xfrm>
                  <a:off x="111916" y="-2"/>
                  <a:ext cx="61936" cy="458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867" extrusionOk="0">
                      <a:moveTo>
                        <a:pt x="21600" y="5567"/>
                      </a:moveTo>
                      <a:cubicBezTo>
                        <a:pt x="21600" y="5567"/>
                        <a:pt x="16391" y="9447"/>
                        <a:pt x="10673" y="2687"/>
                      </a:cubicBezTo>
                      <a:cubicBezTo>
                        <a:pt x="4399" y="-4733"/>
                        <a:pt x="0" y="5567"/>
                        <a:pt x="0" y="5567"/>
                      </a:cubicBezTo>
                      <a:lnTo>
                        <a:pt x="2292" y="12645"/>
                      </a:lnTo>
                      <a:cubicBezTo>
                        <a:pt x="3102" y="15159"/>
                        <a:pt x="5371" y="16867"/>
                        <a:pt x="7895" y="16867"/>
                      </a:cubicBezTo>
                      <a:lnTo>
                        <a:pt x="13682" y="16867"/>
                      </a:lnTo>
                      <a:cubicBezTo>
                        <a:pt x="16206" y="16867"/>
                        <a:pt x="18475" y="15183"/>
                        <a:pt x="19285" y="12645"/>
                      </a:cubicBezTo>
                      <a:lnTo>
                        <a:pt x="21577" y="5567"/>
                      </a:lnTo>
                      <a:lnTo>
                        <a:pt x="21600" y="5567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358" name="image.png" descr="image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2154" y="22607"/>
                  <a:ext cx="18337" cy="3050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59" name="image.png" descr="image.png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2154" y="108024"/>
                  <a:ext cx="18337" cy="2440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60" name="image.png" descr="image.png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2154" y="156834"/>
                  <a:ext cx="18337" cy="2440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61" name="Линия"/>
                <p:cNvSpPr/>
                <p:nvPr/>
              </p:nvSpPr>
              <p:spPr>
                <a:xfrm>
                  <a:off x="130701" y="144143"/>
                  <a:ext cx="24565" cy="22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16755" y="0"/>
                        <a:pt x="21600" y="4857"/>
                        <a:pt x="21600" y="10800"/>
                      </a:cubicBezTo>
                      <a:cubicBezTo>
                        <a:pt x="21600" y="16743"/>
                        <a:pt x="16755" y="21600"/>
                        <a:pt x="10800" y="21600"/>
                      </a:cubicBezTo>
                      <a:cubicBezTo>
                        <a:pt x="4845" y="21600"/>
                        <a:pt x="0" y="16743"/>
                        <a:pt x="0" y="1080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2" name="Линия"/>
                <p:cNvSpPr/>
                <p:nvPr/>
              </p:nvSpPr>
              <p:spPr>
                <a:xfrm>
                  <a:off x="130701" y="121743"/>
                  <a:ext cx="24565" cy="224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1600"/>
                      </a:moveTo>
                      <a:cubicBezTo>
                        <a:pt x="4845" y="21600"/>
                        <a:pt x="0" y="16743"/>
                        <a:pt x="0" y="10800"/>
                      </a:cubicBezTo>
                      <a:cubicBezTo>
                        <a:pt x="0" y="4857"/>
                        <a:pt x="4845" y="0"/>
                        <a:pt x="10800" y="0"/>
                      </a:cubicBezTo>
                      <a:cubicBezTo>
                        <a:pt x="16755" y="0"/>
                        <a:pt x="21600" y="4857"/>
                        <a:pt x="21600" y="1080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363" name="image.png" descr="image.png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2711" y="132429"/>
                  <a:ext cx="30560" cy="1830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64" name="image.png" descr="image.png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485" y="132429"/>
                  <a:ext cx="30560" cy="1830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65" name="Линия"/>
                <p:cNvSpPr/>
                <p:nvPr/>
              </p:nvSpPr>
              <p:spPr>
                <a:xfrm>
                  <a:off x="237441" y="126913"/>
                  <a:ext cx="24032" cy="581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2292" y="1034"/>
                        <a:pt x="21600" y="5542"/>
                        <a:pt x="21600" y="10935"/>
                      </a:cubicBezTo>
                      <a:cubicBezTo>
                        <a:pt x="21600" y="15935"/>
                        <a:pt x="13604" y="20172"/>
                        <a:pt x="2625" y="2160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6" name="Линия"/>
                <p:cNvSpPr/>
                <p:nvPr/>
              </p:nvSpPr>
              <p:spPr>
                <a:xfrm>
                  <a:off x="219518" y="85295"/>
                  <a:ext cx="82979" cy="142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6152" y="21600"/>
                      </a:lnTo>
                      <a:lnTo>
                        <a:pt x="6152" y="19323"/>
                      </a:lnTo>
                      <a:cubicBezTo>
                        <a:pt x="7983" y="19101"/>
                        <a:pt x="9711" y="18668"/>
                        <a:pt x="11232" y="18094"/>
                      </a:cubicBezTo>
                      <a:lnTo>
                        <a:pt x="13997" y="19706"/>
                      </a:lnTo>
                      <a:lnTo>
                        <a:pt x="18351" y="17167"/>
                      </a:lnTo>
                      <a:lnTo>
                        <a:pt x="15587" y="15555"/>
                      </a:lnTo>
                      <a:cubicBezTo>
                        <a:pt x="16589" y="14669"/>
                        <a:pt x="17315" y="13671"/>
                        <a:pt x="17695" y="12593"/>
                      </a:cubicBezTo>
                      <a:lnTo>
                        <a:pt x="21600" y="12593"/>
                      </a:lnTo>
                      <a:lnTo>
                        <a:pt x="21600" y="9007"/>
                      </a:lnTo>
                      <a:lnTo>
                        <a:pt x="17695" y="9007"/>
                      </a:lnTo>
                      <a:cubicBezTo>
                        <a:pt x="17315" y="7939"/>
                        <a:pt x="16589" y="6931"/>
                        <a:pt x="15587" y="6045"/>
                      </a:cubicBezTo>
                      <a:lnTo>
                        <a:pt x="18351" y="4433"/>
                      </a:lnTo>
                      <a:lnTo>
                        <a:pt x="13997" y="1894"/>
                      </a:lnTo>
                      <a:lnTo>
                        <a:pt x="11232" y="3506"/>
                      </a:lnTo>
                      <a:cubicBezTo>
                        <a:pt x="9711" y="2922"/>
                        <a:pt x="8001" y="2498"/>
                        <a:pt x="6152" y="2277"/>
                      </a:cubicBezTo>
                      <a:lnTo>
                        <a:pt x="615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7" name="Линия"/>
                <p:cNvSpPr/>
                <p:nvPr/>
              </p:nvSpPr>
              <p:spPr>
                <a:xfrm>
                  <a:off x="33041" y="57127"/>
                  <a:ext cx="44626" cy="4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7" h="20842" extrusionOk="0">
                      <a:moveTo>
                        <a:pt x="10165" y="20842"/>
                      </a:moveTo>
                      <a:cubicBezTo>
                        <a:pt x="5453" y="20521"/>
                        <a:pt x="1292" y="17281"/>
                        <a:pt x="252" y="12640"/>
                      </a:cubicBezTo>
                      <a:cubicBezTo>
                        <a:pt x="-1033" y="7006"/>
                        <a:pt x="2730" y="1460"/>
                        <a:pt x="8635" y="234"/>
                      </a:cubicBezTo>
                      <a:cubicBezTo>
                        <a:pt x="13500" y="-758"/>
                        <a:pt x="18303" y="1490"/>
                        <a:pt x="20567" y="543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8" name="Линия"/>
                <p:cNvSpPr/>
                <p:nvPr/>
              </p:nvSpPr>
              <p:spPr>
                <a:xfrm>
                  <a:off x="-1" y="24062"/>
                  <a:ext cx="95060" cy="108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359" y="6143"/>
                      </a:moveTo>
                      <a:cubicBezTo>
                        <a:pt x="20997" y="5696"/>
                        <a:pt x="20589" y="5275"/>
                        <a:pt x="20137" y="4880"/>
                      </a:cubicBezTo>
                      <a:lnTo>
                        <a:pt x="21600" y="2907"/>
                      </a:lnTo>
                      <a:lnTo>
                        <a:pt x="18040" y="908"/>
                      </a:lnTo>
                      <a:lnTo>
                        <a:pt x="16577" y="2881"/>
                      </a:lnTo>
                      <a:cubicBezTo>
                        <a:pt x="15401" y="2486"/>
                        <a:pt x="14149" y="2276"/>
                        <a:pt x="12851" y="2289"/>
                      </a:cubicBezTo>
                      <a:lnTo>
                        <a:pt x="12278" y="0"/>
                      </a:lnTo>
                      <a:lnTo>
                        <a:pt x="8130" y="776"/>
                      </a:lnTo>
                      <a:lnTo>
                        <a:pt x="8703" y="3065"/>
                      </a:lnTo>
                      <a:cubicBezTo>
                        <a:pt x="7527" y="3525"/>
                        <a:pt x="6471" y="4170"/>
                        <a:pt x="5596" y="4946"/>
                      </a:cubicBezTo>
                      <a:lnTo>
                        <a:pt x="3333" y="3670"/>
                      </a:lnTo>
                      <a:lnTo>
                        <a:pt x="1041" y="6775"/>
                      </a:lnTo>
                      <a:lnTo>
                        <a:pt x="3303" y="8051"/>
                      </a:lnTo>
                      <a:cubicBezTo>
                        <a:pt x="2851" y="9077"/>
                        <a:pt x="2609" y="10169"/>
                        <a:pt x="2625" y="11300"/>
                      </a:cubicBezTo>
                      <a:lnTo>
                        <a:pt x="0" y="11800"/>
                      </a:lnTo>
                      <a:lnTo>
                        <a:pt x="890" y="15417"/>
                      </a:lnTo>
                      <a:lnTo>
                        <a:pt x="3514" y="14917"/>
                      </a:lnTo>
                      <a:cubicBezTo>
                        <a:pt x="4042" y="15944"/>
                        <a:pt x="4781" y="16864"/>
                        <a:pt x="5671" y="17627"/>
                      </a:cubicBezTo>
                      <a:lnTo>
                        <a:pt x="4208" y="19601"/>
                      </a:lnTo>
                      <a:lnTo>
                        <a:pt x="7768" y="21600"/>
                      </a:lnTo>
                      <a:lnTo>
                        <a:pt x="9231" y="19627"/>
                      </a:lnTo>
                      <a:cubicBezTo>
                        <a:pt x="9819" y="19824"/>
                        <a:pt x="10423" y="19969"/>
                        <a:pt x="11041" y="20074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6C2E11-E7B9-4CED-96CF-DA7D6A56AE16}"/>
                </a:ext>
              </a:extLst>
            </p:cNvPr>
            <p:cNvGrpSpPr/>
            <p:nvPr/>
          </p:nvGrpSpPr>
          <p:grpSpPr>
            <a:xfrm>
              <a:off x="492556" y="1900542"/>
              <a:ext cx="343206" cy="343205"/>
              <a:chOff x="3276051" y="970587"/>
              <a:chExt cx="360366" cy="360365"/>
            </a:xfrm>
          </p:grpSpPr>
          <p:sp>
            <p:nvSpPr>
              <p:cNvPr id="340" name="Квадрат"/>
              <p:cNvSpPr/>
              <p:nvPr/>
            </p:nvSpPr>
            <p:spPr>
              <a:xfrm>
                <a:off x="3276051" y="970587"/>
                <a:ext cx="360366" cy="360365"/>
              </a:xfrm>
              <a:prstGeom prst="rect">
                <a:avLst/>
              </a:prstGeom>
              <a:solidFill>
                <a:srgbClr val="1B4792"/>
              </a:solidFill>
              <a:ln w="12700">
                <a:miter lim="400000"/>
              </a:ln>
            </p:spPr>
            <p:txBody>
              <a:bodyPr lIns="43541" tIns="43541" rIns="43541" bIns="43541" anchor="ctr"/>
              <a:lstStyle/>
              <a:p>
                <a:pPr algn="ctr" defTabSz="695490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85" name="Сгруппировать"/>
              <p:cNvGrpSpPr/>
              <p:nvPr/>
            </p:nvGrpSpPr>
            <p:grpSpPr>
              <a:xfrm>
                <a:off x="3362495" y="1014335"/>
                <a:ext cx="187478" cy="259569"/>
                <a:chOff x="-1" y="0"/>
                <a:chExt cx="187477" cy="259568"/>
              </a:xfrm>
            </p:grpSpPr>
            <p:sp>
              <p:nvSpPr>
                <p:cNvPr id="370" name="Линия"/>
                <p:cNvSpPr/>
                <p:nvPr/>
              </p:nvSpPr>
              <p:spPr>
                <a:xfrm>
                  <a:off x="160791" y="4314"/>
                  <a:ext cx="23476" cy="23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1" name="Фигура"/>
                <p:cNvSpPr/>
                <p:nvPr/>
              </p:nvSpPr>
              <p:spPr>
                <a:xfrm>
                  <a:off x="-2" y="-1"/>
                  <a:ext cx="187479" cy="259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895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958"/>
                      </a:lnTo>
                      <a:lnTo>
                        <a:pt x="18895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2" name="Линия"/>
                <p:cNvSpPr/>
                <p:nvPr/>
              </p:nvSpPr>
              <p:spPr>
                <a:xfrm>
                  <a:off x="34897" y="128799"/>
                  <a:ext cx="117682" cy="78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15853"/>
                      </a:lnTo>
                      <a:lnTo>
                        <a:pt x="3921" y="13619"/>
                      </a:lnTo>
                      <a:lnTo>
                        <a:pt x="3921" y="10995"/>
                      </a:lnTo>
                      <a:lnTo>
                        <a:pt x="8344" y="7222"/>
                      </a:lnTo>
                      <a:lnTo>
                        <a:pt x="12926" y="7222"/>
                      </a:lnTo>
                      <a:lnTo>
                        <a:pt x="17148" y="2581"/>
                      </a:lnTo>
                      <a:lnTo>
                        <a:pt x="19288" y="0"/>
                      </a:lnTo>
                      <a:lnTo>
                        <a:pt x="21600" y="0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373" name="image.png" descr="image.png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092" y="160853"/>
                  <a:ext cx="18301" cy="5503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74" name="image.png" descr="image.png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489" y="148624"/>
                  <a:ext cx="18301" cy="672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75" name="image.png" descr="image.png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887" y="148624"/>
                  <a:ext cx="18301" cy="672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76" name="image.png" descr="image.png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8285" y="130279"/>
                  <a:ext cx="18300" cy="9172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77" name="image.png" descr="image.png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97" y="197541"/>
                  <a:ext cx="170784" cy="1834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78" name="image.png" descr="image.png"/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291" y="93589"/>
                  <a:ext cx="109791" cy="183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79" name="image.png" descr="image.png"/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291" y="69131"/>
                  <a:ext cx="109791" cy="1834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80" name="image.png" descr="image.png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291" y="118048"/>
                  <a:ext cx="42699" cy="1834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81" name="image.png" descr="image.png"/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794" y="63016"/>
                  <a:ext cx="18301" cy="3057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82" name="image.png" descr="image.png"/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794" y="111934"/>
                  <a:ext cx="18301" cy="2446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83" name="Линия"/>
                <p:cNvSpPr/>
                <p:nvPr/>
              </p:nvSpPr>
              <p:spPr>
                <a:xfrm>
                  <a:off x="25507" y="102051"/>
                  <a:ext cx="21442" cy="19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16712" y="0"/>
                        <a:pt x="21600" y="4878"/>
                        <a:pt x="21600" y="10800"/>
                      </a:cubicBezTo>
                      <a:cubicBezTo>
                        <a:pt x="21600" y="16722"/>
                        <a:pt x="16791" y="21600"/>
                        <a:pt x="10800" y="21600"/>
                      </a:cubicBezTo>
                      <a:cubicBezTo>
                        <a:pt x="4809" y="21600"/>
                        <a:pt x="0" y="16722"/>
                        <a:pt x="0" y="1080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4" name="Линия"/>
                <p:cNvSpPr/>
                <p:nvPr/>
              </p:nvSpPr>
              <p:spPr>
                <a:xfrm>
                  <a:off x="25507" y="82598"/>
                  <a:ext cx="21442" cy="19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21600"/>
                      </a:moveTo>
                      <a:cubicBezTo>
                        <a:pt x="4888" y="21600"/>
                        <a:pt x="0" y="16722"/>
                        <a:pt x="0" y="10800"/>
                      </a:cubicBezTo>
                      <a:cubicBezTo>
                        <a:pt x="0" y="4878"/>
                        <a:pt x="4809" y="0"/>
                        <a:pt x="10800" y="0"/>
                      </a:cubicBezTo>
                      <a:cubicBezTo>
                        <a:pt x="16791" y="0"/>
                        <a:pt x="21600" y="4878"/>
                        <a:pt x="21600" y="1080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75EC67-E595-4580-98A7-F262D66B5CC5}"/>
                </a:ext>
              </a:extLst>
            </p:cNvPr>
            <p:cNvGrpSpPr/>
            <p:nvPr/>
          </p:nvGrpSpPr>
          <p:grpSpPr>
            <a:xfrm>
              <a:off x="-2237422" y="1900541"/>
              <a:ext cx="343206" cy="343206"/>
              <a:chOff x="409574" y="978618"/>
              <a:chExt cx="360366" cy="360366"/>
            </a:xfrm>
          </p:grpSpPr>
          <p:sp>
            <p:nvSpPr>
              <p:cNvPr id="335" name="Квадрат"/>
              <p:cNvSpPr/>
              <p:nvPr/>
            </p:nvSpPr>
            <p:spPr>
              <a:xfrm>
                <a:off x="409574" y="978618"/>
                <a:ext cx="360366" cy="360366"/>
              </a:xfrm>
              <a:prstGeom prst="rect">
                <a:avLst/>
              </a:prstGeom>
              <a:solidFill>
                <a:srgbClr val="1B4792"/>
              </a:solidFill>
              <a:ln w="12700">
                <a:miter lim="400000"/>
              </a:ln>
            </p:spPr>
            <p:txBody>
              <a:bodyPr lIns="43541" tIns="43541" rIns="43541" bIns="43541" anchor="ctr"/>
              <a:lstStyle/>
              <a:p>
                <a:pPr algn="ctr" defTabSz="695490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93" name="Сгруппировать"/>
              <p:cNvGrpSpPr/>
              <p:nvPr/>
            </p:nvGrpSpPr>
            <p:grpSpPr>
              <a:xfrm>
                <a:off x="468780" y="1022952"/>
                <a:ext cx="241954" cy="281033"/>
                <a:chOff x="0" y="0"/>
                <a:chExt cx="241952" cy="281031"/>
              </a:xfrm>
            </p:grpSpPr>
            <p:sp>
              <p:nvSpPr>
                <p:cNvPr id="386" name="Линия"/>
                <p:cNvSpPr/>
                <p:nvPr/>
              </p:nvSpPr>
              <p:spPr>
                <a:xfrm>
                  <a:off x="16411" y="16503"/>
                  <a:ext cx="156122" cy="247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900" y="21600"/>
                      </a:moveTo>
                      <a:lnTo>
                        <a:pt x="0" y="21600"/>
                      </a:ln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21600" y="2565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7" name="Линия"/>
                <p:cNvSpPr/>
                <p:nvPr/>
              </p:nvSpPr>
              <p:spPr>
                <a:xfrm>
                  <a:off x="-1" y="-1"/>
                  <a:ext cx="188945" cy="281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65" y="21600"/>
                      </a:moveTo>
                      <a:lnTo>
                        <a:pt x="935" y="21600"/>
                      </a:lnTo>
                      <a:cubicBezTo>
                        <a:pt x="418" y="21600"/>
                        <a:pt x="0" y="21318"/>
                        <a:pt x="0" y="20968"/>
                      </a:cubicBezTo>
                      <a:lnTo>
                        <a:pt x="0" y="632"/>
                      </a:lnTo>
                      <a:cubicBezTo>
                        <a:pt x="0" y="282"/>
                        <a:pt x="418" y="0"/>
                        <a:pt x="935" y="0"/>
                      </a:cubicBezTo>
                      <a:lnTo>
                        <a:pt x="20665" y="0"/>
                      </a:lnTo>
                      <a:cubicBezTo>
                        <a:pt x="21182" y="0"/>
                        <a:pt x="21600" y="282"/>
                        <a:pt x="21600" y="632"/>
                      </a:cubicBezTo>
                      <a:lnTo>
                        <a:pt x="21600" y="3532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8" name="Линия"/>
                <p:cNvSpPr/>
                <p:nvPr/>
              </p:nvSpPr>
              <p:spPr>
                <a:xfrm>
                  <a:off x="135878" y="57675"/>
                  <a:ext cx="106074" cy="223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531"/>
                      </a:moveTo>
                      <a:lnTo>
                        <a:pt x="0" y="824"/>
                      </a:lnTo>
                      <a:cubicBezTo>
                        <a:pt x="0" y="367"/>
                        <a:pt x="779" y="0"/>
                        <a:pt x="1724" y="0"/>
                      </a:cubicBezTo>
                      <a:lnTo>
                        <a:pt x="19876" y="0"/>
                      </a:lnTo>
                      <a:cubicBezTo>
                        <a:pt x="20832" y="0"/>
                        <a:pt x="21600" y="372"/>
                        <a:pt x="21600" y="824"/>
                      </a:cubicBezTo>
                      <a:lnTo>
                        <a:pt x="21600" y="20776"/>
                      </a:lnTo>
                      <a:cubicBezTo>
                        <a:pt x="21600" y="21233"/>
                        <a:pt x="20821" y="21600"/>
                        <a:pt x="19876" y="21600"/>
                      </a:cubicBezTo>
                      <a:lnTo>
                        <a:pt x="1724" y="21600"/>
                      </a:lnTo>
                      <a:cubicBezTo>
                        <a:pt x="768" y="21600"/>
                        <a:pt x="0" y="21228"/>
                        <a:pt x="0" y="20776"/>
                      </a:cubicBezTo>
                      <a:lnTo>
                        <a:pt x="0" y="15553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9" name="Кружок"/>
                <p:cNvSpPr/>
                <p:nvPr/>
              </p:nvSpPr>
              <p:spPr>
                <a:xfrm>
                  <a:off x="85074" y="105494"/>
                  <a:ext cx="101609" cy="102175"/>
                </a:xfrm>
                <a:prstGeom prst="ellipse">
                  <a:avLst/>
                </a:pr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0" name="Линия"/>
                <p:cNvSpPr/>
                <p:nvPr/>
              </p:nvSpPr>
              <p:spPr>
                <a:xfrm>
                  <a:off x="120858" y="132261"/>
                  <a:ext cx="31029" cy="24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457" y="21600"/>
                      </a:moveTo>
                      <a:cubicBezTo>
                        <a:pt x="3997" y="19332"/>
                        <a:pt x="0" y="16032"/>
                        <a:pt x="0" y="10568"/>
                      </a:cubicBezTo>
                      <a:cubicBezTo>
                        <a:pt x="0" y="4485"/>
                        <a:pt x="5127" y="0"/>
                        <a:pt x="12839" y="0"/>
                      </a:cubicBezTo>
                      <a:cubicBezTo>
                        <a:pt x="16917" y="0"/>
                        <a:pt x="19824" y="928"/>
                        <a:pt x="21600" y="1907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1" name="Линия"/>
                <p:cNvSpPr/>
                <p:nvPr/>
              </p:nvSpPr>
              <p:spPr>
                <a:xfrm>
                  <a:off x="119870" y="156696"/>
                  <a:ext cx="31031" cy="24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143" y="0"/>
                      </a:moveTo>
                      <a:cubicBezTo>
                        <a:pt x="17603" y="2268"/>
                        <a:pt x="21600" y="5568"/>
                        <a:pt x="21600" y="11032"/>
                      </a:cubicBezTo>
                      <a:cubicBezTo>
                        <a:pt x="21600" y="17115"/>
                        <a:pt x="16473" y="21600"/>
                        <a:pt x="8761" y="21600"/>
                      </a:cubicBezTo>
                      <a:cubicBezTo>
                        <a:pt x="4683" y="21600"/>
                        <a:pt x="1776" y="20672"/>
                        <a:pt x="0" y="1969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392" name="image.png" descr="image.png"/>
                <p:cNvPicPr>
                  <a:picLocks noChangeAspect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5650" y="111060"/>
                  <a:ext cx="18200" cy="8540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D7EC85-4993-4496-B9D3-99D4ABD6C5BA}"/>
                </a:ext>
              </a:extLst>
            </p:cNvPr>
            <p:cNvGrpSpPr/>
            <p:nvPr/>
          </p:nvGrpSpPr>
          <p:grpSpPr>
            <a:xfrm>
              <a:off x="-2237422" y="2599668"/>
              <a:ext cx="343206" cy="344714"/>
              <a:chOff x="409574" y="1804119"/>
              <a:chExt cx="360366" cy="361950"/>
            </a:xfrm>
          </p:grpSpPr>
          <p:sp>
            <p:nvSpPr>
              <p:cNvPr id="336" name="Квадрат"/>
              <p:cNvSpPr/>
              <p:nvPr/>
            </p:nvSpPr>
            <p:spPr>
              <a:xfrm>
                <a:off x="409574" y="1804119"/>
                <a:ext cx="360366" cy="361950"/>
              </a:xfrm>
              <a:prstGeom prst="rect">
                <a:avLst/>
              </a:prstGeom>
              <a:solidFill>
                <a:srgbClr val="1B4792"/>
              </a:solidFill>
              <a:ln w="12700">
                <a:miter lim="400000"/>
              </a:ln>
            </p:spPr>
            <p:txBody>
              <a:bodyPr lIns="43541" tIns="43541" rIns="43541" bIns="43541" anchor="ctr"/>
              <a:lstStyle/>
              <a:p>
                <a:pPr algn="ctr" defTabSz="695490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07" name="Сгруппировать"/>
              <p:cNvGrpSpPr/>
              <p:nvPr/>
            </p:nvGrpSpPr>
            <p:grpSpPr>
              <a:xfrm>
                <a:off x="459675" y="1859427"/>
                <a:ext cx="260165" cy="260164"/>
                <a:chOff x="0" y="0"/>
                <a:chExt cx="260164" cy="260162"/>
              </a:xfrm>
            </p:grpSpPr>
            <p:sp>
              <p:nvSpPr>
                <p:cNvPr id="394" name="Прямоугольник"/>
                <p:cNvSpPr/>
                <p:nvPr/>
              </p:nvSpPr>
              <p:spPr>
                <a:xfrm>
                  <a:off x="24463" y="162600"/>
                  <a:ext cx="84203" cy="73173"/>
                </a:xfrm>
                <a:prstGeom prst="rect">
                  <a:avLst/>
                </a:pr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5" name="Прямоугольник"/>
                <p:cNvSpPr/>
                <p:nvPr/>
              </p:nvSpPr>
              <p:spPr>
                <a:xfrm>
                  <a:off x="24463" y="73169"/>
                  <a:ext cx="211318" cy="65043"/>
                </a:xfrm>
                <a:prstGeom prst="rect">
                  <a:avLst/>
                </a:pr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6" name="Фигура"/>
                <p:cNvSpPr/>
                <p:nvPr/>
              </p:nvSpPr>
              <p:spPr>
                <a:xfrm>
                  <a:off x="-1" y="-1"/>
                  <a:ext cx="260164" cy="48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93" y="21600"/>
                      </a:moveTo>
                      <a:lnTo>
                        <a:pt x="0" y="21600"/>
                      </a:lnTo>
                      <a:lnTo>
                        <a:pt x="0" y="5328"/>
                      </a:lnTo>
                      <a:cubicBezTo>
                        <a:pt x="0" y="2412"/>
                        <a:pt x="445" y="0"/>
                        <a:pt x="999" y="0"/>
                      </a:cubicBezTo>
                      <a:lnTo>
                        <a:pt x="20601" y="0"/>
                      </a:lnTo>
                      <a:cubicBezTo>
                        <a:pt x="21148" y="0"/>
                        <a:pt x="21600" y="2376"/>
                        <a:pt x="21600" y="5328"/>
                      </a:cubicBezTo>
                      <a:lnTo>
                        <a:pt x="21600" y="21600"/>
                      </a:lnTo>
                      <a:lnTo>
                        <a:pt x="21593" y="2160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397" name="image.png" descr="image.png"/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3141" y="227363"/>
                  <a:ext cx="121701" cy="1826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98" name="image.png" descr="image.png"/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3141" y="203015"/>
                  <a:ext cx="121701" cy="182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99" name="image.png" descr="image.png"/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3141" y="178669"/>
                  <a:ext cx="121701" cy="1826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00" name="image.png" descr="image.png"/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3141" y="154322"/>
                  <a:ext cx="73022" cy="1826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01" name="Фигура"/>
                <p:cNvSpPr/>
                <p:nvPr/>
              </p:nvSpPr>
              <p:spPr>
                <a:xfrm>
                  <a:off x="78" y="-1"/>
                  <a:ext cx="260086" cy="260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01" y="0"/>
                      </a:moveTo>
                      <a:cubicBezTo>
                        <a:pt x="21153" y="0"/>
                        <a:pt x="21600" y="447"/>
                        <a:pt x="21600" y="999"/>
                      </a:cubicBezTo>
                      <a:lnTo>
                        <a:pt x="21600" y="20601"/>
                      </a:lnTo>
                      <a:cubicBezTo>
                        <a:pt x="21600" y="21153"/>
                        <a:pt x="21153" y="21600"/>
                        <a:pt x="20601" y="21600"/>
                      </a:cubicBezTo>
                      <a:lnTo>
                        <a:pt x="999" y="21600"/>
                      </a:lnTo>
                      <a:cubicBezTo>
                        <a:pt x="447" y="21600"/>
                        <a:pt x="0" y="21153"/>
                        <a:pt x="0" y="20601"/>
                      </a:cubicBezTo>
                      <a:lnTo>
                        <a:pt x="0" y="999"/>
                      </a:lnTo>
                      <a:cubicBezTo>
                        <a:pt x="0" y="447"/>
                        <a:pt x="447" y="0"/>
                        <a:pt x="999" y="0"/>
                      </a:cubicBezTo>
                      <a:lnTo>
                        <a:pt x="20601" y="0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402" name="image.png" descr="image.png"/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612" y="14324"/>
                  <a:ext cx="24342" cy="182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03" name="image.png" descr="image.png"/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952" y="14324"/>
                  <a:ext cx="24342" cy="182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04" name="image.png" descr="image.png"/>
                <p:cNvPicPr>
                  <a:picLocks noChangeAspect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291" y="14324"/>
                  <a:ext cx="24343" cy="182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05" name="Линия"/>
                <p:cNvSpPr/>
                <p:nvPr/>
              </p:nvSpPr>
              <p:spPr>
                <a:xfrm>
                  <a:off x="24463" y="199124"/>
                  <a:ext cx="83472" cy="240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741" extrusionOk="0">
                      <a:moveTo>
                        <a:pt x="0" y="20741"/>
                      </a:moveTo>
                      <a:lnTo>
                        <a:pt x="3176" y="10151"/>
                      </a:lnTo>
                      <a:cubicBezTo>
                        <a:pt x="4206" y="6715"/>
                        <a:pt x="5847" y="6715"/>
                        <a:pt x="6878" y="10151"/>
                      </a:cubicBezTo>
                      <a:cubicBezTo>
                        <a:pt x="7908" y="13588"/>
                        <a:pt x="9549" y="13588"/>
                        <a:pt x="10579" y="10151"/>
                      </a:cubicBezTo>
                      <a:lnTo>
                        <a:pt x="12851" y="2577"/>
                      </a:lnTo>
                      <a:cubicBezTo>
                        <a:pt x="13881" y="-859"/>
                        <a:pt x="15522" y="-859"/>
                        <a:pt x="16552" y="2577"/>
                      </a:cubicBezTo>
                      <a:lnTo>
                        <a:pt x="21600" y="19409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6" name="Фигура"/>
                <p:cNvSpPr/>
                <p:nvPr/>
              </p:nvSpPr>
              <p:spPr>
                <a:xfrm>
                  <a:off x="43481" y="178779"/>
                  <a:ext cx="16421" cy="16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788"/>
                        <a:pt x="16788" y="21600"/>
                        <a:pt x="10800" y="21600"/>
                      </a:cubicBezTo>
                      <a:cubicBezTo>
                        <a:pt x="4812" y="21600"/>
                        <a:pt x="0" y="16788"/>
                        <a:pt x="0" y="10800"/>
                      </a:cubicBezTo>
                      <a:cubicBezTo>
                        <a:pt x="0" y="4812"/>
                        <a:pt x="4812" y="0"/>
                        <a:pt x="10800" y="0"/>
                      </a:cubicBezTo>
                      <a:cubicBezTo>
                        <a:pt x="16788" y="0"/>
                        <a:pt x="21600" y="4812"/>
                        <a:pt x="21600" y="10800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E12ACC-3503-4C55-93AE-46E890DA75B7}"/>
                </a:ext>
              </a:extLst>
            </p:cNvPr>
            <p:cNvGrpSpPr/>
            <p:nvPr/>
          </p:nvGrpSpPr>
          <p:grpSpPr>
            <a:xfrm>
              <a:off x="-2237422" y="3449260"/>
              <a:ext cx="343206" cy="343205"/>
              <a:chOff x="409574" y="2618504"/>
              <a:chExt cx="360366" cy="360365"/>
            </a:xfrm>
          </p:grpSpPr>
          <p:sp>
            <p:nvSpPr>
              <p:cNvPr id="337" name="Квадрат"/>
              <p:cNvSpPr/>
              <p:nvPr/>
            </p:nvSpPr>
            <p:spPr>
              <a:xfrm>
                <a:off x="409574" y="2618504"/>
                <a:ext cx="360366" cy="360365"/>
              </a:xfrm>
              <a:prstGeom prst="rect">
                <a:avLst/>
              </a:prstGeom>
              <a:solidFill>
                <a:srgbClr val="1B4792"/>
              </a:solidFill>
              <a:ln w="12700">
                <a:miter lim="400000"/>
              </a:ln>
            </p:spPr>
            <p:txBody>
              <a:bodyPr lIns="43541" tIns="43541" rIns="43541" bIns="43541" anchor="ctr"/>
              <a:lstStyle/>
              <a:p>
                <a:pPr algn="ctr" defTabSz="695490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0" name="Сгруппировать"/>
              <p:cNvGrpSpPr/>
              <p:nvPr/>
            </p:nvGrpSpPr>
            <p:grpSpPr>
              <a:xfrm>
                <a:off x="455547" y="2657539"/>
                <a:ext cx="268421" cy="289322"/>
                <a:chOff x="0" y="0"/>
                <a:chExt cx="268418" cy="289321"/>
              </a:xfrm>
            </p:grpSpPr>
            <p:sp>
              <p:nvSpPr>
                <p:cNvPr id="408" name="Фигура"/>
                <p:cNvSpPr/>
                <p:nvPr/>
              </p:nvSpPr>
              <p:spPr>
                <a:xfrm>
                  <a:off x="233137" y="261947"/>
                  <a:ext cx="25443" cy="25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16740" y="0"/>
                        <a:pt x="21600" y="4793"/>
                        <a:pt x="21600" y="10800"/>
                      </a:cubicBezTo>
                      <a:cubicBezTo>
                        <a:pt x="21600" y="16807"/>
                        <a:pt x="16807" y="21600"/>
                        <a:pt x="10800" y="21600"/>
                      </a:cubicBezTo>
                      <a:cubicBezTo>
                        <a:pt x="4792" y="21600"/>
                        <a:pt x="0" y="16807"/>
                        <a:pt x="0" y="10800"/>
                      </a:cubicBezTo>
                      <a:cubicBezTo>
                        <a:pt x="0" y="4793"/>
                        <a:pt x="4792" y="0"/>
                        <a:pt x="10800" y="0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9" name="Фигура"/>
                <p:cNvSpPr/>
                <p:nvPr/>
              </p:nvSpPr>
              <p:spPr>
                <a:xfrm>
                  <a:off x="186472" y="198464"/>
                  <a:ext cx="25442" cy="253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16740" y="0"/>
                        <a:pt x="21600" y="4793"/>
                        <a:pt x="21600" y="10800"/>
                      </a:cubicBezTo>
                      <a:cubicBezTo>
                        <a:pt x="21600" y="16807"/>
                        <a:pt x="16808" y="21600"/>
                        <a:pt x="10800" y="21600"/>
                      </a:cubicBezTo>
                      <a:cubicBezTo>
                        <a:pt x="4792" y="21600"/>
                        <a:pt x="0" y="16807"/>
                        <a:pt x="0" y="10800"/>
                      </a:cubicBezTo>
                      <a:cubicBezTo>
                        <a:pt x="0" y="4793"/>
                        <a:pt x="4792" y="0"/>
                        <a:pt x="10800" y="0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410" name="image.png" descr="image.png"/>
                <p:cNvPicPr>
                  <a:picLocks noChangeAspect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0809" y="191891"/>
                  <a:ext cx="97609" cy="9743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11" name="image.png" descr="image.png"/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-1" y="76195"/>
                  <a:ext cx="24405" cy="182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12" name="image.png" descr="image.png"/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501" y="76195"/>
                  <a:ext cx="24404" cy="182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13" name="image.png" descr="image.png"/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902" y="76195"/>
                  <a:ext cx="24405" cy="182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14" name="image.png" descr="image.png"/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304" y="76195"/>
                  <a:ext cx="24404" cy="182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15" name="image.png" descr="image.png"/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8609" y="76195"/>
                  <a:ext cx="24404" cy="182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16" name="image.png" descr="image.png"/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9110" y="76195"/>
                  <a:ext cx="24405" cy="182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17" name="image.png" descr="image.png"/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3512" y="76195"/>
                  <a:ext cx="24404" cy="182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18" name="image.png" descr="image.png"/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7913" y="76195"/>
                  <a:ext cx="24404" cy="182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19" name="image.png" descr="image.png"/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7913" y="100551"/>
                  <a:ext cx="24404" cy="182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0" name="image.png" descr="image.png"/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-1" y="100551"/>
                  <a:ext cx="24405" cy="182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1" name="image.png" descr="image.png"/>
                <p:cNvPicPr>
                  <a:picLocks noChangeAspect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501" y="100551"/>
                  <a:ext cx="24404" cy="182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2" name="image.png" descr="image.png"/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902" y="100551"/>
                  <a:ext cx="24405" cy="182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3" name="image.png" descr="image.png"/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304" y="100551"/>
                  <a:ext cx="24404" cy="182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4" name="image.png" descr="image.png"/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8609" y="100551"/>
                  <a:ext cx="24404" cy="182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5" name="image.png" descr="image.png"/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-1" y="124908"/>
                  <a:ext cx="24405" cy="182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6" name="image.png" descr="image.png"/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304" y="124908"/>
                  <a:ext cx="24404" cy="182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27" name="Линия"/>
                <p:cNvSpPr/>
                <p:nvPr/>
              </p:nvSpPr>
              <p:spPr>
                <a:xfrm>
                  <a:off x="15708" y="134504"/>
                  <a:ext cx="74810" cy="152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448" y="21600"/>
                      </a:moveTo>
                      <a:lnTo>
                        <a:pt x="15448" y="6281"/>
                      </a:lnTo>
                      <a:lnTo>
                        <a:pt x="21600" y="6281"/>
                      </a:lnTo>
                      <a:lnTo>
                        <a:pt x="21600" y="5909"/>
                      </a:lnTo>
                      <a:lnTo>
                        <a:pt x="10812" y="0"/>
                      </a:lnTo>
                      <a:lnTo>
                        <a:pt x="0" y="5909"/>
                      </a:lnTo>
                      <a:lnTo>
                        <a:pt x="0" y="6281"/>
                      </a:lnTo>
                      <a:lnTo>
                        <a:pt x="6152" y="6281"/>
                      </a:lnTo>
                      <a:lnTo>
                        <a:pt x="6152" y="21600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8" name="Линия"/>
                <p:cNvSpPr/>
                <p:nvPr/>
              </p:nvSpPr>
              <p:spPr>
                <a:xfrm>
                  <a:off x="95048" y="0"/>
                  <a:ext cx="74811" cy="2867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448" y="21600"/>
                      </a:moveTo>
                      <a:lnTo>
                        <a:pt x="15448" y="3341"/>
                      </a:lnTo>
                      <a:lnTo>
                        <a:pt x="21600" y="3341"/>
                      </a:lnTo>
                      <a:lnTo>
                        <a:pt x="21600" y="3144"/>
                      </a:lnTo>
                      <a:lnTo>
                        <a:pt x="10788" y="0"/>
                      </a:lnTo>
                      <a:lnTo>
                        <a:pt x="0" y="3144"/>
                      </a:lnTo>
                      <a:lnTo>
                        <a:pt x="0" y="3341"/>
                      </a:lnTo>
                      <a:lnTo>
                        <a:pt x="6152" y="3341"/>
                      </a:lnTo>
                      <a:lnTo>
                        <a:pt x="6152" y="21600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9" name="Линия"/>
                <p:cNvSpPr/>
                <p:nvPr/>
              </p:nvSpPr>
              <p:spPr>
                <a:xfrm>
                  <a:off x="173672" y="106809"/>
                  <a:ext cx="74811" cy="70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448" y="21600"/>
                      </a:moveTo>
                      <a:lnTo>
                        <a:pt x="15448" y="13643"/>
                      </a:lnTo>
                      <a:lnTo>
                        <a:pt x="21600" y="13643"/>
                      </a:lnTo>
                      <a:lnTo>
                        <a:pt x="21600" y="12838"/>
                      </a:lnTo>
                      <a:lnTo>
                        <a:pt x="10789" y="0"/>
                      </a:lnTo>
                      <a:lnTo>
                        <a:pt x="0" y="12838"/>
                      </a:lnTo>
                      <a:lnTo>
                        <a:pt x="0" y="13643"/>
                      </a:lnTo>
                      <a:lnTo>
                        <a:pt x="6152" y="13643"/>
                      </a:lnTo>
                      <a:lnTo>
                        <a:pt x="6152" y="21600"/>
                      </a:ln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E36B21-A4DB-4D3B-8303-1D512A6D8BFE}"/>
                </a:ext>
              </a:extLst>
            </p:cNvPr>
            <p:cNvGrpSpPr/>
            <p:nvPr/>
          </p:nvGrpSpPr>
          <p:grpSpPr>
            <a:xfrm>
              <a:off x="492556" y="2599668"/>
              <a:ext cx="343206" cy="344714"/>
              <a:chOff x="3276051" y="1804119"/>
              <a:chExt cx="360366" cy="361950"/>
            </a:xfrm>
          </p:grpSpPr>
          <p:sp>
            <p:nvSpPr>
              <p:cNvPr id="341" name="Квадрат"/>
              <p:cNvSpPr/>
              <p:nvPr/>
            </p:nvSpPr>
            <p:spPr>
              <a:xfrm>
                <a:off x="3276051" y="1804119"/>
                <a:ext cx="360366" cy="361950"/>
              </a:xfrm>
              <a:prstGeom prst="rect">
                <a:avLst/>
              </a:prstGeom>
              <a:solidFill>
                <a:srgbClr val="1B4792"/>
              </a:solidFill>
              <a:ln w="12700">
                <a:miter lim="400000"/>
              </a:ln>
            </p:spPr>
            <p:txBody>
              <a:bodyPr lIns="43541" tIns="43541" rIns="43541" bIns="43541" anchor="ctr"/>
              <a:lstStyle/>
              <a:p>
                <a:pPr algn="ctr" defTabSz="695490">
                  <a:defRPr sz="1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1333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39" name="Сгруппировать"/>
              <p:cNvGrpSpPr/>
              <p:nvPr/>
            </p:nvGrpSpPr>
            <p:grpSpPr>
              <a:xfrm>
                <a:off x="3324763" y="1857199"/>
                <a:ext cx="262943" cy="261364"/>
                <a:chOff x="0" y="0"/>
                <a:chExt cx="262942" cy="261363"/>
              </a:xfrm>
            </p:grpSpPr>
            <p:pic>
              <p:nvPicPr>
                <p:cNvPr id="431" name="image.png" descr="image.png"/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4462" y="83480"/>
                  <a:ext cx="18326" cy="304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32" name="image.png" descr="image.png"/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4462" y="150417"/>
                  <a:ext cx="18326" cy="304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33" name="Линия"/>
                <p:cNvSpPr/>
                <p:nvPr/>
              </p:nvSpPr>
              <p:spPr>
                <a:xfrm>
                  <a:off x="116394" y="130680"/>
                  <a:ext cx="30153" cy="27351"/>
                </a:xfrm>
                <a:prstGeom prst="ellipse">
                  <a:avLst/>
                </a:pr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4" name="Линия"/>
                <p:cNvSpPr/>
                <p:nvPr/>
              </p:nvSpPr>
              <p:spPr>
                <a:xfrm>
                  <a:off x="116394" y="103332"/>
                  <a:ext cx="30153" cy="27351"/>
                </a:xfrm>
                <a:prstGeom prst="ellipse">
                  <a:avLst/>
                </a:pr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5" name="Фигура"/>
                <p:cNvSpPr/>
                <p:nvPr/>
              </p:nvSpPr>
              <p:spPr>
                <a:xfrm>
                  <a:off x="-1" y="-1"/>
                  <a:ext cx="114298" cy="11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11307"/>
                      </a:lnTo>
                      <a:cubicBezTo>
                        <a:pt x="16484" y="12499"/>
                        <a:pt x="12515" y="16543"/>
                        <a:pt x="11608" y="21600"/>
                      </a:cubicBezTo>
                      <a:lnTo>
                        <a:pt x="0" y="21600"/>
                      </a:lnTo>
                      <a:cubicBezTo>
                        <a:pt x="1077" y="10375"/>
                        <a:pt x="10120" y="1398"/>
                        <a:pt x="21600" y="0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6" name="Фигура"/>
                <p:cNvSpPr/>
                <p:nvPr/>
              </p:nvSpPr>
              <p:spPr>
                <a:xfrm>
                  <a:off x="1125" y="151452"/>
                  <a:ext cx="207893" cy="109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6622"/>
                      </a:moveTo>
                      <a:cubicBezTo>
                        <a:pt x="19332" y="19750"/>
                        <a:pt x="16543" y="21600"/>
                        <a:pt x="13512" y="21600"/>
                      </a:cubicBezTo>
                      <a:cubicBezTo>
                        <a:pt x="6709" y="21600"/>
                        <a:pt x="1060" y="12232"/>
                        <a:pt x="0" y="0"/>
                      </a:cubicBezTo>
                      <a:lnTo>
                        <a:pt x="6483" y="0"/>
                      </a:lnTo>
                      <a:cubicBezTo>
                        <a:pt x="7418" y="5624"/>
                        <a:pt x="10216" y="9691"/>
                        <a:pt x="13512" y="9691"/>
                      </a:cubicBezTo>
                      <a:cubicBezTo>
                        <a:pt x="14782" y="9691"/>
                        <a:pt x="15974" y="9089"/>
                        <a:pt x="17026" y="8017"/>
                      </a:cubicBezTo>
                      <a:lnTo>
                        <a:pt x="21592" y="16637"/>
                      </a:lnTo>
                      <a:lnTo>
                        <a:pt x="21600" y="16622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7" name="Фигура"/>
                <p:cNvSpPr/>
                <p:nvPr/>
              </p:nvSpPr>
              <p:spPr>
                <a:xfrm>
                  <a:off x="148043" y="73"/>
                  <a:ext cx="66150" cy="713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8504"/>
                      </a:moveTo>
                      <a:lnTo>
                        <a:pt x="7420" y="21600"/>
                      </a:lnTo>
                      <a:cubicBezTo>
                        <a:pt x="5167" y="20243"/>
                        <a:pt x="2669" y="19225"/>
                        <a:pt x="0" y="18660"/>
                      </a:cubicBezTo>
                      <a:lnTo>
                        <a:pt x="0" y="0"/>
                      </a:lnTo>
                      <a:cubicBezTo>
                        <a:pt x="8106" y="950"/>
                        <a:pt x="15527" y="4003"/>
                        <a:pt x="21600" y="8504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8" name="Фигура"/>
                <p:cNvSpPr/>
                <p:nvPr/>
              </p:nvSpPr>
              <p:spPr>
                <a:xfrm>
                  <a:off x="190116" y="52525"/>
                  <a:ext cx="72826" cy="1603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458"/>
                      </a:moveTo>
                      <a:cubicBezTo>
                        <a:pt x="21600" y="14685"/>
                        <a:pt x="18330" y="18570"/>
                        <a:pt x="12880" y="21600"/>
                      </a:cubicBezTo>
                      <a:lnTo>
                        <a:pt x="0" y="15772"/>
                      </a:lnTo>
                      <a:cubicBezTo>
                        <a:pt x="2225" y="14252"/>
                        <a:pt x="3537" y="12420"/>
                        <a:pt x="3537" y="10458"/>
                      </a:cubicBezTo>
                      <a:cubicBezTo>
                        <a:pt x="3537" y="8807"/>
                        <a:pt x="2647" y="7277"/>
                        <a:pt x="1001" y="5908"/>
                      </a:cubicBezTo>
                      <a:lnTo>
                        <a:pt x="14059" y="0"/>
                      </a:lnTo>
                      <a:cubicBezTo>
                        <a:pt x="18797" y="2929"/>
                        <a:pt x="21600" y="6532"/>
                        <a:pt x="21600" y="10448"/>
                      </a:cubicBezTo>
                      <a:lnTo>
                        <a:pt x="21600" y="10458"/>
                      </a:lnTo>
                      <a:close/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3541" tIns="43541" rIns="43541" bIns="43541" numCol="1" anchor="ctr">
                  <a:noAutofit/>
                </a:bodyPr>
                <a:lstStyle/>
                <a:p>
                  <a:pPr>
                    <a:defRPr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sz="1714" dirty="0">
                    <a:solidFill>
                      <a:srgbClr val="17499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477" name="Консолидация"/>
            <p:cNvSpPr txBox="1"/>
            <p:nvPr/>
          </p:nvSpPr>
          <p:spPr>
            <a:xfrm>
              <a:off x="-1834974" y="1910845"/>
              <a:ext cx="1565901" cy="3224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3541" tIns="43541" rIns="43541" bIns="43541">
              <a:spAutoFit/>
            </a:bodyPr>
            <a:lstStyle>
              <a:lvl1pPr>
                <a:defRPr b="1">
                  <a:solidFill>
                    <a:srgbClr val="215295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Консолидация</a:t>
              </a:r>
            </a:p>
          </p:txBody>
        </p:sp>
        <p:sp>
          <p:nvSpPr>
            <p:cNvPr id="478" name="Портал сверки ВГО"/>
            <p:cNvSpPr txBox="1"/>
            <p:nvPr/>
          </p:nvSpPr>
          <p:spPr>
            <a:xfrm>
              <a:off x="-1834974" y="2610811"/>
              <a:ext cx="2043596" cy="3224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3541" tIns="43541" rIns="43541" bIns="43541">
              <a:spAutoFit/>
            </a:bodyPr>
            <a:lstStyle>
              <a:lvl1pPr>
                <a:defRPr b="1">
                  <a:solidFill>
                    <a:srgbClr val="215295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Портал сверки ВГО</a:t>
              </a:r>
            </a:p>
          </p:txBody>
        </p:sp>
        <p:sp>
          <p:nvSpPr>
            <p:cNvPr id="479" name="Бюджетирование  и прогнозирование"/>
            <p:cNvSpPr txBox="1"/>
            <p:nvPr/>
          </p:nvSpPr>
          <p:spPr>
            <a:xfrm>
              <a:off x="-1834974" y="3342399"/>
              <a:ext cx="2064436" cy="557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3541" tIns="43541" rIns="43541" bIns="43541">
              <a:spAutoFit/>
            </a:bodyPr>
            <a:lstStyle/>
            <a:p>
              <a:pPr>
                <a:defRPr b="1">
                  <a:solidFill>
                    <a:srgbClr val="215295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Бюджетирование </a:t>
              </a:r>
              <a:b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прогнозирование</a:t>
              </a:r>
            </a:p>
          </p:txBody>
        </p:sp>
        <p:sp>
          <p:nvSpPr>
            <p:cNvPr id="480" name="Бюджетный  контроль"/>
            <p:cNvSpPr txBox="1"/>
            <p:nvPr/>
          </p:nvSpPr>
          <p:spPr>
            <a:xfrm>
              <a:off x="-1834973" y="4188209"/>
              <a:ext cx="1395983" cy="557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3541" tIns="43541" rIns="43541" bIns="43541">
              <a:spAutoFit/>
            </a:bodyPr>
            <a:lstStyle/>
            <a:p>
              <a:pPr>
                <a:defRPr b="1">
                  <a:solidFill>
                    <a:srgbClr val="215295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Бюджетный </a:t>
              </a:r>
              <a:b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контроль</a:t>
              </a:r>
            </a:p>
          </p:txBody>
        </p:sp>
        <p:sp>
          <p:nvSpPr>
            <p:cNvPr id="481" name="Анализ финансово- хозяйственной  деятельности"/>
            <p:cNvSpPr txBox="1"/>
            <p:nvPr/>
          </p:nvSpPr>
          <p:spPr>
            <a:xfrm>
              <a:off x="-1834974" y="4919152"/>
              <a:ext cx="2096496" cy="7915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3541" tIns="43541" rIns="43541" bIns="43541">
              <a:spAutoFit/>
            </a:bodyPr>
            <a:lstStyle/>
            <a:p>
              <a:pPr>
                <a:defRPr b="1">
                  <a:solidFill>
                    <a:srgbClr val="215295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Анализ финансово-</a:t>
              </a:r>
              <a:b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хозяйственной </a:t>
              </a:r>
              <a:b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деятельности</a:t>
              </a:r>
            </a:p>
          </p:txBody>
        </p:sp>
        <p:sp>
          <p:nvSpPr>
            <p:cNvPr id="482" name="Отчетность  по МСФО и РСБУ"/>
            <p:cNvSpPr txBox="1"/>
            <p:nvPr/>
          </p:nvSpPr>
          <p:spPr>
            <a:xfrm>
              <a:off x="917444" y="1765053"/>
              <a:ext cx="2384832" cy="557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3541" tIns="43541" rIns="43541" bIns="43541">
              <a:spAutoFit/>
            </a:bodyPr>
            <a:lstStyle/>
            <a:p>
              <a:pPr>
                <a:defRPr b="1">
                  <a:solidFill>
                    <a:srgbClr val="215295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Отчетность</a:t>
              </a:r>
              <a:r>
                <a:rPr lang="en-US"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br>
                <a:rPr lang="en-US"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 МСФО</a:t>
              </a:r>
            </a:p>
          </p:txBody>
        </p:sp>
        <p:sp>
          <p:nvSpPr>
            <p:cNvPr id="483" name="Централизованное казначейство"/>
            <p:cNvSpPr txBox="1"/>
            <p:nvPr/>
          </p:nvSpPr>
          <p:spPr>
            <a:xfrm>
              <a:off x="917444" y="2493563"/>
              <a:ext cx="2025963" cy="557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3541" tIns="43541" rIns="43541" bIns="43541">
              <a:spAutoFit/>
            </a:bodyPr>
            <a:lstStyle/>
            <a:p>
              <a:pPr>
                <a:defRPr b="1">
                  <a:solidFill>
                    <a:srgbClr val="215295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Централизованное</a:t>
              </a:r>
              <a:b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казначейство</a:t>
              </a:r>
            </a:p>
          </p:txBody>
        </p:sp>
        <p:sp>
          <p:nvSpPr>
            <p:cNvPr id="484" name="Инвестиционное бюджетирование"/>
            <p:cNvSpPr txBox="1"/>
            <p:nvPr/>
          </p:nvSpPr>
          <p:spPr>
            <a:xfrm>
              <a:off x="917444" y="3342399"/>
              <a:ext cx="1897723" cy="557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3541" tIns="43541" rIns="43541" bIns="43541">
              <a:spAutoFit/>
            </a:bodyPr>
            <a:lstStyle/>
            <a:p>
              <a:pPr>
                <a:defRPr b="1">
                  <a:solidFill>
                    <a:srgbClr val="215295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Инвестиционн</a:t>
              </a:r>
              <a:r>
                <a:rPr lang="ru-RU"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ые </a:t>
              </a:r>
            </a:p>
            <a:p>
              <a:pPr>
                <a:defRPr b="1">
                  <a:solidFill>
                    <a:srgbClr val="215295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lang="ru-RU"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проекты</a:t>
              </a:r>
              <a:endParaRPr sz="1524" dirty="0">
                <a:solidFill>
                  <a:srgbClr val="1749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5" name="Управленческая отчетность"/>
            <p:cNvSpPr txBox="1"/>
            <p:nvPr/>
          </p:nvSpPr>
          <p:spPr>
            <a:xfrm>
              <a:off x="917444" y="4188209"/>
              <a:ext cx="1767879" cy="557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3541" tIns="43541" rIns="43541" bIns="43541">
              <a:spAutoFit/>
            </a:bodyPr>
            <a:lstStyle/>
            <a:p>
              <a:pPr>
                <a:defRPr b="1">
                  <a:solidFill>
                    <a:srgbClr val="215295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Управленческая</a:t>
              </a:r>
              <a:b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отчетность</a:t>
              </a:r>
            </a:p>
          </p:txBody>
        </p:sp>
        <p:sp>
          <p:nvSpPr>
            <p:cNvPr id="486" name="Интеграция  и управление мастер-данными"/>
            <p:cNvSpPr txBox="1"/>
            <p:nvPr/>
          </p:nvSpPr>
          <p:spPr>
            <a:xfrm>
              <a:off x="917444" y="4919152"/>
              <a:ext cx="1815970" cy="7915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3541" tIns="43541" rIns="43541" bIns="43541">
              <a:spAutoFit/>
            </a:bodyPr>
            <a:lstStyle/>
            <a:p>
              <a:pPr>
                <a:defRPr b="1">
                  <a:solidFill>
                    <a:srgbClr val="215295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Интеграция </a:t>
              </a:r>
              <a:b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управление</a:t>
              </a:r>
              <a:b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sz="152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мастер-данными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85179FD-9420-442E-A01E-27878715D271}"/>
                </a:ext>
              </a:extLst>
            </p:cNvPr>
            <p:cNvGrpSpPr/>
            <p:nvPr/>
          </p:nvGrpSpPr>
          <p:grpSpPr>
            <a:xfrm>
              <a:off x="-2252584" y="2367992"/>
              <a:ext cx="5272697" cy="0"/>
              <a:chOff x="393653" y="1614422"/>
              <a:chExt cx="5536332" cy="0"/>
            </a:xfrm>
          </p:grpSpPr>
          <p:sp>
            <p:nvSpPr>
              <p:cNvPr id="455" name="Линия"/>
              <p:cNvSpPr/>
              <p:nvPr/>
            </p:nvSpPr>
            <p:spPr>
              <a:xfrm flipH="1" flipV="1">
                <a:off x="393653" y="1614422"/>
                <a:ext cx="2644486" cy="0"/>
              </a:xfrm>
              <a:prstGeom prst="line">
                <a:avLst/>
              </a:prstGeom>
              <a:ln>
                <a:solidFill>
                  <a:srgbClr val="00549A"/>
                </a:solidFill>
                <a:miter/>
              </a:ln>
            </p:spPr>
            <p:txBody>
              <a:bodyPr lIns="43541" tIns="43541" rIns="43541" bIns="43541"/>
              <a:lstStyle/>
              <a:p>
                <a:endParaRPr sz="171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0" name="Линия">
                <a:extLst>
                  <a:ext uri="{FF2B5EF4-FFF2-40B4-BE49-F238E27FC236}">
                    <a16:creationId xmlns:a16="http://schemas.microsoft.com/office/drawing/2014/main" id="{94746A19-F90A-44A7-A871-746768D6F647}"/>
                  </a:ext>
                </a:extLst>
              </p:cNvPr>
              <p:cNvSpPr/>
              <p:nvPr/>
            </p:nvSpPr>
            <p:spPr>
              <a:xfrm flipH="1" flipV="1">
                <a:off x="3285499" y="1614422"/>
                <a:ext cx="2644486" cy="0"/>
              </a:xfrm>
              <a:prstGeom prst="line">
                <a:avLst/>
              </a:prstGeom>
              <a:ln>
                <a:solidFill>
                  <a:srgbClr val="00549A"/>
                </a:solidFill>
                <a:miter/>
              </a:ln>
            </p:spPr>
            <p:txBody>
              <a:bodyPr lIns="43541" tIns="43541" rIns="43541" bIns="43541"/>
              <a:lstStyle/>
              <a:p>
                <a:endParaRPr sz="171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481ED39-6FFD-4E91-A335-B54CABACC832}"/>
                </a:ext>
              </a:extLst>
            </p:cNvPr>
            <p:cNvGrpSpPr/>
            <p:nvPr/>
          </p:nvGrpSpPr>
          <p:grpSpPr>
            <a:xfrm>
              <a:off x="-2252584" y="3206293"/>
              <a:ext cx="5272697" cy="0"/>
              <a:chOff x="393653" y="1614422"/>
              <a:chExt cx="5536332" cy="0"/>
            </a:xfrm>
          </p:grpSpPr>
          <p:sp>
            <p:nvSpPr>
              <p:cNvPr id="165" name="Линия">
                <a:extLst>
                  <a:ext uri="{FF2B5EF4-FFF2-40B4-BE49-F238E27FC236}">
                    <a16:creationId xmlns:a16="http://schemas.microsoft.com/office/drawing/2014/main" id="{85C5FF52-0200-4FD7-BE35-329CBB6202AE}"/>
                  </a:ext>
                </a:extLst>
              </p:cNvPr>
              <p:cNvSpPr/>
              <p:nvPr/>
            </p:nvSpPr>
            <p:spPr>
              <a:xfrm flipH="1" flipV="1">
                <a:off x="393653" y="1614422"/>
                <a:ext cx="2644486" cy="0"/>
              </a:xfrm>
              <a:prstGeom prst="line">
                <a:avLst/>
              </a:prstGeom>
              <a:ln>
                <a:solidFill>
                  <a:srgbClr val="00549A"/>
                </a:solidFill>
                <a:miter/>
              </a:ln>
            </p:spPr>
            <p:txBody>
              <a:bodyPr lIns="43541" tIns="43541" rIns="43541" bIns="43541"/>
              <a:lstStyle/>
              <a:p>
                <a:endParaRPr sz="171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6" name="Линия">
                <a:extLst>
                  <a:ext uri="{FF2B5EF4-FFF2-40B4-BE49-F238E27FC236}">
                    <a16:creationId xmlns:a16="http://schemas.microsoft.com/office/drawing/2014/main" id="{C151F437-C70B-48C2-A058-5505D118C63D}"/>
                  </a:ext>
                </a:extLst>
              </p:cNvPr>
              <p:cNvSpPr/>
              <p:nvPr/>
            </p:nvSpPr>
            <p:spPr>
              <a:xfrm flipH="1" flipV="1">
                <a:off x="3285499" y="1614422"/>
                <a:ext cx="2644486" cy="0"/>
              </a:xfrm>
              <a:prstGeom prst="line">
                <a:avLst/>
              </a:prstGeom>
              <a:ln>
                <a:solidFill>
                  <a:srgbClr val="00549A"/>
                </a:solidFill>
                <a:miter/>
              </a:ln>
            </p:spPr>
            <p:txBody>
              <a:bodyPr lIns="43541" tIns="43541" rIns="43541" bIns="43541"/>
              <a:lstStyle/>
              <a:p>
                <a:endParaRPr sz="171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089BBD9-95F5-4FFB-A967-FC88EA4ECC9D}"/>
                </a:ext>
              </a:extLst>
            </p:cNvPr>
            <p:cNvGrpSpPr/>
            <p:nvPr/>
          </p:nvGrpSpPr>
          <p:grpSpPr>
            <a:xfrm>
              <a:off x="-2252584" y="4044593"/>
              <a:ext cx="5272697" cy="0"/>
              <a:chOff x="393653" y="1614422"/>
              <a:chExt cx="5536332" cy="0"/>
            </a:xfrm>
          </p:grpSpPr>
          <p:sp>
            <p:nvSpPr>
              <p:cNvPr id="168" name="Линия">
                <a:extLst>
                  <a:ext uri="{FF2B5EF4-FFF2-40B4-BE49-F238E27FC236}">
                    <a16:creationId xmlns:a16="http://schemas.microsoft.com/office/drawing/2014/main" id="{1A767336-32EF-429C-88AE-9CC6EB0326C6}"/>
                  </a:ext>
                </a:extLst>
              </p:cNvPr>
              <p:cNvSpPr/>
              <p:nvPr/>
            </p:nvSpPr>
            <p:spPr>
              <a:xfrm flipH="1" flipV="1">
                <a:off x="393653" y="1614422"/>
                <a:ext cx="2644486" cy="0"/>
              </a:xfrm>
              <a:prstGeom prst="line">
                <a:avLst/>
              </a:prstGeom>
              <a:ln>
                <a:solidFill>
                  <a:srgbClr val="00549A"/>
                </a:solidFill>
                <a:miter/>
              </a:ln>
            </p:spPr>
            <p:txBody>
              <a:bodyPr lIns="43541" tIns="43541" rIns="43541" bIns="43541"/>
              <a:lstStyle/>
              <a:p>
                <a:endParaRPr sz="171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9" name="Линия">
                <a:extLst>
                  <a:ext uri="{FF2B5EF4-FFF2-40B4-BE49-F238E27FC236}">
                    <a16:creationId xmlns:a16="http://schemas.microsoft.com/office/drawing/2014/main" id="{02F673CC-F373-41AB-890F-3BCDC7ED6327}"/>
                  </a:ext>
                </a:extLst>
              </p:cNvPr>
              <p:cNvSpPr/>
              <p:nvPr/>
            </p:nvSpPr>
            <p:spPr>
              <a:xfrm flipH="1" flipV="1">
                <a:off x="3285499" y="1614422"/>
                <a:ext cx="2644486" cy="0"/>
              </a:xfrm>
              <a:prstGeom prst="line">
                <a:avLst/>
              </a:prstGeom>
              <a:ln>
                <a:solidFill>
                  <a:srgbClr val="00549A"/>
                </a:solidFill>
                <a:miter/>
              </a:ln>
            </p:spPr>
            <p:txBody>
              <a:bodyPr lIns="43541" tIns="43541" rIns="43541" bIns="43541"/>
              <a:lstStyle/>
              <a:p>
                <a:endParaRPr sz="171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33BC8CEE-48B4-4272-8C76-DE95D1C4C012}"/>
                </a:ext>
              </a:extLst>
            </p:cNvPr>
            <p:cNvGrpSpPr/>
            <p:nvPr/>
          </p:nvGrpSpPr>
          <p:grpSpPr>
            <a:xfrm>
              <a:off x="-2252584" y="4882894"/>
              <a:ext cx="5272697" cy="0"/>
              <a:chOff x="393653" y="1614422"/>
              <a:chExt cx="5536332" cy="0"/>
            </a:xfrm>
          </p:grpSpPr>
          <p:sp>
            <p:nvSpPr>
              <p:cNvPr id="175" name="Линия">
                <a:extLst>
                  <a:ext uri="{FF2B5EF4-FFF2-40B4-BE49-F238E27FC236}">
                    <a16:creationId xmlns:a16="http://schemas.microsoft.com/office/drawing/2014/main" id="{2AFFF7A1-DD2A-492C-B98C-FDF3FE619FAA}"/>
                  </a:ext>
                </a:extLst>
              </p:cNvPr>
              <p:cNvSpPr/>
              <p:nvPr/>
            </p:nvSpPr>
            <p:spPr>
              <a:xfrm flipH="1" flipV="1">
                <a:off x="393653" y="1614422"/>
                <a:ext cx="2644486" cy="0"/>
              </a:xfrm>
              <a:prstGeom prst="line">
                <a:avLst/>
              </a:prstGeom>
              <a:ln>
                <a:solidFill>
                  <a:srgbClr val="00549A"/>
                </a:solidFill>
                <a:miter/>
              </a:ln>
            </p:spPr>
            <p:txBody>
              <a:bodyPr lIns="43541" tIns="43541" rIns="43541" bIns="43541"/>
              <a:lstStyle/>
              <a:p>
                <a:endParaRPr sz="171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6" name="Линия">
                <a:extLst>
                  <a:ext uri="{FF2B5EF4-FFF2-40B4-BE49-F238E27FC236}">
                    <a16:creationId xmlns:a16="http://schemas.microsoft.com/office/drawing/2014/main" id="{CAB5A7D3-1616-4AA3-98CC-3DA0A1F97835}"/>
                  </a:ext>
                </a:extLst>
              </p:cNvPr>
              <p:cNvSpPr/>
              <p:nvPr/>
            </p:nvSpPr>
            <p:spPr>
              <a:xfrm flipH="1" flipV="1">
                <a:off x="3285499" y="1614422"/>
                <a:ext cx="2644486" cy="0"/>
              </a:xfrm>
              <a:prstGeom prst="line">
                <a:avLst/>
              </a:prstGeom>
              <a:ln>
                <a:solidFill>
                  <a:srgbClr val="00549A"/>
                </a:solidFill>
                <a:miter/>
              </a:ln>
            </p:spPr>
            <p:txBody>
              <a:bodyPr lIns="43541" tIns="43541" rIns="43541" bIns="43541"/>
              <a:lstStyle/>
              <a:p>
                <a:endParaRPr sz="171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14596866-AB29-4B8E-9632-FDF8E47A8BAC}"/>
                </a:ext>
              </a:extLst>
            </p:cNvPr>
            <p:cNvGrpSpPr/>
            <p:nvPr/>
          </p:nvGrpSpPr>
          <p:grpSpPr>
            <a:xfrm>
              <a:off x="-2252584" y="5721196"/>
              <a:ext cx="5272697" cy="0"/>
              <a:chOff x="393653" y="1614422"/>
              <a:chExt cx="5536332" cy="0"/>
            </a:xfrm>
          </p:grpSpPr>
          <p:sp>
            <p:nvSpPr>
              <p:cNvPr id="178" name="Линия">
                <a:extLst>
                  <a:ext uri="{FF2B5EF4-FFF2-40B4-BE49-F238E27FC236}">
                    <a16:creationId xmlns:a16="http://schemas.microsoft.com/office/drawing/2014/main" id="{0044B7B9-B94E-4E9F-8B08-79F2835EF91B}"/>
                  </a:ext>
                </a:extLst>
              </p:cNvPr>
              <p:cNvSpPr/>
              <p:nvPr/>
            </p:nvSpPr>
            <p:spPr>
              <a:xfrm flipH="1" flipV="1">
                <a:off x="393653" y="1614422"/>
                <a:ext cx="2644486" cy="0"/>
              </a:xfrm>
              <a:prstGeom prst="line">
                <a:avLst/>
              </a:prstGeom>
              <a:ln>
                <a:solidFill>
                  <a:srgbClr val="00549A"/>
                </a:solidFill>
                <a:miter/>
              </a:ln>
            </p:spPr>
            <p:txBody>
              <a:bodyPr lIns="43541" tIns="43541" rIns="43541" bIns="43541"/>
              <a:lstStyle/>
              <a:p>
                <a:endParaRPr sz="171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9" name="Линия">
                <a:extLst>
                  <a:ext uri="{FF2B5EF4-FFF2-40B4-BE49-F238E27FC236}">
                    <a16:creationId xmlns:a16="http://schemas.microsoft.com/office/drawing/2014/main" id="{6B75E9D6-AADA-4A8C-A232-07DAE7D4AC57}"/>
                  </a:ext>
                </a:extLst>
              </p:cNvPr>
              <p:cNvSpPr/>
              <p:nvPr/>
            </p:nvSpPr>
            <p:spPr>
              <a:xfrm flipH="1" flipV="1">
                <a:off x="3285499" y="1614422"/>
                <a:ext cx="2644486" cy="0"/>
              </a:xfrm>
              <a:prstGeom prst="line">
                <a:avLst/>
              </a:prstGeom>
              <a:ln>
                <a:solidFill>
                  <a:srgbClr val="00549A"/>
                </a:solidFill>
                <a:miter/>
              </a:ln>
            </p:spPr>
            <p:txBody>
              <a:bodyPr lIns="43541" tIns="43541" rIns="43541" bIns="43541"/>
              <a:lstStyle/>
              <a:p>
                <a:endParaRPr sz="1714" dirty="0">
                  <a:solidFill>
                    <a:srgbClr val="17499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DDAFC8AE-BE30-46AB-80A4-01BE56B2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11163"/>
            <a:ext cx="4999905" cy="853863"/>
          </a:xfrm>
        </p:spPr>
        <p:txBody>
          <a:bodyPr/>
          <a:lstStyle/>
          <a:p>
            <a:r>
              <a:rPr lang="ru-RU" dirty="0">
                <a:sym typeface="Roboto"/>
              </a:rPr>
              <a:t>Функциональный объем внедрения</a:t>
            </a:r>
            <a:br>
              <a:rPr lang="ru-RU" dirty="0">
                <a:sym typeface="Roboto"/>
              </a:rPr>
            </a:br>
            <a:endParaRPr lang="en-US" dirty="0"/>
          </a:p>
        </p:txBody>
      </p:sp>
      <p:cxnSp>
        <p:nvCxnSpPr>
          <p:cNvPr id="172" name="Прямая соединительная линия 19">
            <a:extLst>
              <a:ext uri="{FF2B5EF4-FFF2-40B4-BE49-F238E27FC236}">
                <a16:creationId xmlns:a16="http://schemas.microsoft.com/office/drawing/2014/main" id="{076B18BD-8CBC-4CAC-9ED3-E1F3BBF8B2A2}"/>
              </a:ext>
            </a:extLst>
          </p:cNvPr>
          <p:cNvCxnSpPr>
            <a:cxnSpLocks/>
          </p:cNvCxnSpPr>
          <p:nvPr/>
        </p:nvCxnSpPr>
        <p:spPr>
          <a:xfrm flipH="1">
            <a:off x="9151803" y="1344338"/>
            <a:ext cx="24337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предприятий в периметре внедрения">
            <a:extLst>
              <a:ext uri="{FF2B5EF4-FFF2-40B4-BE49-F238E27FC236}">
                <a16:creationId xmlns:a16="http://schemas.microsoft.com/office/drawing/2014/main" id="{D2F397A9-5E6A-45AE-8CBC-2482B29A8CAA}"/>
              </a:ext>
            </a:extLst>
          </p:cNvPr>
          <p:cNvSpPr txBox="1"/>
          <p:nvPr/>
        </p:nvSpPr>
        <p:spPr>
          <a:xfrm>
            <a:off x="9111683" y="683454"/>
            <a:ext cx="2569299" cy="580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3541" tIns="43541" rIns="43541" bIns="43541">
            <a:spAutoFit/>
          </a:bodyPr>
          <a:lstStyle>
            <a:lvl1pPr indent="12700" defTabSz="730250">
              <a:defRPr sz="1400" b="1">
                <a:solidFill>
                  <a:srgbClr val="44546A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предприятий в периметре внедрения</a:t>
            </a:r>
          </a:p>
        </p:txBody>
      </p:sp>
      <p:cxnSp>
        <p:nvCxnSpPr>
          <p:cNvPr id="185" name="Прямая соединительная линия 19">
            <a:extLst>
              <a:ext uri="{FF2B5EF4-FFF2-40B4-BE49-F238E27FC236}">
                <a16:creationId xmlns:a16="http://schemas.microsoft.com/office/drawing/2014/main" id="{AE7D5F1A-53C0-4910-B253-92F74B042365}"/>
              </a:ext>
            </a:extLst>
          </p:cNvPr>
          <p:cNvCxnSpPr>
            <a:cxnSpLocks/>
          </p:cNvCxnSpPr>
          <p:nvPr/>
        </p:nvCxnSpPr>
        <p:spPr>
          <a:xfrm flipH="1">
            <a:off x="6445100" y="1344338"/>
            <a:ext cx="24337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9">
            <a:extLst>
              <a:ext uri="{FF2B5EF4-FFF2-40B4-BE49-F238E27FC236}">
                <a16:creationId xmlns:a16="http://schemas.microsoft.com/office/drawing/2014/main" id="{BAD86350-8D40-4292-8A9F-64BADA42D40E}"/>
              </a:ext>
            </a:extLst>
          </p:cNvPr>
          <p:cNvCxnSpPr>
            <a:cxnSpLocks/>
          </p:cNvCxnSpPr>
          <p:nvPr/>
        </p:nvCxnSpPr>
        <p:spPr>
          <a:xfrm flipH="1">
            <a:off x="9151803" y="2619769"/>
            <a:ext cx="24337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9">
            <a:extLst>
              <a:ext uri="{FF2B5EF4-FFF2-40B4-BE49-F238E27FC236}">
                <a16:creationId xmlns:a16="http://schemas.microsoft.com/office/drawing/2014/main" id="{65492AF9-D660-44CB-BEB5-05447ECE2005}"/>
              </a:ext>
            </a:extLst>
          </p:cNvPr>
          <p:cNvCxnSpPr>
            <a:cxnSpLocks/>
          </p:cNvCxnSpPr>
          <p:nvPr/>
        </p:nvCxnSpPr>
        <p:spPr>
          <a:xfrm flipH="1">
            <a:off x="6445100" y="2619769"/>
            <a:ext cx="24337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9">
            <a:extLst>
              <a:ext uri="{FF2B5EF4-FFF2-40B4-BE49-F238E27FC236}">
                <a16:creationId xmlns:a16="http://schemas.microsoft.com/office/drawing/2014/main" id="{EBEAD707-9C71-4B95-AC60-042AD2FDE2D2}"/>
              </a:ext>
            </a:extLst>
          </p:cNvPr>
          <p:cNvCxnSpPr>
            <a:cxnSpLocks/>
          </p:cNvCxnSpPr>
          <p:nvPr/>
        </p:nvCxnSpPr>
        <p:spPr>
          <a:xfrm flipH="1">
            <a:off x="9151803" y="4222439"/>
            <a:ext cx="24337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9">
            <a:extLst>
              <a:ext uri="{FF2B5EF4-FFF2-40B4-BE49-F238E27FC236}">
                <a16:creationId xmlns:a16="http://schemas.microsoft.com/office/drawing/2014/main" id="{CDCF7725-2C3D-4638-882E-CA140474EACD}"/>
              </a:ext>
            </a:extLst>
          </p:cNvPr>
          <p:cNvCxnSpPr>
            <a:cxnSpLocks/>
          </p:cNvCxnSpPr>
          <p:nvPr/>
        </p:nvCxnSpPr>
        <p:spPr>
          <a:xfrm flipH="1">
            <a:off x="6445100" y="4222439"/>
            <a:ext cx="243372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257;p23">
            <a:extLst>
              <a:ext uri="{FF2B5EF4-FFF2-40B4-BE49-F238E27FC236}">
                <a16:creationId xmlns:a16="http://schemas.microsoft.com/office/drawing/2014/main" id="{A49E28EB-837B-4525-BBE0-9B4F1C5D573F}"/>
              </a:ext>
            </a:extLst>
          </p:cNvPr>
          <p:cNvSpPr txBox="1"/>
          <p:nvPr/>
        </p:nvSpPr>
        <p:spPr>
          <a:xfrm>
            <a:off x="392206" y="233406"/>
            <a:ext cx="9361394" cy="5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96" tIns="43182" rIns="86396" bIns="43182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endParaRPr sz="4000" b="1" dirty="0">
              <a:solidFill>
                <a:srgbClr val="174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97AEB5B-029D-4994-AFEE-971B4FF1097C}"/>
              </a:ext>
            </a:extLst>
          </p:cNvPr>
          <p:cNvSpPr txBox="1">
            <a:spLocks/>
          </p:cNvSpPr>
          <p:nvPr/>
        </p:nvSpPr>
        <p:spPr>
          <a:xfrm>
            <a:off x="1469470" y="1314760"/>
            <a:ext cx="4547238" cy="6135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Консолидация и отчетность по МСФО: </a:t>
            </a: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полностью автоматизированный процесс формирования данных, расчета корректировок, заполнения форм отчетности (автоматизировано порядка 100 форм отчётности)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98DDC6F-8F49-4151-90EC-CF9D1DDEEFD4}"/>
              </a:ext>
            </a:extLst>
          </p:cNvPr>
          <p:cNvSpPr txBox="1">
            <a:spLocks/>
          </p:cNvSpPr>
          <p:nvPr/>
        </p:nvSpPr>
        <p:spPr>
          <a:xfrm>
            <a:off x="1469470" y="3453321"/>
            <a:ext cx="4474400" cy="6135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Сверка ВГО на уровне бухгалтерского учета до закрытия РСБУ: </a:t>
            </a: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реализован полностью новый процесс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15B3A37-E8B1-44AD-91A2-1BE3F35F07FB}"/>
              </a:ext>
            </a:extLst>
          </p:cNvPr>
          <p:cNvSpPr txBox="1">
            <a:spLocks/>
          </p:cNvSpPr>
          <p:nvPr/>
        </p:nvSpPr>
        <p:spPr>
          <a:xfrm>
            <a:off x="7105552" y="1312716"/>
            <a:ext cx="4428115" cy="889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в части параллельного учета МСФО:</a:t>
            </a: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изменение плана счетов, концепции формирования данных в МСФО. Методология разрабатывалась подрядчиком, доработка системы – собственными силами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EFAACE98-C300-4CCE-8816-83EB5B732965}"/>
              </a:ext>
            </a:extLst>
          </p:cNvPr>
          <p:cNvSpPr txBox="1">
            <a:spLocks/>
          </p:cNvSpPr>
          <p:nvPr/>
        </p:nvSpPr>
        <p:spPr>
          <a:xfrm>
            <a:off x="7105552" y="3453321"/>
            <a:ext cx="4600895" cy="646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в РСБУ в части сближения с МСФО: </a:t>
            </a: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методология разрабатывалась подрядчиком, доработка системы</a:t>
            </a:r>
            <a:r>
              <a:rPr lang="en-US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учета – собственными силами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098D9-8419-4D05-BD69-BE357C8F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ym typeface="Roboto"/>
              </a:rPr>
              <a:t>Результаты: Учет и консолидация</a:t>
            </a:r>
            <a:br>
              <a:rPr lang="ru-RU"/>
            </a:br>
            <a:endParaRPr lang="en-US" dirty="0"/>
          </a:p>
        </p:txBody>
      </p:sp>
      <p:sp>
        <p:nvSpPr>
          <p:cNvPr id="11" name="Прямоугольник 22">
            <a:extLst>
              <a:ext uri="{FF2B5EF4-FFF2-40B4-BE49-F238E27FC236}">
                <a16:creationId xmlns:a16="http://schemas.microsoft.com/office/drawing/2014/main" id="{53AC7698-5677-4081-9678-F937B00E377F}"/>
              </a:ext>
            </a:extLst>
          </p:cNvPr>
          <p:cNvSpPr/>
          <p:nvPr/>
        </p:nvSpPr>
        <p:spPr>
          <a:xfrm flipH="1" flipV="1">
            <a:off x="660370" y="5297460"/>
            <a:ext cx="10691844" cy="115175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0F2405-ECA7-4E9F-A6CA-1180CA78E876}"/>
              </a:ext>
            </a:extLst>
          </p:cNvPr>
          <p:cNvGrpSpPr/>
          <p:nvPr/>
        </p:nvGrpSpPr>
        <p:grpSpPr>
          <a:xfrm>
            <a:off x="660389" y="5299374"/>
            <a:ext cx="10691825" cy="1149841"/>
            <a:chOff x="660389" y="5299374"/>
            <a:chExt cx="10566963" cy="1149841"/>
          </a:xfrm>
        </p:grpSpPr>
        <p:cxnSp>
          <p:nvCxnSpPr>
            <p:cNvPr id="12" name="Прямая соединительная линия 26">
              <a:extLst>
                <a:ext uri="{FF2B5EF4-FFF2-40B4-BE49-F238E27FC236}">
                  <a16:creationId xmlns:a16="http://schemas.microsoft.com/office/drawing/2014/main" id="{86F74BC2-2428-43EC-AF0A-F7575F655D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389" y="5299374"/>
              <a:ext cx="10566963" cy="0"/>
            </a:xfrm>
            <a:prstGeom prst="line">
              <a:avLst/>
            </a:prstGeom>
            <a:solidFill>
              <a:schemeClr val="bg1">
                <a:alpha val="82000"/>
              </a:schemeClr>
            </a:solidFill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29">
              <a:extLst>
                <a:ext uri="{FF2B5EF4-FFF2-40B4-BE49-F238E27FC236}">
                  <a16:creationId xmlns:a16="http://schemas.microsoft.com/office/drawing/2014/main" id="{4732A17C-D33E-425C-A56F-236572B6DD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389" y="6449215"/>
              <a:ext cx="10566963" cy="0"/>
            </a:xfrm>
            <a:prstGeom prst="line">
              <a:avLst/>
            </a:prstGeom>
            <a:solidFill>
              <a:schemeClr val="bg1">
                <a:alpha val="82000"/>
              </a:schemeClr>
            </a:solidFill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88C9491-9766-41DD-8B2D-6A97C93FB7BD}"/>
              </a:ext>
            </a:extLst>
          </p:cNvPr>
          <p:cNvSpPr txBox="1">
            <a:spLocks/>
          </p:cNvSpPr>
          <p:nvPr/>
        </p:nvSpPr>
        <p:spPr>
          <a:xfrm>
            <a:off x="626434" y="1314760"/>
            <a:ext cx="843983" cy="2905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spc="20" baseline="0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0</a:t>
            </a:r>
            <a:r>
              <a:rPr lang="ru-RU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9F992DCF-1D7B-48E5-B2B7-C1993B6EDE59}"/>
              </a:ext>
            </a:extLst>
          </p:cNvPr>
          <p:cNvSpPr txBox="1">
            <a:spLocks/>
          </p:cNvSpPr>
          <p:nvPr/>
        </p:nvSpPr>
        <p:spPr>
          <a:xfrm>
            <a:off x="626434" y="3428326"/>
            <a:ext cx="843983" cy="2905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spc="20" baseline="0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02</a:t>
            </a:r>
            <a:endParaRPr lang="ru-RU" sz="4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B657131B-E500-48F7-AFAE-87416AEEB22E}"/>
              </a:ext>
            </a:extLst>
          </p:cNvPr>
          <p:cNvSpPr txBox="1">
            <a:spLocks/>
          </p:cNvSpPr>
          <p:nvPr/>
        </p:nvSpPr>
        <p:spPr>
          <a:xfrm>
            <a:off x="6261569" y="1314760"/>
            <a:ext cx="843983" cy="2905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spc="20" baseline="0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0</a:t>
            </a:r>
            <a:r>
              <a:rPr lang="ru-RU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66AE6E65-2A0D-46DE-9151-9A8C9DFA5225}"/>
              </a:ext>
            </a:extLst>
          </p:cNvPr>
          <p:cNvSpPr txBox="1">
            <a:spLocks/>
          </p:cNvSpPr>
          <p:nvPr/>
        </p:nvSpPr>
        <p:spPr>
          <a:xfrm>
            <a:off x="6272202" y="3428326"/>
            <a:ext cx="843983" cy="2905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spc="20" baseline="0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0</a:t>
            </a:r>
            <a:r>
              <a:rPr lang="ru-RU" sz="4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47288185-F28B-4875-B2AC-1641C2E572BA}"/>
              </a:ext>
            </a:extLst>
          </p:cNvPr>
          <p:cNvSpPr txBox="1">
            <a:spLocks/>
          </p:cNvSpPr>
          <p:nvPr/>
        </p:nvSpPr>
        <p:spPr>
          <a:xfrm>
            <a:off x="732447" y="5401193"/>
            <a:ext cx="10568522" cy="9972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FF00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Интересное решение. </a:t>
            </a: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Фактические данные МСФО формируются ежемесячно, на их основании заполняются фактические данные бюджетирования. В результате при формировании квартальной отчетности МСФО проверяются данные только за последний отчетный месяц.</a:t>
            </a:r>
          </a:p>
        </p:txBody>
      </p:sp>
    </p:spTree>
    <p:extLst>
      <p:ext uri="{BB962C8B-B14F-4D97-AF65-F5344CB8AC3E}">
        <p14:creationId xmlns:p14="http://schemas.microsoft.com/office/powerpoint/2010/main" val="154948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15">
            <a:extLst>
              <a:ext uri="{FF2B5EF4-FFF2-40B4-BE49-F238E27FC236}">
                <a16:creationId xmlns:a16="http://schemas.microsoft.com/office/drawing/2014/main" id="{1F0435A1-883A-45D7-89AC-E22474F387B4}"/>
              </a:ext>
            </a:extLst>
          </p:cNvPr>
          <p:cNvSpPr/>
          <p:nvPr/>
        </p:nvSpPr>
        <p:spPr>
          <a:xfrm>
            <a:off x="2001521" y="1399090"/>
            <a:ext cx="4524215" cy="2098271"/>
          </a:xfrm>
          <a:prstGeom prst="rect">
            <a:avLst/>
          </a:prstGeom>
          <a:solidFill>
            <a:schemeClr val="accent3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Прямоугольник 15">
            <a:extLst>
              <a:ext uri="{FF2B5EF4-FFF2-40B4-BE49-F238E27FC236}">
                <a16:creationId xmlns:a16="http://schemas.microsoft.com/office/drawing/2014/main" id="{B4A9E142-E80C-40BE-AE2E-A376E96CFA31}"/>
              </a:ext>
            </a:extLst>
          </p:cNvPr>
          <p:cNvSpPr/>
          <p:nvPr/>
        </p:nvSpPr>
        <p:spPr>
          <a:xfrm>
            <a:off x="6838700" y="1399090"/>
            <a:ext cx="4524215" cy="2098271"/>
          </a:xfrm>
          <a:prstGeom prst="rect">
            <a:avLst/>
          </a:prstGeom>
          <a:solidFill>
            <a:schemeClr val="accent3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Прямоугольник 15">
            <a:extLst>
              <a:ext uri="{FF2B5EF4-FFF2-40B4-BE49-F238E27FC236}">
                <a16:creationId xmlns:a16="http://schemas.microsoft.com/office/drawing/2014/main" id="{A1E21479-27BA-42A7-BFA3-96B803F29B8C}"/>
              </a:ext>
            </a:extLst>
          </p:cNvPr>
          <p:cNvSpPr/>
          <p:nvPr/>
        </p:nvSpPr>
        <p:spPr>
          <a:xfrm>
            <a:off x="2001521" y="4003177"/>
            <a:ext cx="4524215" cy="2098271"/>
          </a:xfrm>
          <a:prstGeom prst="rect">
            <a:avLst/>
          </a:prstGeom>
          <a:solidFill>
            <a:schemeClr val="accent3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5" name="Прямоугольник 15">
            <a:extLst>
              <a:ext uri="{FF2B5EF4-FFF2-40B4-BE49-F238E27FC236}">
                <a16:creationId xmlns:a16="http://schemas.microsoft.com/office/drawing/2014/main" id="{617D4E1E-1BEF-4823-8A4F-40DB9C579504}"/>
              </a:ext>
            </a:extLst>
          </p:cNvPr>
          <p:cNvSpPr/>
          <p:nvPr/>
        </p:nvSpPr>
        <p:spPr>
          <a:xfrm>
            <a:off x="6838700" y="4003177"/>
            <a:ext cx="4524215" cy="2098271"/>
          </a:xfrm>
          <a:prstGeom prst="rect">
            <a:avLst/>
          </a:prstGeom>
          <a:solidFill>
            <a:schemeClr val="accent3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Google Shape;257;p23">
            <a:extLst>
              <a:ext uri="{FF2B5EF4-FFF2-40B4-BE49-F238E27FC236}">
                <a16:creationId xmlns:a16="http://schemas.microsoft.com/office/drawing/2014/main" id="{A49E28EB-837B-4525-BBE0-9B4F1C5D573F}"/>
              </a:ext>
            </a:extLst>
          </p:cNvPr>
          <p:cNvSpPr txBox="1"/>
          <p:nvPr/>
        </p:nvSpPr>
        <p:spPr>
          <a:xfrm>
            <a:off x="392206" y="233406"/>
            <a:ext cx="9361394" cy="5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96" tIns="43182" rIns="86396" bIns="43182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endParaRPr sz="4000" b="1" dirty="0">
              <a:solidFill>
                <a:srgbClr val="174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F5A94-1E01-4929-B031-59468523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ym typeface="Roboto"/>
              </a:rPr>
              <a:t>Результаты: Казначейство</a:t>
            </a:r>
            <a:br>
              <a:rPr lang="ru-RU"/>
            </a:br>
            <a:endParaRPr lang="en-US" dirty="0"/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id="{BD486954-944E-4C54-8979-3F335C089807}"/>
              </a:ext>
            </a:extLst>
          </p:cNvPr>
          <p:cNvSpPr txBox="1">
            <a:spLocks/>
          </p:cNvSpPr>
          <p:nvPr/>
        </p:nvSpPr>
        <p:spPr>
          <a:xfrm>
            <a:off x="2122990" y="4622857"/>
            <a:ext cx="4288084" cy="652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перенесен функционал из иностранной системы, автоматизированы контроли лимитов БДДС в заявках на оплату</a:t>
            </a:r>
          </a:p>
        </p:txBody>
      </p:sp>
      <p:sp>
        <p:nvSpPr>
          <p:cNvPr id="68" name="Заголовок 1">
            <a:extLst>
              <a:ext uri="{FF2B5EF4-FFF2-40B4-BE49-F238E27FC236}">
                <a16:creationId xmlns:a16="http://schemas.microsoft.com/office/drawing/2014/main" id="{105564C6-1FD6-4A41-90B1-5B664F16396A}"/>
              </a:ext>
            </a:extLst>
          </p:cNvPr>
          <p:cNvSpPr txBox="1">
            <a:spLocks/>
          </p:cNvSpPr>
          <p:nvPr/>
        </p:nvSpPr>
        <p:spPr>
          <a:xfrm>
            <a:off x="2081894" y="2005655"/>
            <a:ext cx="4834996" cy="652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автоматическое обновление графиков договоров, формирование заявок на 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оплату, платежных поручений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5EB5BEC-46F2-4189-92B4-67AD39008A5F}"/>
              </a:ext>
            </a:extLst>
          </p:cNvPr>
          <p:cNvSpPr txBox="1"/>
          <p:nvPr/>
        </p:nvSpPr>
        <p:spPr>
          <a:xfrm>
            <a:off x="2196934" y="1585746"/>
            <a:ext cx="4367876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t"/>
            <a:r>
              <a:rPr lang="ru-RU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Заявки на оплату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4D3771-7730-484B-9602-D889885D1BED}"/>
              </a:ext>
            </a:extLst>
          </p:cNvPr>
          <p:cNvSpPr txBox="1"/>
          <p:nvPr/>
        </p:nvSpPr>
        <p:spPr>
          <a:xfrm>
            <a:off x="2196934" y="4180934"/>
            <a:ext cx="475280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t"/>
            <a:r>
              <a:rPr lang="ru-RU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Платежный календарь</a:t>
            </a:r>
          </a:p>
        </p:txBody>
      </p:sp>
      <p:sp>
        <p:nvSpPr>
          <p:cNvPr id="71" name="Заголовок 1">
            <a:extLst>
              <a:ext uri="{FF2B5EF4-FFF2-40B4-BE49-F238E27FC236}">
                <a16:creationId xmlns:a16="http://schemas.microsoft.com/office/drawing/2014/main" id="{9AC62655-C808-4279-B293-9F46FAEC55AA}"/>
              </a:ext>
            </a:extLst>
          </p:cNvPr>
          <p:cNvSpPr txBox="1">
            <a:spLocks/>
          </p:cNvSpPr>
          <p:nvPr/>
        </p:nvSpPr>
        <p:spPr>
          <a:xfrm>
            <a:off x="6921568" y="4550266"/>
            <a:ext cx="4524215" cy="6135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отчеты по управлению ликвидностью, кредитным портфелем, управлению и контролю кредитными рисками, банковская отчетность</a:t>
            </a: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4DDEF303-9575-49FC-ACE0-48FAAEF98C73}"/>
              </a:ext>
            </a:extLst>
          </p:cNvPr>
          <p:cNvSpPr txBox="1">
            <a:spLocks/>
          </p:cNvSpPr>
          <p:nvPr/>
        </p:nvSpPr>
        <p:spPr>
          <a:xfrm>
            <a:off x="6914605" y="2297101"/>
            <a:ext cx="4437608" cy="6135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автоматизация разбора БВ по сформированным шаблонам, выгрузка БВ в учетные системы из 1С:УХ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47A1ECC-0BD8-428E-AA47-D4865A544FC2}"/>
              </a:ext>
            </a:extLst>
          </p:cNvPr>
          <p:cNvSpPr txBox="1"/>
          <p:nvPr/>
        </p:nvSpPr>
        <p:spPr>
          <a:xfrm>
            <a:off x="6997263" y="1499919"/>
            <a:ext cx="4722199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fontAlgn="t">
              <a:defRPr sz="3200" b="1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400" dirty="0">
                <a:solidFill>
                  <a:schemeClr val="accent2"/>
                </a:solidFill>
              </a:rPr>
              <a:t>Разнесение банковской выписки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3C57A0B-C768-48A0-944A-AF08FBBBD07D}"/>
              </a:ext>
            </a:extLst>
          </p:cNvPr>
          <p:cNvSpPr txBox="1"/>
          <p:nvPr/>
        </p:nvSpPr>
        <p:spPr>
          <a:xfrm>
            <a:off x="6993486" y="4134086"/>
            <a:ext cx="464755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fontAlgn="t">
              <a:defRPr sz="3200" b="1">
                <a:solidFill>
                  <a:srgbClr val="1B47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400" dirty="0">
                <a:solidFill>
                  <a:schemeClr val="accent2"/>
                </a:solidFill>
              </a:rPr>
              <a:t>Казначейская отчетность </a:t>
            </a:r>
          </a:p>
        </p:txBody>
      </p:sp>
    </p:spTree>
    <p:extLst>
      <p:ext uri="{BB962C8B-B14F-4D97-AF65-F5344CB8AC3E}">
        <p14:creationId xmlns:p14="http://schemas.microsoft.com/office/powerpoint/2010/main" val="375887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257;p23">
            <a:extLst>
              <a:ext uri="{FF2B5EF4-FFF2-40B4-BE49-F238E27FC236}">
                <a16:creationId xmlns:a16="http://schemas.microsoft.com/office/drawing/2014/main" id="{A49E28EB-837B-4525-BBE0-9B4F1C5D573F}"/>
              </a:ext>
            </a:extLst>
          </p:cNvPr>
          <p:cNvSpPr txBox="1"/>
          <p:nvPr/>
        </p:nvSpPr>
        <p:spPr>
          <a:xfrm>
            <a:off x="392206" y="233406"/>
            <a:ext cx="9361394" cy="5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96" tIns="43182" rIns="86396" bIns="43182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</a:pPr>
            <a:endParaRPr sz="4000" b="1" dirty="0">
              <a:solidFill>
                <a:srgbClr val="1749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3F699-ABBE-40B9-A2EA-EB1CC6A1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ym typeface="Roboto"/>
              </a:rPr>
              <a:t>Результаты: Бизнес-планирование</a:t>
            </a:r>
            <a:br>
              <a:rPr lang="ru-RU" dirty="0"/>
            </a:br>
            <a:endParaRPr lang="en-US" dirty="0"/>
          </a:p>
        </p:txBody>
      </p:sp>
      <p:sp>
        <p:nvSpPr>
          <p:cNvPr id="11" name="Прямоугольник 22">
            <a:extLst>
              <a:ext uri="{FF2B5EF4-FFF2-40B4-BE49-F238E27FC236}">
                <a16:creationId xmlns:a16="http://schemas.microsoft.com/office/drawing/2014/main" id="{B2CB7987-0DCF-434B-A548-7121C2196A06}"/>
              </a:ext>
            </a:extLst>
          </p:cNvPr>
          <p:cNvSpPr/>
          <p:nvPr/>
        </p:nvSpPr>
        <p:spPr>
          <a:xfrm flipH="1" flipV="1">
            <a:off x="660370" y="5297460"/>
            <a:ext cx="10691844" cy="115175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0B8530-4C4E-4724-818C-C0A323E253BB}"/>
              </a:ext>
            </a:extLst>
          </p:cNvPr>
          <p:cNvGrpSpPr/>
          <p:nvPr/>
        </p:nvGrpSpPr>
        <p:grpSpPr>
          <a:xfrm>
            <a:off x="660389" y="5299374"/>
            <a:ext cx="10691825" cy="1149841"/>
            <a:chOff x="660389" y="5299374"/>
            <a:chExt cx="10566963" cy="1149841"/>
          </a:xfrm>
        </p:grpSpPr>
        <p:cxnSp>
          <p:nvCxnSpPr>
            <p:cNvPr id="14" name="Прямая соединительная линия 26">
              <a:extLst>
                <a:ext uri="{FF2B5EF4-FFF2-40B4-BE49-F238E27FC236}">
                  <a16:creationId xmlns:a16="http://schemas.microsoft.com/office/drawing/2014/main" id="{BDF9BB99-0621-4E71-9086-73B7B788D1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389" y="5299374"/>
              <a:ext cx="10566963" cy="0"/>
            </a:xfrm>
            <a:prstGeom prst="line">
              <a:avLst/>
            </a:prstGeom>
            <a:solidFill>
              <a:schemeClr val="bg1">
                <a:alpha val="82000"/>
              </a:schemeClr>
            </a:solidFill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29">
              <a:extLst>
                <a:ext uri="{FF2B5EF4-FFF2-40B4-BE49-F238E27FC236}">
                  <a16:creationId xmlns:a16="http://schemas.microsoft.com/office/drawing/2014/main" id="{69EE04E5-BF52-42C7-BF0E-E31533B837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389" y="6449215"/>
              <a:ext cx="10566963" cy="0"/>
            </a:xfrm>
            <a:prstGeom prst="line">
              <a:avLst/>
            </a:prstGeom>
            <a:solidFill>
              <a:schemeClr val="bg1">
                <a:alpha val="82000"/>
              </a:schemeClr>
            </a:solidFill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4A9A380-181E-4FF9-9703-2053DFAE71D3}"/>
              </a:ext>
            </a:extLst>
          </p:cNvPr>
          <p:cNvSpPr txBox="1">
            <a:spLocks/>
          </p:cNvSpPr>
          <p:nvPr/>
        </p:nvSpPr>
        <p:spPr>
          <a:xfrm>
            <a:off x="689245" y="5344315"/>
            <a:ext cx="10568522" cy="9972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FF00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Интересное решение. </a:t>
            </a:r>
            <a:r>
              <a:rPr lang="ru-RU" sz="16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ходе проекта был создан новый интерфейс работы с бюджетными формами, не уступающий привычному для Группы интерфейсу из иностранной системы. Интуитивно понятный интерфейс упростил работу пользователей. При этом использовался доработанный функционал экземпляров отчетов, позволяющий работать с многомерными данными.</a:t>
            </a:r>
            <a:endParaRPr lang="ru-RU" sz="1800" dirty="0">
              <a:solidFill>
                <a:srgbClr val="0E1D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296E8D30-9815-40DE-8EBC-82BDAEE30DD3}"/>
              </a:ext>
            </a:extLst>
          </p:cNvPr>
          <p:cNvSpPr txBox="1">
            <a:spLocks/>
          </p:cNvSpPr>
          <p:nvPr/>
        </p:nvSpPr>
        <p:spPr>
          <a:xfrm>
            <a:off x="647700" y="1265026"/>
            <a:ext cx="10972372" cy="929126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1749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Бюджетирование и управленческий учет: </a:t>
            </a: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Реализовано формирование бюджетов предприятий и группы на календарный год, ежемесячный сбор факта и ежемесячное прогнозирование исполнения бюджета до конца года. Реализована Модель долгосрочного планирования группы на 5+ лет.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E0A530B0-9E51-477C-8D6E-E24693D9EA08}"/>
              </a:ext>
            </a:extLst>
          </p:cNvPr>
          <p:cNvSpPr txBox="1">
            <a:spLocks/>
          </p:cNvSpPr>
          <p:nvPr/>
        </p:nvSpPr>
        <p:spPr>
          <a:xfrm>
            <a:off x="647700" y="2481159"/>
            <a:ext cx="11075113" cy="613540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1749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Бюджетирование портфеля инвестиционных проектов </a:t>
            </a: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срок их реализации, включая контроль над исполнением проектов в привязке к системам оперативного управления.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D747245E-CEBF-4801-A096-C1275B97C98E}"/>
              </a:ext>
            </a:extLst>
          </p:cNvPr>
          <p:cNvSpPr txBox="1">
            <a:spLocks/>
          </p:cNvSpPr>
          <p:nvPr/>
        </p:nvSpPr>
        <p:spPr>
          <a:xfrm>
            <a:off x="647700" y="3229564"/>
            <a:ext cx="11367994" cy="889000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1749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Бюджетный контроль</a:t>
            </a:r>
            <a:r>
              <a:rPr lang="ru-RU" sz="1800" dirty="0">
                <a:solidFill>
                  <a:srgbClr val="1749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включая модель актуализации лимитов по статьям бюджетов и центрам финансовой ответственности, процессы оперативного контроля наличия лимитов и резервирования средств на заявках на закупку, специальную отчетность по использованию лимитов.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F2FD8C60-2180-4A45-9A2A-8B8B59061CD4}"/>
              </a:ext>
            </a:extLst>
          </p:cNvPr>
          <p:cNvSpPr txBox="1">
            <a:spLocks/>
          </p:cNvSpPr>
          <p:nvPr/>
        </p:nvSpPr>
        <p:spPr>
          <a:xfrm>
            <a:off x="647700" y="4253429"/>
            <a:ext cx="10849082" cy="743291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17499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финансово-хозяйственной деятельности: </a:t>
            </a:r>
            <a:r>
              <a:rPr lang="ru-RU" sz="1800" dirty="0">
                <a:solidFill>
                  <a:srgbClr val="0E1D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модель план-факт анализа, факторный анализ ключевых показателей деятельности, специальная оперативная отчетность.</a:t>
            </a:r>
          </a:p>
        </p:txBody>
      </p:sp>
    </p:spTree>
    <p:extLst>
      <p:ext uri="{BB962C8B-B14F-4D97-AF65-F5344CB8AC3E}">
        <p14:creationId xmlns:p14="http://schemas.microsoft.com/office/powerpoint/2010/main" val="397319309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РКС_Финал">
      <a:dk1>
        <a:srgbClr val="323F4F"/>
      </a:dk1>
      <a:lt1>
        <a:srgbClr val="FFFFFF"/>
      </a:lt1>
      <a:dk2>
        <a:srgbClr val="8496B0"/>
      </a:dk2>
      <a:lt2>
        <a:srgbClr val="E7E6E6"/>
      </a:lt2>
      <a:accent1>
        <a:srgbClr val="00549A"/>
      </a:accent1>
      <a:accent2>
        <a:srgbClr val="E31F26"/>
      </a:accent2>
      <a:accent3>
        <a:srgbClr val="3376AE"/>
      </a:accent3>
      <a:accent4>
        <a:srgbClr val="99BBD7"/>
      </a:accent4>
      <a:accent5>
        <a:srgbClr val="5B9BD5"/>
      </a:accent5>
      <a:accent6>
        <a:srgbClr val="CCDDEB"/>
      </a:accent6>
      <a:hlink>
        <a:srgbClr val="00549A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1285</Words>
  <Application>Microsoft Office PowerPoint</Application>
  <PresentationFormat>Широкоэкранный</PresentationFormat>
  <Paragraphs>211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1_Тема Office</vt:lpstr>
      <vt:lpstr>Презентация PowerPoint</vt:lpstr>
      <vt:lpstr>РКС сегодня </vt:lpstr>
      <vt:lpstr>Предпосылки проекта </vt:lpstr>
      <vt:lpstr>Цели проекта </vt:lpstr>
      <vt:lpstr>Архитектура системы </vt:lpstr>
      <vt:lpstr>Функциональный объем внедрения </vt:lpstr>
      <vt:lpstr>Результаты: Учет и консолидация </vt:lpstr>
      <vt:lpstr>Результаты: Казначейство </vt:lpstr>
      <vt:lpstr>Результаты: Бизнес-планирование </vt:lpstr>
      <vt:lpstr>Достигнутые эффекты </vt:lpstr>
      <vt:lpstr>Опыт эксплуатации 1С:УХ</vt:lpstr>
      <vt:lpstr>Команда проекта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Тимошина</dc:creator>
  <cp:lastModifiedBy>Антон</cp:lastModifiedBy>
  <cp:revision>368</cp:revision>
  <dcterms:created xsi:type="dcterms:W3CDTF">2024-08-12T07:19:19Z</dcterms:created>
  <dcterms:modified xsi:type="dcterms:W3CDTF">2025-11-07T11:48:53Z</dcterms:modified>
</cp:coreProperties>
</file>