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903" r:id="rId1"/>
  </p:sldMasterIdLst>
  <p:notesMasterIdLst>
    <p:notesMasterId r:id="rId12"/>
  </p:notesMasterIdLst>
  <p:handoutMasterIdLst>
    <p:handoutMasterId r:id="rId13"/>
  </p:handoutMasterIdLst>
  <p:sldIdLst>
    <p:sldId id="2656" r:id="rId2"/>
    <p:sldId id="2660" r:id="rId3"/>
    <p:sldId id="2669" r:id="rId4"/>
    <p:sldId id="2670" r:id="rId5"/>
    <p:sldId id="2665" r:id="rId6"/>
    <p:sldId id="2666" r:id="rId7"/>
    <p:sldId id="2667" r:id="rId8"/>
    <p:sldId id="2668" r:id="rId9"/>
    <p:sldId id="2671" r:id="rId10"/>
    <p:sldId id="2659" r:id="rId11"/>
  </p:sldIdLst>
  <p:sldSz cx="11522075" cy="64801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000"/>
    <a:srgbClr val="FFED01"/>
    <a:srgbClr val="E52821"/>
    <a:srgbClr val="E5261F"/>
    <a:srgbClr val="E41D17"/>
    <a:srgbClr val="A0F973"/>
    <a:srgbClr val="CCFFFF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6" autoAdjust="0"/>
    <p:restoredTop sz="77386" autoAdjust="0"/>
  </p:normalViewPr>
  <p:slideViewPr>
    <p:cSldViewPr>
      <p:cViewPr>
        <p:scale>
          <a:sx n="66" d="100"/>
          <a:sy n="66" d="100"/>
        </p:scale>
        <p:origin x="-2358" y="-702"/>
      </p:cViewPr>
      <p:guideLst>
        <p:guide orient="horz" pos="2041"/>
        <p:guide orient="horz" pos="3855"/>
        <p:guide orient="horz" pos="227"/>
        <p:guide pos="3629"/>
        <p:guide pos="227"/>
        <p:guide pos="70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18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D55D4A6-9901-48E0-BD67-0EF4DE237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05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D816D8ED-9585-4224-B8ED-1899A2484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3C3F5C-B1B6-4C45-A412-31F8511A31AE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CEFC0-C2D8-492C-B7DB-041B04D44FE9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C7F4C-84AD-48F6-9E0B-AFA6E25DB93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341D7-8542-4638-8DA8-EC6224F8B5A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C6A651-97C3-4D3F-B6F4-F4ACBF2E5AD2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D2E05B-C043-42B8-B365-C87772D801A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4EAC7-AF83-4968-989D-140667BD105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C6150-7B90-4360-8CF2-89A9DF0FD3B8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ru-RU" altLang="ru-RU" smtClean="0">
              <a:cs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6E75A0-9C15-4092-9471-05F6AA4936E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1295088"/>
            <a:ext cx="9937750" cy="50484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520007"/>
            <a:ext cx="10009436" cy="3317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1295088"/>
            <a:ext cx="9937750" cy="50484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520007"/>
            <a:ext cx="10009436" cy="3317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1295088"/>
            <a:ext cx="7920880" cy="50484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520007"/>
            <a:ext cx="10009436" cy="3317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1295088"/>
            <a:ext cx="7848872" cy="50484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520007"/>
            <a:ext cx="10009436" cy="3317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/>
            </a:extLst>
          </p:cNvPr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en-US" altLang="ru-RU" sz="2400" b="0">
              <a:latin typeface="Times New Roman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endParaRPr lang="ru-RU" altLang="ru-RU" sz="2400" b="0"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1295088"/>
            <a:ext cx="8280920" cy="50484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520007"/>
            <a:ext cx="10009436" cy="33172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913" r:id="rId1"/>
    <p:sldLayoutId id="2147486912" r:id="rId2"/>
    <p:sldLayoutId id="2147486914" r:id="rId3"/>
    <p:sldLayoutId id="2147486915" r:id="rId4"/>
    <p:sldLayoutId id="2147486916" r:id="rId5"/>
    <p:sldLayoutId id="2147486917" r:id="rId6"/>
    <p:sldLayoutId id="2147486918" r:id="rId7"/>
    <p:sldLayoutId id="2147486919" r:id="rId8"/>
    <p:sldLayoutId id="2147486920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-52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/>
            </a:extLst>
          </p:cNvPr>
          <p:cNvSpPr txBox="1"/>
          <p:nvPr/>
        </p:nvSpPr>
        <p:spPr>
          <a:xfrm>
            <a:off x="574675" y="360363"/>
            <a:ext cx="4968875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4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Переход на 1С-ЭДО с других операторов</a:t>
            </a:r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76263" y="2376488"/>
            <a:ext cx="51847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Головин Денис</a:t>
            </a:r>
          </a:p>
          <a:p>
            <a:pPr eaLnBrk="0" hangingPunct="0">
              <a:defRPr/>
            </a:pPr>
            <a:r>
              <a:rPr lang="ru-RU" sz="24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Менеджер по продвижению 1С-ЭДО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95400"/>
            <a:ext cx="7848600" cy="5048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>
                <a:solidFill>
                  <a:schemeClr val="tx1"/>
                </a:solidFill>
                <a:highlight>
                  <a:srgbClr val="FFC000"/>
                </a:highlight>
              </a:rPr>
              <a:t>Обращения</a:t>
            </a:r>
            <a:r>
              <a:rPr lang="ru-RU" altLang="ru-RU" dirty="0"/>
              <a:t> от клиентов</a:t>
            </a:r>
          </a:p>
        </p:txBody>
      </p:sp>
      <p:sp>
        <p:nvSpPr>
          <p:cNvPr id="15362" name="Объект 8"/>
          <p:cNvSpPr>
            <a:spLocks noGrp="1" noChangeArrowheads="1"/>
          </p:cNvSpPr>
          <p:nvPr>
            <p:ph idx="1"/>
          </p:nvPr>
        </p:nvSpPr>
        <p:spPr bwMode="auto">
          <a:xfrm>
            <a:off x="755650" y="2016125"/>
            <a:ext cx="10009188" cy="2519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Futura PT Demi"/>
              <a:buChar char="»"/>
            </a:pPr>
            <a:r>
              <a:rPr lang="ru-RU" altLang="ru-RU" smtClean="0"/>
              <a:t>На каждом мероприятии к нам подходят клиенты с таким обращением</a:t>
            </a:r>
          </a:p>
          <a:p>
            <a:pPr lvl="1">
              <a:buFont typeface="Futura PT Demi"/>
              <a:buChar char="»"/>
            </a:pPr>
            <a:r>
              <a:rPr lang="ru-RU" altLang="ru-RU" smtClean="0"/>
              <a:t>используем </a:t>
            </a:r>
            <a:r>
              <a:rPr lang="en-US" altLang="ru-RU" smtClean="0"/>
              <a:t>ERP</a:t>
            </a:r>
            <a:endParaRPr lang="ru-RU" altLang="ru-RU" smtClean="0"/>
          </a:p>
          <a:p>
            <a:pPr lvl="1">
              <a:buFont typeface="Futura PT Demi"/>
              <a:buChar char="»"/>
            </a:pPr>
            <a:r>
              <a:rPr lang="ru-RU" altLang="ru-RU" smtClean="0"/>
              <a:t>осознали, что надо переходить на 1С-ЭДО</a:t>
            </a:r>
          </a:p>
          <a:p>
            <a:pPr lvl="1">
              <a:buFont typeface="Futura PT Demi"/>
              <a:buChar char="»"/>
            </a:pPr>
            <a:r>
              <a:rPr lang="ru-RU" altLang="ru-RU" smtClean="0"/>
              <a:t>как перейти с Контура/Тензора - есть ли дорожная карта, презентация, какое-то описание?</a:t>
            </a:r>
          </a:p>
          <a:p>
            <a:pPr lvl="1">
              <a:buFont typeface="Futura PT Demi"/>
              <a:buChar char="»"/>
            </a:pPr>
            <a:r>
              <a:rPr lang="ru-RU" altLang="ru-RU" smtClean="0"/>
              <a:t>если будем параллельно продолжать использовать старого оператора, то как объяснить контрагентам на какой ИД-ЭДО нам что присылать?</a:t>
            </a:r>
          </a:p>
          <a:p>
            <a:pPr lvl="1">
              <a:buFont typeface="Futura PT Demi"/>
              <a:buChar char="»"/>
            </a:pPr>
            <a:r>
              <a:rPr lang="ru-RU" altLang="ru-RU" smtClean="0"/>
              <a:t>как забрать документы из старого оператора, чтобы они не потерялись, когда перейдем в 1С?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/>
            </a:extLst>
          </p:cNvPr>
          <p:cNvSpPr/>
          <p:nvPr/>
        </p:nvSpPr>
        <p:spPr bwMode="auto">
          <a:xfrm>
            <a:off x="647700" y="4679950"/>
            <a:ext cx="10298113" cy="1270000"/>
          </a:xfrm>
          <a:prstGeom prst="roundRect">
            <a:avLst>
              <a:gd name="adj" fmla="val 10573"/>
            </a:avLst>
          </a:prstGeom>
          <a:solidFill>
            <a:srgbClr val="FFC000"/>
          </a:solidFill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altLang="ru-RU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0" hangingPunct="0"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Последние полгода работаю через 1С-ЭДО, и это гораздо удобнее. Не нужно ничего подключать, не нужно ничего трансформировать, все прямо в программе. В будущем планирую полностью перейти в 1С.</a:t>
            </a:r>
            <a:endParaRPr lang="ru-RU" sz="1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/>
            </a:extLst>
          </p:cNvPr>
          <p:cNvGrpSpPr/>
          <p:nvPr/>
        </p:nvGrpSpPr>
        <p:grpSpPr>
          <a:xfrm>
            <a:off x="720477" y="4733477"/>
            <a:ext cx="1584176" cy="306990"/>
            <a:chOff x="7849269" y="1791053"/>
            <a:chExt cx="3020020" cy="585236"/>
          </a:xfrm>
          <a:solidFill>
            <a:schemeClr val="bg1"/>
          </a:solidFill>
        </p:grpSpPr>
        <p:sp>
          <p:nvSpPr>
            <p:cNvPr id="3" name="Звезда: 5 точек 2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7849269" y="1800225"/>
              <a:ext cx="576064" cy="576064"/>
            </a:xfrm>
            <a:prstGeom prst="star5">
              <a:avLst/>
            </a:prstGeom>
            <a:grpFill/>
            <a:ln>
              <a:noFill/>
            </a:ln>
            <a:effectLst/>
            <a:extLst>
              <a:ext uri="{91240B29-F687-4F45-9708-019B960494DF}"/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Звезда: 5 точек 6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8460258" y="1800225"/>
              <a:ext cx="576064" cy="576064"/>
            </a:xfrm>
            <a:prstGeom prst="star5">
              <a:avLst/>
            </a:prstGeom>
            <a:grpFill/>
            <a:ln>
              <a:noFill/>
            </a:ln>
            <a:effectLst/>
            <a:extLst>
              <a:ext uri="{91240B29-F687-4F45-9708-019B960494DF}"/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Звезда: 5 точек 7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9071247" y="1800225"/>
              <a:ext cx="576064" cy="576064"/>
            </a:xfrm>
            <a:prstGeom prst="star5">
              <a:avLst/>
            </a:prstGeom>
            <a:grpFill/>
            <a:ln>
              <a:noFill/>
            </a:ln>
            <a:effectLst/>
            <a:extLst>
              <a:ext uri="{91240B29-F687-4F45-9708-019B960494DF}"/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Звезда: 5 точек 8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9682236" y="1791053"/>
              <a:ext cx="576064" cy="576064"/>
            </a:xfrm>
            <a:prstGeom prst="star5">
              <a:avLst/>
            </a:prstGeom>
            <a:grpFill/>
            <a:ln>
              <a:noFill/>
            </a:ln>
            <a:effectLst/>
            <a:extLst>
              <a:ext uri="{91240B29-F687-4F45-9708-019B960494DF}"/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Звезда: 5 точек 9">
              <a:extLst>
                <a:ext uri="{FF2B5EF4-FFF2-40B4-BE49-F238E27FC236}"/>
              </a:extLst>
            </p:cNvPr>
            <p:cNvSpPr/>
            <p:nvPr/>
          </p:nvSpPr>
          <p:spPr bwMode="auto">
            <a:xfrm>
              <a:off x="10293225" y="1791053"/>
              <a:ext cx="576064" cy="576064"/>
            </a:xfrm>
            <a:prstGeom prst="star5">
              <a:avLst/>
            </a:prstGeom>
            <a:grpFill/>
            <a:ln>
              <a:noFill/>
            </a:ln>
            <a:effectLst/>
            <a:extLst>
              <a:ext uri="{91240B29-F687-4F45-9708-019B960494DF}"/>
            </a:extLst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defRPr/>
              </a:pPr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Прямая соединительная линия 4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151563" y="3475038"/>
            <a:ext cx="4157662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94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95400"/>
            <a:ext cx="7848600" cy="5048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>
                <a:solidFill>
                  <a:schemeClr val="tx1"/>
                </a:solidFill>
                <a:highlight>
                  <a:srgbClr val="FFC000"/>
                </a:highlight>
              </a:rPr>
              <a:t>Дорожная</a:t>
            </a:r>
            <a:r>
              <a:rPr lang="ru-RU" altLang="ru-RU" dirty="0">
                <a:highlight>
                  <a:srgbClr val="FFC000"/>
                </a:highlight>
              </a:rPr>
              <a:t> карта</a:t>
            </a:r>
            <a:r>
              <a:rPr lang="ru-RU" altLang="ru-RU" dirty="0"/>
              <a:t> перехода на 1С-ЭДО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/>
            </a:extLst>
          </p:cNvPr>
          <p:cNvCxnSpPr>
            <a:cxnSpLocks/>
            <a:endCxn id="9" idx="6"/>
          </p:cNvCxnSpPr>
          <p:nvPr/>
        </p:nvCxnSpPr>
        <p:spPr>
          <a:xfrm>
            <a:off x="1027113" y="3476625"/>
            <a:ext cx="5289550" cy="0"/>
          </a:xfrm>
          <a:prstGeom prst="line">
            <a:avLst/>
          </a:prstGeom>
          <a:ln w="38100">
            <a:solidFill>
              <a:srgbClr val="E5261F"/>
            </a:solidFill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27013" y="4208463"/>
            <a:ext cx="1854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Включить и настроить 1С-ЭДО в учетной системе</a:t>
            </a:r>
          </a:p>
        </p:txBody>
      </p:sp>
      <p:sp>
        <p:nvSpPr>
          <p:cNvPr id="17413" name="TextBox 22"/>
          <p:cNvSpPr txBox="1">
            <a:spLocks noChangeArrowheads="1"/>
          </p:cNvSpPr>
          <p:nvPr/>
        </p:nvSpPr>
        <p:spPr bwMode="auto">
          <a:xfrm>
            <a:off x="2549525" y="4214813"/>
            <a:ext cx="17240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1800" b="0">
                <a:solidFill>
                  <a:schemeClr val="tx1"/>
                </a:solidFill>
                <a:latin typeface="Futura PT Demi"/>
              </a:rPr>
              <a:t>Получить новый ИД-ЭДО у одного из операторов 1С:Хаба</a:t>
            </a:r>
          </a:p>
        </p:txBody>
      </p:sp>
      <p:sp>
        <p:nvSpPr>
          <p:cNvPr id="17414" name="TextBox 23"/>
          <p:cNvSpPr txBox="1">
            <a:spLocks noChangeArrowheads="1"/>
          </p:cNvSpPr>
          <p:nvPr/>
        </p:nvSpPr>
        <p:spPr bwMode="auto">
          <a:xfrm>
            <a:off x="4848225" y="4210050"/>
            <a:ext cx="19621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1800" b="0">
                <a:solidFill>
                  <a:schemeClr val="tx1"/>
                </a:solidFill>
                <a:latin typeface="Futura PT Demi"/>
              </a:rPr>
              <a:t>Настроить контрагентов:  </a:t>
            </a:r>
          </a:p>
          <a:p>
            <a:pPr eaLnBrk="0" hangingPunct="0"/>
            <a:r>
              <a:rPr lang="ru-RU" altLang="ru-RU" sz="1800" b="0">
                <a:solidFill>
                  <a:schemeClr val="tx1"/>
                </a:solidFill>
                <a:latin typeface="Futura PT Demi"/>
              </a:rPr>
              <a:t>Разослать приглашения</a:t>
            </a:r>
          </a:p>
          <a:p>
            <a:pPr eaLnBrk="0" hangingPunct="0"/>
            <a:r>
              <a:rPr lang="ru-RU" altLang="ru-RU" sz="1800" b="0">
                <a:solidFill>
                  <a:schemeClr val="tx1"/>
                </a:solidFill>
                <a:latin typeface="Futura PT Demi"/>
              </a:rPr>
              <a:t>Настроить правила обмена</a:t>
            </a:r>
          </a:p>
        </p:txBody>
      </p:sp>
      <p:sp>
        <p:nvSpPr>
          <p:cNvPr id="17415" name="TextBox 26"/>
          <p:cNvSpPr txBox="1">
            <a:spLocks noChangeArrowheads="1"/>
          </p:cNvSpPr>
          <p:nvPr/>
        </p:nvSpPr>
        <p:spPr bwMode="auto">
          <a:xfrm>
            <a:off x="7356475" y="4214813"/>
            <a:ext cx="1568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1800" b="0">
                <a:solidFill>
                  <a:schemeClr val="tx1"/>
                </a:solidFill>
                <a:latin typeface="Futura PT Demi"/>
              </a:rPr>
              <a:t>Забрать накопленные документы от старого оператора </a:t>
            </a:r>
          </a:p>
        </p:txBody>
      </p:sp>
      <p:sp>
        <p:nvSpPr>
          <p:cNvPr id="7" name="Овал 6">
            <a:extLst>
              <a:ext uri="{FF2B5EF4-FFF2-40B4-BE49-F238E27FC236}"/>
            </a:extLst>
          </p:cNvPr>
          <p:cNvSpPr/>
          <p:nvPr/>
        </p:nvSpPr>
        <p:spPr>
          <a:xfrm>
            <a:off x="504825" y="2935288"/>
            <a:ext cx="1082675" cy="108267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E41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C00000"/>
                </a:solidFill>
              </a:rPr>
              <a:t>1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Овал 7">
            <a:extLst>
              <a:ext uri="{FF2B5EF4-FFF2-40B4-BE49-F238E27FC236}"/>
            </a:extLst>
          </p:cNvPr>
          <p:cNvSpPr/>
          <p:nvPr/>
        </p:nvSpPr>
        <p:spPr>
          <a:xfrm>
            <a:off x="2868613" y="2935288"/>
            <a:ext cx="1084262" cy="108267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E41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C00000"/>
                </a:solidFill>
              </a:rPr>
              <a:t>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extLst>
              <a:ext uri="{FF2B5EF4-FFF2-40B4-BE49-F238E27FC236}"/>
            </a:extLst>
          </p:cNvPr>
          <p:cNvSpPr/>
          <p:nvPr/>
        </p:nvSpPr>
        <p:spPr>
          <a:xfrm>
            <a:off x="5233988" y="2935288"/>
            <a:ext cx="1082675" cy="108267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E41D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C00000"/>
                </a:solidFill>
              </a:rPr>
              <a:t>3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Овал 9">
            <a:extLst>
              <a:ext uri="{FF2B5EF4-FFF2-40B4-BE49-F238E27FC236}"/>
            </a:extLst>
          </p:cNvPr>
          <p:cNvSpPr/>
          <p:nvPr/>
        </p:nvSpPr>
        <p:spPr>
          <a:xfrm>
            <a:off x="7599363" y="2935288"/>
            <a:ext cx="1082675" cy="10826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/>
              <a:t>4</a:t>
            </a:r>
            <a:endParaRPr lang="ru-RU" sz="3600" dirty="0"/>
          </a:p>
        </p:txBody>
      </p:sp>
      <p:sp>
        <p:nvSpPr>
          <p:cNvPr id="28" name="Овал 27">
            <a:extLst>
              <a:ext uri="{FF2B5EF4-FFF2-40B4-BE49-F238E27FC236}"/>
            </a:extLst>
          </p:cNvPr>
          <p:cNvSpPr/>
          <p:nvPr/>
        </p:nvSpPr>
        <p:spPr>
          <a:xfrm>
            <a:off x="9964738" y="2935288"/>
            <a:ext cx="1082675" cy="108267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dirty="0"/>
              <a:t>5</a:t>
            </a:r>
          </a:p>
        </p:txBody>
      </p:sp>
      <p:sp>
        <p:nvSpPr>
          <p:cNvPr id="17421" name="TextBox 28"/>
          <p:cNvSpPr txBox="1">
            <a:spLocks noChangeArrowheads="1"/>
          </p:cNvSpPr>
          <p:nvPr/>
        </p:nvSpPr>
        <p:spPr bwMode="auto">
          <a:xfrm>
            <a:off x="9721850" y="4214813"/>
            <a:ext cx="1568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1800" b="0">
                <a:solidFill>
                  <a:schemeClr val="tx1"/>
                </a:solidFill>
                <a:latin typeface="Futura PT Demi"/>
              </a:rPr>
              <a:t>Старый ИД-ЭДО можно оставить для отдельных задач</a:t>
            </a:r>
          </a:p>
        </p:txBody>
      </p:sp>
      <p:pic>
        <p:nvPicPr>
          <p:cNvPr id="17422" name="Рисунок 41" descr="Рак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31701">
            <a:off x="5745163" y="220345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Box 42"/>
          <p:cNvSpPr txBox="1">
            <a:spLocks noChangeArrowheads="1"/>
          </p:cNvSpPr>
          <p:nvPr/>
        </p:nvSpPr>
        <p:spPr bwMode="auto">
          <a:xfrm>
            <a:off x="6481763" y="2087563"/>
            <a:ext cx="196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1800" b="0">
                <a:solidFill>
                  <a:schemeClr val="tx1"/>
                </a:solidFill>
                <a:latin typeface="Futura PT Demi"/>
              </a:rPr>
              <a:t>Начать обмен электронными документами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95400"/>
            <a:ext cx="8352680" cy="1008583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/>
              <a:t>Как </a:t>
            </a:r>
            <a:r>
              <a:rPr lang="ru-RU" altLang="ru-RU" dirty="0">
                <a:highlight>
                  <a:srgbClr val="FFC000"/>
                </a:highlight>
              </a:rPr>
              <a:t>быстро пригласить </a:t>
            </a:r>
            <a:r>
              <a:rPr lang="ru-RU" altLang="ru-RU" dirty="0"/>
              <a:t>контрагентов к обмену на новый ИД ЭДО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369888" y="2541588"/>
            <a:ext cx="3384550" cy="1562100"/>
          </a:xfrm>
          <a:prstGeom prst="roundRect">
            <a:avLst>
              <a:gd name="adj" fmla="val 10573"/>
            </a:avLst>
          </a:prstGeom>
          <a:solidFill>
            <a:srgbClr val="FFC000"/>
          </a:solidFill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Отобрать всех контрагентов с кем был ЭДО у старого оператора</a:t>
            </a:r>
          </a:p>
          <a:p>
            <a:pPr marL="285750" lvl="1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Готовых решений для этого нет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 bwMode="auto">
          <a:xfrm>
            <a:off x="4076700" y="2524125"/>
            <a:ext cx="3384550" cy="2444750"/>
          </a:xfrm>
          <a:prstGeom prst="roundRect">
            <a:avLst>
              <a:gd name="adj" fmla="val 7432"/>
            </a:avLst>
          </a:prstGeom>
          <a:solidFill>
            <a:srgbClr val="FFC000"/>
          </a:solidFill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Рассылка новых приглашений контрагентам</a:t>
            </a:r>
          </a:p>
          <a:p>
            <a:pPr marL="285750" lvl="1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если их немного, например, 100-200, то проще разослать новые приглашения вручную</a:t>
            </a:r>
          </a:p>
          <a:p>
            <a:pPr marL="285750" lvl="1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если контрагентов много, то нужно делать обработку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 bwMode="auto">
          <a:xfrm>
            <a:off x="7785100" y="2525713"/>
            <a:ext cx="3384550" cy="2443162"/>
          </a:xfrm>
          <a:prstGeom prst="roundRect">
            <a:avLst>
              <a:gd name="adj" fmla="val 7009"/>
            </a:avLst>
          </a:prstGeom>
          <a:solidFill>
            <a:srgbClr val="FFC000"/>
          </a:solidFill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Вероятнее всего надо будет напоминать контрагентам о том, чтобы присылали документы только на новый ИД ЭДО</a:t>
            </a:r>
          </a:p>
          <a:p>
            <a:pPr marL="285750" lvl="1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Готового типового решения для такой рассылки сейчас нет  </a:t>
            </a:r>
          </a:p>
        </p:txBody>
      </p:sp>
      <p:sp>
        <p:nvSpPr>
          <p:cNvPr id="11" name="Овал 10">
            <a:extLst>
              <a:ext uri="{FF2B5EF4-FFF2-40B4-BE49-F238E27FC236}"/>
            </a:extLst>
          </p:cNvPr>
          <p:cNvSpPr/>
          <p:nvPr/>
        </p:nvSpPr>
        <p:spPr>
          <a:xfrm>
            <a:off x="3806825" y="2174875"/>
            <a:ext cx="528638" cy="52863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Овал 9">
            <a:extLst>
              <a:ext uri="{FF2B5EF4-FFF2-40B4-BE49-F238E27FC236}"/>
            </a:extLst>
          </p:cNvPr>
          <p:cNvSpPr/>
          <p:nvPr/>
        </p:nvSpPr>
        <p:spPr>
          <a:xfrm>
            <a:off x="88900" y="2162175"/>
            <a:ext cx="527050" cy="527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/>
            </a:extLst>
          </p:cNvPr>
          <p:cNvSpPr/>
          <p:nvPr/>
        </p:nvSpPr>
        <p:spPr>
          <a:xfrm>
            <a:off x="7535863" y="2162175"/>
            <a:ext cx="527050" cy="5270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063" y="2065338"/>
            <a:ext cx="6643687" cy="464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s://lh6.googleusercontent.com/proxy/Ale2gaX6bS4AwOggAH8hwLJznHX_iPtOppswt_ZLGqZ0MWrXJfnKjvFku2bCjwfqftLMIzpWi3EWd9QC85idhUfS_ZhOboJ8Ohb3F7sWD_Zel8MU-DJ-SMYgMjK355hj3VeZg46ca09IbAEpsto4QMptcHu_z5TBEiGxSMs=s0-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9238" y="1257300"/>
            <a:ext cx="114839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95400"/>
            <a:ext cx="7848600" cy="5048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/>
              <a:t>Настройка </a:t>
            </a:r>
            <a:r>
              <a:rPr lang="ru-RU" altLang="ru-RU" dirty="0">
                <a:highlight>
                  <a:srgbClr val="FFC000"/>
                </a:highlight>
              </a:rPr>
              <a:t>правил обмена</a:t>
            </a:r>
            <a:r>
              <a:rPr lang="ru-RU" altLang="ru-RU" dirty="0"/>
              <a:t> с контрагентами</a:t>
            </a:r>
          </a:p>
        </p:txBody>
      </p:sp>
      <p:sp>
        <p:nvSpPr>
          <p:cNvPr id="21508" name="Объект 8"/>
          <p:cNvSpPr>
            <a:spLocks noGrp="1" noChangeArrowheads="1"/>
          </p:cNvSpPr>
          <p:nvPr>
            <p:ph idx="1"/>
          </p:nvPr>
        </p:nvSpPr>
        <p:spPr bwMode="auto">
          <a:xfrm>
            <a:off x="1828800" y="2446338"/>
            <a:ext cx="5238750" cy="331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Futura PT Demi"/>
              <a:buChar char="»"/>
            </a:pPr>
            <a:r>
              <a:rPr lang="ru-RU" altLang="ru-RU" smtClean="0"/>
              <a:t>Правила обмена из старого оператора можно перенести вручную</a:t>
            </a:r>
          </a:p>
          <a:p>
            <a:pPr lvl="1">
              <a:buFont typeface="Futura PT Demi"/>
              <a:buChar char="»"/>
            </a:pPr>
            <a:r>
              <a:rPr lang="ru-RU" altLang="ru-RU" smtClean="0"/>
              <a:t>Это не очень сложно, но может занять время</a:t>
            </a:r>
          </a:p>
          <a:p>
            <a:endParaRPr lang="ru-RU" altLang="ru-RU" smtClean="0"/>
          </a:p>
          <a:p>
            <a:pPr>
              <a:buFont typeface="Futura PT Demi"/>
              <a:buChar char="»"/>
            </a:pPr>
            <a:r>
              <a:rPr lang="ru-RU" altLang="ru-RU" smtClean="0"/>
              <a:t>Инструментов автоматического переноса сейчас нет</a:t>
            </a:r>
          </a:p>
          <a:p>
            <a:pPr lvl="1">
              <a:buFont typeface="Futura PT Demi"/>
              <a:buChar char="»"/>
            </a:pPr>
            <a:r>
              <a:rPr lang="ru-RU" altLang="ru-RU" smtClean="0"/>
              <a:t>У нас в ближайших планах такой разработки нет</a:t>
            </a:r>
          </a:p>
          <a:p>
            <a:pPr lvl="1">
              <a:buFont typeface="Futura PT Demi"/>
              <a:buChar char="»"/>
            </a:pPr>
            <a:r>
              <a:rPr lang="ru-RU" altLang="ru-RU" smtClean="0"/>
              <a:t>Готовы консультировать вас</a:t>
            </a:r>
          </a:p>
        </p:txBody>
      </p:sp>
      <p:pic>
        <p:nvPicPr>
          <p:cNvPr id="21509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075" y="4103688"/>
            <a:ext cx="998538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075" y="2432050"/>
            <a:ext cx="998538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6"/>
          <p:cNvGrpSpPr>
            <a:grpSpLocks/>
          </p:cNvGrpSpPr>
          <p:nvPr/>
        </p:nvGrpSpPr>
        <p:grpSpPr bwMode="auto">
          <a:xfrm>
            <a:off x="504825" y="2016125"/>
            <a:ext cx="3903663" cy="3905250"/>
            <a:chOff x="3646673" y="1891679"/>
            <a:chExt cx="4228728" cy="4228728"/>
          </a:xfrm>
        </p:grpSpPr>
        <p:sp>
          <p:nvSpPr>
            <p:cNvPr id="23556" name="Овал 2"/>
            <p:cNvSpPr>
              <a:spLocks noChangeArrowheads="1"/>
            </p:cNvSpPr>
            <p:nvPr/>
          </p:nvSpPr>
          <p:spPr bwMode="auto">
            <a:xfrm>
              <a:off x="5063242" y="2466976"/>
              <a:ext cx="1413757" cy="1400174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/>
              <a:endParaRPr lang="ru-RU" altLang="ru-RU"/>
            </a:p>
          </p:txBody>
        </p:sp>
        <p:sp>
          <p:nvSpPr>
            <p:cNvPr id="23557" name="Полилиния: фигура 5"/>
            <p:cNvSpPr>
              <a:spLocks/>
            </p:cNvSpPr>
            <p:nvPr/>
          </p:nvSpPr>
          <p:spPr bwMode="auto">
            <a:xfrm>
              <a:off x="4428622" y="3796799"/>
              <a:ext cx="2619878" cy="1784851"/>
            </a:xfrm>
            <a:custGeom>
              <a:avLst/>
              <a:gdLst>
                <a:gd name="T0" fmla="*/ 171953 w 2619878"/>
                <a:gd name="T1" fmla="*/ 660901 h 1784851"/>
                <a:gd name="T2" fmla="*/ 257678 w 2619878"/>
                <a:gd name="T3" fmla="*/ 556126 h 1784851"/>
                <a:gd name="T4" fmla="*/ 391028 w 2619878"/>
                <a:gd name="T5" fmla="*/ 413251 h 1784851"/>
                <a:gd name="T6" fmla="*/ 448178 w 2619878"/>
                <a:gd name="T7" fmla="*/ 308476 h 1784851"/>
                <a:gd name="T8" fmla="*/ 543428 w 2619878"/>
                <a:gd name="T9" fmla="*/ 203701 h 1784851"/>
                <a:gd name="T10" fmla="*/ 619628 w 2619878"/>
                <a:gd name="T11" fmla="*/ 127501 h 1784851"/>
                <a:gd name="T12" fmla="*/ 714878 w 2619878"/>
                <a:gd name="T13" fmla="*/ 79876 h 1784851"/>
                <a:gd name="T14" fmla="*/ 772028 w 2619878"/>
                <a:gd name="T15" fmla="*/ 51301 h 1784851"/>
                <a:gd name="T16" fmla="*/ 924428 w 2619878"/>
                <a:gd name="T17" fmla="*/ 3676 h 1784851"/>
                <a:gd name="T18" fmla="*/ 972053 w 2619878"/>
                <a:gd name="T19" fmla="*/ 41776 h 1784851"/>
                <a:gd name="T20" fmla="*/ 1010153 w 2619878"/>
                <a:gd name="T21" fmla="*/ 79876 h 1784851"/>
                <a:gd name="T22" fmla="*/ 1219703 w 2619878"/>
                <a:gd name="T23" fmla="*/ 137026 h 1784851"/>
                <a:gd name="T24" fmla="*/ 1419728 w 2619878"/>
                <a:gd name="T25" fmla="*/ 108451 h 1784851"/>
                <a:gd name="T26" fmla="*/ 1486403 w 2619878"/>
                <a:gd name="T27" fmla="*/ 70351 h 1784851"/>
                <a:gd name="T28" fmla="*/ 1705478 w 2619878"/>
                <a:gd name="T29" fmla="*/ 32251 h 1784851"/>
                <a:gd name="T30" fmla="*/ 1829303 w 2619878"/>
                <a:gd name="T31" fmla="*/ 51301 h 1784851"/>
                <a:gd name="T32" fmla="*/ 1962653 w 2619878"/>
                <a:gd name="T33" fmla="*/ 117976 h 1784851"/>
                <a:gd name="T34" fmla="*/ 2057903 w 2619878"/>
                <a:gd name="T35" fmla="*/ 194176 h 1784851"/>
                <a:gd name="T36" fmla="*/ 2115052 w 2619878"/>
                <a:gd name="T37" fmla="*/ 241801 h 1784851"/>
                <a:gd name="T38" fmla="*/ 2210302 w 2619878"/>
                <a:gd name="T39" fmla="*/ 337051 h 1784851"/>
                <a:gd name="T40" fmla="*/ 2257928 w 2619878"/>
                <a:gd name="T41" fmla="*/ 384676 h 1784851"/>
                <a:gd name="T42" fmla="*/ 2372228 w 2619878"/>
                <a:gd name="T43" fmla="*/ 470401 h 1784851"/>
                <a:gd name="T44" fmla="*/ 2448428 w 2619878"/>
                <a:gd name="T45" fmla="*/ 584701 h 1784851"/>
                <a:gd name="T46" fmla="*/ 2515102 w 2619878"/>
                <a:gd name="T47" fmla="*/ 708526 h 1784851"/>
                <a:gd name="T48" fmla="*/ 2553202 w 2619878"/>
                <a:gd name="T49" fmla="*/ 813301 h 1784851"/>
                <a:gd name="T50" fmla="*/ 2600828 w 2619878"/>
                <a:gd name="T51" fmla="*/ 965701 h 1784851"/>
                <a:gd name="T52" fmla="*/ 2610352 w 2619878"/>
                <a:gd name="T53" fmla="*/ 1137151 h 1784851"/>
                <a:gd name="T54" fmla="*/ 2600828 w 2619878"/>
                <a:gd name="T55" fmla="*/ 1280026 h 1784851"/>
                <a:gd name="T56" fmla="*/ 2543678 w 2619878"/>
                <a:gd name="T57" fmla="*/ 1403851 h 1784851"/>
                <a:gd name="T58" fmla="*/ 2496052 w 2619878"/>
                <a:gd name="T59" fmla="*/ 1489576 h 1784851"/>
                <a:gd name="T60" fmla="*/ 2334128 w 2619878"/>
                <a:gd name="T61" fmla="*/ 1584826 h 1784851"/>
                <a:gd name="T62" fmla="*/ 2181728 w 2619878"/>
                <a:gd name="T63" fmla="*/ 1641976 h 1784851"/>
                <a:gd name="T64" fmla="*/ 2086478 w 2619878"/>
                <a:gd name="T65" fmla="*/ 1689601 h 1784851"/>
                <a:gd name="T66" fmla="*/ 1962653 w 2619878"/>
                <a:gd name="T67" fmla="*/ 1718176 h 1784851"/>
                <a:gd name="T68" fmla="*/ 1886453 w 2619878"/>
                <a:gd name="T69" fmla="*/ 1737226 h 1784851"/>
                <a:gd name="T70" fmla="*/ 1648328 w 2619878"/>
                <a:gd name="T71" fmla="*/ 1765801 h 1784851"/>
                <a:gd name="T72" fmla="*/ 1438778 w 2619878"/>
                <a:gd name="T73" fmla="*/ 1784851 h 1784851"/>
                <a:gd name="T74" fmla="*/ 810128 w 2619878"/>
                <a:gd name="T75" fmla="*/ 1746751 h 1784851"/>
                <a:gd name="T76" fmla="*/ 591053 w 2619878"/>
                <a:gd name="T77" fmla="*/ 1708651 h 1784851"/>
                <a:gd name="T78" fmla="*/ 495803 w 2619878"/>
                <a:gd name="T79" fmla="*/ 1661026 h 1784851"/>
                <a:gd name="T80" fmla="*/ 391028 w 2619878"/>
                <a:gd name="T81" fmla="*/ 1622926 h 1784851"/>
                <a:gd name="T82" fmla="*/ 238628 w 2619878"/>
                <a:gd name="T83" fmla="*/ 1556251 h 1784851"/>
                <a:gd name="T84" fmla="*/ 171953 w 2619878"/>
                <a:gd name="T85" fmla="*/ 1527676 h 1784851"/>
                <a:gd name="T86" fmla="*/ 133853 w 2619878"/>
                <a:gd name="T87" fmla="*/ 1461001 h 1784851"/>
                <a:gd name="T88" fmla="*/ 48128 w 2619878"/>
                <a:gd name="T89" fmla="*/ 1365751 h 1784851"/>
                <a:gd name="T90" fmla="*/ 10028 w 2619878"/>
                <a:gd name="T91" fmla="*/ 1280026 h 1784851"/>
                <a:gd name="T92" fmla="*/ 29078 w 2619878"/>
                <a:gd name="T93" fmla="*/ 1089526 h 1784851"/>
                <a:gd name="T94" fmla="*/ 67178 w 2619878"/>
                <a:gd name="T95" fmla="*/ 822826 h 1784851"/>
                <a:gd name="T96" fmla="*/ 105278 w 2619878"/>
                <a:gd name="T97" fmla="*/ 737101 h 1784851"/>
                <a:gd name="T98" fmla="*/ 143378 w 2619878"/>
                <a:gd name="T99" fmla="*/ 689476 h 1784851"/>
                <a:gd name="T100" fmla="*/ 171953 w 2619878"/>
                <a:gd name="T101" fmla="*/ 584701 h 1784851"/>
                <a:gd name="T102" fmla="*/ 276728 w 2619878"/>
                <a:gd name="T103" fmla="*/ 498976 h 1784851"/>
                <a:gd name="T104" fmla="*/ 333878 w 2619878"/>
                <a:gd name="T105" fmla="*/ 432301 h 1784851"/>
                <a:gd name="T106" fmla="*/ 410078 w 2619878"/>
                <a:gd name="T107" fmla="*/ 337051 h 178485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19878"/>
                <a:gd name="T163" fmla="*/ 0 h 1784851"/>
                <a:gd name="T164" fmla="*/ 2619878 w 2619878"/>
                <a:gd name="T165" fmla="*/ 1784851 h 178485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19878" h="1784851">
                  <a:moveTo>
                    <a:pt x="124328" y="718051"/>
                  </a:moveTo>
                  <a:cubicBezTo>
                    <a:pt x="140203" y="699001"/>
                    <a:pt x="156633" y="680400"/>
                    <a:pt x="171953" y="660901"/>
                  </a:cubicBezTo>
                  <a:cubicBezTo>
                    <a:pt x="191569" y="635935"/>
                    <a:pt x="206652" y="607152"/>
                    <a:pt x="229103" y="584701"/>
                  </a:cubicBezTo>
                  <a:cubicBezTo>
                    <a:pt x="238628" y="575176"/>
                    <a:pt x="249408" y="566759"/>
                    <a:pt x="257678" y="556126"/>
                  </a:cubicBezTo>
                  <a:cubicBezTo>
                    <a:pt x="271734" y="538054"/>
                    <a:pt x="279589" y="515165"/>
                    <a:pt x="295778" y="498976"/>
                  </a:cubicBezTo>
                  <a:cubicBezTo>
                    <a:pt x="370548" y="424206"/>
                    <a:pt x="336301" y="449736"/>
                    <a:pt x="391028" y="413251"/>
                  </a:cubicBezTo>
                  <a:cubicBezTo>
                    <a:pt x="405715" y="369189"/>
                    <a:pt x="393225" y="398306"/>
                    <a:pt x="419603" y="356101"/>
                  </a:cubicBezTo>
                  <a:cubicBezTo>
                    <a:pt x="429415" y="340402"/>
                    <a:pt x="438366" y="324175"/>
                    <a:pt x="448178" y="308476"/>
                  </a:cubicBezTo>
                  <a:cubicBezTo>
                    <a:pt x="467059" y="278266"/>
                    <a:pt x="490061" y="247543"/>
                    <a:pt x="514853" y="222751"/>
                  </a:cubicBezTo>
                  <a:cubicBezTo>
                    <a:pt x="522948" y="214656"/>
                    <a:pt x="533903" y="210051"/>
                    <a:pt x="543428" y="203701"/>
                  </a:cubicBezTo>
                  <a:cubicBezTo>
                    <a:pt x="549778" y="194176"/>
                    <a:pt x="555149" y="183920"/>
                    <a:pt x="562478" y="175126"/>
                  </a:cubicBezTo>
                  <a:cubicBezTo>
                    <a:pt x="577525" y="157070"/>
                    <a:pt x="598221" y="138205"/>
                    <a:pt x="619628" y="127501"/>
                  </a:cubicBezTo>
                  <a:cubicBezTo>
                    <a:pt x="633293" y="120669"/>
                    <a:pt x="674096" y="111503"/>
                    <a:pt x="686303" y="108451"/>
                  </a:cubicBezTo>
                  <a:cubicBezTo>
                    <a:pt x="695828" y="98926"/>
                    <a:pt x="704530" y="88500"/>
                    <a:pt x="714878" y="79876"/>
                  </a:cubicBezTo>
                  <a:cubicBezTo>
                    <a:pt x="723672" y="72547"/>
                    <a:pt x="733214" y="65946"/>
                    <a:pt x="743453" y="60826"/>
                  </a:cubicBezTo>
                  <a:cubicBezTo>
                    <a:pt x="752433" y="56336"/>
                    <a:pt x="762288" y="53736"/>
                    <a:pt x="772028" y="51301"/>
                  </a:cubicBezTo>
                  <a:cubicBezTo>
                    <a:pt x="800426" y="44201"/>
                    <a:pt x="829178" y="38601"/>
                    <a:pt x="857753" y="32251"/>
                  </a:cubicBezTo>
                  <a:cubicBezTo>
                    <a:pt x="865192" y="28531"/>
                    <a:pt x="910413" y="3676"/>
                    <a:pt x="924428" y="3676"/>
                  </a:cubicBezTo>
                  <a:cubicBezTo>
                    <a:pt x="934468" y="3676"/>
                    <a:pt x="943478" y="10026"/>
                    <a:pt x="953003" y="13201"/>
                  </a:cubicBezTo>
                  <a:cubicBezTo>
                    <a:pt x="959353" y="22726"/>
                    <a:pt x="966933" y="31537"/>
                    <a:pt x="972053" y="41776"/>
                  </a:cubicBezTo>
                  <a:cubicBezTo>
                    <a:pt x="976543" y="50756"/>
                    <a:pt x="974478" y="63251"/>
                    <a:pt x="981578" y="70351"/>
                  </a:cubicBezTo>
                  <a:cubicBezTo>
                    <a:pt x="988678" y="77451"/>
                    <a:pt x="1000190" y="78631"/>
                    <a:pt x="1010153" y="79876"/>
                  </a:cubicBezTo>
                  <a:cubicBezTo>
                    <a:pt x="1051230" y="85011"/>
                    <a:pt x="1092703" y="86226"/>
                    <a:pt x="1133978" y="89401"/>
                  </a:cubicBezTo>
                  <a:cubicBezTo>
                    <a:pt x="1199482" y="133070"/>
                    <a:pt x="1169408" y="120261"/>
                    <a:pt x="1219703" y="137026"/>
                  </a:cubicBezTo>
                  <a:cubicBezTo>
                    <a:pt x="1278133" y="132157"/>
                    <a:pt x="1334236" y="130624"/>
                    <a:pt x="1391153" y="117976"/>
                  </a:cubicBezTo>
                  <a:cubicBezTo>
                    <a:pt x="1400954" y="115798"/>
                    <a:pt x="1410074" y="111209"/>
                    <a:pt x="1419728" y="108451"/>
                  </a:cubicBezTo>
                  <a:cubicBezTo>
                    <a:pt x="1432315" y="104855"/>
                    <a:pt x="1445128" y="102101"/>
                    <a:pt x="1457828" y="98926"/>
                  </a:cubicBezTo>
                  <a:cubicBezTo>
                    <a:pt x="1467353" y="89401"/>
                    <a:pt x="1474140" y="75925"/>
                    <a:pt x="1486403" y="70351"/>
                  </a:cubicBezTo>
                  <a:cubicBezTo>
                    <a:pt x="1510238" y="59517"/>
                    <a:pt x="1536930" y="56436"/>
                    <a:pt x="1562603" y="51301"/>
                  </a:cubicBezTo>
                  <a:cubicBezTo>
                    <a:pt x="1584511" y="46919"/>
                    <a:pt x="1686935" y="34569"/>
                    <a:pt x="1705478" y="32251"/>
                  </a:cubicBezTo>
                  <a:cubicBezTo>
                    <a:pt x="1715003" y="22726"/>
                    <a:pt x="1720844" y="6318"/>
                    <a:pt x="1734053" y="3676"/>
                  </a:cubicBezTo>
                  <a:cubicBezTo>
                    <a:pt x="1798021" y="-9118"/>
                    <a:pt x="1800284" y="12610"/>
                    <a:pt x="1829303" y="51301"/>
                  </a:cubicBezTo>
                  <a:cubicBezTo>
                    <a:pt x="1832478" y="60826"/>
                    <a:pt x="1833259" y="71522"/>
                    <a:pt x="1838828" y="79876"/>
                  </a:cubicBezTo>
                  <a:cubicBezTo>
                    <a:pt x="1871702" y="129187"/>
                    <a:pt x="1897261" y="111437"/>
                    <a:pt x="1962653" y="117976"/>
                  </a:cubicBezTo>
                  <a:cubicBezTo>
                    <a:pt x="2028157" y="161645"/>
                    <a:pt x="1998083" y="148836"/>
                    <a:pt x="2048378" y="165601"/>
                  </a:cubicBezTo>
                  <a:cubicBezTo>
                    <a:pt x="2051553" y="175126"/>
                    <a:pt x="2051631" y="186336"/>
                    <a:pt x="2057903" y="194176"/>
                  </a:cubicBezTo>
                  <a:cubicBezTo>
                    <a:pt x="2065054" y="203115"/>
                    <a:pt x="2077684" y="205897"/>
                    <a:pt x="2086478" y="213226"/>
                  </a:cubicBezTo>
                  <a:cubicBezTo>
                    <a:pt x="2096826" y="221850"/>
                    <a:pt x="2106783" y="231168"/>
                    <a:pt x="2115053" y="241801"/>
                  </a:cubicBezTo>
                  <a:cubicBezTo>
                    <a:pt x="2135431" y="268002"/>
                    <a:pt x="2151786" y="307565"/>
                    <a:pt x="2181728" y="327526"/>
                  </a:cubicBezTo>
                  <a:cubicBezTo>
                    <a:pt x="2190082" y="333095"/>
                    <a:pt x="2201323" y="332561"/>
                    <a:pt x="2210303" y="337051"/>
                  </a:cubicBezTo>
                  <a:cubicBezTo>
                    <a:pt x="2220542" y="342171"/>
                    <a:pt x="2229353" y="349751"/>
                    <a:pt x="2238878" y="356101"/>
                  </a:cubicBezTo>
                  <a:cubicBezTo>
                    <a:pt x="2245228" y="365626"/>
                    <a:pt x="2249313" y="377138"/>
                    <a:pt x="2257928" y="384676"/>
                  </a:cubicBezTo>
                  <a:cubicBezTo>
                    <a:pt x="2275158" y="399753"/>
                    <a:pt x="2315078" y="422776"/>
                    <a:pt x="2315078" y="422776"/>
                  </a:cubicBezTo>
                  <a:cubicBezTo>
                    <a:pt x="2352633" y="479108"/>
                    <a:pt x="2310706" y="426456"/>
                    <a:pt x="2372228" y="470401"/>
                  </a:cubicBezTo>
                  <a:cubicBezTo>
                    <a:pt x="2393801" y="485811"/>
                    <a:pt x="2432748" y="537662"/>
                    <a:pt x="2438903" y="556126"/>
                  </a:cubicBezTo>
                  <a:cubicBezTo>
                    <a:pt x="2442078" y="565651"/>
                    <a:pt x="2443552" y="575924"/>
                    <a:pt x="2448428" y="584701"/>
                  </a:cubicBezTo>
                  <a:cubicBezTo>
                    <a:pt x="2459547" y="604715"/>
                    <a:pt x="2479288" y="620131"/>
                    <a:pt x="2486528" y="641851"/>
                  </a:cubicBezTo>
                  <a:cubicBezTo>
                    <a:pt x="2508866" y="708864"/>
                    <a:pt x="2479793" y="626136"/>
                    <a:pt x="2515103" y="708526"/>
                  </a:cubicBezTo>
                  <a:cubicBezTo>
                    <a:pt x="2538130" y="762256"/>
                    <a:pt x="2509986" y="710755"/>
                    <a:pt x="2534153" y="775201"/>
                  </a:cubicBezTo>
                  <a:cubicBezTo>
                    <a:pt x="2539139" y="788496"/>
                    <a:pt x="2547610" y="800250"/>
                    <a:pt x="2553203" y="813301"/>
                  </a:cubicBezTo>
                  <a:cubicBezTo>
                    <a:pt x="2576864" y="868510"/>
                    <a:pt x="2545169" y="815537"/>
                    <a:pt x="2581778" y="870451"/>
                  </a:cubicBezTo>
                  <a:cubicBezTo>
                    <a:pt x="2605114" y="1033804"/>
                    <a:pt x="2578662" y="877037"/>
                    <a:pt x="2600828" y="965701"/>
                  </a:cubicBezTo>
                  <a:lnTo>
                    <a:pt x="2619878" y="1041901"/>
                  </a:lnTo>
                  <a:cubicBezTo>
                    <a:pt x="2616703" y="1073651"/>
                    <a:pt x="2610353" y="1105243"/>
                    <a:pt x="2610353" y="1137151"/>
                  </a:cubicBezTo>
                  <a:cubicBezTo>
                    <a:pt x="2610353" y="1153340"/>
                    <a:pt x="2619878" y="1168587"/>
                    <a:pt x="2619878" y="1184776"/>
                  </a:cubicBezTo>
                  <a:cubicBezTo>
                    <a:pt x="2619878" y="1211070"/>
                    <a:pt x="2612558" y="1252656"/>
                    <a:pt x="2600828" y="1280026"/>
                  </a:cubicBezTo>
                  <a:cubicBezTo>
                    <a:pt x="2595235" y="1293077"/>
                    <a:pt x="2587051" y="1304943"/>
                    <a:pt x="2581778" y="1318126"/>
                  </a:cubicBezTo>
                  <a:cubicBezTo>
                    <a:pt x="2569203" y="1349564"/>
                    <a:pt x="2568112" y="1379417"/>
                    <a:pt x="2543678" y="1403851"/>
                  </a:cubicBezTo>
                  <a:cubicBezTo>
                    <a:pt x="2535583" y="1411946"/>
                    <a:pt x="2524628" y="1416551"/>
                    <a:pt x="2515103" y="1422901"/>
                  </a:cubicBezTo>
                  <a:cubicBezTo>
                    <a:pt x="2514395" y="1425731"/>
                    <a:pt x="2501087" y="1483103"/>
                    <a:pt x="2496053" y="1489576"/>
                  </a:cubicBezTo>
                  <a:cubicBezTo>
                    <a:pt x="2479513" y="1510842"/>
                    <a:pt x="2463917" y="1536720"/>
                    <a:pt x="2438903" y="1546726"/>
                  </a:cubicBezTo>
                  <a:cubicBezTo>
                    <a:pt x="2411679" y="1557616"/>
                    <a:pt x="2361642" y="1578712"/>
                    <a:pt x="2334128" y="1584826"/>
                  </a:cubicBezTo>
                  <a:cubicBezTo>
                    <a:pt x="2235624" y="1606716"/>
                    <a:pt x="2276801" y="1596776"/>
                    <a:pt x="2210303" y="1613401"/>
                  </a:cubicBezTo>
                  <a:cubicBezTo>
                    <a:pt x="2200778" y="1622926"/>
                    <a:pt x="2192689" y="1634146"/>
                    <a:pt x="2181728" y="1641976"/>
                  </a:cubicBezTo>
                  <a:cubicBezTo>
                    <a:pt x="2135480" y="1675010"/>
                    <a:pt x="2156510" y="1649823"/>
                    <a:pt x="2115053" y="1670551"/>
                  </a:cubicBezTo>
                  <a:cubicBezTo>
                    <a:pt x="2104814" y="1675671"/>
                    <a:pt x="2096717" y="1684481"/>
                    <a:pt x="2086478" y="1689601"/>
                  </a:cubicBezTo>
                  <a:cubicBezTo>
                    <a:pt x="2077498" y="1694091"/>
                    <a:pt x="2067557" y="1696368"/>
                    <a:pt x="2057903" y="1699126"/>
                  </a:cubicBezTo>
                  <a:cubicBezTo>
                    <a:pt x="2013679" y="1711762"/>
                    <a:pt x="2014110" y="1708820"/>
                    <a:pt x="1962653" y="1718176"/>
                  </a:cubicBezTo>
                  <a:cubicBezTo>
                    <a:pt x="1946725" y="1721072"/>
                    <a:pt x="1930734" y="1723774"/>
                    <a:pt x="1915028" y="1727701"/>
                  </a:cubicBezTo>
                  <a:cubicBezTo>
                    <a:pt x="1905288" y="1730136"/>
                    <a:pt x="1896392" y="1735806"/>
                    <a:pt x="1886453" y="1737226"/>
                  </a:cubicBezTo>
                  <a:cubicBezTo>
                    <a:pt x="1851736" y="1742186"/>
                    <a:pt x="1816603" y="1743576"/>
                    <a:pt x="1781678" y="1746751"/>
                  </a:cubicBezTo>
                  <a:cubicBezTo>
                    <a:pt x="1694854" y="1768457"/>
                    <a:pt x="1799914" y="1744146"/>
                    <a:pt x="1648328" y="1765801"/>
                  </a:cubicBezTo>
                  <a:cubicBezTo>
                    <a:pt x="1635369" y="1767652"/>
                    <a:pt x="1623265" y="1774141"/>
                    <a:pt x="1610228" y="1775326"/>
                  </a:cubicBezTo>
                  <a:cubicBezTo>
                    <a:pt x="1553225" y="1780508"/>
                    <a:pt x="1495928" y="1781676"/>
                    <a:pt x="1438778" y="1784851"/>
                  </a:cubicBezTo>
                  <a:lnTo>
                    <a:pt x="838703" y="1775326"/>
                  </a:lnTo>
                  <a:cubicBezTo>
                    <a:pt x="825257" y="1774511"/>
                    <a:pt x="821903" y="1753293"/>
                    <a:pt x="810128" y="1746751"/>
                  </a:cubicBezTo>
                  <a:cubicBezTo>
                    <a:pt x="792575" y="1736999"/>
                    <a:pt x="772959" y="1729699"/>
                    <a:pt x="752978" y="1727701"/>
                  </a:cubicBezTo>
                  <a:cubicBezTo>
                    <a:pt x="635389" y="1715942"/>
                    <a:pt x="689316" y="1722689"/>
                    <a:pt x="591053" y="1708651"/>
                  </a:cubicBezTo>
                  <a:cubicBezTo>
                    <a:pt x="572003" y="1695951"/>
                    <a:pt x="556115" y="1676104"/>
                    <a:pt x="533903" y="1670551"/>
                  </a:cubicBezTo>
                  <a:cubicBezTo>
                    <a:pt x="521203" y="1667376"/>
                    <a:pt x="508582" y="1663866"/>
                    <a:pt x="495803" y="1661026"/>
                  </a:cubicBezTo>
                  <a:cubicBezTo>
                    <a:pt x="479999" y="1657514"/>
                    <a:pt x="463884" y="1655428"/>
                    <a:pt x="448178" y="1651501"/>
                  </a:cubicBezTo>
                  <a:cubicBezTo>
                    <a:pt x="400295" y="1639530"/>
                    <a:pt x="437589" y="1646206"/>
                    <a:pt x="391028" y="1622926"/>
                  </a:cubicBezTo>
                  <a:cubicBezTo>
                    <a:pt x="364429" y="1609626"/>
                    <a:pt x="320349" y="1607386"/>
                    <a:pt x="295778" y="1603876"/>
                  </a:cubicBezTo>
                  <a:cubicBezTo>
                    <a:pt x="216584" y="1577478"/>
                    <a:pt x="329451" y="1621124"/>
                    <a:pt x="238628" y="1556251"/>
                  </a:cubicBezTo>
                  <a:cubicBezTo>
                    <a:pt x="227976" y="1548642"/>
                    <a:pt x="213228" y="1549901"/>
                    <a:pt x="200528" y="1546726"/>
                  </a:cubicBezTo>
                  <a:cubicBezTo>
                    <a:pt x="191003" y="1540376"/>
                    <a:pt x="179104" y="1536615"/>
                    <a:pt x="171953" y="1527676"/>
                  </a:cubicBezTo>
                  <a:cubicBezTo>
                    <a:pt x="165681" y="1519836"/>
                    <a:pt x="167409" y="1507818"/>
                    <a:pt x="162428" y="1499101"/>
                  </a:cubicBezTo>
                  <a:cubicBezTo>
                    <a:pt x="154552" y="1485318"/>
                    <a:pt x="143378" y="1473701"/>
                    <a:pt x="133853" y="1461001"/>
                  </a:cubicBezTo>
                  <a:cubicBezTo>
                    <a:pt x="107981" y="1383385"/>
                    <a:pt x="134412" y="1417778"/>
                    <a:pt x="76703" y="1384801"/>
                  </a:cubicBezTo>
                  <a:cubicBezTo>
                    <a:pt x="66764" y="1379121"/>
                    <a:pt x="57653" y="1372101"/>
                    <a:pt x="48128" y="1365751"/>
                  </a:cubicBezTo>
                  <a:cubicBezTo>
                    <a:pt x="24187" y="1293927"/>
                    <a:pt x="56482" y="1382459"/>
                    <a:pt x="19553" y="1308601"/>
                  </a:cubicBezTo>
                  <a:cubicBezTo>
                    <a:pt x="15063" y="1299621"/>
                    <a:pt x="13203" y="1289551"/>
                    <a:pt x="10028" y="1280026"/>
                  </a:cubicBezTo>
                  <a:cubicBezTo>
                    <a:pt x="1519" y="1211954"/>
                    <a:pt x="-7470" y="1188094"/>
                    <a:pt x="10028" y="1118101"/>
                  </a:cubicBezTo>
                  <a:cubicBezTo>
                    <a:pt x="12804" y="1106995"/>
                    <a:pt x="23958" y="1099765"/>
                    <a:pt x="29078" y="1089526"/>
                  </a:cubicBezTo>
                  <a:cubicBezTo>
                    <a:pt x="68513" y="1010656"/>
                    <a:pt x="3058" y="1114268"/>
                    <a:pt x="57653" y="1032376"/>
                  </a:cubicBezTo>
                  <a:cubicBezTo>
                    <a:pt x="60828" y="962526"/>
                    <a:pt x="58847" y="892250"/>
                    <a:pt x="67178" y="822826"/>
                  </a:cubicBezTo>
                  <a:cubicBezTo>
                    <a:pt x="68542" y="811460"/>
                    <a:pt x="81579" y="804712"/>
                    <a:pt x="86228" y="794251"/>
                  </a:cubicBezTo>
                  <a:cubicBezTo>
                    <a:pt x="94383" y="775901"/>
                    <a:pt x="98928" y="756151"/>
                    <a:pt x="105278" y="737101"/>
                  </a:cubicBezTo>
                  <a:cubicBezTo>
                    <a:pt x="108453" y="727576"/>
                    <a:pt x="106449" y="714095"/>
                    <a:pt x="114803" y="708526"/>
                  </a:cubicBezTo>
                  <a:lnTo>
                    <a:pt x="143378" y="689476"/>
                  </a:lnTo>
                  <a:cubicBezTo>
                    <a:pt x="173155" y="570369"/>
                    <a:pt x="135099" y="718454"/>
                    <a:pt x="162428" y="622801"/>
                  </a:cubicBezTo>
                  <a:cubicBezTo>
                    <a:pt x="166024" y="610214"/>
                    <a:pt x="163333" y="594553"/>
                    <a:pt x="171953" y="584701"/>
                  </a:cubicBezTo>
                  <a:cubicBezTo>
                    <a:pt x="198925" y="553876"/>
                    <a:pt x="224280" y="548209"/>
                    <a:pt x="257678" y="537076"/>
                  </a:cubicBezTo>
                  <a:cubicBezTo>
                    <a:pt x="264028" y="524376"/>
                    <a:pt x="271135" y="512027"/>
                    <a:pt x="276728" y="498976"/>
                  </a:cubicBezTo>
                  <a:cubicBezTo>
                    <a:pt x="285731" y="477969"/>
                    <a:pt x="285407" y="457743"/>
                    <a:pt x="305303" y="441826"/>
                  </a:cubicBezTo>
                  <a:cubicBezTo>
                    <a:pt x="313143" y="435554"/>
                    <a:pt x="324898" y="436791"/>
                    <a:pt x="333878" y="432301"/>
                  </a:cubicBezTo>
                  <a:cubicBezTo>
                    <a:pt x="344117" y="427181"/>
                    <a:pt x="352928" y="419601"/>
                    <a:pt x="362453" y="413251"/>
                  </a:cubicBezTo>
                  <a:cubicBezTo>
                    <a:pt x="382917" y="351860"/>
                    <a:pt x="366053" y="363466"/>
                    <a:pt x="410078" y="337051"/>
                  </a:cubicBezTo>
                  <a:cubicBezTo>
                    <a:pt x="416166" y="333398"/>
                    <a:pt x="422778" y="330701"/>
                    <a:pt x="429128" y="327526"/>
                  </a:cubicBezTo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ru-RU"/>
            </a:p>
          </p:txBody>
        </p:sp>
        <p:pic>
          <p:nvPicPr>
            <p:cNvPr id="23558" name="Рисунок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6673" y="1891679"/>
              <a:ext cx="4228728" cy="422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6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477" y="1306314"/>
            <a:ext cx="7848600" cy="5048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>
                <a:highlight>
                  <a:srgbClr val="FFC000"/>
                </a:highlight>
              </a:rPr>
              <a:t>Постепенный переход</a:t>
            </a:r>
            <a:r>
              <a:rPr lang="ru-RU" altLang="ru-RU" dirty="0"/>
              <a:t> на 1С-ЭДО</a:t>
            </a:r>
          </a:p>
        </p:txBody>
      </p:sp>
      <p:sp>
        <p:nvSpPr>
          <p:cNvPr id="11267" name="Объект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25950" y="2376488"/>
            <a:ext cx="6880225" cy="331787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altLang="ru-RU" dirty="0"/>
              <a:t>Если организация крупная, то резкий перевод всех</a:t>
            </a:r>
          </a:p>
          <a:p>
            <a:pPr marL="363538" indent="0">
              <a:buFontTx/>
              <a:buNone/>
              <a:defRPr/>
            </a:pPr>
            <a:r>
              <a:rPr lang="ru-RU" altLang="ru-RU" dirty="0"/>
              <a:t>контрагентов на новый ИД ЭДО может быть чувствительным</a:t>
            </a:r>
          </a:p>
          <a:p>
            <a:pPr>
              <a:spcBef>
                <a:spcPts val="18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dirty="0"/>
              <a:t>Не обязательно сразу переводить всех контрагентов</a:t>
            </a:r>
          </a:p>
          <a:p>
            <a:pPr>
              <a:spcBef>
                <a:spcPts val="18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dirty="0"/>
              <a:t>Можно двигаться постепенно</a:t>
            </a:r>
          </a:p>
          <a:p>
            <a:pPr>
              <a:spcBef>
                <a:spcPts val="1800"/>
              </a:spcBef>
              <a:buFont typeface="Futura PT Demi" panose="020B0702020204020303" pitchFamily="34" charset="0"/>
              <a:buChar char="»"/>
              <a:defRPr/>
            </a:pPr>
            <a:r>
              <a:rPr lang="ru-RU" altLang="ru-RU" dirty="0"/>
              <a:t>Предлагаем начать с контрагентов с небольшим ЭДО</a:t>
            </a:r>
          </a:p>
          <a:p>
            <a:pPr lvl="1">
              <a:buFont typeface="Futura PT Demi" panose="020B0702020204020303" pitchFamily="34" charset="0"/>
              <a:buChar char="»"/>
              <a:defRPr/>
            </a:pPr>
            <a:r>
              <a:rPr lang="ru-RU" altLang="ru-RU" dirty="0"/>
              <a:t>Обкатать на них процедуру перевода</a:t>
            </a:r>
          </a:p>
          <a:p>
            <a:pPr lvl="1">
              <a:buFont typeface="Futura PT Demi" panose="020B0702020204020303" pitchFamily="34" charset="0"/>
              <a:buChar char="»"/>
              <a:defRPr/>
            </a:pPr>
            <a:r>
              <a:rPr lang="ru-RU" altLang="ru-RU" dirty="0"/>
              <a:t>Понять где есть точки автоматизации, а где проще руками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95400"/>
            <a:ext cx="7848600" cy="5048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>
                <a:highlight>
                  <a:srgbClr val="FFC000"/>
                </a:highlight>
              </a:rPr>
              <a:t>Перенос</a:t>
            </a:r>
            <a:r>
              <a:rPr lang="ru-RU" altLang="ru-RU" dirty="0"/>
              <a:t> исторических электронных </a:t>
            </a:r>
            <a:r>
              <a:rPr lang="ru-RU" altLang="ru-RU" dirty="0">
                <a:highlight>
                  <a:srgbClr val="FFC000"/>
                </a:highlight>
              </a:rPr>
              <a:t>документов</a:t>
            </a:r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52475" y="2784475"/>
            <a:ext cx="4576763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/>
              <a:buChar char="»"/>
            </a:pPr>
            <a:r>
              <a:rPr lang="ru-RU" altLang="ru-RU" b="0">
                <a:solidFill>
                  <a:schemeClr val="tx1"/>
                </a:solidFill>
                <a:latin typeface="Futura PT Demi"/>
              </a:rPr>
              <a:t>Нужно перенести документы от старого оператора </a:t>
            </a:r>
            <a:br>
              <a:rPr lang="ru-RU" altLang="ru-RU" b="0">
                <a:solidFill>
                  <a:schemeClr val="tx1"/>
                </a:solidFill>
                <a:latin typeface="Futura PT Demi"/>
              </a:rPr>
            </a:br>
            <a:r>
              <a:rPr lang="ru-RU" altLang="ru-RU" b="0">
                <a:solidFill>
                  <a:schemeClr val="tx1"/>
                </a:solidFill>
                <a:latin typeface="Futura PT Demi"/>
              </a:rPr>
              <a:t>в свою инфраструктуру хранения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/>
              <a:buChar char="»"/>
            </a:pPr>
            <a:r>
              <a:rPr lang="ru-RU" altLang="ru-RU" b="0">
                <a:solidFill>
                  <a:schemeClr val="tx1"/>
                </a:solidFill>
                <a:latin typeface="Futura PT Demi"/>
              </a:rPr>
              <a:t>Типовой процедуры сейчас нет, в ближайших планах тоже нет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/>
              <a:buChar char="»"/>
            </a:pPr>
            <a:r>
              <a:rPr lang="ru-RU" altLang="ru-RU" b="0">
                <a:solidFill>
                  <a:schemeClr val="tx1"/>
                </a:solidFill>
                <a:latin typeface="Futura PT Demi"/>
              </a:rPr>
              <a:t>Это разработка под ваши требования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endParaRPr lang="ru-RU" altLang="ru-RU" b="0">
              <a:solidFill>
                <a:schemeClr val="tx1"/>
              </a:solidFill>
              <a:latin typeface="Futura PT Demi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/>
            </a:extLst>
          </p:cNvPr>
          <p:cNvSpPr/>
          <p:nvPr/>
        </p:nvSpPr>
        <p:spPr bwMode="auto">
          <a:xfrm>
            <a:off x="6048375" y="2125663"/>
            <a:ext cx="4576763" cy="3490912"/>
          </a:xfrm>
          <a:prstGeom prst="roundRect">
            <a:avLst>
              <a:gd name="adj" fmla="val 10573"/>
            </a:avLst>
          </a:prstGeom>
          <a:solidFill>
            <a:srgbClr val="FFC000"/>
          </a:solidFill>
          <a:ex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  <a:cs typeface="+mn-cs"/>
              </a:rPr>
              <a:t>Можно переносить в 1С:Архив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  <a:cs typeface="+mn-cs"/>
              </a:rPr>
              <a:t>Мы готовы консультировать</a:t>
            </a:r>
          </a:p>
          <a:p>
            <a:pPr marL="742950" lvl="1" indent="-287338" eaLnBrk="0" hangingPunct="0">
              <a:spcBef>
                <a:spcPct val="20000"/>
              </a:spcBef>
              <a:buClr>
                <a:srgbClr val="CC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sz="1700" b="0" dirty="0">
                <a:solidFill>
                  <a:schemeClr val="tx1"/>
                </a:solidFill>
                <a:latin typeface="+mn-lt"/>
                <a:cs typeface="+mn-cs"/>
              </a:rPr>
              <a:t>как правильно выгрузить из оператора</a:t>
            </a:r>
          </a:p>
          <a:p>
            <a:pPr marL="742950" lvl="1" indent="-287338" eaLnBrk="0" hangingPunct="0">
              <a:spcBef>
                <a:spcPct val="20000"/>
              </a:spcBef>
              <a:buClr>
                <a:srgbClr val="CC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sz="1700" b="0" dirty="0">
                <a:solidFill>
                  <a:schemeClr val="tx1"/>
                </a:solidFill>
                <a:latin typeface="+mn-lt"/>
                <a:cs typeface="+mn-cs"/>
              </a:rPr>
              <a:t>как правильно загрузить в 1С:Архив</a:t>
            </a:r>
            <a:endParaRPr lang="ru-RU" altLang="ru-RU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CC0000"/>
              </a:buClr>
              <a:buFont typeface="Futura PT Demi" panose="020B0702020204020303" pitchFamily="34" charset="0"/>
              <a:buChar char="»"/>
              <a:defRPr/>
            </a:pPr>
            <a:r>
              <a:rPr lang="ru-RU" altLang="ru-RU" b="0" dirty="0">
                <a:solidFill>
                  <a:schemeClr val="tx1"/>
                </a:solidFill>
                <a:latin typeface="+mn-lt"/>
                <a:cs typeface="+mn-cs"/>
              </a:rPr>
              <a:t>Можем обсуждать специальные цены на 1С:Архив в рамках процедуры перехода на 1С-ЭДО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3024188"/>
            <a:ext cx="183991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95400"/>
            <a:ext cx="7776616" cy="5048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>
                <a:highlight>
                  <a:srgbClr val="FFC000"/>
                </a:highlight>
              </a:rPr>
              <a:t>Как хранят</a:t>
            </a:r>
            <a:r>
              <a:rPr lang="ru-RU" altLang="ru-RU" dirty="0"/>
              <a:t> документы операторы?</a:t>
            </a:r>
          </a:p>
        </p:txBody>
      </p:sp>
      <p:sp>
        <p:nvSpPr>
          <p:cNvPr id="6147" name="Объект 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44688" y="2160588"/>
            <a:ext cx="9361487" cy="3959225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/>
              <a:t>Задайте вашему оператору вопросы: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Как хранятся ваши электронные документы у вашего старого оператора?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По каким правилам и регламентам?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Как обеспечивается сохранность?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Как обеспечивается юридическая значимость?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Как часто выполняется резервное копирование?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Есть ли отчуждаемая копия на случай, например, пожара в дата центре?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Какой </a:t>
            </a:r>
            <a:r>
              <a:rPr lang="en-US" dirty="0"/>
              <a:t>SLA</a:t>
            </a:r>
            <a:r>
              <a:rPr lang="ru-RU" dirty="0"/>
              <a:t> на восстановление из резервной копии?</a:t>
            </a:r>
          </a:p>
          <a:p>
            <a:pPr>
              <a:buFont typeface="Futura PT Demi" panose="020B0702020204020303" pitchFamily="34" charset="0"/>
              <a:buChar char="»"/>
              <a:defRPr/>
            </a:pPr>
            <a:r>
              <a:rPr lang="ru-RU" dirty="0"/>
              <a:t>Если документы пропадут из-за аварии или злого умысла то какова ответственность оператора?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295400"/>
            <a:ext cx="8352680" cy="1008583"/>
          </a:xfrm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altLang="ru-RU" dirty="0">
                <a:highlight>
                  <a:srgbClr val="FFC000"/>
                </a:highlight>
              </a:rPr>
              <a:t>Формула</a:t>
            </a:r>
            <a:r>
              <a:rPr lang="ru-RU" altLang="ru-RU" dirty="0"/>
              <a:t> перехода на 1С-ЭДО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/>
            </a:extLst>
          </p:cNvPr>
          <p:cNvSpPr/>
          <p:nvPr/>
        </p:nvSpPr>
        <p:spPr bwMode="auto">
          <a:xfrm>
            <a:off x="335727" y="2102398"/>
            <a:ext cx="3086893" cy="3354050"/>
          </a:xfrm>
          <a:prstGeom prst="roundRect">
            <a:avLst>
              <a:gd name="adj" fmla="val 10573"/>
            </a:avLst>
          </a:prstGeom>
          <a:noFill/>
          <a:ln w="41275"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0" dirty="0">
                <a:solidFill>
                  <a:schemeClr val="tx1"/>
                </a:solidFill>
                <a:highlight>
                  <a:srgbClr val="FFC000"/>
                </a:highlight>
                <a:latin typeface="+mn-lt"/>
                <a:cs typeface="Arial" panose="020B0604020202020204" pitchFamily="34" charset="0"/>
              </a:rPr>
              <a:t>Возможности: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Работа из конфигураций 1С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Организация электронного документооборота с контрагентами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Работа с электронными документами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Хранение электронных документов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/>
            </a:extLst>
          </p:cNvPr>
          <p:cNvSpPr/>
          <p:nvPr/>
        </p:nvSpPr>
        <p:spPr bwMode="auto">
          <a:xfrm>
            <a:off x="4204282" y="2101823"/>
            <a:ext cx="3086893" cy="3547110"/>
          </a:xfrm>
          <a:prstGeom prst="roundRect">
            <a:avLst>
              <a:gd name="adj" fmla="val 6713"/>
            </a:avLst>
          </a:prstGeom>
          <a:noFill/>
          <a:ln w="41275">
            <a:noFill/>
          </a:ln>
          <a:ex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000" b="0" dirty="0">
                <a:solidFill>
                  <a:schemeClr val="tx1"/>
                </a:solidFill>
                <a:highlight>
                  <a:srgbClr val="FFC000"/>
                </a:highlight>
                <a:latin typeface="+mn-lt"/>
                <a:cs typeface="Arial" panose="020B0604020202020204" pitchFamily="34" charset="0"/>
              </a:rPr>
              <a:t>Сильные стороны: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Единый ЭДО во всех типовых решениях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Удобство доработок и обновления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Правила отправки по каждому контрагенту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Сопоставление номенклатур продавца и покупателя</a:t>
            </a:r>
          </a:p>
          <a:p>
            <a:pPr marL="285750" indent="-285750" eaLnBrk="0" hangingPunct="0">
              <a:buClr>
                <a:srgbClr val="C00000"/>
              </a:buClr>
              <a:buFont typeface="Futura PT Demi" panose="020B0702020204020303" pitchFamily="34" charset="0"/>
              <a:buChar char="»"/>
              <a:defRPr/>
            </a:pPr>
            <a:r>
              <a:rPr lang="ru-RU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Встроенный Архив и многие другие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/>
            </a:extLst>
          </p:cNvPr>
          <p:cNvSpPr/>
          <p:nvPr/>
        </p:nvSpPr>
        <p:spPr bwMode="auto">
          <a:xfrm>
            <a:off x="8072438" y="2735263"/>
            <a:ext cx="3089275" cy="2052637"/>
          </a:xfrm>
          <a:prstGeom prst="roundRect">
            <a:avLst>
              <a:gd name="adj" fmla="val 10573"/>
            </a:avLst>
          </a:prstGeom>
          <a:solidFill>
            <a:srgbClr val="FFC000"/>
          </a:solidFill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Переход на 1С-ЭДО возможен! </a:t>
            </a: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3460750" y="3225800"/>
            <a:ext cx="7048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660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7200900" y="3225800"/>
            <a:ext cx="679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sz="6600">
                <a:solidFill>
                  <a:srgbClr val="FFC000"/>
                </a:solidFill>
              </a:rPr>
              <a:t>=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3_Специальное оформление">
  <a:themeElements>
    <a:clrScheme name="1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Специальное оформление">
      <a:majorFont>
        <a:latin typeface="Futura PT Demi"/>
        <a:ea typeface=""/>
        <a:cs typeface="Arial"/>
      </a:majorFont>
      <a:minorFont>
        <a:latin typeface="Futura PT Dem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>
          <a:prstShdw prst="shdw17" dist="17961" dir="2700000">
            <a:srgbClr val="00FF00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=""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100" b="1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84028</TotalTime>
  <Words>411</Words>
  <Application>Microsoft Office PowerPoint</Application>
  <PresentationFormat>Произвольный</PresentationFormat>
  <Paragraphs>76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Futura PT Demi</vt:lpstr>
      <vt:lpstr>Times New Roman</vt:lpstr>
      <vt:lpstr>13_Специальное оформление</vt:lpstr>
      <vt:lpstr>13_Специальное оформление</vt:lpstr>
      <vt:lpstr>13_Специальное оформление</vt:lpstr>
      <vt:lpstr>13_Специальное оформление</vt:lpstr>
      <vt:lpstr>13_Специальное оформление</vt:lpstr>
      <vt:lpstr>13_Специальное оформление</vt:lpstr>
      <vt:lpstr>13_Специальное оформление</vt:lpstr>
      <vt:lpstr>13_Специальное оформление</vt:lpstr>
      <vt:lpstr>13_Специальное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Кузора Игорь Вячеславович</dc:creator>
  <cp:lastModifiedBy>ryabokon_a</cp:lastModifiedBy>
  <cp:revision>3290</cp:revision>
  <cp:lastPrinted>2015-05-12T12:08:53Z</cp:lastPrinted>
  <dcterms:created xsi:type="dcterms:W3CDTF">2004-06-25T18:36:23Z</dcterms:created>
  <dcterms:modified xsi:type="dcterms:W3CDTF">2024-05-06T07:36:53Z</dcterms:modified>
</cp:coreProperties>
</file>