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6789" r:id="rId1"/>
    <p:sldMasterId id="2147486790" r:id="rId2"/>
  </p:sldMasterIdLst>
  <p:notesMasterIdLst>
    <p:notesMasterId r:id="rId19"/>
  </p:notesMasterIdLst>
  <p:handoutMasterIdLst>
    <p:handoutMasterId r:id="rId20"/>
  </p:handoutMasterIdLst>
  <p:sldIdLst>
    <p:sldId id="2637" r:id="rId3"/>
    <p:sldId id="2677" r:id="rId4"/>
    <p:sldId id="2678" r:id="rId5"/>
    <p:sldId id="2685" r:id="rId6"/>
    <p:sldId id="2686" r:id="rId7"/>
    <p:sldId id="2687" r:id="rId8"/>
    <p:sldId id="2679" r:id="rId9"/>
    <p:sldId id="2688" r:id="rId10"/>
    <p:sldId id="2689" r:id="rId11"/>
    <p:sldId id="2683" r:id="rId12"/>
    <p:sldId id="2690" r:id="rId13"/>
    <p:sldId id="2682" r:id="rId14"/>
    <p:sldId id="2691" r:id="rId15"/>
    <p:sldId id="2692" r:id="rId16"/>
    <p:sldId id="2684" r:id="rId17"/>
    <p:sldId id="2694" r:id="rId18"/>
  </p:sldIdLst>
  <p:sldSz cx="11522075" cy="6480175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100" b="1" kern="1200">
        <a:solidFill>
          <a:srgbClr val="006600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100" b="1" kern="1200">
        <a:solidFill>
          <a:srgbClr val="006600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100" b="1" kern="1200">
        <a:solidFill>
          <a:srgbClr val="006600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100" b="1" kern="1200">
        <a:solidFill>
          <a:srgbClr val="006600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100" b="1" kern="1200">
        <a:solidFill>
          <a:srgbClr val="006600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100" b="1" kern="1200">
        <a:solidFill>
          <a:srgbClr val="006600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100" b="1" kern="1200">
        <a:solidFill>
          <a:srgbClr val="006600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100" b="1" kern="1200">
        <a:solidFill>
          <a:srgbClr val="006600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100" b="1" kern="1200">
        <a:solidFill>
          <a:srgbClr val="006600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A0F973"/>
    <a:srgbClr val="CCFFFF"/>
    <a:srgbClr val="F8F8F8"/>
    <a:srgbClr val="EAEAEA"/>
    <a:srgbClr val="99FFCC"/>
    <a:srgbClr val="FF3300"/>
    <a:srgbClr val="CC0000"/>
    <a:srgbClr val="00808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10" autoAdjust="0"/>
    <p:restoredTop sz="60023" autoAdjust="0"/>
  </p:normalViewPr>
  <p:slideViewPr>
    <p:cSldViewPr>
      <p:cViewPr varScale="1">
        <p:scale>
          <a:sx n="68" d="100"/>
          <a:sy n="68" d="100"/>
        </p:scale>
        <p:origin x="-966" y="-90"/>
      </p:cViewPr>
      <p:guideLst>
        <p:guide orient="horz" pos="2041"/>
        <p:guide pos="362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5000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370" tIns="45685" rIns="91370" bIns="45685" numCol="1" anchor="t" anchorCtr="0" compatLnSpc="1">
            <a:prstTxWarp prst="textNoShape">
              <a:avLst/>
            </a:prstTxWarp>
          </a:bodyPr>
          <a:lstStyle>
            <a:lvl1pPr defTabSz="912813" eaLnBrk="0" hangingPunct="0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3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5000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370" tIns="45685" rIns="91370" bIns="45685" numCol="1" anchor="t" anchorCtr="0" compatLnSpc="1">
            <a:prstTxWarp prst="textNoShape">
              <a:avLst/>
            </a:prstTxWarp>
          </a:bodyPr>
          <a:lstStyle>
            <a:lvl1pPr algn="r" defTabSz="912813" eaLnBrk="0" hangingPunct="0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6575"/>
            <a:ext cx="2946400" cy="5000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370" tIns="45685" rIns="91370" bIns="45685" numCol="1" anchor="b" anchorCtr="0" compatLnSpc="1">
            <a:prstTxWarp prst="textNoShape">
              <a:avLst/>
            </a:prstTxWarp>
          </a:bodyPr>
          <a:lstStyle>
            <a:lvl1pPr defTabSz="912813" eaLnBrk="0" hangingPunct="0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6575"/>
            <a:ext cx="2946400" cy="5000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370" tIns="45685" rIns="91370" bIns="45685" numCol="1" anchor="b" anchorCtr="0" compatLnSpc="1">
            <a:prstTxWarp prst="textNoShape">
              <a:avLst/>
            </a:prstTxWarp>
          </a:bodyPr>
          <a:lstStyle>
            <a:lvl1pPr algn="r" defTabSz="912813" eaLnBrk="0" hangingPunct="0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 b="0">
                <a:solidFill>
                  <a:schemeClr val="tx1"/>
                </a:solidFill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DFC57D40-D02E-4E40-A2A6-B8E16F7AD81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5000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370" tIns="45685" rIns="91370" bIns="45685" numCol="1" anchor="t" anchorCtr="0" compatLnSpc="1">
            <a:prstTxWarp prst="textNoShape">
              <a:avLst/>
            </a:prstTxWarp>
          </a:bodyPr>
          <a:lstStyle>
            <a:lvl1pPr defTabSz="912813" eaLnBrk="0" hangingPunct="0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5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90488" y="742950"/>
            <a:ext cx="6616700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88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370" tIns="45685" rIns="91370" bIns="456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/>
              <a:t>Образец текста</a:t>
            </a:r>
          </a:p>
          <a:p>
            <a:pPr lvl="1"/>
            <a:r>
              <a:rPr lang="ru-RU" altLang="ru-RU" noProof="0"/>
              <a:t>Второй уровень</a:t>
            </a:r>
          </a:p>
          <a:p>
            <a:pPr lvl="2"/>
            <a:r>
              <a:rPr lang="ru-RU" altLang="ru-RU" noProof="0"/>
              <a:t>Третий уровень</a:t>
            </a:r>
          </a:p>
          <a:p>
            <a:pPr lvl="3"/>
            <a:r>
              <a:rPr lang="ru-RU" altLang="ru-RU" noProof="0"/>
              <a:t>Четвертый уровень</a:t>
            </a:r>
          </a:p>
          <a:p>
            <a:pPr lvl="4"/>
            <a:r>
              <a:rPr lang="ru-RU" altLang="ru-RU" noProof="0"/>
              <a:t>Пятый уровень</a:t>
            </a:r>
          </a:p>
        </p:txBody>
      </p:sp>
      <p:sp>
        <p:nvSpPr>
          <p:cNvPr id="2053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5000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370" tIns="45685" rIns="91370" bIns="45685" numCol="1" anchor="t" anchorCtr="0" compatLnSpc="1">
            <a:prstTxWarp prst="textNoShape">
              <a:avLst/>
            </a:prstTxWarp>
          </a:bodyPr>
          <a:lstStyle>
            <a:lvl1pPr algn="r" defTabSz="912813" eaLnBrk="0" hangingPunct="0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6575"/>
            <a:ext cx="2946400" cy="5000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370" tIns="45685" rIns="91370" bIns="45685" numCol="1" anchor="b" anchorCtr="0" compatLnSpc="1">
            <a:prstTxWarp prst="textNoShape">
              <a:avLst/>
            </a:prstTxWarp>
          </a:bodyPr>
          <a:lstStyle>
            <a:lvl1pPr defTabSz="912813" eaLnBrk="0" hangingPunct="0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6575"/>
            <a:ext cx="2946400" cy="5000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370" tIns="45685" rIns="91370" bIns="45685" numCol="1" anchor="b" anchorCtr="0" compatLnSpc="1">
            <a:prstTxWarp prst="textNoShape">
              <a:avLst/>
            </a:prstTxWarp>
          </a:bodyPr>
          <a:lstStyle>
            <a:lvl1pPr algn="r" defTabSz="912813" eaLnBrk="0" hangingPunct="0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 b="0">
                <a:solidFill>
                  <a:schemeClr val="tx1"/>
                </a:solidFill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13E93CC3-6D25-4A19-9CAB-0F29909FA62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Образ слайда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2770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ru-RU" smtClean="0">
              <a:cs typeface="Arial" charset="0"/>
            </a:endParaRPr>
          </a:p>
        </p:txBody>
      </p:sp>
      <p:sp>
        <p:nvSpPr>
          <p:cNvPr id="32771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F0E82D-19E8-4540-B360-1D1D927DB393}" type="slidenum">
              <a:rPr lang="ru-RU" altLang="ru-RU" smtClean="0">
                <a:cs typeface="Arial" charset="0"/>
              </a:rPr>
              <a:pPr/>
              <a:t>2</a:t>
            </a:fld>
            <a:endParaRPr lang="ru-RU" altLang="ru-RU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Образ слайда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1202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ru-RU" smtClean="0">
              <a:cs typeface="Arial" charset="0"/>
            </a:endParaRPr>
          </a:p>
        </p:txBody>
      </p:sp>
      <p:sp>
        <p:nvSpPr>
          <p:cNvPr id="51203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F6865B-D68B-4628-BD98-E830476D8B7D}" type="slidenum">
              <a:rPr lang="ru-RU" altLang="ru-RU" smtClean="0">
                <a:cs typeface="Arial" charset="0"/>
              </a:rPr>
              <a:pPr/>
              <a:t>11</a:t>
            </a:fld>
            <a:endParaRPr lang="ru-RU" altLang="ru-RU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Образ слайда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3250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ru-RU" smtClean="0">
              <a:cs typeface="Arial" charset="0"/>
            </a:endParaRPr>
          </a:p>
        </p:txBody>
      </p:sp>
      <p:sp>
        <p:nvSpPr>
          <p:cNvPr id="53251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E4D11D-7F02-4A33-B15C-CE151E849F7D}" type="slidenum">
              <a:rPr lang="ru-RU" altLang="ru-RU" smtClean="0">
                <a:cs typeface="Arial" charset="0"/>
              </a:rPr>
              <a:pPr/>
              <a:t>12</a:t>
            </a:fld>
            <a:endParaRPr lang="ru-RU" altLang="ru-RU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Образ слайда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5298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ru-RU" smtClean="0">
              <a:cs typeface="Arial" charset="0"/>
            </a:endParaRPr>
          </a:p>
        </p:txBody>
      </p:sp>
      <p:sp>
        <p:nvSpPr>
          <p:cNvPr id="55299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02D1DB-2905-4A5F-9A32-AAAB5B82C17B}" type="slidenum">
              <a:rPr lang="ru-RU" altLang="ru-RU" smtClean="0">
                <a:cs typeface="Arial" charset="0"/>
              </a:rPr>
              <a:pPr/>
              <a:t>13</a:t>
            </a:fld>
            <a:endParaRPr lang="ru-RU" altLang="ru-RU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Образ слайда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7346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ru-RU" smtClean="0">
              <a:cs typeface="Arial" charset="0"/>
            </a:endParaRPr>
          </a:p>
        </p:txBody>
      </p:sp>
      <p:sp>
        <p:nvSpPr>
          <p:cNvPr id="57347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7317E8-EDE1-4C7A-A775-D6BB933E511D}" type="slidenum">
              <a:rPr lang="ru-RU" altLang="ru-RU" smtClean="0">
                <a:cs typeface="Arial" charset="0"/>
              </a:rPr>
              <a:pPr/>
              <a:t>14</a:t>
            </a:fld>
            <a:endParaRPr lang="ru-RU" altLang="ru-RU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Образ слайда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9394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ru-RU" smtClean="0">
              <a:cs typeface="Arial" charset="0"/>
            </a:endParaRPr>
          </a:p>
        </p:txBody>
      </p:sp>
      <p:sp>
        <p:nvSpPr>
          <p:cNvPr id="59395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BF33F5-8E21-4339-B46E-D5CB7433619A}" type="slidenum">
              <a:rPr lang="ru-RU" altLang="ru-RU" smtClean="0">
                <a:cs typeface="Arial" charset="0"/>
              </a:rPr>
              <a:pPr/>
              <a:t>15</a:t>
            </a:fld>
            <a:endParaRPr lang="ru-RU" altLang="ru-RU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Образ слайда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4818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ru-RU" smtClean="0">
              <a:cs typeface="Arial" charset="0"/>
            </a:endParaRPr>
          </a:p>
        </p:txBody>
      </p:sp>
      <p:sp>
        <p:nvSpPr>
          <p:cNvPr id="34819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135E72-9A0D-4CB3-8950-117A03C23195}" type="slidenum">
              <a:rPr lang="ru-RU" altLang="ru-RU" smtClean="0">
                <a:cs typeface="Arial" charset="0"/>
              </a:rPr>
              <a:pPr/>
              <a:t>3</a:t>
            </a:fld>
            <a:endParaRPr lang="ru-RU" altLang="ru-RU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Образ слайда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6866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ru-RU" smtClean="0">
              <a:cs typeface="Arial" charset="0"/>
            </a:endParaRPr>
          </a:p>
        </p:txBody>
      </p:sp>
      <p:sp>
        <p:nvSpPr>
          <p:cNvPr id="36867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8A6DC7-392B-4AA5-91D5-10492A3434B9}" type="slidenum">
              <a:rPr lang="ru-RU" altLang="ru-RU" smtClean="0">
                <a:cs typeface="Arial" charset="0"/>
              </a:rPr>
              <a:pPr/>
              <a:t>4</a:t>
            </a:fld>
            <a:endParaRPr lang="ru-RU" altLang="ru-RU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Образ слайда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8914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ru-RU" smtClean="0">
              <a:cs typeface="Arial" charset="0"/>
            </a:endParaRPr>
          </a:p>
        </p:txBody>
      </p:sp>
      <p:sp>
        <p:nvSpPr>
          <p:cNvPr id="38915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D3E56E-53F2-4C62-B636-41699F726B55}" type="slidenum">
              <a:rPr lang="ru-RU" altLang="ru-RU" smtClean="0">
                <a:cs typeface="Arial" charset="0"/>
              </a:rPr>
              <a:pPr/>
              <a:t>5</a:t>
            </a:fld>
            <a:endParaRPr lang="ru-RU" altLang="ru-RU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Образ слайда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0962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ru-RU" smtClean="0">
              <a:cs typeface="Arial" charset="0"/>
            </a:endParaRPr>
          </a:p>
        </p:txBody>
      </p:sp>
      <p:sp>
        <p:nvSpPr>
          <p:cNvPr id="40963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AEFB35-89BE-4512-8B89-D5F1C57CA97B}" type="slidenum">
              <a:rPr lang="ru-RU" altLang="ru-RU" smtClean="0">
                <a:cs typeface="Arial" charset="0"/>
              </a:rPr>
              <a:pPr/>
              <a:t>6</a:t>
            </a:fld>
            <a:endParaRPr lang="ru-RU" altLang="ru-RU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Образ слайда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3010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ru-RU" smtClean="0">
              <a:cs typeface="Arial" charset="0"/>
            </a:endParaRPr>
          </a:p>
        </p:txBody>
      </p:sp>
      <p:sp>
        <p:nvSpPr>
          <p:cNvPr id="43011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A9B465-D98A-4E1C-AC54-CFE7CB490413}" type="slidenum">
              <a:rPr lang="ru-RU" altLang="ru-RU" smtClean="0">
                <a:cs typeface="Arial" charset="0"/>
              </a:rPr>
              <a:pPr/>
              <a:t>7</a:t>
            </a:fld>
            <a:endParaRPr lang="ru-RU" altLang="ru-RU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Образ слайда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5058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ru-RU" smtClean="0">
              <a:cs typeface="Arial" charset="0"/>
            </a:endParaRPr>
          </a:p>
        </p:txBody>
      </p:sp>
      <p:sp>
        <p:nvSpPr>
          <p:cNvPr id="45059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3CB8FA-5F40-42A9-9387-CA6FA7736760}" type="slidenum">
              <a:rPr lang="ru-RU" altLang="ru-RU" smtClean="0">
                <a:cs typeface="Arial" charset="0"/>
              </a:rPr>
              <a:pPr/>
              <a:t>8</a:t>
            </a:fld>
            <a:endParaRPr lang="ru-RU" altLang="ru-RU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Образ слайда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7106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ru-RU" smtClean="0">
              <a:cs typeface="Arial" charset="0"/>
            </a:endParaRPr>
          </a:p>
        </p:txBody>
      </p:sp>
      <p:sp>
        <p:nvSpPr>
          <p:cNvPr id="47107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B86754-41B2-4D31-909D-0E460B86BBA4}" type="slidenum">
              <a:rPr lang="ru-RU" altLang="ru-RU" smtClean="0">
                <a:cs typeface="Arial" charset="0"/>
              </a:rPr>
              <a:pPr/>
              <a:t>9</a:t>
            </a:fld>
            <a:endParaRPr lang="ru-RU" altLang="ru-RU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Образ слайда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9154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ru-RU" smtClean="0">
              <a:cs typeface="Arial" charset="0"/>
            </a:endParaRPr>
          </a:p>
        </p:txBody>
      </p:sp>
      <p:sp>
        <p:nvSpPr>
          <p:cNvPr id="49155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3A6DFD-558D-464F-976C-28BB975AD055}" type="slidenum">
              <a:rPr lang="ru-RU" altLang="ru-RU" smtClean="0">
                <a:cs typeface="Arial" charset="0"/>
              </a:rPr>
              <a:pPr/>
              <a:t>10</a:t>
            </a:fld>
            <a:endParaRPr lang="ru-RU" altLang="ru-RU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9863" y="1060450"/>
            <a:ext cx="8642350" cy="225583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9863" y="3403600"/>
            <a:ext cx="8642350" cy="156527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472488" y="107950"/>
            <a:ext cx="2733675" cy="44926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71463" y="107950"/>
            <a:ext cx="8048625" cy="44926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271463" y="107950"/>
            <a:ext cx="10934700" cy="44926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9863" y="1060450"/>
            <a:ext cx="8642350" cy="225583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9863" y="3403600"/>
            <a:ext cx="8642350" cy="156527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813" y="1616075"/>
            <a:ext cx="9937750" cy="26955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5813" y="4337050"/>
            <a:ext cx="9937750" cy="14176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71463" y="1606550"/>
            <a:ext cx="5391150" cy="29940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815013" y="1606550"/>
            <a:ext cx="5391150" cy="29940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3750" y="344488"/>
            <a:ext cx="9937750" cy="125253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3750" y="1589088"/>
            <a:ext cx="4873625" cy="77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93750" y="2366963"/>
            <a:ext cx="4873625" cy="34813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832475" y="1589088"/>
            <a:ext cx="4899025" cy="77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832475" y="2366963"/>
            <a:ext cx="4899025" cy="34813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3750" y="431800"/>
            <a:ext cx="3716338" cy="151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99025" y="933450"/>
            <a:ext cx="5832475" cy="46053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93750" y="1944688"/>
            <a:ext cx="3716338" cy="3600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3750" y="431800"/>
            <a:ext cx="3716338" cy="151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899025" y="933450"/>
            <a:ext cx="5832475" cy="46053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93750" y="1944688"/>
            <a:ext cx="3716338" cy="3600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472488" y="107950"/>
            <a:ext cx="2733675" cy="44926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71463" y="107950"/>
            <a:ext cx="8048625" cy="44926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271463" y="107950"/>
            <a:ext cx="10934700" cy="44926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12988" y="107950"/>
            <a:ext cx="8893175" cy="102235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271463" y="1606550"/>
            <a:ext cx="10934700" cy="2994025"/>
          </a:xfrm>
        </p:spPr>
        <p:txBody>
          <a:bodyPr/>
          <a:lstStyle/>
          <a:p>
            <a:pPr lvl="0"/>
            <a:endParaRPr lang="ru-RU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813" y="1616075"/>
            <a:ext cx="9937750" cy="26955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5813" y="4337050"/>
            <a:ext cx="9937750" cy="14176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71463" y="1606550"/>
            <a:ext cx="5391150" cy="29940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815013" y="1606550"/>
            <a:ext cx="5391150" cy="29940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3750" y="344488"/>
            <a:ext cx="9937750" cy="125253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3750" y="1589088"/>
            <a:ext cx="4873625" cy="77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93750" y="2366963"/>
            <a:ext cx="4873625" cy="34813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832475" y="1589088"/>
            <a:ext cx="4899025" cy="77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832475" y="2366963"/>
            <a:ext cx="4899025" cy="34813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3750" y="431800"/>
            <a:ext cx="3716338" cy="151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99025" y="933450"/>
            <a:ext cx="5832475" cy="46053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93750" y="1944688"/>
            <a:ext cx="3716338" cy="3600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3750" y="431800"/>
            <a:ext cx="3716338" cy="151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899025" y="933450"/>
            <a:ext cx="5832475" cy="4605338"/>
          </a:xfrm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93750" y="1944688"/>
            <a:ext cx="3716338" cy="3600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2232025" y="1944688"/>
            <a:ext cx="8893175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Наименование доклада</a:t>
            </a:r>
          </a:p>
        </p:txBody>
      </p:sp>
      <p:pic>
        <p:nvPicPr>
          <p:cNvPr id="1027" name="Picture 16" descr="Layer 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41288" y="152400"/>
            <a:ext cx="1550987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31">
            <a:extLst>
              <a:ext uri="{FF2B5EF4-FFF2-40B4-BE49-F238E27FC236}"/>
            </a:extLst>
          </p:cNvPr>
          <p:cNvSpPr txBox="1">
            <a:spLocks noChangeArrowheads="1"/>
          </p:cNvSpPr>
          <p:nvPr userDrawn="1"/>
        </p:nvSpPr>
        <p:spPr bwMode="auto">
          <a:xfrm>
            <a:off x="2160588" y="1079500"/>
            <a:ext cx="3382962" cy="304800"/>
          </a:xfrm>
          <a:prstGeom prst="rect">
            <a:avLst/>
          </a:prstGeom>
          <a:noFill/>
          <a:ln w="12699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>
              <a:defRPr sz="2100">
                <a:solidFill>
                  <a:srgbClr val="006600"/>
                </a:solidFill>
                <a:latin typeface="Arial" panose="020B0604020202020204" pitchFamily="34" charset="0"/>
              </a:defRPr>
            </a:lvl1pPr>
            <a:lvl2pPr marL="742950" indent="-285750">
              <a:defRPr sz="2100">
                <a:solidFill>
                  <a:srgbClr val="006600"/>
                </a:solidFill>
                <a:latin typeface="Arial" panose="020B0604020202020204" pitchFamily="34" charset="0"/>
              </a:defRPr>
            </a:lvl2pPr>
            <a:lvl3pPr marL="1143000" indent="-228600">
              <a:defRPr sz="2100">
                <a:solidFill>
                  <a:srgbClr val="006600"/>
                </a:solidFill>
                <a:latin typeface="Arial" panose="020B0604020202020204" pitchFamily="34" charset="0"/>
              </a:defRPr>
            </a:lvl3pPr>
            <a:lvl4pPr marL="1600200" indent="-228600">
              <a:defRPr sz="2100">
                <a:solidFill>
                  <a:srgbClr val="006600"/>
                </a:solidFill>
                <a:latin typeface="Arial" panose="020B0604020202020204" pitchFamily="34" charset="0"/>
              </a:defRPr>
            </a:lvl4pPr>
            <a:lvl5pPr marL="2057400" indent="-228600">
              <a:defRPr sz="2100">
                <a:solidFill>
                  <a:srgbClr val="0066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rgbClr val="0066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rgbClr val="0066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rgbClr val="0066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rgbClr val="006600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  <a:defRPr/>
            </a:pPr>
            <a:r>
              <a:rPr lang="en-US" altLang="ru-RU" sz="1400" b="0">
                <a:solidFill>
                  <a:srgbClr val="800000"/>
                </a:solidFill>
                <a:cs typeface="+mn-cs"/>
              </a:rPr>
              <a:t>28–30</a:t>
            </a:r>
            <a:r>
              <a:rPr lang="ru-RU" altLang="ru-RU" sz="1400" b="0">
                <a:solidFill>
                  <a:srgbClr val="800000"/>
                </a:solidFill>
                <a:cs typeface="+mn-cs"/>
              </a:rPr>
              <a:t> сентября</a:t>
            </a:r>
            <a:r>
              <a:rPr lang="ru-RU" altLang="ru-RU" sz="1400" b="0">
                <a:solidFill>
                  <a:srgbClr val="800000"/>
                </a:solidFill>
                <a:cs typeface="Arial" panose="020B0604020202020204" pitchFamily="34" charset="0"/>
              </a:rPr>
              <a:t> </a:t>
            </a:r>
            <a:r>
              <a:rPr lang="en-US" altLang="ru-RU" sz="1400" b="0">
                <a:solidFill>
                  <a:srgbClr val="800000"/>
                </a:solidFill>
                <a:cs typeface="Arial" panose="020B0604020202020204" pitchFamily="34" charset="0"/>
              </a:rPr>
              <a:t>20</a:t>
            </a:r>
            <a:r>
              <a:rPr lang="ru-RU" altLang="ru-RU" sz="1400" b="0">
                <a:solidFill>
                  <a:srgbClr val="800000"/>
                </a:solidFill>
                <a:cs typeface="Arial" panose="020B0604020202020204" pitchFamily="34" charset="0"/>
              </a:rPr>
              <a:t>24</a:t>
            </a:r>
            <a:r>
              <a:rPr lang="en-US" altLang="ru-RU" sz="1400" b="0">
                <a:solidFill>
                  <a:srgbClr val="800000"/>
                </a:solidFill>
                <a:cs typeface="Arial" panose="020B0604020202020204" pitchFamily="34" charset="0"/>
              </a:rPr>
              <a:t> </a:t>
            </a:r>
            <a:r>
              <a:rPr lang="ru-RU" altLang="ru-RU" sz="1400" b="0">
                <a:solidFill>
                  <a:srgbClr val="800000"/>
                </a:solidFill>
                <a:cs typeface="Arial" panose="020B0604020202020204" pitchFamily="34" charset="0"/>
              </a:rPr>
              <a:t>года</a:t>
            </a:r>
          </a:p>
        </p:txBody>
      </p:sp>
      <p:sp>
        <p:nvSpPr>
          <p:cNvPr id="1029" name="Text Box 44">
            <a:extLst>
              <a:ext uri="{FF2B5EF4-FFF2-40B4-BE49-F238E27FC236}"/>
            </a:extLst>
          </p:cNvPr>
          <p:cNvSpPr txBox="1">
            <a:spLocks noChangeArrowheads="1"/>
          </p:cNvSpPr>
          <p:nvPr userDrawn="1"/>
        </p:nvSpPr>
        <p:spPr bwMode="auto">
          <a:xfrm>
            <a:off x="2160588" y="360363"/>
            <a:ext cx="47498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 sz="2100" b="1">
                <a:solidFill>
                  <a:srgbClr val="006600"/>
                </a:solidFill>
                <a:latin typeface="Arial" panose="020B0604020202020204" pitchFamily="34" charset="0"/>
              </a:defRPr>
            </a:lvl1pPr>
            <a:lvl2pPr marL="742950" indent="-285750">
              <a:defRPr sz="2100" b="1">
                <a:solidFill>
                  <a:srgbClr val="006600"/>
                </a:solidFill>
                <a:latin typeface="Arial" panose="020B0604020202020204" pitchFamily="34" charset="0"/>
              </a:defRPr>
            </a:lvl2pPr>
            <a:lvl3pPr marL="1143000" indent="-228600">
              <a:defRPr sz="2100" b="1">
                <a:solidFill>
                  <a:srgbClr val="006600"/>
                </a:solidFill>
                <a:latin typeface="Arial" panose="020B0604020202020204" pitchFamily="34" charset="0"/>
              </a:defRPr>
            </a:lvl3pPr>
            <a:lvl4pPr marL="1600200" indent="-228600">
              <a:defRPr sz="2100" b="1">
                <a:solidFill>
                  <a:srgbClr val="006600"/>
                </a:solidFill>
                <a:latin typeface="Arial" panose="020B0604020202020204" pitchFamily="34" charset="0"/>
              </a:defRPr>
            </a:lvl4pPr>
            <a:lvl5pPr marL="2057400" indent="-228600">
              <a:defRPr sz="2100" b="1">
                <a:solidFill>
                  <a:srgbClr val="0066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66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66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66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6600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lnSpc>
                <a:spcPct val="110000"/>
              </a:lnSpc>
              <a:spcBef>
                <a:spcPct val="50000"/>
              </a:spcBef>
              <a:defRPr/>
            </a:pPr>
            <a:r>
              <a:rPr lang="ru-RU" altLang="ru-RU" sz="2000">
                <a:solidFill>
                  <a:srgbClr val="D20000"/>
                </a:solidFill>
                <a:cs typeface="+mn-cs"/>
              </a:rPr>
              <a:t>Семинар партнеров фирмы «1С»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802" r:id="rId1"/>
    <p:sldLayoutId id="2147486801" r:id="rId2"/>
    <p:sldLayoutId id="2147486800" r:id="rId3"/>
    <p:sldLayoutId id="2147486799" r:id="rId4"/>
    <p:sldLayoutId id="2147486798" r:id="rId5"/>
    <p:sldLayoutId id="2147486797" r:id="rId6"/>
    <p:sldLayoutId id="2147486796" r:id="rId7"/>
    <p:sldLayoutId id="2147486795" r:id="rId8"/>
    <p:sldLayoutId id="2147486794" r:id="rId9"/>
    <p:sldLayoutId id="2147486793" r:id="rId10"/>
    <p:sldLayoutId id="2147486792" r:id="rId11"/>
    <p:sldLayoutId id="214748679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Futura PT Demi" panose="020B0702020204020303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Futura PT Demi" panose="020B0702020204020303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Futura PT Demi" panose="020B0702020204020303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Futura PT Demi" panose="020B0702020204020303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Futura PT Demi" panose="020B0702020204020303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Futura PT Demi" panose="020B0702020204020303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Futura PT Demi" panose="020B0702020204020303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Futura PT Demi" panose="020B0702020204020303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7338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4588" indent="-230188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1463" y="1606550"/>
            <a:ext cx="10934700" cy="299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4339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2312988" y="107950"/>
            <a:ext cx="8893175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pic>
        <p:nvPicPr>
          <p:cNvPr id="14340" name="Picture 16" descr="Layer 2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41288" y="152400"/>
            <a:ext cx="1550987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16" descr="Layer 2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41288" y="152400"/>
            <a:ext cx="1550987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4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10602913" y="6035675"/>
            <a:ext cx="919162" cy="360363"/>
          </a:xfrm>
          <a:prstGeom prst="rect">
            <a:avLst/>
          </a:prstGeom>
          <a:noFill/>
          <a:ln w="444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100">
                <a:solidFill>
                  <a:srgbClr val="006600"/>
                </a:solidFill>
                <a:latin typeface="Arial" panose="020B0604020202020204" pitchFamily="34" charset="0"/>
              </a:defRPr>
            </a:lvl1pPr>
            <a:lvl2pPr marL="742950" indent="-285750">
              <a:defRPr sz="2100">
                <a:solidFill>
                  <a:srgbClr val="006600"/>
                </a:solidFill>
                <a:latin typeface="Arial" panose="020B0604020202020204" pitchFamily="34" charset="0"/>
              </a:defRPr>
            </a:lvl2pPr>
            <a:lvl3pPr marL="1143000" indent="-228600">
              <a:defRPr sz="2100">
                <a:solidFill>
                  <a:srgbClr val="006600"/>
                </a:solidFill>
                <a:latin typeface="Arial" panose="020B0604020202020204" pitchFamily="34" charset="0"/>
              </a:defRPr>
            </a:lvl3pPr>
            <a:lvl4pPr marL="1600200" indent="-228600">
              <a:defRPr sz="2100">
                <a:solidFill>
                  <a:srgbClr val="006600"/>
                </a:solidFill>
                <a:latin typeface="Arial" panose="020B0604020202020204" pitchFamily="34" charset="0"/>
              </a:defRPr>
            </a:lvl4pPr>
            <a:lvl5pPr marL="2057400" indent="-228600">
              <a:defRPr sz="2100">
                <a:solidFill>
                  <a:srgbClr val="0066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rgbClr val="0066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rgbClr val="0066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rgbClr val="0066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rgbClr val="006600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110000"/>
              </a:lnSpc>
              <a:spcBef>
                <a:spcPct val="50000"/>
              </a:spcBef>
              <a:defRPr/>
            </a:pPr>
            <a:fld id="{A22E68D6-2098-4FF8-9106-BAC1A3F89F4F}" type="slidenum">
              <a:rPr lang="ru-RU" altLang="ru-RU" sz="1600" smtClean="0">
                <a:solidFill>
                  <a:schemeClr val="tx2"/>
                </a:solidFill>
                <a:cs typeface="Arial" panose="020B0604020202020204" pitchFamily="34" charset="0"/>
              </a:rPr>
              <a:pPr algn="r">
                <a:lnSpc>
                  <a:spcPct val="110000"/>
                </a:lnSpc>
                <a:spcBef>
                  <a:spcPct val="50000"/>
                </a:spcBef>
                <a:defRPr/>
              </a:pPr>
              <a:t>‹#›</a:t>
            </a:fld>
            <a:endParaRPr lang="ru-RU" altLang="ru-RU" sz="160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815" r:id="rId1"/>
    <p:sldLayoutId id="2147486814" r:id="rId2"/>
    <p:sldLayoutId id="2147486813" r:id="rId3"/>
    <p:sldLayoutId id="2147486812" r:id="rId4"/>
    <p:sldLayoutId id="2147486811" r:id="rId5"/>
    <p:sldLayoutId id="2147486810" r:id="rId6"/>
    <p:sldLayoutId id="2147486809" r:id="rId7"/>
    <p:sldLayoutId id="2147486808" r:id="rId8"/>
    <p:sldLayoutId id="2147486807" r:id="rId9"/>
    <p:sldLayoutId id="2147486806" r:id="rId10"/>
    <p:sldLayoutId id="2147486805" r:id="rId11"/>
    <p:sldLayoutId id="2147486804" r:id="rId12"/>
    <p:sldLayoutId id="214748680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Futura PT Demi" panose="020B0702020204020303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Futura PT Demi" panose="020B0702020204020303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Futura PT Demi" panose="020B0702020204020303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Futura PT Demi" panose="020B0702020204020303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Futura PT Demi" panose="020B0702020204020303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Futura PT Demi" panose="020B0702020204020303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Futura PT Demi" panose="020B0702020204020303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Futura PT Demi" panose="020B0702020204020303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7338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4588" indent="-230188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Text Box 6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5792788" y="1727200"/>
            <a:ext cx="1841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>
            <a:lvl1pPr>
              <a:defRPr sz="2100">
                <a:solidFill>
                  <a:srgbClr val="006600"/>
                </a:solidFill>
                <a:latin typeface="Arial" panose="020B0604020202020204" pitchFamily="34" charset="0"/>
              </a:defRPr>
            </a:lvl1pPr>
            <a:lvl2pPr marL="742950" indent="-285750">
              <a:defRPr sz="2100">
                <a:solidFill>
                  <a:srgbClr val="006600"/>
                </a:solidFill>
                <a:latin typeface="Arial" panose="020B0604020202020204" pitchFamily="34" charset="0"/>
              </a:defRPr>
            </a:lvl2pPr>
            <a:lvl3pPr marL="1143000" indent="-228600">
              <a:defRPr sz="2100">
                <a:solidFill>
                  <a:srgbClr val="006600"/>
                </a:solidFill>
                <a:latin typeface="Arial" panose="020B0604020202020204" pitchFamily="34" charset="0"/>
              </a:defRPr>
            </a:lvl3pPr>
            <a:lvl4pPr marL="1600200" indent="-228600">
              <a:defRPr sz="2100">
                <a:solidFill>
                  <a:srgbClr val="006600"/>
                </a:solidFill>
                <a:latin typeface="Arial" panose="020B0604020202020204" pitchFamily="34" charset="0"/>
              </a:defRPr>
            </a:lvl4pPr>
            <a:lvl5pPr marL="2057400" indent="-228600">
              <a:defRPr sz="2100">
                <a:solidFill>
                  <a:srgbClr val="0066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rgbClr val="0066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rgbClr val="0066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rgbClr val="0066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rgbClr val="006600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defRPr/>
            </a:pPr>
            <a:r>
              <a:rPr lang="ru-RU" altLang="ru-RU" sz="2400" b="0">
                <a:solidFill>
                  <a:schemeClr val="tx1"/>
                </a:solidFill>
                <a:cs typeface="Arial" panose="020B0604020202020204" pitchFamily="34" charset="0"/>
              </a:rPr>
              <a:t/>
            </a:r>
            <a:br>
              <a:rPr lang="ru-RU" altLang="ru-RU" sz="2400" b="0">
                <a:solidFill>
                  <a:schemeClr val="tx1"/>
                </a:solidFill>
                <a:cs typeface="Arial" panose="020B0604020202020204" pitchFamily="34" charset="0"/>
              </a:rPr>
            </a:br>
            <a:endParaRPr lang="en-US" altLang="ru-RU" sz="2400" b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ctr" eaLnBrk="0" hangingPunct="0">
              <a:defRPr/>
            </a:pPr>
            <a:endParaRPr lang="ru-RU" altLang="ru-RU" sz="2400" b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30722" name="Rectangle 10"/>
          <p:cNvSpPr>
            <a:spLocks noChangeArrowheads="1"/>
          </p:cNvSpPr>
          <p:nvPr/>
        </p:nvSpPr>
        <p:spPr bwMode="auto">
          <a:xfrm>
            <a:off x="9545638" y="5545138"/>
            <a:ext cx="1631950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110000"/>
              </a:lnSpc>
              <a:spcBef>
                <a:spcPct val="50000"/>
              </a:spcBef>
            </a:pPr>
            <a:r>
              <a:rPr lang="ru-RU" altLang="ru-RU" sz="1400">
                <a:solidFill>
                  <a:srgbClr val="CC3300"/>
                </a:solidFill>
              </a:rPr>
              <a:t>Головин Денис</a:t>
            </a:r>
            <a:br>
              <a:rPr lang="ru-RU" altLang="ru-RU" sz="1400">
                <a:solidFill>
                  <a:srgbClr val="CC3300"/>
                </a:solidFill>
              </a:rPr>
            </a:br>
            <a:r>
              <a:rPr lang="ru-RU" altLang="ru-RU" sz="1400">
                <a:solidFill>
                  <a:srgbClr val="CC3300"/>
                </a:solidFill>
              </a:rPr>
              <a:t>Эксперт 1С-ЭДО</a:t>
            </a:r>
            <a:endParaRPr lang="ru-RU" altLang="ru-RU" sz="2000" b="0">
              <a:solidFill>
                <a:schemeClr val="tx1"/>
              </a:solidFill>
            </a:endParaRPr>
          </a:p>
        </p:txBody>
      </p:sp>
      <p:sp>
        <p:nvSpPr>
          <p:cNvPr id="30723" name="Rectangle 13"/>
          <p:cNvSpPr>
            <a:spLocks noGrp="1" noChangeArrowheads="1"/>
          </p:cNvSpPr>
          <p:nvPr>
            <p:ph type="title" idx="4294967295"/>
          </p:nvPr>
        </p:nvSpPr>
        <p:spPr>
          <a:xfrm>
            <a:off x="2160588" y="2016125"/>
            <a:ext cx="8964612" cy="1022350"/>
          </a:xfrm>
        </p:spPr>
        <p:txBody>
          <a:bodyPr/>
          <a:lstStyle/>
          <a:p>
            <a:r>
              <a:rPr lang="ru-RU" sz="5400" smtClean="0"/>
              <a:t>МЧД в цифрах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Классификатор полномочий Минцифры</a:t>
            </a:r>
          </a:p>
        </p:txBody>
      </p:sp>
      <p:sp>
        <p:nvSpPr>
          <p:cNvPr id="4" name="TextBox 3">
            <a:extLst>
              <a:ext uri="{FF2B5EF4-FFF2-40B4-BE49-F238E27FC236}"/>
            </a:extLst>
          </p:cNvPr>
          <p:cNvSpPr txBox="1"/>
          <p:nvPr/>
        </p:nvSpPr>
        <p:spPr>
          <a:xfrm>
            <a:off x="936625" y="2033588"/>
            <a:ext cx="3024188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5400" dirty="0">
                <a:solidFill>
                  <a:srgbClr val="FFDE07"/>
                </a:solidFill>
                <a:latin typeface="+mn-lt"/>
                <a:cs typeface="+mn-cs"/>
              </a:rPr>
              <a:t>2 276</a:t>
            </a:r>
          </a:p>
        </p:txBody>
      </p:sp>
      <p:sp>
        <p:nvSpPr>
          <p:cNvPr id="5" name="TextBox 4">
            <a:extLst>
              <a:ext uri="{FF2B5EF4-FFF2-40B4-BE49-F238E27FC236}"/>
            </a:extLst>
          </p:cNvPr>
          <p:cNvSpPr txBox="1"/>
          <p:nvPr/>
        </p:nvSpPr>
        <p:spPr>
          <a:xfrm>
            <a:off x="962025" y="2825750"/>
            <a:ext cx="4224338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Кодов полномочий в классификаторе</a:t>
            </a:r>
          </a:p>
        </p:txBody>
      </p:sp>
      <p:sp>
        <p:nvSpPr>
          <p:cNvPr id="6" name="TextBox 5">
            <a:extLst>
              <a:ext uri="{FF2B5EF4-FFF2-40B4-BE49-F238E27FC236}"/>
            </a:extLst>
          </p:cNvPr>
          <p:cNvSpPr txBox="1"/>
          <p:nvPr/>
        </p:nvSpPr>
        <p:spPr>
          <a:xfrm>
            <a:off x="6596063" y="1944688"/>
            <a:ext cx="3024187" cy="922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5400" dirty="0">
                <a:solidFill>
                  <a:srgbClr val="FFDE07"/>
                </a:solidFill>
                <a:latin typeface="+mn-lt"/>
                <a:cs typeface="+mn-cs"/>
              </a:rPr>
              <a:t>50</a:t>
            </a:r>
          </a:p>
        </p:txBody>
      </p:sp>
      <p:sp>
        <p:nvSpPr>
          <p:cNvPr id="7" name="TextBox 6">
            <a:extLst>
              <a:ext uri="{FF2B5EF4-FFF2-40B4-BE49-F238E27FC236}"/>
            </a:extLst>
          </p:cNvPr>
          <p:cNvSpPr txBox="1"/>
          <p:nvPr/>
        </p:nvSpPr>
        <p:spPr>
          <a:xfrm>
            <a:off x="6623050" y="2735263"/>
            <a:ext cx="4222750" cy="739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Наиболее часто встречающихся кода в МЧД</a:t>
            </a:r>
          </a:p>
        </p:txBody>
      </p:sp>
      <p:sp>
        <p:nvSpPr>
          <p:cNvPr id="8" name="TextBox 7">
            <a:extLst>
              <a:ext uri="{FF2B5EF4-FFF2-40B4-BE49-F238E27FC236}"/>
            </a:extLst>
          </p:cNvPr>
          <p:cNvSpPr txBox="1"/>
          <p:nvPr/>
        </p:nvSpPr>
        <p:spPr>
          <a:xfrm>
            <a:off x="6624638" y="3833813"/>
            <a:ext cx="3024187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5400" dirty="0">
                <a:solidFill>
                  <a:srgbClr val="FFDE07"/>
                </a:solidFill>
                <a:latin typeface="+mn-lt"/>
                <a:cs typeface="+mn-cs"/>
              </a:rPr>
              <a:t>19</a:t>
            </a:r>
          </a:p>
        </p:txBody>
      </p:sp>
      <p:sp>
        <p:nvSpPr>
          <p:cNvPr id="9" name="TextBox 8">
            <a:extLst>
              <a:ext uri="{FF2B5EF4-FFF2-40B4-BE49-F238E27FC236}"/>
            </a:extLst>
          </p:cNvPr>
          <p:cNvSpPr txBox="1"/>
          <p:nvPr/>
        </p:nvSpPr>
        <p:spPr>
          <a:xfrm>
            <a:off x="6651625" y="4625975"/>
            <a:ext cx="4222750" cy="1062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Настроенное правило автоматической проверки полномочий в 1С:ЭДО</a:t>
            </a:r>
          </a:p>
        </p:txBody>
      </p:sp>
      <p:sp>
        <p:nvSpPr>
          <p:cNvPr id="10" name="TextBox 9">
            <a:extLst>
              <a:ext uri="{FF2B5EF4-FFF2-40B4-BE49-F238E27FC236}"/>
            </a:extLst>
          </p:cNvPr>
          <p:cNvSpPr txBox="1"/>
          <p:nvPr/>
        </p:nvSpPr>
        <p:spPr>
          <a:xfrm>
            <a:off x="936625" y="3784600"/>
            <a:ext cx="3024188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5400" dirty="0">
                <a:solidFill>
                  <a:srgbClr val="FFDE07"/>
                </a:solidFill>
                <a:latin typeface="+mn-lt"/>
                <a:cs typeface="+mn-cs"/>
              </a:rPr>
              <a:t>29</a:t>
            </a:r>
          </a:p>
        </p:txBody>
      </p:sp>
      <p:sp>
        <p:nvSpPr>
          <p:cNvPr id="11" name="TextBox 10">
            <a:extLst>
              <a:ext uri="{FF2B5EF4-FFF2-40B4-BE49-F238E27FC236}"/>
            </a:extLst>
          </p:cNvPr>
          <p:cNvSpPr txBox="1"/>
          <p:nvPr/>
        </p:nvSpPr>
        <p:spPr>
          <a:xfrm>
            <a:off x="962025" y="4576763"/>
            <a:ext cx="4224338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Групп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МЧД «вездеход» в 1С:ЭДО</a:t>
            </a:r>
          </a:p>
        </p:txBody>
      </p:sp>
      <p:grpSp>
        <p:nvGrpSpPr>
          <p:cNvPr id="50178" name="Группа 3"/>
          <p:cNvGrpSpPr>
            <a:grpSpLocks/>
          </p:cNvGrpSpPr>
          <p:nvPr/>
        </p:nvGrpSpPr>
        <p:grpSpPr bwMode="auto">
          <a:xfrm>
            <a:off x="215900" y="2528888"/>
            <a:ext cx="2592388" cy="1568450"/>
            <a:chOff x="432445" y="3508876"/>
            <a:chExt cx="2376264" cy="1569660"/>
          </a:xfrm>
        </p:grpSpPr>
        <p:sp>
          <p:nvSpPr>
            <p:cNvPr id="5" name="TextBox 4">
              <a:extLst>
                <a:ext uri="{FF2B5EF4-FFF2-40B4-BE49-F238E27FC236}"/>
              </a:extLst>
            </p:cNvPr>
            <p:cNvSpPr txBox="1"/>
            <p:nvPr/>
          </p:nvSpPr>
          <p:spPr>
            <a:xfrm>
              <a:off x="432445" y="3508876"/>
              <a:ext cx="1080120" cy="1569660"/>
            </a:xfrm>
            <a:prstGeom prst="rect">
              <a:avLst/>
            </a:prstGeom>
            <a:noFill/>
            <a:effectLst/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ru-RU" sz="9600" dirty="0">
                  <a:solidFill>
                    <a:srgbClr val="FFDE07"/>
                  </a:solidFill>
                  <a:effectLst>
                    <a:reflection blurRad="88900" stA="63000" endPos="87000" dist="60007" dir="5400000" sy="-100000" algn="bl" rotWithShape="0"/>
                  </a:effectLst>
                  <a:latin typeface="+mn-lt"/>
                  <a:cs typeface="+mn-cs"/>
                </a:rPr>
                <a:t>1</a:t>
              </a:r>
            </a:p>
          </p:txBody>
        </p:sp>
        <p:sp>
          <p:nvSpPr>
            <p:cNvPr id="6" name="TextBox 5">
              <a:extLst>
                <a:ext uri="{FF2B5EF4-FFF2-40B4-BE49-F238E27FC236}"/>
              </a:extLst>
            </p:cNvPr>
            <p:cNvSpPr txBox="1"/>
            <p:nvPr/>
          </p:nvSpPr>
          <p:spPr>
            <a:xfrm>
              <a:off x="1079988" y="3747185"/>
              <a:ext cx="1728721" cy="106126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ru-RU" b="0" dirty="0">
                  <a:solidFill>
                    <a:schemeClr val="tx1"/>
                  </a:solidFill>
                  <a:latin typeface="+mn-lt"/>
                  <a:cs typeface="+mn-cs"/>
                </a:rPr>
                <a:t>Подписывать электронные документы</a:t>
              </a:r>
              <a:endParaRPr lang="ru-RU" dirty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50179" name="Группа 12"/>
          <p:cNvGrpSpPr>
            <a:grpSpLocks/>
          </p:cNvGrpSpPr>
          <p:nvPr/>
        </p:nvGrpSpPr>
        <p:grpSpPr bwMode="auto">
          <a:xfrm>
            <a:off x="4392613" y="2519363"/>
            <a:ext cx="2663825" cy="1570037"/>
            <a:chOff x="432445" y="3508876"/>
            <a:chExt cx="2442271" cy="1569660"/>
          </a:xfrm>
        </p:grpSpPr>
        <p:sp>
          <p:nvSpPr>
            <p:cNvPr id="14" name="TextBox 13">
              <a:extLst>
                <a:ext uri="{FF2B5EF4-FFF2-40B4-BE49-F238E27FC236}"/>
              </a:extLst>
            </p:cNvPr>
            <p:cNvSpPr txBox="1"/>
            <p:nvPr/>
          </p:nvSpPr>
          <p:spPr>
            <a:xfrm>
              <a:off x="432445" y="3508876"/>
              <a:ext cx="1080120" cy="156966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ru-RU" sz="9600" dirty="0">
                  <a:solidFill>
                    <a:srgbClr val="FFDE07"/>
                  </a:solidFill>
                  <a:effectLst>
                    <a:reflection blurRad="88900" stA="63000" endPos="87000" dist="60007" dir="5400000" sy="-100000" algn="bl" rotWithShape="0"/>
                  </a:effectLst>
                  <a:latin typeface="+mn-lt"/>
                  <a:cs typeface="+mn-cs"/>
                </a:rPr>
                <a:t>2</a:t>
              </a:r>
            </a:p>
          </p:txBody>
        </p:sp>
        <p:sp>
          <p:nvSpPr>
            <p:cNvPr id="15" name="TextBox 14">
              <a:extLst>
                <a:ext uri="{FF2B5EF4-FFF2-40B4-BE49-F238E27FC236}"/>
              </a:extLst>
            </p:cNvPr>
            <p:cNvSpPr txBox="1"/>
            <p:nvPr/>
          </p:nvSpPr>
          <p:spPr>
            <a:xfrm>
              <a:off x="1147078" y="4065954"/>
              <a:ext cx="1727638" cy="73801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ru-RU" b="0" dirty="0">
                  <a:solidFill>
                    <a:schemeClr val="tx1"/>
                  </a:solidFill>
                  <a:latin typeface="+mn-lt"/>
                  <a:cs typeface="+mn-cs"/>
                </a:rPr>
                <a:t>Все полномочия</a:t>
              </a:r>
              <a:endParaRPr lang="ru-RU" dirty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50180" name="Группа 15"/>
          <p:cNvGrpSpPr>
            <a:grpSpLocks/>
          </p:cNvGrpSpPr>
          <p:nvPr/>
        </p:nvGrpSpPr>
        <p:grpSpPr bwMode="auto">
          <a:xfrm>
            <a:off x="8640763" y="2536825"/>
            <a:ext cx="2665412" cy="1568450"/>
            <a:chOff x="432445" y="3508876"/>
            <a:chExt cx="2442271" cy="1569660"/>
          </a:xfrm>
        </p:grpSpPr>
        <p:sp>
          <p:nvSpPr>
            <p:cNvPr id="17" name="TextBox 16">
              <a:extLst>
                <a:ext uri="{FF2B5EF4-FFF2-40B4-BE49-F238E27FC236}"/>
              </a:extLst>
            </p:cNvPr>
            <p:cNvSpPr txBox="1"/>
            <p:nvPr/>
          </p:nvSpPr>
          <p:spPr>
            <a:xfrm>
              <a:off x="432445" y="3508876"/>
              <a:ext cx="1080120" cy="156966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ru-RU" sz="9600" dirty="0">
                  <a:solidFill>
                    <a:srgbClr val="FFDE07"/>
                  </a:solidFill>
                  <a:effectLst>
                    <a:reflection blurRad="88900" stA="63000" endPos="87000" dist="60007" dir="5400000" sy="-100000" algn="bl" rotWithShape="0"/>
                  </a:effectLst>
                  <a:latin typeface="+mn-lt"/>
                  <a:cs typeface="+mn-cs"/>
                </a:rPr>
                <a:t>3</a:t>
              </a:r>
            </a:p>
          </p:txBody>
        </p:sp>
        <p:sp>
          <p:nvSpPr>
            <p:cNvPr id="18" name="TextBox 17">
              <a:extLst>
                <a:ext uri="{FF2B5EF4-FFF2-40B4-BE49-F238E27FC236}"/>
              </a:extLst>
            </p:cNvPr>
            <p:cNvSpPr txBox="1"/>
            <p:nvPr/>
          </p:nvSpPr>
          <p:spPr>
            <a:xfrm>
              <a:off x="1146653" y="4031567"/>
              <a:ext cx="1728063" cy="73875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ru-RU" b="0" dirty="0">
                  <a:solidFill>
                    <a:schemeClr val="tx1"/>
                  </a:solidFill>
                  <a:latin typeface="+mn-lt"/>
                  <a:cs typeface="+mn-cs"/>
                </a:rPr>
                <a:t>Полные полномочия</a:t>
              </a:r>
              <a:endParaRPr lang="ru-RU" dirty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МЧД в Фирме 1С с 1 сентября</a:t>
            </a:r>
          </a:p>
        </p:txBody>
      </p:sp>
      <p:graphicFrame>
        <p:nvGraphicFramePr>
          <p:cNvPr id="52226" name="Диаграмма 3"/>
          <p:cNvGraphicFramePr>
            <a:graphicFrameLocks/>
          </p:cNvGraphicFramePr>
          <p:nvPr/>
        </p:nvGraphicFramePr>
        <p:xfrm>
          <a:off x="525463" y="1604963"/>
          <a:ext cx="4422775" cy="4621212"/>
        </p:xfrm>
        <a:graphic>
          <a:graphicData uri="http://schemas.openxmlformats.org/presentationml/2006/ole">
            <p:oleObj spid="_x0000_s52226" r:id="rId4" imgW="4426080" imgH="4621169" progId="Excel.Chart.8">
              <p:embed/>
            </p:oleObj>
          </a:graphicData>
        </a:graphic>
      </p:graphicFrame>
      <p:graphicFrame>
        <p:nvGraphicFramePr>
          <p:cNvPr id="52227" name="Диаграмма 4"/>
          <p:cNvGraphicFramePr>
            <a:graphicFrameLocks/>
          </p:cNvGraphicFramePr>
          <p:nvPr/>
        </p:nvGraphicFramePr>
        <p:xfrm>
          <a:off x="6502400" y="1604963"/>
          <a:ext cx="4422775" cy="4621212"/>
        </p:xfrm>
        <a:graphic>
          <a:graphicData uri="http://schemas.openxmlformats.org/presentationml/2006/ole">
            <p:oleObj spid="_x0000_s52227" r:id="rId5" imgW="4419983" imgH="4621169" progId="Excel.Chart.8">
              <p:embed/>
            </p:oleObj>
          </a:graphicData>
        </a:graphic>
      </p:graphicFrame>
      <p:sp>
        <p:nvSpPr>
          <p:cNvPr id="6" name="TextBox 5">
            <a:extLst>
              <a:ext uri="{FF2B5EF4-FFF2-40B4-BE49-F238E27FC236}"/>
            </a:extLst>
          </p:cNvPr>
          <p:cNvSpPr txBox="1"/>
          <p:nvPr/>
        </p:nvSpPr>
        <p:spPr>
          <a:xfrm>
            <a:off x="4105275" y="4862513"/>
            <a:ext cx="1079500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3600" dirty="0">
                <a:solidFill>
                  <a:srgbClr val="FFDE07"/>
                </a:solidFill>
                <a:latin typeface="+mn-lt"/>
                <a:cs typeface="+mn-cs"/>
              </a:rPr>
              <a:t>58%</a:t>
            </a:r>
          </a:p>
        </p:txBody>
      </p:sp>
      <p:sp>
        <p:nvSpPr>
          <p:cNvPr id="7" name="TextBox 6">
            <a:extLst>
              <a:ext uri="{FF2B5EF4-FFF2-40B4-BE49-F238E27FC236}"/>
            </a:extLst>
          </p:cNvPr>
          <p:cNvSpPr txBox="1"/>
          <p:nvPr/>
        </p:nvSpPr>
        <p:spPr>
          <a:xfrm>
            <a:off x="4105275" y="5345113"/>
            <a:ext cx="294957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УКЭП ЮЛ</a:t>
            </a:r>
          </a:p>
        </p:txBody>
      </p:sp>
      <p:sp>
        <p:nvSpPr>
          <p:cNvPr id="10" name="TextBox 9">
            <a:extLst>
              <a:ext uri="{FF2B5EF4-FFF2-40B4-BE49-F238E27FC236}"/>
            </a:extLst>
          </p:cNvPr>
          <p:cNvSpPr txBox="1"/>
          <p:nvPr/>
        </p:nvSpPr>
        <p:spPr>
          <a:xfrm>
            <a:off x="71438" y="1785938"/>
            <a:ext cx="1079500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3600" dirty="0">
                <a:solidFill>
                  <a:srgbClr val="FFDE07"/>
                </a:solidFill>
                <a:latin typeface="+mn-lt"/>
                <a:cs typeface="+mn-cs"/>
              </a:rPr>
              <a:t>42%</a:t>
            </a:r>
          </a:p>
        </p:txBody>
      </p:sp>
      <p:sp>
        <p:nvSpPr>
          <p:cNvPr id="11" name="TextBox 10">
            <a:extLst>
              <a:ext uri="{FF2B5EF4-FFF2-40B4-BE49-F238E27FC236}"/>
            </a:extLst>
          </p:cNvPr>
          <p:cNvSpPr txBox="1"/>
          <p:nvPr/>
        </p:nvSpPr>
        <p:spPr>
          <a:xfrm>
            <a:off x="71438" y="2268538"/>
            <a:ext cx="2951162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УКЭП ФЛ</a:t>
            </a:r>
          </a:p>
        </p:txBody>
      </p:sp>
      <p:sp>
        <p:nvSpPr>
          <p:cNvPr id="12" name="TextBox 11">
            <a:extLst>
              <a:ext uri="{FF2B5EF4-FFF2-40B4-BE49-F238E27FC236}"/>
            </a:extLst>
          </p:cNvPr>
          <p:cNvSpPr txBox="1"/>
          <p:nvPr/>
        </p:nvSpPr>
        <p:spPr>
          <a:xfrm>
            <a:off x="10225088" y="4862513"/>
            <a:ext cx="1081087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3600" dirty="0">
                <a:solidFill>
                  <a:srgbClr val="FFDE07"/>
                </a:solidFill>
                <a:latin typeface="+mn-lt"/>
                <a:cs typeface="+mn-cs"/>
              </a:rPr>
              <a:t>99%</a:t>
            </a:r>
          </a:p>
        </p:txBody>
      </p:sp>
      <p:sp>
        <p:nvSpPr>
          <p:cNvPr id="13" name="TextBox 12">
            <a:extLst>
              <a:ext uri="{FF2B5EF4-FFF2-40B4-BE49-F238E27FC236}"/>
            </a:extLst>
          </p:cNvPr>
          <p:cNvSpPr txBox="1"/>
          <p:nvPr/>
        </p:nvSpPr>
        <p:spPr>
          <a:xfrm>
            <a:off x="10225088" y="5345113"/>
            <a:ext cx="2951162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УКЭП ФЛ</a:t>
            </a:r>
          </a:p>
        </p:txBody>
      </p:sp>
      <p:sp>
        <p:nvSpPr>
          <p:cNvPr id="16" name="TextBox 15">
            <a:extLst>
              <a:ext uri="{FF2B5EF4-FFF2-40B4-BE49-F238E27FC236}"/>
            </a:extLst>
          </p:cNvPr>
          <p:cNvSpPr txBox="1"/>
          <p:nvPr/>
        </p:nvSpPr>
        <p:spPr>
          <a:xfrm>
            <a:off x="5834063" y="1827213"/>
            <a:ext cx="1081087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3600" dirty="0">
                <a:solidFill>
                  <a:srgbClr val="FFDE07"/>
                </a:solidFill>
                <a:latin typeface="+mn-lt"/>
                <a:cs typeface="+mn-cs"/>
              </a:rPr>
              <a:t>1%</a:t>
            </a:r>
          </a:p>
        </p:txBody>
      </p:sp>
      <p:sp>
        <p:nvSpPr>
          <p:cNvPr id="17" name="TextBox 16">
            <a:extLst>
              <a:ext uri="{FF2B5EF4-FFF2-40B4-BE49-F238E27FC236}"/>
            </a:extLst>
          </p:cNvPr>
          <p:cNvSpPr txBox="1"/>
          <p:nvPr/>
        </p:nvSpPr>
        <p:spPr>
          <a:xfrm>
            <a:off x="5834063" y="2311400"/>
            <a:ext cx="1511300" cy="414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УКЭП ЮЛ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МЧД в Фирме 1С</a:t>
            </a:r>
          </a:p>
        </p:txBody>
      </p:sp>
      <p:sp>
        <p:nvSpPr>
          <p:cNvPr id="4" name="TextBox 3">
            <a:extLst>
              <a:ext uri="{FF2B5EF4-FFF2-40B4-BE49-F238E27FC236}"/>
            </a:extLst>
          </p:cNvPr>
          <p:cNvSpPr txBox="1"/>
          <p:nvPr/>
        </p:nvSpPr>
        <p:spPr>
          <a:xfrm>
            <a:off x="936625" y="2160588"/>
            <a:ext cx="3024188" cy="922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5400" dirty="0">
                <a:solidFill>
                  <a:srgbClr val="FFDE07"/>
                </a:solidFill>
                <a:latin typeface="+mn-lt"/>
                <a:cs typeface="+mn-cs"/>
              </a:rPr>
              <a:t>&gt;1</a:t>
            </a:r>
            <a:r>
              <a:rPr lang="ru-RU" sz="5400" dirty="0">
                <a:solidFill>
                  <a:srgbClr val="FFDE07"/>
                </a:solidFill>
                <a:latin typeface="+mn-lt"/>
                <a:cs typeface="+mn-cs"/>
              </a:rPr>
              <a:t> 800</a:t>
            </a:r>
          </a:p>
        </p:txBody>
      </p:sp>
      <p:sp>
        <p:nvSpPr>
          <p:cNvPr id="5" name="TextBox 4">
            <a:extLst>
              <a:ext uri="{FF2B5EF4-FFF2-40B4-BE49-F238E27FC236}"/>
            </a:extLst>
          </p:cNvPr>
          <p:cNvSpPr txBox="1"/>
          <p:nvPr/>
        </p:nvSpPr>
        <p:spPr>
          <a:xfrm>
            <a:off x="962025" y="2952750"/>
            <a:ext cx="2998788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МЧД хранится в учетной системе</a:t>
            </a:r>
          </a:p>
        </p:txBody>
      </p:sp>
      <p:sp>
        <p:nvSpPr>
          <p:cNvPr id="6" name="TextBox 5">
            <a:extLst>
              <a:ext uri="{FF2B5EF4-FFF2-40B4-BE49-F238E27FC236}"/>
            </a:extLst>
          </p:cNvPr>
          <p:cNvSpPr txBox="1"/>
          <p:nvPr/>
        </p:nvSpPr>
        <p:spPr>
          <a:xfrm>
            <a:off x="982663" y="3875088"/>
            <a:ext cx="3024187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5400" dirty="0">
                <a:solidFill>
                  <a:srgbClr val="FFDE07"/>
                </a:solidFill>
                <a:latin typeface="+mn-lt"/>
                <a:cs typeface="+mn-cs"/>
              </a:rPr>
              <a:t>212</a:t>
            </a:r>
          </a:p>
        </p:txBody>
      </p:sp>
      <p:sp>
        <p:nvSpPr>
          <p:cNvPr id="7" name="TextBox 6">
            <a:extLst>
              <a:ext uri="{FF2B5EF4-FFF2-40B4-BE49-F238E27FC236}"/>
            </a:extLst>
          </p:cNvPr>
          <p:cNvSpPr txBox="1"/>
          <p:nvPr/>
        </p:nvSpPr>
        <p:spPr>
          <a:xfrm>
            <a:off x="1008063" y="4667250"/>
            <a:ext cx="2998787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МЧД с настроенными правилами проверки</a:t>
            </a:r>
          </a:p>
        </p:txBody>
      </p:sp>
      <p:graphicFrame>
        <p:nvGraphicFramePr>
          <p:cNvPr id="54278" name="Диаграмма 7"/>
          <p:cNvGraphicFramePr>
            <a:graphicFrameLocks/>
          </p:cNvGraphicFramePr>
          <p:nvPr/>
        </p:nvGraphicFramePr>
        <p:xfrm>
          <a:off x="6502400" y="1604963"/>
          <a:ext cx="4422775" cy="4621212"/>
        </p:xfrm>
        <a:graphic>
          <a:graphicData uri="http://schemas.openxmlformats.org/presentationml/2006/ole">
            <p:oleObj spid="_x0000_s54278" r:id="rId4" imgW="4419983" imgH="4621169" progId="Excel.Chart.8">
              <p:embed/>
            </p:oleObj>
          </a:graphicData>
        </a:graphic>
      </p:graphicFrame>
      <p:sp>
        <p:nvSpPr>
          <p:cNvPr id="9" name="TextBox 8">
            <a:extLst>
              <a:ext uri="{FF2B5EF4-FFF2-40B4-BE49-F238E27FC236}"/>
            </a:extLst>
          </p:cNvPr>
          <p:cNvSpPr txBox="1"/>
          <p:nvPr/>
        </p:nvSpPr>
        <p:spPr>
          <a:xfrm>
            <a:off x="5730875" y="1611313"/>
            <a:ext cx="1079500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3600" dirty="0">
                <a:solidFill>
                  <a:srgbClr val="FFDE07"/>
                </a:solidFill>
                <a:latin typeface="+mn-lt"/>
                <a:cs typeface="+mn-cs"/>
              </a:rPr>
              <a:t>85%</a:t>
            </a:r>
          </a:p>
        </p:txBody>
      </p:sp>
      <p:sp>
        <p:nvSpPr>
          <p:cNvPr id="10" name="TextBox 9">
            <a:extLst>
              <a:ext uri="{FF2B5EF4-FFF2-40B4-BE49-F238E27FC236}"/>
            </a:extLst>
          </p:cNvPr>
          <p:cNvSpPr txBox="1"/>
          <p:nvPr/>
        </p:nvSpPr>
        <p:spPr>
          <a:xfrm>
            <a:off x="5730875" y="2093913"/>
            <a:ext cx="2014538" cy="739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Произвольный текст</a:t>
            </a:r>
          </a:p>
        </p:txBody>
      </p:sp>
      <p:sp>
        <p:nvSpPr>
          <p:cNvPr id="11" name="TextBox 10">
            <a:extLst>
              <a:ext uri="{FF2B5EF4-FFF2-40B4-BE49-F238E27FC236}"/>
            </a:extLst>
          </p:cNvPr>
          <p:cNvSpPr txBox="1"/>
          <p:nvPr/>
        </p:nvSpPr>
        <p:spPr>
          <a:xfrm>
            <a:off x="9526588" y="5292725"/>
            <a:ext cx="1493837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3600" dirty="0">
                <a:solidFill>
                  <a:srgbClr val="FFDE07"/>
                </a:solidFill>
                <a:latin typeface="+mn-lt"/>
                <a:cs typeface="+mn-cs"/>
              </a:rPr>
              <a:t>15%</a:t>
            </a:r>
          </a:p>
        </p:txBody>
      </p:sp>
      <p:sp>
        <p:nvSpPr>
          <p:cNvPr id="12" name="TextBox 11">
            <a:extLst>
              <a:ext uri="{FF2B5EF4-FFF2-40B4-BE49-F238E27FC236}"/>
            </a:extLst>
          </p:cNvPr>
          <p:cNvSpPr txBox="1"/>
          <p:nvPr/>
        </p:nvSpPr>
        <p:spPr>
          <a:xfrm>
            <a:off x="9526588" y="5775325"/>
            <a:ext cx="2089150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Классификатор</a:t>
            </a:r>
          </a:p>
        </p:txBody>
      </p:sp>
      <p:sp>
        <p:nvSpPr>
          <p:cNvPr id="13" name="Дуга 12">
            <a:extLst>
              <a:ext uri="{FF2B5EF4-FFF2-40B4-BE49-F238E27FC236}"/>
            </a:extLst>
          </p:cNvPr>
          <p:cNvSpPr/>
          <p:nvPr/>
        </p:nvSpPr>
        <p:spPr bwMode="auto">
          <a:xfrm rot="20586516" flipH="1">
            <a:off x="5051425" y="2508250"/>
            <a:ext cx="2381250" cy="2206625"/>
          </a:xfrm>
          <a:prstGeom prst="arc">
            <a:avLst>
              <a:gd name="adj1" fmla="val 17177028"/>
              <a:gd name="adj2" fmla="val 21550684"/>
            </a:avLst>
          </a:prstGeom>
          <a:noFill/>
          <a:ln w="31750">
            <a:solidFill>
              <a:srgbClr val="FFDE07"/>
            </a:solidFill>
            <a:prstDash val="solid"/>
            <a:headEnd type="arrow"/>
          </a:ln>
          <a:effectLst/>
          <a:extLst/>
        </p:spPr>
        <p:txBody>
          <a:bodyPr lIns="90000" tIns="46800" rIns="90000" bIns="46800">
            <a:spAutoFit/>
          </a:bodyPr>
          <a:lstStyle/>
          <a:p>
            <a:pPr marL="381000" indent="-381000">
              <a:lnSpc>
                <a:spcPct val="85000"/>
              </a:lnSpc>
              <a:spcBef>
                <a:spcPct val="50000"/>
              </a:spcBef>
              <a:buSzPct val="120000"/>
              <a:buFontTx/>
              <a:buBlip>
                <a:blip r:embed="rId5"/>
              </a:buBlip>
              <a:defRPr/>
            </a:pPr>
            <a:endParaRPr lang="ru-RU" b="0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/>
            </a:extLst>
          </p:cNvPr>
          <p:cNvSpPr txBox="1"/>
          <p:nvPr/>
        </p:nvSpPr>
        <p:spPr>
          <a:xfrm>
            <a:off x="4968875" y="4021138"/>
            <a:ext cx="1079500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3600" dirty="0">
                <a:solidFill>
                  <a:srgbClr val="FFDE07"/>
                </a:solidFill>
                <a:latin typeface="+mn-lt"/>
                <a:cs typeface="+mn-cs"/>
              </a:rPr>
              <a:t>49%</a:t>
            </a:r>
          </a:p>
        </p:txBody>
      </p:sp>
      <p:sp>
        <p:nvSpPr>
          <p:cNvPr id="15" name="TextBox 14">
            <a:extLst>
              <a:ext uri="{FF2B5EF4-FFF2-40B4-BE49-F238E27FC236}"/>
            </a:extLst>
          </p:cNvPr>
          <p:cNvSpPr txBox="1"/>
          <p:nvPr/>
        </p:nvSpPr>
        <p:spPr>
          <a:xfrm>
            <a:off x="4968875" y="4503738"/>
            <a:ext cx="2014538" cy="738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Без ограничений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Затраты времени на работу с МЧД</a:t>
            </a:r>
          </a:p>
        </p:txBody>
      </p:sp>
      <p:sp>
        <p:nvSpPr>
          <p:cNvPr id="4" name="TextBox 3">
            <a:extLst>
              <a:ext uri="{FF2B5EF4-FFF2-40B4-BE49-F238E27FC236}"/>
            </a:extLst>
          </p:cNvPr>
          <p:cNvSpPr txBox="1"/>
          <p:nvPr/>
        </p:nvSpPr>
        <p:spPr>
          <a:xfrm>
            <a:off x="936625" y="2519363"/>
            <a:ext cx="3024188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5400" dirty="0">
                <a:solidFill>
                  <a:srgbClr val="FFDE07"/>
                </a:solidFill>
                <a:latin typeface="+mn-lt"/>
                <a:cs typeface="+mn-cs"/>
              </a:rPr>
              <a:t>30 сек</a:t>
            </a:r>
          </a:p>
        </p:txBody>
      </p:sp>
      <p:sp>
        <p:nvSpPr>
          <p:cNvPr id="5" name="TextBox 4">
            <a:extLst>
              <a:ext uri="{FF2B5EF4-FFF2-40B4-BE49-F238E27FC236}"/>
            </a:extLst>
          </p:cNvPr>
          <p:cNvSpPr txBox="1"/>
          <p:nvPr/>
        </p:nvSpPr>
        <p:spPr>
          <a:xfrm>
            <a:off x="962025" y="3311525"/>
            <a:ext cx="4224338" cy="739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Занимает создание МЧД</a:t>
            </a:r>
            <a:b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</a:b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в 1С:ЭДО</a:t>
            </a:r>
          </a:p>
        </p:txBody>
      </p:sp>
      <p:sp>
        <p:nvSpPr>
          <p:cNvPr id="7" name="TextBox 6">
            <a:extLst>
              <a:ext uri="{FF2B5EF4-FFF2-40B4-BE49-F238E27FC236}"/>
            </a:extLst>
          </p:cNvPr>
          <p:cNvSpPr txBox="1"/>
          <p:nvPr/>
        </p:nvSpPr>
        <p:spPr>
          <a:xfrm>
            <a:off x="7056438" y="2519363"/>
            <a:ext cx="3025775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5400" dirty="0">
                <a:solidFill>
                  <a:srgbClr val="FFDE07"/>
                </a:solidFill>
                <a:latin typeface="+mn-lt"/>
                <a:cs typeface="+mn-cs"/>
              </a:rPr>
              <a:t>1 мин</a:t>
            </a:r>
          </a:p>
        </p:txBody>
      </p:sp>
      <p:sp>
        <p:nvSpPr>
          <p:cNvPr id="8" name="TextBox 7">
            <a:extLst>
              <a:ext uri="{FF2B5EF4-FFF2-40B4-BE49-F238E27FC236}"/>
            </a:extLst>
          </p:cNvPr>
          <p:cNvSpPr txBox="1"/>
          <p:nvPr/>
        </p:nvSpPr>
        <p:spPr>
          <a:xfrm>
            <a:off x="7083425" y="3311525"/>
            <a:ext cx="4222750" cy="739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Занимает настройка</a:t>
            </a:r>
            <a:b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</a:b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правил проверки полномочий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Выводы</a:t>
            </a:r>
          </a:p>
        </p:txBody>
      </p:sp>
      <p:sp>
        <p:nvSpPr>
          <p:cNvPr id="58370" name="Объект 2"/>
          <p:cNvSpPr>
            <a:spLocks noGrp="1"/>
          </p:cNvSpPr>
          <p:nvPr>
            <p:ph idx="4294967295"/>
          </p:nvPr>
        </p:nvSpPr>
        <p:spPr>
          <a:xfrm>
            <a:off x="360363" y="1800225"/>
            <a:ext cx="10009187" cy="3316288"/>
          </a:xfrm>
        </p:spPr>
        <p:txBody>
          <a:bodyPr/>
          <a:lstStyle/>
          <a:p>
            <a:pPr>
              <a:buFont typeface="Futura PT Demi"/>
              <a:buChar char="»"/>
            </a:pPr>
            <a:r>
              <a:rPr lang="ru-RU" smtClean="0"/>
              <a:t>Бизнес активно применяет МЧД, но полномочия до конца не понятны, зачастую используются формулировка «Все полномочия» или код «99» для МЧД в ФНС</a:t>
            </a:r>
          </a:p>
          <a:p>
            <a:pPr>
              <a:buFont typeface="Futura PT Demi"/>
              <a:buChar char="»"/>
            </a:pPr>
            <a:r>
              <a:rPr lang="ru-RU" smtClean="0"/>
              <a:t>003 Формат подтверждает свою универсальность и занимает лидирующие позиции</a:t>
            </a:r>
          </a:p>
          <a:p>
            <a:pPr>
              <a:buFont typeface="Futura PT Demi"/>
              <a:buChar char="»"/>
            </a:pPr>
            <a:r>
              <a:rPr lang="ru-RU" smtClean="0"/>
              <a:t>Есть потребность во всеобщем едином формате МЧД, но предпосылки к этому есть</a:t>
            </a:r>
          </a:p>
          <a:p>
            <a:pPr>
              <a:buFont typeface="Futura PT Demi"/>
              <a:buChar char="»"/>
            </a:pPr>
            <a:r>
              <a:rPr lang="ru-RU" smtClean="0"/>
              <a:t>Использование текстовых полномочий удобно, но снижает уровень автоматизации при проверке таких МЧД</a:t>
            </a:r>
          </a:p>
          <a:p>
            <a:pPr>
              <a:buFont typeface="Futura PT Demi"/>
              <a:buChar char="»"/>
            </a:pPr>
            <a:r>
              <a:rPr lang="ru-RU" smtClean="0"/>
              <a:t>Есть потребность в передоверии, но на текущий момент, например, формат ЮЛ-ЮЛ-ФЛ нужен далеко не всем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Text Box 6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5792788" y="1727200"/>
            <a:ext cx="1841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>
            <a:lvl1pPr>
              <a:defRPr sz="2100">
                <a:solidFill>
                  <a:srgbClr val="006600"/>
                </a:solidFill>
                <a:latin typeface="Arial" panose="020B0604020202020204" pitchFamily="34" charset="0"/>
              </a:defRPr>
            </a:lvl1pPr>
            <a:lvl2pPr marL="742950" indent="-285750">
              <a:defRPr sz="2100">
                <a:solidFill>
                  <a:srgbClr val="006600"/>
                </a:solidFill>
                <a:latin typeface="Arial" panose="020B0604020202020204" pitchFamily="34" charset="0"/>
              </a:defRPr>
            </a:lvl2pPr>
            <a:lvl3pPr marL="1143000" indent="-228600">
              <a:defRPr sz="2100">
                <a:solidFill>
                  <a:srgbClr val="006600"/>
                </a:solidFill>
                <a:latin typeface="Arial" panose="020B0604020202020204" pitchFamily="34" charset="0"/>
              </a:defRPr>
            </a:lvl3pPr>
            <a:lvl4pPr marL="1600200" indent="-228600">
              <a:defRPr sz="2100">
                <a:solidFill>
                  <a:srgbClr val="006600"/>
                </a:solidFill>
                <a:latin typeface="Arial" panose="020B0604020202020204" pitchFamily="34" charset="0"/>
              </a:defRPr>
            </a:lvl4pPr>
            <a:lvl5pPr marL="2057400" indent="-228600">
              <a:defRPr sz="2100">
                <a:solidFill>
                  <a:srgbClr val="0066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rgbClr val="0066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rgbClr val="0066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rgbClr val="0066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rgbClr val="006600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defRPr/>
            </a:pPr>
            <a:r>
              <a:rPr lang="ru-RU" altLang="ru-RU" sz="2400" b="0">
                <a:solidFill>
                  <a:schemeClr val="tx1"/>
                </a:solidFill>
                <a:cs typeface="Arial" panose="020B0604020202020204" pitchFamily="34" charset="0"/>
              </a:rPr>
              <a:t/>
            </a:r>
            <a:br>
              <a:rPr lang="ru-RU" altLang="ru-RU" sz="2400" b="0">
                <a:solidFill>
                  <a:schemeClr val="tx1"/>
                </a:solidFill>
                <a:cs typeface="Arial" panose="020B0604020202020204" pitchFamily="34" charset="0"/>
              </a:rPr>
            </a:br>
            <a:endParaRPr lang="en-US" altLang="ru-RU" sz="2400" b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ctr" eaLnBrk="0" hangingPunct="0">
              <a:defRPr/>
            </a:pPr>
            <a:endParaRPr lang="ru-RU" altLang="ru-RU" sz="2400" b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60418" name="Rectangle 10"/>
          <p:cNvSpPr>
            <a:spLocks noChangeArrowheads="1"/>
          </p:cNvSpPr>
          <p:nvPr/>
        </p:nvSpPr>
        <p:spPr bwMode="auto">
          <a:xfrm>
            <a:off x="9545638" y="5545138"/>
            <a:ext cx="1631950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110000"/>
              </a:lnSpc>
              <a:spcBef>
                <a:spcPct val="50000"/>
              </a:spcBef>
            </a:pPr>
            <a:r>
              <a:rPr lang="ru-RU" altLang="ru-RU" sz="1400">
                <a:solidFill>
                  <a:srgbClr val="CC3300"/>
                </a:solidFill>
              </a:rPr>
              <a:t>Головин Денис</a:t>
            </a:r>
            <a:br>
              <a:rPr lang="ru-RU" altLang="ru-RU" sz="1400">
                <a:solidFill>
                  <a:srgbClr val="CC3300"/>
                </a:solidFill>
              </a:rPr>
            </a:br>
            <a:r>
              <a:rPr lang="ru-RU" altLang="ru-RU" sz="1400">
                <a:solidFill>
                  <a:srgbClr val="CC3300"/>
                </a:solidFill>
              </a:rPr>
              <a:t>Эксперт 1С-ЭДО</a:t>
            </a:r>
            <a:endParaRPr lang="ru-RU" altLang="ru-RU" sz="2000" b="0">
              <a:solidFill>
                <a:schemeClr val="tx1"/>
              </a:solidFill>
            </a:endParaRPr>
          </a:p>
        </p:txBody>
      </p:sp>
      <p:sp>
        <p:nvSpPr>
          <p:cNvPr id="60419" name="Rectangle 13"/>
          <p:cNvSpPr>
            <a:spLocks noGrp="1" noChangeArrowheads="1"/>
          </p:cNvSpPr>
          <p:nvPr>
            <p:ph type="title" idx="4294967295"/>
          </p:nvPr>
        </p:nvSpPr>
        <p:spPr>
          <a:xfrm>
            <a:off x="2232025" y="2016125"/>
            <a:ext cx="8893175" cy="1022350"/>
          </a:xfrm>
        </p:spPr>
        <p:txBody>
          <a:bodyPr/>
          <a:lstStyle/>
          <a:p>
            <a:r>
              <a:rPr lang="ru-RU" sz="4800" smtClean="0"/>
              <a:t>МЧД в цифрах</a:t>
            </a:r>
            <a:endParaRPr lang="ru-RU" altLang="ru-RU" sz="5200" smtClean="0"/>
          </a:p>
        </p:txBody>
      </p:sp>
      <p:sp>
        <p:nvSpPr>
          <p:cNvPr id="60420" name="Text Box 5"/>
          <p:cNvSpPr txBox="1">
            <a:spLocks noChangeArrowheads="1"/>
          </p:cNvSpPr>
          <p:nvPr/>
        </p:nvSpPr>
        <p:spPr bwMode="auto">
          <a:xfrm>
            <a:off x="2305050" y="4679950"/>
            <a:ext cx="4392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altLang="ru-RU" sz="2400">
                <a:solidFill>
                  <a:srgbClr val="D9241C"/>
                </a:solidFill>
              </a:rPr>
              <a:t>Спасибо за внимание!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Прямоугольник: скругленные углы 13"/>
          <p:cNvSpPr>
            <a:spLocks noChangeArrowheads="1"/>
          </p:cNvSpPr>
          <p:nvPr/>
        </p:nvSpPr>
        <p:spPr bwMode="auto">
          <a:xfrm>
            <a:off x="5610225" y="1566863"/>
            <a:ext cx="5505450" cy="4471987"/>
          </a:xfrm>
          <a:prstGeom prst="roundRect">
            <a:avLst>
              <a:gd name="adj" fmla="val 5833"/>
            </a:avLst>
          </a:prstGeom>
          <a:solidFill>
            <a:srgbClr val="FFDE07"/>
          </a:solidFill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381000" indent="-381000">
              <a:lnSpc>
                <a:spcPct val="85000"/>
              </a:lnSpc>
              <a:spcBef>
                <a:spcPct val="50000"/>
              </a:spcBef>
              <a:buSzPct val="120000"/>
              <a:buFontTx/>
              <a:buBlip>
                <a:blip r:embed="rId3"/>
              </a:buBlip>
            </a:pPr>
            <a:endParaRPr lang="ru-RU" b="0"/>
          </a:p>
        </p:txBody>
      </p:sp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Законодательство</a:t>
            </a:r>
          </a:p>
        </p:txBody>
      </p:sp>
      <p:sp>
        <p:nvSpPr>
          <p:cNvPr id="5" name="TextBox 4">
            <a:extLst>
              <a:ext uri="{FF2B5EF4-FFF2-40B4-BE49-F238E27FC236}"/>
            </a:extLst>
          </p:cNvPr>
          <p:cNvSpPr txBox="1"/>
          <p:nvPr/>
        </p:nvSpPr>
        <p:spPr>
          <a:xfrm>
            <a:off x="5610225" y="1652588"/>
            <a:ext cx="5545138" cy="4756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eaLnBrk="0" hangingPunct="0">
              <a:spcAft>
                <a:spcPts val="600"/>
              </a:spcAft>
              <a:buClr>
                <a:srgbClr val="FF0000"/>
              </a:buClr>
              <a:buFont typeface="Futura PT Demi" panose="020B0702020204020303" pitchFamily="34" charset="0"/>
              <a:buChar char="»"/>
              <a:defRPr/>
            </a:pPr>
            <a:r>
              <a:rPr lang="ru-RU" sz="1400" dirty="0">
                <a:solidFill>
                  <a:srgbClr val="292929"/>
                </a:solidFill>
                <a:latin typeface="+mn-lt"/>
                <a:cs typeface="+mn-cs"/>
              </a:rPr>
              <a:t>приказ </a:t>
            </a:r>
            <a:r>
              <a:rPr lang="ru-RU" sz="1400" dirty="0" err="1">
                <a:solidFill>
                  <a:srgbClr val="292929"/>
                </a:solidFill>
                <a:latin typeface="+mn-lt"/>
                <a:cs typeface="+mn-cs"/>
              </a:rPr>
              <a:t>Минцифры</a:t>
            </a:r>
            <a:r>
              <a:rPr lang="ru-RU" sz="1400" b="0" dirty="0">
                <a:solidFill>
                  <a:srgbClr val="292929"/>
                </a:solidFill>
                <a:latin typeface="+mn-lt"/>
                <a:cs typeface="+mn-cs"/>
              </a:rPr>
              <a:t> </a:t>
            </a:r>
            <a:r>
              <a:rPr lang="ru-RU" sz="1400" dirty="0">
                <a:solidFill>
                  <a:srgbClr val="292929"/>
                </a:solidFill>
                <a:latin typeface="+mn-lt"/>
                <a:cs typeface="+mn-cs"/>
              </a:rPr>
              <a:t>России</a:t>
            </a:r>
            <a:r>
              <a:rPr lang="ru-RU" sz="1400" b="0" dirty="0">
                <a:solidFill>
                  <a:srgbClr val="292929"/>
                </a:solidFill>
                <a:latin typeface="+mn-lt"/>
                <a:cs typeface="+mn-cs"/>
              </a:rPr>
              <a:t> от 18.08.2021 </a:t>
            </a:r>
            <a:r>
              <a:rPr lang="ru-RU" sz="1400" dirty="0">
                <a:solidFill>
                  <a:srgbClr val="292929"/>
                </a:solidFill>
                <a:latin typeface="+mn-lt"/>
                <a:cs typeface="+mn-cs"/>
              </a:rPr>
              <a:t>№ 856 </a:t>
            </a:r>
            <a:r>
              <a:rPr lang="ru-RU" sz="1400" b="0" dirty="0">
                <a:solidFill>
                  <a:srgbClr val="292929"/>
                </a:solidFill>
                <a:latin typeface="+mn-lt"/>
                <a:cs typeface="+mn-cs"/>
              </a:rPr>
              <a:t>«О порядке формирования, актуализации классификатора полномочий и обеспечения доступа к нему»</a:t>
            </a:r>
          </a:p>
          <a:p>
            <a:pPr marL="342900" indent="-342900" eaLnBrk="0" hangingPunct="0">
              <a:spcAft>
                <a:spcPts val="600"/>
              </a:spcAft>
              <a:buClr>
                <a:srgbClr val="FF0000"/>
              </a:buClr>
              <a:buFont typeface="Futura PT Demi" panose="020B0702020204020303" pitchFamily="34" charset="0"/>
              <a:buChar char="»"/>
              <a:defRPr/>
            </a:pPr>
            <a:r>
              <a:rPr lang="ru-RU" sz="1400" dirty="0">
                <a:solidFill>
                  <a:srgbClr val="292929"/>
                </a:solidFill>
                <a:latin typeface="+mn-lt"/>
                <a:cs typeface="+mn-cs"/>
              </a:rPr>
              <a:t>приказ </a:t>
            </a:r>
            <a:r>
              <a:rPr lang="ru-RU" sz="1400" dirty="0" err="1">
                <a:solidFill>
                  <a:srgbClr val="292929"/>
                </a:solidFill>
                <a:latin typeface="+mn-lt"/>
                <a:cs typeface="+mn-cs"/>
              </a:rPr>
              <a:t>Минцифры</a:t>
            </a:r>
            <a:r>
              <a:rPr lang="ru-RU" sz="1400" dirty="0">
                <a:solidFill>
                  <a:srgbClr val="292929"/>
                </a:solidFill>
                <a:latin typeface="+mn-lt"/>
                <a:cs typeface="+mn-cs"/>
              </a:rPr>
              <a:t> </a:t>
            </a:r>
            <a:r>
              <a:rPr lang="ru-RU" sz="1400" b="0" dirty="0">
                <a:solidFill>
                  <a:srgbClr val="292929"/>
                </a:solidFill>
                <a:latin typeface="+mn-lt"/>
                <a:cs typeface="+mn-cs"/>
              </a:rPr>
              <a:t>России от 18.08.2021 </a:t>
            </a:r>
            <a:r>
              <a:rPr lang="ru-RU" sz="1400" dirty="0">
                <a:solidFill>
                  <a:srgbClr val="292929"/>
                </a:solidFill>
                <a:latin typeface="+mn-lt"/>
                <a:cs typeface="+mn-cs"/>
              </a:rPr>
              <a:t>№ 857 </a:t>
            </a:r>
            <a:r>
              <a:rPr lang="ru-RU" sz="1400" b="0" dirty="0">
                <a:solidFill>
                  <a:srgbClr val="292929"/>
                </a:solidFill>
                <a:latin typeface="+mn-lt"/>
                <a:cs typeface="+mn-cs"/>
              </a:rPr>
              <a:t>«Об утверждении требований к формам доверенностей, используемых для подтверждения полномочий в электронной форме»</a:t>
            </a:r>
          </a:p>
          <a:p>
            <a:pPr marL="342900" indent="-342900" eaLnBrk="0" hangingPunct="0">
              <a:spcAft>
                <a:spcPts val="600"/>
              </a:spcAft>
              <a:buClr>
                <a:srgbClr val="FF0000"/>
              </a:buClr>
              <a:buFont typeface="Futura PT Demi" panose="020B0702020204020303" pitchFamily="34" charset="0"/>
              <a:buChar char="»"/>
              <a:defRPr/>
            </a:pPr>
            <a:r>
              <a:rPr lang="ru-RU" sz="1400" dirty="0">
                <a:solidFill>
                  <a:srgbClr val="292929"/>
                </a:solidFill>
                <a:latin typeface="+mn-lt"/>
                <a:cs typeface="+mn-cs"/>
              </a:rPr>
              <a:t>приказ </a:t>
            </a:r>
            <a:r>
              <a:rPr lang="ru-RU" sz="1400" dirty="0" err="1">
                <a:solidFill>
                  <a:srgbClr val="292929"/>
                </a:solidFill>
                <a:latin typeface="+mn-lt"/>
                <a:cs typeface="+mn-cs"/>
              </a:rPr>
              <a:t>Минцифры</a:t>
            </a:r>
            <a:r>
              <a:rPr lang="ru-RU" sz="1400" dirty="0">
                <a:solidFill>
                  <a:srgbClr val="292929"/>
                </a:solidFill>
                <a:latin typeface="+mn-lt"/>
                <a:cs typeface="+mn-cs"/>
              </a:rPr>
              <a:t> России</a:t>
            </a:r>
            <a:r>
              <a:rPr lang="ru-RU" sz="1400" b="0" dirty="0">
                <a:solidFill>
                  <a:srgbClr val="292929"/>
                </a:solidFill>
                <a:latin typeface="+mn-lt"/>
                <a:cs typeface="+mn-cs"/>
              </a:rPr>
              <a:t> от 18.08.2021 </a:t>
            </a:r>
            <a:r>
              <a:rPr lang="ru-RU" sz="1400" dirty="0">
                <a:solidFill>
                  <a:srgbClr val="292929"/>
                </a:solidFill>
                <a:latin typeface="+mn-lt"/>
                <a:cs typeface="+mn-cs"/>
              </a:rPr>
              <a:t>№ 858</a:t>
            </a:r>
            <a:r>
              <a:rPr lang="ru-RU" sz="1400" b="0" dirty="0">
                <a:solidFill>
                  <a:srgbClr val="292929"/>
                </a:solidFill>
                <a:latin typeface="+mn-lt"/>
                <a:cs typeface="+mn-cs"/>
              </a:rPr>
              <a:t>  утверждает единые требования к машиночитаемым формам документов о полномочиях </a:t>
            </a:r>
          </a:p>
          <a:p>
            <a:pPr marL="342900" indent="-342900" eaLnBrk="0" hangingPunct="0">
              <a:spcAft>
                <a:spcPts val="600"/>
              </a:spcAft>
              <a:buClr>
                <a:srgbClr val="FF0000"/>
              </a:buClr>
              <a:buFont typeface="Futura PT Demi" panose="020B0702020204020303" pitchFamily="34" charset="0"/>
              <a:buChar char="»"/>
              <a:defRPr/>
            </a:pPr>
            <a:r>
              <a:rPr lang="ru-RU" sz="1400" dirty="0">
                <a:solidFill>
                  <a:srgbClr val="292929"/>
                </a:solidFill>
                <a:latin typeface="+mn-lt"/>
                <a:cs typeface="+mn-cs"/>
              </a:rPr>
              <a:t>Постановление Правительства РФ </a:t>
            </a:r>
            <a:r>
              <a:rPr lang="ru-RU" sz="1400" b="0" dirty="0">
                <a:solidFill>
                  <a:srgbClr val="292929"/>
                </a:solidFill>
                <a:latin typeface="+mn-lt"/>
                <a:cs typeface="+mn-cs"/>
              </a:rPr>
              <a:t>от 21.02.2022 </a:t>
            </a:r>
            <a:r>
              <a:rPr lang="ru-RU" sz="1400" dirty="0">
                <a:solidFill>
                  <a:srgbClr val="292929"/>
                </a:solidFill>
                <a:latin typeface="+mn-lt"/>
                <a:cs typeface="+mn-cs"/>
              </a:rPr>
              <a:t>№ 222 </a:t>
            </a:r>
            <a:r>
              <a:rPr lang="ru-RU" sz="1400" b="0" dirty="0">
                <a:solidFill>
                  <a:srgbClr val="292929"/>
                </a:solidFill>
                <a:latin typeface="+mn-lt"/>
                <a:cs typeface="+mn-cs"/>
              </a:rPr>
              <a:t>утверждает порядок предоставления заинтересованным лицам документа о полномочиях физического лица</a:t>
            </a:r>
          </a:p>
          <a:p>
            <a:pPr marL="342900" indent="-342900" eaLnBrk="0" hangingPunct="0">
              <a:spcAft>
                <a:spcPts val="600"/>
              </a:spcAft>
              <a:buClr>
                <a:srgbClr val="FF0000"/>
              </a:buClr>
              <a:buFont typeface="Futura PT Demi" panose="020B0702020204020303" pitchFamily="34" charset="0"/>
              <a:buChar char="»"/>
              <a:defRPr/>
            </a:pPr>
            <a:r>
              <a:rPr lang="ru-RU" sz="1400" dirty="0">
                <a:solidFill>
                  <a:srgbClr val="292929"/>
                </a:solidFill>
                <a:latin typeface="+mn-lt"/>
                <a:cs typeface="+mn-cs"/>
              </a:rPr>
              <a:t>Постановление Правительства РФ</a:t>
            </a:r>
            <a:r>
              <a:rPr lang="ru-RU" sz="1400" b="0" dirty="0">
                <a:solidFill>
                  <a:srgbClr val="292929"/>
                </a:solidFill>
                <a:latin typeface="+mn-lt"/>
                <a:cs typeface="+mn-cs"/>
              </a:rPr>
              <a:t> от 21.02.2022 </a:t>
            </a:r>
            <a:r>
              <a:rPr lang="ru-RU" sz="1400" dirty="0">
                <a:solidFill>
                  <a:srgbClr val="292929"/>
                </a:solidFill>
                <a:latin typeface="+mn-lt"/>
                <a:cs typeface="+mn-cs"/>
              </a:rPr>
              <a:t>№ 223 </a:t>
            </a:r>
            <a:r>
              <a:rPr lang="ru-RU" sz="1400" b="0" dirty="0">
                <a:solidFill>
                  <a:srgbClr val="292929"/>
                </a:solidFill>
                <a:latin typeface="+mn-lt"/>
                <a:cs typeface="+mn-cs"/>
              </a:rPr>
              <a:t>утверждает организационно-технических требований к порядку хранения, использования и отмены доверенностей</a:t>
            </a:r>
          </a:p>
          <a:p>
            <a:pPr marL="342900" indent="-342900" eaLnBrk="0" hangingPunct="0">
              <a:spcAft>
                <a:spcPts val="600"/>
              </a:spcAft>
              <a:buClr>
                <a:srgbClr val="FF0000"/>
              </a:buClr>
              <a:buFont typeface="Futura PT Demi" panose="020B0702020204020303" pitchFamily="34" charset="0"/>
              <a:buChar char="»"/>
              <a:defRPr/>
            </a:pPr>
            <a:r>
              <a:rPr lang="ru-RU" sz="1400" dirty="0">
                <a:solidFill>
                  <a:srgbClr val="292929"/>
                </a:solidFill>
                <a:latin typeface="+mn-lt"/>
                <a:cs typeface="+mn-cs"/>
              </a:rPr>
              <a:t>Постановление Правительства РФ </a:t>
            </a:r>
            <a:r>
              <a:rPr lang="ru-RU" sz="1400" b="0" dirty="0">
                <a:solidFill>
                  <a:srgbClr val="292929"/>
                </a:solidFill>
                <a:latin typeface="+mn-lt"/>
                <a:cs typeface="+mn-cs"/>
              </a:rPr>
              <a:t>от 21.02.2022 </a:t>
            </a:r>
            <a:r>
              <a:rPr lang="ru-RU" sz="1400" dirty="0">
                <a:solidFill>
                  <a:srgbClr val="292929"/>
                </a:solidFill>
                <a:latin typeface="+mn-lt"/>
                <a:cs typeface="+mn-cs"/>
              </a:rPr>
              <a:t>№ 224 </a:t>
            </a:r>
            <a:r>
              <a:rPr lang="ru-RU" sz="1400" b="0" dirty="0">
                <a:solidFill>
                  <a:srgbClr val="292929"/>
                </a:solidFill>
                <a:latin typeface="+mn-lt"/>
                <a:cs typeface="+mn-cs"/>
              </a:rPr>
              <a:t>требования к порядку представления доверенности</a:t>
            </a:r>
            <a:endParaRPr lang="ru-RU" sz="1400" b="0" dirty="0">
              <a:latin typeface="+mn-lt"/>
              <a:cs typeface="+mn-cs"/>
            </a:endParaRPr>
          </a:p>
          <a:p>
            <a:pPr eaLnBrk="0" hangingPunct="0">
              <a:defRPr/>
            </a:pPr>
            <a:endParaRPr lang="ru-RU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/>
            </a:extLst>
          </p:cNvPr>
          <p:cNvSpPr txBox="1"/>
          <p:nvPr/>
        </p:nvSpPr>
        <p:spPr>
          <a:xfrm>
            <a:off x="673100" y="1368425"/>
            <a:ext cx="833438" cy="1784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1000" dirty="0">
                <a:solidFill>
                  <a:srgbClr val="FFDE07"/>
                </a:solidFill>
                <a:latin typeface="+mn-lt"/>
                <a:cs typeface="+mn-cs"/>
              </a:rPr>
              <a:t>8</a:t>
            </a:r>
            <a:endParaRPr lang="ru-RU" sz="11000" dirty="0">
              <a:solidFill>
                <a:srgbClr val="FFDE07"/>
              </a:solidFill>
              <a:latin typeface="+mn-lt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/>
            </a:extLst>
          </p:cNvPr>
          <p:cNvSpPr txBox="1"/>
          <p:nvPr/>
        </p:nvSpPr>
        <p:spPr>
          <a:xfrm>
            <a:off x="1577975" y="1812925"/>
            <a:ext cx="3960813" cy="1076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3200" b="0" dirty="0">
                <a:solidFill>
                  <a:srgbClr val="292929"/>
                </a:solidFill>
                <a:latin typeface="+mn-lt"/>
                <a:cs typeface="+mn-cs"/>
              </a:rPr>
              <a:t>Нормативно правовых актов</a:t>
            </a:r>
          </a:p>
        </p:txBody>
      </p:sp>
      <p:sp>
        <p:nvSpPr>
          <p:cNvPr id="10" name="TextBox 9">
            <a:extLst>
              <a:ext uri="{FF2B5EF4-FFF2-40B4-BE49-F238E27FC236}"/>
            </a:extLst>
          </p:cNvPr>
          <p:cNvSpPr txBox="1"/>
          <p:nvPr/>
        </p:nvSpPr>
        <p:spPr>
          <a:xfrm>
            <a:off x="658813" y="4464050"/>
            <a:ext cx="4360862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4000" dirty="0">
                <a:solidFill>
                  <a:srgbClr val="FFDE07"/>
                </a:solidFill>
                <a:latin typeface="+mn-lt"/>
                <a:cs typeface="+mn-cs"/>
              </a:rPr>
              <a:t>63-ФЗ</a:t>
            </a:r>
          </a:p>
        </p:txBody>
      </p:sp>
      <p:sp>
        <p:nvSpPr>
          <p:cNvPr id="12" name="TextBox 11">
            <a:extLst>
              <a:ext uri="{FF2B5EF4-FFF2-40B4-BE49-F238E27FC236}"/>
            </a:extLst>
          </p:cNvPr>
          <p:cNvSpPr txBox="1"/>
          <p:nvPr/>
        </p:nvSpPr>
        <p:spPr>
          <a:xfrm>
            <a:off x="647700" y="4987925"/>
            <a:ext cx="3960813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2400" b="0" dirty="0">
                <a:solidFill>
                  <a:srgbClr val="292929"/>
                </a:solidFill>
                <a:latin typeface="+mn-lt"/>
                <a:cs typeface="+mn-cs"/>
              </a:rPr>
              <a:t>Порядок передачи и передоверия МЧД</a:t>
            </a:r>
          </a:p>
        </p:txBody>
      </p:sp>
      <p:sp>
        <p:nvSpPr>
          <p:cNvPr id="11" name="TextBox 10">
            <a:extLst>
              <a:ext uri="{FF2B5EF4-FFF2-40B4-BE49-F238E27FC236}"/>
            </a:extLst>
          </p:cNvPr>
          <p:cNvSpPr txBox="1"/>
          <p:nvPr/>
        </p:nvSpPr>
        <p:spPr>
          <a:xfrm>
            <a:off x="677863" y="3152775"/>
            <a:ext cx="4360862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4000" dirty="0">
                <a:solidFill>
                  <a:srgbClr val="FFDE07"/>
                </a:solidFill>
                <a:latin typeface="+mn-lt"/>
                <a:cs typeface="+mn-cs"/>
              </a:rPr>
              <a:t>ГК РФ</a:t>
            </a:r>
          </a:p>
        </p:txBody>
      </p:sp>
      <p:sp>
        <p:nvSpPr>
          <p:cNvPr id="13" name="TextBox 12">
            <a:extLst>
              <a:ext uri="{FF2B5EF4-FFF2-40B4-BE49-F238E27FC236}"/>
            </a:extLst>
          </p:cNvPr>
          <p:cNvSpPr txBox="1"/>
          <p:nvPr/>
        </p:nvSpPr>
        <p:spPr>
          <a:xfrm>
            <a:off x="666750" y="3676650"/>
            <a:ext cx="3960813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2400" b="0" dirty="0">
                <a:solidFill>
                  <a:srgbClr val="292929"/>
                </a:solidFill>
                <a:latin typeface="+mn-lt"/>
                <a:cs typeface="+mn-cs"/>
              </a:rPr>
              <a:t>Общие положения о доверенности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Форматы МЧД</a:t>
            </a:r>
          </a:p>
        </p:txBody>
      </p:sp>
      <p:sp>
        <p:nvSpPr>
          <p:cNvPr id="5" name="TextBox 4">
            <a:extLst>
              <a:ext uri="{FF2B5EF4-FFF2-40B4-BE49-F238E27FC236}"/>
            </a:extLst>
          </p:cNvPr>
          <p:cNvSpPr txBox="1"/>
          <p:nvPr/>
        </p:nvSpPr>
        <p:spPr>
          <a:xfrm>
            <a:off x="823913" y="2679700"/>
            <a:ext cx="833437" cy="1784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11000" dirty="0">
                <a:solidFill>
                  <a:srgbClr val="FFDE07"/>
                </a:solidFill>
                <a:latin typeface="+mn-lt"/>
                <a:cs typeface="+mn-cs"/>
              </a:rPr>
              <a:t>3</a:t>
            </a:r>
          </a:p>
        </p:txBody>
      </p:sp>
      <p:sp>
        <p:nvSpPr>
          <p:cNvPr id="6" name="TextBox 5">
            <a:extLst>
              <a:ext uri="{FF2B5EF4-FFF2-40B4-BE49-F238E27FC236}"/>
            </a:extLst>
          </p:cNvPr>
          <p:cNvSpPr txBox="1"/>
          <p:nvPr/>
        </p:nvSpPr>
        <p:spPr>
          <a:xfrm>
            <a:off x="1728788" y="3108325"/>
            <a:ext cx="3960812" cy="10779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3200" b="0" dirty="0">
                <a:solidFill>
                  <a:srgbClr val="292929"/>
                </a:solidFill>
                <a:latin typeface="+mn-lt"/>
                <a:cs typeface="+mn-cs"/>
              </a:rPr>
              <a:t>Основных формата МЧД</a:t>
            </a:r>
          </a:p>
        </p:txBody>
      </p:sp>
      <p:sp>
        <p:nvSpPr>
          <p:cNvPr id="7" name="TextBox 6">
            <a:extLst>
              <a:ext uri="{FF2B5EF4-FFF2-40B4-BE49-F238E27FC236}"/>
            </a:extLst>
          </p:cNvPr>
          <p:cNvSpPr txBox="1"/>
          <p:nvPr/>
        </p:nvSpPr>
        <p:spPr>
          <a:xfrm>
            <a:off x="6048375" y="1350963"/>
            <a:ext cx="1368425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5400" dirty="0">
                <a:solidFill>
                  <a:srgbClr val="FFDE07"/>
                </a:solidFill>
                <a:latin typeface="+mn-lt"/>
                <a:cs typeface="+mn-cs"/>
              </a:rPr>
              <a:t>003</a:t>
            </a:r>
          </a:p>
        </p:txBody>
      </p:sp>
      <p:sp>
        <p:nvSpPr>
          <p:cNvPr id="8" name="TextBox 7">
            <a:extLst>
              <a:ext uri="{FF2B5EF4-FFF2-40B4-BE49-F238E27FC236}"/>
            </a:extLst>
          </p:cNvPr>
          <p:cNvSpPr txBox="1"/>
          <p:nvPr/>
        </p:nvSpPr>
        <p:spPr>
          <a:xfrm>
            <a:off x="6048375" y="2943225"/>
            <a:ext cx="1368425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5400" dirty="0">
                <a:solidFill>
                  <a:srgbClr val="FFDE07"/>
                </a:solidFill>
                <a:latin typeface="+mn-lt"/>
                <a:cs typeface="+mn-cs"/>
              </a:rPr>
              <a:t>002</a:t>
            </a:r>
          </a:p>
        </p:txBody>
      </p:sp>
      <p:sp>
        <p:nvSpPr>
          <p:cNvPr id="9" name="TextBox 8">
            <a:extLst>
              <a:ext uri="{FF2B5EF4-FFF2-40B4-BE49-F238E27FC236}"/>
            </a:extLst>
          </p:cNvPr>
          <p:cNvSpPr txBox="1"/>
          <p:nvPr/>
        </p:nvSpPr>
        <p:spPr>
          <a:xfrm>
            <a:off x="6073775" y="4535488"/>
            <a:ext cx="335915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5400" dirty="0">
                <a:solidFill>
                  <a:srgbClr val="FFDE07"/>
                </a:solidFill>
                <a:latin typeface="+mn-lt"/>
                <a:cs typeface="+mn-cs"/>
              </a:rPr>
              <a:t>5.01, 5.02</a:t>
            </a:r>
          </a:p>
        </p:txBody>
      </p:sp>
      <p:sp>
        <p:nvSpPr>
          <p:cNvPr id="3" name="TextBox 2">
            <a:extLst>
              <a:ext uri="{FF2B5EF4-FFF2-40B4-BE49-F238E27FC236}"/>
            </a:extLst>
          </p:cNvPr>
          <p:cNvSpPr txBox="1"/>
          <p:nvPr/>
        </p:nvSpPr>
        <p:spPr>
          <a:xfrm>
            <a:off x="6073775" y="5256213"/>
            <a:ext cx="4198938" cy="738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Собственные форматы ФНС,</a:t>
            </a:r>
            <a:b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</a:b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не поддерживаются в 1С-ЭДО</a:t>
            </a:r>
          </a:p>
        </p:txBody>
      </p:sp>
      <p:sp>
        <p:nvSpPr>
          <p:cNvPr id="11" name="TextBox 10">
            <a:extLst>
              <a:ext uri="{FF2B5EF4-FFF2-40B4-BE49-F238E27FC236}"/>
            </a:extLst>
          </p:cNvPr>
          <p:cNvSpPr txBox="1"/>
          <p:nvPr/>
        </p:nvSpPr>
        <p:spPr>
          <a:xfrm>
            <a:off x="6073775" y="3692525"/>
            <a:ext cx="4224338" cy="1062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Формат для </a:t>
            </a:r>
            <a:r>
              <a:rPr lang="en-US" b="0" dirty="0">
                <a:solidFill>
                  <a:schemeClr val="tx1"/>
                </a:solidFill>
                <a:latin typeface="+mn-lt"/>
                <a:cs typeface="+mn-cs"/>
              </a:rPr>
              <a:t>B2B </a:t>
            </a: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взаимодействия, но закрывает не весь круг потребностей </a:t>
            </a:r>
          </a:p>
        </p:txBody>
      </p:sp>
      <p:sp>
        <p:nvSpPr>
          <p:cNvPr id="12" name="TextBox 11">
            <a:extLst>
              <a:ext uri="{FF2B5EF4-FFF2-40B4-BE49-F238E27FC236}"/>
            </a:extLst>
          </p:cNvPr>
          <p:cNvSpPr txBox="1"/>
          <p:nvPr/>
        </p:nvSpPr>
        <p:spPr>
          <a:xfrm>
            <a:off x="6048375" y="2078038"/>
            <a:ext cx="4224338" cy="1062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Единый формат</a:t>
            </a: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, для </a:t>
            </a:r>
            <a:r>
              <a:rPr lang="en-US" b="0" dirty="0">
                <a:solidFill>
                  <a:schemeClr val="tx1"/>
                </a:solidFill>
                <a:latin typeface="+mn-lt"/>
                <a:cs typeface="+mn-cs"/>
              </a:rPr>
              <a:t>B2G </a:t>
            </a: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и</a:t>
            </a:r>
            <a:r>
              <a:rPr lang="en-US" b="0" dirty="0">
                <a:solidFill>
                  <a:schemeClr val="tx1"/>
                </a:solidFill>
                <a:latin typeface="+mn-lt"/>
                <a:cs typeface="+mn-cs"/>
              </a:rPr>
              <a:t> B2B </a:t>
            </a: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взаимодействия, такие МЧД создаются в 1С:ЭДО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Поддержка 003 формата</a:t>
            </a:r>
          </a:p>
        </p:txBody>
      </p:sp>
      <p:sp>
        <p:nvSpPr>
          <p:cNvPr id="3" name="Объект 2">
            <a:extLst>
              <a:ext uri="{FF2B5EF4-FFF2-40B4-BE49-F238E27FC236}"/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88925" y="1727200"/>
            <a:ext cx="10009188" cy="3317875"/>
          </a:xfrm>
        </p:spPr>
        <p:txBody>
          <a:bodyPr/>
          <a:lstStyle/>
          <a:p>
            <a:pPr marL="0" indent="0">
              <a:spcAft>
                <a:spcPts val="1200"/>
              </a:spcAft>
              <a:buFontTx/>
              <a:buNone/>
              <a:defRPr/>
            </a:pPr>
            <a:r>
              <a:rPr lang="ru-RU" dirty="0"/>
              <a:t>Единый формат МЧД сейчас поддерживают такие площадки:</a:t>
            </a:r>
          </a:p>
          <a:p>
            <a:pPr>
              <a:buFont typeface="Futura PT Demi" panose="020B0702020204020303" pitchFamily="34" charset="0"/>
              <a:buChar char="»"/>
              <a:defRPr/>
            </a:pPr>
            <a:r>
              <a:rPr lang="ru-RU" dirty="0"/>
              <a:t>ЕФРСБ</a:t>
            </a:r>
          </a:p>
          <a:p>
            <a:pPr>
              <a:buFont typeface="Futura PT Demi" panose="020B0702020204020303" pitchFamily="34" charset="0"/>
              <a:buChar char="»"/>
              <a:defRPr/>
            </a:pPr>
            <a:r>
              <a:rPr lang="ru-RU" dirty="0"/>
              <a:t>Честный ЗНАК</a:t>
            </a:r>
          </a:p>
          <a:p>
            <a:pPr>
              <a:buFont typeface="Futura PT Demi" panose="020B0702020204020303" pitchFamily="34" charset="0"/>
              <a:buChar char="»"/>
              <a:defRPr/>
            </a:pPr>
            <a:r>
              <a:rPr lang="ru-RU" dirty="0"/>
              <a:t>ФТС</a:t>
            </a:r>
          </a:p>
          <a:p>
            <a:pPr>
              <a:buFont typeface="Futura PT Demi" panose="020B0702020204020303" pitchFamily="34" charset="0"/>
              <a:buChar char="»"/>
              <a:defRPr/>
            </a:pPr>
            <a:r>
              <a:rPr lang="ru-RU" dirty="0"/>
              <a:t>ЦРКИ</a:t>
            </a:r>
          </a:p>
          <a:p>
            <a:pPr>
              <a:buFont typeface="Futura PT Demi" panose="020B0702020204020303" pitchFamily="34" charset="0"/>
              <a:buChar char="»"/>
              <a:defRPr/>
            </a:pPr>
            <a:r>
              <a:rPr lang="ru-RU" dirty="0"/>
              <a:t>ЕГАИС</a:t>
            </a:r>
          </a:p>
          <a:p>
            <a:pPr>
              <a:buFont typeface="Futura PT Demi" panose="020B0702020204020303" pitchFamily="34" charset="0"/>
              <a:buChar char="»"/>
              <a:defRPr/>
            </a:pPr>
            <a:r>
              <a:rPr lang="ru-RU" dirty="0"/>
              <a:t>ФСРАР</a:t>
            </a:r>
          </a:p>
          <a:p>
            <a:pPr>
              <a:buFont typeface="Futura PT Demi" panose="020B0702020204020303" pitchFamily="34" charset="0"/>
              <a:buChar char="»"/>
              <a:defRPr/>
            </a:pPr>
            <a:r>
              <a:rPr lang="ru-RU" dirty="0"/>
              <a:t>ЦБ РФ</a:t>
            </a:r>
          </a:p>
          <a:p>
            <a:pPr>
              <a:buFont typeface="Futura PT Demi" panose="020B0702020204020303" pitchFamily="34" charset="0"/>
              <a:buChar char="»"/>
              <a:defRPr/>
            </a:pPr>
            <a:r>
              <a:rPr lang="ru-RU" dirty="0"/>
              <a:t>Всероссийская универсальная площадка</a:t>
            </a:r>
          </a:p>
          <a:p>
            <a:pPr>
              <a:buFont typeface="Futura PT Demi" panose="020B0702020204020303" pitchFamily="34" charset="0"/>
              <a:buChar char="»"/>
              <a:defRPr/>
            </a:pPr>
            <a:r>
              <a:rPr lang="ru-RU" dirty="0"/>
              <a:t>ЕГАИС Лес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4" name="TextBox 3">
            <a:extLst>
              <a:ext uri="{FF2B5EF4-FFF2-40B4-BE49-F238E27FC236}"/>
            </a:extLst>
          </p:cNvPr>
          <p:cNvSpPr txBox="1"/>
          <p:nvPr/>
        </p:nvSpPr>
        <p:spPr>
          <a:xfrm>
            <a:off x="6769100" y="2244725"/>
            <a:ext cx="4176713" cy="41640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Clr>
                <a:srgbClr val="CC0000"/>
              </a:buClr>
              <a:buFont typeface="Futura PT Demi" panose="020B0702020204020303" pitchFamily="34" charset="0"/>
              <a:buChar char="»"/>
              <a:defRPr/>
            </a:pP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Росфинмониторинг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CC0000"/>
              </a:buClr>
              <a:buFont typeface="Futura PT Demi" panose="020B0702020204020303" pitchFamily="34" charset="0"/>
              <a:buChar char="»"/>
              <a:defRPr/>
            </a:pP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Универсальная электронная площадка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CC0000"/>
              </a:buClr>
              <a:buFont typeface="Futura PT Demi" panose="020B0702020204020303" pitchFamily="34" charset="0"/>
              <a:buChar char="»"/>
              <a:defRPr/>
            </a:pP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Минтруд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CC0000"/>
              </a:buClr>
              <a:buFont typeface="Futura PT Demi" panose="020B0702020204020303" pitchFamily="34" charset="0"/>
              <a:buChar char="»"/>
              <a:defRPr/>
            </a:pP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ФГИС ОПВК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CC0000"/>
              </a:buClr>
              <a:buFont typeface="Futura PT Demi" panose="020B0702020204020303" pitchFamily="34" charset="0"/>
              <a:buChar char="»"/>
              <a:defRPr/>
            </a:pP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Минфин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CC0000"/>
              </a:buClr>
              <a:buFont typeface="Futura PT Demi" panose="020B0702020204020303" pitchFamily="34" charset="0"/>
              <a:buChar char="»"/>
              <a:defRPr/>
            </a:pP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Росреестр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CC0000"/>
              </a:buClr>
              <a:buFont typeface="Futura PT Demi" panose="020B0702020204020303" pitchFamily="34" charset="0"/>
              <a:buChar char="»"/>
              <a:defRPr/>
            </a:pP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Нотариат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CC0000"/>
              </a:buClr>
              <a:buFont typeface="Futura PT Demi" panose="020B0702020204020303" pitchFamily="34" charset="0"/>
              <a:buChar char="»"/>
              <a:defRPr/>
            </a:pPr>
            <a:r>
              <a:rPr lang="ru-RU" b="0" dirty="0" err="1">
                <a:solidFill>
                  <a:schemeClr val="tx1"/>
                </a:solidFill>
                <a:latin typeface="+mn-lt"/>
                <a:cs typeface="+mn-cs"/>
              </a:rPr>
              <a:t>Федресурс</a:t>
            </a:r>
            <a:endParaRPr lang="ru-RU" b="0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CC0000"/>
              </a:buClr>
              <a:buFont typeface="Futura PT Demi" panose="020B0702020204020303" pitchFamily="34" charset="0"/>
              <a:buChar char="»"/>
              <a:defRPr/>
            </a:pPr>
            <a:r>
              <a:rPr lang="ru-RU" b="0" dirty="0" err="1">
                <a:solidFill>
                  <a:schemeClr val="tx1"/>
                </a:solidFill>
                <a:latin typeface="+mn-lt"/>
                <a:cs typeface="+mn-cs"/>
              </a:rPr>
              <a:t>Главгосэкспертиза</a:t>
            </a:r>
            <a:endParaRPr lang="ru-RU" b="0" dirty="0">
              <a:solidFill>
                <a:schemeClr val="tx1"/>
              </a:solidFill>
              <a:latin typeface="+mn-lt"/>
              <a:cs typeface="+mn-cs"/>
            </a:endParaRPr>
          </a:p>
          <a:p>
            <a:pPr eaLnBrk="0" hangingPunct="0">
              <a:defRPr/>
            </a:pPr>
            <a:endParaRPr lang="ru-RU" dirty="0">
              <a:latin typeface="Arial" panose="020B0604020202020204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/>
            </a:extLst>
          </p:cNvPr>
          <p:cNvSpPr txBox="1"/>
          <p:nvPr/>
        </p:nvSpPr>
        <p:spPr>
          <a:xfrm>
            <a:off x="936625" y="1987550"/>
            <a:ext cx="3024188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5400" dirty="0">
                <a:solidFill>
                  <a:srgbClr val="00B0F0"/>
                </a:solidFill>
                <a:latin typeface="+mn-lt"/>
                <a:cs typeface="+mn-cs"/>
              </a:rPr>
              <a:t>&gt;1</a:t>
            </a:r>
            <a:r>
              <a:rPr lang="ru-RU" sz="5400" dirty="0">
                <a:solidFill>
                  <a:srgbClr val="00B0F0"/>
                </a:solidFill>
                <a:latin typeface="+mn-lt"/>
                <a:cs typeface="+mn-cs"/>
              </a:rPr>
              <a:t>,5</a:t>
            </a:r>
            <a:r>
              <a:rPr lang="ru-RU" dirty="0">
                <a:solidFill>
                  <a:srgbClr val="00B0F0"/>
                </a:solidFill>
                <a:latin typeface="+mn-lt"/>
                <a:cs typeface="+mn-cs"/>
              </a:rPr>
              <a:t> </a:t>
            </a:r>
            <a:r>
              <a:rPr lang="ru-RU" sz="5400" dirty="0">
                <a:solidFill>
                  <a:srgbClr val="00B0F0"/>
                </a:solidFill>
                <a:latin typeface="+mn-lt"/>
                <a:cs typeface="+mn-cs"/>
              </a:rPr>
              <a:t>млн</a:t>
            </a:r>
          </a:p>
        </p:txBody>
      </p:sp>
      <p:sp>
        <p:nvSpPr>
          <p:cNvPr id="5" name="TextBox 4">
            <a:extLst>
              <a:ext uri="{FF2B5EF4-FFF2-40B4-BE49-F238E27FC236}"/>
            </a:extLst>
          </p:cNvPr>
          <p:cNvSpPr txBox="1"/>
          <p:nvPr/>
        </p:nvSpPr>
        <p:spPr>
          <a:xfrm>
            <a:off x="962025" y="2779713"/>
            <a:ext cx="4224338" cy="739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МЧД хранится в Распределенном реестре ФНС</a:t>
            </a:r>
          </a:p>
        </p:txBody>
      </p:sp>
      <p:sp>
        <p:nvSpPr>
          <p:cNvPr id="37891" name="TextBox 5"/>
          <p:cNvSpPr txBox="1">
            <a:spLocks noChangeArrowheads="1"/>
          </p:cNvSpPr>
          <p:nvPr/>
        </p:nvSpPr>
        <p:spPr bwMode="auto">
          <a:xfrm>
            <a:off x="935038" y="3986213"/>
            <a:ext cx="3024187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5400">
                <a:solidFill>
                  <a:srgbClr val="00B0F0"/>
                </a:solidFill>
                <a:latin typeface="Futura PT Demi"/>
              </a:rPr>
              <a:t>&gt;</a:t>
            </a:r>
            <a:r>
              <a:rPr lang="ru-RU" sz="5400">
                <a:solidFill>
                  <a:srgbClr val="00B0F0"/>
                </a:solidFill>
                <a:latin typeface="Futura PT Demi"/>
              </a:rPr>
              <a:t>5 тыс</a:t>
            </a:r>
          </a:p>
        </p:txBody>
      </p:sp>
      <p:sp>
        <p:nvSpPr>
          <p:cNvPr id="7" name="TextBox 6">
            <a:extLst>
              <a:ext uri="{FF2B5EF4-FFF2-40B4-BE49-F238E27FC236}"/>
            </a:extLst>
          </p:cNvPr>
          <p:cNvSpPr txBox="1"/>
          <p:nvPr/>
        </p:nvSpPr>
        <p:spPr>
          <a:xfrm>
            <a:off x="962025" y="4778375"/>
            <a:ext cx="4222750" cy="414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МЧД создается ежедневно</a:t>
            </a:r>
          </a:p>
        </p:txBody>
      </p:sp>
      <p:sp>
        <p:nvSpPr>
          <p:cNvPr id="37893" name="TextBox 9"/>
          <p:cNvSpPr txBox="1">
            <a:spLocks noChangeArrowheads="1"/>
          </p:cNvSpPr>
          <p:nvPr/>
        </p:nvSpPr>
        <p:spPr bwMode="auto">
          <a:xfrm>
            <a:off x="6624638" y="1944688"/>
            <a:ext cx="3024187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5400">
                <a:solidFill>
                  <a:srgbClr val="00B0F0"/>
                </a:solidFill>
                <a:latin typeface="Futura PT Demi"/>
              </a:rPr>
              <a:t>&gt;</a:t>
            </a:r>
            <a:r>
              <a:rPr lang="ru-RU" sz="5400">
                <a:solidFill>
                  <a:srgbClr val="00B0F0"/>
                </a:solidFill>
                <a:latin typeface="Futura PT Demi"/>
              </a:rPr>
              <a:t>6 тыс</a:t>
            </a:r>
          </a:p>
        </p:txBody>
      </p:sp>
      <p:sp>
        <p:nvSpPr>
          <p:cNvPr id="11" name="TextBox 10">
            <a:extLst>
              <a:ext uri="{FF2B5EF4-FFF2-40B4-BE49-F238E27FC236}"/>
            </a:extLst>
          </p:cNvPr>
          <p:cNvSpPr txBox="1"/>
          <p:nvPr/>
        </p:nvSpPr>
        <p:spPr>
          <a:xfrm>
            <a:off x="6651625" y="2735263"/>
            <a:ext cx="4222750" cy="739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Проверок статуса МЧД проводится ежедневно</a:t>
            </a:r>
          </a:p>
        </p:txBody>
      </p:sp>
      <p:sp>
        <p:nvSpPr>
          <p:cNvPr id="37895" name="TextBox 11"/>
          <p:cNvSpPr txBox="1">
            <a:spLocks noChangeArrowheads="1"/>
          </p:cNvSpPr>
          <p:nvPr/>
        </p:nvSpPr>
        <p:spPr bwMode="auto">
          <a:xfrm>
            <a:off x="6624638" y="3805238"/>
            <a:ext cx="30241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5400">
                <a:solidFill>
                  <a:srgbClr val="00B0F0"/>
                </a:solidFill>
                <a:latin typeface="Futura PT Demi"/>
              </a:rPr>
              <a:t>&gt;</a:t>
            </a:r>
            <a:r>
              <a:rPr lang="ru-RU" sz="5400">
                <a:solidFill>
                  <a:srgbClr val="00B0F0"/>
                </a:solidFill>
                <a:latin typeface="Futura PT Demi"/>
              </a:rPr>
              <a:t>1 тыс</a:t>
            </a:r>
          </a:p>
        </p:txBody>
      </p:sp>
      <p:sp>
        <p:nvSpPr>
          <p:cNvPr id="13" name="TextBox 12">
            <a:extLst>
              <a:ext uri="{FF2B5EF4-FFF2-40B4-BE49-F238E27FC236}"/>
            </a:extLst>
          </p:cNvPr>
          <p:cNvSpPr txBox="1"/>
          <p:nvPr/>
        </p:nvSpPr>
        <p:spPr>
          <a:xfrm>
            <a:off x="6651625" y="4597400"/>
            <a:ext cx="4222750" cy="1062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Загрузок МЧД из Распределенного реестра ФНС ежедневно </a:t>
            </a:r>
          </a:p>
        </p:txBody>
      </p:sp>
      <p:sp>
        <p:nvSpPr>
          <p:cNvPr id="3789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Статистика ФНС</a:t>
            </a:r>
            <a:endParaRPr lang="ru-RU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/>
            </a:extLst>
          </p:cNvPr>
          <p:cNvSpPr txBox="1"/>
          <p:nvPr/>
        </p:nvSpPr>
        <p:spPr>
          <a:xfrm>
            <a:off x="936625" y="2160588"/>
            <a:ext cx="3024188" cy="922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5400" dirty="0">
                <a:solidFill>
                  <a:srgbClr val="FFDE07"/>
                </a:solidFill>
                <a:latin typeface="+mn-lt"/>
                <a:cs typeface="+mn-cs"/>
              </a:rPr>
              <a:t>380</a:t>
            </a:r>
            <a:r>
              <a:rPr lang="ru-RU" dirty="0">
                <a:solidFill>
                  <a:srgbClr val="FFDE07"/>
                </a:solidFill>
                <a:latin typeface="+mn-lt"/>
                <a:cs typeface="+mn-cs"/>
              </a:rPr>
              <a:t> </a:t>
            </a:r>
            <a:r>
              <a:rPr lang="ru-RU" sz="5400" dirty="0" err="1">
                <a:solidFill>
                  <a:srgbClr val="FFDE07"/>
                </a:solidFill>
                <a:latin typeface="+mn-lt"/>
                <a:cs typeface="+mn-cs"/>
              </a:rPr>
              <a:t>тыс</a:t>
            </a:r>
            <a:endParaRPr lang="ru-RU" sz="5400" dirty="0">
              <a:solidFill>
                <a:srgbClr val="FFDE07"/>
              </a:solidFill>
              <a:latin typeface="+mn-lt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/>
            </a:extLst>
          </p:cNvPr>
          <p:cNvSpPr txBox="1"/>
          <p:nvPr/>
        </p:nvSpPr>
        <p:spPr>
          <a:xfrm>
            <a:off x="962025" y="2952750"/>
            <a:ext cx="4224338" cy="414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МЧД хранится на узле 1С</a:t>
            </a:r>
          </a:p>
        </p:txBody>
      </p:sp>
      <p:sp>
        <p:nvSpPr>
          <p:cNvPr id="6" name="TextBox 5">
            <a:extLst>
              <a:ext uri="{FF2B5EF4-FFF2-40B4-BE49-F238E27FC236}"/>
            </a:extLst>
          </p:cNvPr>
          <p:cNvSpPr txBox="1"/>
          <p:nvPr/>
        </p:nvSpPr>
        <p:spPr>
          <a:xfrm>
            <a:off x="935038" y="4157663"/>
            <a:ext cx="3024187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5400" dirty="0">
                <a:solidFill>
                  <a:srgbClr val="FFDE07"/>
                </a:solidFill>
                <a:latin typeface="+mn-lt"/>
                <a:cs typeface="+mn-cs"/>
              </a:rPr>
              <a:t>310</a:t>
            </a:r>
            <a:r>
              <a:rPr lang="ru-RU" dirty="0">
                <a:solidFill>
                  <a:srgbClr val="FFDE07"/>
                </a:solidFill>
                <a:latin typeface="+mn-lt"/>
                <a:cs typeface="+mn-cs"/>
              </a:rPr>
              <a:t> </a:t>
            </a:r>
            <a:r>
              <a:rPr lang="ru-RU" sz="5400" dirty="0" err="1">
                <a:solidFill>
                  <a:srgbClr val="FFDE07"/>
                </a:solidFill>
                <a:latin typeface="+mn-lt"/>
                <a:cs typeface="+mn-cs"/>
              </a:rPr>
              <a:t>тыс</a:t>
            </a:r>
            <a:endParaRPr lang="ru-RU" sz="5400" dirty="0">
              <a:solidFill>
                <a:srgbClr val="FFDE07"/>
              </a:solidFill>
              <a:latin typeface="+mn-lt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/>
            </a:extLst>
          </p:cNvPr>
          <p:cNvSpPr txBox="1"/>
          <p:nvPr/>
        </p:nvSpPr>
        <p:spPr>
          <a:xfrm>
            <a:off x="962025" y="4949825"/>
            <a:ext cx="422275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МЧД активных на текущий момент</a:t>
            </a:r>
          </a:p>
        </p:txBody>
      </p:sp>
      <p:sp>
        <p:nvSpPr>
          <p:cNvPr id="8" name="TextBox 7">
            <a:extLst>
              <a:ext uri="{FF2B5EF4-FFF2-40B4-BE49-F238E27FC236}"/>
            </a:extLst>
          </p:cNvPr>
          <p:cNvSpPr txBox="1"/>
          <p:nvPr/>
        </p:nvSpPr>
        <p:spPr>
          <a:xfrm>
            <a:off x="6913563" y="2160588"/>
            <a:ext cx="3024187" cy="922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5400" dirty="0">
                <a:solidFill>
                  <a:srgbClr val="FFDE07"/>
                </a:solidFill>
                <a:latin typeface="+mn-lt"/>
                <a:cs typeface="+mn-cs"/>
              </a:rPr>
              <a:t>154</a:t>
            </a:r>
            <a:r>
              <a:rPr lang="ru-RU" dirty="0">
                <a:solidFill>
                  <a:srgbClr val="FFDE07"/>
                </a:solidFill>
                <a:latin typeface="+mn-lt"/>
                <a:cs typeface="+mn-cs"/>
              </a:rPr>
              <a:t> </a:t>
            </a:r>
            <a:r>
              <a:rPr lang="ru-RU" sz="5400" dirty="0" err="1">
                <a:solidFill>
                  <a:srgbClr val="FFDE07"/>
                </a:solidFill>
                <a:latin typeface="+mn-lt"/>
                <a:cs typeface="+mn-cs"/>
              </a:rPr>
              <a:t>тыс</a:t>
            </a:r>
            <a:endParaRPr lang="ru-RU" sz="5400" dirty="0">
              <a:solidFill>
                <a:srgbClr val="FFDE07"/>
              </a:solidFill>
              <a:latin typeface="+mn-lt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/>
            </a:extLst>
          </p:cNvPr>
          <p:cNvSpPr txBox="1"/>
          <p:nvPr/>
        </p:nvSpPr>
        <p:spPr>
          <a:xfrm>
            <a:off x="6938963" y="2952750"/>
            <a:ext cx="4224337" cy="414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МЧД созданы на узле 1С</a:t>
            </a:r>
          </a:p>
        </p:txBody>
      </p:sp>
      <p:sp>
        <p:nvSpPr>
          <p:cNvPr id="10" name="TextBox 9">
            <a:extLst>
              <a:ext uri="{FF2B5EF4-FFF2-40B4-BE49-F238E27FC236}"/>
            </a:extLst>
          </p:cNvPr>
          <p:cNvSpPr txBox="1"/>
          <p:nvPr/>
        </p:nvSpPr>
        <p:spPr>
          <a:xfrm>
            <a:off x="6913563" y="4021138"/>
            <a:ext cx="3024187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5400" dirty="0">
                <a:solidFill>
                  <a:srgbClr val="FFDE07"/>
                </a:solidFill>
                <a:latin typeface="+mn-lt"/>
                <a:cs typeface="+mn-cs"/>
              </a:rPr>
              <a:t>126</a:t>
            </a:r>
            <a:r>
              <a:rPr lang="ru-RU" dirty="0">
                <a:solidFill>
                  <a:srgbClr val="FFDE07"/>
                </a:solidFill>
                <a:latin typeface="+mn-lt"/>
                <a:cs typeface="+mn-cs"/>
              </a:rPr>
              <a:t> </a:t>
            </a:r>
            <a:r>
              <a:rPr lang="ru-RU" sz="5400" dirty="0" err="1">
                <a:solidFill>
                  <a:srgbClr val="FFDE07"/>
                </a:solidFill>
                <a:latin typeface="+mn-lt"/>
                <a:cs typeface="+mn-cs"/>
              </a:rPr>
              <a:t>тыс</a:t>
            </a:r>
            <a:endParaRPr lang="ru-RU" sz="5400" dirty="0">
              <a:solidFill>
                <a:srgbClr val="FFDE07"/>
              </a:solidFill>
              <a:latin typeface="+mn-lt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/>
            </a:extLst>
          </p:cNvPr>
          <p:cNvSpPr txBox="1"/>
          <p:nvPr/>
        </p:nvSpPr>
        <p:spPr>
          <a:xfrm>
            <a:off x="6938963" y="4813300"/>
            <a:ext cx="4224337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МЧД активных на текущий момент</a:t>
            </a:r>
          </a:p>
        </p:txBody>
      </p:sp>
      <p:sp>
        <p:nvSpPr>
          <p:cNvPr id="3994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Статистика по Узлу 1С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Статистика по активным МЧД на Узле 1С</a:t>
            </a:r>
          </a:p>
        </p:txBody>
      </p:sp>
      <p:sp>
        <p:nvSpPr>
          <p:cNvPr id="4" name="TextBox 3">
            <a:extLst>
              <a:ext uri="{FF2B5EF4-FFF2-40B4-BE49-F238E27FC236}"/>
            </a:extLst>
          </p:cNvPr>
          <p:cNvSpPr txBox="1"/>
          <p:nvPr/>
        </p:nvSpPr>
        <p:spPr>
          <a:xfrm>
            <a:off x="865188" y="2160588"/>
            <a:ext cx="3024187" cy="922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5400" dirty="0">
                <a:solidFill>
                  <a:srgbClr val="FFDE07"/>
                </a:solidFill>
                <a:latin typeface="+mn-lt"/>
                <a:cs typeface="+mn-cs"/>
              </a:rPr>
              <a:t>&gt;</a:t>
            </a:r>
            <a:r>
              <a:rPr lang="ru-RU" sz="5400" dirty="0">
                <a:solidFill>
                  <a:srgbClr val="FFDE07"/>
                </a:solidFill>
                <a:latin typeface="+mn-lt"/>
                <a:cs typeface="+mn-cs"/>
              </a:rPr>
              <a:t>450</a:t>
            </a:r>
          </a:p>
        </p:txBody>
      </p:sp>
      <p:sp>
        <p:nvSpPr>
          <p:cNvPr id="5" name="TextBox 4">
            <a:extLst>
              <a:ext uri="{FF2B5EF4-FFF2-40B4-BE49-F238E27FC236}"/>
            </a:extLst>
          </p:cNvPr>
          <p:cNvSpPr txBox="1"/>
          <p:nvPr/>
        </p:nvSpPr>
        <p:spPr>
          <a:xfrm>
            <a:off x="890588" y="2952750"/>
            <a:ext cx="4222750" cy="414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МЧД создается ежедневно</a:t>
            </a:r>
          </a:p>
        </p:txBody>
      </p:sp>
      <p:graphicFrame>
        <p:nvGraphicFramePr>
          <p:cNvPr id="41988" name="Диаграмма 5"/>
          <p:cNvGraphicFramePr>
            <a:graphicFrameLocks/>
          </p:cNvGraphicFramePr>
          <p:nvPr/>
        </p:nvGraphicFramePr>
        <p:xfrm>
          <a:off x="6069013" y="1838325"/>
          <a:ext cx="4422775" cy="4621213"/>
        </p:xfrm>
        <a:graphic>
          <a:graphicData uri="http://schemas.openxmlformats.org/presentationml/2006/ole">
            <p:oleObj spid="_x0000_s41988" r:id="rId4" imgW="4419983" imgH="4627265" progId="Excel.Chart.8">
              <p:embed/>
            </p:oleObj>
          </a:graphicData>
        </a:graphic>
      </p:graphicFrame>
      <p:sp>
        <p:nvSpPr>
          <p:cNvPr id="7" name="TextBox 6">
            <a:extLst>
              <a:ext uri="{FF2B5EF4-FFF2-40B4-BE49-F238E27FC236}"/>
            </a:extLst>
          </p:cNvPr>
          <p:cNvSpPr txBox="1"/>
          <p:nvPr/>
        </p:nvSpPr>
        <p:spPr>
          <a:xfrm>
            <a:off x="9613900" y="1973263"/>
            <a:ext cx="1079500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3600" dirty="0">
                <a:solidFill>
                  <a:srgbClr val="FFDE07"/>
                </a:solidFill>
                <a:latin typeface="+mn-lt"/>
                <a:cs typeface="+mn-cs"/>
              </a:rPr>
              <a:t>70%</a:t>
            </a:r>
          </a:p>
        </p:txBody>
      </p:sp>
      <p:sp>
        <p:nvSpPr>
          <p:cNvPr id="8" name="TextBox 7">
            <a:extLst>
              <a:ext uri="{FF2B5EF4-FFF2-40B4-BE49-F238E27FC236}"/>
            </a:extLst>
          </p:cNvPr>
          <p:cNvSpPr txBox="1"/>
          <p:nvPr/>
        </p:nvSpPr>
        <p:spPr>
          <a:xfrm>
            <a:off x="5580063" y="5094288"/>
            <a:ext cx="1081087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3600" dirty="0">
                <a:solidFill>
                  <a:srgbClr val="FFDE07"/>
                </a:solidFill>
                <a:latin typeface="+mn-lt"/>
                <a:cs typeface="+mn-cs"/>
              </a:rPr>
              <a:t>13%</a:t>
            </a:r>
          </a:p>
        </p:txBody>
      </p:sp>
      <p:sp>
        <p:nvSpPr>
          <p:cNvPr id="9" name="TextBox 8">
            <a:extLst>
              <a:ext uri="{FF2B5EF4-FFF2-40B4-BE49-F238E27FC236}"/>
            </a:extLst>
          </p:cNvPr>
          <p:cNvSpPr txBox="1"/>
          <p:nvPr/>
        </p:nvSpPr>
        <p:spPr>
          <a:xfrm>
            <a:off x="5580063" y="5576888"/>
            <a:ext cx="2951162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002 формат</a:t>
            </a:r>
          </a:p>
        </p:txBody>
      </p:sp>
      <p:sp>
        <p:nvSpPr>
          <p:cNvPr id="10" name="TextBox 9">
            <a:extLst>
              <a:ext uri="{FF2B5EF4-FFF2-40B4-BE49-F238E27FC236}"/>
            </a:extLst>
          </p:cNvPr>
          <p:cNvSpPr txBox="1"/>
          <p:nvPr/>
        </p:nvSpPr>
        <p:spPr>
          <a:xfrm>
            <a:off x="5400675" y="2060575"/>
            <a:ext cx="10810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3600" dirty="0">
                <a:solidFill>
                  <a:srgbClr val="FFDE07"/>
                </a:solidFill>
                <a:latin typeface="+mn-lt"/>
                <a:cs typeface="+mn-cs"/>
              </a:rPr>
              <a:t>17%</a:t>
            </a:r>
          </a:p>
        </p:txBody>
      </p:sp>
      <p:sp>
        <p:nvSpPr>
          <p:cNvPr id="11" name="TextBox 10">
            <a:extLst>
              <a:ext uri="{FF2B5EF4-FFF2-40B4-BE49-F238E27FC236}"/>
            </a:extLst>
          </p:cNvPr>
          <p:cNvSpPr txBox="1"/>
          <p:nvPr/>
        </p:nvSpPr>
        <p:spPr>
          <a:xfrm>
            <a:off x="5400675" y="2543175"/>
            <a:ext cx="1511300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5.01 ФНС</a:t>
            </a:r>
          </a:p>
        </p:txBody>
      </p:sp>
      <p:sp>
        <p:nvSpPr>
          <p:cNvPr id="12" name="TextBox 11">
            <a:extLst>
              <a:ext uri="{FF2B5EF4-FFF2-40B4-BE49-F238E27FC236}"/>
            </a:extLst>
          </p:cNvPr>
          <p:cNvSpPr txBox="1"/>
          <p:nvPr/>
        </p:nvSpPr>
        <p:spPr>
          <a:xfrm>
            <a:off x="9613900" y="2497138"/>
            <a:ext cx="294957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003 формат</a:t>
            </a:r>
          </a:p>
        </p:txBody>
      </p:sp>
      <p:sp>
        <p:nvSpPr>
          <p:cNvPr id="13" name="TextBox 12">
            <a:extLst>
              <a:ext uri="{FF2B5EF4-FFF2-40B4-BE49-F238E27FC236}"/>
            </a:extLst>
          </p:cNvPr>
          <p:cNvSpPr txBox="1"/>
          <p:nvPr/>
        </p:nvSpPr>
        <p:spPr>
          <a:xfrm>
            <a:off x="890588" y="4078288"/>
            <a:ext cx="3024187" cy="922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5400" dirty="0">
                <a:solidFill>
                  <a:srgbClr val="FFDE07"/>
                </a:solidFill>
                <a:latin typeface="+mn-lt"/>
                <a:cs typeface="+mn-cs"/>
              </a:rPr>
              <a:t>&gt;</a:t>
            </a:r>
            <a:r>
              <a:rPr lang="ru-RU" sz="5400" dirty="0">
                <a:solidFill>
                  <a:srgbClr val="FFDE07"/>
                </a:solidFill>
                <a:latin typeface="+mn-lt"/>
                <a:cs typeface="+mn-cs"/>
              </a:rPr>
              <a:t>10 </a:t>
            </a:r>
            <a:r>
              <a:rPr lang="ru-RU" sz="5400" dirty="0" err="1">
                <a:solidFill>
                  <a:srgbClr val="FFDE07"/>
                </a:solidFill>
                <a:latin typeface="+mn-lt"/>
                <a:cs typeface="+mn-cs"/>
              </a:rPr>
              <a:t>тыс</a:t>
            </a:r>
            <a:endParaRPr lang="ru-RU" sz="5400" dirty="0">
              <a:solidFill>
                <a:srgbClr val="FFDE07"/>
              </a:solidFill>
              <a:latin typeface="+mn-lt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/>
            </a:extLst>
          </p:cNvPr>
          <p:cNvSpPr txBox="1"/>
          <p:nvPr/>
        </p:nvSpPr>
        <p:spPr>
          <a:xfrm>
            <a:off x="890588" y="4943475"/>
            <a:ext cx="4222750" cy="739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МЧД создано</a:t>
            </a:r>
            <a:b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</a:b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с 1 сентября 2024г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Сколько стоит МЧД?</a:t>
            </a:r>
          </a:p>
        </p:txBody>
      </p:sp>
      <p:grpSp>
        <p:nvGrpSpPr>
          <p:cNvPr id="44034" name="Группа 6"/>
          <p:cNvGrpSpPr>
            <a:grpSpLocks/>
          </p:cNvGrpSpPr>
          <p:nvPr/>
        </p:nvGrpSpPr>
        <p:grpSpPr bwMode="auto">
          <a:xfrm>
            <a:off x="2124075" y="2347913"/>
            <a:ext cx="7273925" cy="1784350"/>
            <a:chOff x="3888829" y="2347536"/>
            <a:chExt cx="7272808" cy="1785104"/>
          </a:xfrm>
        </p:grpSpPr>
        <p:sp>
          <p:nvSpPr>
            <p:cNvPr id="44035" name="Прямоугольник 5"/>
            <p:cNvSpPr>
              <a:spLocks noChangeArrowheads="1"/>
            </p:cNvSpPr>
            <p:nvPr/>
          </p:nvSpPr>
          <p:spPr bwMode="auto">
            <a:xfrm>
              <a:off x="3960837" y="2698749"/>
              <a:ext cx="1316014" cy="101600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eaLnBrk="0" hangingPunct="0"/>
              <a:endParaRPr lang="ru-RU"/>
            </a:p>
          </p:txBody>
        </p:sp>
        <p:sp>
          <p:nvSpPr>
            <p:cNvPr id="4" name="TextBox 3">
              <a:extLst>
                <a:ext uri="{FF2B5EF4-FFF2-40B4-BE49-F238E27FC236}"/>
              </a:extLst>
            </p:cNvPr>
            <p:cNvSpPr txBox="1"/>
            <p:nvPr/>
          </p:nvSpPr>
          <p:spPr>
            <a:xfrm>
              <a:off x="3888829" y="2347536"/>
              <a:ext cx="2231682" cy="178510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ru-RU" sz="11000" dirty="0">
                  <a:solidFill>
                    <a:srgbClr val="FFDE07"/>
                  </a:solidFill>
                  <a:latin typeface="+mn-lt"/>
                  <a:cs typeface="+mn-cs"/>
                </a:rPr>
                <a:t>0</a:t>
              </a:r>
              <a:r>
                <a:rPr lang="ru-RU" sz="6000" dirty="0">
                  <a:solidFill>
                    <a:srgbClr val="FFDE07"/>
                  </a:solidFill>
                  <a:latin typeface="+mn-lt"/>
                  <a:cs typeface="+mn-cs"/>
                </a:rPr>
                <a:t>₽</a:t>
              </a:r>
            </a:p>
          </p:txBody>
        </p:sp>
        <p:sp>
          <p:nvSpPr>
            <p:cNvPr id="5" name="TextBox 4">
              <a:extLst>
                <a:ext uri="{FF2B5EF4-FFF2-40B4-BE49-F238E27FC236}"/>
              </a:extLst>
            </p:cNvPr>
            <p:cNvSpPr txBox="1"/>
            <p:nvPr/>
          </p:nvSpPr>
          <p:spPr>
            <a:xfrm>
              <a:off x="5761037" y="2664023"/>
              <a:ext cx="5400600" cy="107721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ru-RU" sz="3200" b="0" dirty="0">
                  <a:solidFill>
                    <a:srgbClr val="292929"/>
                  </a:solidFill>
                  <a:highlight>
                    <a:srgbClr val="FFDE07"/>
                  </a:highlight>
                  <a:latin typeface="+mn-lt"/>
                  <a:cs typeface="+mn-cs"/>
                </a:rPr>
                <a:t>Столько стоит создать МЧД в продуктах 1С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Полномочия в МЧД</a:t>
            </a:r>
          </a:p>
        </p:txBody>
      </p:sp>
      <p:sp>
        <p:nvSpPr>
          <p:cNvPr id="6" name="TextBox 5">
            <a:extLst>
              <a:ext uri="{FF2B5EF4-FFF2-40B4-BE49-F238E27FC236}"/>
            </a:extLst>
          </p:cNvPr>
          <p:cNvSpPr txBox="1"/>
          <p:nvPr/>
        </p:nvSpPr>
        <p:spPr>
          <a:xfrm>
            <a:off x="936625" y="1655763"/>
            <a:ext cx="3024188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5400" dirty="0">
                <a:solidFill>
                  <a:srgbClr val="FFDE07"/>
                </a:solidFill>
                <a:latin typeface="+mn-lt"/>
                <a:cs typeface="+mn-cs"/>
              </a:rPr>
              <a:t>10 000</a:t>
            </a:r>
          </a:p>
        </p:txBody>
      </p:sp>
      <p:sp>
        <p:nvSpPr>
          <p:cNvPr id="7" name="TextBox 6">
            <a:extLst>
              <a:ext uri="{FF2B5EF4-FFF2-40B4-BE49-F238E27FC236}"/>
            </a:extLst>
          </p:cNvPr>
          <p:cNvSpPr txBox="1"/>
          <p:nvPr/>
        </p:nvSpPr>
        <p:spPr>
          <a:xfrm>
            <a:off x="962025" y="2447925"/>
            <a:ext cx="4224338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Символов в полномочиях МЧД 003 формата</a:t>
            </a:r>
          </a:p>
        </p:txBody>
      </p:sp>
      <p:sp>
        <p:nvSpPr>
          <p:cNvPr id="8" name="TextBox 7">
            <a:extLst>
              <a:ext uri="{FF2B5EF4-FFF2-40B4-BE49-F238E27FC236}"/>
            </a:extLst>
          </p:cNvPr>
          <p:cNvSpPr txBox="1"/>
          <p:nvPr/>
        </p:nvSpPr>
        <p:spPr>
          <a:xfrm>
            <a:off x="936625" y="3617913"/>
            <a:ext cx="3024188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5400" dirty="0">
                <a:solidFill>
                  <a:srgbClr val="FFDE07"/>
                </a:solidFill>
                <a:latin typeface="+mn-lt"/>
                <a:cs typeface="+mn-cs"/>
              </a:rPr>
              <a:t>1 000</a:t>
            </a:r>
          </a:p>
        </p:txBody>
      </p:sp>
      <p:sp>
        <p:nvSpPr>
          <p:cNvPr id="46085" name="TextBox 8"/>
          <p:cNvSpPr txBox="1">
            <a:spLocks noChangeArrowheads="1"/>
          </p:cNvSpPr>
          <p:nvPr/>
        </p:nvSpPr>
        <p:spPr bwMode="auto">
          <a:xfrm>
            <a:off x="962025" y="4410075"/>
            <a:ext cx="4224338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b="0">
                <a:solidFill>
                  <a:schemeClr val="tx1"/>
                </a:solidFill>
                <a:latin typeface="Futura PT Demi"/>
              </a:rPr>
              <a:t>Символов в полномочиях МЧД 002 формата</a:t>
            </a:r>
          </a:p>
          <a:p>
            <a:pPr eaLnBrk="0" hangingPunct="0"/>
            <a:r>
              <a:rPr lang="ru-RU" b="0">
                <a:solidFill>
                  <a:schemeClr val="tx1"/>
                </a:solidFill>
                <a:latin typeface="Futura PT Demi"/>
              </a:rPr>
              <a:t> </a:t>
            </a:r>
          </a:p>
        </p:txBody>
      </p:sp>
      <p:sp>
        <p:nvSpPr>
          <p:cNvPr id="46086" name="TextBox 9"/>
          <p:cNvSpPr txBox="1">
            <a:spLocks noChangeArrowheads="1"/>
          </p:cNvSpPr>
          <p:nvPr/>
        </p:nvSpPr>
        <p:spPr bwMode="auto">
          <a:xfrm>
            <a:off x="6481763" y="2303463"/>
            <a:ext cx="3024187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9600" b="0">
                <a:solidFill>
                  <a:srgbClr val="FFDE07"/>
                </a:solidFill>
                <a:latin typeface="Futura PT Demi"/>
              </a:rPr>
              <a:t>∞</a:t>
            </a:r>
          </a:p>
        </p:txBody>
      </p:sp>
      <p:sp>
        <p:nvSpPr>
          <p:cNvPr id="11" name="TextBox 10">
            <a:extLst>
              <a:ext uri="{FF2B5EF4-FFF2-40B4-BE49-F238E27FC236}"/>
            </a:extLst>
          </p:cNvPr>
          <p:cNvSpPr txBox="1"/>
          <p:nvPr/>
        </p:nvSpPr>
        <p:spPr>
          <a:xfrm>
            <a:off x="6507163" y="3384550"/>
            <a:ext cx="422275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b="0" dirty="0">
                <a:solidFill>
                  <a:schemeClr val="tx1"/>
                </a:solidFill>
                <a:latin typeface="+mn-lt"/>
                <a:cs typeface="+mn-cs"/>
              </a:rPr>
              <a:t>Кодов полномочий из классификатора можно выбрать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3_Специальное оформление">
  <a:themeElements>
    <a:clrScheme name="3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Специальное оформление">
      <a:majorFont>
        <a:latin typeface="Futura PT Demi"/>
        <a:ea typeface=""/>
        <a:cs typeface=""/>
      </a:majorFont>
      <a:minorFont>
        <a:latin typeface="Futura PT Dem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FF00">
            <a:alpha val="75000"/>
          </a:srgbClr>
        </a:solidFill>
        <a:ln>
          <a:noFill/>
        </a:ln>
        <a:effectLst/>
        <a:extLst>
          <a:ext uri="{91240B29-F687-4F45-9708-019B960494DF}">
            <a14:hiddenLine xmlns="" xmlns:a14="http://schemas.microsoft.com/office/drawing/2010/main"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381000" marR="0" indent="-381000" algn="l" defTabSz="914400" rtl="0" eaLnBrk="1" fontAlgn="base" latinLnBrk="0" hangingPunct="1">
          <a:lnSpc>
            <a:spcPct val="85000"/>
          </a:lnSpc>
          <a:spcBef>
            <a:spcPct val="50000"/>
          </a:spcBef>
          <a:spcAft>
            <a:spcPct val="0"/>
          </a:spcAft>
          <a:buClrTx/>
          <a:buSzPct val="120000"/>
          <a:buFontTx/>
          <a:buBlip>
            <a:blip xmlns:r="http://schemas.openxmlformats.org/officeDocument/2006/relationships" r:embed="rId1"/>
          </a:buBlip>
          <a:tabLst/>
          <a:defRPr kumimoji="0" lang="en-US" altLang="ru-RU" sz="2100" b="0" i="0" u="none" strike="noStrike" cap="none" normalizeH="0" baseline="0" smtClean="0">
            <a:ln>
              <a:noFill/>
            </a:ln>
            <a:solidFill>
              <a:srgbClr val="006600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FF00">
            <a:alpha val="75000"/>
          </a:srgbClr>
        </a:solidFill>
        <a:ln>
          <a:noFill/>
        </a:ln>
        <a:effectLst/>
        <a:extLst>
          <a:ext uri="{91240B29-F687-4F45-9708-019B960494DF}">
            <a14:hiddenLine xmlns="" xmlns:a14="http://schemas.microsoft.com/office/drawing/2010/main"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381000" marR="0" indent="-381000" algn="l" defTabSz="914400" rtl="0" eaLnBrk="1" fontAlgn="base" latinLnBrk="0" hangingPunct="1">
          <a:lnSpc>
            <a:spcPct val="85000"/>
          </a:lnSpc>
          <a:spcBef>
            <a:spcPct val="50000"/>
          </a:spcBef>
          <a:spcAft>
            <a:spcPct val="0"/>
          </a:spcAft>
          <a:buClrTx/>
          <a:buSzPct val="120000"/>
          <a:buFontTx/>
          <a:buBlip>
            <a:blip xmlns:r="http://schemas.openxmlformats.org/officeDocument/2006/relationships" r:embed="rId1"/>
          </a:buBlip>
          <a:tabLst/>
          <a:defRPr kumimoji="0" lang="en-US" altLang="ru-RU" sz="2100" b="0" i="0" u="none" strike="noStrike" cap="none" normalizeH="0" baseline="0" smtClean="0">
            <a:ln>
              <a:noFill/>
            </a:ln>
            <a:solidFill>
              <a:srgbClr val="006600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3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4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Futura PT Demi"/>
        <a:ea typeface=""/>
        <a:cs typeface=""/>
      </a:majorFont>
      <a:minorFont>
        <a:latin typeface="Futura PT Dem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FF00">
            <a:alpha val="75000"/>
          </a:srgbClr>
        </a:solidFill>
        <a:ln>
          <a:noFill/>
        </a:ln>
        <a:effectLst/>
        <a:extLst>
          <a:ext uri="{91240B29-F687-4F45-9708-019B960494DF}">
            <a14:hiddenLine xmlns="" xmlns:a14="http://schemas.microsoft.com/office/drawing/2010/main"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381000" marR="0" indent="-381000" algn="l" defTabSz="914400" rtl="0" eaLnBrk="1" fontAlgn="base" latinLnBrk="0" hangingPunct="1">
          <a:lnSpc>
            <a:spcPct val="85000"/>
          </a:lnSpc>
          <a:spcBef>
            <a:spcPct val="50000"/>
          </a:spcBef>
          <a:spcAft>
            <a:spcPct val="0"/>
          </a:spcAft>
          <a:buClrTx/>
          <a:buSzPct val="120000"/>
          <a:buFontTx/>
          <a:buBlip>
            <a:blip xmlns:r="http://schemas.openxmlformats.org/officeDocument/2006/relationships" r:embed="rId1"/>
          </a:buBlip>
          <a:tabLst/>
          <a:defRPr kumimoji="0" lang="en-US" altLang="ru-RU" sz="2100" b="0" i="0" u="none" strike="noStrike" cap="none" normalizeH="0" baseline="0" smtClean="0">
            <a:ln>
              <a:noFill/>
            </a:ln>
            <a:solidFill>
              <a:srgbClr val="006600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FF00">
            <a:alpha val="75000"/>
          </a:srgbClr>
        </a:solidFill>
        <a:ln>
          <a:noFill/>
        </a:ln>
        <a:effectLst/>
        <a:extLst>
          <a:ext uri="{91240B29-F687-4F45-9708-019B960494DF}">
            <a14:hiddenLine xmlns="" xmlns:a14="http://schemas.microsoft.com/office/drawing/2010/main"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381000" marR="0" indent="-381000" algn="l" defTabSz="914400" rtl="0" eaLnBrk="1" fontAlgn="base" latinLnBrk="0" hangingPunct="1">
          <a:lnSpc>
            <a:spcPct val="85000"/>
          </a:lnSpc>
          <a:spcBef>
            <a:spcPct val="50000"/>
          </a:spcBef>
          <a:spcAft>
            <a:spcPct val="0"/>
          </a:spcAft>
          <a:buClrTx/>
          <a:buSzPct val="120000"/>
          <a:buFontTx/>
          <a:buBlip>
            <a:blip xmlns:r="http://schemas.openxmlformats.org/officeDocument/2006/relationships" r:embed="rId1"/>
          </a:buBlip>
          <a:tabLst/>
          <a:defRPr kumimoji="0" lang="en-US" altLang="ru-RU" sz="2100" b="0" i="0" u="none" strike="noStrike" cap="none" normalizeH="0" baseline="0" smtClean="0">
            <a:ln>
              <a:noFill/>
            </a:ln>
            <a:solidFill>
              <a:srgbClr val="006600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80234</TotalTime>
  <Words>510</Words>
  <Application>Microsoft Office PowerPoint</Application>
  <PresentationFormat>Произвольный</PresentationFormat>
  <Paragraphs>146</Paragraphs>
  <Slides>16</Slides>
  <Notes>14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Futura PT Demi</vt:lpstr>
      <vt:lpstr>Times New Roman</vt:lpstr>
      <vt:lpstr>3_Специальное оформление</vt:lpstr>
      <vt:lpstr>4_Специальное оформление</vt:lpstr>
      <vt:lpstr>Диаграмма Microsoft Excel</vt:lpstr>
      <vt:lpstr>МЧД в цифрах</vt:lpstr>
      <vt:lpstr>Законодательство</vt:lpstr>
      <vt:lpstr>Форматы МЧД</vt:lpstr>
      <vt:lpstr>Поддержка 003 формата</vt:lpstr>
      <vt:lpstr>Статистика ФНС</vt:lpstr>
      <vt:lpstr>Статистика по Узлу 1С</vt:lpstr>
      <vt:lpstr>Статистика по активным МЧД на Узле 1С</vt:lpstr>
      <vt:lpstr>Сколько стоит МЧД?</vt:lpstr>
      <vt:lpstr>Полномочия в МЧД</vt:lpstr>
      <vt:lpstr>Классификатор полномочий Минцифры</vt:lpstr>
      <vt:lpstr>МЧД «вездеход» в 1С:ЭДО</vt:lpstr>
      <vt:lpstr>МЧД в Фирме 1С с 1 сентября</vt:lpstr>
      <vt:lpstr>МЧД в Фирме 1С</vt:lpstr>
      <vt:lpstr>Затраты времени на работу с МЧД</vt:lpstr>
      <vt:lpstr>Выводы</vt:lpstr>
      <vt:lpstr>МЧД в цифрах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Кузора Игорь Вячеславович</dc:creator>
  <cp:lastModifiedBy>ryabokon_a</cp:lastModifiedBy>
  <cp:revision>3176</cp:revision>
  <cp:lastPrinted>2015-05-12T12:08:53Z</cp:lastPrinted>
  <dcterms:created xsi:type="dcterms:W3CDTF">2004-06-25T18:36:23Z</dcterms:created>
  <dcterms:modified xsi:type="dcterms:W3CDTF">2024-10-01T09:23:38Z</dcterms:modified>
</cp:coreProperties>
</file>