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</p:sldMasterIdLst>
  <p:notesMasterIdLst>
    <p:notesMasterId r:id="rId30"/>
  </p:notesMasterIdLst>
  <p:handoutMasterIdLst>
    <p:handoutMasterId r:id="rId31"/>
  </p:handoutMasterIdLst>
  <p:sldIdLst>
    <p:sldId id="2684" r:id="rId4"/>
    <p:sldId id="261" r:id="rId5"/>
    <p:sldId id="274" r:id="rId6"/>
    <p:sldId id="288" r:id="rId7"/>
    <p:sldId id="276" r:id="rId8"/>
    <p:sldId id="275" r:id="rId9"/>
    <p:sldId id="278" r:id="rId10"/>
    <p:sldId id="279" r:id="rId11"/>
    <p:sldId id="277" r:id="rId12"/>
    <p:sldId id="282" r:id="rId13"/>
    <p:sldId id="283" r:id="rId14"/>
    <p:sldId id="273" r:id="rId15"/>
    <p:sldId id="262" r:id="rId16"/>
    <p:sldId id="266" r:id="rId17"/>
    <p:sldId id="267" r:id="rId18"/>
    <p:sldId id="268" r:id="rId19"/>
    <p:sldId id="269" r:id="rId20"/>
    <p:sldId id="270" r:id="rId21"/>
    <p:sldId id="271" r:id="rId22"/>
    <p:sldId id="289" r:id="rId23"/>
    <p:sldId id="290" r:id="rId24"/>
    <p:sldId id="284" r:id="rId25"/>
    <p:sldId id="285" r:id="rId26"/>
    <p:sldId id="286" r:id="rId27"/>
    <p:sldId id="287" r:id="rId28"/>
    <p:sldId id="2683" r:id="rId29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FFFBE"/>
    <a:srgbClr val="FFFFDB"/>
    <a:srgbClr val="D5F4FF"/>
    <a:srgbClr val="FC6E51"/>
    <a:srgbClr val="603000"/>
    <a:srgbClr val="CC6600"/>
    <a:srgbClr val="FF9B08"/>
    <a:srgbClr val="F9E38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96327" autoAdjust="0"/>
  </p:normalViewPr>
  <p:slideViewPr>
    <p:cSldViewPr>
      <p:cViewPr varScale="1">
        <p:scale>
          <a:sx n="136" d="100"/>
          <a:sy n="136" d="100"/>
        </p:scale>
        <p:origin x="584" y="192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129467-0A9A-4423-A69D-FCE91026A6B0}" type="slidenum">
              <a:rPr lang="ru-RU" altLang="ru-RU" smtClean="0">
                <a:latin typeface="Times New Roman" pitchFamily="18" charset="0"/>
              </a:rPr>
              <a:pPr/>
              <a:t>3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74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8FC4E-BC77-456A-A097-6873B051A80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67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129467-0A9A-4423-A69D-FCE91026A6B0}" type="slidenum">
              <a:rPr lang="ru-RU" altLang="ru-RU" smtClean="0">
                <a:latin typeface="Times New Roman" pitchFamily="18" charset="0"/>
              </a:rPr>
              <a:pPr/>
              <a:t>12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83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8FC4E-BC77-456A-A097-6873B051A80B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01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129467-0A9A-4423-A69D-FCE91026A6B0}" type="slidenum">
              <a:rPr lang="ru-RU" altLang="ru-RU" smtClean="0">
                <a:latin typeface="Times New Roman" pitchFamily="18" charset="0"/>
              </a:rPr>
              <a:pPr/>
              <a:t>22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63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3" y="1511895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8873" y="2159967"/>
            <a:ext cx="67687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2800" b="0" dirty="0">
                <a:solidFill>
                  <a:schemeClr val="tx1"/>
                </a:solidFill>
              </a:rPr>
              <a:t>Настройка отражения документов и регистров в учете по МСФО (управленческом учете)</a:t>
            </a:r>
          </a:p>
        </p:txBody>
      </p:sp>
    </p:spTree>
  </p:cSld>
  <p:clrMapOvr>
    <a:masterClrMapping/>
  </p:clrMapOvr>
  <p:transition spd="slow" advTm="1371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9478E-C227-4244-8893-A1FE92DB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 dirty="0"/>
              <a:t>Шаблоны трансляции движений</a:t>
            </a:r>
            <a:br>
              <a:rPr lang="ru-RU" dirty="0"/>
            </a:br>
            <a:r>
              <a:rPr lang="ru-RU" dirty="0"/>
              <a:t>финансовых регистров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04957-23B6-44BA-AC59-9B016FAAE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 изменение правил заполнения аналитик проводки</a:t>
            </a:r>
          </a:p>
          <a:p>
            <a:pPr lvl="1"/>
            <a:r>
              <a:rPr lang="ru-RU" dirty="0"/>
              <a:t>разыменование полей источника, если необходимых данных нет в измерениях и реквизитах регистра</a:t>
            </a:r>
          </a:p>
          <a:p>
            <a:pPr lvl="1"/>
            <a:r>
              <a:rPr lang="ru-RU" dirty="0"/>
              <a:t>заполнение фиксированными значениями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A1372E-65C1-40E8-B8FF-819E0C2FD1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05C547-4F40-4F2A-86C5-13116E1B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83" y="2999996"/>
            <a:ext cx="5647507" cy="320115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9EB8BC95-0A14-4044-AB73-B16BD4A2B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078411"/>
            <a:ext cx="2939844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7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8D931-888B-4F63-8F84-720F46B5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800" y="108000"/>
            <a:ext cx="7993933" cy="1022350"/>
          </a:xfrm>
        </p:spPr>
        <p:txBody>
          <a:bodyPr/>
          <a:lstStyle/>
          <a:p>
            <a:r>
              <a:rPr lang="ru-RU" dirty="0"/>
              <a:t>Шаблоны трансляции движений финансовых регистров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3220C-DBA9-4F21-8C10-CCFF62024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Также возможна установка дополнительных отборов на поля источника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230AC3-7107-47A8-9226-33253E871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01F1D3-ABB7-4F89-85C1-2F84C1DE5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17" y="2159967"/>
            <a:ext cx="9645039" cy="401233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3FB1E0D3-D3EE-4023-A6E8-02CB46A53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078411"/>
            <a:ext cx="2939844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7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932" y="1837550"/>
            <a:ext cx="7749209" cy="2091056"/>
          </a:xfrm>
        </p:spPr>
        <p:txBody>
          <a:bodyPr anchor="ctr"/>
          <a:lstStyle/>
          <a:p>
            <a:r>
              <a:rPr lang="ru-RU" sz="2646" dirty="0"/>
              <a:t>Настройки формирования проводок по документам</a:t>
            </a:r>
            <a:br>
              <a:rPr lang="ru-RU" sz="2646" dirty="0"/>
            </a:br>
            <a:r>
              <a:rPr lang="ru-RU" sz="2646" dirty="0"/>
              <a:t>1С:Управление холдингом, 1С:</a:t>
            </a:r>
            <a:r>
              <a:rPr lang="en-US" sz="2646" dirty="0"/>
              <a:t>ERP</a:t>
            </a:r>
            <a:r>
              <a:rPr lang="ru-RU" sz="2646" dirty="0"/>
              <a:t>.Управление холдингом</a:t>
            </a:r>
          </a:p>
        </p:txBody>
      </p:sp>
    </p:spTree>
    <p:extLst>
      <p:ext uri="{BB962C8B-B14F-4D97-AF65-F5344CB8AC3E}">
        <p14:creationId xmlns:p14="http://schemas.microsoft.com/office/powerpoint/2010/main" val="220987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D9ADA-AC13-4ED3-BC4A-6AD4E862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799" y="108000"/>
            <a:ext cx="7910733" cy="1021528"/>
          </a:xfrm>
        </p:spPr>
        <p:txBody>
          <a:bodyPr/>
          <a:lstStyle/>
          <a:p>
            <a:r>
              <a:rPr lang="ru-RU" dirty="0"/>
              <a:t>Настройки формирования </a:t>
            </a:r>
            <a:br>
              <a:rPr lang="ru-RU" dirty="0"/>
            </a:br>
            <a:r>
              <a:rPr lang="ru-RU" dirty="0"/>
              <a:t>проводок по документам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DF8F7-0176-4E24-A7AE-2E176CEA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90" dirty="0"/>
              <a:t>Документы системы и связанные с ними шаблоны проводок отображаются по соответствующей команде подменю «Настройки МСФО»</a:t>
            </a:r>
            <a:endParaRPr lang="ru-RU" sz="189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ECEA62-E4FB-4A66-9A14-89DEC795FE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9DC48C-6D24-4985-9754-2804D9633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971" y="2447999"/>
            <a:ext cx="7976132" cy="387590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EB76F326-CFCF-4983-8EB2-780BA808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213" y="1057119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7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A6E86-3E36-49A7-83AA-DD94A1C5E9F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Настройки формирования</a:t>
            </a:r>
            <a:br>
              <a:rPr lang="ru-RU" dirty="0"/>
            </a:br>
            <a:r>
              <a:rPr lang="ru-RU" dirty="0"/>
              <a:t>проводок по документам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DE9BC-44F2-4688-85D7-084B930A9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00" y="1605600"/>
            <a:ext cx="8970642" cy="1021528"/>
          </a:xfrm>
        </p:spPr>
        <p:txBody>
          <a:bodyPr/>
          <a:lstStyle/>
          <a:p>
            <a:r>
              <a:rPr lang="ru-RU" sz="1890" dirty="0"/>
              <a:t>В левой части отображается список документов системы, в правой – связанные с ними шаблоны проводок. Документы, для которых настроены шаблоны проводок, помечены флагом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468316-2F78-424F-BF55-52BBE99D9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A4C62-7371-4A5C-94CE-8727B66C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00" y="2627128"/>
            <a:ext cx="8353673" cy="363729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1B1B27E9-D9DF-466D-A8D1-D0A99A9A6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213" y="1057119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8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EF07C-3870-468F-BC8D-4BCCAC66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Настройки формирования</a:t>
            </a:r>
            <a:br>
              <a:rPr lang="ru-RU" dirty="0"/>
            </a:br>
            <a:r>
              <a:rPr lang="ru-RU" dirty="0"/>
              <a:t>проводок по документам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CCF16-DAAB-40E6-8410-D48B418A9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90" dirty="0"/>
              <a:t>При настройке шаблона проводки в первую очередь указывается корреспонденция счетов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425C03-ECFF-4F98-BBFB-968939E86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5A9375-A895-4A17-876F-2CA0BCBC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661" y="2318549"/>
            <a:ext cx="7444303" cy="40503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F984B83A-AC12-4DC9-A916-FBDA5352A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213" y="1057119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1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51F58-EF13-4F75-BCF6-A4419D1D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Настройки формирования</a:t>
            </a:r>
            <a:br>
              <a:rPr lang="ru-RU" dirty="0"/>
            </a:br>
            <a:r>
              <a:rPr lang="ru-RU" dirty="0"/>
              <a:t>проводок по документам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64618-DFEB-487D-979A-8205F512A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90" dirty="0"/>
              <a:t>Затем выбирается связанный с документом источник данных для формирования проводки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CB8313-E116-41EC-A071-4448F280E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465D3F-86A1-425C-9B5D-61F5C2D2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817" y="2231975"/>
            <a:ext cx="6939992" cy="404250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C2E46B5F-EC16-43A8-8D1C-D5C46F25D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213" y="1057119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7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FECEE-986D-48B2-A098-FD1D5FAD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Настройки формирования</a:t>
            </a:r>
            <a:br>
              <a:rPr lang="ru-RU" dirty="0"/>
            </a:br>
            <a:r>
              <a:rPr lang="ru-RU" dirty="0"/>
              <a:t>проводок по документам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C642E7-6A47-4945-8F61-118168D0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90" dirty="0"/>
              <a:t>После выбора источника настраиваются правила заполнения аналитик проводки на основании его полей, с возможностью разыменования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F55FEB-DBB7-4DFC-B9F8-B5F2FCFC6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5672EB-5CC5-4C77-925E-DAE90929A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98" y="2300302"/>
            <a:ext cx="7485477" cy="406218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67865EF7-E70B-4389-A867-FF35587B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213" y="1057119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35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7DB57-AF79-4230-8BBE-36C04114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Настройки формирования</a:t>
            </a:r>
            <a:br>
              <a:rPr lang="ru-RU" dirty="0"/>
            </a:br>
            <a:r>
              <a:rPr lang="ru-RU" dirty="0"/>
              <a:t>проводок по документам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BE96E-1D06-4009-A7A1-60968E88C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90" dirty="0"/>
              <a:t>На следующем этапе указывается способ заполнения ресурсов проводки на основании числовых полей источника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39A4AC-A650-42B2-8839-DE6C9F072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512F58-A6FB-43D4-B41D-1DBB5AFD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637" y="2375991"/>
            <a:ext cx="6624736" cy="388158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3E86D18F-693D-4EAA-8456-A06AE51C8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213" y="1057119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6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E9083-4CF6-47CA-92BD-B9F07239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Настройки формирования</a:t>
            </a:r>
            <a:br>
              <a:rPr lang="ru-RU" dirty="0"/>
            </a:br>
            <a:r>
              <a:rPr lang="ru-RU" dirty="0"/>
              <a:t>проводок по документам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C83AD-C8E1-4717-987D-5D8DEECA0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Есть возможность установить  дополнительные отборы на поля источника данных для проводки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0220A4-F748-465F-886A-92C6B3FDE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08774-8EF1-4880-ABD3-E519ACD4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429" y="2375991"/>
            <a:ext cx="6912768" cy="389258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444A93ED-83AF-4769-BDF2-EE075A23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213" y="1057119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0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настроек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4225825"/>
          </a:xfrm>
        </p:spPr>
        <p:txBody>
          <a:bodyPr/>
          <a:lstStyle/>
          <a:p>
            <a:r>
              <a:rPr lang="ru-RU" sz="1890" dirty="0"/>
              <a:t>Возможны два способа настроек правил автоматического формирования проводок на плане счетов МСФО по данным документов оперативного учета</a:t>
            </a:r>
            <a:endParaRPr lang="en-US" sz="1890" dirty="0"/>
          </a:p>
          <a:p>
            <a:r>
              <a:rPr lang="ru-RU" sz="1890" b="1" dirty="0"/>
              <a:t>От финансовых регистров (1С:</a:t>
            </a:r>
            <a:r>
              <a:rPr lang="en-US" sz="1890" b="1" dirty="0"/>
              <a:t>ERP.</a:t>
            </a:r>
            <a:r>
              <a:rPr lang="ru-RU" sz="1890" b="1" dirty="0"/>
              <a:t>Управление холдингом): </a:t>
            </a:r>
            <a:r>
              <a:rPr lang="ru-RU" sz="1890" dirty="0"/>
              <a:t>настраивается шаблон трансляции движений по финансовым регистрам оперативного контура в обороты по счетам МСФО. Набор исходных данных предопределен на уровне конфигурации перечнем объектов учета и связанных с ними регистров</a:t>
            </a:r>
          </a:p>
          <a:p>
            <a:r>
              <a:rPr lang="ru-RU" sz="1890" b="1" dirty="0"/>
              <a:t>От документов (1С: Управление холдингом, 1С:</a:t>
            </a:r>
            <a:r>
              <a:rPr lang="en-US" sz="1890" b="1" dirty="0"/>
              <a:t>ERP.</a:t>
            </a:r>
            <a:r>
              <a:rPr lang="ru-RU" sz="1890" b="1" dirty="0"/>
              <a:t>Управление холдингом):</a:t>
            </a:r>
            <a:r>
              <a:rPr lang="ru-RU" sz="1890" dirty="0"/>
              <a:t> настраиваются шаблоны проводок и способы их заполнения. В качестве исходных данных для проводки могут использоваться:</a:t>
            </a:r>
          </a:p>
          <a:p>
            <a:pPr lvl="1"/>
            <a:r>
              <a:rPr lang="ru-RU" sz="1606" dirty="0"/>
              <a:t>шапка документа</a:t>
            </a:r>
          </a:p>
          <a:p>
            <a:pPr lvl="1"/>
            <a:r>
              <a:rPr lang="ru-RU" sz="1606" dirty="0"/>
              <a:t>его табличные части</a:t>
            </a:r>
          </a:p>
          <a:p>
            <a:pPr lvl="1"/>
            <a:r>
              <a:rPr lang="ru-RU" sz="1606" dirty="0"/>
              <a:t>любые движения документа по регистрам бухгалтерского и оперативного учета</a:t>
            </a:r>
          </a:p>
          <a:p>
            <a:r>
              <a:rPr lang="ru-RU" sz="1890" dirty="0"/>
              <a:t>Оба способа могут применяться одновременно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932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83B8B-5254-4830-8F19-EEA33DBC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Настройки формирования</a:t>
            </a:r>
            <a:br>
              <a:rPr lang="ru-RU" dirty="0"/>
            </a:br>
            <a:r>
              <a:rPr lang="ru-RU" dirty="0"/>
              <a:t>проводок по документам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87BBC-E303-44A1-9326-29B6E8CB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553417"/>
          </a:xfrm>
        </p:spPr>
        <p:txBody>
          <a:bodyPr/>
          <a:lstStyle/>
          <a:p>
            <a:r>
              <a:rPr lang="ru-RU" dirty="0"/>
              <a:t>Шаблоны проводок группируются в шаблоны операций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B02FCF-7D1E-47FB-93EA-6497A240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6" y="2303983"/>
            <a:ext cx="9963662" cy="339107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3E5F50B9-C2B4-4D85-A364-E660AD732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213" y="1057119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29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FE2A1-30D7-4FD0-B94E-F7F56B5C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Настройки формирования</a:t>
            </a:r>
            <a:br>
              <a:rPr lang="ru-RU" dirty="0"/>
            </a:br>
            <a:r>
              <a:rPr lang="ru-RU" dirty="0"/>
              <a:t>проводок по документам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EDAC2C-DD6A-491B-8EFA-CA92BB2E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841449"/>
          </a:xfrm>
        </p:spPr>
        <p:txBody>
          <a:bodyPr/>
          <a:lstStyle/>
          <a:p>
            <a:r>
              <a:rPr lang="ru-RU" dirty="0"/>
              <a:t>Для каждого шаблона операции можно определить границы применимости в зависимости от реквизитов шапки документа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EEA89E-0FE3-4A7F-A6BB-9127B7C31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661" y="2592015"/>
            <a:ext cx="6768752" cy="3679621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669DE8F-E812-4A21-84A8-79031D1C7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213" y="1057119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59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932" y="1837550"/>
            <a:ext cx="7749209" cy="2091056"/>
          </a:xfrm>
        </p:spPr>
        <p:txBody>
          <a:bodyPr anchor="ctr"/>
          <a:lstStyle/>
          <a:p>
            <a:r>
              <a:rPr lang="ru-RU" sz="2646" dirty="0"/>
              <a:t>Формирование проводок по шаблонам</a:t>
            </a:r>
          </a:p>
        </p:txBody>
      </p:sp>
    </p:spTree>
    <p:extLst>
      <p:ext uri="{BB962C8B-B14F-4D97-AF65-F5344CB8AC3E}">
        <p14:creationId xmlns:p14="http://schemas.microsoft.com/office/powerpoint/2010/main" val="32653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CC654-6440-4339-8BAF-A14B46A4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73" y="107950"/>
            <a:ext cx="8893175" cy="1022350"/>
          </a:xfrm>
        </p:spPr>
        <p:txBody>
          <a:bodyPr/>
          <a:lstStyle/>
          <a:p>
            <a:r>
              <a:rPr lang="ru-RU" dirty="0"/>
              <a:t>Формирование проводок по шаблонам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D1FB5-56D7-4F6B-9916-67BDF3DA6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Автоматическое формирование проводок по шаблонам на основании документов оперативного учета может производиться:</a:t>
            </a:r>
          </a:p>
          <a:p>
            <a:pPr lvl="1"/>
            <a:r>
              <a:rPr lang="ru-RU" dirty="0"/>
              <a:t>в момент проведения документа</a:t>
            </a:r>
          </a:p>
          <a:p>
            <a:pPr lvl="1"/>
            <a:r>
              <a:rPr lang="ru-RU" dirty="0"/>
              <a:t>регламентным заданием</a:t>
            </a:r>
          </a:p>
          <a:p>
            <a:pPr lvl="1"/>
            <a:r>
              <a:rPr lang="ru-RU" dirty="0"/>
              <a:t>при ручном вызове процедуры</a:t>
            </a:r>
          </a:p>
          <a:p>
            <a:r>
              <a:rPr lang="ru-RU" dirty="0"/>
              <a:t>Для шаблона трансляции движений финансовых регистров возможна сводная трансляция данных за период без детализации по документам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DB7EBA-EF17-43BC-8A1C-F7C1738E38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1C48A00-3482-482D-B7D1-61EF91A28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58" y="819381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8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1DC7D-A7B6-49F1-9B2B-2E5F2093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07950"/>
            <a:ext cx="8893175" cy="1022350"/>
          </a:xfrm>
        </p:spPr>
        <p:txBody>
          <a:bodyPr/>
          <a:lstStyle/>
          <a:p>
            <a:r>
              <a:rPr lang="ru-RU" dirty="0"/>
              <a:t>Формирование проводок по шаблонам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9B0CB-F676-4AFC-A9E7-03CCD1FDB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Способ формирования проводок указывается в учетной политике организации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329813-C6DB-4E18-B0CB-A825163E4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05A3CC-D5CF-4B3B-B0CA-339BBC0C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28" y="2867173"/>
            <a:ext cx="10270570" cy="3466804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E59070F6-CD8B-447E-AFB3-225EF58F1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58" y="819381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9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87E75-8FC3-45F8-8A9F-F242C653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07950"/>
            <a:ext cx="8893175" cy="1022350"/>
          </a:xfrm>
        </p:spPr>
        <p:txBody>
          <a:bodyPr/>
          <a:lstStyle/>
          <a:p>
            <a:r>
              <a:rPr lang="ru-RU" dirty="0"/>
              <a:t>Формирование проводок по шаблонам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F8024-5D3B-4C9D-84BA-CBFAC4371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r>
              <a:rPr lang="ru-RU" dirty="0"/>
              <a:t>Сформированные по шаблонам проводки документа можно увидеть из его формы или списка документов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974279-941B-4A92-B237-FA65287DD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5894DB2-7898-46B1-86C0-33439AA033DF}"/>
              </a:ext>
            </a:extLst>
          </p:cNvPr>
          <p:cNvGrpSpPr/>
          <p:nvPr/>
        </p:nvGrpSpPr>
        <p:grpSpPr>
          <a:xfrm>
            <a:off x="1656581" y="2905836"/>
            <a:ext cx="8097663" cy="3389477"/>
            <a:chOff x="1512565" y="2211192"/>
            <a:chExt cx="7907931" cy="331744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5697587-7294-4F56-939C-E01FAFE5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2565" y="2211192"/>
              <a:ext cx="7326272" cy="2330025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74FFBFE-4968-47FF-968F-BB39D1BE8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0746" y="3852455"/>
              <a:ext cx="6939750" cy="1676182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10">
            <a:extLst>
              <a:ext uri="{FF2B5EF4-FFF2-40B4-BE49-F238E27FC236}">
                <a16:creationId xmlns:a16="http://schemas.microsoft.com/office/drawing/2014/main" id="{6B58E6AA-0A25-4DBB-A61D-35B467F0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58" y="819381"/>
            <a:ext cx="539756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1С:Управление холдингом, 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2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932" y="1837550"/>
            <a:ext cx="7749209" cy="2091056"/>
          </a:xfrm>
        </p:spPr>
        <p:txBody>
          <a:bodyPr anchor="ctr"/>
          <a:lstStyle/>
          <a:p>
            <a:r>
              <a:rPr lang="ru-RU" sz="2646" dirty="0"/>
              <a:t>Шаблоны трансляции движений финансовых регистров оперативного контура</a:t>
            </a:r>
            <a:r>
              <a:rPr lang="en-US" sz="2646" dirty="0"/>
              <a:t> </a:t>
            </a:r>
            <a:br>
              <a:rPr lang="ru-RU" sz="2646" dirty="0"/>
            </a:br>
            <a:r>
              <a:rPr lang="en-US" sz="2646" dirty="0"/>
              <a:t>1C</a:t>
            </a:r>
            <a:r>
              <a:rPr lang="ru-RU" sz="2646" dirty="0"/>
              <a:t>:</a:t>
            </a:r>
            <a:r>
              <a:rPr lang="en-US" sz="2646" dirty="0"/>
              <a:t>ERP.</a:t>
            </a:r>
            <a:r>
              <a:rPr lang="ru-RU" sz="2646" dirty="0"/>
              <a:t>Управление холдингом</a:t>
            </a:r>
          </a:p>
        </p:txBody>
      </p:sp>
    </p:spTree>
    <p:extLst>
      <p:ext uri="{BB962C8B-B14F-4D97-AF65-F5344CB8AC3E}">
        <p14:creationId xmlns:p14="http://schemas.microsoft.com/office/powerpoint/2010/main" val="300757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CB1F5-40E3-4024-BD78-4CDF27E3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 dirty="0"/>
              <a:t>Трансляция движений финансовых </a:t>
            </a:r>
            <a:br>
              <a:rPr lang="ru-RU" dirty="0"/>
            </a:br>
            <a:r>
              <a:rPr lang="ru-RU" dirty="0"/>
              <a:t>регистров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3FC511-7858-4822-82B9-9E775FE7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3289721"/>
          </a:xfrm>
        </p:spPr>
        <p:txBody>
          <a:bodyPr/>
          <a:lstStyle/>
          <a:p>
            <a:r>
              <a:rPr lang="ru-RU" dirty="0"/>
              <a:t>В конфигурации </a:t>
            </a:r>
            <a:r>
              <a:rPr lang="en-US" dirty="0"/>
              <a:t>1C</a:t>
            </a:r>
            <a:r>
              <a:rPr lang="ru-RU" dirty="0"/>
              <a:t>:</a:t>
            </a:r>
            <a:r>
              <a:rPr lang="en-US" dirty="0"/>
              <a:t>ERP</a:t>
            </a:r>
            <a:r>
              <a:rPr lang="ru-RU" dirty="0"/>
              <a:t>.Управление холдингом поддерживается возможность преобразования в обороты по счетам МСФО движений регистров, на которых в оперативном контуре реализована двойная запись отражения хозяйственных операций (дебет/кредит) через идентификатор финансовой записи (далее – «Финансовые регистры»)</a:t>
            </a:r>
          </a:p>
          <a:p>
            <a:r>
              <a:rPr lang="ru-RU" dirty="0"/>
              <a:t>В методологии оперативного контура эти регистры разделены по предопределенным объектам учета</a:t>
            </a:r>
          </a:p>
          <a:p>
            <a:r>
              <a:rPr lang="ru-RU" dirty="0"/>
              <a:t>Возможна дополнительная классификация движений, например, по группам финансового учета (далее – «Объект настройки»)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EBB012-C145-4112-9FC5-A60502FE6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7FA7F92-C5FA-4C5C-A682-7A4433075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078411"/>
            <a:ext cx="2939844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8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FF24B-F74C-45E1-A1FD-462C57F8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 dirty="0"/>
              <a:t>Шаблоны</a:t>
            </a:r>
            <a:r>
              <a:rPr lang="ru-RU" sz="2268" dirty="0"/>
              <a:t> </a:t>
            </a:r>
            <a:r>
              <a:rPr lang="ru-RU" dirty="0"/>
              <a:t>трансляции движений</a:t>
            </a:r>
            <a:br>
              <a:rPr lang="ru-RU" dirty="0"/>
            </a:br>
            <a:r>
              <a:rPr lang="ru-RU" dirty="0"/>
              <a:t>финансовых регистров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2F4E0-B21E-4697-907C-47621B1BC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Настройка трансляции движений финансовых регистров во многом аналогична настройке трансляции оборотов по счетам</a:t>
            </a:r>
          </a:p>
          <a:p>
            <a:r>
              <a:rPr lang="ru-RU" dirty="0"/>
              <a:t>Используется тот же объект «Шаблон трансляции»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30C7D2-7964-4130-AA47-9FD763423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591717-1AE8-4C36-9E4C-87B80E4ED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0" y="2808039"/>
            <a:ext cx="8443111" cy="349217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CDCF82B2-98E6-4D8A-A87B-4479D7E88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078411"/>
            <a:ext cx="2939844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5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2D2BF-62EE-4CFC-8B5D-0030B75A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Шаблоны трансляции движений</a:t>
            </a:r>
            <a:br>
              <a:rPr lang="ru-RU" dirty="0"/>
            </a:br>
            <a:r>
              <a:rPr lang="ru-RU" dirty="0"/>
              <a:t>финансовых регистров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48E993-B2E7-4ED9-AC1A-2E38C5122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создании шаблона указывается необходимое направление трансляции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056E9F-C029-4120-A363-73DE488BF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B0FC8-8434-4A4D-A394-70C3537C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89" y="2592015"/>
            <a:ext cx="9398647" cy="338437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DB17EF1D-D1A0-4153-BBD2-383D61266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078411"/>
            <a:ext cx="2939844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3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81866-F9E9-489D-9A71-C9D42B74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Шаблоны трансляции движений</a:t>
            </a:r>
            <a:br>
              <a:rPr lang="ru-RU" dirty="0"/>
            </a:br>
            <a:r>
              <a:rPr lang="ru-RU" dirty="0"/>
              <a:t>финансовых регистров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9BE48-8392-4686-A4D6-5EFC1F065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Далее указывается план счетов - приемник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97E85C-4C56-4E66-9E81-2CEB0F7C0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BD72CB-7520-4705-A53B-777F785C0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24" y="2303983"/>
            <a:ext cx="9244826" cy="367240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7BAC5E1-121E-42E4-B5CC-E261AEF55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078411"/>
            <a:ext cx="2939844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8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958FB-169D-4250-BECE-22A05037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Шаблоны трансляции движений</a:t>
            </a:r>
            <a:br>
              <a:rPr lang="ru-RU" dirty="0"/>
            </a:br>
            <a:r>
              <a:rPr lang="ru-RU" dirty="0"/>
              <a:t>финансовых регистров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AFFDB-F00F-47F8-8DD9-ABAD5AC34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 записи шаблона необходимо открыть окно для детальной настройки трансляции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766DAC-E4D0-47DC-951E-A0A3EA8BB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30E96A-DFC0-4C99-8AE5-99666747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10" y="2592015"/>
            <a:ext cx="8542453" cy="338437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AA331333-1715-437B-8B16-B201DC8A8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078411"/>
            <a:ext cx="2939844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9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4F123-A3A6-4C61-B794-1404706A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Шаблоны трансляции движений</a:t>
            </a:r>
            <a:br>
              <a:rPr lang="ru-RU" dirty="0"/>
            </a:br>
            <a:r>
              <a:rPr lang="ru-RU" dirty="0"/>
              <a:t>финансовых регистров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E6727-2F47-4ABC-9AC4-38B90A28F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левой части расположено дерево объектов учета, детализированных по объектам настройки, в правой – счета принимающего плана счетов и установленные соответствия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3FB5B1-F499-4A34-98C8-3629F7101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D005F6-AA53-4789-A9DB-5D71F2C5C2D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0B4C5A-9E23-486C-B747-4D4D0DEC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15" y="2856521"/>
            <a:ext cx="6686643" cy="3483689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E99AE4A5-0DDF-4B80-8A58-7D861FEC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078411"/>
            <a:ext cx="2939844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1С:</a:t>
            </a:r>
            <a:r>
              <a:rPr lang="en-US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ERP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.Управление холдингом</a:t>
            </a:r>
            <a:endParaRPr lang="ru-RU" altLang="ru-RU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25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lumMod val="85000"/>
            <a:alpha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spAutoFit/>
      </a:bodyPr>
      <a:lstStyle>
        <a:defPPr algn="ctr" eaLnBrk="1" hangingPunct="1">
          <a:lnSpc>
            <a:spcPct val="85000"/>
          </a:lnSpc>
          <a:spcBef>
            <a:spcPct val="50000"/>
          </a:spcBef>
          <a:buSzPct val="120000"/>
          <a:defRPr sz="1200" dirty="0" smtClean="0">
            <a:solidFill>
              <a:srgbClr val="603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99653</TotalTime>
  <Words>947</Words>
  <Application>Microsoft Macintosh PowerPoint</Application>
  <PresentationFormat>Произвольный</PresentationFormat>
  <Paragraphs>121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Futura PT Demi</vt:lpstr>
      <vt:lpstr>Times New Roman</vt:lpstr>
      <vt:lpstr>3_Специальное оформление</vt:lpstr>
      <vt:lpstr>4_Специальное оформление</vt:lpstr>
      <vt:lpstr>5_Специальное оформление</vt:lpstr>
      <vt:lpstr>Презентация PowerPoint</vt:lpstr>
      <vt:lpstr>Варианты настроек</vt:lpstr>
      <vt:lpstr>Шаблоны трансляции движений финансовых регистров оперативного контура  1C:ERP.Управление холдингом</vt:lpstr>
      <vt:lpstr>Трансляция движений финансовых  регистров</vt:lpstr>
      <vt:lpstr>Шаблоны трансляции движений финансовых регистров</vt:lpstr>
      <vt:lpstr>Шаблоны трансляции движений финансовых регистров</vt:lpstr>
      <vt:lpstr>Шаблоны трансляции движений финансовых регистров</vt:lpstr>
      <vt:lpstr>Шаблоны трансляции движений финансовых регистров</vt:lpstr>
      <vt:lpstr>Шаблоны трансляции движений финансовых регистров</vt:lpstr>
      <vt:lpstr>Шаблоны трансляции движений финансовых регистров</vt:lpstr>
      <vt:lpstr>Шаблоны трансляции движений финансовых регистров</vt:lpstr>
      <vt:lpstr>Настройки формирования проводок по документам 1С:Управление холдингом, 1С:ERP.Управление холдингом</vt:lpstr>
      <vt:lpstr>Настройки формирования  проводок по документам</vt:lpstr>
      <vt:lpstr>Настройки формирования проводок по документам</vt:lpstr>
      <vt:lpstr>Настройки формирования проводок по документам</vt:lpstr>
      <vt:lpstr>Настройки формирования проводок по документам</vt:lpstr>
      <vt:lpstr>Настройки формирования проводок по документам</vt:lpstr>
      <vt:lpstr>Настройки формирования проводок по документам</vt:lpstr>
      <vt:lpstr>Настройки формирования проводок по документам</vt:lpstr>
      <vt:lpstr>Настройки формирования проводок по документам</vt:lpstr>
      <vt:lpstr>Настройки формирования проводок по документам</vt:lpstr>
      <vt:lpstr>Формирование проводок по шаблонам</vt:lpstr>
      <vt:lpstr>Формирование проводок по шаблонам</vt:lpstr>
      <vt:lpstr>Формирование проводок по шаблонам</vt:lpstr>
      <vt:lpstr>Формирование проводок по шаблонам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 Леонид</dc:creator>
  <cp:lastModifiedBy>Станислав Митрохин</cp:lastModifiedBy>
  <cp:revision>3849</cp:revision>
  <cp:lastPrinted>2015-05-12T12:08:53Z</cp:lastPrinted>
  <dcterms:created xsi:type="dcterms:W3CDTF">2004-06-25T18:36:23Z</dcterms:created>
  <dcterms:modified xsi:type="dcterms:W3CDTF">2023-03-06T13:18:27Z</dcterms:modified>
</cp:coreProperties>
</file>