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81" r:id="rId7"/>
    <p:sldId id="261" r:id="rId8"/>
    <p:sldId id="282" r:id="rId9"/>
    <p:sldId id="283" r:id="rId10"/>
    <p:sldId id="262" r:id="rId11"/>
    <p:sldId id="275" r:id="rId12"/>
    <p:sldId id="276" r:id="rId13"/>
    <p:sldId id="263" r:id="rId14"/>
    <p:sldId id="292" r:id="rId15"/>
    <p:sldId id="29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98" r:id="rId24"/>
    <p:sldId id="285" r:id="rId25"/>
    <p:sldId id="286" r:id="rId26"/>
    <p:sldId id="287" r:id="rId27"/>
    <p:sldId id="271" r:id="rId28"/>
    <p:sldId id="272" r:id="rId29"/>
    <p:sldId id="404" r:id="rId30"/>
    <p:sldId id="424" r:id="rId31"/>
    <p:sldId id="277" r:id="rId32"/>
    <p:sldId id="284" r:id="rId33"/>
    <p:sldId id="291" r:id="rId34"/>
    <p:sldId id="290" r:id="rId35"/>
    <p:sldId id="289" r:id="rId36"/>
    <p:sldId id="300" r:id="rId37"/>
    <p:sldId id="299" r:id="rId38"/>
    <p:sldId id="278" r:id="rId39"/>
    <p:sldId id="301" r:id="rId40"/>
    <p:sldId id="279" r:id="rId41"/>
    <p:sldId id="425" r:id="rId42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Ёлшина Виктория" initials="ЁВ" lastIdx="1" clrIdx="0">
    <p:extLst>
      <p:ext uri="{19B8F6BF-5375-455C-9EA6-DF929625EA0E}">
        <p15:presenceInfo xmlns:p15="http://schemas.microsoft.com/office/powerpoint/2012/main" userId="S::vyolshina@forus.ru::9cee5850-dad4-40af-85c1-da96aae22ae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  <a:prstDash val="dashDot"/>
            </a:ln>
          </a:left>
          <a:right>
            <a:ln w="12700">
              <a:solidFill>
                <a:schemeClr val="lt1"/>
              </a:solidFill>
              <a:prstDash val="dashDot"/>
            </a:ln>
          </a:right>
          <a:top>
            <a:ln w="12700">
              <a:solidFill>
                <a:schemeClr val="lt1"/>
              </a:solidFill>
              <a:prstDash val="dashDot"/>
            </a:ln>
          </a:top>
          <a:bottom>
            <a:ln w="12700">
              <a:solidFill>
                <a:schemeClr val="lt1"/>
              </a:solidFill>
              <a:prstDash val="dashDot"/>
            </a:ln>
          </a:bottom>
          <a:insideH>
            <a:ln w="12700">
              <a:solidFill>
                <a:schemeClr val="lt1"/>
              </a:solidFill>
              <a:prstDash val="dashDot"/>
            </a:ln>
          </a:insideH>
          <a:insideV>
            <a:ln w="12700">
              <a:solidFill>
                <a:schemeClr val="lt1"/>
              </a:solidFill>
              <a:prstDash val="dashDot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  <a:prstDash val="dashDot"/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  <a:prstDash val="dashDot"/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2" autoAdjust="0"/>
    <p:restoredTop sz="62814" autoAdjust="0"/>
  </p:normalViewPr>
  <p:slideViewPr>
    <p:cSldViewPr snapToGrid="0">
      <p:cViewPr varScale="1">
        <p:scale>
          <a:sx n="50" d="100"/>
          <a:sy n="50" d="100"/>
        </p:scale>
        <p:origin x="1762" y="4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53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74"/>
    </p:cViewPr>
  </p:sorterViewPr>
  <p:notesViewPr>
    <p:cSldViewPr snapToGrid="0">
      <p:cViewPr varScale="1">
        <p:scale>
          <a:sx n="55" d="100"/>
          <a:sy n="55" d="100"/>
        </p:scale>
        <p:origin x="62" y="4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0F1DD30-20F5-456A-A91D-5E5E2AE4E96B}" type="datetimeFigureOut">
              <a:rPr lang="ru-RU"/>
              <a:t>15.04.2026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9AD6420-324F-4B35-AE1D-31198132CD0C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D6420-324F-4B35-AE1D-31198132CD0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627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D6420-324F-4B35-AE1D-31198132CD0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992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D6420-324F-4B35-AE1D-31198132CD0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171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trike="sngStrik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D6420-324F-4B35-AE1D-31198132CD0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261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i="0" dirty="0">
              <a:solidFill>
                <a:srgbClr val="0F1115"/>
              </a:solidFill>
              <a:effectLst/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D6420-324F-4B35-AE1D-31198132CD0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907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i="0" dirty="0">
              <a:solidFill>
                <a:srgbClr val="0F1115"/>
              </a:solidFill>
              <a:effectLst/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D6420-324F-4B35-AE1D-31198132CD0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890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i="0" dirty="0">
              <a:solidFill>
                <a:srgbClr val="0F1115"/>
              </a:solidFill>
              <a:effectLst/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D6420-324F-4B35-AE1D-31198132CD0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753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i="0" dirty="0">
              <a:solidFill>
                <a:srgbClr val="0F1115"/>
              </a:solidFill>
              <a:effectLst/>
              <a:latin typeface="quote-cjk-patch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D6420-324F-4B35-AE1D-31198132CD0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8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D6420-324F-4B35-AE1D-31198132CD0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372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D6420-324F-4B35-AE1D-31198132CD0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432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D6420-324F-4B35-AE1D-31198132CD0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06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D6420-324F-4B35-AE1D-31198132CD0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5889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D6420-324F-4B35-AE1D-31198132CD0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2866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D6420-324F-4B35-AE1D-31198132CD0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93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D6420-324F-4B35-AE1D-31198132CD0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4580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D6420-324F-4B35-AE1D-31198132CD0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9924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D6420-324F-4B35-AE1D-31198132CD0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6609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D6420-324F-4B35-AE1D-31198132CD0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223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D6420-324F-4B35-AE1D-31198132CD0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0487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D6420-324F-4B35-AE1D-31198132CD0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0771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D6420-324F-4B35-AE1D-31198132CD0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839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D6420-324F-4B35-AE1D-31198132CD0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568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C9AD6420-324F-4B35-AE1D-31198132CD0C}" type="slidenum">
              <a:rPr lang="ru-RU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D6420-324F-4B35-AE1D-31198132CD0C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7690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Далее идет демонстрация ПП в течении 30-40 минут по следующей структуре:</a:t>
            </a:r>
            <a:endParaRPr dirty="0"/>
          </a:p>
          <a:p>
            <a:pPr>
              <a:defRPr/>
            </a:pPr>
            <a:endParaRPr lang="ru-RU" sz="1200" dirty="0"/>
          </a:p>
          <a:p>
            <a:pPr>
              <a:defRPr/>
            </a:pPr>
            <a:r>
              <a:rPr lang="ru-RU" sz="1200" dirty="0"/>
              <a:t>ДО (10-15 минут)</a:t>
            </a:r>
            <a:endParaRPr dirty="0"/>
          </a:p>
          <a:p>
            <a:pPr marL="342900" indent="-342900">
              <a:buAutoNum type="arabicPeriod"/>
              <a:defRPr/>
            </a:pPr>
            <a:r>
              <a:rPr lang="ru-RU" sz="1200" dirty="0"/>
              <a:t>Настройки номенклатуры дел</a:t>
            </a:r>
            <a:endParaRPr dirty="0"/>
          </a:p>
          <a:p>
            <a:pPr marL="342900" indent="-342900">
              <a:buAutoNum type="arabicPeriod"/>
              <a:defRPr/>
            </a:pPr>
            <a:r>
              <a:rPr lang="ru-RU" sz="1200" dirty="0"/>
              <a:t>Настройки дел</a:t>
            </a:r>
            <a:endParaRPr dirty="0"/>
          </a:p>
          <a:p>
            <a:pPr marL="342900" indent="-342900">
              <a:buAutoNum type="arabicPeriod"/>
              <a:defRPr/>
            </a:pPr>
            <a:r>
              <a:rPr lang="ru-RU" sz="1200" dirty="0"/>
              <a:t>Формирование договора/документа</a:t>
            </a:r>
            <a:endParaRPr dirty="0"/>
          </a:p>
          <a:p>
            <a:pPr marL="342900" indent="-342900">
              <a:buAutoNum type="arabicPeriod"/>
              <a:defRPr/>
            </a:pPr>
            <a:r>
              <a:rPr lang="ru-RU" sz="1200" dirty="0"/>
              <a:t>Запуск процесса по документу (подписание приложенных файлов ЭП)</a:t>
            </a:r>
            <a:endParaRPr dirty="0"/>
          </a:p>
          <a:p>
            <a:pPr marL="342900" indent="-342900">
              <a:buAutoNum type="arabicPeriod"/>
              <a:defRPr/>
            </a:pPr>
            <a:r>
              <a:rPr lang="ru-RU" sz="1200" dirty="0"/>
              <a:t>Определение документа в дело -&gt; закрытие дела</a:t>
            </a:r>
            <a:endParaRPr dirty="0"/>
          </a:p>
          <a:p>
            <a:pPr marL="342900" indent="-342900">
              <a:buAutoNum type="arabicPeriod"/>
              <a:defRPr/>
            </a:pPr>
            <a:r>
              <a:rPr lang="ru-RU" sz="1200" dirty="0"/>
              <a:t>Отправка в 1С:Архив</a:t>
            </a:r>
            <a:endParaRPr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sz="1800" dirty="0"/>
              <a:t>Архив (15-20 минут)</a:t>
            </a:r>
            <a:endParaRPr dirty="0"/>
          </a:p>
          <a:p>
            <a:pPr marL="342900" indent="-342900">
              <a:buAutoNum type="arabicPeriod"/>
              <a:defRPr/>
            </a:pPr>
            <a:r>
              <a:rPr lang="ru-RU" sz="1800" dirty="0"/>
              <a:t>Рабочее место архивариуса</a:t>
            </a:r>
            <a:endParaRPr dirty="0"/>
          </a:p>
          <a:p>
            <a:pPr marL="342900" indent="-342900">
              <a:buAutoNum type="arabicPeriod"/>
              <a:defRPr/>
            </a:pPr>
            <a:r>
              <a:rPr lang="ru-RU" sz="1800" dirty="0"/>
              <a:t>Принятие пакетов дел и документов в 1С:Архив</a:t>
            </a:r>
            <a:endParaRPr dirty="0"/>
          </a:p>
          <a:p>
            <a:pPr marL="342900" indent="-342900">
              <a:buAutoNum type="arabicPeriod"/>
              <a:defRPr/>
            </a:pPr>
            <a:r>
              <a:rPr lang="ru-RU" sz="1800" dirty="0"/>
              <a:t>Регламентные операции при принятии документов в 1С:Архив</a:t>
            </a:r>
            <a:endParaRPr dirty="0"/>
          </a:p>
          <a:p>
            <a:pPr marL="800100" lvl="1" indent="-342900">
              <a:buAutoNum type="arabicPeriod"/>
              <a:defRPr/>
            </a:pPr>
            <a:r>
              <a:rPr lang="ru-RU" dirty="0"/>
              <a:t>Автоматическое усовершенствование ЭП (подробно для чего) </a:t>
            </a:r>
            <a:endParaRPr dirty="0"/>
          </a:p>
          <a:p>
            <a:pPr marL="800100" lvl="1" indent="-342900">
              <a:buAutoNum type="arabicPeriod"/>
              <a:defRPr/>
            </a:pPr>
            <a:r>
              <a:rPr lang="ru-RU" dirty="0"/>
              <a:t>Автоматическое формирование файла визуализации (при его отсутствии)</a:t>
            </a:r>
            <a:endParaRPr dirty="0"/>
          </a:p>
          <a:p>
            <a:pPr marL="342900" indent="-342900">
              <a:buAutoNum type="arabicPeriod"/>
              <a:defRPr/>
            </a:pPr>
            <a:r>
              <a:rPr lang="ru-RU" dirty="0"/>
              <a:t>Поиск документов в системе (обычный поиск, фильтры, полнотекстовый)</a:t>
            </a:r>
            <a:endParaRPr dirty="0"/>
          </a:p>
          <a:p>
            <a:pPr marL="342900" indent="-342900">
              <a:buAutoNum type="arabicPeriod"/>
              <a:defRPr/>
            </a:pPr>
            <a:r>
              <a:rPr lang="ru-RU" dirty="0"/>
              <a:t>Автоматические проверки дел и документов </a:t>
            </a:r>
            <a:endParaRPr dirty="0"/>
          </a:p>
          <a:p>
            <a:pPr marL="342900" indent="-342900">
              <a:buAutoNum type="arabicPeriod"/>
              <a:defRPr/>
            </a:pPr>
            <a:r>
              <a:rPr lang="ru-RU" dirty="0"/>
              <a:t>Выдача дел и документов</a:t>
            </a:r>
            <a:endParaRPr dirty="0"/>
          </a:p>
          <a:p>
            <a:pPr marL="342900" indent="-342900">
              <a:buAutoNum type="arabicPeriod"/>
              <a:defRPr/>
            </a:pPr>
            <a:r>
              <a:rPr lang="ru-RU" dirty="0"/>
              <a:t>Запросы архивных справок/выписок </a:t>
            </a:r>
            <a:endParaRPr dirty="0"/>
          </a:p>
          <a:p>
            <a:pPr marL="342900" indent="-342900">
              <a:buAutoNum type="arabicPeriod"/>
              <a:defRPr/>
            </a:pPr>
            <a:r>
              <a:rPr lang="ru-RU" dirty="0"/>
              <a:t>Распределенное хранение документов на томах</a:t>
            </a:r>
            <a:endParaRPr dirty="0"/>
          </a:p>
          <a:p>
            <a:pPr marL="342900" indent="-342900">
              <a:buAutoNum type="arabicPeriod"/>
              <a:defRPr/>
            </a:pPr>
            <a:r>
              <a:rPr lang="ru-RU" dirty="0"/>
              <a:t>Уничтожение дел и документов</a:t>
            </a:r>
            <a:endParaRPr dirty="0"/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C9AD6420-324F-4B35-AE1D-31198132CD0C}" type="slidenum">
              <a:rPr lang="ru-RU"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i="0" dirty="0">
              <a:solidFill>
                <a:srgbClr val="333333"/>
              </a:solidFill>
              <a:effectLst/>
              <a:latin typeface="system-u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D6420-324F-4B35-AE1D-31198132CD0C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743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i="0" dirty="0">
              <a:solidFill>
                <a:srgbClr val="333333"/>
              </a:solidFill>
              <a:effectLst/>
              <a:latin typeface="system-u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D6420-324F-4B35-AE1D-31198132CD0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4185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i="0" dirty="0">
              <a:solidFill>
                <a:srgbClr val="333333"/>
              </a:solidFill>
              <a:effectLst/>
              <a:latin typeface="system-u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D6420-324F-4B35-AE1D-31198132CD0C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9821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D6420-324F-4B35-AE1D-31198132CD0C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5363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D6420-324F-4B35-AE1D-31198132CD0C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5748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D6420-324F-4B35-AE1D-31198132CD0C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1657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D6420-324F-4B35-AE1D-31198132CD0C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6235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D6420-324F-4B35-AE1D-31198132CD0C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298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D6420-324F-4B35-AE1D-31198132CD0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5032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C9AD6420-324F-4B35-AE1D-31198132CD0C}" type="slidenum">
              <a:rPr lang="ru-RU"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D6420-324F-4B35-AE1D-31198132CD0C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432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i="0" strike="noStrike" dirty="0">
              <a:solidFill>
                <a:srgbClr val="0F1115"/>
              </a:solidFill>
              <a:effectLst/>
              <a:latin typeface="quote-cjk-patch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D6420-324F-4B35-AE1D-31198132CD0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681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D6420-324F-4B35-AE1D-31198132CD0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537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D6420-324F-4B35-AE1D-31198132CD0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1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D6420-324F-4B35-AE1D-31198132CD0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428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D6420-324F-4B35-AE1D-31198132CD0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369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1146175" y="1405860"/>
            <a:ext cx="6084889" cy="3114405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6000"/>
            </a:lvl1pPr>
          </a:lstStyle>
          <a:p>
            <a:pPr>
              <a:defRPr/>
            </a:pPr>
            <a:r>
              <a:rPr lang="ru-RU"/>
              <a:t>Название</a:t>
            </a:r>
            <a:br>
              <a:rPr lang="ru-RU"/>
            </a:br>
            <a:r>
              <a:rPr lang="ru-RU"/>
              <a:t>Заголовок доклада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146176" y="4520265"/>
            <a:ext cx="6084888" cy="776557"/>
          </a:xfrm>
        </p:spPr>
        <p:txBody>
          <a:bodyPr lIns="36000" tIns="36000" rIns="36000" bIns="36000">
            <a:normAutofit/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Имя Фамилия докладчика</a:t>
            </a:r>
            <a:endParaRPr/>
          </a:p>
          <a:p>
            <a:pPr>
              <a:defRPr/>
            </a:pPr>
            <a:r>
              <a:rPr lang="ru-RU" sz="2400"/>
              <a:t>Должность / Служба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нумерованный список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Текст 6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882114" y="1376313"/>
            <a:ext cx="10412361" cy="4496586"/>
          </a:xfrm>
        </p:spPr>
        <p:txBody>
          <a:bodyPr lIns="36000" tIns="36000" rIns="36000" bIns="36000" anchor="t" anchorCtr="0">
            <a:normAutofit/>
          </a:bodyPr>
          <a:lstStyle>
            <a:lvl1pPr marL="342900" indent="-342900">
              <a:buFont typeface="+mj-lt"/>
              <a:buAutoNum type="arabicPeriod"/>
              <a:defRPr sz="1800" b="0"/>
            </a:lvl1pPr>
          </a:lstStyle>
          <a:p>
            <a:pPr lvl="0">
              <a:defRPr/>
            </a:pPr>
            <a:r>
              <a:rPr lang="ru-RU"/>
              <a:t>Первый пункт</a:t>
            </a:r>
            <a:endParaRPr/>
          </a:p>
          <a:p>
            <a:pPr lvl="0">
              <a:defRPr/>
            </a:pPr>
            <a:r>
              <a:rPr lang="ru-RU"/>
              <a:t>Второй пункт </a:t>
            </a:r>
            <a:endParaRPr/>
          </a:p>
          <a:p>
            <a:pPr lvl="0">
              <a:defRPr/>
            </a:pPr>
            <a:r>
              <a:rPr lang="ru-RU"/>
              <a:t>Третий пункт </a:t>
            </a:r>
            <a:endParaRPr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884902" y="635297"/>
            <a:ext cx="10392696" cy="489381"/>
          </a:xfrm>
        </p:spPr>
        <p:txBody>
          <a:bodyPr anchor="b" anchorCtr="0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Заголовок и нумерованный список в 2 колонки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Текст 6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788057" y="1319753"/>
            <a:ext cx="5415345" cy="4330604"/>
          </a:xfrm>
        </p:spPr>
        <p:txBody>
          <a:bodyPr lIns="36000" tIns="36000" rIns="36000" bIns="36000" anchor="t" anchorCtr="0">
            <a:normAutofit/>
          </a:bodyPr>
          <a:lstStyle>
            <a:lvl1pPr marL="342900" indent="-342900">
              <a:buFont typeface="+mj-lt"/>
              <a:buAutoNum type="arabicPeriod"/>
              <a:defRPr sz="1800" b="0"/>
            </a:lvl1pPr>
          </a:lstStyle>
          <a:p>
            <a:pPr lvl="0">
              <a:defRPr/>
            </a:pPr>
            <a:r>
              <a:rPr lang="ru-RU"/>
              <a:t>Первый пункт</a:t>
            </a:r>
            <a:endParaRPr/>
          </a:p>
          <a:p>
            <a:pPr lvl="0">
              <a:defRPr/>
            </a:pPr>
            <a:r>
              <a:rPr lang="ru-RU"/>
              <a:t>Второй пункт </a:t>
            </a:r>
            <a:endParaRPr/>
          </a:p>
          <a:p>
            <a:pPr lvl="0">
              <a:defRPr/>
            </a:pPr>
            <a:r>
              <a:rPr lang="ru-RU"/>
              <a:t>Третий пункт </a:t>
            </a:r>
            <a:endParaRPr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988596" y="1153771"/>
            <a:ext cx="4412963" cy="1042674"/>
          </a:xfrm>
        </p:spPr>
        <p:txBody>
          <a:bodyPr anchor="b" anchorCtr="0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маркированный список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Текст 6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884902" y="1357461"/>
            <a:ext cx="10392696" cy="4553146"/>
          </a:xfrm>
        </p:spPr>
        <p:txBody>
          <a:bodyPr lIns="36000" tIns="36000" rIns="36000" bIns="36000" anchor="t" anchorCtr="0">
            <a:normAutofit/>
          </a:bodyPr>
          <a:lstStyle>
            <a:lvl1pPr marL="0" indent="0">
              <a:buFont typeface="+mj-lt"/>
              <a:buNone/>
              <a:defRPr sz="1800" b="0"/>
            </a:lvl1pPr>
          </a:lstStyle>
          <a:p>
            <a:pPr marL="285750" indent="-285750">
              <a:buClr>
                <a:srgbClr val="FFCF66"/>
              </a:buClr>
              <a:buFont typeface="Arial"/>
              <a:buChar char="•"/>
              <a:defRPr/>
            </a:pPr>
            <a:r>
              <a:rPr lang="ru-RU"/>
              <a:t>Первая позиция в списке</a:t>
            </a:r>
            <a:endParaRPr/>
          </a:p>
          <a:p>
            <a:pPr marL="285750" indent="-285750">
              <a:buClr>
                <a:srgbClr val="FFCF66"/>
              </a:buClr>
              <a:buFont typeface="Arial"/>
              <a:buChar char="•"/>
              <a:defRPr/>
            </a:pPr>
            <a:r>
              <a:rPr lang="ru-RU"/>
              <a:t>Вторая позиция в списке</a:t>
            </a:r>
            <a:endParaRPr/>
          </a:p>
          <a:p>
            <a:pPr marL="285750" indent="-285750">
              <a:buClr>
                <a:srgbClr val="FFCF66"/>
              </a:buClr>
              <a:buFont typeface="Arial"/>
              <a:buChar char="•"/>
              <a:defRPr/>
            </a:pPr>
            <a:r>
              <a:rPr lang="ru-RU"/>
              <a:t>Третья, но немаловажная позиция в списке</a:t>
            </a:r>
            <a:endParaRPr/>
          </a:p>
          <a:p>
            <a:pPr marL="285750" indent="-285750">
              <a:buClr>
                <a:srgbClr val="FFCF66"/>
              </a:buClr>
              <a:buFont typeface="Arial"/>
              <a:buChar char="•"/>
              <a:defRPr/>
            </a:pPr>
            <a:r>
              <a:rPr lang="ru-RU"/>
              <a:t>Четвертая позиция в списке</a:t>
            </a:r>
            <a:endParaRPr/>
          </a:p>
          <a:p>
            <a:pPr marL="742950" lvl="1" indent="-285750">
              <a:buClr>
                <a:srgbClr val="FFCF66"/>
              </a:buClr>
              <a:buFont typeface="Verdana"/>
              <a:buChar char="‒"/>
              <a:defRPr/>
            </a:pPr>
            <a:r>
              <a:rPr lang="ru-RU" sz="1400" b="0"/>
              <a:t> </a:t>
            </a:r>
            <a:r>
              <a:rPr lang="ru-RU" sz="1600" b="0"/>
              <a:t>Второй уровень списка</a:t>
            </a:r>
            <a:endParaRPr/>
          </a:p>
          <a:p>
            <a:pPr marL="742950" lvl="1" indent="-285750">
              <a:buClr>
                <a:srgbClr val="FFCF66"/>
              </a:buClr>
              <a:buFont typeface="Verdana"/>
              <a:buChar char="‒"/>
              <a:defRPr/>
            </a:pPr>
            <a:r>
              <a:rPr lang="ru-RU" sz="1600" b="0"/>
              <a:t> Ещё одна строчка</a:t>
            </a:r>
            <a:endParaRPr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884902" y="635297"/>
            <a:ext cx="10392696" cy="489381"/>
          </a:xfrm>
        </p:spPr>
        <p:txBody>
          <a:bodyPr anchor="b" anchorCtr="0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Заголовок и маркированный список в 2 колонки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Текст 6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759776" y="1310325"/>
            <a:ext cx="5517821" cy="4600281"/>
          </a:xfrm>
        </p:spPr>
        <p:txBody>
          <a:bodyPr lIns="36000" tIns="36000" rIns="36000" bIns="36000" anchor="t" anchorCtr="0">
            <a:normAutofit/>
          </a:bodyPr>
          <a:lstStyle>
            <a:lvl1pPr marL="0" indent="0">
              <a:buFont typeface="+mj-lt"/>
              <a:buNone/>
              <a:defRPr sz="1800" b="0"/>
            </a:lvl1pPr>
          </a:lstStyle>
          <a:p>
            <a:pPr marL="285750" indent="-285750">
              <a:buClr>
                <a:srgbClr val="FFCF66"/>
              </a:buClr>
              <a:buFont typeface="Arial"/>
              <a:buChar char="•"/>
              <a:defRPr/>
            </a:pPr>
            <a:r>
              <a:rPr lang="ru-RU"/>
              <a:t>Первая позиция в списке</a:t>
            </a:r>
            <a:endParaRPr/>
          </a:p>
          <a:p>
            <a:pPr marL="285750" indent="-285750">
              <a:buClr>
                <a:srgbClr val="FFCF66"/>
              </a:buClr>
              <a:buFont typeface="Arial"/>
              <a:buChar char="•"/>
              <a:defRPr/>
            </a:pPr>
            <a:r>
              <a:rPr lang="ru-RU"/>
              <a:t>Вторая позиция в списке</a:t>
            </a:r>
            <a:endParaRPr/>
          </a:p>
          <a:p>
            <a:pPr marL="285750" indent="-285750">
              <a:buClr>
                <a:srgbClr val="FFCF66"/>
              </a:buClr>
              <a:buFont typeface="Arial"/>
              <a:buChar char="•"/>
              <a:defRPr/>
            </a:pPr>
            <a:r>
              <a:rPr lang="ru-RU"/>
              <a:t>Третья, но немаловажная позиция в списке</a:t>
            </a:r>
            <a:endParaRPr/>
          </a:p>
          <a:p>
            <a:pPr marL="285750" indent="-285750">
              <a:buClr>
                <a:srgbClr val="FFCF66"/>
              </a:buClr>
              <a:buFont typeface="Arial"/>
              <a:buChar char="•"/>
              <a:defRPr/>
            </a:pPr>
            <a:r>
              <a:rPr lang="ru-RU"/>
              <a:t>Четвертая позиция в списке</a:t>
            </a:r>
            <a:endParaRPr/>
          </a:p>
          <a:p>
            <a:pPr marL="742950" lvl="1" indent="-285750">
              <a:buClr>
                <a:srgbClr val="FFCF66"/>
              </a:buClr>
              <a:buFont typeface="Verdana"/>
              <a:buChar char="‒"/>
              <a:defRPr/>
            </a:pPr>
            <a:r>
              <a:rPr lang="ru-RU" sz="1400" b="0"/>
              <a:t> </a:t>
            </a:r>
            <a:r>
              <a:rPr lang="ru-RU" sz="1600" b="0"/>
              <a:t>Второй уровень списка</a:t>
            </a:r>
            <a:endParaRPr/>
          </a:p>
          <a:p>
            <a:pPr marL="742950" lvl="1" indent="-285750">
              <a:buClr>
                <a:srgbClr val="FFCF66"/>
              </a:buClr>
              <a:buFont typeface="Verdana"/>
              <a:buChar char="‒"/>
              <a:defRPr/>
            </a:pPr>
            <a:r>
              <a:rPr lang="ru-RU" sz="1600" b="0"/>
              <a:t> Ещё одна строчка</a:t>
            </a:r>
            <a:endParaRPr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 bwMode="auto">
          <a:xfrm>
            <a:off x="988596" y="1153771"/>
            <a:ext cx="4412963" cy="1042674"/>
          </a:xfrm>
        </p:spPr>
        <p:txBody>
          <a:bodyPr anchor="b" anchorCtr="0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объект справа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67697" y="762915"/>
            <a:ext cx="4943168" cy="4645025"/>
          </a:xfrm>
        </p:spPr>
        <p:txBody>
          <a:bodyPr anchor="ctr" anchorCtr="0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2" name="Текст 2"/>
          <p:cNvSpPr>
            <a:spLocks noGrp="1"/>
          </p:cNvSpPr>
          <p:nvPr>
            <p:ph idx="1" hasCustomPrompt="1"/>
          </p:nvPr>
        </p:nvSpPr>
        <p:spPr bwMode="auto">
          <a:xfrm>
            <a:off x="6381135" y="762915"/>
            <a:ext cx="4943168" cy="4633911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rmAutofit/>
          </a:bodyPr>
          <a:lstStyle>
            <a:lvl1pPr>
              <a:defRPr sz="1800" b="0"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Разделитель_01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865238" y="1376363"/>
            <a:ext cx="10579509" cy="4645025"/>
          </a:xfrm>
        </p:spPr>
        <p:txBody>
          <a:bodyPr anchor="ctr" anchorCtr="0">
            <a:normAutofit/>
          </a:bodyPr>
          <a:lstStyle>
            <a:lvl1pPr>
              <a:defRPr sz="4800"/>
            </a:lvl1pPr>
          </a:lstStyle>
          <a:p>
            <a:pPr>
              <a:defRPr/>
            </a:pPr>
            <a:r>
              <a:rPr lang="ru-RU"/>
              <a:t>Страница разделитель 01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Разделитель_02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865238" y="1376363"/>
            <a:ext cx="5879691" cy="4645025"/>
          </a:xfrm>
        </p:spPr>
        <p:txBody>
          <a:bodyPr anchor="ctr" anchorCtr="0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Страница разделитель 0</a:t>
            </a:r>
            <a:r>
              <a:rPr lang="en-US"/>
              <a:t>2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914931" y="832620"/>
            <a:ext cx="4718608" cy="44355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6998299" y="5424845"/>
            <a:ext cx="3200800" cy="2264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Разделитель_02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865238" y="1376363"/>
            <a:ext cx="5879691" cy="4645025"/>
          </a:xfrm>
        </p:spPr>
        <p:txBody>
          <a:bodyPr anchor="ctr" anchorCtr="0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Страница разделитель 03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228784" y="934114"/>
            <a:ext cx="4812258" cy="45236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7629800" y="5248056"/>
            <a:ext cx="2963437" cy="2096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Разделитель_01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924233" y="4119715"/>
            <a:ext cx="6312310" cy="2196640"/>
          </a:xfrm>
        </p:spPr>
        <p:txBody>
          <a:bodyPr anchor="ctr" anchorCtr="0">
            <a:normAutofit/>
          </a:bodyPr>
          <a:lstStyle>
            <a:lvl1pPr>
              <a:defRPr sz="4800"/>
            </a:lvl1pPr>
          </a:lstStyle>
          <a:p>
            <a:pPr>
              <a:defRPr/>
            </a:pPr>
            <a:r>
              <a:rPr lang="ru-RU"/>
              <a:t>Страница разделитель 04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Разделитель_01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924233" y="4119715"/>
            <a:ext cx="6312310" cy="2196640"/>
          </a:xfrm>
        </p:spPr>
        <p:txBody>
          <a:bodyPr anchor="ctr" anchorCtr="0">
            <a:normAutofit/>
          </a:bodyPr>
          <a:lstStyle>
            <a:lvl1pPr>
              <a:defRPr sz="4800"/>
            </a:lvl1pPr>
          </a:lstStyle>
          <a:p>
            <a:pPr>
              <a:defRPr/>
            </a:pPr>
            <a:r>
              <a:rPr lang="ru-RU"/>
              <a:t>Страница разделитель 05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Титульный слайд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1146175" y="1405860"/>
            <a:ext cx="6084889" cy="3114405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6000"/>
            </a:lvl1pPr>
          </a:lstStyle>
          <a:p>
            <a:pPr>
              <a:defRPr/>
            </a:pPr>
            <a:r>
              <a:rPr lang="ru-RU"/>
              <a:t>Название</a:t>
            </a:r>
            <a:br>
              <a:rPr lang="ru-RU"/>
            </a:br>
            <a:r>
              <a:rPr lang="ru-RU"/>
              <a:t>Заголовок доклада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146176" y="4520265"/>
            <a:ext cx="6084888" cy="776557"/>
          </a:xfrm>
        </p:spPr>
        <p:txBody>
          <a:bodyPr lIns="36000" tIns="36000" rIns="36000" bIns="36000">
            <a:normAutofit/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Имя Фамилия докладчика</a:t>
            </a:r>
            <a:endParaRPr/>
          </a:p>
          <a:p>
            <a:pPr>
              <a:defRPr/>
            </a:pPr>
            <a:r>
              <a:rPr lang="ru-RU" sz="2400"/>
              <a:t>Должность / Служба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Разделитель_01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924233" y="4119715"/>
            <a:ext cx="6312310" cy="2196640"/>
          </a:xfrm>
        </p:spPr>
        <p:txBody>
          <a:bodyPr anchor="ctr" anchorCtr="0">
            <a:normAutofit/>
          </a:bodyPr>
          <a:lstStyle>
            <a:lvl1pPr>
              <a:defRPr sz="4800"/>
            </a:lvl1pPr>
          </a:lstStyle>
          <a:p>
            <a:pPr>
              <a:defRPr/>
            </a:pPr>
            <a:r>
              <a:rPr lang="ru-RU"/>
              <a:t>Страница разделитель 06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диаграмма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8904287" y="1263020"/>
            <a:ext cx="2442137" cy="4314869"/>
          </a:xfrm>
        </p:spPr>
        <p:txBody>
          <a:bodyPr anchor="ctr" anchorCtr="0">
            <a:normAutofit/>
          </a:bodyPr>
          <a:lstStyle>
            <a:lvl1pPr>
              <a:defRPr sz="1400" b="0"/>
            </a:lvl1pPr>
            <a:lvl4pPr>
              <a:defRPr/>
            </a:lvl4pPr>
          </a:lstStyle>
          <a:p>
            <a:pPr lvl="0">
              <a:defRPr/>
            </a:pPr>
            <a:r>
              <a:rPr lang="ru-RU"/>
              <a:t>Описание диаграммы</a:t>
            </a:r>
            <a:endParaRPr/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4"/>
          </p:nvPr>
        </p:nvSpPr>
        <p:spPr bwMode="auto">
          <a:xfrm>
            <a:off x="845575" y="1271565"/>
            <a:ext cx="7771376" cy="431487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 bwMode="auto">
          <a:xfrm>
            <a:off x="884902" y="635297"/>
            <a:ext cx="10392696" cy="489381"/>
          </a:xfrm>
        </p:spPr>
        <p:txBody>
          <a:bodyPr anchor="b" anchorCtr="0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круговая диаграмма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 bwMode="auto">
          <a:xfrm>
            <a:off x="6343436" y="650854"/>
            <a:ext cx="4938367" cy="1552267"/>
          </a:xfrm>
        </p:spPr>
        <p:txBody>
          <a:bodyPr anchor="ctr" anchorCtr="0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4"/>
          </p:nvPr>
        </p:nvSpPr>
        <p:spPr bwMode="auto">
          <a:xfrm>
            <a:off x="875071" y="650854"/>
            <a:ext cx="4973493" cy="5097156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Текст 2"/>
          <p:cNvSpPr>
            <a:spLocks noGrp="1"/>
          </p:cNvSpPr>
          <p:nvPr>
            <p:ph idx="1" hasCustomPrompt="1"/>
          </p:nvPr>
        </p:nvSpPr>
        <p:spPr bwMode="auto">
          <a:xfrm>
            <a:off x="6341806" y="2507922"/>
            <a:ext cx="4940197" cy="3240088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rmAutofit/>
          </a:bodyPr>
          <a:lstStyle>
            <a:lvl1pPr>
              <a:defRPr sz="1800" b="0"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Два объекта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351640" y="1472664"/>
            <a:ext cx="4886630" cy="4045156"/>
          </a:xfrm>
        </p:spPr>
        <p:txBody>
          <a:bodyPr anchor="t" anchorCtr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45575" y="1472664"/>
            <a:ext cx="4886630" cy="4045156"/>
          </a:xfrm>
        </p:spPr>
        <p:txBody>
          <a:bodyPr anchor="t" anchorCtr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</p:txBody>
      </p:sp>
      <p:sp>
        <p:nvSpPr>
          <p:cNvPr id="6" name="Заголовок 1"/>
          <p:cNvSpPr txBox="1"/>
          <p:nvPr userDrawn="1"/>
        </p:nvSpPr>
        <p:spPr bwMode="auto">
          <a:xfrm>
            <a:off x="884902" y="635297"/>
            <a:ext cx="10392696" cy="489381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rmAutofit fontScale="92500" lnSpcReduction="1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Рисунок с подписью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000" y="2509658"/>
            <a:ext cx="5196348" cy="3185292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0">
              <a:defRPr/>
            </a:pPr>
            <a:r>
              <a:rPr lang="ru-RU"/>
              <a:t>Описание, краткая информация</a:t>
            </a:r>
            <a:endParaRPr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 bwMode="auto">
          <a:xfrm>
            <a:off x="880704" y="1634586"/>
            <a:ext cx="5005388" cy="4060364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14" hasCustomPrompt="1"/>
          </p:nvPr>
        </p:nvSpPr>
        <p:spPr bwMode="auto">
          <a:xfrm>
            <a:off x="6096000" y="1634586"/>
            <a:ext cx="5196348" cy="7159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Подпись</a:t>
            </a:r>
            <a:endParaRPr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884902" y="635297"/>
            <a:ext cx="10392696" cy="489381"/>
          </a:xfrm>
        </p:spPr>
        <p:txBody>
          <a:bodyPr anchor="b" anchorCtr="0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Рисунка с подписью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90535" y="4997534"/>
            <a:ext cx="4782677" cy="715962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0">
              <a:defRPr/>
            </a:pPr>
            <a:r>
              <a:rPr lang="ru-RU"/>
              <a:t>Описание, краткая информация</a:t>
            </a:r>
            <a:endParaRPr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 bwMode="auto">
          <a:xfrm>
            <a:off x="890535" y="1391733"/>
            <a:ext cx="4782677" cy="310891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14" hasCustomPrompt="1"/>
          </p:nvPr>
        </p:nvSpPr>
        <p:spPr bwMode="auto">
          <a:xfrm>
            <a:off x="890535" y="4568908"/>
            <a:ext cx="4782677" cy="4286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Подпись</a:t>
            </a:r>
            <a:endParaRPr/>
          </a:p>
        </p:txBody>
      </p:sp>
      <p:sp>
        <p:nvSpPr>
          <p:cNvPr id="14" name="Текст 3"/>
          <p:cNvSpPr>
            <a:spLocks noGrp="1"/>
          </p:cNvSpPr>
          <p:nvPr>
            <p:ph type="body" sz="half" idx="16"/>
          </p:nvPr>
        </p:nvSpPr>
        <p:spPr bwMode="auto">
          <a:xfrm>
            <a:off x="6518788" y="4997533"/>
            <a:ext cx="4782677" cy="715962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0">
              <a:defRPr/>
            </a:pPr>
            <a:r>
              <a:rPr lang="ru-RU"/>
              <a:t>Описание, краткая информация</a:t>
            </a:r>
            <a:endParaRPr/>
          </a:p>
        </p:txBody>
      </p:sp>
      <p:sp>
        <p:nvSpPr>
          <p:cNvPr id="15" name="Рисунок 8"/>
          <p:cNvSpPr>
            <a:spLocks noGrp="1"/>
          </p:cNvSpPr>
          <p:nvPr>
            <p:ph type="pic" sz="quarter" idx="17"/>
          </p:nvPr>
        </p:nvSpPr>
        <p:spPr bwMode="auto">
          <a:xfrm>
            <a:off x="6518788" y="1381747"/>
            <a:ext cx="4782677" cy="310891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Текст 3"/>
          <p:cNvSpPr>
            <a:spLocks noGrp="1"/>
          </p:cNvSpPr>
          <p:nvPr>
            <p:ph type="body" sz="half" idx="18" hasCustomPrompt="1"/>
          </p:nvPr>
        </p:nvSpPr>
        <p:spPr bwMode="auto">
          <a:xfrm>
            <a:off x="6518788" y="4568907"/>
            <a:ext cx="4782677" cy="4286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Подпись</a:t>
            </a:r>
            <a:endParaRPr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 bwMode="auto">
          <a:xfrm>
            <a:off x="884902" y="635297"/>
            <a:ext cx="10392696" cy="489381"/>
          </a:xfrm>
        </p:spPr>
        <p:txBody>
          <a:bodyPr anchor="b" anchorCtr="0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Объект с подписью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902825" y="4950364"/>
            <a:ext cx="4927703" cy="71596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0">
              <a:defRPr/>
            </a:pPr>
            <a:r>
              <a:rPr lang="ru-RU"/>
              <a:t>Описание, краткая информация</a:t>
            </a:r>
            <a:endParaRPr/>
          </a:p>
        </p:txBody>
      </p:sp>
      <p:sp>
        <p:nvSpPr>
          <p:cNvPr id="15" name="Текст 3"/>
          <p:cNvSpPr>
            <a:spLocks noGrp="1"/>
          </p:cNvSpPr>
          <p:nvPr>
            <p:ph type="body" sz="half" idx="14" hasCustomPrompt="1"/>
          </p:nvPr>
        </p:nvSpPr>
        <p:spPr bwMode="auto">
          <a:xfrm>
            <a:off x="902825" y="4416964"/>
            <a:ext cx="4927703" cy="533399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Подпись</a:t>
            </a:r>
            <a:endParaRPr/>
          </a:p>
        </p:txBody>
      </p:sp>
      <p:sp>
        <p:nvSpPr>
          <p:cNvPr id="18" name="Объект 3"/>
          <p:cNvSpPr>
            <a:spLocks noGrp="1"/>
          </p:cNvSpPr>
          <p:nvPr>
            <p:ph sz="half" idx="16"/>
          </p:nvPr>
        </p:nvSpPr>
        <p:spPr bwMode="auto">
          <a:xfrm>
            <a:off x="899651" y="1350026"/>
            <a:ext cx="4931385" cy="3004751"/>
          </a:xfrm>
        </p:spPr>
        <p:txBody>
          <a:bodyPr anchor="t" anchorCtr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</p:txBody>
      </p:sp>
      <p:sp>
        <p:nvSpPr>
          <p:cNvPr id="10" name="Текст 3"/>
          <p:cNvSpPr>
            <a:spLocks noGrp="1"/>
          </p:cNvSpPr>
          <p:nvPr>
            <p:ph type="body" sz="half" idx="17"/>
          </p:nvPr>
        </p:nvSpPr>
        <p:spPr bwMode="auto">
          <a:xfrm>
            <a:off x="6360966" y="4938630"/>
            <a:ext cx="4927703" cy="71596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0">
              <a:defRPr/>
            </a:pPr>
            <a:r>
              <a:rPr lang="ru-RU"/>
              <a:t>Описание, краткая информация</a:t>
            </a:r>
            <a:endParaRPr/>
          </a:p>
        </p:txBody>
      </p:sp>
      <p:sp>
        <p:nvSpPr>
          <p:cNvPr id="16" name="Текст 3"/>
          <p:cNvSpPr>
            <a:spLocks noGrp="1"/>
          </p:cNvSpPr>
          <p:nvPr>
            <p:ph type="body" sz="half" idx="18" hasCustomPrompt="1"/>
          </p:nvPr>
        </p:nvSpPr>
        <p:spPr bwMode="auto">
          <a:xfrm>
            <a:off x="6360966" y="4405230"/>
            <a:ext cx="4927703" cy="533399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Подпись</a:t>
            </a:r>
            <a:endParaRPr/>
          </a:p>
        </p:txBody>
      </p:sp>
      <p:sp>
        <p:nvSpPr>
          <p:cNvPr id="17" name="Объект 3"/>
          <p:cNvSpPr>
            <a:spLocks noGrp="1"/>
          </p:cNvSpPr>
          <p:nvPr>
            <p:ph sz="half" idx="19"/>
          </p:nvPr>
        </p:nvSpPr>
        <p:spPr bwMode="auto">
          <a:xfrm>
            <a:off x="6357759" y="1337373"/>
            <a:ext cx="4931385" cy="3004751"/>
          </a:xfrm>
        </p:spPr>
        <p:txBody>
          <a:bodyPr anchor="t" anchorCtr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 bwMode="auto">
          <a:xfrm>
            <a:off x="884902" y="635297"/>
            <a:ext cx="10392696" cy="489381"/>
          </a:xfrm>
        </p:spPr>
        <p:txBody>
          <a:bodyPr anchor="b" anchorCtr="0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устой слайд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Последний слайд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156007" y="3429000"/>
            <a:ext cx="6084888" cy="1133788"/>
          </a:xfrm>
        </p:spPr>
        <p:txBody>
          <a:bodyPr lIns="36000" tIns="36000" rIns="36000" bIns="36000">
            <a:normAutofit/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Имя Фамилия докладчика</a:t>
            </a:r>
            <a:endParaRPr/>
          </a:p>
          <a:p>
            <a:pPr>
              <a:defRPr/>
            </a:pPr>
            <a:r>
              <a:rPr lang="ru-RU" sz="2400"/>
              <a:t>Должность / Служба</a:t>
            </a:r>
            <a:endParaRPr lang="ru-RU"/>
          </a:p>
        </p:txBody>
      </p:sp>
      <p:sp>
        <p:nvSpPr>
          <p:cNvPr id="9" name="Подзаголовок 2"/>
          <p:cNvSpPr txBox="1"/>
          <p:nvPr userDrawn="1"/>
        </p:nvSpPr>
        <p:spPr bwMode="auto">
          <a:xfrm>
            <a:off x="1156007" y="1494349"/>
            <a:ext cx="5087476" cy="1449332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sz="4800" b="1"/>
              <a:t>Благодарю</a:t>
            </a:r>
            <a:br>
              <a:rPr lang="ru-RU" sz="4800" b="1"/>
            </a:br>
            <a:r>
              <a:rPr lang="ru-RU" sz="4800" b="1"/>
              <a:t>за внимание!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156007" y="4588768"/>
            <a:ext cx="3770313" cy="628650"/>
          </a:xfrm>
        </p:spPr>
        <p:txBody>
          <a:bodyPr>
            <a:normAutofit/>
          </a:bodyPr>
          <a:lstStyle>
            <a:lvl1pPr>
              <a:defRPr sz="1800" b="0"/>
            </a:lvl1pPr>
          </a:lstStyle>
          <a:p>
            <a:pPr lvl="0">
              <a:defRPr/>
            </a:pPr>
            <a:r>
              <a:rPr lang="ru-RU"/>
              <a:t>Телефон / эл. почта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следний слайд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165839" y="3429000"/>
            <a:ext cx="6084888" cy="1133788"/>
          </a:xfrm>
        </p:spPr>
        <p:txBody>
          <a:bodyPr lIns="36000" tIns="36000" rIns="36000" bIns="36000">
            <a:normAutofit/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Имя Фамилия докладчика</a:t>
            </a:r>
            <a:endParaRPr/>
          </a:p>
          <a:p>
            <a:pPr>
              <a:defRPr/>
            </a:pPr>
            <a:r>
              <a:rPr lang="ru-RU" sz="2400"/>
              <a:t>Должность / Служба</a:t>
            </a:r>
            <a:endParaRPr lang="ru-RU"/>
          </a:p>
        </p:txBody>
      </p:sp>
      <p:sp>
        <p:nvSpPr>
          <p:cNvPr id="9" name="Подзаголовок 2"/>
          <p:cNvSpPr txBox="1"/>
          <p:nvPr userDrawn="1"/>
        </p:nvSpPr>
        <p:spPr bwMode="auto">
          <a:xfrm>
            <a:off x="1165839" y="1494349"/>
            <a:ext cx="5087476" cy="1449332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sz="4800" b="1"/>
              <a:t>Благодарю</a:t>
            </a:r>
            <a:br>
              <a:rPr lang="ru-RU" sz="4800" b="1"/>
            </a:br>
            <a:r>
              <a:rPr lang="ru-RU" sz="4800" b="1"/>
              <a:t>за внимание!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165839" y="4588768"/>
            <a:ext cx="3770313" cy="628650"/>
          </a:xfrm>
        </p:spPr>
        <p:txBody>
          <a:bodyPr>
            <a:normAutofit/>
          </a:bodyPr>
          <a:lstStyle>
            <a:lvl1pPr>
              <a:defRPr sz="1800" b="0"/>
            </a:lvl1pPr>
          </a:lstStyle>
          <a:p>
            <a:pPr lvl="0">
              <a:defRPr/>
            </a:pPr>
            <a:r>
              <a:rPr lang="ru-RU"/>
              <a:t>Телефон / эл. почта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Титульный слайд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811879" y="1386195"/>
            <a:ext cx="9364508" cy="3114405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6000"/>
            </a:lvl1pPr>
          </a:lstStyle>
          <a:p>
            <a:pPr>
              <a:defRPr/>
            </a:pPr>
            <a:r>
              <a:rPr lang="ru-RU"/>
              <a:t>Название</a:t>
            </a:r>
            <a:br>
              <a:rPr lang="ru-RU"/>
            </a:br>
            <a:r>
              <a:rPr lang="ru-RU"/>
              <a:t>Заголовок доклада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811880" y="4500600"/>
            <a:ext cx="6070701" cy="776557"/>
          </a:xfrm>
        </p:spPr>
        <p:txBody>
          <a:bodyPr lIns="36000" tIns="36000" rIns="36000" bIns="36000">
            <a:normAutofit/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Имя Фамилия докладчика</a:t>
            </a:r>
            <a:endParaRPr/>
          </a:p>
          <a:p>
            <a:pPr>
              <a:defRPr/>
            </a:pPr>
            <a:r>
              <a:rPr lang="ru-RU" sz="2400"/>
              <a:t>Должность / Служба</a:t>
            </a: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Последний слайд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156007" y="3429000"/>
            <a:ext cx="6084888" cy="1133788"/>
          </a:xfrm>
        </p:spPr>
        <p:txBody>
          <a:bodyPr lIns="36000" tIns="36000" rIns="36000" bIns="36000">
            <a:normAutofit/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Имя Фамилия докладчика</a:t>
            </a:r>
            <a:endParaRPr/>
          </a:p>
          <a:p>
            <a:pPr>
              <a:defRPr/>
            </a:pPr>
            <a:r>
              <a:rPr lang="ru-RU" sz="2400"/>
              <a:t>Должность / Служба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156007" y="4588768"/>
            <a:ext cx="3770313" cy="628650"/>
          </a:xfrm>
        </p:spPr>
        <p:txBody>
          <a:bodyPr>
            <a:normAutofit/>
          </a:bodyPr>
          <a:lstStyle>
            <a:lvl1pPr>
              <a:defRPr sz="1800" b="0"/>
            </a:lvl1pPr>
          </a:lstStyle>
          <a:p>
            <a:pPr lvl="0">
              <a:defRPr/>
            </a:pPr>
            <a:r>
              <a:rPr lang="ru-RU"/>
              <a:t>Телефон / эл. почта</a:t>
            </a:r>
            <a:endParaRPr/>
          </a:p>
        </p:txBody>
      </p:sp>
      <p:sp>
        <p:nvSpPr>
          <p:cNvPr id="6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1156006" y="1142075"/>
            <a:ext cx="6084889" cy="2254314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4800"/>
            </a:lvl1pPr>
          </a:lstStyle>
          <a:p>
            <a:pPr>
              <a:defRPr/>
            </a:pPr>
            <a:r>
              <a:rPr lang="ru-RU"/>
              <a:t>Благодарю </a:t>
            </a:r>
            <a:br>
              <a:rPr lang="ru-RU"/>
            </a:br>
            <a:r>
              <a:rPr lang="ru-RU"/>
              <a:t>за внимание!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Заголовок и текст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84902" y="441325"/>
            <a:ext cx="10392696" cy="985273"/>
          </a:xfrm>
        </p:spPr>
        <p:txBody>
          <a:bodyPr anchor="t" anchorCtr="0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 bwMode="auto">
          <a:xfrm>
            <a:off x="884902" y="1562400"/>
            <a:ext cx="10392697" cy="4012831"/>
          </a:xfrm>
        </p:spPr>
        <p:txBody>
          <a:bodyPr lIns="36000" tIns="36000" rIns="36000" bIns="36000" anchor="t" anchorCtr="0">
            <a:normAutofit/>
          </a:bodyPr>
          <a:lstStyle>
            <a:lvl1pPr marL="0" indent="0">
              <a:buFontTx/>
              <a:buNone/>
              <a:defRPr sz="1800" b="0"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0754725" y="5722442"/>
            <a:ext cx="522873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20EE08BC-0A14-46C9-BD44-38B56F84D1BD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37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Титульный слайд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6717716" y="1268208"/>
            <a:ext cx="4736865" cy="3114405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sz="5400"/>
            </a:lvl1pPr>
          </a:lstStyle>
          <a:p>
            <a:pPr>
              <a:defRPr/>
            </a:pPr>
            <a:r>
              <a:rPr lang="ru-RU"/>
              <a:t>Название</a:t>
            </a:r>
            <a:br>
              <a:rPr lang="ru-RU"/>
            </a:br>
            <a:r>
              <a:rPr lang="ru-RU"/>
              <a:t>Заголовок доклада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7101174" y="4577261"/>
            <a:ext cx="4353406" cy="776557"/>
          </a:xfrm>
        </p:spPr>
        <p:txBody>
          <a:bodyPr lIns="36000" tIns="36000" rIns="36000" bIns="36000">
            <a:normAutofit/>
          </a:bodyPr>
          <a:lstStyle>
            <a:lvl1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Имя Фамилия докладчика</a:t>
            </a:r>
            <a:endParaRPr/>
          </a:p>
          <a:p>
            <a:pPr>
              <a:defRPr/>
            </a:pPr>
            <a:r>
              <a:rPr lang="ru-RU" sz="2400"/>
              <a:t>Должность / Служба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 символ шафра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5700714" y="1376363"/>
            <a:ext cx="5040312" cy="3114405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6000"/>
            </a:lvl1pPr>
          </a:lstStyle>
          <a:p>
            <a:pPr>
              <a:defRPr/>
            </a:pPr>
            <a:r>
              <a:rPr lang="ru-RU"/>
              <a:t>Название</a:t>
            </a:r>
            <a:br>
              <a:rPr lang="ru-RU"/>
            </a:br>
            <a:r>
              <a:rPr lang="ru-RU"/>
              <a:t>Заголовок доклада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5700714" y="4490768"/>
            <a:ext cx="5040312" cy="747982"/>
          </a:xfrm>
        </p:spPr>
        <p:txBody>
          <a:bodyPr lIns="36000" tIns="36000" rIns="36000" bIns="36000">
            <a:normAutofit/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Имя Фамилия докладчика</a:t>
            </a:r>
            <a:endParaRPr/>
          </a:p>
          <a:p>
            <a:pPr>
              <a:defRPr/>
            </a:pPr>
            <a:r>
              <a:rPr lang="ru-RU"/>
              <a:t>Должность / отдел</a:t>
            </a:r>
            <a:endParaRPr/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700712" y="5633342"/>
            <a:ext cx="1387475" cy="491923"/>
          </a:xfrm>
          <a:prstGeom prst="rect">
            <a:avLst/>
          </a:prstGeom>
        </p:spPr>
      </p:pic>
      <p:sp>
        <p:nvSpPr>
          <p:cNvPr id="25" name="Полилиния 24"/>
          <p:cNvSpPr/>
          <p:nvPr userDrawn="1"/>
        </p:nvSpPr>
        <p:spPr bwMode="auto">
          <a:xfrm>
            <a:off x="0" y="0"/>
            <a:ext cx="4838701" cy="6858000"/>
          </a:xfrm>
          <a:custGeom>
            <a:avLst/>
            <a:gdLst>
              <a:gd name="connsiteX0" fmla="*/ 786539 w 4838701"/>
              <a:gd name="connsiteY0" fmla="*/ 2133598 h 6858000"/>
              <a:gd name="connsiteX1" fmla="*/ 1639821 w 4838701"/>
              <a:gd name="connsiteY1" fmla="*/ 3171823 h 6858000"/>
              <a:gd name="connsiteX2" fmla="*/ 786539 w 4838701"/>
              <a:gd name="connsiteY2" fmla="*/ 4210048 h 6858000"/>
              <a:gd name="connsiteX3" fmla="*/ 57218 w 4838701"/>
              <a:gd name="connsiteY3" fmla="*/ 3751468 h 6858000"/>
              <a:gd name="connsiteX4" fmla="*/ 0 w 4838701"/>
              <a:gd name="connsiteY4" fmla="*/ 3604516 h 6858000"/>
              <a:gd name="connsiteX5" fmla="*/ 0 w 4838701"/>
              <a:gd name="connsiteY5" fmla="*/ 2740664 h 6858000"/>
              <a:gd name="connsiteX6" fmla="*/ 57218 w 4838701"/>
              <a:gd name="connsiteY6" fmla="*/ 2594690 h 6858000"/>
              <a:gd name="connsiteX7" fmla="*/ 786539 w 4838701"/>
              <a:gd name="connsiteY7" fmla="*/ 2133598 h 6858000"/>
              <a:gd name="connsiteX8" fmla="*/ 0 w 4838701"/>
              <a:gd name="connsiteY8" fmla="*/ 0 h 6858000"/>
              <a:gd name="connsiteX9" fmla="*/ 758686 w 4838701"/>
              <a:gd name="connsiteY9" fmla="*/ 0 h 6858000"/>
              <a:gd name="connsiteX10" fmla="*/ 710008 w 4838701"/>
              <a:gd name="connsiteY10" fmla="*/ 64545 h 6858000"/>
              <a:gd name="connsiteX11" fmla="*/ 305440 w 4838701"/>
              <a:gd name="connsiteY11" fmla="*/ 610601 h 6858000"/>
              <a:gd name="connsiteX12" fmla="*/ 311674 w 4838701"/>
              <a:gd name="connsiteY12" fmla="*/ 838097 h 6858000"/>
              <a:gd name="connsiteX13" fmla="*/ 498139 w 4838701"/>
              <a:gd name="connsiteY13" fmla="*/ 1004391 h 6858000"/>
              <a:gd name="connsiteX14" fmla="*/ 758973 w 4838701"/>
              <a:gd name="connsiteY14" fmla="*/ 1014827 h 6858000"/>
              <a:gd name="connsiteX15" fmla="*/ 1953325 w 4838701"/>
              <a:gd name="connsiteY15" fmla="*/ 0 h 6858000"/>
              <a:gd name="connsiteX16" fmla="*/ 3191959 w 4838701"/>
              <a:gd name="connsiteY16" fmla="*/ 0 h 6858000"/>
              <a:gd name="connsiteX17" fmla="*/ 3225359 w 4838701"/>
              <a:gd name="connsiteY17" fmla="*/ 22255 h 6858000"/>
              <a:gd name="connsiteX18" fmla="*/ 4838701 w 4838701"/>
              <a:gd name="connsiteY18" fmla="*/ 3185326 h 6858000"/>
              <a:gd name="connsiteX19" fmla="*/ 2324833 w 4838701"/>
              <a:gd name="connsiteY19" fmla="*/ 6828634 h 6858000"/>
              <a:gd name="connsiteX20" fmla="*/ 2239107 w 4838701"/>
              <a:gd name="connsiteY20" fmla="*/ 6858000 h 6858000"/>
              <a:gd name="connsiteX21" fmla="*/ 0 w 4838701"/>
              <a:gd name="connsiteY21" fmla="*/ 6858000 h 6858000"/>
              <a:gd name="connsiteX22" fmla="*/ 0 w 4838701"/>
              <a:gd name="connsiteY22" fmla="*/ 4907035 h 6858000"/>
              <a:gd name="connsiteX23" fmla="*/ 128075 w 4838701"/>
              <a:gd name="connsiteY23" fmla="*/ 4949125 h 6858000"/>
              <a:gd name="connsiteX24" fmla="*/ 789714 w 4838701"/>
              <a:gd name="connsiteY24" fmla="*/ 5029199 h 6858000"/>
              <a:gd name="connsiteX25" fmla="*/ 2711383 w 4838701"/>
              <a:gd name="connsiteY25" fmla="*/ 3169443 h 6858000"/>
              <a:gd name="connsiteX26" fmla="*/ 789714 w 4838701"/>
              <a:gd name="connsiteY26" fmla="*/ 1309687 h 6858000"/>
              <a:gd name="connsiteX27" fmla="*/ 142223 w 4838701"/>
              <a:gd name="connsiteY27" fmla="*/ 1396835 h 6858000"/>
              <a:gd name="connsiteX28" fmla="*/ 0 w 4838701"/>
              <a:gd name="connsiteY28" fmla="*/ 14447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838701" h="6858000" extrusionOk="0">
                <a:moveTo>
                  <a:pt x="786539" y="2133598"/>
                </a:moveTo>
                <a:cubicBezTo>
                  <a:pt x="1340344" y="2120898"/>
                  <a:pt x="1639821" y="2598427"/>
                  <a:pt x="1639821" y="3171823"/>
                </a:cubicBezTo>
                <a:cubicBezTo>
                  <a:pt x="1639821" y="3745219"/>
                  <a:pt x="1340344" y="4213223"/>
                  <a:pt x="786539" y="4210048"/>
                </a:cubicBezTo>
                <a:cubicBezTo>
                  <a:pt x="440411" y="4208064"/>
                  <a:pt x="193629" y="4026986"/>
                  <a:pt x="57218" y="3751468"/>
                </a:cubicBezTo>
                <a:lnTo>
                  <a:pt x="0" y="3604516"/>
                </a:lnTo>
                <a:lnTo>
                  <a:pt x="0" y="2740664"/>
                </a:lnTo>
                <a:lnTo>
                  <a:pt x="57218" y="2594690"/>
                </a:lnTo>
                <a:cubicBezTo>
                  <a:pt x="193629" y="2321125"/>
                  <a:pt x="440411" y="2141536"/>
                  <a:pt x="786539" y="2133598"/>
                </a:cubicBezTo>
                <a:close/>
                <a:moveTo>
                  <a:pt x="0" y="0"/>
                </a:moveTo>
                <a:lnTo>
                  <a:pt x="758686" y="0"/>
                </a:lnTo>
                <a:lnTo>
                  <a:pt x="710008" y="64545"/>
                </a:lnTo>
                <a:cubicBezTo>
                  <a:pt x="563598" y="260963"/>
                  <a:pt x="423636" y="452191"/>
                  <a:pt x="305440" y="610601"/>
                </a:cubicBezTo>
                <a:cubicBezTo>
                  <a:pt x="254203" y="666596"/>
                  <a:pt x="255679" y="786860"/>
                  <a:pt x="311674" y="838097"/>
                </a:cubicBezTo>
                <a:lnTo>
                  <a:pt x="498139" y="1004391"/>
                </a:lnTo>
                <a:cubicBezTo>
                  <a:pt x="577945" y="1079440"/>
                  <a:pt x="669636" y="1082728"/>
                  <a:pt x="758973" y="1014827"/>
                </a:cubicBezTo>
                <a:lnTo>
                  <a:pt x="1953325" y="0"/>
                </a:lnTo>
                <a:lnTo>
                  <a:pt x="3191959" y="0"/>
                </a:lnTo>
                <a:lnTo>
                  <a:pt x="3225359" y="22255"/>
                </a:lnTo>
                <a:cubicBezTo>
                  <a:pt x="4201760" y="725220"/>
                  <a:pt x="4838701" y="1879968"/>
                  <a:pt x="4838701" y="3185326"/>
                </a:cubicBezTo>
                <a:cubicBezTo>
                  <a:pt x="4838701" y="4858863"/>
                  <a:pt x="3791789" y="6284847"/>
                  <a:pt x="2324833" y="6828634"/>
                </a:cubicBezTo>
                <a:lnTo>
                  <a:pt x="2239107" y="6858000"/>
                </a:lnTo>
                <a:lnTo>
                  <a:pt x="0" y="6858000"/>
                </a:lnTo>
                <a:lnTo>
                  <a:pt x="0" y="4907035"/>
                </a:lnTo>
                <a:lnTo>
                  <a:pt x="128075" y="4949125"/>
                </a:lnTo>
                <a:cubicBezTo>
                  <a:pt x="324783" y="5002829"/>
                  <a:pt x="545177" y="5030985"/>
                  <a:pt x="789714" y="5029199"/>
                </a:cubicBezTo>
                <a:cubicBezTo>
                  <a:pt x="2093910" y="5019674"/>
                  <a:pt x="2711383" y="4196558"/>
                  <a:pt x="2711383" y="3169443"/>
                </a:cubicBezTo>
                <a:cubicBezTo>
                  <a:pt x="2711383" y="2142328"/>
                  <a:pt x="2055809" y="1300162"/>
                  <a:pt x="789714" y="1309687"/>
                </a:cubicBezTo>
                <a:cubicBezTo>
                  <a:pt x="552321" y="1311473"/>
                  <a:pt x="336392" y="1341862"/>
                  <a:pt x="142223" y="1396835"/>
                </a:cubicBezTo>
                <a:lnTo>
                  <a:pt x="0" y="144478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текст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 bwMode="auto">
          <a:xfrm>
            <a:off x="884902" y="635297"/>
            <a:ext cx="10392696" cy="489381"/>
          </a:xfrm>
        </p:spPr>
        <p:txBody>
          <a:bodyPr anchor="b" anchorCtr="0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6"/>
          <p:cNvSpPr>
            <a:spLocks noGrp="1"/>
          </p:cNvSpPr>
          <p:nvPr>
            <p:ph type="body" sz="quarter" idx="13"/>
          </p:nvPr>
        </p:nvSpPr>
        <p:spPr bwMode="auto">
          <a:xfrm>
            <a:off x="884902" y="1388806"/>
            <a:ext cx="10392697" cy="4380398"/>
          </a:xfrm>
        </p:spPr>
        <p:txBody>
          <a:bodyPr lIns="36000" tIns="36000" rIns="36000" bIns="36000" anchor="t" anchorCtr="0">
            <a:normAutofit/>
          </a:bodyPr>
          <a:lstStyle>
            <a:lvl1pPr marL="0" indent="0">
              <a:buFontTx/>
              <a:buNone/>
              <a:defRPr sz="1800" b="0"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Заголовок и текст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884902" y="635297"/>
            <a:ext cx="10392696" cy="489381"/>
          </a:xfrm>
        </p:spPr>
        <p:txBody>
          <a:bodyPr anchor="b" anchorCtr="0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 bwMode="auto">
          <a:xfrm>
            <a:off x="884902" y="1388806"/>
            <a:ext cx="10392697" cy="4380398"/>
          </a:xfrm>
        </p:spPr>
        <p:txBody>
          <a:bodyPr lIns="36000" tIns="36000" rIns="36000" bIns="36000" anchor="t" anchorCtr="0">
            <a:normAutofit/>
          </a:bodyPr>
          <a:lstStyle>
            <a:lvl1pPr marL="0" indent="0">
              <a:buFontTx/>
              <a:buNone/>
              <a:defRPr sz="1800" b="0"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Заголовок и текст с фоном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884902" y="635297"/>
            <a:ext cx="10392696" cy="489381"/>
          </a:xfrm>
        </p:spPr>
        <p:txBody>
          <a:bodyPr anchor="b" anchorCtr="0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3"/>
          </p:nvPr>
        </p:nvSpPr>
        <p:spPr bwMode="auto">
          <a:xfrm>
            <a:off x="884902" y="1388806"/>
            <a:ext cx="10392697" cy="4380398"/>
          </a:xfrm>
        </p:spPr>
        <p:txBody>
          <a:bodyPr lIns="36000" tIns="36000" rIns="36000" bIns="36000" anchor="t" anchorCtr="0">
            <a:normAutofit/>
          </a:bodyPr>
          <a:lstStyle>
            <a:lvl1pPr marL="0" indent="0">
              <a:buFontTx/>
              <a:buNone/>
              <a:defRPr sz="1800" b="0"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Заголовок и текст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884902" y="635297"/>
            <a:ext cx="10392696" cy="489381"/>
          </a:xfrm>
        </p:spPr>
        <p:txBody>
          <a:bodyPr anchor="b" anchorCtr="0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3"/>
          </p:nvPr>
        </p:nvSpPr>
        <p:spPr bwMode="auto">
          <a:xfrm>
            <a:off x="884902" y="1388806"/>
            <a:ext cx="10392697" cy="4380398"/>
          </a:xfrm>
        </p:spPr>
        <p:txBody>
          <a:bodyPr lIns="36000" tIns="36000" rIns="36000" bIns="36000" anchor="t" anchorCtr="0">
            <a:normAutofit/>
          </a:bodyPr>
          <a:lstStyle>
            <a:lvl1pPr marL="0" indent="0">
              <a:buFontTx/>
              <a:buNone/>
              <a:defRPr sz="1800" b="0"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447800" y="1376363"/>
            <a:ext cx="4252913" cy="4633911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456363" y="1376363"/>
            <a:ext cx="4287836" cy="4633912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0758927" y="365094"/>
            <a:ext cx="522873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0EE08BC-0A14-46C9-BD44-38B56F84D1BD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36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90000"/>
        </a:lnSpc>
        <a:spcBef>
          <a:spcPts val="1000"/>
        </a:spcBef>
        <a:buFont typeface="Arial"/>
        <a:buNone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>
        <a:lnSpc>
          <a:spcPct val="90000"/>
        </a:lnSpc>
        <a:spcBef>
          <a:spcPts val="500"/>
        </a:spcBef>
        <a:buFont typeface="Arial"/>
        <a:buNone/>
        <a:defRPr sz="1800" b="1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>
        <a:lnSpc>
          <a:spcPct val="90000"/>
        </a:lnSpc>
        <a:spcBef>
          <a:spcPts val="500"/>
        </a:spcBef>
        <a:buFont typeface="Arial"/>
        <a:buNone/>
        <a:defRPr sz="1800" b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>
        <a:lnSpc>
          <a:spcPct val="90000"/>
        </a:lnSpc>
        <a:spcBef>
          <a:spcPts val="500"/>
        </a:spcBef>
        <a:buFont typeface="Arial"/>
        <a:buNone/>
        <a:defRPr sz="1400" b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>
        <a:lnSpc>
          <a:spcPct val="90000"/>
        </a:lnSpc>
        <a:spcBef>
          <a:spcPts val="500"/>
        </a:spcBef>
        <a:buFont typeface="Arial"/>
        <a:buNone/>
        <a:defRPr sz="1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openxmlformats.org/officeDocument/2006/relationships/image" Target="../media/image43.svg"/><Relationship Id="rId4" Type="http://schemas.openxmlformats.org/officeDocument/2006/relationships/image" Target="../media/image45.sv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12" Type="http://schemas.openxmlformats.org/officeDocument/2006/relationships/image" Target="../media/image45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svg"/><Relationship Id="rId11" Type="http://schemas.openxmlformats.org/officeDocument/2006/relationships/image" Target="../media/image44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9.svg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png"/><Relationship Id="rId3" Type="http://schemas.openxmlformats.org/officeDocument/2006/relationships/image" Target="../media/image56.jpg"/><Relationship Id="rId7" Type="http://schemas.openxmlformats.org/officeDocument/2006/relationships/image" Target="../media/image60.jpeg"/><Relationship Id="rId12" Type="http://schemas.openxmlformats.org/officeDocument/2006/relationships/image" Target="../media/image65.sv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69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9.jpeg"/><Relationship Id="rId11" Type="http://schemas.openxmlformats.org/officeDocument/2006/relationships/image" Target="../media/image64.png"/><Relationship Id="rId5" Type="http://schemas.openxmlformats.org/officeDocument/2006/relationships/image" Target="../media/image58.jpeg"/><Relationship Id="rId15" Type="http://schemas.openxmlformats.org/officeDocument/2006/relationships/image" Target="../media/image68.png"/><Relationship Id="rId10" Type="http://schemas.openxmlformats.org/officeDocument/2006/relationships/image" Target="../media/image63.svg"/><Relationship Id="rId4" Type="http://schemas.openxmlformats.org/officeDocument/2006/relationships/image" Target="../media/image57.jpg"/><Relationship Id="rId9" Type="http://schemas.openxmlformats.org/officeDocument/2006/relationships/image" Target="../media/image62.png"/><Relationship Id="rId14" Type="http://schemas.openxmlformats.org/officeDocument/2006/relationships/image" Target="../media/image6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13" Type="http://schemas.openxmlformats.org/officeDocument/2006/relationships/image" Target="../media/image78.png"/><Relationship Id="rId18" Type="http://schemas.openxmlformats.org/officeDocument/2006/relationships/image" Target="../media/image83.svg"/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12" Type="http://schemas.openxmlformats.org/officeDocument/2006/relationships/image" Target="../media/image77.svg"/><Relationship Id="rId17" Type="http://schemas.openxmlformats.org/officeDocument/2006/relationships/image" Target="../media/image82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81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svg"/><Relationship Id="rId11" Type="http://schemas.openxmlformats.org/officeDocument/2006/relationships/image" Target="../media/image76.png"/><Relationship Id="rId5" Type="http://schemas.openxmlformats.org/officeDocument/2006/relationships/image" Target="../media/image62.png"/><Relationship Id="rId15" Type="http://schemas.openxmlformats.org/officeDocument/2006/relationships/image" Target="../media/image80.png"/><Relationship Id="rId10" Type="http://schemas.openxmlformats.org/officeDocument/2006/relationships/image" Target="../media/image75.svg"/><Relationship Id="rId4" Type="http://schemas.openxmlformats.org/officeDocument/2006/relationships/image" Target="../media/image71.svg"/><Relationship Id="rId9" Type="http://schemas.openxmlformats.org/officeDocument/2006/relationships/image" Target="../media/image74.png"/><Relationship Id="rId14" Type="http://schemas.openxmlformats.org/officeDocument/2006/relationships/image" Target="../media/image79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6.png"/><Relationship Id="rId5" Type="http://schemas.openxmlformats.org/officeDocument/2006/relationships/image" Target="../media/image87.png"/><Relationship Id="rId4" Type="http://schemas.openxmlformats.org/officeDocument/2006/relationships/image" Target="../media/image8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7.png"/><Relationship Id="rId5" Type="http://schemas.openxmlformats.org/officeDocument/2006/relationships/image" Target="../media/image88.png"/><Relationship Id="rId4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corp@forus.ru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png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82333" y="771847"/>
            <a:ext cx="7669032" cy="332445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200" dirty="0"/>
              <a:t>Без бумаги и без риска: </a:t>
            </a:r>
            <a:r>
              <a:rPr lang="ru-RU" sz="4200" b="0" dirty="0"/>
              <a:t>безбумажный архив </a:t>
            </a:r>
            <a:br>
              <a:rPr lang="ru-RU" sz="4200" b="0" dirty="0"/>
            </a:br>
            <a:r>
              <a:rPr lang="ru-RU" sz="4200" b="0" dirty="0"/>
              <a:t>через 1С:ДО и 1С:Архив</a:t>
            </a:r>
            <a:endParaRPr dirty="0"/>
          </a:p>
        </p:txBody>
      </p:sp>
      <p:pic>
        <p:nvPicPr>
          <p:cNvPr id="5" name="Рисунок 4" descr="Изображение выглядит как коробка, пластик, аптечка первой помощи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975394" y="2965923"/>
            <a:ext cx="5216606" cy="3892077"/>
          </a:xfrm>
          <a:prstGeom prst="rect">
            <a:avLst/>
          </a:prstGeom>
        </p:spPr>
      </p:pic>
      <p:sp>
        <p:nvSpPr>
          <p:cNvPr id="10" name="Подзаголовок 2"/>
          <p:cNvSpPr txBox="1"/>
          <p:nvPr/>
        </p:nvSpPr>
        <p:spPr bwMode="auto">
          <a:xfrm>
            <a:off x="1191760" y="3880286"/>
            <a:ext cx="6677615" cy="1787120"/>
          </a:xfrm>
          <a:prstGeom prst="rect">
            <a:avLst/>
          </a:prstGeom>
        </p:spPr>
        <p:txBody>
          <a:bodyPr vert="horz" lIns="36000" tIns="36000" rIns="36000" bIns="36000" rtlCol="0">
            <a:normAutofit fontScale="62500" lnSpcReduction="20000"/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ru-RU" sz="3200" b="1" dirty="0">
                <a:ea typeface="Verdana"/>
              </a:rPr>
              <a:t>Андрей Веселов</a:t>
            </a:r>
            <a:endParaRPr sz="3200" dirty="0"/>
          </a:p>
          <a:p>
            <a:pPr>
              <a:defRPr/>
            </a:pPr>
            <a:r>
              <a:rPr lang="ru-RU" dirty="0">
                <a:latin typeface="Verdana"/>
                <a:ea typeface="Verdana"/>
              </a:rPr>
              <a:t>Системный аналитик </a:t>
            </a:r>
            <a:br>
              <a:rPr lang="ru-RU" dirty="0">
                <a:latin typeface="Verdana"/>
                <a:ea typeface="Verdana"/>
              </a:rPr>
            </a:br>
            <a:r>
              <a:rPr lang="ru-RU" dirty="0">
                <a:latin typeface="Verdana"/>
                <a:ea typeface="Verdana"/>
              </a:rPr>
              <a:t>по Документообороту и Архивному делопроизводству</a:t>
            </a:r>
          </a:p>
          <a:p>
            <a:pPr>
              <a:defRPr/>
            </a:pPr>
            <a:endParaRPr lang="ru-RU" sz="2000" dirty="0">
              <a:latin typeface="Verdana"/>
              <a:ea typeface="Verdana"/>
            </a:endParaRPr>
          </a:p>
          <a:p>
            <a:pPr>
              <a:spcAft>
                <a:spcPts val="1200"/>
              </a:spcAft>
              <a:defRPr/>
            </a:pPr>
            <a:r>
              <a:rPr lang="ru-RU" sz="3200" b="1" dirty="0">
                <a:ea typeface="Verdana"/>
              </a:rPr>
              <a:t>Виктория Ёлшина</a:t>
            </a:r>
          </a:p>
          <a:p>
            <a:r>
              <a:rPr lang="ru-RU" dirty="0">
                <a:latin typeface="Verdana"/>
                <a:ea typeface="Verdana"/>
              </a:rPr>
              <a:t>Системный аналитик </a:t>
            </a:r>
            <a:br>
              <a:rPr lang="ru-RU" dirty="0">
                <a:latin typeface="Verdana"/>
                <a:ea typeface="Verdana"/>
              </a:rPr>
            </a:br>
            <a:r>
              <a:rPr lang="ru-RU" dirty="0">
                <a:latin typeface="Verdana"/>
                <a:ea typeface="Verdana"/>
              </a:rPr>
              <a:t>по Документообороту и Архивному делопроизводству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/>
          <p:cNvSpPr/>
          <p:nvPr/>
        </p:nvSpPr>
        <p:spPr bwMode="auto">
          <a:xfrm>
            <a:off x="6560718" y="3578785"/>
            <a:ext cx="4007812" cy="1751191"/>
          </a:xfrm>
          <a:prstGeom prst="roundRect">
            <a:avLst>
              <a:gd name="adj" fmla="val 10746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500" b="1">
                <a:solidFill>
                  <a:schemeClr val="tx1"/>
                </a:solidFill>
              </a:rPr>
              <a:t>Приказ</a:t>
            </a:r>
            <a:r>
              <a:rPr lang="ru-RU" sz="1500">
                <a:solidFill>
                  <a:schemeClr val="tx1"/>
                </a:solidFill>
              </a:rPr>
              <a:t> </a:t>
            </a:r>
            <a:r>
              <a:rPr lang="ru-RU" sz="1500" b="1">
                <a:solidFill>
                  <a:schemeClr val="tx1"/>
                </a:solidFill>
                <a:ea typeface="Calibri"/>
                <a:cs typeface="Times New Roman"/>
              </a:rPr>
              <a:t>Росархива </a:t>
            </a:r>
            <a:br>
              <a:rPr lang="ru-RU" sz="1500" b="1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ru-RU" sz="1500" b="1">
                <a:solidFill>
                  <a:schemeClr val="tx1"/>
                </a:solidFill>
                <a:ea typeface="Calibri"/>
                <a:cs typeface="Times New Roman"/>
              </a:rPr>
              <a:t>от 31 июля 2023 г. №77 </a:t>
            </a:r>
            <a:br>
              <a:rPr lang="ru-RU" sz="1500" b="1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ru-RU" sz="1500">
                <a:solidFill>
                  <a:schemeClr val="tx1"/>
                </a:solidFill>
              </a:rPr>
              <a:t>"Об утверждении Правил организации хранения, комплектования, учета </a:t>
            </a:r>
            <a:br>
              <a:rPr lang="ru-RU" sz="1500">
                <a:solidFill>
                  <a:schemeClr val="tx1"/>
                </a:solidFill>
              </a:rPr>
            </a:br>
            <a:r>
              <a:rPr lang="ru-RU" sz="1500">
                <a:solidFill>
                  <a:schemeClr val="tx1"/>
                </a:solidFill>
              </a:rPr>
              <a:t>и использования документов"</a:t>
            </a:r>
            <a:endParaRPr lang="ru-RU" sz="1500" b="1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76154" y="1694872"/>
            <a:ext cx="5211098" cy="3635103"/>
          </a:xfrm>
          <a:prstGeom prst="roundRect">
            <a:avLst>
              <a:gd name="adj" fmla="val 5775"/>
            </a:avLst>
          </a:prstGeom>
        </p:spPr>
      </p:pic>
      <p:cxnSp>
        <p:nvCxnSpPr>
          <p:cNvPr id="13" name="Соединитель: уступ 12"/>
          <p:cNvCxnSpPr>
            <a:cxnSpLocks/>
            <a:stCxn id="15" idx="4"/>
          </p:cNvCxnSpPr>
          <p:nvPr/>
        </p:nvCxnSpPr>
        <p:spPr bwMode="auto">
          <a:xfrm rot="5400000" flipH="1" flipV="1">
            <a:off x="4578383" y="3326557"/>
            <a:ext cx="875594" cy="3074681"/>
          </a:xfrm>
          <a:prstGeom prst="bentConnector4">
            <a:avLst>
              <a:gd name="adj1" fmla="val -26108"/>
              <a:gd name="adj2" fmla="val 57082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 bwMode="auto">
          <a:xfrm>
            <a:off x="3043357" y="4404689"/>
            <a:ext cx="870966" cy="89700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 bwMode="auto">
          <a:xfrm>
            <a:off x="876154" y="444735"/>
            <a:ext cx="10392696" cy="87687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/>
              <a:t>Актуальность задачи хранения электронных документов</a:t>
            </a:r>
            <a:endParaRPr lang="ru-RU" dirty="0"/>
          </a:p>
        </p:txBody>
      </p:sp>
      <p:sp>
        <p:nvSpPr>
          <p:cNvPr id="38" name="Прямоугольник: скругленные углы 37"/>
          <p:cNvSpPr/>
          <p:nvPr/>
        </p:nvSpPr>
        <p:spPr bwMode="auto">
          <a:xfrm>
            <a:off x="6560717" y="1694872"/>
            <a:ext cx="4007812" cy="1751191"/>
          </a:xfrm>
          <a:prstGeom prst="roundRect">
            <a:avLst>
              <a:gd name="adj" fmla="val 8592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>
                <a:solidFill>
                  <a:schemeClr val="tx1"/>
                </a:solidFill>
              </a:rPr>
              <a:t>Федеральный закон </a:t>
            </a:r>
            <a:br>
              <a:rPr lang="ru-RU" sz="1600" b="1">
                <a:solidFill>
                  <a:schemeClr val="tx1"/>
                </a:solidFill>
              </a:rPr>
            </a:br>
            <a:r>
              <a:rPr lang="ru-RU" sz="1600" b="1">
                <a:solidFill>
                  <a:schemeClr val="tx1"/>
                </a:solidFill>
                <a:ea typeface="Calibri"/>
                <a:cs typeface="Times New Roman"/>
              </a:rPr>
              <a:t>от 22 октября 2004 г. №125</a:t>
            </a:r>
            <a:br>
              <a:rPr lang="ru-RU" sz="1600" b="1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ru-RU" sz="1600">
                <a:solidFill>
                  <a:schemeClr val="tx1"/>
                </a:solidFill>
              </a:rPr>
              <a:t>"Об архивном деле </a:t>
            </a:r>
            <a:br>
              <a:rPr lang="ru-RU" sz="1600">
                <a:solidFill>
                  <a:schemeClr val="tx1"/>
                </a:solidFill>
              </a:rPr>
            </a:br>
            <a:r>
              <a:rPr lang="ru-RU" sz="1600">
                <a:solidFill>
                  <a:schemeClr val="tx1"/>
                </a:solidFill>
              </a:rPr>
              <a:t>в Российской Федерации"</a:t>
            </a:r>
            <a:endParaRPr lang="ru-RU" sz="1600" b="1">
              <a:solidFill>
                <a:schemeClr val="tx1"/>
              </a:solidFill>
            </a:endParaRPr>
          </a:p>
        </p:txBody>
      </p:sp>
      <p:cxnSp>
        <p:nvCxnSpPr>
          <p:cNvPr id="41" name="Соединитель: уступ 40"/>
          <p:cNvCxnSpPr>
            <a:cxnSpLocks/>
            <a:stCxn id="15" idx="4"/>
          </p:cNvCxnSpPr>
          <p:nvPr/>
        </p:nvCxnSpPr>
        <p:spPr bwMode="auto">
          <a:xfrm rot="5400000" flipH="1" flipV="1">
            <a:off x="3636426" y="2384600"/>
            <a:ext cx="2759509" cy="3074682"/>
          </a:xfrm>
          <a:prstGeom prst="bentConnector4">
            <a:avLst>
              <a:gd name="adj1" fmla="val -8284"/>
              <a:gd name="adj2" fmla="val 57082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Графика, дизайн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3"/>
          <a:srcRect r="12710"/>
          <a:stretch/>
        </p:blipFill>
        <p:spPr bwMode="auto">
          <a:xfrm>
            <a:off x="4554883" y="0"/>
            <a:ext cx="7637117" cy="6858000"/>
          </a:xfrm>
          <a:prstGeom prst="rect">
            <a:avLst/>
          </a:prstGeom>
        </p:spPr>
      </p:pic>
      <p:sp>
        <p:nvSpPr>
          <p:cNvPr id="9" name="Прямоугольник: скругленные углы 8"/>
          <p:cNvSpPr/>
          <p:nvPr/>
        </p:nvSpPr>
        <p:spPr bwMode="auto">
          <a:xfrm>
            <a:off x="5728093" y="1694444"/>
            <a:ext cx="4492232" cy="3811005"/>
          </a:xfrm>
          <a:prstGeom prst="roundRect">
            <a:avLst>
              <a:gd name="adj" fmla="val 7169"/>
            </a:avLst>
          </a:prstGeom>
          <a:solidFill>
            <a:schemeClr val="bg1">
              <a:alpha val="76000"/>
            </a:schemeClr>
          </a:solidFill>
          <a:ln w="19050">
            <a:solidFill>
              <a:srgbClr val="FEBC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defRPr/>
            </a:pPr>
            <a:r>
              <a:rPr lang="ru-RU" sz="1800" b="1" dirty="0">
                <a:solidFill>
                  <a:schemeClr val="tx1"/>
                </a:solidFill>
              </a:rPr>
              <a:t>Приказ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Росархива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от 20 декабря 2019 г. №236</a:t>
            </a:r>
            <a:endParaRPr dirty="0"/>
          </a:p>
          <a:p>
            <a:pPr>
              <a:spcAft>
                <a:spcPts val="600"/>
              </a:spcAft>
              <a:defRPr/>
            </a:pPr>
            <a:r>
              <a:rPr lang="ru-RU" sz="1800" dirty="0">
                <a:solidFill>
                  <a:schemeClr val="tx1"/>
                </a:solidFill>
              </a:rPr>
              <a:t>"Перечень типовых управленческих архивных документов"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: скругленные углы 7"/>
          <p:cNvSpPr/>
          <p:nvPr/>
        </p:nvSpPr>
        <p:spPr bwMode="auto">
          <a:xfrm>
            <a:off x="884901" y="1694444"/>
            <a:ext cx="4387050" cy="3811006"/>
          </a:xfrm>
          <a:prstGeom prst="roundRect">
            <a:avLst>
              <a:gd name="adj" fmla="val 7419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defRPr/>
            </a:pPr>
            <a:r>
              <a:rPr lang="ru-RU" sz="1800" b="1" dirty="0">
                <a:solidFill>
                  <a:schemeClr val="tx1"/>
                </a:solidFill>
              </a:rPr>
              <a:t>Федеральный закон </a:t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от 22 октября 2004 г. №125</a:t>
            </a:r>
            <a:endParaRPr dirty="0"/>
          </a:p>
          <a:p>
            <a:pPr>
              <a:defRPr/>
            </a:pPr>
            <a:r>
              <a:rPr lang="ru-RU" sz="1800" dirty="0">
                <a:solidFill>
                  <a:schemeClr val="tx1"/>
                </a:solidFill>
              </a:rPr>
              <a:t>"Об архивном деле 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в Российской Федерации"</a:t>
            </a:r>
            <a:br>
              <a:rPr lang="ru-RU" sz="1800" dirty="0">
                <a:solidFill>
                  <a:schemeClr val="tx1"/>
                </a:solidFill>
              </a:rPr>
            </a:b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4" name="Заголовок 16"/>
          <p:cNvSpPr txBox="1"/>
          <p:nvPr/>
        </p:nvSpPr>
        <p:spPr bwMode="auto">
          <a:xfrm>
            <a:off x="876154" y="444735"/>
            <a:ext cx="10392696" cy="876879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rmAutofit fontScale="90000" lnSpcReduction="1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/>
              <a:t>Нормативные акты, регулирующие хранение договоров</a:t>
            </a:r>
            <a:endParaRPr dirty="0"/>
          </a:p>
        </p:txBody>
      </p:sp>
      <p:pic>
        <p:nvPicPr>
          <p:cNvPr id="7" name="Рисунок 6" descr="Изображение выглядит как канцтовары, скрепк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4"/>
          <a:srcRect l="-1" r="6403"/>
          <a:stretch/>
        </p:blipFill>
        <p:spPr bwMode="auto">
          <a:xfrm>
            <a:off x="8487741" y="3587563"/>
            <a:ext cx="2552892" cy="27275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/>
          <p:cNvSpPr/>
          <p:nvPr/>
        </p:nvSpPr>
        <p:spPr bwMode="auto">
          <a:xfrm>
            <a:off x="884902" y="1352550"/>
            <a:ext cx="3251668" cy="4576535"/>
          </a:xfrm>
          <a:prstGeom prst="roundRect">
            <a:avLst>
              <a:gd name="adj" fmla="val 608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800" b="1">
                <a:solidFill>
                  <a:schemeClr val="tx1"/>
                </a:solidFill>
              </a:rPr>
              <a:t>Приказ</a:t>
            </a:r>
            <a:r>
              <a:rPr lang="ru-RU" sz="1800">
                <a:solidFill>
                  <a:schemeClr val="tx1"/>
                </a:solidFill>
              </a:rPr>
              <a:t> </a:t>
            </a:r>
            <a:r>
              <a:rPr lang="ru-RU" sz="1800" b="1">
                <a:solidFill>
                  <a:schemeClr val="tx1"/>
                </a:solidFill>
                <a:ea typeface="Calibri"/>
                <a:cs typeface="Times New Roman"/>
              </a:rPr>
              <a:t>Росархива </a:t>
            </a:r>
            <a:br>
              <a:rPr lang="ru-RU" sz="1800" b="1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ru-RU" sz="1800" b="1">
                <a:solidFill>
                  <a:schemeClr val="tx1"/>
                </a:solidFill>
                <a:ea typeface="Calibri"/>
                <a:cs typeface="Times New Roman"/>
              </a:rPr>
              <a:t>от 31 июля 2023 г. №77 </a:t>
            </a:r>
            <a:br>
              <a:rPr lang="ru-RU" sz="1800" b="1">
                <a:solidFill>
                  <a:schemeClr val="tx1"/>
                </a:solidFill>
                <a:ea typeface="Calibri"/>
                <a:cs typeface="Times New Roman"/>
              </a:rPr>
            </a:br>
            <a:endParaRPr lang="ru-RU" sz="1800" b="1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defRPr/>
            </a:pPr>
            <a:r>
              <a:rPr lang="ru-RU" sz="1800">
                <a:solidFill>
                  <a:schemeClr val="tx1"/>
                </a:solidFill>
              </a:rPr>
              <a:t>"Об утверждении Правил организации хранения, комплектования, </a:t>
            </a:r>
            <a:br>
              <a:rPr lang="ru-RU" sz="1800">
                <a:solidFill>
                  <a:schemeClr val="tx1"/>
                </a:solidFill>
              </a:rPr>
            </a:br>
            <a:r>
              <a:rPr lang="ru-RU" sz="1800">
                <a:solidFill>
                  <a:schemeClr val="tx1"/>
                </a:solidFill>
              </a:rPr>
              <a:t>учета и использования документов"</a:t>
            </a:r>
            <a:endParaRPr lang="ru-RU" sz="1800" b="1">
              <a:solidFill>
                <a:schemeClr val="tx1"/>
              </a:solidFill>
            </a:endParaRPr>
          </a:p>
          <a:p>
            <a:pPr>
              <a:defRPr/>
            </a:pPr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 bwMode="auto">
          <a:xfrm>
            <a:off x="4371948" y="1352550"/>
            <a:ext cx="6402161" cy="2187258"/>
          </a:xfrm>
          <a:prstGeom prst="roundRect">
            <a:avLst>
              <a:gd name="adj" fmla="val 87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800" b="1">
                <a:solidFill>
                  <a:schemeClr val="tx1"/>
                </a:solidFill>
              </a:rPr>
              <a:t>ГОСТ Р 7.0.8-2025</a:t>
            </a:r>
            <a:br>
              <a:rPr lang="ru-RU" sz="1800" b="1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ru-RU" sz="1800">
                <a:solidFill>
                  <a:schemeClr val="tx1"/>
                </a:solidFill>
              </a:rPr>
              <a:t>"Делопроизводство и архивное дело. </a:t>
            </a:r>
            <a:br>
              <a:rPr lang="ru-RU" sz="1800">
                <a:solidFill>
                  <a:schemeClr val="tx1"/>
                </a:solidFill>
              </a:rPr>
            </a:br>
            <a:r>
              <a:rPr lang="ru-RU" sz="1800">
                <a:solidFill>
                  <a:schemeClr val="tx1"/>
                </a:solidFill>
              </a:rPr>
              <a:t>Термины и определения"</a:t>
            </a:r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 bwMode="auto">
          <a:xfrm>
            <a:off x="4371948" y="3741827"/>
            <a:ext cx="6402161" cy="2187258"/>
          </a:xfrm>
          <a:prstGeom prst="roundRect">
            <a:avLst>
              <a:gd name="adj" fmla="val 8714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800" b="1">
                <a:solidFill>
                  <a:schemeClr val="tx1"/>
                </a:solidFill>
              </a:rPr>
              <a:t>Методические рекомендации ВНИИДАД </a:t>
            </a:r>
            <a:br>
              <a:rPr lang="ru-RU" sz="1800" b="1">
                <a:solidFill>
                  <a:schemeClr val="tx1"/>
                </a:solidFill>
              </a:rPr>
            </a:br>
            <a:r>
              <a:rPr lang="ru-RU" sz="1800" b="1">
                <a:solidFill>
                  <a:schemeClr val="tx1"/>
                </a:solidFill>
              </a:rPr>
              <a:t>по разработке номенклатур дел</a:t>
            </a:r>
            <a:endParaRPr/>
          </a:p>
        </p:txBody>
      </p:sp>
      <p:sp>
        <p:nvSpPr>
          <p:cNvPr id="4" name="Заголовок 5"/>
          <p:cNvSpPr txBox="1"/>
          <p:nvPr/>
        </p:nvSpPr>
        <p:spPr bwMode="auto">
          <a:xfrm>
            <a:off x="884902" y="635297"/>
            <a:ext cx="10392696" cy="489381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dirty="0"/>
              <a:t>Структура номенклатуры дел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 bwMode="auto">
          <a:xfrm>
            <a:off x="5429679" y="1643928"/>
            <a:ext cx="772607" cy="7726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Текст 3"/>
          <p:cNvSpPr txBox="1"/>
          <p:nvPr/>
        </p:nvSpPr>
        <p:spPr bwMode="auto">
          <a:xfrm>
            <a:off x="4416091" y="2571865"/>
            <a:ext cx="2879725" cy="1414157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FCF66"/>
              </a:buClr>
              <a:defRPr/>
            </a:pPr>
            <a:r>
              <a:rPr lang="ru-RU" sz="1600" b="1"/>
              <a:t>Документ </a:t>
            </a:r>
            <a:br>
              <a:rPr lang="en-US" sz="1600" b="1"/>
            </a:br>
            <a:r>
              <a:rPr lang="ru-RU" sz="1600" b="1"/>
              <a:t>в электронном виде </a:t>
            </a:r>
            <a:br>
              <a:rPr lang="en-US" sz="1600" b="1"/>
            </a:br>
            <a:br>
              <a:rPr lang="ru-RU" sz="1600" b="1"/>
            </a:br>
            <a:r>
              <a:rPr lang="ru-RU" sz="1600">
                <a:solidFill>
                  <a:schemeClr val="accent2"/>
                </a:solidFill>
              </a:rPr>
              <a:t>Электронный образ документа или электронный документ.</a:t>
            </a:r>
            <a:endParaRPr/>
          </a:p>
        </p:txBody>
      </p:sp>
      <p:pic>
        <p:nvPicPr>
          <p:cNvPr id="97" name="Рисунок 96" descr="Изображение выглядит как черный, темнот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393750" y="1725239"/>
            <a:ext cx="844467" cy="609986"/>
          </a:xfrm>
          <a:prstGeom prst="rect">
            <a:avLst/>
          </a:prstGeom>
        </p:spPr>
      </p:pic>
      <p:sp>
        <p:nvSpPr>
          <p:cNvPr id="10" name="Заголовок 5"/>
          <p:cNvSpPr txBox="1"/>
          <p:nvPr/>
        </p:nvSpPr>
        <p:spPr bwMode="auto">
          <a:xfrm>
            <a:off x="884902" y="635297"/>
            <a:ext cx="10392696" cy="489381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dirty="0"/>
              <a:t>Документ в цифровой среде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 bwMode="auto">
          <a:xfrm>
            <a:off x="5429679" y="1643928"/>
            <a:ext cx="772607" cy="7726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Текст 3"/>
          <p:cNvSpPr txBox="1"/>
          <p:nvPr/>
        </p:nvSpPr>
        <p:spPr bwMode="auto">
          <a:xfrm>
            <a:off x="4416091" y="2571865"/>
            <a:ext cx="2879725" cy="1414157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FCF66"/>
              </a:buClr>
              <a:defRPr/>
            </a:pPr>
            <a:r>
              <a:rPr lang="ru-RU" sz="1600" b="1"/>
              <a:t>Документ </a:t>
            </a:r>
            <a:br>
              <a:rPr lang="en-US" sz="1600" b="1"/>
            </a:br>
            <a:r>
              <a:rPr lang="ru-RU" sz="1600" b="1"/>
              <a:t>в электронном виде </a:t>
            </a:r>
            <a:br>
              <a:rPr lang="en-US" sz="1600" b="1"/>
            </a:br>
            <a:br>
              <a:rPr lang="ru-RU" sz="1600" b="1"/>
            </a:br>
            <a:r>
              <a:rPr lang="ru-RU" sz="1600">
                <a:solidFill>
                  <a:schemeClr val="accent2"/>
                </a:solidFill>
              </a:rPr>
              <a:t>Электронный образ документа или электронный документ.</a:t>
            </a:r>
            <a:endParaRPr/>
          </a:p>
        </p:txBody>
      </p:sp>
      <p:sp>
        <p:nvSpPr>
          <p:cNvPr id="66" name="Текст 3"/>
          <p:cNvSpPr txBox="1"/>
          <p:nvPr/>
        </p:nvSpPr>
        <p:spPr bwMode="auto">
          <a:xfrm>
            <a:off x="742179" y="3615682"/>
            <a:ext cx="3609657" cy="2225312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FCF66"/>
              </a:buClr>
              <a:defRPr/>
            </a:pPr>
            <a:r>
              <a:rPr lang="ru-RU" sz="1600" b="1" dirty="0">
                <a:latin typeface="Verdana"/>
              </a:rPr>
              <a:t>Электронный </a:t>
            </a:r>
            <a:br>
              <a:rPr lang="en-US" sz="1600" b="1" dirty="0">
                <a:latin typeface="Verdana"/>
              </a:rPr>
            </a:br>
            <a:r>
              <a:rPr lang="ru-RU" sz="1600" b="1" dirty="0">
                <a:latin typeface="Verdana"/>
              </a:rPr>
              <a:t>документ (ЭД) </a:t>
            </a:r>
            <a:br>
              <a:rPr lang="en-US" sz="1600" b="1" dirty="0">
                <a:latin typeface="Verdana"/>
              </a:rPr>
            </a:br>
            <a:r>
              <a:rPr lang="ru-RU" sz="1600" b="0" dirty="0">
                <a:latin typeface="Verdana"/>
              </a:rPr>
              <a:t> </a:t>
            </a:r>
            <a:br>
              <a:rPr lang="ru-RU" sz="1600" b="0" dirty="0">
                <a:latin typeface="Verdana"/>
              </a:rPr>
            </a:br>
            <a:r>
              <a:rPr lang="ru-RU" sz="1600" b="0" dirty="0">
                <a:solidFill>
                  <a:schemeClr val="accent2"/>
                </a:solidFill>
                <a:latin typeface="Verdana"/>
              </a:rPr>
              <a:t>Документ, созданный </a:t>
            </a:r>
            <a:br>
              <a:rPr lang="ru-RU" sz="1600" b="0" dirty="0">
                <a:solidFill>
                  <a:schemeClr val="accent2"/>
                </a:solidFill>
                <a:latin typeface="Verdana"/>
              </a:rPr>
            </a:br>
            <a:r>
              <a:rPr lang="ru-RU" sz="1600" b="0" dirty="0">
                <a:solidFill>
                  <a:schemeClr val="accent2"/>
                </a:solidFill>
                <a:latin typeface="Verdana"/>
              </a:rPr>
              <a:t>сразу в электронной форме, </a:t>
            </a:r>
            <a:r>
              <a:rPr lang="ru-RU" sz="1600" b="0" dirty="0">
                <a:latin typeface="Verdana"/>
              </a:rPr>
              <a:t>подписанный электронной</a:t>
            </a:r>
            <a:br>
              <a:rPr lang="ru-RU" sz="1600" b="0" dirty="0">
                <a:latin typeface="Verdana"/>
              </a:rPr>
            </a:br>
            <a:r>
              <a:rPr lang="ru-RU" sz="1600" b="0" dirty="0">
                <a:latin typeface="Verdana"/>
              </a:rPr>
              <a:t> подписью.</a:t>
            </a:r>
            <a:endParaRPr lang="ru-RU" sz="1600" dirty="0"/>
          </a:p>
        </p:txBody>
      </p:sp>
      <p:cxnSp>
        <p:nvCxnSpPr>
          <p:cNvPr id="68" name="Соединитель: уступ 67"/>
          <p:cNvCxnSpPr>
            <a:cxnSpLocks/>
          </p:cNvCxnSpPr>
          <p:nvPr/>
        </p:nvCxnSpPr>
        <p:spPr bwMode="auto">
          <a:xfrm rot="10800000" flipV="1">
            <a:off x="2547007" y="2111685"/>
            <a:ext cx="2739072" cy="274320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Рисунок 96" descr="Изображение выглядит как черный, темнот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393750" y="1725239"/>
            <a:ext cx="844467" cy="609986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 bwMode="auto">
          <a:xfrm>
            <a:off x="2160703" y="2511528"/>
            <a:ext cx="772607" cy="7726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Заголовок 5"/>
          <p:cNvSpPr txBox="1"/>
          <p:nvPr/>
        </p:nvSpPr>
        <p:spPr bwMode="auto">
          <a:xfrm>
            <a:off x="884902" y="635297"/>
            <a:ext cx="10392696" cy="489381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dirty="0"/>
              <a:t>Документ в цифровой среде</a:t>
            </a:r>
            <a:endParaRPr dirty="0"/>
          </a:p>
        </p:txBody>
      </p:sp>
      <p:pic>
        <p:nvPicPr>
          <p:cNvPr id="15" name="Рисунок 14" descr="Изображение выглядит как черный, темнот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039024" y="2354122"/>
            <a:ext cx="1015962" cy="101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36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 bwMode="auto">
          <a:xfrm>
            <a:off x="5429679" y="1643928"/>
            <a:ext cx="772607" cy="7726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Текст 3"/>
          <p:cNvSpPr txBox="1"/>
          <p:nvPr/>
        </p:nvSpPr>
        <p:spPr bwMode="auto">
          <a:xfrm>
            <a:off x="4416091" y="2571865"/>
            <a:ext cx="2879725" cy="1414157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FCF66"/>
              </a:buClr>
              <a:defRPr/>
            </a:pPr>
            <a:r>
              <a:rPr lang="ru-RU" sz="1600" b="1"/>
              <a:t>Документ </a:t>
            </a:r>
            <a:br>
              <a:rPr lang="en-US" sz="1600" b="1"/>
            </a:br>
            <a:r>
              <a:rPr lang="ru-RU" sz="1600" b="1"/>
              <a:t>в электронном виде </a:t>
            </a:r>
            <a:br>
              <a:rPr lang="en-US" sz="1600" b="1"/>
            </a:br>
            <a:br>
              <a:rPr lang="ru-RU" sz="1600" b="1"/>
            </a:br>
            <a:r>
              <a:rPr lang="ru-RU" sz="1600">
                <a:solidFill>
                  <a:schemeClr val="accent2"/>
                </a:solidFill>
              </a:rPr>
              <a:t>Электронный образ документа или электронный документ.</a:t>
            </a:r>
            <a:endParaRPr/>
          </a:p>
        </p:txBody>
      </p:sp>
      <p:sp>
        <p:nvSpPr>
          <p:cNvPr id="66" name="Текст 3"/>
          <p:cNvSpPr txBox="1"/>
          <p:nvPr/>
        </p:nvSpPr>
        <p:spPr bwMode="auto">
          <a:xfrm>
            <a:off x="742179" y="3615682"/>
            <a:ext cx="3609657" cy="2225312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FCF66"/>
              </a:buClr>
              <a:defRPr/>
            </a:pPr>
            <a:r>
              <a:rPr lang="ru-RU" sz="1600" b="1">
                <a:latin typeface="Verdana"/>
              </a:rPr>
              <a:t>Электронный </a:t>
            </a:r>
            <a:br>
              <a:rPr lang="en-US" sz="1600" b="1">
                <a:latin typeface="Verdana"/>
              </a:rPr>
            </a:br>
            <a:r>
              <a:rPr lang="ru-RU" sz="1600" b="1">
                <a:latin typeface="Verdana"/>
              </a:rPr>
              <a:t>документ (ЭД) </a:t>
            </a:r>
            <a:br>
              <a:rPr lang="en-US" sz="1600" b="1">
                <a:latin typeface="Verdana"/>
              </a:rPr>
            </a:br>
            <a:r>
              <a:rPr lang="ru-RU" sz="1600" b="0">
                <a:latin typeface="Verdana"/>
              </a:rPr>
              <a:t> </a:t>
            </a:r>
            <a:br>
              <a:rPr lang="ru-RU" sz="1600" b="0">
                <a:latin typeface="Verdana"/>
              </a:rPr>
            </a:br>
            <a:r>
              <a:rPr lang="ru-RU" sz="1600" b="0">
                <a:solidFill>
                  <a:schemeClr val="accent2"/>
                </a:solidFill>
                <a:latin typeface="Verdana"/>
              </a:rPr>
              <a:t>Документ, созданный </a:t>
            </a:r>
            <a:br>
              <a:rPr lang="ru-RU" sz="1600" b="0">
                <a:solidFill>
                  <a:schemeClr val="accent2"/>
                </a:solidFill>
                <a:latin typeface="Verdana"/>
              </a:rPr>
            </a:br>
            <a:r>
              <a:rPr lang="ru-RU" sz="1600" b="0">
                <a:solidFill>
                  <a:schemeClr val="accent2"/>
                </a:solidFill>
                <a:latin typeface="Verdana"/>
              </a:rPr>
              <a:t>сразу в электронной форме, </a:t>
            </a:r>
            <a:r>
              <a:rPr lang="ru-RU" sz="1600" b="0">
                <a:latin typeface="Verdana"/>
              </a:rPr>
              <a:t>подписанный электронной</a:t>
            </a:r>
            <a:br>
              <a:rPr lang="ru-RU" sz="1600" b="0">
                <a:latin typeface="Verdana"/>
              </a:rPr>
            </a:br>
            <a:r>
              <a:rPr lang="ru-RU" sz="1600" b="0">
                <a:latin typeface="Verdana"/>
              </a:rPr>
              <a:t> подписью.</a:t>
            </a:r>
            <a:endParaRPr lang="ru-RU" sz="1600"/>
          </a:p>
        </p:txBody>
      </p:sp>
      <p:sp>
        <p:nvSpPr>
          <p:cNvPr id="67" name="Текст 3"/>
          <p:cNvSpPr txBox="1"/>
          <p:nvPr/>
        </p:nvSpPr>
        <p:spPr bwMode="auto">
          <a:xfrm>
            <a:off x="7250957" y="3615683"/>
            <a:ext cx="3790971" cy="2342456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FCF66"/>
              </a:buClr>
              <a:defRPr/>
            </a:pPr>
            <a:r>
              <a:rPr lang="ru-RU" sz="1600" b="1" dirty="0"/>
              <a:t>Электронный образ </a:t>
            </a:r>
            <a:br>
              <a:rPr lang="en-US" sz="1600" b="1" dirty="0"/>
            </a:br>
            <a:r>
              <a:rPr lang="ru-RU" sz="1600" b="1" dirty="0"/>
              <a:t>документа  </a:t>
            </a:r>
            <a:br>
              <a:rPr lang="ru-RU" sz="1600" b="1" dirty="0"/>
            </a:br>
            <a:br>
              <a:rPr lang="en-US" sz="1600" b="1" dirty="0"/>
            </a:br>
            <a:r>
              <a:rPr lang="ru-RU" sz="1600" dirty="0">
                <a:solidFill>
                  <a:schemeClr val="accent2"/>
                </a:solidFill>
              </a:rPr>
              <a:t>Электронная копия бумажного документа</a:t>
            </a:r>
            <a:r>
              <a:rPr lang="ru-RU" sz="1600" dirty="0"/>
              <a:t>, полученная с помощью сканирования и заверенная электронной подписью</a:t>
            </a:r>
            <a:r>
              <a:rPr lang="ru-RU" sz="1600" b="0" dirty="0">
                <a:latin typeface="Verdana"/>
              </a:rPr>
              <a:t>.</a:t>
            </a:r>
            <a:endParaRPr lang="ru-RU" sz="1600" dirty="0"/>
          </a:p>
          <a:p>
            <a:pPr algn="ctr">
              <a:buClr>
                <a:srgbClr val="FFCF66"/>
              </a:buClr>
              <a:defRPr/>
            </a:pPr>
            <a:endParaRPr lang="ru-RU" sz="1600" dirty="0"/>
          </a:p>
        </p:txBody>
      </p:sp>
      <p:cxnSp>
        <p:nvCxnSpPr>
          <p:cNvPr id="68" name="Соединитель: уступ 67"/>
          <p:cNvCxnSpPr>
            <a:cxnSpLocks/>
          </p:cNvCxnSpPr>
          <p:nvPr/>
        </p:nvCxnSpPr>
        <p:spPr bwMode="auto">
          <a:xfrm rot="10800000" flipV="1">
            <a:off x="2547007" y="2111685"/>
            <a:ext cx="2739072" cy="274320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: уступ 68"/>
          <p:cNvCxnSpPr>
            <a:cxnSpLocks/>
          </p:cNvCxnSpPr>
          <p:nvPr/>
        </p:nvCxnSpPr>
        <p:spPr bwMode="auto">
          <a:xfrm>
            <a:off x="6383359" y="2111685"/>
            <a:ext cx="2653029" cy="289243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Рисунок 96" descr="Изображение выглядит как черный, темнот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393750" y="1725239"/>
            <a:ext cx="844467" cy="609986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 bwMode="auto">
          <a:xfrm>
            <a:off x="2160703" y="2511528"/>
            <a:ext cx="772607" cy="7726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 bwMode="auto">
          <a:xfrm>
            <a:off x="8650083" y="2597478"/>
            <a:ext cx="772607" cy="7726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Рисунок 8" descr="Изображение выглядит как черный, темнот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753547" y="2592839"/>
            <a:ext cx="604479" cy="767757"/>
          </a:xfrm>
          <a:prstGeom prst="rect">
            <a:avLst/>
          </a:prstGeom>
        </p:spPr>
      </p:pic>
      <p:sp>
        <p:nvSpPr>
          <p:cNvPr id="10" name="Заголовок 5"/>
          <p:cNvSpPr txBox="1"/>
          <p:nvPr/>
        </p:nvSpPr>
        <p:spPr bwMode="auto">
          <a:xfrm>
            <a:off x="884902" y="635297"/>
            <a:ext cx="10392696" cy="489381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dirty="0"/>
              <a:t>Документ в цифровой среде</a:t>
            </a:r>
            <a:endParaRPr dirty="0"/>
          </a:p>
        </p:txBody>
      </p:sp>
      <p:pic>
        <p:nvPicPr>
          <p:cNvPr id="15" name="Рисунок 14" descr="Изображение выглядит как черный, темнот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039024" y="2354122"/>
            <a:ext cx="1015962" cy="101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" name="Текст 3"/>
          <p:cNvSpPr txBox="1"/>
          <p:nvPr/>
        </p:nvSpPr>
        <p:spPr bwMode="auto">
          <a:xfrm>
            <a:off x="2041819" y="1440840"/>
            <a:ext cx="8136179" cy="739718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F66"/>
              </a:buClr>
              <a:defRPr/>
            </a:pPr>
            <a:r>
              <a:rPr lang="ru-RU" sz="1600" b="1" dirty="0"/>
              <a:t>Официальный документ </a:t>
            </a:r>
            <a:r>
              <a:rPr lang="ru-RU" sz="1600" dirty="0"/>
              <a:t>– это документ, оформленный уполномоченным органом или лицом по установленным правилам и подтверждающий юридически значимые факты (</a:t>
            </a:r>
            <a:r>
              <a:rPr lang="ru-RU" sz="1600" dirty="0">
                <a:solidFill>
                  <a:schemeClr val="tx1"/>
                </a:solidFill>
              </a:rPr>
              <a:t>ГОСТ Р 7.0.8-2025</a:t>
            </a:r>
            <a:r>
              <a:rPr lang="ru-RU" sz="1600" dirty="0"/>
              <a:t>).</a:t>
            </a:r>
            <a:endParaRPr dirty="0"/>
          </a:p>
        </p:txBody>
      </p:sp>
      <p:sp>
        <p:nvSpPr>
          <p:cNvPr id="3" name="Заголовок 5"/>
          <p:cNvSpPr txBox="1"/>
          <p:nvPr/>
        </p:nvSpPr>
        <p:spPr bwMode="auto">
          <a:xfrm>
            <a:off x="884902" y="635297"/>
            <a:ext cx="10392696" cy="489381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/>
              <a:t>Требования к формату документов</a:t>
            </a:r>
            <a:endParaRPr/>
          </a:p>
        </p:txBody>
      </p:sp>
      <p:grpSp>
        <p:nvGrpSpPr>
          <p:cNvPr id="86" name="Группа 85"/>
          <p:cNvGrpSpPr/>
          <p:nvPr/>
        </p:nvGrpSpPr>
        <p:grpSpPr bwMode="auto">
          <a:xfrm>
            <a:off x="813100" y="1258305"/>
            <a:ext cx="1015962" cy="1015962"/>
            <a:chOff x="813100" y="1326151"/>
            <a:chExt cx="1015962" cy="1015962"/>
          </a:xfrm>
        </p:grpSpPr>
        <p:sp>
          <p:nvSpPr>
            <p:cNvPr id="74" name="Овал 73"/>
            <p:cNvSpPr/>
            <p:nvPr/>
          </p:nvSpPr>
          <p:spPr bwMode="auto">
            <a:xfrm>
              <a:off x="934779" y="1468673"/>
              <a:ext cx="772607" cy="77260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77" name="Рисунок 76" descr="Изображение выглядит как черный, темнота&#10;&#10;Контент, сгенерированный ИИ, может содержать ошибки.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813100" y="1326151"/>
              <a:ext cx="1015962" cy="1015962"/>
            </a:xfrm>
            <a:prstGeom prst="rect">
              <a:avLst/>
            </a:prstGeom>
          </p:spPr>
        </p:pic>
      </p:grpSp>
      <p:sp>
        <p:nvSpPr>
          <p:cNvPr id="78" name="Прямоугольник: скругленные углы 77"/>
          <p:cNvSpPr/>
          <p:nvPr/>
        </p:nvSpPr>
        <p:spPr bwMode="auto">
          <a:xfrm>
            <a:off x="813100" y="2475020"/>
            <a:ext cx="10392696" cy="3403728"/>
          </a:xfrm>
          <a:prstGeom prst="roundRect">
            <a:avLst>
              <a:gd name="adj" fmla="val 729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Приказ </a:t>
            </a:r>
            <a:r>
              <a:rPr lang="ru-RU" sz="1600" dirty="0" err="1">
                <a:solidFill>
                  <a:schemeClr val="tx1"/>
                </a:solidFill>
                <a:ea typeface="Calibri"/>
                <a:cs typeface="Times New Roman"/>
              </a:rPr>
              <a:t>Росархива</a:t>
            </a:r>
            <a:r>
              <a:rPr lang="ru-RU" sz="1600" dirty="0">
                <a:solidFill>
                  <a:schemeClr val="tx1"/>
                </a:solidFill>
                <a:ea typeface="Calibri"/>
                <a:cs typeface="Times New Roman"/>
              </a:rPr>
              <a:t> от 31 июля 2023 г. №77</a:t>
            </a:r>
            <a:r>
              <a:rPr lang="en-US" sz="1600" dirty="0">
                <a:solidFill>
                  <a:schemeClr val="tx1"/>
                </a:solidFill>
                <a:ea typeface="Calibri"/>
                <a:cs typeface="Times New Roman"/>
              </a:rPr>
              <a:t>. </a:t>
            </a:r>
            <a:r>
              <a:rPr lang="ru-RU" sz="1600" dirty="0">
                <a:solidFill>
                  <a:schemeClr val="tx1"/>
                </a:solidFill>
                <a:ea typeface="Calibri"/>
                <a:cs typeface="Times New Roman"/>
              </a:rPr>
              <a:t>Пункт 141 </a:t>
            </a:r>
            <a:b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ru-RU" sz="1600" b="1" dirty="0">
                <a:solidFill>
                  <a:schemeClr val="tx1"/>
                </a:solidFill>
              </a:rPr>
              <a:t>Электронный архивный документ, передаваемый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на архивное хранение, состоит из следующих структурных элементов:</a:t>
            </a:r>
            <a:endParaRPr dirty="0"/>
          </a:p>
          <a:p>
            <a:pPr marL="442913">
              <a:spcBef>
                <a:spcPts val="600"/>
              </a:spcBef>
              <a:defRPr/>
            </a:pPr>
            <a:r>
              <a:rPr lang="ru-RU" sz="1600" dirty="0">
                <a:solidFill>
                  <a:schemeClr val="tx1"/>
                </a:solidFill>
              </a:rPr>
              <a:t>Файл основной части электронного документа, в формате PDF/A;</a:t>
            </a:r>
            <a:endParaRPr dirty="0"/>
          </a:p>
          <a:p>
            <a:pPr marL="442913">
              <a:spcBef>
                <a:spcPts val="600"/>
              </a:spcBef>
              <a:defRPr/>
            </a:pPr>
            <a:r>
              <a:rPr lang="ru-RU" sz="1600" dirty="0">
                <a:solidFill>
                  <a:schemeClr val="tx1"/>
                </a:solidFill>
              </a:rPr>
              <a:t>Файлы приложений к электронному документу в форматах, предназначенных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для текстовых, табличных, графических и структурированных данных,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аудиовизуальных документов (при наличии);</a:t>
            </a:r>
            <a:endParaRPr dirty="0"/>
          </a:p>
          <a:p>
            <a:pPr marL="442913">
              <a:spcBef>
                <a:spcPts val="600"/>
              </a:spcBef>
              <a:defRPr/>
            </a:pPr>
            <a:r>
              <a:rPr lang="ru-RU" sz="1600" dirty="0">
                <a:solidFill>
                  <a:schemeClr val="tx1"/>
                </a:solidFill>
              </a:rPr>
              <a:t>Файлы электронных подписей (при наличии);</a:t>
            </a:r>
            <a:endParaRPr dirty="0"/>
          </a:p>
          <a:p>
            <a:pPr marL="442913">
              <a:spcBef>
                <a:spcPts val="600"/>
              </a:spcBef>
              <a:defRPr/>
            </a:pPr>
            <a:r>
              <a:rPr lang="ru-RU" sz="1600" dirty="0">
                <a:solidFill>
                  <a:schemeClr val="tx1"/>
                </a:solidFill>
              </a:rPr>
              <a:t>Файл описания, содержащего регистрационно-учетные сведения</a:t>
            </a:r>
            <a:r>
              <a:rPr lang="ru-RU" sz="1600" baseline="30000" dirty="0">
                <a:solidFill>
                  <a:schemeClr val="tx1"/>
                </a:solidFill>
              </a:rPr>
              <a:t> </a:t>
            </a:r>
            <a:br>
              <a:rPr lang="ru-RU" sz="1600" baseline="300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о документе —метаданные.</a:t>
            </a:r>
            <a:endParaRPr dirty="0"/>
          </a:p>
        </p:txBody>
      </p:sp>
      <p:pic>
        <p:nvPicPr>
          <p:cNvPr id="82" name="Рисунок 81" descr="Изображение выглядит как дизайн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67848" y="3677118"/>
            <a:ext cx="228740" cy="228740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дизайн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67848" y="4000325"/>
            <a:ext cx="228740" cy="228740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дизайн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67848" y="4786168"/>
            <a:ext cx="228740" cy="228740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дизайн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67848" y="5124612"/>
            <a:ext cx="228740" cy="2287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" name="Текст 2"/>
          <p:cNvSpPr txBox="1"/>
          <p:nvPr/>
        </p:nvSpPr>
        <p:spPr bwMode="auto">
          <a:xfrm>
            <a:off x="1359984" y="3755180"/>
            <a:ext cx="6499475" cy="1788236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Tx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dirty="0"/>
              <a:t>Ограничение срока действия сертификата ЭП</a:t>
            </a:r>
            <a:endParaRPr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dirty="0"/>
              <a:t>Актуализация уже сгенерированных ЭП </a:t>
            </a:r>
            <a:br>
              <a:rPr lang="en-US" dirty="0"/>
            </a:br>
            <a:r>
              <a:rPr lang="ru-RU" dirty="0"/>
              <a:t>(добавление к ним и продление меток времени)</a:t>
            </a:r>
            <a:endParaRPr dirty="0"/>
          </a:p>
        </p:txBody>
      </p:sp>
      <p:pic>
        <p:nvPicPr>
          <p:cNvPr id="118" name="Рисунок 117" descr="Изображение выглядит как дизайн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04435" y="3755180"/>
            <a:ext cx="281196" cy="281196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дизайн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04435" y="4252104"/>
            <a:ext cx="281196" cy="281196"/>
          </a:xfrm>
          <a:prstGeom prst="rect">
            <a:avLst/>
          </a:prstGeom>
        </p:spPr>
      </p:pic>
      <p:sp>
        <p:nvSpPr>
          <p:cNvPr id="121" name="TextBox 120"/>
          <p:cNvSpPr txBox="1"/>
          <p:nvPr/>
        </p:nvSpPr>
        <p:spPr bwMode="auto">
          <a:xfrm>
            <a:off x="794208" y="2883694"/>
            <a:ext cx="100277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b="1" dirty="0"/>
              <a:t>Для обеспечения доверия к электронной подписи во времени используются:</a:t>
            </a:r>
            <a:endParaRPr b="1" dirty="0"/>
          </a:p>
        </p:txBody>
      </p:sp>
      <p:sp>
        <p:nvSpPr>
          <p:cNvPr id="122" name="Прямоугольник: скругленные углы 121"/>
          <p:cNvSpPr/>
          <p:nvPr/>
        </p:nvSpPr>
        <p:spPr bwMode="auto">
          <a:xfrm>
            <a:off x="794207" y="1710531"/>
            <a:ext cx="9575277" cy="784246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Подделка электронной подписи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ru-RU" dirty="0">
                <a:solidFill>
                  <a:schemeClr val="tx1"/>
                </a:solidFill>
              </a:rPr>
              <a:t>ЭП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ru-RU" dirty="0">
                <a:solidFill>
                  <a:schemeClr val="tx1"/>
                </a:solidFill>
              </a:rPr>
              <a:t> в отличие от собственноручной подписи намного сложнее и требует значительных вычислительных затрат. </a:t>
            </a:r>
            <a:endParaRPr dirty="0"/>
          </a:p>
        </p:txBody>
      </p:sp>
      <p:pic>
        <p:nvPicPr>
          <p:cNvPr id="142" name="Рисунок 141" descr="Изображение выглядит как шестерня, металлоизделия, колесо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539152" y="3429000"/>
            <a:ext cx="3660663" cy="3070543"/>
          </a:xfrm>
          <a:prstGeom prst="rect">
            <a:avLst/>
          </a:prstGeom>
        </p:spPr>
      </p:pic>
      <p:sp>
        <p:nvSpPr>
          <p:cNvPr id="143" name="Заголовок 5"/>
          <p:cNvSpPr txBox="1"/>
          <p:nvPr/>
        </p:nvSpPr>
        <p:spPr bwMode="auto">
          <a:xfrm>
            <a:off x="884902" y="635297"/>
            <a:ext cx="10392696" cy="489381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dirty="0"/>
              <a:t>Юридическая значимость ЭД 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Прямоугольник: скругленные углы 40"/>
          <p:cNvSpPr/>
          <p:nvPr/>
        </p:nvSpPr>
        <p:spPr bwMode="auto">
          <a:xfrm>
            <a:off x="697583" y="1427628"/>
            <a:ext cx="10774837" cy="4096479"/>
          </a:xfrm>
          <a:prstGeom prst="roundRect">
            <a:avLst>
              <a:gd name="adj" fmla="val 7054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Текст 3"/>
          <p:cNvSpPr txBox="1"/>
          <p:nvPr/>
        </p:nvSpPr>
        <p:spPr bwMode="auto">
          <a:xfrm>
            <a:off x="1207519" y="1807926"/>
            <a:ext cx="2036515" cy="318440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F66"/>
              </a:buClr>
              <a:defRPr/>
            </a:pPr>
            <a:r>
              <a:rPr lang="ru-RU" sz="1600" b="1"/>
              <a:t>Создание ЭП</a:t>
            </a:r>
            <a:endParaRPr lang="ru-RU" sz="1600"/>
          </a:p>
        </p:txBody>
      </p:sp>
      <p:sp>
        <p:nvSpPr>
          <p:cNvPr id="19" name="Заголовок 5"/>
          <p:cNvSpPr txBox="1"/>
          <p:nvPr/>
        </p:nvSpPr>
        <p:spPr bwMode="auto">
          <a:xfrm>
            <a:off x="884902" y="635297"/>
            <a:ext cx="10392696" cy="489381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dirty="0"/>
              <a:t>Актуальность электронной подписи</a:t>
            </a:r>
            <a:endParaRPr dirty="0"/>
          </a:p>
        </p:txBody>
      </p:sp>
      <p:sp>
        <p:nvSpPr>
          <p:cNvPr id="24" name="Прямоугольник: скругленные углы 23"/>
          <p:cNvSpPr/>
          <p:nvPr/>
        </p:nvSpPr>
        <p:spPr bwMode="auto">
          <a:xfrm>
            <a:off x="1218581" y="4128812"/>
            <a:ext cx="2036515" cy="65694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600" b="1">
                <a:solidFill>
                  <a:srgbClr val="002060"/>
                </a:solidFill>
              </a:rPr>
              <a:t>ДОКУМЕНТ ПОДПИСАН </a:t>
            </a:r>
            <a:endParaRPr/>
          </a:p>
          <a:p>
            <a:pPr algn="ctr">
              <a:defRPr/>
            </a:pPr>
            <a:r>
              <a:rPr lang="ru-RU" sz="600" b="1">
                <a:solidFill>
                  <a:srgbClr val="002060"/>
                </a:solidFill>
              </a:rPr>
              <a:t>ЭЛЕКТРОННОЙ ПОДПИСЬЮ</a:t>
            </a:r>
            <a:endParaRPr/>
          </a:p>
          <a:p>
            <a:pPr algn="just">
              <a:defRPr/>
            </a:pPr>
            <a:endParaRPr lang="ru-RU" sz="30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ru-RU" sz="600">
                <a:solidFill>
                  <a:srgbClr val="002060"/>
                </a:solidFill>
              </a:rPr>
              <a:t>Сертификат:     44</a:t>
            </a:r>
            <a:r>
              <a:rPr lang="en-US" sz="600">
                <a:solidFill>
                  <a:srgbClr val="002060"/>
                </a:solidFill>
              </a:rPr>
              <a:t>D0BDD70000000000163</a:t>
            </a:r>
            <a:endParaRPr/>
          </a:p>
          <a:p>
            <a:pPr algn="just">
              <a:defRPr/>
            </a:pPr>
            <a:r>
              <a:rPr lang="ru-RU" sz="600">
                <a:solidFill>
                  <a:srgbClr val="002060"/>
                </a:solidFill>
              </a:rPr>
              <a:t>Владелец:         Иванов Иван Иванович</a:t>
            </a:r>
            <a:endParaRPr/>
          </a:p>
          <a:p>
            <a:pPr algn="just">
              <a:defRPr/>
            </a:pPr>
            <a:r>
              <a:rPr lang="ru-RU" sz="600">
                <a:solidFill>
                  <a:srgbClr val="002060"/>
                </a:solidFill>
              </a:rPr>
              <a:t>Действителен:   с </a:t>
            </a:r>
            <a:r>
              <a:rPr lang="en-US" sz="600">
                <a:solidFill>
                  <a:srgbClr val="002060"/>
                </a:solidFill>
              </a:rPr>
              <a:t>21.06.202</a:t>
            </a:r>
            <a:r>
              <a:rPr lang="ru-RU" sz="600">
                <a:solidFill>
                  <a:srgbClr val="002060"/>
                </a:solidFill>
              </a:rPr>
              <a:t>1</a:t>
            </a:r>
            <a:r>
              <a:rPr lang="en-US" sz="600">
                <a:solidFill>
                  <a:srgbClr val="002060"/>
                </a:solidFill>
              </a:rPr>
              <a:t> </a:t>
            </a:r>
            <a:r>
              <a:rPr lang="ru-RU" sz="600">
                <a:solidFill>
                  <a:srgbClr val="002060"/>
                </a:solidFill>
              </a:rPr>
              <a:t>по 20.09.2022</a:t>
            </a:r>
            <a:endParaRPr/>
          </a:p>
        </p:txBody>
      </p:sp>
      <p:grpSp>
        <p:nvGrpSpPr>
          <p:cNvPr id="25" name="Группа 24"/>
          <p:cNvGrpSpPr/>
          <p:nvPr/>
        </p:nvGrpSpPr>
        <p:grpSpPr bwMode="auto">
          <a:xfrm>
            <a:off x="1904051" y="2386378"/>
            <a:ext cx="747892" cy="997265"/>
            <a:chOff x="8997953" y="2235106"/>
            <a:chExt cx="553438" cy="737973"/>
          </a:xfrm>
        </p:grpSpPr>
        <p:sp>
          <p:nvSpPr>
            <p:cNvPr id="26" name="Прямоугольник: скругленные углы 25"/>
            <p:cNvSpPr/>
            <p:nvPr/>
          </p:nvSpPr>
          <p:spPr bwMode="auto">
            <a:xfrm>
              <a:off x="8997953" y="2235106"/>
              <a:ext cx="553438" cy="737973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7" name="Рисунок 26" descr="Пользователь со сплошной заливкой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/>
          </p:blipFill>
          <p:spPr bwMode="auto">
            <a:xfrm>
              <a:off x="9016865" y="2244246"/>
              <a:ext cx="274320" cy="274320"/>
            </a:xfrm>
            <a:prstGeom prst="rect">
              <a:avLst/>
            </a:prstGeom>
          </p:spPr>
        </p:pic>
        <p:cxnSp>
          <p:nvCxnSpPr>
            <p:cNvPr id="28" name="Прямая соединительная линия 27"/>
            <p:cNvCxnSpPr>
              <a:cxnSpLocks/>
            </p:cNvCxnSpPr>
            <p:nvPr/>
          </p:nvCxnSpPr>
          <p:spPr bwMode="auto">
            <a:xfrm>
              <a:off x="9274672" y="2329096"/>
              <a:ext cx="212228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>
              <a:cxnSpLocks/>
            </p:cNvCxnSpPr>
            <p:nvPr/>
          </p:nvCxnSpPr>
          <p:spPr bwMode="auto">
            <a:xfrm>
              <a:off x="9274672" y="2383943"/>
              <a:ext cx="212228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>
              <a:cxnSpLocks/>
            </p:cNvCxnSpPr>
            <p:nvPr/>
          </p:nvCxnSpPr>
          <p:spPr bwMode="auto">
            <a:xfrm>
              <a:off x="9274672" y="2445502"/>
              <a:ext cx="20955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>
              <a:cxnSpLocks/>
            </p:cNvCxnSpPr>
            <p:nvPr/>
          </p:nvCxnSpPr>
          <p:spPr bwMode="auto">
            <a:xfrm>
              <a:off x="9062444" y="2539323"/>
              <a:ext cx="42445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>
              <a:cxnSpLocks/>
            </p:cNvCxnSpPr>
            <p:nvPr/>
          </p:nvCxnSpPr>
          <p:spPr bwMode="auto">
            <a:xfrm>
              <a:off x="9062444" y="2604092"/>
              <a:ext cx="421778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>
              <a:cxnSpLocks/>
            </p:cNvCxnSpPr>
            <p:nvPr/>
          </p:nvCxnSpPr>
          <p:spPr bwMode="auto">
            <a:xfrm>
              <a:off x="9059766" y="2672673"/>
              <a:ext cx="42445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>
              <a:cxnSpLocks/>
            </p:cNvCxnSpPr>
            <p:nvPr/>
          </p:nvCxnSpPr>
          <p:spPr bwMode="auto">
            <a:xfrm>
              <a:off x="9059766" y="2739032"/>
              <a:ext cx="182521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>
              <a:cxnSpLocks/>
            </p:cNvCxnSpPr>
            <p:nvPr/>
          </p:nvCxnSpPr>
          <p:spPr bwMode="auto">
            <a:xfrm>
              <a:off x="9059765" y="2791419"/>
              <a:ext cx="182521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>
              <a:cxnSpLocks/>
            </p:cNvCxnSpPr>
            <p:nvPr/>
          </p:nvCxnSpPr>
          <p:spPr bwMode="auto">
            <a:xfrm>
              <a:off x="9059765" y="2853332"/>
              <a:ext cx="182521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Группа 36"/>
            <p:cNvGrpSpPr/>
            <p:nvPr/>
          </p:nvGrpSpPr>
          <p:grpSpPr bwMode="auto">
            <a:xfrm>
              <a:off x="9299030" y="2714584"/>
              <a:ext cx="178488" cy="178308"/>
              <a:chOff x="11082788" y="2312824"/>
              <a:chExt cx="178488" cy="178308"/>
            </a:xfrm>
          </p:grpSpPr>
          <p:sp>
            <p:nvSpPr>
              <p:cNvPr id="38" name="Овал 37"/>
              <p:cNvSpPr>
                <a:spLocks noChangeAspect="1"/>
              </p:cNvSpPr>
              <p:nvPr/>
            </p:nvSpPr>
            <p:spPr bwMode="auto">
              <a:xfrm>
                <a:off x="11082788" y="2312824"/>
                <a:ext cx="178488" cy="178308"/>
              </a:xfrm>
              <a:prstGeom prst="ellipse">
                <a:avLst/>
              </a:prstGeom>
              <a:solidFill>
                <a:srgbClr val="009E47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40" name="Рисунок 39" descr="Флажок со сплошной заливкой"/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/>
            </p:blipFill>
            <p:spPr bwMode="auto">
              <a:xfrm>
                <a:off x="11103452" y="2335682"/>
                <a:ext cx="137160" cy="13716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" name="Прямоугольник: скругленные углы 115"/>
          <p:cNvSpPr/>
          <p:nvPr/>
        </p:nvSpPr>
        <p:spPr bwMode="auto">
          <a:xfrm>
            <a:off x="697583" y="1427628"/>
            <a:ext cx="10774837" cy="4096479"/>
          </a:xfrm>
          <a:prstGeom prst="roundRect">
            <a:avLst>
              <a:gd name="adj" fmla="val 7054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Текст 3"/>
          <p:cNvSpPr txBox="1"/>
          <p:nvPr/>
        </p:nvSpPr>
        <p:spPr bwMode="auto">
          <a:xfrm>
            <a:off x="1207519" y="1807926"/>
            <a:ext cx="2036515" cy="318440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F66"/>
              </a:buClr>
              <a:defRPr/>
            </a:pPr>
            <a:r>
              <a:rPr lang="ru-RU" sz="1600" b="1">
                <a:solidFill>
                  <a:schemeClr val="bg1">
                    <a:lumMod val="85000"/>
                  </a:schemeClr>
                </a:solidFill>
              </a:rPr>
              <a:t>Создание ЭП</a:t>
            </a:r>
            <a:endParaRPr lang="ru-RU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Заголовок 5"/>
          <p:cNvSpPr txBox="1"/>
          <p:nvPr/>
        </p:nvSpPr>
        <p:spPr bwMode="auto">
          <a:xfrm>
            <a:off x="884902" y="635297"/>
            <a:ext cx="10392696" cy="489381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dirty="0"/>
              <a:t>Актуальность электронной подписи</a:t>
            </a:r>
            <a:endParaRPr dirty="0"/>
          </a:p>
        </p:txBody>
      </p:sp>
      <p:sp>
        <p:nvSpPr>
          <p:cNvPr id="22" name="Текст 3"/>
          <p:cNvSpPr txBox="1"/>
          <p:nvPr/>
        </p:nvSpPr>
        <p:spPr bwMode="auto">
          <a:xfrm>
            <a:off x="3526402" y="1809044"/>
            <a:ext cx="3370937" cy="269808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F66"/>
              </a:buClr>
              <a:defRPr/>
            </a:pPr>
            <a:r>
              <a:rPr lang="ru-RU" sz="1600" b="1"/>
              <a:t>Получение метки времени</a:t>
            </a:r>
            <a:endParaRPr/>
          </a:p>
          <a:p>
            <a:pPr>
              <a:buClr>
                <a:srgbClr val="FFCF66"/>
              </a:buClr>
              <a:defRPr/>
            </a:pPr>
            <a:endParaRPr lang="ru-RU" sz="1400">
              <a:solidFill>
                <a:schemeClr val="accent2"/>
              </a:solidFill>
            </a:endParaRPr>
          </a:p>
        </p:txBody>
      </p:sp>
      <p:sp>
        <p:nvSpPr>
          <p:cNvPr id="79" name="Прямоугольник: скругленные углы 78"/>
          <p:cNvSpPr/>
          <p:nvPr/>
        </p:nvSpPr>
        <p:spPr bwMode="auto">
          <a:xfrm>
            <a:off x="3339190" y="4128812"/>
            <a:ext cx="2036515" cy="65694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600" b="1">
                <a:solidFill>
                  <a:srgbClr val="002060"/>
                </a:solidFill>
              </a:rPr>
              <a:t>ДОКУМЕНТ ПОДПИСАН </a:t>
            </a:r>
            <a:endParaRPr/>
          </a:p>
          <a:p>
            <a:pPr algn="ctr">
              <a:defRPr/>
            </a:pPr>
            <a:r>
              <a:rPr lang="ru-RU" sz="600" b="1">
                <a:solidFill>
                  <a:srgbClr val="002060"/>
                </a:solidFill>
              </a:rPr>
              <a:t>ЭЛЕКТРОННОЙ ПОДПИСЬЮ</a:t>
            </a:r>
            <a:endParaRPr/>
          </a:p>
          <a:p>
            <a:pPr algn="just">
              <a:defRPr/>
            </a:pPr>
            <a:endParaRPr lang="ru-RU" sz="30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ru-RU" sz="600">
                <a:solidFill>
                  <a:srgbClr val="002060"/>
                </a:solidFill>
              </a:rPr>
              <a:t>Сертификат:     44</a:t>
            </a:r>
            <a:r>
              <a:rPr lang="en-US" sz="600">
                <a:solidFill>
                  <a:srgbClr val="002060"/>
                </a:solidFill>
              </a:rPr>
              <a:t>D0BDD70000000000163</a:t>
            </a:r>
            <a:endParaRPr/>
          </a:p>
          <a:p>
            <a:pPr algn="just">
              <a:defRPr/>
            </a:pPr>
            <a:r>
              <a:rPr lang="ru-RU" sz="600">
                <a:solidFill>
                  <a:srgbClr val="002060"/>
                </a:solidFill>
              </a:rPr>
              <a:t>Владелец:         Иванов Иван Иванович</a:t>
            </a:r>
            <a:endParaRPr/>
          </a:p>
          <a:p>
            <a:pPr algn="just">
              <a:defRPr/>
            </a:pPr>
            <a:r>
              <a:rPr lang="ru-RU" sz="600">
                <a:solidFill>
                  <a:srgbClr val="002060"/>
                </a:solidFill>
              </a:rPr>
              <a:t>Действителен:   с </a:t>
            </a:r>
            <a:r>
              <a:rPr lang="en-US" sz="600">
                <a:solidFill>
                  <a:srgbClr val="002060"/>
                </a:solidFill>
              </a:rPr>
              <a:t>21.06.202</a:t>
            </a:r>
            <a:r>
              <a:rPr lang="ru-RU" sz="600">
                <a:solidFill>
                  <a:srgbClr val="002060"/>
                </a:solidFill>
              </a:rPr>
              <a:t>1</a:t>
            </a:r>
            <a:r>
              <a:rPr lang="en-US" sz="600">
                <a:solidFill>
                  <a:srgbClr val="002060"/>
                </a:solidFill>
              </a:rPr>
              <a:t> </a:t>
            </a:r>
            <a:r>
              <a:rPr lang="ru-RU" sz="600">
                <a:solidFill>
                  <a:srgbClr val="002060"/>
                </a:solidFill>
              </a:rPr>
              <a:t>по 20.09.2022</a:t>
            </a:r>
            <a:endParaRPr/>
          </a:p>
        </p:txBody>
      </p:sp>
      <p:grpSp>
        <p:nvGrpSpPr>
          <p:cNvPr id="80" name="Группа 79"/>
          <p:cNvGrpSpPr/>
          <p:nvPr/>
        </p:nvGrpSpPr>
        <p:grpSpPr bwMode="auto">
          <a:xfrm>
            <a:off x="5707472" y="2382047"/>
            <a:ext cx="747892" cy="997265"/>
            <a:chOff x="6578991" y="4127406"/>
            <a:chExt cx="553438" cy="737973"/>
          </a:xfrm>
        </p:grpSpPr>
        <p:grpSp>
          <p:nvGrpSpPr>
            <p:cNvPr id="81" name="Группа 80"/>
            <p:cNvGrpSpPr/>
            <p:nvPr/>
          </p:nvGrpSpPr>
          <p:grpSpPr bwMode="auto">
            <a:xfrm>
              <a:off x="6578991" y="4127406"/>
              <a:ext cx="553438" cy="737973"/>
              <a:chOff x="8997953" y="2235106"/>
              <a:chExt cx="553438" cy="737973"/>
            </a:xfrm>
          </p:grpSpPr>
          <p:sp>
            <p:nvSpPr>
              <p:cNvPr id="83" name="Прямоугольник 70"/>
              <p:cNvSpPr/>
              <p:nvPr/>
            </p:nvSpPr>
            <p:spPr bwMode="auto">
              <a:xfrm>
                <a:off x="8997953" y="2235106"/>
                <a:ext cx="553438" cy="737973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84" name="Прямая соединительная линия 83"/>
              <p:cNvCxnSpPr>
                <a:cxnSpLocks/>
              </p:cNvCxnSpPr>
              <p:nvPr/>
            </p:nvCxnSpPr>
            <p:spPr bwMode="auto">
              <a:xfrm>
                <a:off x="9274672" y="2329096"/>
                <a:ext cx="212228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единительная линия 84"/>
              <p:cNvCxnSpPr>
                <a:cxnSpLocks/>
              </p:cNvCxnSpPr>
              <p:nvPr/>
            </p:nvCxnSpPr>
            <p:spPr bwMode="auto">
              <a:xfrm>
                <a:off x="9274672" y="2383943"/>
                <a:ext cx="212228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единительная линия 85"/>
              <p:cNvCxnSpPr>
                <a:cxnSpLocks/>
              </p:cNvCxnSpPr>
              <p:nvPr/>
            </p:nvCxnSpPr>
            <p:spPr bwMode="auto">
              <a:xfrm>
                <a:off x="9274672" y="2445502"/>
                <a:ext cx="20955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Прямая соединительная линия 86"/>
              <p:cNvCxnSpPr>
                <a:cxnSpLocks/>
              </p:cNvCxnSpPr>
              <p:nvPr/>
            </p:nvCxnSpPr>
            <p:spPr bwMode="auto">
              <a:xfrm>
                <a:off x="9062444" y="2539323"/>
                <a:ext cx="424456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>
                <a:cxnSpLocks/>
              </p:cNvCxnSpPr>
              <p:nvPr/>
            </p:nvCxnSpPr>
            <p:spPr bwMode="auto">
              <a:xfrm>
                <a:off x="9062444" y="2604092"/>
                <a:ext cx="421778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единительная линия 88"/>
              <p:cNvCxnSpPr>
                <a:cxnSpLocks/>
              </p:cNvCxnSpPr>
              <p:nvPr/>
            </p:nvCxnSpPr>
            <p:spPr bwMode="auto">
              <a:xfrm>
                <a:off x="9059766" y="2672673"/>
                <a:ext cx="424456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единительная линия 89"/>
              <p:cNvCxnSpPr>
                <a:cxnSpLocks/>
              </p:cNvCxnSpPr>
              <p:nvPr/>
            </p:nvCxnSpPr>
            <p:spPr bwMode="auto">
              <a:xfrm>
                <a:off x="9059766" y="2739032"/>
                <a:ext cx="182521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Прямая соединительная линия 90"/>
              <p:cNvCxnSpPr>
                <a:cxnSpLocks/>
              </p:cNvCxnSpPr>
              <p:nvPr/>
            </p:nvCxnSpPr>
            <p:spPr bwMode="auto">
              <a:xfrm>
                <a:off x="9059765" y="2791419"/>
                <a:ext cx="182521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единительная линия 91"/>
              <p:cNvCxnSpPr>
                <a:cxnSpLocks/>
              </p:cNvCxnSpPr>
              <p:nvPr/>
            </p:nvCxnSpPr>
            <p:spPr bwMode="auto">
              <a:xfrm>
                <a:off x="9059765" y="2853332"/>
                <a:ext cx="182521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3" name="Группа 92"/>
              <p:cNvGrpSpPr/>
              <p:nvPr/>
            </p:nvGrpSpPr>
            <p:grpSpPr bwMode="auto">
              <a:xfrm>
                <a:off x="9299030" y="2714583"/>
                <a:ext cx="178488" cy="178308"/>
                <a:chOff x="11082788" y="2312822"/>
                <a:chExt cx="178488" cy="178308"/>
              </a:xfrm>
            </p:grpSpPr>
            <p:sp>
              <p:nvSpPr>
                <p:cNvPr id="94" name="Овал 83"/>
                <p:cNvSpPr>
                  <a:spLocks noChangeAspect="1"/>
                </p:cNvSpPr>
                <p:nvPr/>
              </p:nvSpPr>
              <p:spPr bwMode="auto">
                <a:xfrm>
                  <a:off x="11082788" y="2312822"/>
                  <a:ext cx="178488" cy="17830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E47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pic>
              <p:nvPicPr>
                <p:cNvPr id="95" name="Рисунок 94" descr="Флажок со сплошной заливкой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/>
              </p:blipFill>
              <p:spPr bwMode="auto">
                <a:xfrm>
                  <a:off x="11103452" y="2335682"/>
                  <a:ext cx="137160" cy="137160"/>
                </a:xfrm>
                <a:prstGeom prst="roundRect">
                  <a:avLst>
                    <a:gd name="adj" fmla="val 16667"/>
                  </a:avLst>
                </a:prstGeom>
              </p:spPr>
            </p:pic>
          </p:grpSp>
        </p:grpSp>
        <p:pic>
          <p:nvPicPr>
            <p:cNvPr id="82" name="Рисунок 81" descr="Школа со сплошной заливкой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 bwMode="auto">
            <a:xfrm>
              <a:off x="6595894" y="4127840"/>
              <a:ext cx="274320" cy="274320"/>
            </a:xfrm>
            <a:prstGeom prst="roundRect">
              <a:avLst>
                <a:gd name="adj" fmla="val 16667"/>
              </a:avLst>
            </a:prstGeom>
          </p:spPr>
        </p:pic>
      </p:grpSp>
      <p:grpSp>
        <p:nvGrpSpPr>
          <p:cNvPr id="96" name="Группа 95"/>
          <p:cNvGrpSpPr/>
          <p:nvPr/>
        </p:nvGrpSpPr>
        <p:grpSpPr bwMode="auto">
          <a:xfrm>
            <a:off x="5466078" y="4357722"/>
            <a:ext cx="199129" cy="199129"/>
            <a:chOff x="3668917" y="4367838"/>
            <a:chExt cx="398258" cy="398258"/>
          </a:xfrm>
        </p:grpSpPr>
        <p:sp>
          <p:nvSpPr>
            <p:cNvPr id="97" name="Прямоугольник: скругленные углы 96"/>
            <p:cNvSpPr/>
            <p:nvPr/>
          </p:nvSpPr>
          <p:spPr bwMode="auto">
            <a:xfrm>
              <a:off x="3668917" y="4550315"/>
              <a:ext cx="398258" cy="45719"/>
            </a:xfrm>
            <a:prstGeom prst="roundRect">
              <a:avLst>
                <a:gd name="adj" fmla="val 50000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8" name="Прямоугольник: скругленные углы 97"/>
            <p:cNvSpPr/>
            <p:nvPr/>
          </p:nvSpPr>
          <p:spPr bwMode="auto">
            <a:xfrm rot="16199999">
              <a:off x="3668917" y="4544107"/>
              <a:ext cx="398258" cy="45719"/>
            </a:xfrm>
            <a:prstGeom prst="roundRect">
              <a:avLst>
                <a:gd name="adj" fmla="val 50000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99" name="Рисунок 98" descr="Секундомер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 bwMode="auto">
          <a:xfrm>
            <a:off x="5755581" y="4182966"/>
            <a:ext cx="548640" cy="548640"/>
          </a:xfrm>
          <a:prstGeom prst="rect">
            <a:avLst/>
          </a:prstGeom>
        </p:spPr>
      </p:pic>
      <p:grpSp>
        <p:nvGrpSpPr>
          <p:cNvPr id="100" name="Группа 99"/>
          <p:cNvGrpSpPr/>
          <p:nvPr/>
        </p:nvGrpSpPr>
        <p:grpSpPr bwMode="auto">
          <a:xfrm>
            <a:off x="4041172" y="2382048"/>
            <a:ext cx="747892" cy="997265"/>
            <a:chOff x="8997953" y="2235106"/>
            <a:chExt cx="553438" cy="737973"/>
          </a:xfrm>
        </p:grpSpPr>
        <p:sp>
          <p:nvSpPr>
            <p:cNvPr id="101" name="Прямоугольник: скругленные углы 100"/>
            <p:cNvSpPr/>
            <p:nvPr/>
          </p:nvSpPr>
          <p:spPr bwMode="auto">
            <a:xfrm>
              <a:off x="8997953" y="2235106"/>
              <a:ext cx="553438" cy="737973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02" name="Рисунок 101" descr="Пользователь со сплошной заливкой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/>
          </p:blipFill>
          <p:spPr bwMode="auto">
            <a:xfrm>
              <a:off x="9016865" y="2244246"/>
              <a:ext cx="274320" cy="274320"/>
            </a:xfrm>
            <a:prstGeom prst="rect">
              <a:avLst/>
            </a:prstGeom>
          </p:spPr>
        </p:pic>
        <p:cxnSp>
          <p:nvCxnSpPr>
            <p:cNvPr id="103" name="Прямая соединительная линия 102"/>
            <p:cNvCxnSpPr>
              <a:cxnSpLocks/>
            </p:cNvCxnSpPr>
            <p:nvPr/>
          </p:nvCxnSpPr>
          <p:spPr bwMode="auto">
            <a:xfrm>
              <a:off x="9274672" y="2329096"/>
              <a:ext cx="212228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>
              <a:cxnSpLocks/>
            </p:cNvCxnSpPr>
            <p:nvPr/>
          </p:nvCxnSpPr>
          <p:spPr bwMode="auto">
            <a:xfrm>
              <a:off x="9274672" y="2383943"/>
              <a:ext cx="212228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>
              <a:cxnSpLocks/>
            </p:cNvCxnSpPr>
            <p:nvPr/>
          </p:nvCxnSpPr>
          <p:spPr bwMode="auto">
            <a:xfrm>
              <a:off x="9274672" y="2445502"/>
              <a:ext cx="20955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>
              <a:cxnSpLocks/>
            </p:cNvCxnSpPr>
            <p:nvPr/>
          </p:nvCxnSpPr>
          <p:spPr bwMode="auto">
            <a:xfrm>
              <a:off x="9062444" y="2539323"/>
              <a:ext cx="42445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>
              <a:cxnSpLocks/>
            </p:cNvCxnSpPr>
            <p:nvPr/>
          </p:nvCxnSpPr>
          <p:spPr bwMode="auto">
            <a:xfrm>
              <a:off x="9062444" y="2604092"/>
              <a:ext cx="421778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>
              <a:cxnSpLocks/>
            </p:cNvCxnSpPr>
            <p:nvPr/>
          </p:nvCxnSpPr>
          <p:spPr bwMode="auto">
            <a:xfrm>
              <a:off x="9059766" y="2672673"/>
              <a:ext cx="42445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>
              <a:cxnSpLocks/>
            </p:cNvCxnSpPr>
            <p:nvPr/>
          </p:nvCxnSpPr>
          <p:spPr bwMode="auto">
            <a:xfrm>
              <a:off x="9059766" y="2739032"/>
              <a:ext cx="182521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>
              <a:cxnSpLocks/>
            </p:cNvCxnSpPr>
            <p:nvPr/>
          </p:nvCxnSpPr>
          <p:spPr bwMode="auto">
            <a:xfrm>
              <a:off x="9059765" y="2791419"/>
              <a:ext cx="182521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>
              <a:cxnSpLocks/>
            </p:cNvCxnSpPr>
            <p:nvPr/>
          </p:nvCxnSpPr>
          <p:spPr bwMode="auto">
            <a:xfrm>
              <a:off x="9059765" y="2853332"/>
              <a:ext cx="182521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Группа 112"/>
          <p:cNvGrpSpPr/>
          <p:nvPr/>
        </p:nvGrpSpPr>
        <p:grpSpPr bwMode="auto">
          <a:xfrm>
            <a:off x="4441225" y="3017604"/>
            <a:ext cx="241201" cy="240958"/>
            <a:chOff x="11082788" y="2312822"/>
            <a:chExt cx="178488" cy="178308"/>
          </a:xfrm>
        </p:grpSpPr>
        <p:sp>
          <p:nvSpPr>
            <p:cNvPr id="114" name="Овал 113"/>
            <p:cNvSpPr>
              <a:spLocks noChangeAspect="1"/>
            </p:cNvSpPr>
            <p:nvPr/>
          </p:nvSpPr>
          <p:spPr bwMode="auto">
            <a:xfrm>
              <a:off x="11082788" y="2312822"/>
              <a:ext cx="178488" cy="17830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15" name="Рисунок 114" descr="Флажок со сплошной заливкой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/>
          </p:blipFill>
          <p:spPr bwMode="auto">
            <a:xfrm>
              <a:off x="11103452" y="2335682"/>
              <a:ext cx="137160" cy="1371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/>
          <p:cNvSpPr/>
          <p:nvPr/>
        </p:nvSpPr>
        <p:spPr bwMode="auto">
          <a:xfrm>
            <a:off x="884902" y="1679831"/>
            <a:ext cx="10093477" cy="7239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 bwMode="auto">
          <a:xfrm>
            <a:off x="1673777" y="1851059"/>
            <a:ext cx="9054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  <a:t>Задавайте вопросы в чате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84877" y="1747318"/>
            <a:ext cx="588925" cy="588925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 bwMode="auto">
          <a:xfrm>
            <a:off x="884902" y="2628521"/>
            <a:ext cx="10093477" cy="7239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 bwMode="auto">
          <a:xfrm>
            <a:off x="1673779" y="2805805"/>
            <a:ext cx="6615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  <a:t>Ответим на вопросы в конце вебинара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84877" y="2696009"/>
            <a:ext cx="588925" cy="588925"/>
          </a:xfrm>
          <a:prstGeom prst="rect">
            <a:avLst/>
          </a:prstGeom>
        </p:spPr>
      </p:pic>
      <p:sp>
        <p:nvSpPr>
          <p:cNvPr id="9" name="Прямоугольник: скругленные углы 8"/>
          <p:cNvSpPr/>
          <p:nvPr/>
        </p:nvSpPr>
        <p:spPr bwMode="auto">
          <a:xfrm>
            <a:off x="884902" y="3582666"/>
            <a:ext cx="10093477" cy="7239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 bwMode="auto">
          <a:xfrm>
            <a:off x="1673779" y="3760287"/>
            <a:ext cx="8616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  <a:t>Запись и презентацию отправим на вашу почту</a:t>
            </a:r>
            <a:endParaRPr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84877" y="3650154"/>
            <a:ext cx="588925" cy="588925"/>
          </a:xfrm>
          <a:prstGeom prst="rect">
            <a:avLst/>
          </a:prstGeom>
        </p:spPr>
      </p:pic>
      <p:sp>
        <p:nvSpPr>
          <p:cNvPr id="17" name="Прямоугольник: скругленные углы 16"/>
          <p:cNvSpPr/>
          <p:nvPr/>
        </p:nvSpPr>
        <p:spPr bwMode="auto">
          <a:xfrm>
            <a:off x="884902" y="4536811"/>
            <a:ext cx="10093477" cy="7239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TextBox 21"/>
          <p:cNvSpPr txBox="1"/>
          <p:nvPr/>
        </p:nvSpPr>
        <p:spPr bwMode="auto">
          <a:xfrm>
            <a:off x="1673779" y="4710400"/>
            <a:ext cx="88157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  <a:t>Длительность вебинара – 90 минут</a:t>
            </a:r>
            <a:endParaRPr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84877" y="4604299"/>
            <a:ext cx="588925" cy="588925"/>
          </a:xfrm>
          <a:prstGeom prst="rect">
            <a:avLst/>
          </a:prstGeom>
        </p:spPr>
      </p:pic>
      <p:sp>
        <p:nvSpPr>
          <p:cNvPr id="2" name="Заголовок 2"/>
          <p:cNvSpPr txBox="1"/>
          <p:nvPr/>
        </p:nvSpPr>
        <p:spPr bwMode="auto">
          <a:xfrm>
            <a:off x="837670" y="748328"/>
            <a:ext cx="10056472" cy="4893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b="1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  <a:t>Организационные моменты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" name="Прямоугольник: скругленные углы 107"/>
          <p:cNvSpPr/>
          <p:nvPr/>
        </p:nvSpPr>
        <p:spPr bwMode="auto">
          <a:xfrm>
            <a:off x="697583" y="1427628"/>
            <a:ext cx="10774837" cy="4096479"/>
          </a:xfrm>
          <a:prstGeom prst="roundRect">
            <a:avLst>
              <a:gd name="adj" fmla="val 7054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Текст 3"/>
          <p:cNvSpPr txBox="1"/>
          <p:nvPr/>
        </p:nvSpPr>
        <p:spPr bwMode="auto">
          <a:xfrm>
            <a:off x="1207519" y="1807926"/>
            <a:ext cx="2036515" cy="318440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F66"/>
              </a:buClr>
              <a:defRPr/>
            </a:pPr>
            <a:r>
              <a:rPr lang="ru-RU" sz="1600" b="1">
                <a:solidFill>
                  <a:schemeClr val="bg1">
                    <a:lumMod val="85000"/>
                  </a:schemeClr>
                </a:solidFill>
              </a:rPr>
              <a:t>Создание ЭП</a:t>
            </a:r>
            <a:endParaRPr lang="ru-RU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Заголовок 5"/>
          <p:cNvSpPr txBox="1"/>
          <p:nvPr/>
        </p:nvSpPr>
        <p:spPr bwMode="auto">
          <a:xfrm>
            <a:off x="884902" y="635297"/>
            <a:ext cx="10392696" cy="489381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dirty="0"/>
              <a:t>Актуальность электронной подписи</a:t>
            </a:r>
            <a:endParaRPr dirty="0"/>
          </a:p>
        </p:txBody>
      </p:sp>
      <p:sp>
        <p:nvSpPr>
          <p:cNvPr id="2" name="Текст 3"/>
          <p:cNvSpPr txBox="1"/>
          <p:nvPr/>
        </p:nvSpPr>
        <p:spPr bwMode="auto">
          <a:xfrm>
            <a:off x="7262499" y="1807926"/>
            <a:ext cx="3370937" cy="269808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F66"/>
              </a:buClr>
              <a:defRPr/>
            </a:pPr>
            <a:r>
              <a:rPr lang="ru-RU" sz="1600" b="1"/>
              <a:t>Продление метки времени</a:t>
            </a:r>
            <a:endParaRPr/>
          </a:p>
          <a:p>
            <a:pPr>
              <a:buClr>
                <a:srgbClr val="FFCF66"/>
              </a:buClr>
              <a:defRPr/>
            </a:pPr>
            <a:endParaRPr lang="ru-RU" sz="1400">
              <a:solidFill>
                <a:schemeClr val="accent2"/>
              </a:solidFill>
            </a:endParaRPr>
          </a:p>
        </p:txBody>
      </p:sp>
      <p:sp>
        <p:nvSpPr>
          <p:cNvPr id="3" name="Текст 3"/>
          <p:cNvSpPr txBox="1"/>
          <p:nvPr/>
        </p:nvSpPr>
        <p:spPr bwMode="auto">
          <a:xfrm>
            <a:off x="3526402" y="1809044"/>
            <a:ext cx="3370937" cy="269808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F66"/>
              </a:buClr>
              <a:defRPr/>
            </a:pPr>
            <a:r>
              <a:rPr lang="ru-RU" sz="1600" b="1">
                <a:solidFill>
                  <a:schemeClr val="bg1">
                    <a:lumMod val="85000"/>
                  </a:schemeClr>
                </a:solidFill>
              </a:rPr>
              <a:t>Получение метки времени</a:t>
            </a:r>
            <a:endParaRPr/>
          </a:p>
          <a:p>
            <a:pPr>
              <a:buClr>
                <a:srgbClr val="FFCF66"/>
              </a:buClr>
              <a:defRPr/>
            </a:pPr>
            <a:endParaRPr lang="ru-RU" sz="14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Прямоугольник: скругленные углы 3"/>
          <p:cNvSpPr/>
          <p:nvPr/>
        </p:nvSpPr>
        <p:spPr bwMode="auto">
          <a:xfrm>
            <a:off x="6737085" y="4128812"/>
            <a:ext cx="2036515" cy="65694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600" b="1">
                <a:solidFill>
                  <a:srgbClr val="002060"/>
                </a:solidFill>
              </a:rPr>
              <a:t>ДОКУМЕНТ ПОДПИСАН </a:t>
            </a:r>
            <a:endParaRPr/>
          </a:p>
          <a:p>
            <a:pPr algn="ctr">
              <a:defRPr/>
            </a:pPr>
            <a:r>
              <a:rPr lang="ru-RU" sz="600" b="1">
                <a:solidFill>
                  <a:srgbClr val="002060"/>
                </a:solidFill>
              </a:rPr>
              <a:t>ЭЛЕКТРОННОЙ ПОДПИСЬЮ</a:t>
            </a:r>
            <a:endParaRPr/>
          </a:p>
          <a:p>
            <a:pPr algn="just">
              <a:defRPr/>
            </a:pPr>
            <a:endParaRPr lang="ru-RU" sz="30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ru-RU" sz="600">
                <a:solidFill>
                  <a:srgbClr val="002060"/>
                </a:solidFill>
              </a:rPr>
              <a:t>Сертификат:     44</a:t>
            </a:r>
            <a:r>
              <a:rPr lang="en-US" sz="600">
                <a:solidFill>
                  <a:srgbClr val="002060"/>
                </a:solidFill>
              </a:rPr>
              <a:t>D0BDD70000000000163</a:t>
            </a:r>
            <a:endParaRPr/>
          </a:p>
          <a:p>
            <a:pPr algn="just">
              <a:defRPr/>
            </a:pPr>
            <a:r>
              <a:rPr lang="ru-RU" sz="600">
                <a:solidFill>
                  <a:srgbClr val="002060"/>
                </a:solidFill>
              </a:rPr>
              <a:t>Владелец:         Иванов Иван Иванович</a:t>
            </a:r>
            <a:endParaRPr/>
          </a:p>
          <a:p>
            <a:pPr algn="just">
              <a:defRPr/>
            </a:pPr>
            <a:r>
              <a:rPr lang="ru-RU" sz="600">
                <a:solidFill>
                  <a:srgbClr val="002060"/>
                </a:solidFill>
              </a:rPr>
              <a:t>Действителен:   с </a:t>
            </a:r>
            <a:r>
              <a:rPr lang="en-US" sz="600">
                <a:solidFill>
                  <a:srgbClr val="002060"/>
                </a:solidFill>
              </a:rPr>
              <a:t>21.06.202</a:t>
            </a:r>
            <a:r>
              <a:rPr lang="ru-RU" sz="600">
                <a:solidFill>
                  <a:srgbClr val="002060"/>
                </a:solidFill>
              </a:rPr>
              <a:t>1</a:t>
            </a:r>
            <a:r>
              <a:rPr lang="en-US" sz="600">
                <a:solidFill>
                  <a:srgbClr val="002060"/>
                </a:solidFill>
              </a:rPr>
              <a:t> </a:t>
            </a:r>
            <a:r>
              <a:rPr lang="ru-RU" sz="600">
                <a:solidFill>
                  <a:srgbClr val="002060"/>
                </a:solidFill>
              </a:rPr>
              <a:t>по 20.09.2022</a:t>
            </a:r>
            <a:endParaRPr/>
          </a:p>
        </p:txBody>
      </p:sp>
      <p:grpSp>
        <p:nvGrpSpPr>
          <p:cNvPr id="68" name="Группа 67"/>
          <p:cNvGrpSpPr/>
          <p:nvPr/>
        </p:nvGrpSpPr>
        <p:grpSpPr bwMode="auto">
          <a:xfrm>
            <a:off x="8895756" y="4357722"/>
            <a:ext cx="199129" cy="199129"/>
            <a:chOff x="3668917" y="4367838"/>
            <a:chExt cx="398258" cy="398258"/>
          </a:xfrm>
        </p:grpSpPr>
        <p:sp>
          <p:nvSpPr>
            <p:cNvPr id="69" name="Прямоугольник: скругленные углы 68"/>
            <p:cNvSpPr/>
            <p:nvPr/>
          </p:nvSpPr>
          <p:spPr bwMode="auto">
            <a:xfrm>
              <a:off x="3668917" y="4550315"/>
              <a:ext cx="398258" cy="45719"/>
            </a:xfrm>
            <a:prstGeom prst="roundRect">
              <a:avLst>
                <a:gd name="adj" fmla="val 50000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0" name="Прямоугольник: скругленные углы 69"/>
            <p:cNvSpPr/>
            <p:nvPr/>
          </p:nvSpPr>
          <p:spPr bwMode="auto">
            <a:xfrm rot="16199999">
              <a:off x="3668917" y="4544107"/>
              <a:ext cx="398258" cy="45719"/>
            </a:xfrm>
            <a:prstGeom prst="roundRect">
              <a:avLst>
                <a:gd name="adj" fmla="val 50000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71" name="Рисунок 70" descr="Секундомер со сплошной заливкой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9149797" y="4182966"/>
            <a:ext cx="548640" cy="548640"/>
          </a:xfrm>
          <a:prstGeom prst="rect">
            <a:avLst/>
          </a:prstGeom>
        </p:spPr>
      </p:pic>
      <p:grpSp>
        <p:nvGrpSpPr>
          <p:cNvPr id="115" name="Группа 114"/>
          <p:cNvGrpSpPr/>
          <p:nvPr/>
        </p:nvGrpSpPr>
        <p:grpSpPr bwMode="auto">
          <a:xfrm>
            <a:off x="7422555" y="2382048"/>
            <a:ext cx="747892" cy="997265"/>
            <a:chOff x="7622365" y="2558264"/>
            <a:chExt cx="553438" cy="737973"/>
          </a:xfrm>
        </p:grpSpPr>
        <p:sp>
          <p:nvSpPr>
            <p:cNvPr id="5" name="Прямоугольник: скругленные углы 4"/>
            <p:cNvSpPr/>
            <p:nvPr/>
          </p:nvSpPr>
          <p:spPr bwMode="auto">
            <a:xfrm>
              <a:off x="7622365" y="2558264"/>
              <a:ext cx="553438" cy="737973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6" name="Рисунок 5" descr="Пользователь со сплошной заливкой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 bwMode="auto">
            <a:xfrm>
              <a:off x="7641277" y="2567404"/>
              <a:ext cx="274320" cy="274320"/>
            </a:xfrm>
            <a:prstGeom prst="rect">
              <a:avLst/>
            </a:prstGeom>
          </p:spPr>
        </p:pic>
        <p:cxnSp>
          <p:nvCxnSpPr>
            <p:cNvPr id="7" name="Прямая соединительная линия 6"/>
            <p:cNvCxnSpPr>
              <a:cxnSpLocks/>
            </p:cNvCxnSpPr>
            <p:nvPr/>
          </p:nvCxnSpPr>
          <p:spPr bwMode="auto">
            <a:xfrm>
              <a:off x="7899084" y="2652254"/>
              <a:ext cx="212228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>
              <a:cxnSpLocks/>
            </p:cNvCxnSpPr>
            <p:nvPr/>
          </p:nvCxnSpPr>
          <p:spPr bwMode="auto">
            <a:xfrm>
              <a:off x="7899084" y="2707101"/>
              <a:ext cx="212228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>
              <a:cxnSpLocks/>
            </p:cNvCxnSpPr>
            <p:nvPr/>
          </p:nvCxnSpPr>
          <p:spPr bwMode="auto">
            <a:xfrm>
              <a:off x="7899084" y="2768660"/>
              <a:ext cx="20955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>
              <a:cxnSpLocks/>
            </p:cNvCxnSpPr>
            <p:nvPr/>
          </p:nvCxnSpPr>
          <p:spPr bwMode="auto">
            <a:xfrm>
              <a:off x="7686856" y="2862481"/>
              <a:ext cx="42445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>
              <a:cxnSpLocks/>
            </p:cNvCxnSpPr>
            <p:nvPr/>
          </p:nvCxnSpPr>
          <p:spPr bwMode="auto">
            <a:xfrm>
              <a:off x="7686856" y="2927250"/>
              <a:ext cx="421778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>
              <a:cxnSpLocks/>
            </p:cNvCxnSpPr>
            <p:nvPr/>
          </p:nvCxnSpPr>
          <p:spPr bwMode="auto">
            <a:xfrm>
              <a:off x="7684178" y="2995831"/>
              <a:ext cx="42445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>
              <a:cxnSpLocks/>
            </p:cNvCxnSpPr>
            <p:nvPr/>
          </p:nvCxnSpPr>
          <p:spPr bwMode="auto">
            <a:xfrm>
              <a:off x="7684178" y="3062190"/>
              <a:ext cx="182521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>
              <a:cxnSpLocks/>
            </p:cNvCxnSpPr>
            <p:nvPr/>
          </p:nvCxnSpPr>
          <p:spPr bwMode="auto">
            <a:xfrm>
              <a:off x="7684177" y="3114577"/>
              <a:ext cx="182521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>
              <a:cxnSpLocks/>
            </p:cNvCxnSpPr>
            <p:nvPr/>
          </p:nvCxnSpPr>
          <p:spPr bwMode="auto">
            <a:xfrm>
              <a:off x="7684177" y="3176490"/>
              <a:ext cx="182521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Группа 71"/>
            <p:cNvGrpSpPr/>
            <p:nvPr/>
          </p:nvGrpSpPr>
          <p:grpSpPr bwMode="auto">
            <a:xfrm>
              <a:off x="7923441" y="3060573"/>
              <a:ext cx="178488" cy="178308"/>
              <a:chOff x="8025518" y="4535677"/>
              <a:chExt cx="178488" cy="178308"/>
            </a:xfrm>
          </p:grpSpPr>
          <p:sp>
            <p:nvSpPr>
              <p:cNvPr id="73" name="Овал 72"/>
              <p:cNvSpPr>
                <a:spLocks noChangeAspect="1"/>
              </p:cNvSpPr>
              <p:nvPr/>
            </p:nvSpPr>
            <p:spPr bwMode="auto">
              <a:xfrm>
                <a:off x="8025518" y="4535677"/>
                <a:ext cx="178488" cy="178308"/>
              </a:xfrm>
              <a:prstGeom prst="ellipse">
                <a:avLst/>
              </a:prstGeom>
              <a:solidFill>
                <a:srgbClr val="D74949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74" name="Рисунок 73" descr="Закрыть со сплошной заливкой"/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/>
            </p:blipFill>
            <p:spPr bwMode="auto">
              <a:xfrm>
                <a:off x="8048714" y="4558225"/>
                <a:ext cx="137160" cy="137160"/>
              </a:xfrm>
              <a:prstGeom prst="rect">
                <a:avLst/>
              </a:prstGeom>
            </p:spPr>
          </p:pic>
        </p:grpSp>
      </p:grpSp>
      <p:pic>
        <p:nvPicPr>
          <p:cNvPr id="91" name="Рисунок 90" descr="Секундомер со сплошной заливкой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0111784" y="4182966"/>
            <a:ext cx="548640" cy="548640"/>
          </a:xfrm>
          <a:prstGeom prst="rect">
            <a:avLst/>
          </a:prstGeom>
        </p:spPr>
      </p:pic>
      <p:grpSp>
        <p:nvGrpSpPr>
          <p:cNvPr id="92" name="Группа 91"/>
          <p:cNvGrpSpPr/>
          <p:nvPr/>
        </p:nvGrpSpPr>
        <p:grpSpPr bwMode="auto">
          <a:xfrm>
            <a:off x="9833827" y="4357722"/>
            <a:ext cx="199129" cy="199129"/>
            <a:chOff x="3668917" y="4367838"/>
            <a:chExt cx="398258" cy="398258"/>
          </a:xfrm>
        </p:grpSpPr>
        <p:sp>
          <p:nvSpPr>
            <p:cNvPr id="93" name="Прямоугольник: скругленные углы 92"/>
            <p:cNvSpPr/>
            <p:nvPr/>
          </p:nvSpPr>
          <p:spPr bwMode="auto">
            <a:xfrm>
              <a:off x="3668917" y="4550315"/>
              <a:ext cx="398258" cy="45719"/>
            </a:xfrm>
            <a:prstGeom prst="roundRect">
              <a:avLst>
                <a:gd name="adj" fmla="val 50000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4" name="Прямоугольник: скругленные углы 93"/>
            <p:cNvSpPr/>
            <p:nvPr/>
          </p:nvSpPr>
          <p:spPr bwMode="auto">
            <a:xfrm rot="16199999">
              <a:off x="3668917" y="4544107"/>
              <a:ext cx="398258" cy="45719"/>
            </a:xfrm>
            <a:prstGeom prst="roundRect">
              <a:avLst>
                <a:gd name="adj" fmla="val 50000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98" name="Группа 197"/>
          <p:cNvGrpSpPr/>
          <p:nvPr/>
        </p:nvGrpSpPr>
        <p:grpSpPr bwMode="auto">
          <a:xfrm>
            <a:off x="9050171" y="2382048"/>
            <a:ext cx="747892" cy="997265"/>
            <a:chOff x="9269406" y="2382048"/>
            <a:chExt cx="747892" cy="997265"/>
          </a:xfrm>
        </p:grpSpPr>
        <p:grpSp>
          <p:nvGrpSpPr>
            <p:cNvPr id="16" name="Группа 15"/>
            <p:cNvGrpSpPr/>
            <p:nvPr/>
          </p:nvGrpSpPr>
          <p:grpSpPr bwMode="auto">
            <a:xfrm>
              <a:off x="9269406" y="2382048"/>
              <a:ext cx="747892" cy="997265"/>
              <a:chOff x="6578991" y="4127406"/>
              <a:chExt cx="553438" cy="737973"/>
            </a:xfrm>
          </p:grpSpPr>
          <p:grpSp>
            <p:nvGrpSpPr>
              <p:cNvPr id="17" name="Группа 16"/>
              <p:cNvGrpSpPr/>
              <p:nvPr/>
            </p:nvGrpSpPr>
            <p:grpSpPr bwMode="auto">
              <a:xfrm>
                <a:off x="6578991" y="4127406"/>
                <a:ext cx="553438" cy="737973"/>
                <a:chOff x="8997953" y="2235106"/>
                <a:chExt cx="553438" cy="737973"/>
              </a:xfrm>
            </p:grpSpPr>
            <p:sp>
              <p:nvSpPr>
                <p:cNvPr id="58" name="Прямоугольник 70"/>
                <p:cNvSpPr/>
                <p:nvPr/>
              </p:nvSpPr>
              <p:spPr bwMode="auto">
                <a:xfrm>
                  <a:off x="8997953" y="2235106"/>
                  <a:ext cx="553438" cy="737973"/>
                </a:xfrm>
                <a:prstGeom prst="roundRect">
                  <a:avLst>
                    <a:gd name="adj" fmla="val 16667"/>
                  </a:avLst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cxnSp>
              <p:nvCxnSpPr>
                <p:cNvPr id="59" name="Прямая соединительная линия 58"/>
                <p:cNvCxnSpPr>
                  <a:cxnSpLocks/>
                </p:cNvCxnSpPr>
                <p:nvPr/>
              </p:nvCxnSpPr>
              <p:spPr bwMode="auto">
                <a:xfrm>
                  <a:off x="9274672" y="2329096"/>
                  <a:ext cx="212228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9"/>
                <p:cNvCxnSpPr>
                  <a:cxnSpLocks/>
                </p:cNvCxnSpPr>
                <p:nvPr/>
              </p:nvCxnSpPr>
              <p:spPr bwMode="auto">
                <a:xfrm>
                  <a:off x="9274672" y="2383943"/>
                  <a:ext cx="212228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Прямая соединительная линия 60"/>
                <p:cNvCxnSpPr>
                  <a:cxnSpLocks/>
                </p:cNvCxnSpPr>
                <p:nvPr/>
              </p:nvCxnSpPr>
              <p:spPr bwMode="auto">
                <a:xfrm>
                  <a:off x="9274672" y="2445502"/>
                  <a:ext cx="209550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Прямая соединительная линия 61"/>
                <p:cNvCxnSpPr>
                  <a:cxnSpLocks/>
                </p:cNvCxnSpPr>
                <p:nvPr/>
              </p:nvCxnSpPr>
              <p:spPr bwMode="auto">
                <a:xfrm>
                  <a:off x="9062444" y="2539323"/>
                  <a:ext cx="424456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Прямая соединительная линия 62"/>
                <p:cNvCxnSpPr>
                  <a:cxnSpLocks/>
                </p:cNvCxnSpPr>
                <p:nvPr/>
              </p:nvCxnSpPr>
              <p:spPr bwMode="auto">
                <a:xfrm>
                  <a:off x="9062444" y="2604092"/>
                  <a:ext cx="421778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единительная линия 63"/>
                <p:cNvCxnSpPr>
                  <a:cxnSpLocks/>
                </p:cNvCxnSpPr>
                <p:nvPr/>
              </p:nvCxnSpPr>
              <p:spPr bwMode="auto">
                <a:xfrm>
                  <a:off x="9059766" y="2672673"/>
                  <a:ext cx="424456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Прямая соединительная линия 64"/>
                <p:cNvCxnSpPr>
                  <a:cxnSpLocks/>
                </p:cNvCxnSpPr>
                <p:nvPr/>
              </p:nvCxnSpPr>
              <p:spPr bwMode="auto">
                <a:xfrm>
                  <a:off x="9059766" y="2739032"/>
                  <a:ext cx="182521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единительная линия 65"/>
                <p:cNvCxnSpPr>
                  <a:cxnSpLocks/>
                </p:cNvCxnSpPr>
                <p:nvPr/>
              </p:nvCxnSpPr>
              <p:spPr bwMode="auto">
                <a:xfrm>
                  <a:off x="9059765" y="2791419"/>
                  <a:ext cx="182521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Прямая соединительная линия 66"/>
                <p:cNvCxnSpPr>
                  <a:cxnSpLocks/>
                </p:cNvCxnSpPr>
                <p:nvPr/>
              </p:nvCxnSpPr>
              <p:spPr bwMode="auto">
                <a:xfrm>
                  <a:off x="9059765" y="2853332"/>
                  <a:ext cx="182521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1" name="Рисунок 20" descr="Школа со сплошной заливкой"/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/>
            </p:blipFill>
            <p:spPr bwMode="auto">
              <a:xfrm>
                <a:off x="6595894" y="4127840"/>
                <a:ext cx="274320" cy="274320"/>
              </a:xfrm>
              <a:prstGeom prst="roundRect">
                <a:avLst>
                  <a:gd name="adj" fmla="val 16667"/>
                </a:avLst>
              </a:prstGeom>
            </p:spPr>
          </p:pic>
        </p:grpSp>
        <p:grpSp>
          <p:nvGrpSpPr>
            <p:cNvPr id="191" name="Группа 190"/>
            <p:cNvGrpSpPr/>
            <p:nvPr/>
          </p:nvGrpSpPr>
          <p:grpSpPr bwMode="auto">
            <a:xfrm>
              <a:off x="9691891" y="3048495"/>
              <a:ext cx="241201" cy="240958"/>
              <a:chOff x="11082788" y="2312822"/>
              <a:chExt cx="178488" cy="178308"/>
            </a:xfrm>
          </p:grpSpPr>
          <p:sp>
            <p:nvSpPr>
              <p:cNvPr id="192" name="Овал 191"/>
              <p:cNvSpPr>
                <a:spLocks noChangeAspect="1"/>
              </p:cNvSpPr>
              <p:nvPr/>
            </p:nvSpPr>
            <p:spPr bwMode="auto">
              <a:xfrm>
                <a:off x="11082788" y="2312822"/>
                <a:ext cx="178488" cy="178308"/>
              </a:xfrm>
              <a:prstGeom prst="ellipse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93" name="Рисунок 192" descr="Флажок со сплошной заливкой"/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/>
            </p:blipFill>
            <p:spPr bwMode="auto">
              <a:xfrm>
                <a:off x="11103452" y="2335682"/>
                <a:ext cx="137160" cy="137160"/>
              </a:xfrm>
              <a:prstGeom prst="rect">
                <a:avLst/>
              </a:prstGeom>
            </p:spPr>
          </p:pic>
        </p:grpSp>
      </p:grpSp>
      <p:grpSp>
        <p:nvGrpSpPr>
          <p:cNvPr id="199" name="Группа 198"/>
          <p:cNvGrpSpPr/>
          <p:nvPr/>
        </p:nvGrpSpPr>
        <p:grpSpPr bwMode="auto">
          <a:xfrm>
            <a:off x="10032956" y="2377505"/>
            <a:ext cx="747892" cy="997265"/>
            <a:chOff x="10231393" y="2382048"/>
            <a:chExt cx="747892" cy="997265"/>
          </a:xfrm>
        </p:grpSpPr>
        <p:grpSp>
          <p:nvGrpSpPr>
            <p:cNvPr id="75" name="Группа 74"/>
            <p:cNvGrpSpPr/>
            <p:nvPr/>
          </p:nvGrpSpPr>
          <p:grpSpPr bwMode="auto">
            <a:xfrm>
              <a:off x="10231393" y="2382048"/>
              <a:ext cx="747892" cy="997265"/>
              <a:chOff x="6578991" y="4127406"/>
              <a:chExt cx="553438" cy="737973"/>
            </a:xfrm>
          </p:grpSpPr>
          <p:grpSp>
            <p:nvGrpSpPr>
              <p:cNvPr id="76" name="Группа 75"/>
              <p:cNvGrpSpPr/>
              <p:nvPr/>
            </p:nvGrpSpPr>
            <p:grpSpPr bwMode="auto">
              <a:xfrm>
                <a:off x="6578991" y="4127406"/>
                <a:ext cx="553438" cy="737973"/>
                <a:chOff x="8997953" y="2235106"/>
                <a:chExt cx="553438" cy="737973"/>
              </a:xfrm>
            </p:grpSpPr>
            <p:sp>
              <p:nvSpPr>
                <p:cNvPr id="78" name="Прямоугольник 70"/>
                <p:cNvSpPr/>
                <p:nvPr/>
              </p:nvSpPr>
              <p:spPr bwMode="auto">
                <a:xfrm>
                  <a:off x="8997953" y="2235106"/>
                  <a:ext cx="553438" cy="737973"/>
                </a:xfrm>
                <a:prstGeom prst="roundRect">
                  <a:avLst>
                    <a:gd name="adj" fmla="val 16667"/>
                  </a:avLst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cxnSp>
              <p:nvCxnSpPr>
                <p:cNvPr id="79" name="Прямая соединительная линия 78"/>
                <p:cNvCxnSpPr>
                  <a:cxnSpLocks/>
                </p:cNvCxnSpPr>
                <p:nvPr/>
              </p:nvCxnSpPr>
              <p:spPr bwMode="auto">
                <a:xfrm>
                  <a:off x="9274672" y="2329096"/>
                  <a:ext cx="212228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Прямая соединительная линия 79"/>
                <p:cNvCxnSpPr>
                  <a:cxnSpLocks/>
                </p:cNvCxnSpPr>
                <p:nvPr/>
              </p:nvCxnSpPr>
              <p:spPr bwMode="auto">
                <a:xfrm>
                  <a:off x="9274672" y="2383943"/>
                  <a:ext cx="212228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Прямая соединительная линия 80"/>
                <p:cNvCxnSpPr>
                  <a:cxnSpLocks/>
                </p:cNvCxnSpPr>
                <p:nvPr/>
              </p:nvCxnSpPr>
              <p:spPr bwMode="auto">
                <a:xfrm>
                  <a:off x="9274672" y="2445502"/>
                  <a:ext cx="209550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Прямая соединительная линия 81"/>
                <p:cNvCxnSpPr>
                  <a:cxnSpLocks/>
                </p:cNvCxnSpPr>
                <p:nvPr/>
              </p:nvCxnSpPr>
              <p:spPr bwMode="auto">
                <a:xfrm>
                  <a:off x="9062444" y="2539323"/>
                  <a:ext cx="424456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Прямая соединительная линия 82"/>
                <p:cNvCxnSpPr>
                  <a:cxnSpLocks/>
                </p:cNvCxnSpPr>
                <p:nvPr/>
              </p:nvCxnSpPr>
              <p:spPr bwMode="auto">
                <a:xfrm>
                  <a:off x="9062444" y="2604092"/>
                  <a:ext cx="421778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Прямая соединительная линия 83"/>
                <p:cNvCxnSpPr>
                  <a:cxnSpLocks/>
                </p:cNvCxnSpPr>
                <p:nvPr/>
              </p:nvCxnSpPr>
              <p:spPr bwMode="auto">
                <a:xfrm>
                  <a:off x="9059766" y="2672673"/>
                  <a:ext cx="424456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Прямая соединительная линия 84"/>
                <p:cNvCxnSpPr>
                  <a:cxnSpLocks/>
                </p:cNvCxnSpPr>
                <p:nvPr/>
              </p:nvCxnSpPr>
              <p:spPr bwMode="auto">
                <a:xfrm>
                  <a:off x="9059766" y="2739032"/>
                  <a:ext cx="182521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Прямая соединительная линия 85"/>
                <p:cNvCxnSpPr>
                  <a:cxnSpLocks/>
                </p:cNvCxnSpPr>
                <p:nvPr/>
              </p:nvCxnSpPr>
              <p:spPr bwMode="auto">
                <a:xfrm>
                  <a:off x="9059765" y="2791419"/>
                  <a:ext cx="182521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Прямая соединительная линия 86"/>
                <p:cNvCxnSpPr>
                  <a:cxnSpLocks/>
                </p:cNvCxnSpPr>
                <p:nvPr/>
              </p:nvCxnSpPr>
              <p:spPr bwMode="auto">
                <a:xfrm>
                  <a:off x="9059765" y="2853332"/>
                  <a:ext cx="182521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77" name="Рисунок 76" descr="Школа со сплошной заливкой"/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/>
            </p:blipFill>
            <p:spPr bwMode="auto">
              <a:xfrm>
                <a:off x="6595894" y="4127840"/>
                <a:ext cx="274320" cy="274320"/>
              </a:xfrm>
              <a:prstGeom prst="roundRect">
                <a:avLst>
                  <a:gd name="adj" fmla="val 16667"/>
                </a:avLst>
              </a:prstGeom>
            </p:spPr>
          </p:pic>
        </p:grpSp>
        <p:grpSp>
          <p:nvGrpSpPr>
            <p:cNvPr id="197" name="Группа 196"/>
            <p:cNvGrpSpPr/>
            <p:nvPr/>
          </p:nvGrpSpPr>
          <p:grpSpPr bwMode="auto">
            <a:xfrm>
              <a:off x="10639786" y="3048495"/>
              <a:ext cx="241201" cy="240958"/>
              <a:chOff x="7161737" y="3322885"/>
              <a:chExt cx="241201" cy="240958"/>
            </a:xfrm>
          </p:grpSpPr>
          <p:sp>
            <p:nvSpPr>
              <p:cNvPr id="195" name="Овал 83"/>
              <p:cNvSpPr>
                <a:spLocks noChangeAspect="1"/>
              </p:cNvSpPr>
              <p:nvPr/>
            </p:nvSpPr>
            <p:spPr bwMode="auto">
              <a:xfrm>
                <a:off x="7161737" y="3322885"/>
                <a:ext cx="241201" cy="240958"/>
              </a:xfrm>
              <a:prstGeom prst="roundRect">
                <a:avLst>
                  <a:gd name="adj" fmla="val 16667"/>
                </a:avLst>
              </a:prstGeom>
              <a:solidFill>
                <a:srgbClr val="009E47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96" name="Рисунок 195" descr="Флажок со сплошной заливкой"/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/>
            </p:blipFill>
            <p:spPr bwMode="auto">
              <a:xfrm>
                <a:off x="7189661" y="3353776"/>
                <a:ext cx="185352" cy="185352"/>
              </a:xfrm>
              <a:prstGeom prst="roundRect">
                <a:avLst>
                  <a:gd name="adj" fmla="val 16667"/>
                </a:avLst>
              </a:prstGeom>
            </p:spPr>
          </p:pic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Текст 2"/>
          <p:cNvSpPr>
            <a:spLocks noGrp="1"/>
          </p:cNvSpPr>
          <p:nvPr>
            <p:ph type="body" sz="quarter" idx="13"/>
          </p:nvPr>
        </p:nvSpPr>
        <p:spPr bwMode="auto">
          <a:xfrm>
            <a:off x="884902" y="1286389"/>
            <a:ext cx="10392697" cy="18428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/>
                </a:solidFill>
              </a:rPr>
              <a:t>Одна из основных возможностей системы хранения электронных документов 1С:Архив – поддержка актуальности электронной подписи.</a:t>
            </a:r>
            <a:endParaRPr lang="ru-RU" dirty="0"/>
          </a:p>
          <a:p>
            <a:pPr>
              <a:defRPr/>
            </a:pPr>
            <a:r>
              <a:rPr lang="ru-RU" dirty="0"/>
              <a:t>Для архивного хранения подходит формат </a:t>
            </a:r>
            <a:r>
              <a:rPr lang="ru-RU" b="1" dirty="0" err="1"/>
              <a:t>CAdES</a:t>
            </a:r>
            <a:r>
              <a:rPr lang="ru-RU" b="1" dirty="0"/>
              <a:t>-A v3</a:t>
            </a:r>
            <a:r>
              <a:rPr lang="ru-RU" dirty="0"/>
              <a:t>, </a:t>
            </a:r>
            <a:br>
              <a:rPr lang="ru-RU" dirty="0"/>
            </a:br>
            <a:r>
              <a:rPr lang="ru-RU" dirty="0"/>
              <a:t>который позволяет продлевать метки времени неограниченное число раз. </a:t>
            </a:r>
          </a:p>
          <a:p>
            <a:pPr>
              <a:defRPr/>
            </a:pPr>
            <a:r>
              <a:rPr lang="ru-RU" dirty="0"/>
              <a:t>При приеме документов, если формат подписи отличается от </a:t>
            </a:r>
            <a:r>
              <a:rPr lang="ru-RU" dirty="0" err="1"/>
              <a:t>CAdES</a:t>
            </a:r>
            <a:r>
              <a:rPr lang="ru-RU" dirty="0"/>
              <a:t>-A v3, автоматически выполняется его усовершенствование.</a:t>
            </a:r>
          </a:p>
          <a:p>
            <a:pPr>
              <a:defRPr/>
            </a:pPr>
            <a:endParaRPr dirty="0"/>
          </a:p>
        </p:txBody>
      </p:sp>
      <p:sp>
        <p:nvSpPr>
          <p:cNvPr id="20" name="Заголовок 5"/>
          <p:cNvSpPr txBox="1"/>
          <p:nvPr/>
        </p:nvSpPr>
        <p:spPr bwMode="auto">
          <a:xfrm>
            <a:off x="884902" y="635297"/>
            <a:ext cx="10392696" cy="489381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/>
              <a:t>Форматы электронных подписей</a:t>
            </a:r>
            <a:endParaRPr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2B72ADF-0E4F-448E-9EFB-7AB3AAF9003A}"/>
              </a:ext>
            </a:extLst>
          </p:cNvPr>
          <p:cNvGrpSpPr/>
          <p:nvPr/>
        </p:nvGrpSpPr>
        <p:grpSpPr>
          <a:xfrm>
            <a:off x="1278052" y="3159744"/>
            <a:ext cx="9635896" cy="2960409"/>
            <a:chOff x="1110994" y="3129264"/>
            <a:chExt cx="9635896" cy="2960409"/>
          </a:xfrm>
        </p:grpSpPr>
        <p:sp>
          <p:nvSpPr>
            <p:cNvPr id="154" name="Прямоугольник: один скругленный угол 153">
              <a:extLst>
                <a:ext uri="{FF2B5EF4-FFF2-40B4-BE49-F238E27FC236}">
                  <a16:creationId xmlns:a16="http://schemas.microsoft.com/office/drawing/2014/main" id="{39EBD495-285E-4BC1-BDB7-C4014B5EEEE5}"/>
                </a:ext>
              </a:extLst>
            </p:cNvPr>
            <p:cNvSpPr/>
            <p:nvPr/>
          </p:nvSpPr>
          <p:spPr bwMode="auto">
            <a:xfrm>
              <a:off x="1110996" y="3129264"/>
              <a:ext cx="9635894" cy="2960407"/>
            </a:xfrm>
            <a:prstGeom prst="round1Rect">
              <a:avLst>
                <a:gd name="adj" fmla="val 16667"/>
              </a:avLst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Прямоугольник: один скругленный угол 154">
              <a:extLst>
                <a:ext uri="{FF2B5EF4-FFF2-40B4-BE49-F238E27FC236}">
                  <a16:creationId xmlns:a16="http://schemas.microsoft.com/office/drawing/2014/main" id="{27C10B71-4C26-4763-8838-D7EF4030B766}"/>
                </a:ext>
              </a:extLst>
            </p:cNvPr>
            <p:cNvSpPr/>
            <p:nvPr/>
          </p:nvSpPr>
          <p:spPr bwMode="auto">
            <a:xfrm>
              <a:off x="1110994" y="3512524"/>
              <a:ext cx="7488689" cy="2577149"/>
            </a:xfrm>
            <a:prstGeom prst="round1Rect">
              <a:avLst>
                <a:gd name="adj" fmla="val 13726"/>
              </a:avLst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Прямоугольник: один скругленный угол 155">
              <a:extLst>
                <a:ext uri="{FF2B5EF4-FFF2-40B4-BE49-F238E27FC236}">
                  <a16:creationId xmlns:a16="http://schemas.microsoft.com/office/drawing/2014/main" id="{411FFF98-B769-4B05-8B39-29357183D5CC}"/>
                </a:ext>
              </a:extLst>
            </p:cNvPr>
            <p:cNvSpPr/>
            <p:nvPr/>
          </p:nvSpPr>
          <p:spPr bwMode="auto">
            <a:xfrm>
              <a:off x="1110995" y="3903573"/>
              <a:ext cx="6074057" cy="2186100"/>
            </a:xfrm>
            <a:prstGeom prst="round1Rect">
              <a:avLst>
                <a:gd name="adj" fmla="val 16667"/>
              </a:avLst>
            </a:prstGeom>
            <a:solidFill>
              <a:srgbClr val="FFE07D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Прямоугольник: один скругленный угол 156">
              <a:extLst>
                <a:ext uri="{FF2B5EF4-FFF2-40B4-BE49-F238E27FC236}">
                  <a16:creationId xmlns:a16="http://schemas.microsoft.com/office/drawing/2014/main" id="{0EE578BD-B925-4DF1-B294-ED8367C4FA8A}"/>
                </a:ext>
              </a:extLst>
            </p:cNvPr>
            <p:cNvSpPr/>
            <p:nvPr/>
          </p:nvSpPr>
          <p:spPr bwMode="auto">
            <a:xfrm>
              <a:off x="1110996" y="4261641"/>
              <a:ext cx="4619695" cy="1828032"/>
            </a:xfrm>
            <a:prstGeom prst="round1Rect">
              <a:avLst>
                <a:gd name="adj" fmla="val 16667"/>
              </a:avLst>
            </a:prstGeom>
            <a:solidFill>
              <a:srgbClr val="FFD966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Прямоугольник: один скругленный угол 157">
              <a:extLst>
                <a:ext uri="{FF2B5EF4-FFF2-40B4-BE49-F238E27FC236}">
                  <a16:creationId xmlns:a16="http://schemas.microsoft.com/office/drawing/2014/main" id="{8CF22568-796C-46EA-9C9F-F4A6032BE02A}"/>
                </a:ext>
              </a:extLst>
            </p:cNvPr>
            <p:cNvSpPr/>
            <p:nvPr/>
          </p:nvSpPr>
          <p:spPr bwMode="auto">
            <a:xfrm>
              <a:off x="1110994" y="4732783"/>
              <a:ext cx="3563365" cy="1356890"/>
            </a:xfrm>
            <a:prstGeom prst="round1Rect">
              <a:avLst>
                <a:gd name="adj" fmla="val 16667"/>
              </a:avLst>
            </a:prstGeom>
            <a:solidFill>
              <a:srgbClr val="FFCF66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Прямоугольник: скругленные углы 158">
              <a:extLst>
                <a:ext uri="{FF2B5EF4-FFF2-40B4-BE49-F238E27FC236}">
                  <a16:creationId xmlns:a16="http://schemas.microsoft.com/office/drawing/2014/main" id="{DF382408-A123-44AD-B531-CF43BC7F4046}"/>
                </a:ext>
              </a:extLst>
            </p:cNvPr>
            <p:cNvSpPr/>
            <p:nvPr/>
          </p:nvSpPr>
          <p:spPr bwMode="auto">
            <a:xfrm>
              <a:off x="1189205" y="5231221"/>
              <a:ext cx="1177230" cy="691008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Verdana"/>
                  <a:cs typeface="+mn-cs"/>
                </a:rPr>
                <a:t>Подписанные атрибуты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Прямоугольник: скругленные углы 159">
              <a:extLst>
                <a:ext uri="{FF2B5EF4-FFF2-40B4-BE49-F238E27FC236}">
                  <a16:creationId xmlns:a16="http://schemas.microsoft.com/office/drawing/2014/main" id="{F87DB7D5-1313-4886-8769-A253E40A4624}"/>
                </a:ext>
              </a:extLst>
            </p:cNvPr>
            <p:cNvSpPr/>
            <p:nvPr/>
          </p:nvSpPr>
          <p:spPr bwMode="auto">
            <a:xfrm>
              <a:off x="2437330" y="5231221"/>
              <a:ext cx="942497" cy="691008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Verdana"/>
                  <a:cs typeface="+mn-cs"/>
                </a:rPr>
                <a:t>Хеш документа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Прямоугольник: скругленные углы 160">
              <a:extLst>
                <a:ext uri="{FF2B5EF4-FFF2-40B4-BE49-F238E27FC236}">
                  <a16:creationId xmlns:a16="http://schemas.microsoft.com/office/drawing/2014/main" id="{EA758C2C-0BD0-4E0B-9D9A-31B5A8B5607B}"/>
                </a:ext>
              </a:extLst>
            </p:cNvPr>
            <p:cNvSpPr/>
            <p:nvPr/>
          </p:nvSpPr>
          <p:spPr bwMode="auto">
            <a:xfrm>
              <a:off x="3451515" y="5231221"/>
              <a:ext cx="1145575" cy="691008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Verdana"/>
                  <a:cs typeface="+mn-cs"/>
                </a:rPr>
                <a:t>Электронная подпись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Прямоугольник: скругленные углы 161">
              <a:extLst>
                <a:ext uri="{FF2B5EF4-FFF2-40B4-BE49-F238E27FC236}">
                  <a16:creationId xmlns:a16="http://schemas.microsoft.com/office/drawing/2014/main" id="{59CE6B74-DBF4-47AD-8F60-13E03F293FA3}"/>
                </a:ext>
              </a:extLst>
            </p:cNvPr>
            <p:cNvSpPr/>
            <p:nvPr/>
          </p:nvSpPr>
          <p:spPr bwMode="auto">
            <a:xfrm>
              <a:off x="4752568" y="5242725"/>
              <a:ext cx="880953" cy="691008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Verdana"/>
                  <a:cs typeface="+mn-cs"/>
                </a:rPr>
                <a:t>Метка времени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Прямоугольник: скругленные углы 162">
              <a:extLst>
                <a:ext uri="{FF2B5EF4-FFF2-40B4-BE49-F238E27FC236}">
                  <a16:creationId xmlns:a16="http://schemas.microsoft.com/office/drawing/2014/main" id="{233CE501-2A46-464C-977D-A1C7734F5B46}"/>
                </a:ext>
              </a:extLst>
            </p:cNvPr>
            <p:cNvSpPr/>
            <p:nvPr/>
          </p:nvSpPr>
          <p:spPr bwMode="auto">
            <a:xfrm>
              <a:off x="5800045" y="5231221"/>
              <a:ext cx="1322532" cy="691008"/>
            </a:xfrm>
            <a:prstGeom prst="roundRect">
              <a:avLst>
                <a:gd name="adj" fmla="val 13847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Verdana"/>
                  <a:cs typeface="+mn-cs"/>
                </a:rPr>
                <a:t>Полные ссылки </a:t>
              </a:r>
              <a:b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Verdana"/>
                  <a:cs typeface="+mn-cs"/>
                </a:rPr>
              </a:b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Verdana"/>
                  <a:cs typeface="+mn-cs"/>
                </a:rPr>
                <a:t>на сертификаты </a:t>
              </a:r>
              <a:b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Verdana"/>
                  <a:cs typeface="+mn-cs"/>
                </a:rPr>
              </a:b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Verdana"/>
                  <a:cs typeface="+mn-cs"/>
                </a:rPr>
                <a:t>и списки отзыва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Прямоугольник: скругленные углы 163">
              <a:extLst>
                <a:ext uri="{FF2B5EF4-FFF2-40B4-BE49-F238E27FC236}">
                  <a16:creationId xmlns:a16="http://schemas.microsoft.com/office/drawing/2014/main" id="{80804470-743E-4E8B-BB5F-C91E80713C9A}"/>
                </a:ext>
              </a:extLst>
            </p:cNvPr>
            <p:cNvSpPr/>
            <p:nvPr/>
          </p:nvSpPr>
          <p:spPr bwMode="auto">
            <a:xfrm>
              <a:off x="8683995" y="5226107"/>
              <a:ext cx="938393" cy="691008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Verdana"/>
                  <a:cs typeface="+mn-cs"/>
                </a:rPr>
                <a:t>Архивный штамп времени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Прямоугольник: скругленные углы 164">
              <a:extLst>
                <a:ext uri="{FF2B5EF4-FFF2-40B4-BE49-F238E27FC236}">
                  <a16:creationId xmlns:a16="http://schemas.microsoft.com/office/drawing/2014/main" id="{E7208DC8-50C6-4031-830A-0D1C62DC0DFD}"/>
                </a:ext>
              </a:extLst>
            </p:cNvPr>
            <p:cNvSpPr/>
            <p:nvPr/>
          </p:nvSpPr>
          <p:spPr bwMode="auto">
            <a:xfrm>
              <a:off x="9729194" y="5226107"/>
              <a:ext cx="938393" cy="691008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Verdana"/>
                  <a:cs typeface="+mn-cs"/>
                </a:rPr>
                <a:t>Архивный штамп времени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Прямоугольник: скругленные углы 165">
              <a:extLst>
                <a:ext uri="{FF2B5EF4-FFF2-40B4-BE49-F238E27FC236}">
                  <a16:creationId xmlns:a16="http://schemas.microsoft.com/office/drawing/2014/main" id="{CE6A114A-E8C0-4481-B095-2C291EB09D14}"/>
                </a:ext>
              </a:extLst>
            </p:cNvPr>
            <p:cNvSpPr/>
            <p:nvPr/>
          </p:nvSpPr>
          <p:spPr bwMode="auto">
            <a:xfrm>
              <a:off x="7285029" y="3756235"/>
              <a:ext cx="1207848" cy="1031586"/>
            </a:xfrm>
            <a:prstGeom prst="roundRect">
              <a:avLst>
                <a:gd name="adj" fmla="val 11769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Verdana"/>
                  <a:cs typeface="+mn-cs"/>
                </a:rPr>
                <a:t>Штамп времени </a:t>
              </a:r>
              <a:br>
                <a:rPr kumimoji="0" lang="ru-RU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Verdana"/>
                  <a:cs typeface="+mn-cs"/>
                </a:rPr>
              </a:br>
              <a:r>
                <a:rPr kumimoji="0" lang="ru-RU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Verdana"/>
                  <a:cs typeface="+mn-cs"/>
                </a:rPr>
                <a:t>для </a:t>
              </a:r>
              <a:br>
                <a:rPr kumimoji="0" lang="ru-RU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Verdana"/>
                  <a:cs typeface="+mn-cs"/>
                </a:rPr>
              </a:b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Verdana"/>
                  <a:cs typeface="+mn-cs"/>
                </a:rPr>
                <a:t>CAdES-C</a:t>
              </a:r>
              <a:endParaRPr kumimoji="0" lang="ru-RU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/>
                <a:cs typeface="+mn-cs"/>
              </a:endParaRPr>
            </a:p>
          </p:txBody>
        </p:sp>
        <p:sp>
          <p:nvSpPr>
            <p:cNvPr id="167" name="Прямоугольник: скругленные углы 166">
              <a:extLst>
                <a:ext uri="{FF2B5EF4-FFF2-40B4-BE49-F238E27FC236}">
                  <a16:creationId xmlns:a16="http://schemas.microsoft.com/office/drawing/2014/main" id="{B70EA0C1-B0C6-426E-ADBF-5C58E3D5C147}"/>
                </a:ext>
              </a:extLst>
            </p:cNvPr>
            <p:cNvSpPr/>
            <p:nvPr/>
          </p:nvSpPr>
          <p:spPr bwMode="auto">
            <a:xfrm>
              <a:off x="7285029" y="4890643"/>
              <a:ext cx="1207848" cy="1031586"/>
            </a:xfrm>
            <a:prstGeom prst="roundRect">
              <a:avLst>
                <a:gd name="adj" fmla="val 11769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Verdana"/>
                  <a:cs typeface="+mn-cs"/>
                </a:rPr>
                <a:t>Полные значения сертификатов и списки отзыва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1E1FC887-17A3-462C-9A93-2A32EA08FC41}"/>
                </a:ext>
              </a:extLst>
            </p:cNvPr>
            <p:cNvSpPr txBox="1"/>
            <p:nvPr/>
          </p:nvSpPr>
          <p:spPr bwMode="auto">
            <a:xfrm>
              <a:off x="1210973" y="4809645"/>
              <a:ext cx="144160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rtl="0">
                <a:defRPr/>
              </a:pPr>
              <a:r>
                <a:rPr lang="ru-RU" sz="1400" b="1" kern="1200">
                  <a:solidFill>
                    <a:prstClr val="black"/>
                  </a:solidFill>
                  <a:ea typeface="Verdana"/>
                </a:rPr>
                <a:t>CAdES-</a:t>
              </a:r>
              <a:r>
                <a:rPr lang="en-US" sz="1400" b="1" kern="1200">
                  <a:solidFill>
                    <a:prstClr val="black"/>
                  </a:solidFill>
                  <a:ea typeface="Verdana"/>
                </a:rPr>
                <a:t>BES</a:t>
              </a:r>
              <a:endParaRPr lang="ru-RU" sz="140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B7F4D5AC-9612-441B-974C-A17F8AD408D1}"/>
                </a:ext>
              </a:extLst>
            </p:cNvPr>
            <p:cNvSpPr txBox="1"/>
            <p:nvPr/>
          </p:nvSpPr>
          <p:spPr bwMode="auto">
            <a:xfrm>
              <a:off x="1220024" y="4334617"/>
              <a:ext cx="144160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rtl="0">
                <a:defRPr/>
              </a:pPr>
              <a:r>
                <a:rPr lang="ru-RU" sz="1400" b="1" kern="1200" dirty="0" err="1">
                  <a:solidFill>
                    <a:prstClr val="black"/>
                  </a:solidFill>
                  <a:ea typeface="Verdana"/>
                </a:rPr>
                <a:t>CAdES</a:t>
              </a:r>
              <a:r>
                <a:rPr lang="ru-RU" sz="1400" b="1" kern="1200" dirty="0">
                  <a:solidFill>
                    <a:prstClr val="black"/>
                  </a:solidFill>
                  <a:ea typeface="Verdana"/>
                </a:rPr>
                <a:t>-Т</a:t>
              </a:r>
              <a:endParaRPr lang="ru-RU" sz="140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AA3026D5-372F-4AEE-B6F4-9B07F50D7CF0}"/>
                </a:ext>
              </a:extLst>
            </p:cNvPr>
            <p:cNvSpPr txBox="1"/>
            <p:nvPr/>
          </p:nvSpPr>
          <p:spPr bwMode="auto">
            <a:xfrm>
              <a:off x="1210973" y="3915433"/>
              <a:ext cx="144160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rtl="0">
                <a:defRPr/>
              </a:pPr>
              <a:r>
                <a:rPr lang="ru-RU" sz="1400" b="1" kern="1200" dirty="0" err="1">
                  <a:solidFill>
                    <a:prstClr val="black"/>
                  </a:solidFill>
                  <a:ea typeface="Verdana"/>
                </a:rPr>
                <a:t>CAdES</a:t>
              </a:r>
              <a:r>
                <a:rPr lang="ru-RU" sz="1400" b="1" kern="1200" dirty="0">
                  <a:solidFill>
                    <a:prstClr val="black"/>
                  </a:solidFill>
                  <a:ea typeface="Verdana"/>
                </a:rPr>
                <a:t>-</a:t>
              </a:r>
              <a:r>
                <a:rPr lang="en-US" sz="1400" b="1" kern="1200" dirty="0">
                  <a:solidFill>
                    <a:prstClr val="black"/>
                  </a:solidFill>
                  <a:ea typeface="Verdana"/>
                </a:rPr>
                <a:t>C</a:t>
              </a:r>
              <a:endParaRPr lang="ru-RU" sz="140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82444FB7-5E64-49AE-BF27-878371577165}"/>
                </a:ext>
              </a:extLst>
            </p:cNvPr>
            <p:cNvSpPr txBox="1"/>
            <p:nvPr/>
          </p:nvSpPr>
          <p:spPr bwMode="auto">
            <a:xfrm>
              <a:off x="1210973" y="3557365"/>
              <a:ext cx="144160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rtl="0">
                <a:defRPr/>
              </a:pPr>
              <a:r>
                <a:rPr lang="ru-RU" sz="1400" b="1" kern="1200" dirty="0" err="1">
                  <a:solidFill>
                    <a:prstClr val="black"/>
                  </a:solidFill>
                  <a:ea typeface="Verdana"/>
                </a:rPr>
                <a:t>CAdES</a:t>
              </a:r>
              <a:r>
                <a:rPr lang="ru-RU" sz="1400" b="1" kern="1200" dirty="0">
                  <a:solidFill>
                    <a:prstClr val="black"/>
                  </a:solidFill>
                  <a:ea typeface="Verdana"/>
                </a:rPr>
                <a:t>-</a:t>
              </a:r>
              <a:r>
                <a:rPr lang="en-US" sz="1400" b="1" kern="1200" dirty="0">
                  <a:solidFill>
                    <a:prstClr val="black"/>
                  </a:solidFill>
                  <a:ea typeface="Verdana"/>
                </a:rPr>
                <a:t>XL</a:t>
              </a:r>
              <a:endParaRPr lang="ru-RU" sz="140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9728CD3A-DE0E-4669-A9B2-A1A2E270409A}"/>
                </a:ext>
              </a:extLst>
            </p:cNvPr>
            <p:cNvSpPr txBox="1"/>
            <p:nvPr/>
          </p:nvSpPr>
          <p:spPr bwMode="auto">
            <a:xfrm>
              <a:off x="1210973" y="3182920"/>
              <a:ext cx="144160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rtl="0">
                <a:defRPr/>
              </a:pPr>
              <a:r>
                <a:rPr lang="ru-RU" sz="1400" b="1" kern="1200">
                  <a:solidFill>
                    <a:prstClr val="black"/>
                  </a:solidFill>
                  <a:ea typeface="Verdana"/>
                </a:rPr>
                <a:t>CAdES-А</a:t>
              </a:r>
              <a:endParaRPr lang="ru-RU" sz="140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 bwMode="auto">
          <a:xfrm>
            <a:off x="7871185" y="2371336"/>
            <a:ext cx="2880000" cy="2880000"/>
            <a:chOff x="7652110" y="2254137"/>
            <a:chExt cx="2880000" cy="2880000"/>
          </a:xfrm>
        </p:grpSpPr>
        <p:sp>
          <p:nvSpPr>
            <p:cNvPr id="2" name="Прямоугольник: скругленные углы 1"/>
            <p:cNvSpPr/>
            <p:nvPr/>
          </p:nvSpPr>
          <p:spPr bwMode="auto">
            <a:xfrm>
              <a:off x="7652110" y="2254137"/>
              <a:ext cx="2880000" cy="2880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  <a:effectLst>
              <a:outerShdw blurRad="50800" dist="381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" name="Рисунок 2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8187236" y="2638400"/>
              <a:ext cx="1809750" cy="144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TextBox 70"/>
            <p:cNvSpPr txBox="1"/>
            <p:nvPr/>
          </p:nvSpPr>
          <p:spPr bwMode="auto">
            <a:xfrm>
              <a:off x="7889935" y="4194779"/>
              <a:ext cx="2423204" cy="6924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ctr" anchorCtr="0">
              <a:spAutoFit/>
            </a:bodyPr>
            <a:lstStyle/>
            <a:p>
              <a:pPr algn="ctr">
                <a:defRPr/>
              </a:pPr>
              <a:r>
                <a:rPr lang="ru-RU" sz="1500" b="1" dirty="0"/>
                <a:t>Архивный контейнер в формате </a:t>
              </a:r>
              <a:br>
                <a:rPr lang="ru-RU" sz="1500" b="1" dirty="0"/>
              </a:br>
              <a:r>
                <a:rPr lang="en-US" sz="1500" b="1" dirty="0"/>
                <a:t>ZIP-</a:t>
              </a:r>
              <a:r>
                <a:rPr lang="ru-RU" sz="1500" b="1" dirty="0"/>
                <a:t>архива</a:t>
              </a:r>
              <a:endParaRPr dirty="0"/>
            </a:p>
          </p:txBody>
        </p:sp>
      </p:grpSp>
      <p:sp>
        <p:nvSpPr>
          <p:cNvPr id="4" name="Заголовок 5"/>
          <p:cNvSpPr txBox="1"/>
          <p:nvPr/>
        </p:nvSpPr>
        <p:spPr bwMode="auto">
          <a:xfrm>
            <a:off x="884902" y="635297"/>
            <a:ext cx="10392696" cy="489381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dirty="0"/>
              <a:t>Архивный контейнер документа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 bwMode="auto">
          <a:xfrm>
            <a:off x="7871185" y="2371336"/>
            <a:ext cx="2880000" cy="2880000"/>
            <a:chOff x="7652110" y="2254137"/>
            <a:chExt cx="2880000" cy="2880000"/>
          </a:xfrm>
        </p:grpSpPr>
        <p:sp>
          <p:nvSpPr>
            <p:cNvPr id="2" name="Прямоугольник: скругленные углы 1"/>
            <p:cNvSpPr/>
            <p:nvPr/>
          </p:nvSpPr>
          <p:spPr bwMode="auto">
            <a:xfrm>
              <a:off x="7652110" y="2254137"/>
              <a:ext cx="2880000" cy="2880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  <a:effectLst>
              <a:outerShdw blurRad="50800" dist="381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" name="Рисунок 2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8187236" y="2638400"/>
              <a:ext cx="1809750" cy="144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TextBox 70"/>
            <p:cNvSpPr txBox="1"/>
            <p:nvPr/>
          </p:nvSpPr>
          <p:spPr bwMode="auto">
            <a:xfrm>
              <a:off x="7889935" y="4194779"/>
              <a:ext cx="2423204" cy="6924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ctr" anchorCtr="0">
              <a:spAutoFit/>
            </a:bodyPr>
            <a:lstStyle/>
            <a:p>
              <a:pPr algn="ctr">
                <a:defRPr/>
              </a:pPr>
              <a:r>
                <a:rPr lang="ru-RU" sz="1500" b="1"/>
                <a:t>Архивный контейнер в формате </a:t>
              </a:r>
              <a:br>
                <a:rPr lang="ru-RU" sz="1500" b="1"/>
              </a:br>
              <a:r>
                <a:rPr lang="en-US" sz="1500" b="1"/>
                <a:t>ZIP-</a:t>
              </a:r>
              <a:r>
                <a:rPr lang="ru-RU" sz="1500" b="1"/>
                <a:t>архива</a:t>
              </a:r>
              <a:endParaRPr/>
            </a:p>
          </p:txBody>
        </p:sp>
      </p:grpSp>
      <p:cxnSp>
        <p:nvCxnSpPr>
          <p:cNvPr id="47" name="Соединитель: уступ 46"/>
          <p:cNvCxnSpPr>
            <a:cxnSpLocks/>
          </p:cNvCxnSpPr>
          <p:nvPr/>
        </p:nvCxnSpPr>
        <p:spPr bwMode="auto">
          <a:xfrm>
            <a:off x="937260" y="1743558"/>
            <a:ext cx="6794500" cy="1192682"/>
          </a:xfrm>
          <a:prstGeom prst="bentConnector3">
            <a:avLst>
              <a:gd name="adj1" fmla="val 65701"/>
            </a:avLst>
          </a:prstGeom>
          <a:ln w="38100">
            <a:solidFill>
              <a:srgbClr val="FFCF6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802139" y="1380392"/>
            <a:ext cx="5211760" cy="35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>
            <a:lvl1pPr>
              <a:spcBef>
                <a:spcPts val="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/>
              </a:defRPr>
            </a:lvl1pPr>
            <a:lvl2pPr marL="742950" indent="-287338">
              <a:spcBef>
                <a:spcPts val="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/>
              </a:defRPr>
            </a:lvl2pPr>
            <a:lvl3pPr marL="1144588" indent="-230188">
              <a:spcBef>
                <a:spcPts val="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/>
              </a:defRPr>
            </a:lvl3pPr>
            <a:lvl4pPr marL="1600200" indent="-228600">
              <a:spcBef>
                <a:spcPts val="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/>
              </a:defRPr>
            </a:lvl4pPr>
            <a:lvl5pPr marL="2055813" indent="-227013">
              <a:spcBef>
                <a:spcPts val="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5pPr>
            <a:lvl6pPr marL="25130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6pPr>
            <a:lvl7pPr marL="29702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7pPr>
            <a:lvl8pPr marL="34274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8pPr>
            <a:lvl9pPr marL="38846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9pPr>
          </a:lstStyle>
          <a:p>
            <a:pPr>
              <a:buFontTx/>
              <a:buNone/>
              <a:defRPr/>
            </a:pPr>
            <a:r>
              <a:rPr lang="ru-RU" sz="1800" b="1">
                <a:latin typeface="Verdana"/>
              </a:rPr>
              <a:t>Файл метаданных документа </a:t>
            </a:r>
            <a:r>
              <a:rPr lang="en-US" sz="1800" b="1">
                <a:latin typeface="Verdana"/>
              </a:rPr>
              <a:t>(xml</a:t>
            </a:r>
            <a:r>
              <a:rPr lang="ru-RU" sz="1800" b="1">
                <a:latin typeface="Verdana"/>
              </a:rPr>
              <a:t>)</a:t>
            </a:r>
            <a:endParaRPr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802139" y="1792174"/>
            <a:ext cx="453367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>
            <a:lvl1pPr>
              <a:spcBef>
                <a:spcPts val="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/>
              </a:defRPr>
            </a:lvl1pPr>
            <a:lvl2pPr marL="742950" indent="-287338">
              <a:spcBef>
                <a:spcPts val="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/>
              </a:defRPr>
            </a:lvl2pPr>
            <a:lvl3pPr marL="1144588" indent="-230188">
              <a:spcBef>
                <a:spcPts val="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/>
              </a:defRPr>
            </a:lvl3pPr>
            <a:lvl4pPr marL="1600200" indent="-228600">
              <a:spcBef>
                <a:spcPts val="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/>
              </a:defRPr>
            </a:lvl4pPr>
            <a:lvl5pPr marL="2055813" indent="-227013">
              <a:spcBef>
                <a:spcPts val="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5pPr>
            <a:lvl6pPr marL="25130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6pPr>
            <a:lvl7pPr marL="29702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7pPr>
            <a:lvl8pPr marL="34274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8pPr>
            <a:lvl9pPr marL="38846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9pPr>
          </a:lstStyle>
          <a:p>
            <a:pPr>
              <a:buFontTx/>
              <a:buNone/>
              <a:defRPr/>
            </a:pPr>
            <a:r>
              <a:rPr lang="en-US" sz="1500" b="0">
                <a:solidFill>
                  <a:schemeClr val="accent2"/>
                </a:solidFill>
                <a:latin typeface="Verdana"/>
              </a:rPr>
              <a:t> </a:t>
            </a:r>
            <a:r>
              <a:rPr lang="ru-RU" sz="1500" b="0">
                <a:solidFill>
                  <a:schemeClr val="accent2"/>
                </a:solidFill>
                <a:latin typeface="Verdana"/>
              </a:rPr>
              <a:t>Номер, дата, вид, организация, …</a:t>
            </a:r>
            <a:endParaRPr lang="en-US" sz="1500" b="0">
              <a:solidFill>
                <a:schemeClr val="accent2"/>
              </a:solidFill>
              <a:latin typeface="Verdana"/>
            </a:endParaRPr>
          </a:p>
          <a:p>
            <a:pPr>
              <a:buFontTx/>
              <a:buNone/>
              <a:defRPr/>
            </a:pPr>
            <a:r>
              <a:rPr lang="en-US" sz="1500" b="0">
                <a:solidFill>
                  <a:schemeClr val="accent2"/>
                </a:solidFill>
                <a:latin typeface="Verdana"/>
              </a:rPr>
              <a:t> </a:t>
            </a:r>
            <a:r>
              <a:rPr lang="ru-RU" sz="1500" b="0">
                <a:solidFill>
                  <a:schemeClr val="accent2"/>
                </a:solidFill>
                <a:latin typeface="Verdana"/>
              </a:rPr>
              <a:t>Визы, резолюции, связи</a:t>
            </a:r>
            <a:endParaRPr lang="en-US" sz="1500" b="0">
              <a:solidFill>
                <a:schemeClr val="accent2"/>
              </a:solidFill>
              <a:latin typeface="Verdana"/>
            </a:endParaRPr>
          </a:p>
          <a:p>
            <a:pPr>
              <a:buFontTx/>
              <a:buNone/>
              <a:defRPr/>
            </a:pPr>
            <a:r>
              <a:rPr lang="en-US" sz="1500">
                <a:solidFill>
                  <a:schemeClr val="accent2"/>
                </a:solidFill>
                <a:latin typeface="Verdana"/>
              </a:rPr>
              <a:t> </a:t>
            </a:r>
            <a:r>
              <a:rPr lang="ru-RU" sz="1500">
                <a:solidFill>
                  <a:schemeClr val="accent2"/>
                </a:solidFill>
                <a:latin typeface="Verdana"/>
              </a:rPr>
              <a:t>О</a:t>
            </a:r>
            <a:r>
              <a:rPr lang="ru-RU" sz="1500" b="0">
                <a:solidFill>
                  <a:schemeClr val="accent2"/>
                </a:solidFill>
                <a:latin typeface="Verdana"/>
              </a:rPr>
              <a:t>писание файлов</a:t>
            </a:r>
            <a:endParaRPr/>
          </a:p>
        </p:txBody>
      </p:sp>
      <p:sp>
        <p:nvSpPr>
          <p:cNvPr id="4" name="Заголовок 5"/>
          <p:cNvSpPr txBox="1"/>
          <p:nvPr/>
        </p:nvSpPr>
        <p:spPr bwMode="auto">
          <a:xfrm>
            <a:off x="884902" y="635297"/>
            <a:ext cx="10392696" cy="489381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dirty="0"/>
              <a:t>Архивный контейнер документа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9001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 bwMode="auto">
          <a:xfrm>
            <a:off x="7871185" y="2371336"/>
            <a:ext cx="2880000" cy="2880000"/>
            <a:chOff x="7652110" y="2254137"/>
            <a:chExt cx="2880000" cy="2880000"/>
          </a:xfrm>
        </p:grpSpPr>
        <p:sp>
          <p:nvSpPr>
            <p:cNvPr id="2" name="Прямоугольник: скругленные углы 1"/>
            <p:cNvSpPr/>
            <p:nvPr/>
          </p:nvSpPr>
          <p:spPr bwMode="auto">
            <a:xfrm>
              <a:off x="7652110" y="2254137"/>
              <a:ext cx="2880000" cy="2880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  <a:effectLst>
              <a:outerShdw blurRad="50800" dist="381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" name="Рисунок 2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8187236" y="2638400"/>
              <a:ext cx="1809750" cy="144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TextBox 70"/>
            <p:cNvSpPr txBox="1"/>
            <p:nvPr/>
          </p:nvSpPr>
          <p:spPr bwMode="auto">
            <a:xfrm>
              <a:off x="7889935" y="4194779"/>
              <a:ext cx="2423204" cy="6924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ctr" anchorCtr="0">
              <a:spAutoFit/>
            </a:bodyPr>
            <a:lstStyle/>
            <a:p>
              <a:pPr algn="ctr">
                <a:defRPr/>
              </a:pPr>
              <a:r>
                <a:rPr lang="ru-RU" sz="1500" b="1"/>
                <a:t>Архивный контейнер в формате </a:t>
              </a:r>
              <a:br>
                <a:rPr lang="ru-RU" sz="1500" b="1"/>
              </a:br>
              <a:r>
                <a:rPr lang="en-US" sz="1500" b="1"/>
                <a:t>ZIP-</a:t>
              </a:r>
              <a:r>
                <a:rPr lang="ru-RU" sz="1500" b="1"/>
                <a:t>архива</a:t>
              </a:r>
              <a:endParaRPr/>
            </a:p>
          </p:txBody>
        </p:sp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802139" y="1380392"/>
            <a:ext cx="5211760" cy="35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>
            <a:lvl1pPr>
              <a:spcBef>
                <a:spcPts val="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/>
              </a:defRPr>
            </a:lvl1pPr>
            <a:lvl2pPr marL="742950" indent="-287338">
              <a:spcBef>
                <a:spcPts val="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/>
              </a:defRPr>
            </a:lvl2pPr>
            <a:lvl3pPr marL="1144588" indent="-230188">
              <a:spcBef>
                <a:spcPts val="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/>
              </a:defRPr>
            </a:lvl3pPr>
            <a:lvl4pPr marL="1600200" indent="-228600">
              <a:spcBef>
                <a:spcPts val="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/>
              </a:defRPr>
            </a:lvl4pPr>
            <a:lvl5pPr marL="2055813" indent="-227013">
              <a:spcBef>
                <a:spcPts val="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5pPr>
            <a:lvl6pPr marL="25130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6pPr>
            <a:lvl7pPr marL="29702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7pPr>
            <a:lvl8pPr marL="34274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8pPr>
            <a:lvl9pPr marL="38846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9pPr>
          </a:lstStyle>
          <a:p>
            <a:pPr>
              <a:buFontTx/>
              <a:buNone/>
              <a:defRPr/>
            </a:pPr>
            <a:r>
              <a:rPr lang="ru-RU" sz="1800" b="1">
                <a:latin typeface="Verdana"/>
              </a:rPr>
              <a:t>Файл метаданных документа </a:t>
            </a:r>
            <a:r>
              <a:rPr lang="en-US" sz="1800" b="1">
                <a:latin typeface="Verdana"/>
              </a:rPr>
              <a:t>(xml</a:t>
            </a:r>
            <a:r>
              <a:rPr lang="ru-RU" sz="1800" b="1">
                <a:latin typeface="Verdana"/>
              </a:rPr>
              <a:t>)</a:t>
            </a:r>
            <a:endParaRPr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802139" y="1792174"/>
            <a:ext cx="453367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>
            <a:lvl1pPr>
              <a:spcBef>
                <a:spcPts val="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/>
              </a:defRPr>
            </a:lvl1pPr>
            <a:lvl2pPr marL="742950" indent="-287338">
              <a:spcBef>
                <a:spcPts val="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/>
              </a:defRPr>
            </a:lvl2pPr>
            <a:lvl3pPr marL="1144588" indent="-230188">
              <a:spcBef>
                <a:spcPts val="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/>
              </a:defRPr>
            </a:lvl3pPr>
            <a:lvl4pPr marL="1600200" indent="-228600">
              <a:spcBef>
                <a:spcPts val="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/>
              </a:defRPr>
            </a:lvl4pPr>
            <a:lvl5pPr marL="2055813" indent="-227013">
              <a:spcBef>
                <a:spcPts val="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5pPr>
            <a:lvl6pPr marL="25130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6pPr>
            <a:lvl7pPr marL="29702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7pPr>
            <a:lvl8pPr marL="34274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8pPr>
            <a:lvl9pPr marL="38846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9pPr>
          </a:lstStyle>
          <a:p>
            <a:pPr>
              <a:buFontTx/>
              <a:buNone/>
              <a:defRPr/>
            </a:pPr>
            <a:r>
              <a:rPr lang="en-US" sz="1500" b="0">
                <a:solidFill>
                  <a:schemeClr val="accent2"/>
                </a:solidFill>
                <a:latin typeface="Verdana"/>
              </a:rPr>
              <a:t> </a:t>
            </a:r>
            <a:r>
              <a:rPr lang="ru-RU" sz="1500" b="0">
                <a:solidFill>
                  <a:schemeClr val="accent2"/>
                </a:solidFill>
                <a:latin typeface="Verdana"/>
              </a:rPr>
              <a:t>Номер, дата, вид, организация, …</a:t>
            </a:r>
            <a:endParaRPr lang="en-US" sz="1500" b="0">
              <a:solidFill>
                <a:schemeClr val="accent2"/>
              </a:solidFill>
              <a:latin typeface="Verdana"/>
            </a:endParaRPr>
          </a:p>
          <a:p>
            <a:pPr>
              <a:buFontTx/>
              <a:buNone/>
              <a:defRPr/>
            </a:pPr>
            <a:r>
              <a:rPr lang="en-US" sz="1500" b="0">
                <a:solidFill>
                  <a:schemeClr val="accent2"/>
                </a:solidFill>
                <a:latin typeface="Verdana"/>
              </a:rPr>
              <a:t> </a:t>
            </a:r>
            <a:r>
              <a:rPr lang="ru-RU" sz="1500" b="0">
                <a:solidFill>
                  <a:schemeClr val="accent2"/>
                </a:solidFill>
                <a:latin typeface="Verdana"/>
              </a:rPr>
              <a:t>Визы, резолюции, связи</a:t>
            </a:r>
            <a:endParaRPr lang="en-US" sz="1500" b="0">
              <a:solidFill>
                <a:schemeClr val="accent2"/>
              </a:solidFill>
              <a:latin typeface="Verdana"/>
            </a:endParaRPr>
          </a:p>
          <a:p>
            <a:pPr>
              <a:buFontTx/>
              <a:buNone/>
              <a:defRPr/>
            </a:pPr>
            <a:r>
              <a:rPr lang="en-US" sz="1500">
                <a:solidFill>
                  <a:schemeClr val="accent2"/>
                </a:solidFill>
                <a:latin typeface="Verdana"/>
              </a:rPr>
              <a:t> </a:t>
            </a:r>
            <a:r>
              <a:rPr lang="ru-RU" sz="1500">
                <a:solidFill>
                  <a:schemeClr val="accent2"/>
                </a:solidFill>
                <a:latin typeface="Verdana"/>
              </a:rPr>
              <a:t>О</a:t>
            </a:r>
            <a:r>
              <a:rPr lang="ru-RU" sz="1500" b="0">
                <a:solidFill>
                  <a:schemeClr val="accent2"/>
                </a:solidFill>
                <a:latin typeface="Verdana"/>
              </a:rPr>
              <a:t>писание файлов</a:t>
            </a:r>
            <a:endParaRPr/>
          </a:p>
        </p:txBody>
      </p:sp>
      <p:sp>
        <p:nvSpPr>
          <p:cNvPr id="29" name="TextBox 28"/>
          <p:cNvSpPr txBox="1"/>
          <p:nvPr/>
        </p:nvSpPr>
        <p:spPr bwMode="auto">
          <a:xfrm>
            <a:off x="802135" y="2831961"/>
            <a:ext cx="5211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ru-RU" b="1"/>
              <a:t>Файлы документа</a:t>
            </a:r>
            <a:endParaRPr/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802131" y="3197595"/>
            <a:ext cx="4071527" cy="65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>
            <a:lvl1pPr>
              <a:spcBef>
                <a:spcPts val="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/>
              </a:defRPr>
            </a:lvl1pPr>
            <a:lvl2pPr marL="742950" indent="-287338">
              <a:spcBef>
                <a:spcPts val="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/>
              </a:defRPr>
            </a:lvl2pPr>
            <a:lvl3pPr marL="1144588" indent="-230188">
              <a:spcBef>
                <a:spcPts val="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/>
              </a:defRPr>
            </a:lvl3pPr>
            <a:lvl4pPr marL="1600200" indent="-228600">
              <a:spcBef>
                <a:spcPts val="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/>
              </a:defRPr>
            </a:lvl4pPr>
            <a:lvl5pPr marL="2055813" indent="-227013">
              <a:spcBef>
                <a:spcPts val="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5pPr>
            <a:lvl6pPr marL="25130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6pPr>
            <a:lvl7pPr marL="29702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7pPr>
            <a:lvl8pPr marL="34274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8pPr>
            <a:lvl9pPr marL="38846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9pPr>
          </a:lstStyle>
          <a:p>
            <a:pPr>
              <a:buFontTx/>
              <a:buNone/>
              <a:defRPr/>
            </a:pPr>
            <a:r>
              <a:rPr lang="en-US" sz="1500" b="0">
                <a:solidFill>
                  <a:schemeClr val="accent2"/>
                </a:solidFill>
                <a:latin typeface="Verdana"/>
              </a:rPr>
              <a:t> </a:t>
            </a:r>
            <a:r>
              <a:rPr lang="ru-RU" sz="1500" b="0">
                <a:solidFill>
                  <a:schemeClr val="accent2"/>
                </a:solidFill>
                <a:latin typeface="Verdana"/>
              </a:rPr>
              <a:t>Основной файл документа (</a:t>
            </a:r>
            <a:r>
              <a:rPr lang="en-US" sz="1500" b="0">
                <a:solidFill>
                  <a:schemeClr val="accent2"/>
                </a:solidFill>
                <a:latin typeface="Verdana"/>
              </a:rPr>
              <a:t>PDF/A)</a:t>
            </a:r>
            <a:endParaRPr/>
          </a:p>
          <a:p>
            <a:pPr>
              <a:buFontTx/>
              <a:buNone/>
              <a:defRPr/>
            </a:pPr>
            <a:r>
              <a:rPr lang="en-US" sz="1500" b="0">
                <a:solidFill>
                  <a:schemeClr val="accent2"/>
                </a:solidFill>
                <a:latin typeface="Verdana"/>
              </a:rPr>
              <a:t> </a:t>
            </a:r>
            <a:r>
              <a:rPr lang="ru-RU" sz="1500" b="0">
                <a:solidFill>
                  <a:schemeClr val="accent2"/>
                </a:solidFill>
                <a:latin typeface="Verdana"/>
              </a:rPr>
              <a:t>Файлы приложени</a:t>
            </a:r>
            <a:r>
              <a:rPr lang="ru-RU" sz="1500">
                <a:solidFill>
                  <a:schemeClr val="accent2"/>
                </a:solidFill>
                <a:latin typeface="Verdana"/>
              </a:rPr>
              <a:t>й</a:t>
            </a:r>
            <a:endParaRPr lang="ru-RU" sz="1500" b="0">
              <a:solidFill>
                <a:schemeClr val="accent2"/>
              </a:solidFill>
              <a:latin typeface="Verdana"/>
            </a:endParaRPr>
          </a:p>
        </p:txBody>
      </p:sp>
      <p:cxnSp>
        <p:nvCxnSpPr>
          <p:cNvPr id="41" name="Прямая со стрелкой 40"/>
          <p:cNvCxnSpPr>
            <a:cxnSpLocks/>
          </p:cNvCxnSpPr>
          <p:nvPr/>
        </p:nvCxnSpPr>
        <p:spPr bwMode="auto">
          <a:xfrm flipV="1">
            <a:off x="883917" y="3159760"/>
            <a:ext cx="6847843" cy="230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5"/>
          <p:cNvSpPr txBox="1"/>
          <p:nvPr/>
        </p:nvSpPr>
        <p:spPr bwMode="auto">
          <a:xfrm>
            <a:off x="884902" y="635297"/>
            <a:ext cx="10392696" cy="489381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/>
              <a:t>Архивный контейнер документа</a:t>
            </a:r>
            <a:endParaRPr/>
          </a:p>
        </p:txBody>
      </p:sp>
      <p:cxnSp>
        <p:nvCxnSpPr>
          <p:cNvPr id="22" name="Соединитель: уступ 21">
            <a:extLst>
              <a:ext uri="{FF2B5EF4-FFF2-40B4-BE49-F238E27FC236}">
                <a16:creationId xmlns:a16="http://schemas.microsoft.com/office/drawing/2014/main" id="{FB84CFD5-39EE-4F81-941C-56F9F5D2C810}"/>
              </a:ext>
            </a:extLst>
          </p:cNvPr>
          <p:cNvCxnSpPr>
            <a:cxnSpLocks/>
          </p:cNvCxnSpPr>
          <p:nvPr/>
        </p:nvCxnSpPr>
        <p:spPr bwMode="auto">
          <a:xfrm>
            <a:off x="937260" y="1743558"/>
            <a:ext cx="6794500" cy="1192682"/>
          </a:xfrm>
          <a:prstGeom prst="bentConnector3">
            <a:avLst>
              <a:gd name="adj1" fmla="val 65701"/>
            </a:avLst>
          </a:prstGeom>
          <a:ln w="38100">
            <a:solidFill>
              <a:srgbClr val="FFCF6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830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 bwMode="auto">
          <a:xfrm>
            <a:off x="7871185" y="2371336"/>
            <a:ext cx="2880000" cy="2880000"/>
            <a:chOff x="7652110" y="2254137"/>
            <a:chExt cx="2880000" cy="2880000"/>
          </a:xfrm>
        </p:grpSpPr>
        <p:sp>
          <p:nvSpPr>
            <p:cNvPr id="2" name="Прямоугольник: скругленные углы 1"/>
            <p:cNvSpPr/>
            <p:nvPr/>
          </p:nvSpPr>
          <p:spPr bwMode="auto">
            <a:xfrm>
              <a:off x="7652110" y="2254137"/>
              <a:ext cx="2880000" cy="2880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  <a:effectLst>
              <a:outerShdw blurRad="50800" dist="381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" name="Рисунок 2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8187236" y="2638400"/>
              <a:ext cx="1809750" cy="144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TextBox 70"/>
            <p:cNvSpPr txBox="1"/>
            <p:nvPr/>
          </p:nvSpPr>
          <p:spPr bwMode="auto">
            <a:xfrm>
              <a:off x="7889935" y="4194779"/>
              <a:ext cx="2423204" cy="6924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ctr" anchorCtr="0">
              <a:spAutoFit/>
            </a:bodyPr>
            <a:lstStyle/>
            <a:p>
              <a:pPr algn="ctr">
                <a:defRPr/>
              </a:pPr>
              <a:r>
                <a:rPr lang="ru-RU" sz="1500" b="1" dirty="0"/>
                <a:t>Архивный контейнер в формате </a:t>
              </a:r>
              <a:br>
                <a:rPr lang="ru-RU" sz="1500" b="1" dirty="0"/>
              </a:br>
              <a:r>
                <a:rPr lang="en-US" sz="1500" b="1" dirty="0"/>
                <a:t>ZIP-</a:t>
              </a:r>
              <a:r>
                <a:rPr lang="ru-RU" sz="1500" b="1" dirty="0"/>
                <a:t>архива</a:t>
              </a:r>
              <a:endParaRPr dirty="0"/>
            </a:p>
          </p:txBody>
        </p:sp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802139" y="1380392"/>
            <a:ext cx="5211760" cy="35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>
            <a:lvl1pPr>
              <a:spcBef>
                <a:spcPts val="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/>
              </a:defRPr>
            </a:lvl1pPr>
            <a:lvl2pPr marL="742950" indent="-287338">
              <a:spcBef>
                <a:spcPts val="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/>
              </a:defRPr>
            </a:lvl2pPr>
            <a:lvl3pPr marL="1144588" indent="-230188">
              <a:spcBef>
                <a:spcPts val="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/>
              </a:defRPr>
            </a:lvl3pPr>
            <a:lvl4pPr marL="1600200" indent="-228600">
              <a:spcBef>
                <a:spcPts val="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/>
              </a:defRPr>
            </a:lvl4pPr>
            <a:lvl5pPr marL="2055813" indent="-227013">
              <a:spcBef>
                <a:spcPts val="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5pPr>
            <a:lvl6pPr marL="25130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6pPr>
            <a:lvl7pPr marL="29702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7pPr>
            <a:lvl8pPr marL="34274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8pPr>
            <a:lvl9pPr marL="38846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9pPr>
          </a:lstStyle>
          <a:p>
            <a:pPr>
              <a:buFontTx/>
              <a:buNone/>
              <a:defRPr/>
            </a:pPr>
            <a:r>
              <a:rPr lang="ru-RU" sz="1800" b="1">
                <a:latin typeface="Verdana"/>
              </a:rPr>
              <a:t>Файл метаданных документа </a:t>
            </a:r>
            <a:r>
              <a:rPr lang="en-US" sz="1800" b="1">
                <a:latin typeface="Verdana"/>
              </a:rPr>
              <a:t>(xml</a:t>
            </a:r>
            <a:r>
              <a:rPr lang="ru-RU" sz="1800" b="1">
                <a:latin typeface="Verdana"/>
              </a:rPr>
              <a:t>)</a:t>
            </a:r>
            <a:endParaRPr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802139" y="1792174"/>
            <a:ext cx="453367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>
            <a:lvl1pPr>
              <a:spcBef>
                <a:spcPts val="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/>
              </a:defRPr>
            </a:lvl1pPr>
            <a:lvl2pPr marL="742950" indent="-287338">
              <a:spcBef>
                <a:spcPts val="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/>
              </a:defRPr>
            </a:lvl2pPr>
            <a:lvl3pPr marL="1144588" indent="-230188">
              <a:spcBef>
                <a:spcPts val="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/>
              </a:defRPr>
            </a:lvl3pPr>
            <a:lvl4pPr marL="1600200" indent="-228600">
              <a:spcBef>
                <a:spcPts val="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/>
              </a:defRPr>
            </a:lvl4pPr>
            <a:lvl5pPr marL="2055813" indent="-227013">
              <a:spcBef>
                <a:spcPts val="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5pPr>
            <a:lvl6pPr marL="25130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6pPr>
            <a:lvl7pPr marL="29702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7pPr>
            <a:lvl8pPr marL="34274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8pPr>
            <a:lvl9pPr marL="38846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9pPr>
          </a:lstStyle>
          <a:p>
            <a:pPr>
              <a:buFontTx/>
              <a:buNone/>
              <a:defRPr/>
            </a:pPr>
            <a:r>
              <a:rPr lang="en-US" sz="1500" b="0" dirty="0">
                <a:solidFill>
                  <a:schemeClr val="accent2"/>
                </a:solidFill>
                <a:latin typeface="Verdana"/>
              </a:rPr>
              <a:t> </a:t>
            </a:r>
            <a:r>
              <a:rPr lang="ru-RU" sz="1500" b="0" dirty="0">
                <a:solidFill>
                  <a:schemeClr val="accent2"/>
                </a:solidFill>
                <a:latin typeface="Verdana"/>
              </a:rPr>
              <a:t>Номер, дата, вид, организация, …</a:t>
            </a:r>
            <a:endParaRPr lang="en-US" sz="1500" b="0" dirty="0">
              <a:solidFill>
                <a:schemeClr val="accent2"/>
              </a:solidFill>
              <a:latin typeface="Verdana"/>
            </a:endParaRPr>
          </a:p>
          <a:p>
            <a:pPr>
              <a:buFontTx/>
              <a:buNone/>
              <a:defRPr/>
            </a:pPr>
            <a:r>
              <a:rPr lang="en-US" sz="1500" b="0" dirty="0">
                <a:solidFill>
                  <a:schemeClr val="accent2"/>
                </a:solidFill>
                <a:latin typeface="Verdana"/>
              </a:rPr>
              <a:t> </a:t>
            </a:r>
            <a:r>
              <a:rPr lang="ru-RU" sz="1500" b="0" dirty="0">
                <a:solidFill>
                  <a:schemeClr val="accent2"/>
                </a:solidFill>
                <a:latin typeface="Verdana"/>
              </a:rPr>
              <a:t>Визы, резолюции, связи</a:t>
            </a:r>
            <a:endParaRPr lang="en-US" sz="1500" b="0" dirty="0">
              <a:solidFill>
                <a:schemeClr val="accent2"/>
              </a:solidFill>
              <a:latin typeface="Verdana"/>
            </a:endParaRPr>
          </a:p>
          <a:p>
            <a:pPr>
              <a:buFontTx/>
              <a:buNone/>
              <a:defRPr/>
            </a:pPr>
            <a:r>
              <a:rPr lang="en-US" sz="1500" dirty="0">
                <a:solidFill>
                  <a:schemeClr val="accent2"/>
                </a:solidFill>
                <a:latin typeface="Verdana"/>
              </a:rPr>
              <a:t> </a:t>
            </a:r>
            <a:r>
              <a:rPr lang="ru-RU" sz="1500" dirty="0">
                <a:solidFill>
                  <a:schemeClr val="accent2"/>
                </a:solidFill>
                <a:latin typeface="Verdana"/>
              </a:rPr>
              <a:t>О</a:t>
            </a:r>
            <a:r>
              <a:rPr lang="ru-RU" sz="1500" b="0" dirty="0">
                <a:solidFill>
                  <a:schemeClr val="accent2"/>
                </a:solidFill>
                <a:latin typeface="Verdana"/>
              </a:rPr>
              <a:t>писание файлов</a:t>
            </a:r>
            <a:endParaRPr dirty="0"/>
          </a:p>
        </p:txBody>
      </p:sp>
      <p:sp>
        <p:nvSpPr>
          <p:cNvPr id="29" name="TextBox 28"/>
          <p:cNvSpPr txBox="1"/>
          <p:nvPr/>
        </p:nvSpPr>
        <p:spPr bwMode="auto">
          <a:xfrm>
            <a:off x="802135" y="2831961"/>
            <a:ext cx="5211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ru-RU" b="1"/>
              <a:t>Файлы документа</a:t>
            </a:r>
            <a:endParaRPr/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802131" y="3197595"/>
            <a:ext cx="4071527" cy="65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>
            <a:lvl1pPr>
              <a:spcBef>
                <a:spcPts val="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/>
              </a:defRPr>
            </a:lvl1pPr>
            <a:lvl2pPr marL="742950" indent="-287338">
              <a:spcBef>
                <a:spcPts val="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/>
              </a:defRPr>
            </a:lvl2pPr>
            <a:lvl3pPr marL="1144588" indent="-230188">
              <a:spcBef>
                <a:spcPts val="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/>
              </a:defRPr>
            </a:lvl3pPr>
            <a:lvl4pPr marL="1600200" indent="-228600">
              <a:spcBef>
                <a:spcPts val="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/>
              </a:defRPr>
            </a:lvl4pPr>
            <a:lvl5pPr marL="2055813" indent="-227013">
              <a:spcBef>
                <a:spcPts val="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5pPr>
            <a:lvl6pPr marL="25130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6pPr>
            <a:lvl7pPr marL="29702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7pPr>
            <a:lvl8pPr marL="34274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8pPr>
            <a:lvl9pPr marL="38846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9pPr>
          </a:lstStyle>
          <a:p>
            <a:pPr>
              <a:buFontTx/>
              <a:buNone/>
              <a:defRPr/>
            </a:pPr>
            <a:r>
              <a:rPr lang="en-US" sz="1500" b="0">
                <a:solidFill>
                  <a:schemeClr val="accent2"/>
                </a:solidFill>
                <a:latin typeface="Verdana"/>
              </a:rPr>
              <a:t> </a:t>
            </a:r>
            <a:r>
              <a:rPr lang="ru-RU" sz="1500" b="0">
                <a:solidFill>
                  <a:schemeClr val="accent2"/>
                </a:solidFill>
                <a:latin typeface="Verdana"/>
              </a:rPr>
              <a:t>Основной файл документа (</a:t>
            </a:r>
            <a:r>
              <a:rPr lang="en-US" sz="1500" b="0">
                <a:solidFill>
                  <a:schemeClr val="accent2"/>
                </a:solidFill>
                <a:latin typeface="Verdana"/>
              </a:rPr>
              <a:t>PDF/A)</a:t>
            </a:r>
            <a:endParaRPr/>
          </a:p>
          <a:p>
            <a:pPr>
              <a:buFontTx/>
              <a:buNone/>
              <a:defRPr/>
            </a:pPr>
            <a:r>
              <a:rPr lang="en-US" sz="1500" b="0">
                <a:solidFill>
                  <a:schemeClr val="accent2"/>
                </a:solidFill>
                <a:latin typeface="Verdana"/>
              </a:rPr>
              <a:t> </a:t>
            </a:r>
            <a:r>
              <a:rPr lang="ru-RU" sz="1500" b="0">
                <a:solidFill>
                  <a:schemeClr val="accent2"/>
                </a:solidFill>
                <a:latin typeface="Verdana"/>
              </a:rPr>
              <a:t>Файлы приложени</a:t>
            </a:r>
            <a:r>
              <a:rPr lang="ru-RU" sz="1500">
                <a:solidFill>
                  <a:schemeClr val="accent2"/>
                </a:solidFill>
                <a:latin typeface="Verdana"/>
              </a:rPr>
              <a:t>й</a:t>
            </a:r>
            <a:endParaRPr lang="ru-RU" sz="1500" b="0">
              <a:solidFill>
                <a:schemeClr val="accent2"/>
              </a:solidFill>
              <a:latin typeface="Verdana"/>
            </a:endParaRPr>
          </a:p>
        </p:txBody>
      </p:sp>
      <p:sp>
        <p:nvSpPr>
          <p:cNvPr id="48" name="TextBox 47"/>
          <p:cNvSpPr txBox="1"/>
          <p:nvPr/>
        </p:nvSpPr>
        <p:spPr bwMode="auto">
          <a:xfrm>
            <a:off x="802142" y="4035182"/>
            <a:ext cx="52117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ru-RU" sz="2000" b="1"/>
              <a:t>Электронные подписи</a:t>
            </a:r>
            <a:endParaRPr/>
          </a:p>
        </p:txBody>
      </p:sp>
      <p:sp>
        <p:nvSpPr>
          <p:cNvPr id="72" name="Rectangle 3"/>
          <p:cNvSpPr txBox="1">
            <a:spLocks noChangeArrowheads="1"/>
          </p:cNvSpPr>
          <p:nvPr/>
        </p:nvSpPr>
        <p:spPr bwMode="auto">
          <a:xfrm>
            <a:off x="787064" y="4451009"/>
            <a:ext cx="3766082" cy="34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>
            <a:lvl1pPr>
              <a:spcBef>
                <a:spcPts val="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/>
              </a:defRPr>
            </a:lvl1pPr>
            <a:lvl2pPr marL="742950" indent="-287338">
              <a:spcBef>
                <a:spcPts val="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/>
              </a:defRPr>
            </a:lvl2pPr>
            <a:lvl3pPr marL="1144588" indent="-230188">
              <a:spcBef>
                <a:spcPts val="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/>
              </a:defRPr>
            </a:lvl3pPr>
            <a:lvl4pPr marL="1600200" indent="-228600">
              <a:spcBef>
                <a:spcPts val="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/>
              </a:defRPr>
            </a:lvl4pPr>
            <a:lvl5pPr marL="2055813" indent="-227013">
              <a:spcBef>
                <a:spcPts val="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5pPr>
            <a:lvl6pPr marL="25130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6pPr>
            <a:lvl7pPr marL="29702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7pPr>
            <a:lvl8pPr marL="34274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8pPr>
            <a:lvl9pPr marL="38846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9pPr>
          </a:lstStyle>
          <a:p>
            <a:pPr>
              <a:buFontTx/>
              <a:buNone/>
              <a:defRPr/>
            </a:pPr>
            <a:r>
              <a:rPr lang="en-US" sz="1500" b="0" dirty="0">
                <a:solidFill>
                  <a:schemeClr val="accent2"/>
                </a:solidFill>
                <a:latin typeface="Verdana"/>
              </a:rPr>
              <a:t> </a:t>
            </a:r>
            <a:r>
              <a:rPr lang="ru-RU" sz="1500" b="0" dirty="0">
                <a:solidFill>
                  <a:schemeClr val="accent2"/>
                </a:solidFill>
                <a:latin typeface="Verdana"/>
              </a:rPr>
              <a:t>УЭП документа и приложений</a:t>
            </a:r>
            <a:endParaRPr dirty="0"/>
          </a:p>
        </p:txBody>
      </p:sp>
      <p:sp>
        <p:nvSpPr>
          <p:cNvPr id="4" name="Заголовок 5"/>
          <p:cNvSpPr txBox="1"/>
          <p:nvPr/>
        </p:nvSpPr>
        <p:spPr bwMode="auto">
          <a:xfrm>
            <a:off x="884902" y="635297"/>
            <a:ext cx="10392696" cy="489381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/>
              <a:t>Архивный контейнер документа</a:t>
            </a:r>
            <a:endParaRPr/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4CC77AEA-5D08-4A8C-901A-6F4CABBF89A7}"/>
              </a:ext>
            </a:extLst>
          </p:cNvPr>
          <p:cNvCxnSpPr>
            <a:cxnSpLocks/>
          </p:cNvCxnSpPr>
          <p:nvPr/>
        </p:nvCxnSpPr>
        <p:spPr bwMode="auto">
          <a:xfrm flipV="1">
            <a:off x="883917" y="3159760"/>
            <a:ext cx="6847843" cy="230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: уступ 19">
            <a:extLst>
              <a:ext uri="{FF2B5EF4-FFF2-40B4-BE49-F238E27FC236}">
                <a16:creationId xmlns:a16="http://schemas.microsoft.com/office/drawing/2014/main" id="{C05C3937-6518-455E-BEBD-2E31EF1ED91E}"/>
              </a:ext>
            </a:extLst>
          </p:cNvPr>
          <p:cNvCxnSpPr>
            <a:cxnSpLocks/>
          </p:cNvCxnSpPr>
          <p:nvPr/>
        </p:nvCxnSpPr>
        <p:spPr bwMode="auto">
          <a:xfrm>
            <a:off x="937260" y="1743558"/>
            <a:ext cx="6794500" cy="1192682"/>
          </a:xfrm>
          <a:prstGeom prst="bentConnector3">
            <a:avLst>
              <a:gd name="adj1" fmla="val 65701"/>
            </a:avLst>
          </a:prstGeom>
          <a:ln w="38100">
            <a:solidFill>
              <a:srgbClr val="FFCF6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Соединитель: уступ 21">
            <a:extLst>
              <a:ext uri="{FF2B5EF4-FFF2-40B4-BE49-F238E27FC236}">
                <a16:creationId xmlns:a16="http://schemas.microsoft.com/office/drawing/2014/main" id="{952C656B-20BC-4EEA-A0E2-5845A5D62FA4}"/>
              </a:ext>
            </a:extLst>
          </p:cNvPr>
          <p:cNvCxnSpPr>
            <a:cxnSpLocks/>
          </p:cNvCxnSpPr>
          <p:nvPr/>
        </p:nvCxnSpPr>
        <p:spPr bwMode="auto">
          <a:xfrm flipV="1">
            <a:off x="883917" y="3861104"/>
            <a:ext cx="6847843" cy="569315"/>
          </a:xfrm>
          <a:prstGeom prst="bentConnector3">
            <a:avLst>
              <a:gd name="adj1" fmla="val 54303"/>
            </a:avLst>
          </a:prstGeom>
          <a:ln w="38100">
            <a:solidFill>
              <a:srgbClr val="FFCF6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672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 bwMode="auto">
          <a:xfrm>
            <a:off x="7871185" y="2371336"/>
            <a:ext cx="2880000" cy="2880000"/>
            <a:chOff x="7652110" y="2254137"/>
            <a:chExt cx="2880000" cy="2880000"/>
          </a:xfrm>
        </p:grpSpPr>
        <p:sp>
          <p:nvSpPr>
            <p:cNvPr id="2" name="Прямоугольник: скругленные углы 1"/>
            <p:cNvSpPr/>
            <p:nvPr/>
          </p:nvSpPr>
          <p:spPr bwMode="auto">
            <a:xfrm>
              <a:off x="7652110" y="2254137"/>
              <a:ext cx="2880000" cy="2880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  <a:effectLst>
              <a:outerShdw blurRad="50800" dist="381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" name="Рисунок 2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8187236" y="2638400"/>
              <a:ext cx="1809750" cy="144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TextBox 70"/>
            <p:cNvSpPr txBox="1"/>
            <p:nvPr/>
          </p:nvSpPr>
          <p:spPr bwMode="auto">
            <a:xfrm>
              <a:off x="7889935" y="4194779"/>
              <a:ext cx="2423204" cy="6924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ctr" anchorCtr="0">
              <a:spAutoFit/>
            </a:bodyPr>
            <a:lstStyle/>
            <a:p>
              <a:pPr algn="ctr">
                <a:defRPr/>
              </a:pPr>
              <a:r>
                <a:rPr lang="ru-RU" sz="1500" b="1"/>
                <a:t>Архивный контейнер в формате </a:t>
              </a:r>
              <a:br>
                <a:rPr lang="ru-RU" sz="1500" b="1"/>
              </a:br>
              <a:r>
                <a:rPr lang="en-US" sz="1500" b="1"/>
                <a:t>ZIP-</a:t>
              </a:r>
              <a:r>
                <a:rPr lang="ru-RU" sz="1500" b="1"/>
                <a:t>архива</a:t>
              </a:r>
              <a:endParaRPr/>
            </a:p>
          </p:txBody>
        </p:sp>
      </p:grpSp>
      <p:cxnSp>
        <p:nvCxnSpPr>
          <p:cNvPr id="53" name="Соединитель: уступ 52"/>
          <p:cNvCxnSpPr>
            <a:cxnSpLocks/>
          </p:cNvCxnSpPr>
          <p:nvPr/>
        </p:nvCxnSpPr>
        <p:spPr bwMode="auto">
          <a:xfrm flipV="1">
            <a:off x="883920" y="4140926"/>
            <a:ext cx="6847840" cy="1252130"/>
          </a:xfrm>
          <a:prstGeom prst="bentConnector3">
            <a:avLst>
              <a:gd name="adj1" fmla="val 60504"/>
            </a:avLst>
          </a:prstGeom>
          <a:ln w="38100">
            <a:solidFill>
              <a:srgbClr val="FFCF6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802139" y="1380392"/>
            <a:ext cx="5211760" cy="35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>
            <a:lvl1pPr>
              <a:spcBef>
                <a:spcPts val="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/>
              </a:defRPr>
            </a:lvl1pPr>
            <a:lvl2pPr marL="742950" indent="-287338">
              <a:spcBef>
                <a:spcPts val="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/>
              </a:defRPr>
            </a:lvl2pPr>
            <a:lvl3pPr marL="1144588" indent="-230188">
              <a:spcBef>
                <a:spcPts val="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/>
              </a:defRPr>
            </a:lvl3pPr>
            <a:lvl4pPr marL="1600200" indent="-228600">
              <a:spcBef>
                <a:spcPts val="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/>
              </a:defRPr>
            </a:lvl4pPr>
            <a:lvl5pPr marL="2055813" indent="-227013">
              <a:spcBef>
                <a:spcPts val="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5pPr>
            <a:lvl6pPr marL="25130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6pPr>
            <a:lvl7pPr marL="29702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7pPr>
            <a:lvl8pPr marL="34274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8pPr>
            <a:lvl9pPr marL="38846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9pPr>
          </a:lstStyle>
          <a:p>
            <a:pPr>
              <a:buFontTx/>
              <a:buNone/>
              <a:defRPr/>
            </a:pPr>
            <a:r>
              <a:rPr lang="ru-RU" sz="1800" b="1" dirty="0">
                <a:latin typeface="Verdana"/>
              </a:rPr>
              <a:t>Файл метаданных документа </a:t>
            </a:r>
            <a:r>
              <a:rPr lang="en-US" sz="1800" b="1" dirty="0">
                <a:latin typeface="Verdana"/>
              </a:rPr>
              <a:t>(xml</a:t>
            </a:r>
            <a:r>
              <a:rPr lang="ru-RU" sz="1800" b="1" dirty="0">
                <a:latin typeface="Verdana"/>
              </a:rPr>
              <a:t>)</a:t>
            </a:r>
            <a:endParaRPr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802139" y="1792174"/>
            <a:ext cx="453367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>
            <a:lvl1pPr>
              <a:spcBef>
                <a:spcPts val="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/>
              </a:defRPr>
            </a:lvl1pPr>
            <a:lvl2pPr marL="742950" indent="-287338">
              <a:spcBef>
                <a:spcPts val="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/>
              </a:defRPr>
            </a:lvl2pPr>
            <a:lvl3pPr marL="1144588" indent="-230188">
              <a:spcBef>
                <a:spcPts val="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/>
              </a:defRPr>
            </a:lvl3pPr>
            <a:lvl4pPr marL="1600200" indent="-228600">
              <a:spcBef>
                <a:spcPts val="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/>
              </a:defRPr>
            </a:lvl4pPr>
            <a:lvl5pPr marL="2055813" indent="-227013">
              <a:spcBef>
                <a:spcPts val="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5pPr>
            <a:lvl6pPr marL="25130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6pPr>
            <a:lvl7pPr marL="29702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7pPr>
            <a:lvl8pPr marL="34274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8pPr>
            <a:lvl9pPr marL="38846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9pPr>
          </a:lstStyle>
          <a:p>
            <a:pPr>
              <a:buFontTx/>
              <a:buNone/>
              <a:defRPr/>
            </a:pPr>
            <a:r>
              <a:rPr lang="en-US" sz="1500" b="0" dirty="0">
                <a:solidFill>
                  <a:schemeClr val="accent2"/>
                </a:solidFill>
                <a:latin typeface="Verdana"/>
              </a:rPr>
              <a:t> </a:t>
            </a:r>
            <a:r>
              <a:rPr lang="ru-RU" sz="1500" b="0" dirty="0">
                <a:solidFill>
                  <a:schemeClr val="accent2"/>
                </a:solidFill>
                <a:latin typeface="Verdana"/>
              </a:rPr>
              <a:t>Номер, дата, вид, организация, …</a:t>
            </a:r>
            <a:endParaRPr lang="en-US" sz="1500" b="0" dirty="0">
              <a:solidFill>
                <a:schemeClr val="accent2"/>
              </a:solidFill>
              <a:latin typeface="Verdana"/>
            </a:endParaRPr>
          </a:p>
          <a:p>
            <a:pPr>
              <a:buFontTx/>
              <a:buNone/>
              <a:defRPr/>
            </a:pPr>
            <a:r>
              <a:rPr lang="en-US" sz="1500" b="0" dirty="0">
                <a:solidFill>
                  <a:schemeClr val="accent2"/>
                </a:solidFill>
                <a:latin typeface="Verdana"/>
              </a:rPr>
              <a:t> </a:t>
            </a:r>
            <a:r>
              <a:rPr lang="ru-RU" sz="1500" b="0" dirty="0">
                <a:solidFill>
                  <a:schemeClr val="accent2"/>
                </a:solidFill>
                <a:latin typeface="Verdana"/>
              </a:rPr>
              <a:t>Визы, резолюции, связи</a:t>
            </a:r>
            <a:endParaRPr lang="en-US" sz="1500" b="0" dirty="0">
              <a:solidFill>
                <a:schemeClr val="accent2"/>
              </a:solidFill>
              <a:latin typeface="Verdana"/>
            </a:endParaRPr>
          </a:p>
          <a:p>
            <a:pPr>
              <a:buFontTx/>
              <a:buNone/>
              <a:defRPr/>
            </a:pPr>
            <a:r>
              <a:rPr lang="en-US" sz="1500" dirty="0">
                <a:solidFill>
                  <a:schemeClr val="accent2"/>
                </a:solidFill>
                <a:latin typeface="Verdana"/>
              </a:rPr>
              <a:t> </a:t>
            </a:r>
            <a:r>
              <a:rPr lang="ru-RU" sz="1500" dirty="0">
                <a:solidFill>
                  <a:schemeClr val="accent2"/>
                </a:solidFill>
                <a:latin typeface="Verdana"/>
              </a:rPr>
              <a:t>О</a:t>
            </a:r>
            <a:r>
              <a:rPr lang="ru-RU" sz="1500" b="0" dirty="0">
                <a:solidFill>
                  <a:schemeClr val="accent2"/>
                </a:solidFill>
                <a:latin typeface="Verdana"/>
              </a:rPr>
              <a:t>писание файлов</a:t>
            </a:r>
            <a:endParaRPr dirty="0"/>
          </a:p>
        </p:txBody>
      </p:sp>
      <p:sp>
        <p:nvSpPr>
          <p:cNvPr id="29" name="TextBox 28"/>
          <p:cNvSpPr txBox="1"/>
          <p:nvPr/>
        </p:nvSpPr>
        <p:spPr bwMode="auto">
          <a:xfrm>
            <a:off x="802135" y="2831961"/>
            <a:ext cx="5211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ru-RU" b="1"/>
              <a:t>Файлы документа</a:t>
            </a:r>
            <a:endParaRPr/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802131" y="3197595"/>
            <a:ext cx="4071527" cy="65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>
            <a:lvl1pPr>
              <a:spcBef>
                <a:spcPts val="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/>
              </a:defRPr>
            </a:lvl1pPr>
            <a:lvl2pPr marL="742950" indent="-287338">
              <a:spcBef>
                <a:spcPts val="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/>
              </a:defRPr>
            </a:lvl2pPr>
            <a:lvl3pPr marL="1144588" indent="-230188">
              <a:spcBef>
                <a:spcPts val="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/>
              </a:defRPr>
            </a:lvl3pPr>
            <a:lvl4pPr marL="1600200" indent="-228600">
              <a:spcBef>
                <a:spcPts val="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/>
              </a:defRPr>
            </a:lvl4pPr>
            <a:lvl5pPr marL="2055813" indent="-227013">
              <a:spcBef>
                <a:spcPts val="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5pPr>
            <a:lvl6pPr marL="25130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6pPr>
            <a:lvl7pPr marL="29702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7pPr>
            <a:lvl8pPr marL="34274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8pPr>
            <a:lvl9pPr marL="38846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9pPr>
          </a:lstStyle>
          <a:p>
            <a:pPr>
              <a:buFontTx/>
              <a:buNone/>
              <a:defRPr/>
            </a:pPr>
            <a:r>
              <a:rPr lang="en-US" sz="1500" b="0">
                <a:solidFill>
                  <a:schemeClr val="accent2"/>
                </a:solidFill>
                <a:latin typeface="Verdana"/>
              </a:rPr>
              <a:t> </a:t>
            </a:r>
            <a:r>
              <a:rPr lang="ru-RU" sz="1500" b="0">
                <a:solidFill>
                  <a:schemeClr val="accent2"/>
                </a:solidFill>
                <a:latin typeface="Verdana"/>
              </a:rPr>
              <a:t>Основной файл документа (</a:t>
            </a:r>
            <a:r>
              <a:rPr lang="en-US" sz="1500" b="0">
                <a:solidFill>
                  <a:schemeClr val="accent2"/>
                </a:solidFill>
                <a:latin typeface="Verdana"/>
              </a:rPr>
              <a:t>PDF/A)</a:t>
            </a:r>
            <a:endParaRPr/>
          </a:p>
          <a:p>
            <a:pPr>
              <a:buFontTx/>
              <a:buNone/>
              <a:defRPr/>
            </a:pPr>
            <a:r>
              <a:rPr lang="en-US" sz="1500" b="0">
                <a:solidFill>
                  <a:schemeClr val="accent2"/>
                </a:solidFill>
                <a:latin typeface="Verdana"/>
              </a:rPr>
              <a:t> </a:t>
            </a:r>
            <a:r>
              <a:rPr lang="ru-RU" sz="1500" b="0">
                <a:solidFill>
                  <a:schemeClr val="accent2"/>
                </a:solidFill>
                <a:latin typeface="Verdana"/>
              </a:rPr>
              <a:t>Файлы приложени</a:t>
            </a:r>
            <a:r>
              <a:rPr lang="ru-RU" sz="1500">
                <a:solidFill>
                  <a:schemeClr val="accent2"/>
                </a:solidFill>
                <a:latin typeface="Verdana"/>
              </a:rPr>
              <a:t>й</a:t>
            </a:r>
            <a:endParaRPr lang="ru-RU" sz="1500" b="0">
              <a:solidFill>
                <a:schemeClr val="accent2"/>
              </a:solidFill>
              <a:latin typeface="Verdana"/>
            </a:endParaRPr>
          </a:p>
        </p:txBody>
      </p:sp>
      <p:sp>
        <p:nvSpPr>
          <p:cNvPr id="48" name="TextBox 47"/>
          <p:cNvSpPr txBox="1"/>
          <p:nvPr/>
        </p:nvSpPr>
        <p:spPr bwMode="auto">
          <a:xfrm>
            <a:off x="802142" y="4035182"/>
            <a:ext cx="52117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ru-RU" sz="2000" b="1"/>
              <a:t>Электронные подписи</a:t>
            </a:r>
            <a:endParaRPr/>
          </a:p>
        </p:txBody>
      </p:sp>
      <p:sp>
        <p:nvSpPr>
          <p:cNvPr id="72" name="Rectangle 3"/>
          <p:cNvSpPr txBox="1">
            <a:spLocks noChangeArrowheads="1"/>
          </p:cNvSpPr>
          <p:nvPr/>
        </p:nvSpPr>
        <p:spPr bwMode="auto">
          <a:xfrm>
            <a:off x="787064" y="4451009"/>
            <a:ext cx="3766082" cy="34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>
            <a:lvl1pPr>
              <a:spcBef>
                <a:spcPts val="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/>
              </a:defRPr>
            </a:lvl1pPr>
            <a:lvl2pPr marL="742950" indent="-287338">
              <a:spcBef>
                <a:spcPts val="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/>
              </a:defRPr>
            </a:lvl2pPr>
            <a:lvl3pPr marL="1144588" indent="-230188">
              <a:spcBef>
                <a:spcPts val="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/>
              </a:defRPr>
            </a:lvl3pPr>
            <a:lvl4pPr marL="1600200" indent="-228600">
              <a:spcBef>
                <a:spcPts val="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/>
              </a:defRPr>
            </a:lvl4pPr>
            <a:lvl5pPr marL="2055813" indent="-227013">
              <a:spcBef>
                <a:spcPts val="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5pPr>
            <a:lvl6pPr marL="25130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6pPr>
            <a:lvl7pPr marL="29702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7pPr>
            <a:lvl8pPr marL="34274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8pPr>
            <a:lvl9pPr marL="38846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9pPr>
          </a:lstStyle>
          <a:p>
            <a:pPr>
              <a:buFontTx/>
              <a:buNone/>
              <a:defRPr/>
            </a:pPr>
            <a:r>
              <a:rPr lang="en-US" sz="1500" b="0">
                <a:solidFill>
                  <a:schemeClr val="accent2"/>
                </a:solidFill>
                <a:latin typeface="Verdana"/>
              </a:rPr>
              <a:t> </a:t>
            </a:r>
            <a:r>
              <a:rPr lang="ru-RU" sz="1500" b="0">
                <a:solidFill>
                  <a:schemeClr val="accent2"/>
                </a:solidFill>
                <a:latin typeface="Verdana"/>
              </a:rPr>
              <a:t>УЭП документа и приложений</a:t>
            </a:r>
            <a:endParaRPr/>
          </a:p>
        </p:txBody>
      </p:sp>
      <p:sp>
        <p:nvSpPr>
          <p:cNvPr id="81" name="TextBox 80"/>
          <p:cNvSpPr txBox="1"/>
          <p:nvPr/>
        </p:nvSpPr>
        <p:spPr bwMode="auto">
          <a:xfrm>
            <a:off x="787056" y="4981927"/>
            <a:ext cx="52117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ru-RU" sz="2000" b="1"/>
              <a:t>Файлы визуализации</a:t>
            </a:r>
            <a:endParaRPr/>
          </a:p>
        </p:txBody>
      </p:sp>
      <p:sp>
        <p:nvSpPr>
          <p:cNvPr id="96" name="Rectangle 3"/>
          <p:cNvSpPr txBox="1">
            <a:spLocks noChangeArrowheads="1"/>
          </p:cNvSpPr>
          <p:nvPr/>
        </p:nvSpPr>
        <p:spPr bwMode="auto">
          <a:xfrm>
            <a:off x="802124" y="5398105"/>
            <a:ext cx="4795198" cy="34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>
            <a:lvl1pPr>
              <a:spcBef>
                <a:spcPts val="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/>
              </a:defRPr>
            </a:lvl1pPr>
            <a:lvl2pPr marL="742950" indent="-287338">
              <a:spcBef>
                <a:spcPts val="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/>
              </a:defRPr>
            </a:lvl2pPr>
            <a:lvl3pPr marL="1144588" indent="-230188">
              <a:spcBef>
                <a:spcPts val="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/>
              </a:defRPr>
            </a:lvl3pPr>
            <a:lvl4pPr marL="1600200" indent="-228600">
              <a:spcBef>
                <a:spcPts val="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/>
              </a:defRPr>
            </a:lvl4pPr>
            <a:lvl5pPr marL="2055813" indent="-227013">
              <a:spcBef>
                <a:spcPts val="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5pPr>
            <a:lvl6pPr marL="25130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6pPr>
            <a:lvl7pPr marL="29702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7pPr>
            <a:lvl8pPr marL="34274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8pPr>
            <a:lvl9pPr marL="38846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9pPr>
          </a:lstStyle>
          <a:p>
            <a:pPr>
              <a:buFontTx/>
              <a:buNone/>
              <a:defRPr/>
            </a:pPr>
            <a:r>
              <a:rPr lang="en-US" sz="1500" b="0">
                <a:solidFill>
                  <a:schemeClr val="accent2"/>
                </a:solidFill>
                <a:latin typeface="Verdana"/>
              </a:rPr>
              <a:t> </a:t>
            </a:r>
            <a:r>
              <a:rPr lang="en-US" sz="1500">
                <a:solidFill>
                  <a:schemeClr val="accent2"/>
                </a:solidFill>
                <a:latin typeface="Verdana"/>
              </a:rPr>
              <a:t>PDF</a:t>
            </a:r>
            <a:r>
              <a:rPr lang="ru-RU" sz="1500">
                <a:solidFill>
                  <a:schemeClr val="accent2"/>
                </a:solidFill>
                <a:latin typeface="Verdana"/>
              </a:rPr>
              <a:t>/</a:t>
            </a:r>
            <a:r>
              <a:rPr lang="en-US" sz="1500">
                <a:solidFill>
                  <a:schemeClr val="accent2"/>
                </a:solidFill>
                <a:latin typeface="Verdana"/>
              </a:rPr>
              <a:t>A </a:t>
            </a:r>
            <a:r>
              <a:rPr lang="ru-RU" sz="1500">
                <a:solidFill>
                  <a:schemeClr val="accent2"/>
                </a:solidFill>
                <a:latin typeface="Verdana"/>
              </a:rPr>
              <a:t>со штампами электронных подписей</a:t>
            </a:r>
            <a:endParaRPr lang="ru-RU" sz="1500" b="0">
              <a:solidFill>
                <a:schemeClr val="accent2"/>
              </a:solidFill>
              <a:latin typeface="Verdana"/>
            </a:endParaRPr>
          </a:p>
        </p:txBody>
      </p:sp>
      <p:sp>
        <p:nvSpPr>
          <p:cNvPr id="4" name="Заголовок 5"/>
          <p:cNvSpPr txBox="1"/>
          <p:nvPr/>
        </p:nvSpPr>
        <p:spPr bwMode="auto">
          <a:xfrm>
            <a:off x="884902" y="635297"/>
            <a:ext cx="10392696" cy="489381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dirty="0"/>
              <a:t>Архивный контейнер документа</a:t>
            </a:r>
            <a:endParaRPr dirty="0"/>
          </a:p>
        </p:txBody>
      </p:sp>
      <p:cxnSp>
        <p:nvCxnSpPr>
          <p:cNvPr id="19" name="Соединитель: уступ 18">
            <a:extLst>
              <a:ext uri="{FF2B5EF4-FFF2-40B4-BE49-F238E27FC236}">
                <a16:creationId xmlns:a16="http://schemas.microsoft.com/office/drawing/2014/main" id="{5B7B1676-0D13-4735-AE84-689113AB4FBA}"/>
              </a:ext>
            </a:extLst>
          </p:cNvPr>
          <p:cNvCxnSpPr>
            <a:cxnSpLocks/>
          </p:cNvCxnSpPr>
          <p:nvPr/>
        </p:nvCxnSpPr>
        <p:spPr bwMode="auto">
          <a:xfrm flipV="1">
            <a:off x="883917" y="3861104"/>
            <a:ext cx="6847843" cy="569315"/>
          </a:xfrm>
          <a:prstGeom prst="bentConnector3">
            <a:avLst>
              <a:gd name="adj1" fmla="val 54303"/>
            </a:avLst>
          </a:prstGeom>
          <a:ln w="38100">
            <a:solidFill>
              <a:srgbClr val="FFCF6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4C469E1E-FE2D-4E1C-8CB9-DA8CFBE260E4}"/>
              </a:ext>
            </a:extLst>
          </p:cNvPr>
          <p:cNvCxnSpPr>
            <a:cxnSpLocks/>
          </p:cNvCxnSpPr>
          <p:nvPr/>
        </p:nvCxnSpPr>
        <p:spPr bwMode="auto">
          <a:xfrm flipV="1">
            <a:off x="883917" y="3159760"/>
            <a:ext cx="6847843" cy="230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: уступ 21">
            <a:extLst>
              <a:ext uri="{FF2B5EF4-FFF2-40B4-BE49-F238E27FC236}">
                <a16:creationId xmlns:a16="http://schemas.microsoft.com/office/drawing/2014/main" id="{ECCBDCE5-102D-47E0-B8D1-9DE26460E5FA}"/>
              </a:ext>
            </a:extLst>
          </p:cNvPr>
          <p:cNvCxnSpPr>
            <a:cxnSpLocks/>
          </p:cNvCxnSpPr>
          <p:nvPr/>
        </p:nvCxnSpPr>
        <p:spPr bwMode="auto">
          <a:xfrm>
            <a:off x="937260" y="1743558"/>
            <a:ext cx="6794500" cy="1192682"/>
          </a:xfrm>
          <a:prstGeom prst="bentConnector3">
            <a:avLst>
              <a:gd name="adj1" fmla="val 65701"/>
            </a:avLst>
          </a:prstGeom>
          <a:ln w="38100">
            <a:solidFill>
              <a:srgbClr val="FFCF6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995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Шрифт, Графика, логотип, символ&#10;&#10;Контент, сгенерированный ИИ, может содержать ошибки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/>
        </p:blipFill>
        <p:spPr bwMode="auto">
          <a:xfrm>
            <a:off x="0" y="1224881"/>
            <a:ext cx="12192000" cy="5245100"/>
          </a:xfrm>
          <a:prstGeom prst="rect">
            <a:avLst/>
          </a:prstGeom>
        </p:spPr>
      </p:pic>
      <p:sp>
        <p:nvSpPr>
          <p:cNvPr id="44" name="Прямоугольник: скругленные углы 43"/>
          <p:cNvSpPr/>
          <p:nvPr/>
        </p:nvSpPr>
        <p:spPr bwMode="auto">
          <a:xfrm>
            <a:off x="734074" y="1576918"/>
            <a:ext cx="1643448" cy="914400"/>
          </a:xfrm>
          <a:prstGeom prst="roundRect">
            <a:avLst>
              <a:gd name="adj" fmla="val 16667"/>
            </a:avLst>
          </a:prstGeom>
          <a:solidFill>
            <a:schemeClr val="bg1">
              <a:alpha val="93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600">
                <a:solidFill>
                  <a:prstClr val="black"/>
                </a:solidFill>
                <a:latin typeface="Verdana"/>
              </a:rPr>
              <a:t>Проверка контейнера</a:t>
            </a:r>
            <a:endParaRPr/>
          </a:p>
        </p:txBody>
      </p:sp>
      <p:sp>
        <p:nvSpPr>
          <p:cNvPr id="49" name="Прямоугольник: скругленные углы 48"/>
          <p:cNvSpPr/>
          <p:nvPr/>
        </p:nvSpPr>
        <p:spPr bwMode="auto">
          <a:xfrm>
            <a:off x="2460092" y="1576918"/>
            <a:ext cx="3639050" cy="914400"/>
          </a:xfrm>
          <a:prstGeom prst="roundRect">
            <a:avLst>
              <a:gd name="adj" fmla="val 16667"/>
            </a:avLst>
          </a:prstGeom>
          <a:solidFill>
            <a:schemeClr val="bg1">
              <a:alpha val="93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600" dirty="0">
                <a:solidFill>
                  <a:prstClr val="black"/>
                </a:solidFill>
                <a:latin typeface="Verdana"/>
              </a:rPr>
              <a:t>Автоусовершенствование </a:t>
            </a:r>
            <a:br>
              <a:rPr lang="ru-RU" sz="1600" dirty="0">
                <a:solidFill>
                  <a:prstClr val="black"/>
                </a:solidFill>
                <a:latin typeface="Verdana"/>
              </a:rPr>
            </a:br>
            <a:r>
              <a:rPr lang="ru-RU" sz="1600" dirty="0">
                <a:solidFill>
                  <a:prstClr val="black"/>
                </a:solidFill>
                <a:latin typeface="Verdana"/>
              </a:rPr>
              <a:t>и продление меток времени ЭП</a:t>
            </a:r>
            <a:endParaRPr dirty="0"/>
          </a:p>
        </p:txBody>
      </p:sp>
      <p:sp>
        <p:nvSpPr>
          <p:cNvPr id="50" name="Прямоугольник: скругленные углы 49"/>
          <p:cNvSpPr/>
          <p:nvPr/>
        </p:nvSpPr>
        <p:spPr bwMode="auto">
          <a:xfrm>
            <a:off x="6181712" y="1576918"/>
            <a:ext cx="1778092" cy="914400"/>
          </a:xfrm>
          <a:prstGeom prst="roundRect">
            <a:avLst>
              <a:gd name="adj" fmla="val 16667"/>
            </a:avLst>
          </a:prstGeom>
          <a:solidFill>
            <a:schemeClr val="bg1">
              <a:alpha val="93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600">
                <a:solidFill>
                  <a:prstClr val="black"/>
                </a:solidFill>
                <a:latin typeface="Verdana"/>
              </a:rPr>
              <a:t>Визуализация ЭП*</a:t>
            </a:r>
            <a:endParaRPr/>
          </a:p>
        </p:txBody>
      </p:sp>
      <p:sp>
        <p:nvSpPr>
          <p:cNvPr id="51" name="Прямоугольник: скругленные углы 50"/>
          <p:cNvSpPr/>
          <p:nvPr/>
        </p:nvSpPr>
        <p:spPr bwMode="auto">
          <a:xfrm>
            <a:off x="8042374" y="1576918"/>
            <a:ext cx="3409595" cy="914400"/>
          </a:xfrm>
          <a:prstGeom prst="roundRect">
            <a:avLst>
              <a:gd name="adj" fmla="val 16667"/>
            </a:avLst>
          </a:prstGeom>
          <a:solidFill>
            <a:schemeClr val="bg1">
              <a:alpha val="93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600">
                <a:solidFill>
                  <a:prstClr val="black"/>
                </a:solidFill>
                <a:latin typeface="Verdana"/>
              </a:rPr>
              <a:t>Ручная и автоматическая проверка дел и документов</a:t>
            </a:r>
            <a:endParaRPr/>
          </a:p>
        </p:txBody>
      </p:sp>
      <p:sp>
        <p:nvSpPr>
          <p:cNvPr id="55" name="Прямоугольник: скругленные углы 54"/>
          <p:cNvSpPr/>
          <p:nvPr/>
        </p:nvSpPr>
        <p:spPr bwMode="auto">
          <a:xfrm>
            <a:off x="734073" y="2573367"/>
            <a:ext cx="2623820" cy="914400"/>
          </a:xfrm>
          <a:prstGeom prst="roundRect">
            <a:avLst>
              <a:gd name="adj" fmla="val 16667"/>
            </a:avLst>
          </a:prstGeom>
          <a:solidFill>
            <a:schemeClr val="bg1">
              <a:alpha val="93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600">
                <a:solidFill>
                  <a:prstClr val="black"/>
                </a:solidFill>
                <a:latin typeface="Verdana"/>
              </a:rPr>
              <a:t>Работа </a:t>
            </a:r>
            <a:br>
              <a:rPr lang="ru-RU" sz="1600">
                <a:solidFill>
                  <a:prstClr val="black"/>
                </a:solidFill>
                <a:latin typeface="Verdana"/>
              </a:rPr>
            </a:br>
            <a:r>
              <a:rPr lang="ru-RU" sz="1600">
                <a:solidFill>
                  <a:prstClr val="black"/>
                </a:solidFill>
                <a:latin typeface="Verdana"/>
              </a:rPr>
              <a:t>с номенклатурой дел</a:t>
            </a:r>
            <a:endParaRPr/>
          </a:p>
        </p:txBody>
      </p:sp>
      <p:sp>
        <p:nvSpPr>
          <p:cNvPr id="56" name="Прямоугольник: скругленные углы 55"/>
          <p:cNvSpPr/>
          <p:nvPr/>
        </p:nvSpPr>
        <p:spPr bwMode="auto">
          <a:xfrm>
            <a:off x="3447161" y="2573367"/>
            <a:ext cx="2146951" cy="914400"/>
          </a:xfrm>
          <a:prstGeom prst="roundRect">
            <a:avLst>
              <a:gd name="adj" fmla="val 16667"/>
            </a:avLst>
          </a:prstGeom>
          <a:solidFill>
            <a:schemeClr val="bg1">
              <a:alpha val="93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600">
                <a:solidFill>
                  <a:prstClr val="black"/>
                </a:solidFill>
                <a:latin typeface="Verdana"/>
              </a:rPr>
              <a:t>Документальные фонды</a:t>
            </a:r>
            <a:endParaRPr/>
          </a:p>
        </p:txBody>
      </p:sp>
      <p:sp>
        <p:nvSpPr>
          <p:cNvPr id="57" name="Прямоугольник: скругленные углы 56"/>
          <p:cNvSpPr/>
          <p:nvPr/>
        </p:nvSpPr>
        <p:spPr bwMode="auto">
          <a:xfrm>
            <a:off x="5696865" y="2573367"/>
            <a:ext cx="2328948" cy="914400"/>
          </a:xfrm>
          <a:prstGeom prst="roundRect">
            <a:avLst>
              <a:gd name="adj" fmla="val 16667"/>
            </a:avLst>
          </a:prstGeom>
          <a:solidFill>
            <a:schemeClr val="bg1">
              <a:alpha val="93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600">
                <a:solidFill>
                  <a:prstClr val="black"/>
                </a:solidFill>
                <a:latin typeface="Verdana"/>
              </a:rPr>
              <a:t>Журнал передачи документов</a:t>
            </a:r>
            <a:endParaRPr/>
          </a:p>
        </p:txBody>
      </p:sp>
      <p:sp>
        <p:nvSpPr>
          <p:cNvPr id="58" name="Прямоугольник: скругленные углы 57"/>
          <p:cNvSpPr/>
          <p:nvPr/>
        </p:nvSpPr>
        <p:spPr bwMode="auto">
          <a:xfrm>
            <a:off x="8128150" y="2573367"/>
            <a:ext cx="2328949" cy="914400"/>
          </a:xfrm>
          <a:prstGeom prst="roundRect">
            <a:avLst>
              <a:gd name="adj" fmla="val 16667"/>
            </a:avLst>
          </a:prstGeom>
          <a:solidFill>
            <a:schemeClr val="bg1">
              <a:alpha val="93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600">
                <a:solidFill>
                  <a:prstClr val="black"/>
                </a:solidFill>
                <a:latin typeface="Verdana"/>
              </a:rPr>
              <a:t>Сводные </a:t>
            </a:r>
            <a:br>
              <a:rPr lang="ru-RU" sz="1600">
                <a:solidFill>
                  <a:prstClr val="black"/>
                </a:solidFill>
                <a:latin typeface="Verdana"/>
              </a:rPr>
            </a:br>
            <a:r>
              <a:rPr lang="ru-RU" sz="1600">
                <a:solidFill>
                  <a:prstClr val="black"/>
                </a:solidFill>
                <a:latin typeface="Verdana"/>
              </a:rPr>
              <a:t>и сдаточные описи</a:t>
            </a:r>
            <a:endParaRPr/>
          </a:p>
        </p:txBody>
      </p:sp>
      <p:sp>
        <p:nvSpPr>
          <p:cNvPr id="59" name="Прямоугольник: скругленные углы 58"/>
          <p:cNvSpPr/>
          <p:nvPr/>
        </p:nvSpPr>
        <p:spPr bwMode="auto">
          <a:xfrm>
            <a:off x="734073" y="3569816"/>
            <a:ext cx="1952565" cy="914400"/>
          </a:xfrm>
          <a:prstGeom prst="roundRect">
            <a:avLst>
              <a:gd name="adj" fmla="val 16667"/>
            </a:avLst>
          </a:prstGeom>
          <a:solidFill>
            <a:schemeClr val="bg1">
              <a:alpha val="93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600">
                <a:solidFill>
                  <a:prstClr val="black"/>
                </a:solidFill>
                <a:latin typeface="Verdana"/>
              </a:rPr>
              <a:t>Акты об уничтожении</a:t>
            </a:r>
            <a:endParaRPr/>
          </a:p>
        </p:txBody>
      </p:sp>
      <p:sp>
        <p:nvSpPr>
          <p:cNvPr id="60" name="Прямоугольник: скругленные углы 59"/>
          <p:cNvSpPr/>
          <p:nvPr/>
        </p:nvSpPr>
        <p:spPr bwMode="auto">
          <a:xfrm>
            <a:off x="2776290" y="3569816"/>
            <a:ext cx="1013892" cy="914400"/>
          </a:xfrm>
          <a:prstGeom prst="roundRect">
            <a:avLst>
              <a:gd name="adj" fmla="val 16667"/>
            </a:avLst>
          </a:prstGeom>
          <a:solidFill>
            <a:schemeClr val="bg1">
              <a:alpha val="93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600">
                <a:solidFill>
                  <a:prstClr val="black"/>
                </a:solidFill>
                <a:latin typeface="Verdana"/>
              </a:rPr>
              <a:t>Файлы</a:t>
            </a:r>
            <a:endParaRPr/>
          </a:p>
        </p:txBody>
      </p:sp>
      <p:sp>
        <p:nvSpPr>
          <p:cNvPr id="61" name="Прямоугольник: скругленные углы 60"/>
          <p:cNvSpPr/>
          <p:nvPr/>
        </p:nvSpPr>
        <p:spPr bwMode="auto">
          <a:xfrm>
            <a:off x="3879835" y="3569816"/>
            <a:ext cx="1826809" cy="914400"/>
          </a:xfrm>
          <a:prstGeom prst="roundRect">
            <a:avLst>
              <a:gd name="adj" fmla="val 16667"/>
            </a:avLst>
          </a:prstGeom>
          <a:solidFill>
            <a:schemeClr val="bg1">
              <a:alpha val="93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600">
                <a:solidFill>
                  <a:prstClr val="black"/>
                </a:solidFill>
                <a:latin typeface="Verdana"/>
              </a:rPr>
              <a:t>Помещения </a:t>
            </a:r>
            <a:br>
              <a:rPr lang="ru-RU" sz="1600">
                <a:solidFill>
                  <a:prstClr val="black"/>
                </a:solidFill>
                <a:latin typeface="Verdana"/>
              </a:rPr>
            </a:br>
            <a:r>
              <a:rPr lang="ru-RU" sz="1600">
                <a:solidFill>
                  <a:prstClr val="black"/>
                </a:solidFill>
                <a:latin typeface="Verdana"/>
              </a:rPr>
              <a:t>и территории</a:t>
            </a:r>
            <a:endParaRPr/>
          </a:p>
        </p:txBody>
      </p:sp>
      <p:sp>
        <p:nvSpPr>
          <p:cNvPr id="62" name="Прямоугольник: скругленные углы 61"/>
          <p:cNvSpPr/>
          <p:nvPr/>
        </p:nvSpPr>
        <p:spPr bwMode="auto">
          <a:xfrm>
            <a:off x="5813693" y="3569816"/>
            <a:ext cx="1509614" cy="914400"/>
          </a:xfrm>
          <a:prstGeom prst="roundRect">
            <a:avLst>
              <a:gd name="adj" fmla="val 16667"/>
            </a:avLst>
          </a:prstGeom>
          <a:solidFill>
            <a:schemeClr val="bg1">
              <a:alpha val="93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600">
                <a:solidFill>
                  <a:prstClr val="black"/>
                </a:solidFill>
                <a:latin typeface="Verdana"/>
              </a:rPr>
              <a:t>Операции </a:t>
            </a:r>
            <a:br>
              <a:rPr lang="ru-RU" sz="1600">
                <a:solidFill>
                  <a:prstClr val="black"/>
                </a:solidFill>
                <a:latin typeface="Verdana"/>
              </a:rPr>
            </a:br>
            <a:r>
              <a:rPr lang="ru-RU" sz="1600">
                <a:solidFill>
                  <a:prstClr val="black"/>
                </a:solidFill>
                <a:latin typeface="Verdana"/>
              </a:rPr>
              <a:t>с делами</a:t>
            </a:r>
            <a:endParaRPr/>
          </a:p>
        </p:txBody>
      </p:sp>
      <p:sp>
        <p:nvSpPr>
          <p:cNvPr id="63" name="Прямоугольник: скругленные углы 62"/>
          <p:cNvSpPr/>
          <p:nvPr/>
        </p:nvSpPr>
        <p:spPr bwMode="auto">
          <a:xfrm>
            <a:off x="7427678" y="3569816"/>
            <a:ext cx="1400945" cy="914400"/>
          </a:xfrm>
          <a:prstGeom prst="roundRect">
            <a:avLst>
              <a:gd name="adj" fmla="val 16667"/>
            </a:avLst>
          </a:prstGeom>
          <a:solidFill>
            <a:schemeClr val="bg1">
              <a:alpha val="93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600">
                <a:solidFill>
                  <a:prstClr val="black"/>
                </a:solidFill>
                <a:latin typeface="Verdana"/>
              </a:rPr>
              <a:t>Архивные задачи</a:t>
            </a:r>
            <a:endParaRPr/>
          </a:p>
        </p:txBody>
      </p:sp>
      <p:sp>
        <p:nvSpPr>
          <p:cNvPr id="64" name="Прямоугольник: скругленные углы 63"/>
          <p:cNvSpPr/>
          <p:nvPr/>
        </p:nvSpPr>
        <p:spPr bwMode="auto">
          <a:xfrm>
            <a:off x="8932994" y="3569816"/>
            <a:ext cx="1486390" cy="914400"/>
          </a:xfrm>
          <a:prstGeom prst="roundRect">
            <a:avLst>
              <a:gd name="adj" fmla="val 16667"/>
            </a:avLst>
          </a:prstGeom>
          <a:solidFill>
            <a:schemeClr val="bg1">
              <a:alpha val="93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600">
                <a:solidFill>
                  <a:prstClr val="black"/>
                </a:solidFill>
                <a:latin typeface="Verdana"/>
              </a:rPr>
              <a:t>Получение НСИ</a:t>
            </a:r>
            <a:endParaRPr/>
          </a:p>
        </p:txBody>
      </p:sp>
      <p:sp>
        <p:nvSpPr>
          <p:cNvPr id="65" name="Прямоугольник: скругленные углы 64"/>
          <p:cNvSpPr/>
          <p:nvPr/>
        </p:nvSpPr>
        <p:spPr bwMode="auto">
          <a:xfrm>
            <a:off x="734072" y="4593241"/>
            <a:ext cx="2810405" cy="914400"/>
          </a:xfrm>
          <a:prstGeom prst="roundRect">
            <a:avLst>
              <a:gd name="adj" fmla="val 16667"/>
            </a:avLst>
          </a:prstGeom>
          <a:solidFill>
            <a:schemeClr val="bg1">
              <a:alpha val="93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600">
                <a:solidFill>
                  <a:prstClr val="black"/>
                </a:solidFill>
                <a:latin typeface="Verdana"/>
              </a:rPr>
              <a:t>Сканирование бумажных документов</a:t>
            </a:r>
            <a:endParaRPr/>
          </a:p>
        </p:txBody>
      </p:sp>
      <p:sp>
        <p:nvSpPr>
          <p:cNvPr id="66" name="Прямоугольник: скругленные углы 65"/>
          <p:cNvSpPr/>
          <p:nvPr/>
        </p:nvSpPr>
        <p:spPr bwMode="auto">
          <a:xfrm>
            <a:off x="3649483" y="4594396"/>
            <a:ext cx="2623820" cy="914400"/>
          </a:xfrm>
          <a:prstGeom prst="roundRect">
            <a:avLst>
              <a:gd name="adj" fmla="val 16667"/>
            </a:avLst>
          </a:prstGeom>
          <a:solidFill>
            <a:schemeClr val="bg1">
              <a:alpha val="93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600">
                <a:solidFill>
                  <a:prstClr val="black"/>
                </a:solidFill>
                <a:latin typeface="Verdana"/>
              </a:rPr>
              <a:t>Контроль сроков хранения документов</a:t>
            </a:r>
            <a:endParaRPr/>
          </a:p>
        </p:txBody>
      </p:sp>
      <p:sp>
        <p:nvSpPr>
          <p:cNvPr id="68" name="Прямоугольник: скругленные углы 67"/>
          <p:cNvSpPr/>
          <p:nvPr/>
        </p:nvSpPr>
        <p:spPr bwMode="auto">
          <a:xfrm>
            <a:off x="6366929" y="4584419"/>
            <a:ext cx="2301006" cy="914400"/>
          </a:xfrm>
          <a:prstGeom prst="roundRect">
            <a:avLst>
              <a:gd name="adj" fmla="val 16667"/>
            </a:avLst>
          </a:prstGeom>
          <a:solidFill>
            <a:schemeClr val="bg1">
              <a:alpha val="93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600">
                <a:solidFill>
                  <a:prstClr val="black"/>
                </a:solidFill>
                <a:latin typeface="Verdana"/>
              </a:rPr>
              <a:t>Гибкая настройка прав доступа</a:t>
            </a:r>
            <a:endParaRPr/>
          </a:p>
        </p:txBody>
      </p:sp>
      <p:sp>
        <p:nvSpPr>
          <p:cNvPr id="2" name="Заголовок 5"/>
          <p:cNvSpPr txBox="1"/>
          <p:nvPr/>
        </p:nvSpPr>
        <p:spPr bwMode="auto">
          <a:xfrm>
            <a:off x="884902" y="635297"/>
            <a:ext cx="10392696" cy="489381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/>
              <a:t>Возможности 1С:Архив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/>
          <p:cNvSpPr/>
          <p:nvPr/>
        </p:nvSpPr>
        <p:spPr bwMode="auto">
          <a:xfrm>
            <a:off x="869488" y="2375556"/>
            <a:ext cx="10408110" cy="3567088"/>
          </a:xfrm>
          <a:prstGeom prst="roundRect">
            <a:avLst>
              <a:gd name="adj" fmla="val 4546"/>
            </a:avLst>
          </a:prstGeom>
          <a:solidFill>
            <a:schemeClr val="bg1">
              <a:alpha val="76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3"/>
          </p:nvPr>
        </p:nvSpPr>
        <p:spPr bwMode="auto">
          <a:xfrm>
            <a:off x="884902" y="1367135"/>
            <a:ext cx="10713800" cy="9235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600" b="1">
                <a:solidFill>
                  <a:schemeClr val="tx1"/>
                </a:solidFill>
              </a:rPr>
              <a:t>Приказ</a:t>
            </a:r>
            <a:r>
              <a:rPr lang="ru-RU" sz="1600">
                <a:solidFill>
                  <a:schemeClr val="tx1"/>
                </a:solidFill>
              </a:rPr>
              <a:t> </a:t>
            </a:r>
            <a:r>
              <a:rPr lang="ru-RU" sz="1600" b="1">
                <a:solidFill>
                  <a:schemeClr val="tx1"/>
                </a:solidFill>
                <a:ea typeface="Calibri"/>
                <a:cs typeface="Times New Roman"/>
              </a:rPr>
              <a:t>Росархива от 31 июля 2023 г. №77</a:t>
            </a:r>
            <a:r>
              <a:rPr lang="ru-RU" sz="1600" b="1"/>
              <a:t>. Пункт 135</a:t>
            </a:r>
            <a:br>
              <a:rPr lang="ru-RU" sz="1600" b="1"/>
            </a:br>
            <a:r>
              <a:rPr lang="ru-RU" sz="1600"/>
              <a:t>СХЭД должна быть совместима с СЭД и другими информационными системами организации, </a:t>
            </a:r>
            <a:br>
              <a:rPr lang="ru-RU" sz="1600"/>
            </a:br>
            <a:r>
              <a:rPr lang="ru-RU" sz="1600"/>
              <a:t>а также с системами государственных архивов и уполномоченных органов.</a:t>
            </a:r>
            <a:endParaRPr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118881" y="2695189"/>
          <a:ext cx="5588681" cy="27956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8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9684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  <a:defRPr/>
                      </a:pPr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1С:Библиотека интеграции </a:t>
                      </a:r>
                      <a:br>
                        <a:rPr lang="ru-RU" sz="1800" b="1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</a:br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с «1С:Архивом»: </a:t>
                      </a:r>
                      <a:endParaRPr/>
                    </a:p>
                    <a:p>
                      <a:pPr marL="442913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D051"/>
                        </a:buClr>
                        <a:buFont typeface="Arial"/>
                        <a:buNone/>
                        <a:defRPr/>
                      </a:pPr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Совместима с любой типовой конфигурацией</a:t>
                      </a:r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,</a:t>
                      </a:r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 </a:t>
                      </a:r>
                      <a:br>
                        <a:rPr lang="ru-RU" sz="1600" b="1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</a:br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в т.ч. 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1C</a:t>
                      </a:r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ЗУП, 1С:БП, 1С:УТ, 1С: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ERP</a:t>
                      </a:r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 УХ</a:t>
                      </a:r>
                      <a:endParaRPr/>
                    </a:p>
                    <a:p>
                      <a:pPr marL="442913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D051"/>
                        </a:buClr>
                        <a:buFont typeface="Arial"/>
                        <a:buNone/>
                        <a:defRPr/>
                      </a:pPr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Не требует дополнительной оплаты</a:t>
                      </a:r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, </a:t>
                      </a:r>
                      <a:br>
                        <a:rPr lang="ru-RU" sz="16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</a:br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при наличии подписки на 1С: ИТС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latin typeface="Verdana"/>
                      </a:endParaRPr>
                    </a:p>
                    <a:p>
                      <a:pPr marL="442913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D051"/>
                        </a:buClr>
                        <a:buFont typeface="Arial"/>
                        <a:buNone/>
                        <a:defRPr/>
                      </a:pPr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Входит в</a:t>
                      </a:r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 </a:t>
                      </a:r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типовую поставку </a:t>
                      </a:r>
                      <a:br>
                        <a:rPr lang="ru-RU" sz="1600" b="1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</a:br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конфигурации 1С:Документооборот 3.0</a:t>
                      </a:r>
                      <a:endParaRPr/>
                    </a:p>
                  </a:txBody>
                  <a:tcPr marL="6756" marR="6756" marT="6756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2" name="Группа 11"/>
          <p:cNvGrpSpPr/>
          <p:nvPr/>
        </p:nvGrpSpPr>
        <p:grpSpPr bwMode="auto">
          <a:xfrm>
            <a:off x="6790602" y="2533170"/>
            <a:ext cx="3054311" cy="3784497"/>
            <a:chOff x="8240827" y="2526706"/>
            <a:chExt cx="2749252" cy="3406510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8240828" y="3090316"/>
              <a:ext cx="2749251" cy="28429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5000"/>
                </a:prstClr>
              </a:outerShdw>
            </a:effec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8240827" y="2526706"/>
              <a:ext cx="2749252" cy="617810"/>
            </a:xfrm>
            <a:prstGeom prst="roundRect">
              <a:avLst>
                <a:gd name="adj" fmla="val 0"/>
              </a:avLst>
            </a:prstGeom>
          </p:spPr>
        </p:pic>
      </p:grpSp>
      <p:sp>
        <p:nvSpPr>
          <p:cNvPr id="2" name="Заголовок 5"/>
          <p:cNvSpPr txBox="1"/>
          <p:nvPr/>
        </p:nvSpPr>
        <p:spPr bwMode="auto">
          <a:xfrm>
            <a:off x="884902" y="635297"/>
            <a:ext cx="10392696" cy="489381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dirty="0"/>
              <a:t>Совместимость СХЭД с ИС организации</a:t>
            </a:r>
            <a:endParaRPr dirty="0"/>
          </a:p>
        </p:txBody>
      </p:sp>
      <p:pic>
        <p:nvPicPr>
          <p:cNvPr id="9" name="Рисунок 8" descr="Изображение выглядит как дизайн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201921" y="3540203"/>
            <a:ext cx="212351" cy="212351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изайн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201921" y="4407239"/>
            <a:ext cx="212351" cy="21235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дизайн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201921" y="5057394"/>
            <a:ext cx="212351" cy="21235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24B157-519A-477C-8571-DC6AF6EFB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571" y="2607120"/>
            <a:ext cx="1436370" cy="14363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1DA726-5C22-4652-BE58-4B7FFA370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572" y="1372183"/>
            <a:ext cx="1267968" cy="1267968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8AAAF67B-20C8-4858-A0CA-D73B6F37881A}"/>
              </a:ext>
            </a:extLst>
          </p:cNvPr>
          <p:cNvGrpSpPr>
            <a:grpSpLocks noChangeAspect="1"/>
          </p:cNvGrpSpPr>
          <p:nvPr/>
        </p:nvGrpSpPr>
        <p:grpSpPr>
          <a:xfrm>
            <a:off x="1705491" y="3781832"/>
            <a:ext cx="1370126" cy="1373008"/>
            <a:chOff x="692963" y="3443386"/>
            <a:chExt cx="2535936" cy="2535936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5675100D-D372-42B1-AFC8-0A1D68AD8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63" y="3443386"/>
              <a:ext cx="1267968" cy="1267968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180D140C-FD9D-4CD8-871C-F89A73BE9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63" y="4711354"/>
              <a:ext cx="1267968" cy="1267968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BDAAD817-02AD-430A-AD0E-21D31616C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0931" y="4711354"/>
              <a:ext cx="1267968" cy="1267968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A2BC5CD1-7A3C-4A9C-BE73-E5DB336DB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0931" y="3443386"/>
              <a:ext cx="1267968" cy="1267968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46E05A9-B082-4864-B921-26D2FC1028AF}"/>
              </a:ext>
            </a:extLst>
          </p:cNvPr>
          <p:cNvSpPr txBox="1"/>
          <p:nvPr/>
        </p:nvSpPr>
        <p:spPr>
          <a:xfrm>
            <a:off x="1407610" y="2615952"/>
            <a:ext cx="186501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b="1" dirty="0"/>
              <a:t>1С:ДО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231595-6052-414B-818B-4D51FB38B6DC}"/>
              </a:ext>
            </a:extLst>
          </p:cNvPr>
          <p:cNvSpPr txBox="1"/>
          <p:nvPr/>
        </p:nvSpPr>
        <p:spPr>
          <a:xfrm>
            <a:off x="1171708" y="5246504"/>
            <a:ext cx="2437693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b="1" dirty="0"/>
              <a:t>Другая конфигурация 1С</a:t>
            </a:r>
          </a:p>
        </p:txBody>
      </p:sp>
      <p:pic>
        <p:nvPicPr>
          <p:cNvPr id="22" name="Рисунок 21" descr="Документ">
            <a:extLst>
              <a:ext uri="{FF2B5EF4-FFF2-40B4-BE49-F238E27FC236}">
                <a16:creationId xmlns:a16="http://schemas.microsoft.com/office/drawing/2014/main" id="{7612F2C7-C8E3-455D-8676-41265E7CB8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41481" y="4660325"/>
            <a:ext cx="640080" cy="640080"/>
          </a:xfrm>
          <a:prstGeom prst="rect">
            <a:avLst/>
          </a:prstGeom>
        </p:spPr>
      </p:pic>
      <p:pic>
        <p:nvPicPr>
          <p:cNvPr id="24" name="Рисунок 23" descr="Закрытая книга со сплошной заливкой">
            <a:extLst>
              <a:ext uri="{FF2B5EF4-FFF2-40B4-BE49-F238E27FC236}">
                <a16:creationId xmlns:a16="http://schemas.microsoft.com/office/drawing/2014/main" id="{68601A5D-C1F8-48E7-AD76-37E94137E1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741481" y="1347399"/>
            <a:ext cx="640080" cy="640080"/>
          </a:xfrm>
          <a:prstGeom prst="rect">
            <a:avLst/>
          </a:prstGeom>
        </p:spPr>
      </p:pic>
      <p:cxnSp>
        <p:nvCxnSpPr>
          <p:cNvPr id="26" name="Соединитель: уступ 25">
            <a:extLst>
              <a:ext uri="{FF2B5EF4-FFF2-40B4-BE49-F238E27FC236}">
                <a16:creationId xmlns:a16="http://schemas.microsoft.com/office/drawing/2014/main" id="{64A56A28-23BF-45D6-9024-8A7FA54D6A7C}"/>
              </a:ext>
            </a:extLst>
          </p:cNvPr>
          <p:cNvCxnSpPr>
            <a:cxnSpLocks/>
          </p:cNvCxnSpPr>
          <p:nvPr/>
        </p:nvCxnSpPr>
        <p:spPr>
          <a:xfrm flipV="1">
            <a:off x="4320188" y="3648502"/>
            <a:ext cx="4028383" cy="975190"/>
          </a:xfrm>
          <a:prstGeom prst="bentConnector3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: уступ 26">
            <a:extLst>
              <a:ext uri="{FF2B5EF4-FFF2-40B4-BE49-F238E27FC236}">
                <a16:creationId xmlns:a16="http://schemas.microsoft.com/office/drawing/2014/main" id="{4918C4BC-A4F2-49AA-BF03-DCCF633B0EA7}"/>
              </a:ext>
            </a:extLst>
          </p:cNvPr>
          <p:cNvCxnSpPr>
            <a:cxnSpLocks/>
          </p:cNvCxnSpPr>
          <p:nvPr/>
        </p:nvCxnSpPr>
        <p:spPr>
          <a:xfrm>
            <a:off x="4320188" y="2201490"/>
            <a:ext cx="4028383" cy="868769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3">
            <a:extLst>
              <a:ext uri="{FF2B5EF4-FFF2-40B4-BE49-F238E27FC236}">
                <a16:creationId xmlns:a16="http://schemas.microsoft.com/office/drawing/2014/main" id="{DE952BE2-045B-4B9E-B8CF-33CCE6EFD6D7}"/>
              </a:ext>
            </a:extLst>
          </p:cNvPr>
          <p:cNvSpPr txBox="1">
            <a:spLocks/>
          </p:cNvSpPr>
          <p:nvPr/>
        </p:nvSpPr>
        <p:spPr>
          <a:xfrm>
            <a:off x="8348570" y="4043333"/>
            <a:ext cx="1399327" cy="245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FCF66"/>
              </a:buClr>
            </a:pPr>
            <a:r>
              <a:rPr lang="ru-RU" b="1" dirty="0"/>
              <a:t>1С:Архив</a:t>
            </a:r>
            <a:endParaRPr lang="ru-RU" dirty="0"/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25E85EE1-4423-464C-AB32-05100B452D68}"/>
              </a:ext>
            </a:extLst>
          </p:cNvPr>
          <p:cNvGrpSpPr/>
          <p:nvPr/>
        </p:nvGrpSpPr>
        <p:grpSpPr>
          <a:xfrm>
            <a:off x="2965737" y="2266359"/>
            <a:ext cx="1436370" cy="1082562"/>
            <a:chOff x="8335875" y="1385942"/>
            <a:chExt cx="1436370" cy="1082562"/>
          </a:xfrm>
        </p:grpSpPr>
        <p:pic>
          <p:nvPicPr>
            <p:cNvPr id="58" name="Рисунок 57" descr="Документ">
              <a:extLst>
                <a:ext uri="{FF2B5EF4-FFF2-40B4-BE49-F238E27FC236}">
                  <a16:creationId xmlns:a16="http://schemas.microsoft.com/office/drawing/2014/main" id="{631566DD-DCAF-488F-BDAA-4A5C851C1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742656" y="1385942"/>
              <a:ext cx="640080" cy="640080"/>
            </a:xfrm>
            <a:prstGeom prst="rect">
              <a:avLst/>
            </a:prstGeom>
          </p:spPr>
        </p:pic>
        <p:sp>
          <p:nvSpPr>
            <p:cNvPr id="59" name="Текст 3">
              <a:extLst>
                <a:ext uri="{FF2B5EF4-FFF2-40B4-BE49-F238E27FC236}">
                  <a16:creationId xmlns:a16="http://schemas.microsoft.com/office/drawing/2014/main" id="{91C78845-10FE-4B5E-9E2D-A60D8ACB653D}"/>
                </a:ext>
              </a:extLst>
            </p:cNvPr>
            <p:cNvSpPr txBox="1">
              <a:spLocks/>
            </p:cNvSpPr>
            <p:nvPr/>
          </p:nvSpPr>
          <p:spPr>
            <a:xfrm>
              <a:off x="8335875" y="1979554"/>
              <a:ext cx="1436370" cy="48895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>
                  <a:srgbClr val="FFCF66"/>
                </a:buClr>
              </a:pPr>
              <a:r>
                <a:rPr lang="ru-RU" sz="1500" dirty="0"/>
                <a:t>Передача </a:t>
              </a:r>
              <a:br>
                <a:rPr lang="ru-RU" sz="1500" dirty="0"/>
              </a:br>
              <a:r>
                <a:rPr lang="ru-RU" sz="1500" dirty="0"/>
                <a:t>дел в архив</a:t>
              </a:r>
            </a:p>
          </p:txBody>
        </p:sp>
      </p:grpSp>
      <p:pic>
        <p:nvPicPr>
          <p:cNvPr id="62" name="Рисунок 61" descr="Флажок со сплошной заливкой">
            <a:extLst>
              <a:ext uri="{FF2B5EF4-FFF2-40B4-BE49-F238E27FC236}">
                <a16:creationId xmlns:a16="http://schemas.microsoft.com/office/drawing/2014/main" id="{113F1181-EE9C-4E56-9CF0-72565B1A2A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12598" y="2334769"/>
            <a:ext cx="457200" cy="457200"/>
          </a:xfrm>
          <a:prstGeom prst="rect">
            <a:avLst/>
          </a:prstGeom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59045F09-9CDE-4E73-A669-BE09BB5761D2}"/>
              </a:ext>
            </a:extLst>
          </p:cNvPr>
          <p:cNvGrpSpPr/>
          <p:nvPr/>
        </p:nvGrpSpPr>
        <p:grpSpPr>
          <a:xfrm>
            <a:off x="9230636" y="1777934"/>
            <a:ext cx="1267968" cy="1104125"/>
            <a:chOff x="9715450" y="1886574"/>
            <a:chExt cx="1267968" cy="1104125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B57F882A-0665-49F6-A749-84D38F0BC0D9}"/>
                </a:ext>
              </a:extLst>
            </p:cNvPr>
            <p:cNvGrpSpPr/>
            <p:nvPr/>
          </p:nvGrpSpPr>
          <p:grpSpPr>
            <a:xfrm>
              <a:off x="9715450" y="1886574"/>
              <a:ext cx="1267968" cy="1104125"/>
              <a:chOff x="8450530" y="1364379"/>
              <a:chExt cx="1267968" cy="1104125"/>
            </a:xfrm>
          </p:grpSpPr>
          <p:pic>
            <p:nvPicPr>
              <p:cNvPr id="53" name="Рисунок 52" descr="Документ">
                <a:extLst>
                  <a:ext uri="{FF2B5EF4-FFF2-40B4-BE49-F238E27FC236}">
                    <a16:creationId xmlns:a16="http://schemas.microsoft.com/office/drawing/2014/main" id="{FDA2406A-04CE-4DE7-8634-11007BFF9D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8908345" y="1364379"/>
                <a:ext cx="640080" cy="640080"/>
              </a:xfrm>
              <a:prstGeom prst="rect">
                <a:avLst/>
              </a:prstGeom>
            </p:spPr>
          </p:pic>
          <p:sp>
            <p:nvSpPr>
              <p:cNvPr id="54" name="Текст 3">
                <a:extLst>
                  <a:ext uri="{FF2B5EF4-FFF2-40B4-BE49-F238E27FC236}">
                    <a16:creationId xmlns:a16="http://schemas.microsoft.com/office/drawing/2014/main" id="{6DBF3B1E-97A0-4B9F-B5C0-713989BA38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50530" y="1979554"/>
                <a:ext cx="1267968" cy="488950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srgbClr val="FFCF66"/>
                  </a:buClr>
                </a:pPr>
                <a:r>
                  <a:rPr lang="ru-RU" sz="1500" dirty="0"/>
                  <a:t>Сдаточная опись</a:t>
                </a:r>
              </a:p>
            </p:txBody>
          </p:sp>
        </p:grpSp>
        <p:pic>
          <p:nvPicPr>
            <p:cNvPr id="64" name="Рисунок 63" descr="Закрыть со сплошной заливкой">
              <a:extLst>
                <a:ext uri="{FF2B5EF4-FFF2-40B4-BE49-F238E27FC236}">
                  <a16:creationId xmlns:a16="http://schemas.microsoft.com/office/drawing/2014/main" id="{08B5A9A0-2165-42EB-B5B9-0AEEDD2CC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2694017">
              <a:off x="9791201" y="2026364"/>
              <a:ext cx="365760" cy="36576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8F95DBC-079F-4133-A2AE-D181A61A2AF4}"/>
              </a:ext>
            </a:extLst>
          </p:cNvPr>
          <p:cNvGrpSpPr/>
          <p:nvPr/>
        </p:nvGrpSpPr>
        <p:grpSpPr>
          <a:xfrm>
            <a:off x="3448143" y="3801967"/>
            <a:ext cx="1413083" cy="575584"/>
            <a:chOff x="2862300" y="4158233"/>
            <a:chExt cx="1302190" cy="575584"/>
          </a:xfrm>
        </p:grpSpPr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D5968750-EB74-4034-B46D-EA1B0D1BB4CF}"/>
                </a:ext>
              </a:extLst>
            </p:cNvPr>
            <p:cNvSpPr/>
            <p:nvPr/>
          </p:nvSpPr>
          <p:spPr>
            <a:xfrm>
              <a:off x="2926079" y="4158233"/>
              <a:ext cx="1174633" cy="57558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Rectangle 3">
              <a:extLst>
                <a:ext uri="{FF2B5EF4-FFF2-40B4-BE49-F238E27FC236}">
                  <a16:creationId xmlns:a16="http://schemas.microsoft.com/office/drawing/2014/main" id="{3F84DB50-15A9-421D-B71A-98E1ADBA1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2300" y="4189714"/>
              <a:ext cx="1302190" cy="505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31" tIns="45716" rIns="91431" bIns="45716"/>
            <a:lstStyle>
              <a:lvl1pPr>
                <a:spcBef>
                  <a:spcPct val="20000"/>
                </a:spcBef>
                <a:buClr>
                  <a:srgbClr val="CC0000"/>
                </a:buClr>
                <a:buChar char="•"/>
                <a:defRPr sz="21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742950" indent="-287338">
                <a:spcBef>
                  <a:spcPct val="20000"/>
                </a:spcBef>
                <a:buClr>
                  <a:srgbClr val="CC0000"/>
                </a:buClr>
                <a:buChar char="•"/>
                <a:defRPr sz="1700"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4588" indent="-230188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5813" indent="-227013">
                <a:spcBef>
                  <a:spcPct val="20000"/>
                </a:spcBef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30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02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74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46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ru-RU" altLang="ru-RU" sz="1400" b="0" dirty="0">
                  <a:latin typeface="+mn-lt"/>
                </a:rPr>
                <a:t>Отправить </a:t>
              </a:r>
              <a:br>
                <a:rPr lang="ru-RU" altLang="ru-RU" sz="1400" b="0" dirty="0">
                  <a:latin typeface="+mn-lt"/>
                </a:rPr>
              </a:br>
              <a:r>
                <a:rPr lang="ru-RU" altLang="ru-RU" sz="1400" b="0" dirty="0">
                  <a:latin typeface="+mn-lt"/>
                </a:rPr>
                <a:t>в 1С:Архив</a:t>
              </a:r>
            </a:p>
          </p:txBody>
        </p:sp>
      </p:grpSp>
      <p:sp>
        <p:nvSpPr>
          <p:cNvPr id="55" name="Заголовок 5">
            <a:extLst>
              <a:ext uri="{FF2B5EF4-FFF2-40B4-BE49-F238E27FC236}">
                <a16:creationId xmlns:a16="http://schemas.microsoft.com/office/drawing/2014/main" id="{5D5E6066-D518-6533-76F0-7BF7ADF15FBD}"/>
              </a:ext>
            </a:extLst>
          </p:cNvPr>
          <p:cNvSpPr txBox="1">
            <a:spLocks/>
          </p:cNvSpPr>
          <p:nvPr/>
        </p:nvSpPr>
        <p:spPr bwMode="auto">
          <a:xfrm>
            <a:off x="884902" y="635297"/>
            <a:ext cx="10392696" cy="48938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dirty="0"/>
              <a:t>Передача документов в 1С:Архив</a:t>
            </a:r>
          </a:p>
        </p:txBody>
      </p:sp>
    </p:spTree>
    <p:extLst>
      <p:ext uri="{BB962C8B-B14F-4D97-AF65-F5344CB8AC3E}">
        <p14:creationId xmlns:p14="http://schemas.microsoft.com/office/powerpoint/2010/main" val="284580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91667E-6 4.44444E-6 L 0.20495 0.0002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7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20495 0.00023 L 0.20599 0.141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708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0599 0.14189 L 0.40599 0.1439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9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91667E-6 2.59259E-6 L 0.20795 -0.0013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1" y="-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20795 -0.00139 L 0.20847 -0.13056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645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0847 -0.13056 L 0.40261 -0.1303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 bwMode="auto">
          <a:xfrm>
            <a:off x="846689" y="1960637"/>
            <a:ext cx="3379178" cy="1889407"/>
            <a:chOff x="846689" y="1960637"/>
            <a:chExt cx="3379178" cy="1889407"/>
          </a:xfrm>
        </p:grpSpPr>
        <p:sp>
          <p:nvSpPr>
            <p:cNvPr id="192" name="Прямоугольник: скругленные углы 191"/>
            <p:cNvSpPr/>
            <p:nvPr/>
          </p:nvSpPr>
          <p:spPr bwMode="auto">
            <a:xfrm>
              <a:off x="846689" y="1960637"/>
              <a:ext cx="3379178" cy="1889407"/>
            </a:xfrm>
            <a:prstGeom prst="roundRect">
              <a:avLst>
                <a:gd name="adj" fmla="val 972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3" name="TextBox 192"/>
            <p:cNvSpPr txBox="1"/>
            <p:nvPr/>
          </p:nvSpPr>
          <p:spPr bwMode="auto">
            <a:xfrm>
              <a:off x="1036798" y="2044574"/>
              <a:ext cx="197770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3600" b="1"/>
                <a:t>800+</a:t>
              </a:r>
              <a:endParaRPr/>
            </a:p>
          </p:txBody>
        </p:sp>
        <p:sp>
          <p:nvSpPr>
            <p:cNvPr id="194" name="TextBox 193"/>
            <p:cNvSpPr txBox="1"/>
            <p:nvPr/>
          </p:nvSpPr>
          <p:spPr bwMode="auto">
            <a:xfrm>
              <a:off x="1036798" y="2558272"/>
              <a:ext cx="215555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400" b="1"/>
                <a:t>сотрудников</a:t>
              </a:r>
              <a:endParaRPr/>
            </a:p>
          </p:txBody>
        </p:sp>
        <p:sp>
          <p:nvSpPr>
            <p:cNvPr id="195" name="TextBox 194"/>
            <p:cNvSpPr txBox="1"/>
            <p:nvPr/>
          </p:nvSpPr>
          <p:spPr bwMode="auto">
            <a:xfrm>
              <a:off x="1036798" y="3157747"/>
              <a:ext cx="2717681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chemeClr val="tx1"/>
                  </a:solidFill>
                </a:rPr>
                <a:t>Среди них более 500</a:t>
              </a:r>
              <a:br>
                <a:rPr lang="ru-RU" sz="1050">
                  <a:solidFill>
                    <a:schemeClr val="tx1"/>
                  </a:solidFill>
                </a:rPr>
              </a:br>
              <a:r>
                <a:rPr lang="ru-RU" sz="1050">
                  <a:solidFill>
                    <a:schemeClr val="tx1"/>
                  </a:solidFill>
                </a:rPr>
                <a:t>сертифицированных </a:t>
              </a:r>
              <a:br>
                <a:rPr lang="ru-RU" sz="1050">
                  <a:solidFill>
                    <a:schemeClr val="tx1"/>
                  </a:solidFill>
                </a:rPr>
              </a:br>
              <a:r>
                <a:rPr lang="ru-RU" sz="1050">
                  <a:solidFill>
                    <a:schemeClr val="tx1"/>
                  </a:solidFill>
                </a:rPr>
                <a:t>специалистов</a:t>
              </a:r>
              <a:endParaRPr lang="ru-RU" sz="1050" b="1"/>
            </a:p>
          </p:txBody>
        </p:sp>
      </p:grpSp>
      <p:grpSp>
        <p:nvGrpSpPr>
          <p:cNvPr id="9" name="Группа 8"/>
          <p:cNvGrpSpPr/>
          <p:nvPr/>
        </p:nvGrpSpPr>
        <p:grpSpPr bwMode="auto">
          <a:xfrm>
            <a:off x="4395713" y="1960637"/>
            <a:ext cx="3380400" cy="1890000"/>
            <a:chOff x="4395713" y="1960637"/>
            <a:chExt cx="3380400" cy="1890000"/>
          </a:xfrm>
        </p:grpSpPr>
        <p:sp>
          <p:nvSpPr>
            <p:cNvPr id="196" name="Прямоугольник: скругленные углы 195"/>
            <p:cNvSpPr/>
            <p:nvPr/>
          </p:nvSpPr>
          <p:spPr bwMode="auto">
            <a:xfrm>
              <a:off x="4395713" y="1960637"/>
              <a:ext cx="3380400" cy="1890000"/>
            </a:xfrm>
            <a:prstGeom prst="roundRect">
              <a:avLst>
                <a:gd name="adj" fmla="val 9720"/>
              </a:avLst>
            </a:prstGeom>
            <a:solidFill>
              <a:srgbClr val="FFC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7" name="TextBox 196"/>
            <p:cNvSpPr txBox="1"/>
            <p:nvPr/>
          </p:nvSpPr>
          <p:spPr bwMode="auto">
            <a:xfrm>
              <a:off x="4570193" y="2044574"/>
              <a:ext cx="197770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3600" b="1"/>
                <a:t>ТОП 5</a:t>
              </a:r>
              <a:endParaRPr/>
            </a:p>
          </p:txBody>
        </p:sp>
        <p:sp>
          <p:nvSpPr>
            <p:cNvPr id="198" name="TextBox 197"/>
            <p:cNvSpPr txBox="1"/>
            <p:nvPr/>
          </p:nvSpPr>
          <p:spPr bwMode="auto">
            <a:xfrm>
              <a:off x="4570193" y="2558272"/>
              <a:ext cx="271127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400" b="1"/>
                <a:t>интеграторов </a:t>
              </a:r>
              <a:br>
                <a:rPr lang="ru-RU" sz="1400" b="1"/>
              </a:br>
              <a:r>
                <a:rPr lang="ru-RU" sz="1400" b="1"/>
                <a:t>1С в России </a:t>
              </a:r>
              <a:br>
                <a:rPr lang="ru-RU" sz="1400" b="1"/>
              </a:br>
              <a:r>
                <a:rPr lang="ru-RU" sz="1400"/>
                <a:t>по версии </a:t>
              </a:r>
              <a:r>
                <a:rPr lang="en-US" sz="1400"/>
                <a:t>TAdviser</a:t>
              </a:r>
              <a:r>
                <a:rPr lang="ru-RU" sz="1400"/>
                <a:t> 2024</a:t>
              </a:r>
              <a:endParaRPr/>
            </a:p>
          </p:txBody>
        </p:sp>
        <p:sp>
          <p:nvSpPr>
            <p:cNvPr id="199" name="TextBox 198"/>
            <p:cNvSpPr txBox="1"/>
            <p:nvPr/>
          </p:nvSpPr>
          <p:spPr bwMode="auto">
            <a:xfrm>
              <a:off x="4570193" y="3319330"/>
              <a:ext cx="2483863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chemeClr val="tx1"/>
                  </a:solidFill>
                </a:rPr>
                <a:t>Нам доверяют ведущие корпорации и госсектор</a:t>
              </a:r>
              <a:endParaRPr lang="ru-RU" sz="1050" b="1"/>
            </a:p>
          </p:txBody>
        </p:sp>
      </p:grpSp>
      <p:pic>
        <p:nvPicPr>
          <p:cNvPr id="217" name="Рисунок 216"/>
          <p:cNvPicPr>
            <a:picLocks noChangeAspect="1"/>
          </p:cNvPicPr>
          <p:nvPr/>
        </p:nvPicPr>
        <p:blipFill>
          <a:blip r:embed="rId3"/>
          <a:srcRect l="25050" t="20505" r="2864" b="8670"/>
          <a:stretch/>
        </p:blipFill>
        <p:spPr bwMode="auto">
          <a:xfrm>
            <a:off x="6547902" y="1444234"/>
            <a:ext cx="2112633" cy="2404330"/>
          </a:xfrm>
          <a:custGeom>
            <a:avLst/>
            <a:gdLst>
              <a:gd name="connsiteX0" fmla="*/ 50 w 2930652"/>
              <a:gd name="connsiteY0" fmla="*/ -502 h 3394710"/>
              <a:gd name="connsiteX1" fmla="*/ 2930702 w 2930652"/>
              <a:gd name="connsiteY1" fmla="*/ -502 h 3394710"/>
              <a:gd name="connsiteX2" fmla="*/ 2930702 w 2930652"/>
              <a:gd name="connsiteY2" fmla="*/ 3394208 h 3394710"/>
              <a:gd name="connsiteX3" fmla="*/ 50 w 2930652"/>
              <a:gd name="connsiteY3" fmla="*/ 3394208 h 339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0652" h="3394710" extrusionOk="0">
                <a:moveTo>
                  <a:pt x="50" y="-502"/>
                </a:moveTo>
                <a:lnTo>
                  <a:pt x="2930702" y="-502"/>
                </a:lnTo>
                <a:lnTo>
                  <a:pt x="2930702" y="3394208"/>
                </a:lnTo>
                <a:lnTo>
                  <a:pt x="50" y="3394208"/>
                </a:lnTo>
                <a:close/>
              </a:path>
            </a:pathLst>
          </a:custGeom>
        </p:spPr>
      </p:pic>
      <p:grpSp>
        <p:nvGrpSpPr>
          <p:cNvPr id="5" name="Группа 4"/>
          <p:cNvGrpSpPr/>
          <p:nvPr/>
        </p:nvGrpSpPr>
        <p:grpSpPr bwMode="auto">
          <a:xfrm>
            <a:off x="845004" y="3991491"/>
            <a:ext cx="3379178" cy="1889407"/>
            <a:chOff x="845004" y="3991491"/>
            <a:chExt cx="3379178" cy="1889407"/>
          </a:xfrm>
        </p:grpSpPr>
        <p:sp>
          <p:nvSpPr>
            <p:cNvPr id="221" name="Прямоугольник: скругленные углы 220"/>
            <p:cNvSpPr/>
            <p:nvPr/>
          </p:nvSpPr>
          <p:spPr bwMode="auto">
            <a:xfrm>
              <a:off x="845004" y="3991491"/>
              <a:ext cx="3379178" cy="1889407"/>
            </a:xfrm>
            <a:prstGeom prst="roundRect">
              <a:avLst>
                <a:gd name="adj" fmla="val 972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22" name="TextBox 221"/>
            <p:cNvSpPr txBox="1"/>
            <p:nvPr/>
          </p:nvSpPr>
          <p:spPr bwMode="auto">
            <a:xfrm>
              <a:off x="1036798" y="4127999"/>
              <a:ext cx="197770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3600" b="1">
                  <a:solidFill>
                    <a:schemeClr val="bg1"/>
                  </a:solidFill>
                </a:rPr>
                <a:t>5 000</a:t>
              </a:r>
              <a:endParaRPr/>
            </a:p>
          </p:txBody>
        </p:sp>
        <p:sp>
          <p:nvSpPr>
            <p:cNvPr id="223" name="TextBox 222"/>
            <p:cNvSpPr txBox="1"/>
            <p:nvPr/>
          </p:nvSpPr>
          <p:spPr bwMode="auto">
            <a:xfrm>
              <a:off x="1036799" y="4641697"/>
              <a:ext cx="30957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400" b="1">
                  <a:solidFill>
                    <a:schemeClr val="bg1"/>
                  </a:solidFill>
                </a:rPr>
                <a:t>пользователей сопровождаем в 1 системе</a:t>
              </a:r>
              <a:endParaRPr/>
            </a:p>
          </p:txBody>
        </p:sp>
        <p:sp>
          <p:nvSpPr>
            <p:cNvPr id="224" name="TextBox 223"/>
            <p:cNvSpPr txBox="1"/>
            <p:nvPr/>
          </p:nvSpPr>
          <p:spPr bwMode="auto">
            <a:xfrm>
              <a:off x="1036799" y="5348825"/>
              <a:ext cx="2717681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chemeClr val="bg1"/>
                  </a:solidFill>
                </a:rPr>
                <a:t>Гарантируем бесперебойную работу на всех уровнях</a:t>
              </a:r>
              <a:endParaRPr lang="ru-RU" sz="1050" b="1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 bwMode="auto">
          <a:xfrm>
            <a:off x="4395713" y="3990980"/>
            <a:ext cx="3349983" cy="1877930"/>
            <a:chOff x="4395713" y="3990980"/>
            <a:chExt cx="3349983" cy="1877930"/>
          </a:xfrm>
        </p:grpSpPr>
        <p:sp>
          <p:nvSpPr>
            <p:cNvPr id="219" name="Прямоугольник: скругленные углы 218"/>
            <p:cNvSpPr/>
            <p:nvPr/>
          </p:nvSpPr>
          <p:spPr bwMode="auto">
            <a:xfrm>
              <a:off x="4395713" y="3990980"/>
              <a:ext cx="3349983" cy="1877930"/>
            </a:xfrm>
            <a:prstGeom prst="roundRect">
              <a:avLst>
                <a:gd name="adj" fmla="val 972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7" name="TextBox 226"/>
            <p:cNvSpPr txBox="1"/>
            <p:nvPr/>
          </p:nvSpPr>
          <p:spPr bwMode="auto">
            <a:xfrm>
              <a:off x="4577796" y="4157367"/>
              <a:ext cx="315428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000" b="1"/>
                <a:t>Официальные статусы 1С</a:t>
              </a:r>
              <a:endParaRPr/>
            </a:p>
          </p:txBody>
        </p:sp>
        <p:sp>
          <p:nvSpPr>
            <p:cNvPr id="231" name="TextBox 230"/>
            <p:cNvSpPr txBox="1"/>
            <p:nvPr/>
          </p:nvSpPr>
          <p:spPr bwMode="auto">
            <a:xfrm>
              <a:off x="4577796" y="5348532"/>
              <a:ext cx="2496656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050"/>
                <a:t>Для внедрения, сопровождения и разработки системы</a:t>
              </a:r>
              <a:endParaRPr/>
            </a:p>
          </p:txBody>
        </p:sp>
      </p:grpSp>
      <p:grpSp>
        <p:nvGrpSpPr>
          <p:cNvPr id="10" name="Группа 9"/>
          <p:cNvGrpSpPr/>
          <p:nvPr/>
        </p:nvGrpSpPr>
        <p:grpSpPr bwMode="auto">
          <a:xfrm>
            <a:off x="7945959" y="1960636"/>
            <a:ext cx="3392272" cy="3908273"/>
            <a:chOff x="7945959" y="1960636"/>
            <a:chExt cx="3392272" cy="3908273"/>
          </a:xfrm>
        </p:grpSpPr>
        <p:sp>
          <p:nvSpPr>
            <p:cNvPr id="11" name="Прямоугольник: скругленные углы 10"/>
            <p:cNvSpPr/>
            <p:nvPr/>
          </p:nvSpPr>
          <p:spPr bwMode="auto">
            <a:xfrm>
              <a:off x="7945959" y="1960636"/>
              <a:ext cx="3380400" cy="3908273"/>
            </a:xfrm>
            <a:prstGeom prst="roundRect">
              <a:avLst>
                <a:gd name="adj" fmla="val 521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8136010" y="2044574"/>
              <a:ext cx="248756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3600" b="1">
                  <a:solidFill>
                    <a:schemeClr val="bg1"/>
                  </a:solidFill>
                </a:rPr>
                <a:t>10 000</a:t>
              </a:r>
              <a:endParaRPr/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8136010" y="2558272"/>
              <a:ext cx="313824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400" b="1">
                  <a:solidFill>
                    <a:schemeClr val="bg1"/>
                  </a:solidFill>
                </a:rPr>
                <a:t>Клиентов разных отраслей</a:t>
              </a:r>
              <a:endParaRPr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10058592" y="3038297"/>
              <a:ext cx="978768" cy="489384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8206422" y="3196960"/>
              <a:ext cx="1606589" cy="338229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9722070" y="4577755"/>
              <a:ext cx="1222155" cy="325552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9312307" y="3482923"/>
              <a:ext cx="2025924" cy="1028387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8250114" y="4505038"/>
              <a:ext cx="1100816" cy="286212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9"/>
            <a:stretch/>
          </p:blipFill>
          <p:spPr bwMode="auto">
            <a:xfrm>
              <a:off x="8206422" y="3505790"/>
              <a:ext cx="1085093" cy="1085093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 bwMode="auto">
          <a:xfrm>
            <a:off x="8119973" y="5345191"/>
            <a:ext cx="3154287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400">
                <a:solidFill>
                  <a:schemeClr val="bg1"/>
                </a:solidFill>
              </a:rPr>
              <a:t>Работаем как часть</a:t>
            </a:r>
            <a:br>
              <a:rPr lang="ru-RU" sz="1400">
                <a:solidFill>
                  <a:schemeClr val="bg1"/>
                </a:solidFill>
              </a:rPr>
            </a:br>
            <a:r>
              <a:rPr lang="ru-RU" sz="1400">
                <a:solidFill>
                  <a:schemeClr val="bg1"/>
                </a:solidFill>
              </a:rPr>
              <a:t>команды Заказчика</a:t>
            </a:r>
            <a:endParaRPr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 bwMode="auto">
          <a:xfrm>
            <a:off x="884902" y="441325"/>
            <a:ext cx="10121472" cy="98527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dirty="0"/>
              <a:t>«</a:t>
            </a:r>
            <a:r>
              <a:rPr lang="ru-RU" dirty="0" err="1"/>
              <a:t>Форус</a:t>
            </a:r>
            <a:r>
              <a:rPr lang="ru-RU" dirty="0"/>
              <a:t>» — надёжный партнёр </a:t>
            </a:r>
            <a:br>
              <a:rPr lang="ru-RU" dirty="0"/>
            </a:br>
            <a:r>
              <a:rPr lang="ru-RU" dirty="0"/>
              <a:t>в цифровой трансформации бизнеса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01C6815B-9918-71D4-1925-AAE48F472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601316" y="4245903"/>
            <a:ext cx="731520" cy="731520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3E9BEBE1-E35F-DCF1-3C51-72299BF245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135719" y="3358124"/>
            <a:ext cx="731520" cy="731520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9430F6BA-3EBB-FF6F-5D40-54E962D228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738553" y="3429000"/>
            <a:ext cx="731520" cy="731520"/>
          </a:xfrm>
          <a:prstGeom prst="rect">
            <a:avLst/>
          </a:prstGeom>
        </p:spPr>
      </p:pic>
      <p:sp>
        <p:nvSpPr>
          <p:cNvPr id="108" name="Прямоугольник: скругленные углы 107">
            <a:extLst>
              <a:ext uri="{FF2B5EF4-FFF2-40B4-BE49-F238E27FC236}">
                <a16:creationId xmlns:a16="http://schemas.microsoft.com/office/drawing/2014/main" id="{64B43171-9C56-46DF-B553-D53A7EF7FB9B}"/>
              </a:ext>
            </a:extLst>
          </p:cNvPr>
          <p:cNvSpPr/>
          <p:nvPr/>
        </p:nvSpPr>
        <p:spPr bwMode="auto">
          <a:xfrm>
            <a:off x="880933" y="2219409"/>
            <a:ext cx="3023081" cy="1201095"/>
          </a:xfrm>
          <a:prstGeom prst="roundRect">
            <a:avLst>
              <a:gd name="adj" fmla="val 12355"/>
            </a:avLst>
          </a:prstGeom>
          <a:ln w="190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Информационная система-источник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на базе платформы 1С</a:t>
            </a:r>
          </a:p>
        </p:txBody>
      </p:sp>
      <p:sp>
        <p:nvSpPr>
          <p:cNvPr id="96" name="Прямоугольник: скругленные углы 95">
            <a:extLst>
              <a:ext uri="{FF2B5EF4-FFF2-40B4-BE49-F238E27FC236}">
                <a16:creationId xmlns:a16="http://schemas.microsoft.com/office/drawing/2014/main" id="{5E9EF5F6-68AA-40DC-B67E-B79DD6CAE90B}"/>
              </a:ext>
            </a:extLst>
          </p:cNvPr>
          <p:cNvSpPr/>
          <p:nvPr/>
        </p:nvSpPr>
        <p:spPr bwMode="auto">
          <a:xfrm>
            <a:off x="8648311" y="2219409"/>
            <a:ext cx="2629289" cy="1143499"/>
          </a:xfrm>
          <a:prstGeom prst="roundRect">
            <a:avLst>
              <a:gd name="adj" fmla="val 11648"/>
            </a:avLst>
          </a:prstGeom>
          <a:ln w="190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1С:Архив</a:t>
            </a:r>
          </a:p>
        </p:txBody>
      </p:sp>
      <p:sp>
        <p:nvSpPr>
          <p:cNvPr id="118" name="Прямоугольник: скругленные углы 117">
            <a:extLst>
              <a:ext uri="{FF2B5EF4-FFF2-40B4-BE49-F238E27FC236}">
                <a16:creationId xmlns:a16="http://schemas.microsoft.com/office/drawing/2014/main" id="{B56ACCA3-C90C-4E82-85EE-BEF5646E1A63}"/>
              </a:ext>
            </a:extLst>
          </p:cNvPr>
          <p:cNvSpPr/>
          <p:nvPr/>
        </p:nvSpPr>
        <p:spPr bwMode="auto">
          <a:xfrm>
            <a:off x="4418915" y="2222320"/>
            <a:ext cx="3719770" cy="1140588"/>
          </a:xfrm>
          <a:prstGeom prst="roundRect">
            <a:avLst>
              <a:gd name="adj" fmla="val 12479"/>
            </a:avLst>
          </a:prstGeom>
          <a:ln w="190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1С:Библиотека интеграции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с 1С:Архивом</a:t>
            </a:r>
            <a:endParaRPr lang="ru-RU" sz="1600" kern="1200" dirty="0">
              <a:solidFill>
                <a:schemeClr val="tx1"/>
              </a:solidFill>
            </a:endParaRPr>
          </a:p>
        </p:txBody>
      </p: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8448F347-F8D1-46B1-9EEA-CD80DAD467C2}"/>
              </a:ext>
            </a:extLst>
          </p:cNvPr>
          <p:cNvGrpSpPr/>
          <p:nvPr/>
        </p:nvGrpSpPr>
        <p:grpSpPr>
          <a:xfrm>
            <a:off x="3495800" y="1510093"/>
            <a:ext cx="1413083" cy="575584"/>
            <a:chOff x="2862300" y="4158233"/>
            <a:chExt cx="1302190" cy="575584"/>
          </a:xfrm>
          <a:solidFill>
            <a:schemeClr val="accent1"/>
          </a:solidFill>
        </p:grpSpPr>
        <p:sp>
          <p:nvSpPr>
            <p:cNvPr id="140" name="Прямоугольник 139">
              <a:extLst>
                <a:ext uri="{FF2B5EF4-FFF2-40B4-BE49-F238E27FC236}">
                  <a16:creationId xmlns:a16="http://schemas.microsoft.com/office/drawing/2014/main" id="{0F86D0FB-3988-4FDB-B6A3-1624521E6623}"/>
                </a:ext>
              </a:extLst>
            </p:cNvPr>
            <p:cNvSpPr/>
            <p:nvPr/>
          </p:nvSpPr>
          <p:spPr>
            <a:xfrm>
              <a:off x="2926079" y="4158233"/>
              <a:ext cx="1174633" cy="575584"/>
            </a:xfrm>
            <a:prstGeom prst="round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91431" tIns="45716" rIns="91431" bIns="45716" anchor="ctr"/>
            <a:lstStyle/>
            <a:p>
              <a:pPr algn="ctr">
                <a:spcBef>
                  <a:spcPct val="20000"/>
                </a:spcBef>
                <a:buClr>
                  <a:srgbClr val="CC0000"/>
                </a:buClr>
              </a:pPr>
              <a:endParaRPr lang="ru-RU" sz="1400">
                <a:solidFill>
                  <a:schemeClr val="tx1"/>
                </a:solidFill>
              </a:endParaRPr>
            </a:p>
          </p:txBody>
        </p:sp>
        <p:sp>
          <p:nvSpPr>
            <p:cNvPr id="138" name="Rectangle 3">
              <a:extLst>
                <a:ext uri="{FF2B5EF4-FFF2-40B4-BE49-F238E27FC236}">
                  <a16:creationId xmlns:a16="http://schemas.microsoft.com/office/drawing/2014/main" id="{7700086F-2158-435E-96B6-831568E05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2300" y="4189714"/>
              <a:ext cx="1302190" cy="505721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1" tIns="45716" rIns="91431" bIns="45716" anchor="ctr"/>
            <a:lstStyle>
              <a:defPPr>
                <a:defRPr lang="ru-RU"/>
              </a:defPPr>
              <a:lvl1pPr algn="ctr">
                <a:spcBef>
                  <a:spcPct val="20000"/>
                </a:spcBef>
                <a:buClr>
                  <a:srgbClr val="CC0000"/>
                </a:buClr>
                <a:buFontTx/>
                <a:buNone/>
                <a:defRPr sz="1400" b="0"/>
              </a:lvl1pPr>
              <a:lvl2pPr marL="742950" indent="-287338">
                <a:spcBef>
                  <a:spcPct val="20000"/>
                </a:spcBef>
                <a:buClr>
                  <a:srgbClr val="CC0000"/>
                </a:buClr>
                <a:buChar char="•"/>
                <a:defRPr sz="1700">
                  <a:latin typeface="Futura PT Demi" pitchFamily="34" charset="0"/>
                </a:defRPr>
              </a:lvl2pPr>
              <a:lvl3pPr marL="1144588" indent="-230188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latin typeface="Futura PT Dem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latin typeface="Futura PT Demi" pitchFamily="34" charset="0"/>
                </a:defRPr>
              </a:lvl4pPr>
              <a:lvl5pPr marL="2055813" indent="-227013">
                <a:spcBef>
                  <a:spcPct val="20000"/>
                </a:spcBef>
                <a:buClr>
                  <a:srgbClr val="CC0000"/>
                </a:buClr>
                <a:buChar char="•"/>
                <a:defRPr sz="1300">
                  <a:latin typeface="Futura PT Demi" pitchFamily="34" charset="0"/>
                </a:defRPr>
              </a:lvl5pPr>
              <a:lvl6pPr marL="25130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latin typeface="Futura PT Demi" pitchFamily="34" charset="0"/>
                </a:defRPr>
              </a:lvl6pPr>
              <a:lvl7pPr marL="29702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latin typeface="Futura PT Demi" pitchFamily="34" charset="0"/>
                </a:defRPr>
              </a:lvl7pPr>
              <a:lvl8pPr marL="34274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latin typeface="Futura PT Demi" pitchFamily="34" charset="0"/>
                </a:defRPr>
              </a:lvl8pPr>
              <a:lvl9pPr marL="38846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latin typeface="Futura PT Demi" pitchFamily="34" charset="0"/>
                </a:defRPr>
              </a:lvl9pPr>
            </a:lstStyle>
            <a:p>
              <a:r>
                <a:rPr lang="ru-RU" altLang="ru-RU" dirty="0"/>
                <a:t>Отправить </a:t>
              </a:r>
              <a:br>
                <a:rPr lang="ru-RU" altLang="ru-RU" dirty="0"/>
              </a:br>
              <a:r>
                <a:rPr lang="ru-RU" altLang="ru-RU" dirty="0"/>
                <a:t>в 1С:Архив</a:t>
              </a:r>
            </a:p>
          </p:txBody>
        </p:sp>
      </p:grpSp>
      <p:pic>
        <p:nvPicPr>
          <p:cNvPr id="9" name="Рисунок 8" descr="Открытая папка">
            <a:extLst>
              <a:ext uri="{FF2B5EF4-FFF2-40B4-BE49-F238E27FC236}">
                <a16:creationId xmlns:a16="http://schemas.microsoft.com/office/drawing/2014/main" id="{C4FDCDA7-95CD-282C-C381-BABFA3C143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32634" y="4092887"/>
            <a:ext cx="914400" cy="914400"/>
          </a:xfrm>
          <a:prstGeom prst="rect">
            <a:avLst/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205D4F04-2FEB-FDA7-CA29-255817EF923A}"/>
              </a:ext>
            </a:extLst>
          </p:cNvPr>
          <p:cNvGrpSpPr/>
          <p:nvPr/>
        </p:nvGrpSpPr>
        <p:grpSpPr>
          <a:xfrm>
            <a:off x="1452594" y="4064443"/>
            <a:ext cx="914400" cy="914400"/>
            <a:chOff x="932674" y="2207014"/>
            <a:chExt cx="914400" cy="914400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7E0EB5FB-8551-6559-C436-A6F24CB79E08}"/>
                </a:ext>
              </a:extLst>
            </p:cNvPr>
            <p:cNvGrpSpPr/>
            <p:nvPr/>
          </p:nvGrpSpPr>
          <p:grpSpPr>
            <a:xfrm>
              <a:off x="932674" y="2207014"/>
              <a:ext cx="914400" cy="914400"/>
              <a:chOff x="932674" y="2207014"/>
              <a:chExt cx="914400" cy="914400"/>
            </a:xfrm>
          </p:grpSpPr>
          <p:pic>
            <p:nvPicPr>
              <p:cNvPr id="19" name="Рисунок 18" descr="Контракт">
                <a:extLst>
                  <a:ext uri="{FF2B5EF4-FFF2-40B4-BE49-F238E27FC236}">
                    <a16:creationId xmlns:a16="http://schemas.microsoft.com/office/drawing/2014/main" id="{47C96098-B7F9-7A31-D8F2-FB59B60B36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932674" y="2207014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D317FED1-C869-BD5C-D12B-FBDDCF94CA55}"/>
                  </a:ext>
                </a:extLst>
              </p:cNvPr>
              <p:cNvSpPr/>
              <p:nvPr/>
            </p:nvSpPr>
            <p:spPr>
              <a:xfrm>
                <a:off x="1203960" y="2779139"/>
                <a:ext cx="142240" cy="1520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3" name="Рисунок 22" descr="Маркеры-галочки">
              <a:extLst>
                <a:ext uri="{FF2B5EF4-FFF2-40B4-BE49-F238E27FC236}">
                  <a16:creationId xmlns:a16="http://schemas.microsoft.com/office/drawing/2014/main" id="{241EC20A-720C-971E-F23B-DDA7A46D6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209040" y="2779139"/>
              <a:ext cx="137160" cy="137160"/>
            </a:xfrm>
            <a:prstGeom prst="rect">
              <a:avLst/>
            </a:prstGeom>
          </p:spPr>
        </p:pic>
      </p:grpSp>
      <p:pic>
        <p:nvPicPr>
          <p:cNvPr id="64" name="Рисунок 63" descr="Документ">
            <a:extLst>
              <a:ext uri="{FF2B5EF4-FFF2-40B4-BE49-F238E27FC236}">
                <a16:creationId xmlns:a16="http://schemas.microsoft.com/office/drawing/2014/main" id="{58153522-D72B-51FC-5531-BCC978D7E1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01314" y="3553654"/>
            <a:ext cx="914400" cy="914400"/>
          </a:xfrm>
          <a:prstGeom prst="rect">
            <a:avLst/>
          </a:prstGeom>
        </p:spPr>
      </p:pic>
      <p:pic>
        <p:nvPicPr>
          <p:cNvPr id="66" name="Рисунок 65" descr="Список">
            <a:extLst>
              <a:ext uri="{FF2B5EF4-FFF2-40B4-BE49-F238E27FC236}">
                <a16:creationId xmlns:a16="http://schemas.microsoft.com/office/drawing/2014/main" id="{8B2E028A-A90D-D5DD-5A06-5232E5F70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50034" y="4064443"/>
            <a:ext cx="914400" cy="914400"/>
          </a:xfrm>
          <a:prstGeom prst="rect">
            <a:avLst/>
          </a:prstGeom>
        </p:spPr>
      </p:pic>
      <p:pic>
        <p:nvPicPr>
          <p:cNvPr id="67" name="Рисунок 66" descr="Открытая папка">
            <a:extLst>
              <a:ext uri="{FF2B5EF4-FFF2-40B4-BE49-F238E27FC236}">
                <a16:creationId xmlns:a16="http://schemas.microsoft.com/office/drawing/2014/main" id="{E7FFEDCA-2837-8D96-88A5-32A303F275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75675" y="3581086"/>
            <a:ext cx="914400" cy="914400"/>
          </a:xfrm>
          <a:prstGeom prst="rect">
            <a:avLst/>
          </a:prstGeom>
        </p:spPr>
      </p:pic>
      <p:pic>
        <p:nvPicPr>
          <p:cNvPr id="68" name="Рисунок 67" descr="Открытая папка">
            <a:extLst>
              <a:ext uri="{FF2B5EF4-FFF2-40B4-BE49-F238E27FC236}">
                <a16:creationId xmlns:a16="http://schemas.microsoft.com/office/drawing/2014/main" id="{CA382919-DA18-4CB8-F465-5C452102E1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77932" y="4092887"/>
            <a:ext cx="914400" cy="914400"/>
          </a:xfrm>
          <a:prstGeom prst="rect">
            <a:avLst/>
          </a:prstGeom>
        </p:spPr>
      </p:pic>
      <p:sp>
        <p:nvSpPr>
          <p:cNvPr id="73" name="Текст 3">
            <a:extLst>
              <a:ext uri="{FF2B5EF4-FFF2-40B4-BE49-F238E27FC236}">
                <a16:creationId xmlns:a16="http://schemas.microsoft.com/office/drawing/2014/main" id="{52EB360F-EC7E-2533-3BCE-8FA530020450}"/>
              </a:ext>
            </a:extLst>
          </p:cNvPr>
          <p:cNvSpPr txBox="1">
            <a:spLocks/>
          </p:cNvSpPr>
          <p:nvPr/>
        </p:nvSpPr>
        <p:spPr>
          <a:xfrm>
            <a:off x="1983152" y="5088046"/>
            <a:ext cx="1350723" cy="3184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FCF66"/>
              </a:buClr>
            </a:pPr>
            <a:r>
              <a:rPr lang="ru-RU" sz="1500" dirty="0"/>
              <a:t>Документы</a:t>
            </a:r>
          </a:p>
        </p:txBody>
      </p:sp>
      <p:sp>
        <p:nvSpPr>
          <p:cNvPr id="74" name="Текст 3">
            <a:extLst>
              <a:ext uri="{FF2B5EF4-FFF2-40B4-BE49-F238E27FC236}">
                <a16:creationId xmlns:a16="http://schemas.microsoft.com/office/drawing/2014/main" id="{8E082BE6-A9F0-B05F-6242-14CA8721A142}"/>
              </a:ext>
            </a:extLst>
          </p:cNvPr>
          <p:cNvSpPr txBox="1">
            <a:spLocks/>
          </p:cNvSpPr>
          <p:nvPr/>
        </p:nvSpPr>
        <p:spPr>
          <a:xfrm>
            <a:off x="4632634" y="5116490"/>
            <a:ext cx="2069667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FCF66"/>
              </a:buClr>
            </a:pPr>
            <a:r>
              <a:rPr lang="ru-RU" sz="1500" dirty="0"/>
              <a:t>Архивные контейнеры электронных документов</a:t>
            </a:r>
          </a:p>
        </p:txBody>
      </p:sp>
      <p:sp>
        <p:nvSpPr>
          <p:cNvPr id="75" name="Текст 3">
            <a:extLst>
              <a:ext uri="{FF2B5EF4-FFF2-40B4-BE49-F238E27FC236}">
                <a16:creationId xmlns:a16="http://schemas.microsoft.com/office/drawing/2014/main" id="{2CABBE40-2FEE-1D6E-BED4-110A1AA3E103}"/>
              </a:ext>
            </a:extLst>
          </p:cNvPr>
          <p:cNvSpPr txBox="1">
            <a:spLocks/>
          </p:cNvSpPr>
          <p:nvPr/>
        </p:nvSpPr>
        <p:spPr>
          <a:xfrm>
            <a:off x="6957739" y="5116490"/>
            <a:ext cx="2069667" cy="5414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FCF66"/>
              </a:buClr>
            </a:pPr>
            <a:r>
              <a:rPr lang="ru-RU" sz="1500" dirty="0"/>
              <a:t>Пакет электронных документов</a:t>
            </a:r>
          </a:p>
        </p:txBody>
      </p:sp>
      <p:sp>
        <p:nvSpPr>
          <p:cNvPr id="88" name="Рисунок 147" descr="Одна шестеренка со сплошной заливкой">
            <a:extLst>
              <a:ext uri="{FF2B5EF4-FFF2-40B4-BE49-F238E27FC236}">
                <a16:creationId xmlns:a16="http://schemas.microsoft.com/office/drawing/2014/main" id="{F0D8DC6F-37C5-475C-AB22-5CA877A1A4BB}"/>
              </a:ext>
            </a:extLst>
          </p:cNvPr>
          <p:cNvSpPr/>
          <p:nvPr/>
        </p:nvSpPr>
        <p:spPr>
          <a:xfrm>
            <a:off x="8212894" y="1574914"/>
            <a:ext cx="447156" cy="445941"/>
          </a:xfrm>
          <a:custGeom>
            <a:avLst/>
            <a:gdLst>
              <a:gd name="connsiteX0" fmla="*/ 223250 w 447156"/>
              <a:gd name="connsiteY0" fmla="*/ 301666 h 445941"/>
              <a:gd name="connsiteX1" fmla="*/ 144456 w 447156"/>
              <a:gd name="connsiteY1" fmla="*/ 222971 h 445941"/>
              <a:gd name="connsiteX2" fmla="*/ 223250 w 447156"/>
              <a:gd name="connsiteY2" fmla="*/ 144275 h 445941"/>
              <a:gd name="connsiteX3" fmla="*/ 302044 w 447156"/>
              <a:gd name="connsiteY3" fmla="*/ 222971 h 445941"/>
              <a:gd name="connsiteX4" fmla="*/ 223250 w 447156"/>
              <a:gd name="connsiteY4" fmla="*/ 301666 h 445941"/>
              <a:gd name="connsiteX5" fmla="*/ 400537 w 447156"/>
              <a:gd name="connsiteY5" fmla="*/ 173786 h 445941"/>
              <a:gd name="connsiteX6" fmla="*/ 383465 w 447156"/>
              <a:gd name="connsiteY6" fmla="*/ 133127 h 445941"/>
              <a:gd name="connsiteX7" fmla="*/ 399880 w 447156"/>
              <a:gd name="connsiteY7" fmla="*/ 83942 h 445941"/>
              <a:gd name="connsiteX8" fmla="*/ 362453 w 447156"/>
              <a:gd name="connsiteY8" fmla="*/ 46562 h 445941"/>
              <a:gd name="connsiteX9" fmla="*/ 313207 w 447156"/>
              <a:gd name="connsiteY9" fmla="*/ 62956 h 445941"/>
              <a:gd name="connsiteX10" fmla="*/ 271840 w 447156"/>
              <a:gd name="connsiteY10" fmla="*/ 45906 h 445941"/>
              <a:gd name="connsiteX11" fmla="*/ 249515 w 447156"/>
              <a:gd name="connsiteY11" fmla="*/ 0 h 445941"/>
              <a:gd name="connsiteX12" fmla="*/ 196985 w 447156"/>
              <a:gd name="connsiteY12" fmla="*/ 0 h 445941"/>
              <a:gd name="connsiteX13" fmla="*/ 174004 w 447156"/>
              <a:gd name="connsiteY13" fmla="*/ 45906 h 445941"/>
              <a:gd name="connsiteX14" fmla="*/ 133293 w 447156"/>
              <a:gd name="connsiteY14" fmla="*/ 62956 h 445941"/>
              <a:gd name="connsiteX15" fmla="*/ 84047 w 447156"/>
              <a:gd name="connsiteY15" fmla="*/ 46562 h 445941"/>
              <a:gd name="connsiteX16" fmla="*/ 46620 w 447156"/>
              <a:gd name="connsiteY16" fmla="*/ 83942 h 445941"/>
              <a:gd name="connsiteX17" fmla="*/ 63035 w 447156"/>
              <a:gd name="connsiteY17" fmla="*/ 133127 h 445941"/>
              <a:gd name="connsiteX18" fmla="*/ 45963 w 447156"/>
              <a:gd name="connsiteY18" fmla="*/ 174442 h 445941"/>
              <a:gd name="connsiteX19" fmla="*/ 0 w 447156"/>
              <a:gd name="connsiteY19" fmla="*/ 196739 h 445941"/>
              <a:gd name="connsiteX20" fmla="*/ 0 w 447156"/>
              <a:gd name="connsiteY20" fmla="*/ 249202 h 445941"/>
              <a:gd name="connsiteX21" fmla="*/ 45963 w 447156"/>
              <a:gd name="connsiteY21" fmla="*/ 272155 h 445941"/>
              <a:gd name="connsiteX22" fmla="*/ 63035 w 447156"/>
              <a:gd name="connsiteY22" fmla="*/ 312815 h 445941"/>
              <a:gd name="connsiteX23" fmla="*/ 46620 w 447156"/>
              <a:gd name="connsiteY23" fmla="*/ 361999 h 445941"/>
              <a:gd name="connsiteX24" fmla="*/ 84047 w 447156"/>
              <a:gd name="connsiteY24" fmla="*/ 399380 h 445941"/>
              <a:gd name="connsiteX25" fmla="*/ 133293 w 447156"/>
              <a:gd name="connsiteY25" fmla="*/ 382985 h 445941"/>
              <a:gd name="connsiteX26" fmla="*/ 174660 w 447156"/>
              <a:gd name="connsiteY26" fmla="*/ 400035 h 445941"/>
              <a:gd name="connsiteX27" fmla="*/ 197642 w 447156"/>
              <a:gd name="connsiteY27" fmla="*/ 445941 h 445941"/>
              <a:gd name="connsiteX28" fmla="*/ 250171 w 447156"/>
              <a:gd name="connsiteY28" fmla="*/ 445941 h 445941"/>
              <a:gd name="connsiteX29" fmla="*/ 273153 w 447156"/>
              <a:gd name="connsiteY29" fmla="*/ 400035 h 445941"/>
              <a:gd name="connsiteX30" fmla="*/ 313863 w 447156"/>
              <a:gd name="connsiteY30" fmla="*/ 382985 h 445941"/>
              <a:gd name="connsiteX31" fmla="*/ 363110 w 447156"/>
              <a:gd name="connsiteY31" fmla="*/ 399380 h 445941"/>
              <a:gd name="connsiteX32" fmla="*/ 400537 w 447156"/>
              <a:gd name="connsiteY32" fmla="*/ 361999 h 445941"/>
              <a:gd name="connsiteX33" fmla="*/ 384121 w 447156"/>
              <a:gd name="connsiteY33" fmla="*/ 312815 h 445941"/>
              <a:gd name="connsiteX34" fmla="*/ 401193 w 447156"/>
              <a:gd name="connsiteY34" fmla="*/ 271500 h 445941"/>
              <a:gd name="connsiteX35" fmla="*/ 447157 w 447156"/>
              <a:gd name="connsiteY35" fmla="*/ 248547 h 445941"/>
              <a:gd name="connsiteX36" fmla="*/ 447157 w 447156"/>
              <a:gd name="connsiteY36" fmla="*/ 196083 h 445941"/>
              <a:gd name="connsiteX37" fmla="*/ 400537 w 447156"/>
              <a:gd name="connsiteY37" fmla="*/ 173786 h 445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47156" h="445941">
                <a:moveTo>
                  <a:pt x="223250" y="301666"/>
                </a:moveTo>
                <a:cubicBezTo>
                  <a:pt x="179913" y="301666"/>
                  <a:pt x="144456" y="266253"/>
                  <a:pt x="144456" y="222971"/>
                </a:cubicBezTo>
                <a:cubicBezTo>
                  <a:pt x="144456" y="179688"/>
                  <a:pt x="179913" y="144275"/>
                  <a:pt x="223250" y="144275"/>
                </a:cubicBezTo>
                <a:cubicBezTo>
                  <a:pt x="266587" y="144275"/>
                  <a:pt x="302044" y="179688"/>
                  <a:pt x="302044" y="222971"/>
                </a:cubicBezTo>
                <a:cubicBezTo>
                  <a:pt x="302044" y="266253"/>
                  <a:pt x="266587" y="301666"/>
                  <a:pt x="223250" y="301666"/>
                </a:cubicBezTo>
                <a:close/>
                <a:moveTo>
                  <a:pt x="400537" y="173786"/>
                </a:moveTo>
                <a:cubicBezTo>
                  <a:pt x="396597" y="159358"/>
                  <a:pt x="390688" y="145587"/>
                  <a:pt x="383465" y="133127"/>
                </a:cubicBezTo>
                <a:lnTo>
                  <a:pt x="399880" y="83942"/>
                </a:lnTo>
                <a:lnTo>
                  <a:pt x="362453" y="46562"/>
                </a:lnTo>
                <a:lnTo>
                  <a:pt x="313207" y="62956"/>
                </a:lnTo>
                <a:cubicBezTo>
                  <a:pt x="300074" y="55743"/>
                  <a:pt x="286285" y="49840"/>
                  <a:pt x="271840" y="45906"/>
                </a:cubicBezTo>
                <a:lnTo>
                  <a:pt x="249515" y="0"/>
                </a:lnTo>
                <a:lnTo>
                  <a:pt x="196985" y="0"/>
                </a:lnTo>
                <a:lnTo>
                  <a:pt x="174004" y="45906"/>
                </a:lnTo>
                <a:cubicBezTo>
                  <a:pt x="159558" y="49840"/>
                  <a:pt x="145769" y="55743"/>
                  <a:pt x="133293" y="62956"/>
                </a:cubicBezTo>
                <a:lnTo>
                  <a:pt x="84047" y="46562"/>
                </a:lnTo>
                <a:lnTo>
                  <a:pt x="46620" y="83942"/>
                </a:lnTo>
                <a:lnTo>
                  <a:pt x="63035" y="133127"/>
                </a:lnTo>
                <a:cubicBezTo>
                  <a:pt x="55813" y="146242"/>
                  <a:pt x="49903" y="160014"/>
                  <a:pt x="45963" y="174442"/>
                </a:cubicBezTo>
                <a:lnTo>
                  <a:pt x="0" y="196739"/>
                </a:lnTo>
                <a:lnTo>
                  <a:pt x="0" y="249202"/>
                </a:lnTo>
                <a:lnTo>
                  <a:pt x="45963" y="272155"/>
                </a:lnTo>
                <a:cubicBezTo>
                  <a:pt x="49903" y="286583"/>
                  <a:pt x="55813" y="300355"/>
                  <a:pt x="63035" y="312815"/>
                </a:cubicBezTo>
                <a:lnTo>
                  <a:pt x="46620" y="361999"/>
                </a:lnTo>
                <a:lnTo>
                  <a:pt x="84047" y="399380"/>
                </a:lnTo>
                <a:lnTo>
                  <a:pt x="133293" y="382985"/>
                </a:lnTo>
                <a:cubicBezTo>
                  <a:pt x="146426" y="390199"/>
                  <a:pt x="160215" y="396101"/>
                  <a:pt x="174660" y="400035"/>
                </a:cubicBezTo>
                <a:lnTo>
                  <a:pt x="197642" y="445941"/>
                </a:lnTo>
                <a:lnTo>
                  <a:pt x="250171" y="445941"/>
                </a:lnTo>
                <a:lnTo>
                  <a:pt x="273153" y="400035"/>
                </a:lnTo>
                <a:cubicBezTo>
                  <a:pt x="287599" y="396101"/>
                  <a:pt x="301388" y="390199"/>
                  <a:pt x="313863" y="382985"/>
                </a:cubicBezTo>
                <a:lnTo>
                  <a:pt x="363110" y="399380"/>
                </a:lnTo>
                <a:lnTo>
                  <a:pt x="400537" y="361999"/>
                </a:lnTo>
                <a:lnTo>
                  <a:pt x="384121" y="312815"/>
                </a:lnTo>
                <a:cubicBezTo>
                  <a:pt x="391344" y="299699"/>
                  <a:pt x="397254" y="285927"/>
                  <a:pt x="401193" y="271500"/>
                </a:cubicBezTo>
                <a:lnTo>
                  <a:pt x="447157" y="248547"/>
                </a:lnTo>
                <a:lnTo>
                  <a:pt x="447157" y="196083"/>
                </a:lnTo>
                <a:lnTo>
                  <a:pt x="400537" y="173786"/>
                </a:lnTo>
                <a:close/>
              </a:path>
            </a:pathLst>
          </a:custGeom>
          <a:solidFill>
            <a:srgbClr val="000000"/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7" name="Текст 3">
            <a:extLst>
              <a:ext uri="{FF2B5EF4-FFF2-40B4-BE49-F238E27FC236}">
                <a16:creationId xmlns:a16="http://schemas.microsoft.com/office/drawing/2014/main" id="{91719D02-6BDA-CBF1-06C9-C49A28E0BB0C}"/>
              </a:ext>
            </a:extLst>
          </p:cNvPr>
          <p:cNvSpPr txBox="1">
            <a:spLocks/>
          </p:cNvSpPr>
          <p:nvPr/>
        </p:nvSpPr>
        <p:spPr>
          <a:xfrm>
            <a:off x="9347472" y="5103716"/>
            <a:ext cx="1768204" cy="10425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FCF66"/>
              </a:buClr>
            </a:pPr>
            <a:r>
              <a:rPr lang="ru-RU" sz="1500" dirty="0"/>
              <a:t>Архивные контейнеры электронных документов</a:t>
            </a:r>
          </a:p>
        </p:txBody>
      </p: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EA43C7EF-DC4F-FED7-FCAD-37A5618A7E98}"/>
              </a:ext>
            </a:extLst>
          </p:cNvPr>
          <p:cNvGrpSpPr/>
          <p:nvPr/>
        </p:nvGrpSpPr>
        <p:grpSpPr>
          <a:xfrm>
            <a:off x="9134064" y="3561462"/>
            <a:ext cx="914400" cy="944504"/>
            <a:chOff x="7320357" y="2033707"/>
            <a:chExt cx="914400" cy="914400"/>
          </a:xfrm>
        </p:grpSpPr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7C0535C4-DE45-D464-25EB-65F66215D29F}"/>
                </a:ext>
              </a:extLst>
            </p:cNvPr>
            <p:cNvSpPr/>
            <p:nvPr/>
          </p:nvSpPr>
          <p:spPr>
            <a:xfrm>
              <a:off x="7406855" y="2243090"/>
              <a:ext cx="719515" cy="48807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2" name="Рисунок 121" descr="Конверт со сплошной заливкой">
              <a:extLst>
                <a:ext uri="{FF2B5EF4-FFF2-40B4-BE49-F238E27FC236}">
                  <a16:creationId xmlns:a16="http://schemas.microsoft.com/office/drawing/2014/main" id="{3A408729-210D-4CE0-B5A0-4235B02BE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320357" y="2033707"/>
              <a:ext cx="914400" cy="914400"/>
            </a:xfrm>
            <a:prstGeom prst="rect">
              <a:avLst/>
            </a:prstGeom>
          </p:spPr>
        </p:pic>
      </p:grpSp>
      <p:pic>
        <p:nvPicPr>
          <p:cNvPr id="144" name="Рисунок 143" descr="Мишень со сплошной заливкой">
            <a:extLst>
              <a:ext uri="{FF2B5EF4-FFF2-40B4-BE49-F238E27FC236}">
                <a16:creationId xmlns:a16="http://schemas.microsoft.com/office/drawing/2014/main" id="{6FDD449A-2695-47C4-AE4E-B9A1E37730F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824136" y="1200074"/>
            <a:ext cx="1188720" cy="1188720"/>
          </a:xfrm>
          <a:prstGeom prst="rect">
            <a:avLst/>
          </a:prstGeom>
        </p:spPr>
      </p:pic>
      <p:sp>
        <p:nvSpPr>
          <p:cNvPr id="2" name="Заголовок 16">
            <a:extLst>
              <a:ext uri="{FF2B5EF4-FFF2-40B4-BE49-F238E27FC236}">
                <a16:creationId xmlns:a16="http://schemas.microsoft.com/office/drawing/2014/main" id="{4A57C89A-5D27-397C-FD7B-04CDF47C4C57}"/>
              </a:ext>
            </a:extLst>
          </p:cNvPr>
          <p:cNvSpPr txBox="1">
            <a:spLocks/>
          </p:cNvSpPr>
          <p:nvPr/>
        </p:nvSpPr>
        <p:spPr bwMode="auto">
          <a:xfrm>
            <a:off x="876154" y="444735"/>
            <a:ext cx="10392696" cy="876879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Схема приема-передачи документов </a:t>
            </a:r>
            <a:br>
              <a:rPr lang="ru-RU" dirty="0"/>
            </a:br>
            <a:r>
              <a:rPr lang="ru-RU" dirty="0"/>
              <a:t>и отчетов в 1С:Архив</a:t>
            </a:r>
          </a:p>
        </p:txBody>
      </p:sp>
    </p:spTree>
    <p:extLst>
      <p:ext uri="{BB962C8B-B14F-4D97-AF65-F5344CB8AC3E}">
        <p14:creationId xmlns:p14="http://schemas.microsoft.com/office/powerpoint/2010/main" val="189784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2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7.40741E-7 L 0.26081 0.00417 " pathEditMode="relative" rAng="0" ptsTypes="AA">
                                      <p:cBhvr>
                                        <p:cTn id="39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20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42" presetClass="path" presetSubtype="0" accel="50000" decel="2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-3.7037E-6 L 0.25208 0.00417 " pathEditMode="relative" rAng="0" ptsTypes="AA">
                                      <p:cBhvr>
                                        <p:cTn id="41" dur="4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20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42" presetClass="path" presetSubtype="0" accel="50000" decel="2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7.40741E-7 L 0.24843 0.00417 " pathEditMode="relative" rAng="0" ptsTypes="AA">
                                      <p:cBhvr>
                                        <p:cTn id="43" dur="4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20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2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6 4.07407E-6 L 0.23776 -0.02338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88" y="-1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42" presetClass="path" presetSubtype="0" accel="50000" decel="2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1.11111E-6 L 0.18503 0.05555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5" y="27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42" presetClass="path" presetSubtype="0" accel="50000" decel="2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4.07407E-6 L 0.1306 -0.02871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3" y="-1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0.18489 -0.03865 " pathEditMode="relative" rAng="0" ptsTypes="AA">
                                      <p:cBhvr>
                                        <p:cTn id="87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5" y="-1944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12904 0.03519 " pathEditMode="relative" rAng="0" ptsTypes="AA">
                                      <p:cBhvr>
                                        <p:cTn id="89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5" y="1759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0.23698 0.05 " pathEditMode="relative" rAng="0" ptsTypes="AA">
                                      <p:cBhvr>
                                        <p:cTn id="91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9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</p:childTnLst>
        </p:cTn>
      </p:par>
    </p:tnLst>
    <p:bldLst>
      <p:bldP spid="73" grpId="0"/>
      <p:bldP spid="73" grpId="1"/>
      <p:bldP spid="74" grpId="0"/>
      <p:bldP spid="74" grpId="1"/>
      <p:bldP spid="75" grpId="0"/>
      <p:bldP spid="75" grpId="1"/>
      <p:bldP spid="88" grpId="0" animBg="1"/>
      <p:bldP spid="9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Демонстрация 1С:ДО + 1С:Архив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3200">
                <a:solidFill>
                  <a:srgbClr val="000000"/>
                </a:solidFill>
              </a:rPr>
              <a:t>Причины внедрения 1С:Архив</a:t>
            </a:r>
            <a:endParaRPr lang="ru-RU" sz="3200"/>
          </a:p>
        </p:txBody>
      </p:sp>
      <p:sp>
        <p:nvSpPr>
          <p:cNvPr id="4" name="Прямоугольник: скругленные углы 3"/>
          <p:cNvSpPr/>
          <p:nvPr/>
        </p:nvSpPr>
        <p:spPr bwMode="auto">
          <a:xfrm>
            <a:off x="740641" y="1551751"/>
            <a:ext cx="9799781" cy="3590685"/>
          </a:xfrm>
          <a:prstGeom prst="roundRect">
            <a:avLst>
              <a:gd name="adj" fmla="val 3819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sz="200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: скругленные углы 4"/>
          <p:cNvSpPr/>
          <p:nvPr/>
        </p:nvSpPr>
        <p:spPr bwMode="auto">
          <a:xfrm>
            <a:off x="740641" y="1551752"/>
            <a:ext cx="9799781" cy="985273"/>
          </a:xfrm>
          <a:prstGeom prst="roundRect">
            <a:avLst>
              <a:gd name="adj" fmla="val 1503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>
              <a:defRPr/>
            </a:pPr>
            <a:r>
              <a:rPr lang="ru-RU">
                <a:solidFill>
                  <a:srgbClr val="000000"/>
                </a:solidFill>
                <a:ea typeface="Calibri"/>
                <a:cs typeface="Times New Roman"/>
              </a:rPr>
              <a:t>1С:Архив — это </a:t>
            </a:r>
            <a:r>
              <a:rPr lang="ru-RU">
                <a:solidFill>
                  <a:srgbClr val="000000"/>
                </a:solidFill>
              </a:rPr>
              <a:t>универсальная система долговременного хранения 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бумажных и электронных документов с гарантией юридической значимости 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на неограниченный срок.</a:t>
            </a:r>
            <a:endParaRPr/>
          </a:p>
        </p:txBody>
      </p:sp>
      <p:sp>
        <p:nvSpPr>
          <p:cNvPr id="6" name="Текст 2"/>
          <p:cNvSpPr txBox="1">
            <a:spLocks noChangeArrowheads="1"/>
          </p:cNvSpPr>
          <p:nvPr/>
        </p:nvSpPr>
        <p:spPr bwMode="auto">
          <a:xfrm>
            <a:off x="1629059" y="2798081"/>
            <a:ext cx="3284166" cy="719833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lvl1pPr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/>
                <a:cs typeface="Arial"/>
              </a:defRPr>
            </a:lvl1pPr>
            <a:lvl2pPr marL="344488" indent="-180975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/>
                <a:cs typeface="Arial"/>
              </a:defRPr>
            </a:lvl2pPr>
            <a:lvl3pPr marL="536575" indent="-19050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/>
                <a:cs typeface="Arial"/>
              </a:defRPr>
            </a:lvl3pPr>
            <a:lvl4pPr marL="709613" indent="-17145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/>
                <a:cs typeface="Arial"/>
              </a:defRPr>
            </a:lvl4pPr>
            <a:lvl5pPr marL="876299" indent="-161925">
              <a:spcBef>
                <a:spcPts val="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5pPr>
            <a:lvl6pPr marL="1333500" indent="-161925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6pPr>
            <a:lvl7pPr marL="1790700" indent="-161925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7pPr>
            <a:lvl8pPr marL="2247900" indent="-161925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8pPr>
            <a:lvl9pPr marL="2705100" indent="-161925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9pPr>
          </a:lstStyle>
          <a:p>
            <a:pPr>
              <a:buNone/>
              <a:defRPr/>
            </a:pPr>
            <a:r>
              <a:rPr lang="ru-RU" sz="1800">
                <a:solidFill>
                  <a:srgbClr val="000000"/>
                </a:solidFill>
                <a:latin typeface="Verdana"/>
              </a:rPr>
              <a:t>Единое хранилище </a:t>
            </a:r>
            <a:br>
              <a:rPr lang="ru-RU" sz="1800">
                <a:solidFill>
                  <a:srgbClr val="000000"/>
                </a:solidFill>
                <a:latin typeface="Verdana"/>
              </a:rPr>
            </a:br>
            <a:r>
              <a:rPr lang="ru-RU" sz="1800">
                <a:solidFill>
                  <a:srgbClr val="000000"/>
                </a:solidFill>
                <a:latin typeface="Verdana"/>
              </a:rPr>
              <a:t>для архивных документов</a:t>
            </a:r>
            <a:endParaRPr/>
          </a:p>
        </p:txBody>
      </p:sp>
      <p:grpSp>
        <p:nvGrpSpPr>
          <p:cNvPr id="12" name="Группа 11"/>
          <p:cNvGrpSpPr/>
          <p:nvPr/>
        </p:nvGrpSpPr>
        <p:grpSpPr bwMode="auto">
          <a:xfrm>
            <a:off x="1051158" y="2936545"/>
            <a:ext cx="442903" cy="442903"/>
            <a:chOff x="4594945" y="2094160"/>
            <a:chExt cx="184221" cy="184221"/>
          </a:xfrm>
        </p:grpSpPr>
        <p:sp>
          <p:nvSpPr>
            <p:cNvPr id="13" name="Полилиния: фигура 12"/>
            <p:cNvSpPr/>
            <p:nvPr/>
          </p:nvSpPr>
          <p:spPr bwMode="auto">
            <a:xfrm>
              <a:off x="4594945" y="2094160"/>
              <a:ext cx="184221" cy="184221"/>
            </a:xfrm>
            <a:custGeom>
              <a:avLst/>
              <a:gdLst>
                <a:gd name="connsiteX0" fmla="*/ 116163 w 116163"/>
                <a:gd name="connsiteY0" fmla="*/ 58082 h 116163"/>
                <a:gd name="connsiteX1" fmla="*/ 58081 w 116163"/>
                <a:gd name="connsiteY1" fmla="*/ 116163 h 116163"/>
                <a:gd name="connsiteX2" fmla="*/ 0 w 116163"/>
                <a:gd name="connsiteY2" fmla="*/ 58082 h 116163"/>
                <a:gd name="connsiteX3" fmla="*/ 58081 w 116163"/>
                <a:gd name="connsiteY3" fmla="*/ 0 h 116163"/>
                <a:gd name="connsiteX4" fmla="*/ 116163 w 116163"/>
                <a:gd name="connsiteY4" fmla="*/ 58082 h 116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163" h="116163" extrusionOk="0">
                  <a:moveTo>
                    <a:pt x="116163" y="58082"/>
                  </a:moveTo>
                  <a:cubicBezTo>
                    <a:pt x="116163" y="90159"/>
                    <a:pt x="90159" y="116163"/>
                    <a:pt x="58081" y="116163"/>
                  </a:cubicBezTo>
                  <a:cubicBezTo>
                    <a:pt x="26004" y="116163"/>
                    <a:pt x="0" y="90159"/>
                    <a:pt x="0" y="58082"/>
                  </a:cubicBezTo>
                  <a:cubicBezTo>
                    <a:pt x="0" y="26004"/>
                    <a:pt x="26004" y="0"/>
                    <a:pt x="58081" y="0"/>
                  </a:cubicBezTo>
                  <a:cubicBezTo>
                    <a:pt x="90159" y="0"/>
                    <a:pt x="116163" y="26004"/>
                    <a:pt x="116163" y="58082"/>
                  </a:cubicBezTo>
                  <a:close/>
                </a:path>
              </a:pathLst>
            </a:custGeom>
            <a:solidFill>
              <a:srgbClr val="FFCF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Полилиния: фигура 13"/>
            <p:cNvSpPr/>
            <p:nvPr/>
          </p:nvSpPr>
          <p:spPr bwMode="auto">
            <a:xfrm>
              <a:off x="4651096" y="2160659"/>
              <a:ext cx="71917" cy="51222"/>
            </a:xfrm>
            <a:custGeom>
              <a:avLst/>
              <a:gdLst>
                <a:gd name="connsiteX0" fmla="*/ 0 w 45348"/>
                <a:gd name="connsiteY0" fmla="*/ 14907 h 32299"/>
                <a:gd name="connsiteX1" fmla="*/ 16154 w 45348"/>
                <a:gd name="connsiteY1" fmla="*/ 32299 h 32299"/>
                <a:gd name="connsiteX2" fmla="*/ 45348 w 45348"/>
                <a:gd name="connsiteY2" fmla="*/ 0 h 3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348" h="32299" extrusionOk="0">
                  <a:moveTo>
                    <a:pt x="0" y="14907"/>
                  </a:moveTo>
                  <a:lnTo>
                    <a:pt x="16154" y="32299"/>
                  </a:lnTo>
                  <a:lnTo>
                    <a:pt x="45348" y="0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l="5006" t="4913" r="5006" b="5087"/>
          <a:stretch/>
        </p:blipFill>
        <p:spPr bwMode="auto">
          <a:xfrm>
            <a:off x="10649472" y="429668"/>
            <a:ext cx="628125" cy="654169"/>
          </a:xfrm>
          <a:custGeom>
            <a:avLst/>
            <a:gdLst>
              <a:gd name="connsiteX0" fmla="*/ 829611 w 1659222"/>
              <a:gd name="connsiteY0" fmla="*/ 0 h 1728000"/>
              <a:gd name="connsiteX1" fmla="*/ 1659222 w 1659222"/>
              <a:gd name="connsiteY1" fmla="*/ 864000 h 1728000"/>
              <a:gd name="connsiteX2" fmla="*/ 829611 w 1659222"/>
              <a:gd name="connsiteY2" fmla="*/ 1728000 h 1728000"/>
              <a:gd name="connsiteX3" fmla="*/ 0 w 1659222"/>
              <a:gd name="connsiteY3" fmla="*/ 864000 h 1728000"/>
              <a:gd name="connsiteX4" fmla="*/ 829611 w 1659222"/>
              <a:gd name="connsiteY4" fmla="*/ 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9222" h="1728000" extrusionOk="0">
                <a:moveTo>
                  <a:pt x="829611" y="0"/>
                </a:moveTo>
                <a:cubicBezTo>
                  <a:pt x="1287793" y="0"/>
                  <a:pt x="1659222" y="386826"/>
                  <a:pt x="1659222" y="864000"/>
                </a:cubicBezTo>
                <a:cubicBezTo>
                  <a:pt x="1659222" y="1341174"/>
                  <a:pt x="1287793" y="1728000"/>
                  <a:pt x="829611" y="1728000"/>
                </a:cubicBezTo>
                <a:cubicBezTo>
                  <a:pt x="371429" y="1728000"/>
                  <a:pt x="0" y="1341174"/>
                  <a:pt x="0" y="864000"/>
                </a:cubicBezTo>
                <a:cubicBezTo>
                  <a:pt x="0" y="386826"/>
                  <a:pt x="371429" y="0"/>
                  <a:pt x="829611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3200">
                <a:solidFill>
                  <a:srgbClr val="000000"/>
                </a:solidFill>
              </a:rPr>
              <a:t>Причины внедрения 1С:Архив</a:t>
            </a:r>
            <a:endParaRPr lang="ru-RU" sz="3200"/>
          </a:p>
        </p:txBody>
      </p:sp>
      <p:sp>
        <p:nvSpPr>
          <p:cNvPr id="4" name="Прямоугольник: скругленные углы 3"/>
          <p:cNvSpPr/>
          <p:nvPr/>
        </p:nvSpPr>
        <p:spPr bwMode="auto">
          <a:xfrm>
            <a:off x="740641" y="1551751"/>
            <a:ext cx="9799781" cy="3590685"/>
          </a:xfrm>
          <a:prstGeom prst="roundRect">
            <a:avLst>
              <a:gd name="adj" fmla="val 3819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sz="200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: скругленные углы 4"/>
          <p:cNvSpPr/>
          <p:nvPr/>
        </p:nvSpPr>
        <p:spPr bwMode="auto">
          <a:xfrm>
            <a:off x="740641" y="1551752"/>
            <a:ext cx="9799781" cy="985273"/>
          </a:xfrm>
          <a:prstGeom prst="roundRect">
            <a:avLst>
              <a:gd name="adj" fmla="val 1503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>
              <a:defRPr/>
            </a:pPr>
            <a:r>
              <a:rPr lang="ru-RU">
                <a:solidFill>
                  <a:srgbClr val="000000"/>
                </a:solidFill>
                <a:ea typeface="Calibri"/>
                <a:cs typeface="Times New Roman"/>
              </a:rPr>
              <a:t>1С:Архив — это </a:t>
            </a:r>
            <a:r>
              <a:rPr lang="ru-RU">
                <a:solidFill>
                  <a:srgbClr val="000000"/>
                </a:solidFill>
              </a:rPr>
              <a:t>универсальная система долговременного хранения 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бумажных и электронных документов с гарантией юридической значимости 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на неограниченный срок.</a:t>
            </a:r>
            <a:endParaRPr/>
          </a:p>
        </p:txBody>
      </p:sp>
      <p:sp>
        <p:nvSpPr>
          <p:cNvPr id="6" name="Текст 2"/>
          <p:cNvSpPr txBox="1">
            <a:spLocks noChangeArrowheads="1"/>
          </p:cNvSpPr>
          <p:nvPr/>
        </p:nvSpPr>
        <p:spPr bwMode="auto">
          <a:xfrm>
            <a:off x="1629059" y="2798081"/>
            <a:ext cx="3284166" cy="719833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lvl1pPr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/>
                <a:cs typeface="Arial"/>
              </a:defRPr>
            </a:lvl1pPr>
            <a:lvl2pPr marL="344488" indent="-180975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/>
                <a:cs typeface="Arial"/>
              </a:defRPr>
            </a:lvl2pPr>
            <a:lvl3pPr marL="536575" indent="-19050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/>
                <a:cs typeface="Arial"/>
              </a:defRPr>
            </a:lvl3pPr>
            <a:lvl4pPr marL="709613" indent="-17145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/>
                <a:cs typeface="Arial"/>
              </a:defRPr>
            </a:lvl4pPr>
            <a:lvl5pPr marL="876299" indent="-161925">
              <a:spcBef>
                <a:spcPts val="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5pPr>
            <a:lvl6pPr marL="1333500" indent="-161925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6pPr>
            <a:lvl7pPr marL="1790700" indent="-161925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7pPr>
            <a:lvl8pPr marL="2247900" indent="-161925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8pPr>
            <a:lvl9pPr marL="2705100" indent="-161925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9pPr>
          </a:lstStyle>
          <a:p>
            <a:pPr>
              <a:buNone/>
              <a:defRPr/>
            </a:pPr>
            <a:r>
              <a:rPr lang="ru-RU" sz="1800">
                <a:solidFill>
                  <a:srgbClr val="000000"/>
                </a:solidFill>
                <a:latin typeface="Verdana"/>
              </a:rPr>
              <a:t>Единое хранилище </a:t>
            </a:r>
            <a:br>
              <a:rPr lang="ru-RU" sz="1800">
                <a:solidFill>
                  <a:srgbClr val="000000"/>
                </a:solidFill>
                <a:latin typeface="Verdana"/>
              </a:rPr>
            </a:br>
            <a:r>
              <a:rPr lang="ru-RU" sz="1800">
                <a:solidFill>
                  <a:srgbClr val="000000"/>
                </a:solidFill>
                <a:latin typeface="Verdana"/>
              </a:rPr>
              <a:t>для архивных документов</a:t>
            </a:r>
            <a:endParaRPr/>
          </a:p>
        </p:txBody>
      </p:sp>
      <p:sp>
        <p:nvSpPr>
          <p:cNvPr id="7" name="Текст 2"/>
          <p:cNvSpPr txBox="1">
            <a:spLocks noChangeArrowheads="1"/>
          </p:cNvSpPr>
          <p:nvPr/>
        </p:nvSpPr>
        <p:spPr bwMode="auto">
          <a:xfrm>
            <a:off x="1629058" y="3703579"/>
            <a:ext cx="3284165" cy="719833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lvl1pPr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/>
                <a:cs typeface="Arial"/>
              </a:defRPr>
            </a:lvl1pPr>
            <a:lvl2pPr marL="344488" indent="-180975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/>
                <a:cs typeface="Arial"/>
              </a:defRPr>
            </a:lvl2pPr>
            <a:lvl3pPr marL="536575" indent="-19050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/>
                <a:cs typeface="Arial"/>
              </a:defRPr>
            </a:lvl3pPr>
            <a:lvl4pPr marL="709613" indent="-17145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/>
                <a:cs typeface="Arial"/>
              </a:defRPr>
            </a:lvl4pPr>
            <a:lvl5pPr marL="876299" indent="-161925">
              <a:spcBef>
                <a:spcPts val="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5pPr>
            <a:lvl6pPr marL="1333500" indent="-161925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6pPr>
            <a:lvl7pPr marL="1790700" indent="-161925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7pPr>
            <a:lvl8pPr marL="2247900" indent="-161925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8pPr>
            <a:lvl9pPr marL="2705100" indent="-161925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9pPr>
          </a:lstStyle>
          <a:p>
            <a:pPr>
              <a:buNone/>
              <a:defRPr/>
            </a:pPr>
            <a:r>
              <a:rPr lang="ru-RU" sz="1800" dirty="0">
                <a:solidFill>
                  <a:srgbClr val="000000"/>
                </a:solidFill>
                <a:latin typeface="Verdana"/>
              </a:rPr>
              <a:t>Разгрузка базы данных учетных систем</a:t>
            </a:r>
            <a:endParaRPr dirty="0"/>
          </a:p>
        </p:txBody>
      </p:sp>
      <p:grpSp>
        <p:nvGrpSpPr>
          <p:cNvPr id="12" name="Группа 11"/>
          <p:cNvGrpSpPr/>
          <p:nvPr/>
        </p:nvGrpSpPr>
        <p:grpSpPr bwMode="auto">
          <a:xfrm>
            <a:off x="1051158" y="2936545"/>
            <a:ext cx="442903" cy="442903"/>
            <a:chOff x="4594945" y="2094160"/>
            <a:chExt cx="184221" cy="184221"/>
          </a:xfrm>
        </p:grpSpPr>
        <p:sp>
          <p:nvSpPr>
            <p:cNvPr id="13" name="Полилиния: фигура 12"/>
            <p:cNvSpPr/>
            <p:nvPr/>
          </p:nvSpPr>
          <p:spPr bwMode="auto">
            <a:xfrm>
              <a:off x="4594945" y="2094160"/>
              <a:ext cx="184221" cy="184221"/>
            </a:xfrm>
            <a:custGeom>
              <a:avLst/>
              <a:gdLst>
                <a:gd name="connsiteX0" fmla="*/ 116163 w 116163"/>
                <a:gd name="connsiteY0" fmla="*/ 58082 h 116163"/>
                <a:gd name="connsiteX1" fmla="*/ 58081 w 116163"/>
                <a:gd name="connsiteY1" fmla="*/ 116163 h 116163"/>
                <a:gd name="connsiteX2" fmla="*/ 0 w 116163"/>
                <a:gd name="connsiteY2" fmla="*/ 58082 h 116163"/>
                <a:gd name="connsiteX3" fmla="*/ 58081 w 116163"/>
                <a:gd name="connsiteY3" fmla="*/ 0 h 116163"/>
                <a:gd name="connsiteX4" fmla="*/ 116163 w 116163"/>
                <a:gd name="connsiteY4" fmla="*/ 58082 h 116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163" h="116163" extrusionOk="0">
                  <a:moveTo>
                    <a:pt x="116163" y="58082"/>
                  </a:moveTo>
                  <a:cubicBezTo>
                    <a:pt x="116163" y="90159"/>
                    <a:pt x="90159" y="116163"/>
                    <a:pt x="58081" y="116163"/>
                  </a:cubicBezTo>
                  <a:cubicBezTo>
                    <a:pt x="26004" y="116163"/>
                    <a:pt x="0" y="90159"/>
                    <a:pt x="0" y="58082"/>
                  </a:cubicBezTo>
                  <a:cubicBezTo>
                    <a:pt x="0" y="26004"/>
                    <a:pt x="26004" y="0"/>
                    <a:pt x="58081" y="0"/>
                  </a:cubicBezTo>
                  <a:cubicBezTo>
                    <a:pt x="90159" y="0"/>
                    <a:pt x="116163" y="26004"/>
                    <a:pt x="116163" y="58082"/>
                  </a:cubicBezTo>
                  <a:close/>
                </a:path>
              </a:pathLst>
            </a:custGeom>
            <a:solidFill>
              <a:srgbClr val="FFCF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Полилиния: фигура 13"/>
            <p:cNvSpPr/>
            <p:nvPr/>
          </p:nvSpPr>
          <p:spPr bwMode="auto">
            <a:xfrm>
              <a:off x="4651096" y="2160659"/>
              <a:ext cx="71917" cy="51222"/>
            </a:xfrm>
            <a:custGeom>
              <a:avLst/>
              <a:gdLst>
                <a:gd name="connsiteX0" fmla="*/ 0 w 45348"/>
                <a:gd name="connsiteY0" fmla="*/ 14907 h 32299"/>
                <a:gd name="connsiteX1" fmla="*/ 16154 w 45348"/>
                <a:gd name="connsiteY1" fmla="*/ 32299 h 32299"/>
                <a:gd name="connsiteX2" fmla="*/ 45348 w 45348"/>
                <a:gd name="connsiteY2" fmla="*/ 0 h 3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348" h="32299" extrusionOk="0">
                  <a:moveTo>
                    <a:pt x="0" y="14907"/>
                  </a:moveTo>
                  <a:lnTo>
                    <a:pt x="16154" y="32299"/>
                  </a:lnTo>
                  <a:lnTo>
                    <a:pt x="45348" y="0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 bwMode="auto">
          <a:xfrm>
            <a:off x="1051158" y="3842044"/>
            <a:ext cx="442903" cy="442903"/>
            <a:chOff x="4594945" y="2094160"/>
            <a:chExt cx="184221" cy="184221"/>
          </a:xfrm>
        </p:grpSpPr>
        <p:sp>
          <p:nvSpPr>
            <p:cNvPr id="16" name="Полилиния: фигура 15"/>
            <p:cNvSpPr/>
            <p:nvPr/>
          </p:nvSpPr>
          <p:spPr bwMode="auto">
            <a:xfrm>
              <a:off x="4594945" y="2094160"/>
              <a:ext cx="184221" cy="184221"/>
            </a:xfrm>
            <a:custGeom>
              <a:avLst/>
              <a:gdLst>
                <a:gd name="connsiteX0" fmla="*/ 116163 w 116163"/>
                <a:gd name="connsiteY0" fmla="*/ 58082 h 116163"/>
                <a:gd name="connsiteX1" fmla="*/ 58081 w 116163"/>
                <a:gd name="connsiteY1" fmla="*/ 116163 h 116163"/>
                <a:gd name="connsiteX2" fmla="*/ 0 w 116163"/>
                <a:gd name="connsiteY2" fmla="*/ 58082 h 116163"/>
                <a:gd name="connsiteX3" fmla="*/ 58081 w 116163"/>
                <a:gd name="connsiteY3" fmla="*/ 0 h 116163"/>
                <a:gd name="connsiteX4" fmla="*/ 116163 w 116163"/>
                <a:gd name="connsiteY4" fmla="*/ 58082 h 116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163" h="116163" extrusionOk="0">
                  <a:moveTo>
                    <a:pt x="116163" y="58082"/>
                  </a:moveTo>
                  <a:cubicBezTo>
                    <a:pt x="116163" y="90159"/>
                    <a:pt x="90159" y="116163"/>
                    <a:pt x="58081" y="116163"/>
                  </a:cubicBezTo>
                  <a:cubicBezTo>
                    <a:pt x="26004" y="116163"/>
                    <a:pt x="0" y="90159"/>
                    <a:pt x="0" y="58082"/>
                  </a:cubicBezTo>
                  <a:cubicBezTo>
                    <a:pt x="0" y="26004"/>
                    <a:pt x="26004" y="0"/>
                    <a:pt x="58081" y="0"/>
                  </a:cubicBezTo>
                  <a:cubicBezTo>
                    <a:pt x="90159" y="0"/>
                    <a:pt x="116163" y="26004"/>
                    <a:pt x="116163" y="58082"/>
                  </a:cubicBezTo>
                  <a:close/>
                </a:path>
              </a:pathLst>
            </a:custGeom>
            <a:solidFill>
              <a:srgbClr val="FFCF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Полилиния: фигура 16"/>
            <p:cNvSpPr/>
            <p:nvPr/>
          </p:nvSpPr>
          <p:spPr bwMode="auto">
            <a:xfrm>
              <a:off x="4651096" y="2160659"/>
              <a:ext cx="71917" cy="51222"/>
            </a:xfrm>
            <a:custGeom>
              <a:avLst/>
              <a:gdLst>
                <a:gd name="connsiteX0" fmla="*/ 0 w 45348"/>
                <a:gd name="connsiteY0" fmla="*/ 14907 h 32299"/>
                <a:gd name="connsiteX1" fmla="*/ 16154 w 45348"/>
                <a:gd name="connsiteY1" fmla="*/ 32299 h 32299"/>
                <a:gd name="connsiteX2" fmla="*/ 45348 w 45348"/>
                <a:gd name="connsiteY2" fmla="*/ 0 h 3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348" h="32299" extrusionOk="0">
                  <a:moveTo>
                    <a:pt x="0" y="14907"/>
                  </a:moveTo>
                  <a:lnTo>
                    <a:pt x="16154" y="32299"/>
                  </a:lnTo>
                  <a:lnTo>
                    <a:pt x="45348" y="0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l="5006" t="4913" r="5006" b="5087"/>
          <a:stretch/>
        </p:blipFill>
        <p:spPr bwMode="auto">
          <a:xfrm>
            <a:off x="10649472" y="429668"/>
            <a:ext cx="628125" cy="654169"/>
          </a:xfrm>
          <a:custGeom>
            <a:avLst/>
            <a:gdLst>
              <a:gd name="connsiteX0" fmla="*/ 829611 w 1659222"/>
              <a:gd name="connsiteY0" fmla="*/ 0 h 1728000"/>
              <a:gd name="connsiteX1" fmla="*/ 1659222 w 1659222"/>
              <a:gd name="connsiteY1" fmla="*/ 864000 h 1728000"/>
              <a:gd name="connsiteX2" fmla="*/ 829611 w 1659222"/>
              <a:gd name="connsiteY2" fmla="*/ 1728000 h 1728000"/>
              <a:gd name="connsiteX3" fmla="*/ 0 w 1659222"/>
              <a:gd name="connsiteY3" fmla="*/ 864000 h 1728000"/>
              <a:gd name="connsiteX4" fmla="*/ 829611 w 1659222"/>
              <a:gd name="connsiteY4" fmla="*/ 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9222" h="1728000" extrusionOk="0">
                <a:moveTo>
                  <a:pt x="829611" y="0"/>
                </a:moveTo>
                <a:cubicBezTo>
                  <a:pt x="1287793" y="0"/>
                  <a:pt x="1659222" y="386826"/>
                  <a:pt x="1659222" y="864000"/>
                </a:cubicBezTo>
                <a:cubicBezTo>
                  <a:pt x="1659222" y="1341174"/>
                  <a:pt x="1287793" y="1728000"/>
                  <a:pt x="829611" y="1728000"/>
                </a:cubicBezTo>
                <a:cubicBezTo>
                  <a:pt x="371429" y="1728000"/>
                  <a:pt x="0" y="1341174"/>
                  <a:pt x="0" y="864000"/>
                </a:cubicBezTo>
                <a:cubicBezTo>
                  <a:pt x="0" y="386826"/>
                  <a:pt x="371429" y="0"/>
                  <a:pt x="82961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3771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3200">
                <a:solidFill>
                  <a:srgbClr val="000000"/>
                </a:solidFill>
              </a:rPr>
              <a:t>Причины внедрения 1С:Архив</a:t>
            </a:r>
            <a:endParaRPr lang="ru-RU" sz="3200"/>
          </a:p>
        </p:txBody>
      </p:sp>
      <p:sp>
        <p:nvSpPr>
          <p:cNvPr id="4" name="Прямоугольник: скругленные углы 3"/>
          <p:cNvSpPr/>
          <p:nvPr/>
        </p:nvSpPr>
        <p:spPr bwMode="auto">
          <a:xfrm>
            <a:off x="740641" y="1551751"/>
            <a:ext cx="9799781" cy="3590685"/>
          </a:xfrm>
          <a:prstGeom prst="roundRect">
            <a:avLst>
              <a:gd name="adj" fmla="val 3819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sz="200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: скругленные углы 4"/>
          <p:cNvSpPr/>
          <p:nvPr/>
        </p:nvSpPr>
        <p:spPr bwMode="auto">
          <a:xfrm>
            <a:off x="740641" y="1551752"/>
            <a:ext cx="9799781" cy="985273"/>
          </a:xfrm>
          <a:prstGeom prst="roundRect">
            <a:avLst>
              <a:gd name="adj" fmla="val 1503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>
              <a:defRPr/>
            </a:pPr>
            <a:r>
              <a:rPr lang="ru-RU">
                <a:solidFill>
                  <a:srgbClr val="000000"/>
                </a:solidFill>
                <a:ea typeface="Calibri"/>
                <a:cs typeface="Times New Roman"/>
              </a:rPr>
              <a:t>1С:Архив — это </a:t>
            </a:r>
            <a:r>
              <a:rPr lang="ru-RU">
                <a:solidFill>
                  <a:srgbClr val="000000"/>
                </a:solidFill>
              </a:rPr>
              <a:t>универсальная система долговременного хранения 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бумажных и электронных документов с гарантией юридической значимости 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на неограниченный срок.</a:t>
            </a:r>
            <a:endParaRPr/>
          </a:p>
        </p:txBody>
      </p:sp>
      <p:sp>
        <p:nvSpPr>
          <p:cNvPr id="6" name="Текст 2"/>
          <p:cNvSpPr txBox="1">
            <a:spLocks noChangeArrowheads="1"/>
          </p:cNvSpPr>
          <p:nvPr/>
        </p:nvSpPr>
        <p:spPr bwMode="auto">
          <a:xfrm>
            <a:off x="1629059" y="2798081"/>
            <a:ext cx="3284166" cy="719833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lvl1pPr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/>
                <a:cs typeface="Arial"/>
              </a:defRPr>
            </a:lvl1pPr>
            <a:lvl2pPr marL="344488" indent="-180975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/>
                <a:cs typeface="Arial"/>
              </a:defRPr>
            </a:lvl2pPr>
            <a:lvl3pPr marL="536575" indent="-19050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/>
                <a:cs typeface="Arial"/>
              </a:defRPr>
            </a:lvl3pPr>
            <a:lvl4pPr marL="709613" indent="-17145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/>
                <a:cs typeface="Arial"/>
              </a:defRPr>
            </a:lvl4pPr>
            <a:lvl5pPr marL="876299" indent="-161925">
              <a:spcBef>
                <a:spcPts val="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5pPr>
            <a:lvl6pPr marL="1333500" indent="-161925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6pPr>
            <a:lvl7pPr marL="1790700" indent="-161925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7pPr>
            <a:lvl8pPr marL="2247900" indent="-161925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8pPr>
            <a:lvl9pPr marL="2705100" indent="-161925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9pPr>
          </a:lstStyle>
          <a:p>
            <a:pPr>
              <a:buNone/>
              <a:defRPr/>
            </a:pPr>
            <a:r>
              <a:rPr lang="ru-RU" sz="1800">
                <a:solidFill>
                  <a:srgbClr val="000000"/>
                </a:solidFill>
                <a:latin typeface="Verdana"/>
              </a:rPr>
              <a:t>Единое хранилище </a:t>
            </a:r>
            <a:br>
              <a:rPr lang="ru-RU" sz="1800">
                <a:solidFill>
                  <a:srgbClr val="000000"/>
                </a:solidFill>
                <a:latin typeface="Verdana"/>
              </a:rPr>
            </a:br>
            <a:r>
              <a:rPr lang="ru-RU" sz="1800">
                <a:solidFill>
                  <a:srgbClr val="000000"/>
                </a:solidFill>
                <a:latin typeface="Verdana"/>
              </a:rPr>
              <a:t>для архивных документов</a:t>
            </a:r>
            <a:endParaRPr/>
          </a:p>
        </p:txBody>
      </p:sp>
      <p:sp>
        <p:nvSpPr>
          <p:cNvPr id="7" name="Текст 2"/>
          <p:cNvSpPr txBox="1">
            <a:spLocks noChangeArrowheads="1"/>
          </p:cNvSpPr>
          <p:nvPr/>
        </p:nvSpPr>
        <p:spPr bwMode="auto">
          <a:xfrm>
            <a:off x="1629058" y="3703579"/>
            <a:ext cx="3284165" cy="719833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lvl1pPr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/>
                <a:cs typeface="Arial"/>
              </a:defRPr>
            </a:lvl1pPr>
            <a:lvl2pPr marL="344488" indent="-180975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/>
                <a:cs typeface="Arial"/>
              </a:defRPr>
            </a:lvl2pPr>
            <a:lvl3pPr marL="536575" indent="-19050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/>
                <a:cs typeface="Arial"/>
              </a:defRPr>
            </a:lvl3pPr>
            <a:lvl4pPr marL="709613" indent="-17145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/>
                <a:cs typeface="Arial"/>
              </a:defRPr>
            </a:lvl4pPr>
            <a:lvl5pPr marL="876299" indent="-161925">
              <a:spcBef>
                <a:spcPts val="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5pPr>
            <a:lvl6pPr marL="1333500" indent="-161925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6pPr>
            <a:lvl7pPr marL="1790700" indent="-161925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7pPr>
            <a:lvl8pPr marL="2247900" indent="-161925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8pPr>
            <a:lvl9pPr marL="2705100" indent="-161925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9pPr>
          </a:lstStyle>
          <a:p>
            <a:pPr>
              <a:buNone/>
              <a:defRPr/>
            </a:pPr>
            <a:r>
              <a:rPr lang="ru-RU" sz="1800">
                <a:solidFill>
                  <a:srgbClr val="000000"/>
                </a:solidFill>
                <a:latin typeface="Verdana"/>
              </a:rPr>
              <a:t>Разгрузка базы данных учетных систем</a:t>
            </a:r>
            <a:endParaRPr/>
          </a:p>
        </p:txBody>
      </p:sp>
      <p:sp>
        <p:nvSpPr>
          <p:cNvPr id="9" name="Текст 2"/>
          <p:cNvSpPr txBox="1">
            <a:spLocks noChangeArrowheads="1"/>
          </p:cNvSpPr>
          <p:nvPr/>
        </p:nvSpPr>
        <p:spPr bwMode="auto">
          <a:xfrm>
            <a:off x="6153149" y="2798081"/>
            <a:ext cx="3918735" cy="719833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lvl1pPr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/>
                <a:cs typeface="Arial"/>
              </a:defRPr>
            </a:lvl1pPr>
            <a:lvl2pPr marL="344488" indent="-180975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/>
                <a:cs typeface="Arial"/>
              </a:defRPr>
            </a:lvl2pPr>
            <a:lvl3pPr marL="536575" indent="-19050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/>
                <a:cs typeface="Arial"/>
              </a:defRPr>
            </a:lvl3pPr>
            <a:lvl4pPr marL="709613" indent="-17145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/>
                <a:cs typeface="Arial"/>
              </a:defRPr>
            </a:lvl4pPr>
            <a:lvl5pPr marL="876299" indent="-161925">
              <a:spcBef>
                <a:spcPts val="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5pPr>
            <a:lvl6pPr marL="1333500" indent="-161925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6pPr>
            <a:lvl7pPr marL="1790700" indent="-161925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7pPr>
            <a:lvl8pPr marL="2247900" indent="-161925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8pPr>
            <a:lvl9pPr marL="2705100" indent="-161925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9pPr>
          </a:lstStyle>
          <a:p>
            <a:pPr>
              <a:buNone/>
              <a:defRPr/>
            </a:pPr>
            <a:r>
              <a:rPr lang="ru-RU" sz="1800">
                <a:solidFill>
                  <a:srgbClr val="000000"/>
                </a:solidFill>
                <a:latin typeface="Verdana"/>
              </a:rPr>
              <a:t>Организованное уничтожение архивных документов</a:t>
            </a:r>
            <a:endParaRPr/>
          </a:p>
        </p:txBody>
      </p:sp>
      <p:grpSp>
        <p:nvGrpSpPr>
          <p:cNvPr id="12" name="Группа 11"/>
          <p:cNvGrpSpPr/>
          <p:nvPr/>
        </p:nvGrpSpPr>
        <p:grpSpPr bwMode="auto">
          <a:xfrm>
            <a:off x="1051158" y="2936545"/>
            <a:ext cx="442903" cy="442903"/>
            <a:chOff x="4594945" y="2094160"/>
            <a:chExt cx="184221" cy="184221"/>
          </a:xfrm>
        </p:grpSpPr>
        <p:sp>
          <p:nvSpPr>
            <p:cNvPr id="13" name="Полилиния: фигура 12"/>
            <p:cNvSpPr/>
            <p:nvPr/>
          </p:nvSpPr>
          <p:spPr bwMode="auto">
            <a:xfrm>
              <a:off x="4594945" y="2094160"/>
              <a:ext cx="184221" cy="184221"/>
            </a:xfrm>
            <a:custGeom>
              <a:avLst/>
              <a:gdLst>
                <a:gd name="connsiteX0" fmla="*/ 116163 w 116163"/>
                <a:gd name="connsiteY0" fmla="*/ 58082 h 116163"/>
                <a:gd name="connsiteX1" fmla="*/ 58081 w 116163"/>
                <a:gd name="connsiteY1" fmla="*/ 116163 h 116163"/>
                <a:gd name="connsiteX2" fmla="*/ 0 w 116163"/>
                <a:gd name="connsiteY2" fmla="*/ 58082 h 116163"/>
                <a:gd name="connsiteX3" fmla="*/ 58081 w 116163"/>
                <a:gd name="connsiteY3" fmla="*/ 0 h 116163"/>
                <a:gd name="connsiteX4" fmla="*/ 116163 w 116163"/>
                <a:gd name="connsiteY4" fmla="*/ 58082 h 116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163" h="116163" extrusionOk="0">
                  <a:moveTo>
                    <a:pt x="116163" y="58082"/>
                  </a:moveTo>
                  <a:cubicBezTo>
                    <a:pt x="116163" y="90159"/>
                    <a:pt x="90159" y="116163"/>
                    <a:pt x="58081" y="116163"/>
                  </a:cubicBezTo>
                  <a:cubicBezTo>
                    <a:pt x="26004" y="116163"/>
                    <a:pt x="0" y="90159"/>
                    <a:pt x="0" y="58082"/>
                  </a:cubicBezTo>
                  <a:cubicBezTo>
                    <a:pt x="0" y="26004"/>
                    <a:pt x="26004" y="0"/>
                    <a:pt x="58081" y="0"/>
                  </a:cubicBezTo>
                  <a:cubicBezTo>
                    <a:pt x="90159" y="0"/>
                    <a:pt x="116163" y="26004"/>
                    <a:pt x="116163" y="58082"/>
                  </a:cubicBezTo>
                  <a:close/>
                </a:path>
              </a:pathLst>
            </a:custGeom>
            <a:solidFill>
              <a:srgbClr val="FFCF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Полилиния: фигура 13"/>
            <p:cNvSpPr/>
            <p:nvPr/>
          </p:nvSpPr>
          <p:spPr bwMode="auto">
            <a:xfrm>
              <a:off x="4651096" y="2160659"/>
              <a:ext cx="71917" cy="51222"/>
            </a:xfrm>
            <a:custGeom>
              <a:avLst/>
              <a:gdLst>
                <a:gd name="connsiteX0" fmla="*/ 0 w 45348"/>
                <a:gd name="connsiteY0" fmla="*/ 14907 h 32299"/>
                <a:gd name="connsiteX1" fmla="*/ 16154 w 45348"/>
                <a:gd name="connsiteY1" fmla="*/ 32299 h 32299"/>
                <a:gd name="connsiteX2" fmla="*/ 45348 w 45348"/>
                <a:gd name="connsiteY2" fmla="*/ 0 h 3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348" h="32299" extrusionOk="0">
                  <a:moveTo>
                    <a:pt x="0" y="14907"/>
                  </a:moveTo>
                  <a:lnTo>
                    <a:pt x="16154" y="32299"/>
                  </a:lnTo>
                  <a:lnTo>
                    <a:pt x="45348" y="0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 bwMode="auto">
          <a:xfrm>
            <a:off x="1051158" y="3842044"/>
            <a:ext cx="442903" cy="442903"/>
            <a:chOff x="4594945" y="2094160"/>
            <a:chExt cx="184221" cy="184221"/>
          </a:xfrm>
        </p:grpSpPr>
        <p:sp>
          <p:nvSpPr>
            <p:cNvPr id="16" name="Полилиния: фигура 15"/>
            <p:cNvSpPr/>
            <p:nvPr/>
          </p:nvSpPr>
          <p:spPr bwMode="auto">
            <a:xfrm>
              <a:off x="4594945" y="2094160"/>
              <a:ext cx="184221" cy="184221"/>
            </a:xfrm>
            <a:custGeom>
              <a:avLst/>
              <a:gdLst>
                <a:gd name="connsiteX0" fmla="*/ 116163 w 116163"/>
                <a:gd name="connsiteY0" fmla="*/ 58082 h 116163"/>
                <a:gd name="connsiteX1" fmla="*/ 58081 w 116163"/>
                <a:gd name="connsiteY1" fmla="*/ 116163 h 116163"/>
                <a:gd name="connsiteX2" fmla="*/ 0 w 116163"/>
                <a:gd name="connsiteY2" fmla="*/ 58082 h 116163"/>
                <a:gd name="connsiteX3" fmla="*/ 58081 w 116163"/>
                <a:gd name="connsiteY3" fmla="*/ 0 h 116163"/>
                <a:gd name="connsiteX4" fmla="*/ 116163 w 116163"/>
                <a:gd name="connsiteY4" fmla="*/ 58082 h 116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163" h="116163" extrusionOk="0">
                  <a:moveTo>
                    <a:pt x="116163" y="58082"/>
                  </a:moveTo>
                  <a:cubicBezTo>
                    <a:pt x="116163" y="90159"/>
                    <a:pt x="90159" y="116163"/>
                    <a:pt x="58081" y="116163"/>
                  </a:cubicBezTo>
                  <a:cubicBezTo>
                    <a:pt x="26004" y="116163"/>
                    <a:pt x="0" y="90159"/>
                    <a:pt x="0" y="58082"/>
                  </a:cubicBezTo>
                  <a:cubicBezTo>
                    <a:pt x="0" y="26004"/>
                    <a:pt x="26004" y="0"/>
                    <a:pt x="58081" y="0"/>
                  </a:cubicBezTo>
                  <a:cubicBezTo>
                    <a:pt x="90159" y="0"/>
                    <a:pt x="116163" y="26004"/>
                    <a:pt x="116163" y="58082"/>
                  </a:cubicBezTo>
                  <a:close/>
                </a:path>
              </a:pathLst>
            </a:custGeom>
            <a:solidFill>
              <a:srgbClr val="FFCF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Полилиния: фигура 16"/>
            <p:cNvSpPr/>
            <p:nvPr/>
          </p:nvSpPr>
          <p:spPr bwMode="auto">
            <a:xfrm>
              <a:off x="4651096" y="2160659"/>
              <a:ext cx="71917" cy="51222"/>
            </a:xfrm>
            <a:custGeom>
              <a:avLst/>
              <a:gdLst>
                <a:gd name="connsiteX0" fmla="*/ 0 w 45348"/>
                <a:gd name="connsiteY0" fmla="*/ 14907 h 32299"/>
                <a:gd name="connsiteX1" fmla="*/ 16154 w 45348"/>
                <a:gd name="connsiteY1" fmla="*/ 32299 h 32299"/>
                <a:gd name="connsiteX2" fmla="*/ 45348 w 45348"/>
                <a:gd name="connsiteY2" fmla="*/ 0 h 3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348" h="32299" extrusionOk="0">
                  <a:moveTo>
                    <a:pt x="0" y="14907"/>
                  </a:moveTo>
                  <a:lnTo>
                    <a:pt x="16154" y="32299"/>
                  </a:lnTo>
                  <a:lnTo>
                    <a:pt x="45348" y="0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 bwMode="auto">
          <a:xfrm>
            <a:off x="5381762" y="2936545"/>
            <a:ext cx="442903" cy="442903"/>
            <a:chOff x="4594945" y="2094160"/>
            <a:chExt cx="184221" cy="184221"/>
          </a:xfrm>
        </p:grpSpPr>
        <p:sp>
          <p:nvSpPr>
            <p:cNvPr id="22" name="Полилиния: фигура 21"/>
            <p:cNvSpPr/>
            <p:nvPr/>
          </p:nvSpPr>
          <p:spPr bwMode="auto">
            <a:xfrm>
              <a:off x="4594945" y="2094160"/>
              <a:ext cx="184221" cy="184221"/>
            </a:xfrm>
            <a:custGeom>
              <a:avLst/>
              <a:gdLst>
                <a:gd name="connsiteX0" fmla="*/ 116163 w 116163"/>
                <a:gd name="connsiteY0" fmla="*/ 58082 h 116163"/>
                <a:gd name="connsiteX1" fmla="*/ 58081 w 116163"/>
                <a:gd name="connsiteY1" fmla="*/ 116163 h 116163"/>
                <a:gd name="connsiteX2" fmla="*/ 0 w 116163"/>
                <a:gd name="connsiteY2" fmla="*/ 58082 h 116163"/>
                <a:gd name="connsiteX3" fmla="*/ 58081 w 116163"/>
                <a:gd name="connsiteY3" fmla="*/ 0 h 116163"/>
                <a:gd name="connsiteX4" fmla="*/ 116163 w 116163"/>
                <a:gd name="connsiteY4" fmla="*/ 58082 h 116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163" h="116163" extrusionOk="0">
                  <a:moveTo>
                    <a:pt x="116163" y="58082"/>
                  </a:moveTo>
                  <a:cubicBezTo>
                    <a:pt x="116163" y="90159"/>
                    <a:pt x="90159" y="116163"/>
                    <a:pt x="58081" y="116163"/>
                  </a:cubicBezTo>
                  <a:cubicBezTo>
                    <a:pt x="26004" y="116163"/>
                    <a:pt x="0" y="90159"/>
                    <a:pt x="0" y="58082"/>
                  </a:cubicBezTo>
                  <a:cubicBezTo>
                    <a:pt x="0" y="26004"/>
                    <a:pt x="26004" y="0"/>
                    <a:pt x="58081" y="0"/>
                  </a:cubicBezTo>
                  <a:cubicBezTo>
                    <a:pt x="90159" y="0"/>
                    <a:pt x="116163" y="26004"/>
                    <a:pt x="116163" y="58082"/>
                  </a:cubicBezTo>
                  <a:close/>
                </a:path>
              </a:pathLst>
            </a:custGeom>
            <a:solidFill>
              <a:srgbClr val="FFCF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Полилиния: фигура 22"/>
            <p:cNvSpPr/>
            <p:nvPr/>
          </p:nvSpPr>
          <p:spPr bwMode="auto">
            <a:xfrm>
              <a:off x="4651096" y="2160659"/>
              <a:ext cx="71917" cy="51222"/>
            </a:xfrm>
            <a:custGeom>
              <a:avLst/>
              <a:gdLst>
                <a:gd name="connsiteX0" fmla="*/ 0 w 45348"/>
                <a:gd name="connsiteY0" fmla="*/ 14907 h 32299"/>
                <a:gd name="connsiteX1" fmla="*/ 16154 w 45348"/>
                <a:gd name="connsiteY1" fmla="*/ 32299 h 32299"/>
                <a:gd name="connsiteX2" fmla="*/ 45348 w 45348"/>
                <a:gd name="connsiteY2" fmla="*/ 0 h 3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348" h="32299" extrusionOk="0">
                  <a:moveTo>
                    <a:pt x="0" y="14907"/>
                  </a:moveTo>
                  <a:lnTo>
                    <a:pt x="16154" y="32299"/>
                  </a:lnTo>
                  <a:lnTo>
                    <a:pt x="45348" y="0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l="5006" t="4913" r="5006" b="5087"/>
          <a:stretch/>
        </p:blipFill>
        <p:spPr bwMode="auto">
          <a:xfrm>
            <a:off x="10649472" y="429668"/>
            <a:ext cx="628125" cy="654169"/>
          </a:xfrm>
          <a:custGeom>
            <a:avLst/>
            <a:gdLst>
              <a:gd name="connsiteX0" fmla="*/ 829611 w 1659222"/>
              <a:gd name="connsiteY0" fmla="*/ 0 h 1728000"/>
              <a:gd name="connsiteX1" fmla="*/ 1659222 w 1659222"/>
              <a:gd name="connsiteY1" fmla="*/ 864000 h 1728000"/>
              <a:gd name="connsiteX2" fmla="*/ 829611 w 1659222"/>
              <a:gd name="connsiteY2" fmla="*/ 1728000 h 1728000"/>
              <a:gd name="connsiteX3" fmla="*/ 0 w 1659222"/>
              <a:gd name="connsiteY3" fmla="*/ 864000 h 1728000"/>
              <a:gd name="connsiteX4" fmla="*/ 829611 w 1659222"/>
              <a:gd name="connsiteY4" fmla="*/ 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9222" h="1728000" extrusionOk="0">
                <a:moveTo>
                  <a:pt x="829611" y="0"/>
                </a:moveTo>
                <a:cubicBezTo>
                  <a:pt x="1287793" y="0"/>
                  <a:pt x="1659222" y="386826"/>
                  <a:pt x="1659222" y="864000"/>
                </a:cubicBezTo>
                <a:cubicBezTo>
                  <a:pt x="1659222" y="1341174"/>
                  <a:pt x="1287793" y="1728000"/>
                  <a:pt x="829611" y="1728000"/>
                </a:cubicBezTo>
                <a:cubicBezTo>
                  <a:pt x="371429" y="1728000"/>
                  <a:pt x="0" y="1341174"/>
                  <a:pt x="0" y="864000"/>
                </a:cubicBezTo>
                <a:cubicBezTo>
                  <a:pt x="0" y="386826"/>
                  <a:pt x="371429" y="0"/>
                  <a:pt x="82961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101910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3200">
                <a:solidFill>
                  <a:srgbClr val="000000"/>
                </a:solidFill>
              </a:rPr>
              <a:t>Причины внедрения 1С:Архив</a:t>
            </a:r>
            <a:endParaRPr lang="ru-RU" sz="3200"/>
          </a:p>
        </p:txBody>
      </p:sp>
      <p:sp>
        <p:nvSpPr>
          <p:cNvPr id="4" name="Прямоугольник: скругленные углы 3"/>
          <p:cNvSpPr/>
          <p:nvPr/>
        </p:nvSpPr>
        <p:spPr bwMode="auto">
          <a:xfrm>
            <a:off x="740641" y="1551751"/>
            <a:ext cx="9799781" cy="3590685"/>
          </a:xfrm>
          <a:prstGeom prst="roundRect">
            <a:avLst>
              <a:gd name="adj" fmla="val 3819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sz="200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: скругленные углы 4"/>
          <p:cNvSpPr/>
          <p:nvPr/>
        </p:nvSpPr>
        <p:spPr bwMode="auto">
          <a:xfrm>
            <a:off x="740641" y="1551752"/>
            <a:ext cx="9799781" cy="985273"/>
          </a:xfrm>
          <a:prstGeom prst="roundRect">
            <a:avLst>
              <a:gd name="adj" fmla="val 1503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>
              <a:defRPr/>
            </a:pPr>
            <a:r>
              <a:rPr lang="ru-RU">
                <a:solidFill>
                  <a:srgbClr val="000000"/>
                </a:solidFill>
                <a:ea typeface="Calibri"/>
                <a:cs typeface="Times New Roman"/>
              </a:rPr>
              <a:t>1С:Архив — это </a:t>
            </a:r>
            <a:r>
              <a:rPr lang="ru-RU">
                <a:solidFill>
                  <a:srgbClr val="000000"/>
                </a:solidFill>
              </a:rPr>
              <a:t>универсальная система долговременного хранения 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бумажных и электронных документов с гарантией юридической значимости 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на неограниченный срок.</a:t>
            </a:r>
            <a:endParaRPr/>
          </a:p>
        </p:txBody>
      </p:sp>
      <p:sp>
        <p:nvSpPr>
          <p:cNvPr id="6" name="Текст 2"/>
          <p:cNvSpPr txBox="1">
            <a:spLocks noChangeArrowheads="1"/>
          </p:cNvSpPr>
          <p:nvPr/>
        </p:nvSpPr>
        <p:spPr bwMode="auto">
          <a:xfrm>
            <a:off x="1629059" y="2798081"/>
            <a:ext cx="3284166" cy="719833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lvl1pPr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/>
                <a:cs typeface="Arial"/>
              </a:defRPr>
            </a:lvl1pPr>
            <a:lvl2pPr marL="344488" indent="-180975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/>
                <a:cs typeface="Arial"/>
              </a:defRPr>
            </a:lvl2pPr>
            <a:lvl3pPr marL="536575" indent="-19050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/>
                <a:cs typeface="Arial"/>
              </a:defRPr>
            </a:lvl3pPr>
            <a:lvl4pPr marL="709613" indent="-17145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/>
                <a:cs typeface="Arial"/>
              </a:defRPr>
            </a:lvl4pPr>
            <a:lvl5pPr marL="876299" indent="-161925">
              <a:spcBef>
                <a:spcPts val="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5pPr>
            <a:lvl6pPr marL="1333500" indent="-161925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6pPr>
            <a:lvl7pPr marL="1790700" indent="-161925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7pPr>
            <a:lvl8pPr marL="2247900" indent="-161925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8pPr>
            <a:lvl9pPr marL="2705100" indent="-161925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9pPr>
          </a:lstStyle>
          <a:p>
            <a:pPr>
              <a:buNone/>
              <a:defRPr/>
            </a:pPr>
            <a:r>
              <a:rPr lang="ru-RU" sz="1800">
                <a:solidFill>
                  <a:srgbClr val="000000"/>
                </a:solidFill>
                <a:latin typeface="Verdana"/>
              </a:rPr>
              <a:t>Единое хранилище </a:t>
            </a:r>
            <a:br>
              <a:rPr lang="ru-RU" sz="1800">
                <a:solidFill>
                  <a:srgbClr val="000000"/>
                </a:solidFill>
                <a:latin typeface="Verdana"/>
              </a:rPr>
            </a:br>
            <a:r>
              <a:rPr lang="ru-RU" sz="1800">
                <a:solidFill>
                  <a:srgbClr val="000000"/>
                </a:solidFill>
                <a:latin typeface="Verdana"/>
              </a:rPr>
              <a:t>для архивных документов</a:t>
            </a:r>
            <a:endParaRPr/>
          </a:p>
        </p:txBody>
      </p:sp>
      <p:sp>
        <p:nvSpPr>
          <p:cNvPr id="7" name="Текст 2"/>
          <p:cNvSpPr txBox="1">
            <a:spLocks noChangeArrowheads="1"/>
          </p:cNvSpPr>
          <p:nvPr/>
        </p:nvSpPr>
        <p:spPr bwMode="auto">
          <a:xfrm>
            <a:off x="1629058" y="3703579"/>
            <a:ext cx="3284165" cy="719833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lvl1pPr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/>
                <a:cs typeface="Arial"/>
              </a:defRPr>
            </a:lvl1pPr>
            <a:lvl2pPr marL="344488" indent="-180975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/>
                <a:cs typeface="Arial"/>
              </a:defRPr>
            </a:lvl2pPr>
            <a:lvl3pPr marL="536575" indent="-19050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/>
                <a:cs typeface="Arial"/>
              </a:defRPr>
            </a:lvl3pPr>
            <a:lvl4pPr marL="709613" indent="-17145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/>
                <a:cs typeface="Arial"/>
              </a:defRPr>
            </a:lvl4pPr>
            <a:lvl5pPr marL="876299" indent="-161925">
              <a:spcBef>
                <a:spcPts val="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5pPr>
            <a:lvl6pPr marL="1333500" indent="-161925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6pPr>
            <a:lvl7pPr marL="1790700" indent="-161925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7pPr>
            <a:lvl8pPr marL="2247900" indent="-161925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8pPr>
            <a:lvl9pPr marL="2705100" indent="-161925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9pPr>
          </a:lstStyle>
          <a:p>
            <a:pPr>
              <a:buNone/>
              <a:defRPr/>
            </a:pPr>
            <a:r>
              <a:rPr lang="ru-RU" sz="1800">
                <a:solidFill>
                  <a:srgbClr val="000000"/>
                </a:solidFill>
                <a:latin typeface="Verdana"/>
              </a:rPr>
              <a:t>Разгрузка базы данных учетных систем</a:t>
            </a:r>
            <a:endParaRPr/>
          </a:p>
        </p:txBody>
      </p:sp>
      <p:sp>
        <p:nvSpPr>
          <p:cNvPr id="9" name="Текст 2"/>
          <p:cNvSpPr txBox="1">
            <a:spLocks noChangeArrowheads="1"/>
          </p:cNvSpPr>
          <p:nvPr/>
        </p:nvSpPr>
        <p:spPr bwMode="auto">
          <a:xfrm>
            <a:off x="6153149" y="2798081"/>
            <a:ext cx="3918735" cy="719833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lvl1pPr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/>
                <a:cs typeface="Arial"/>
              </a:defRPr>
            </a:lvl1pPr>
            <a:lvl2pPr marL="344488" indent="-180975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/>
                <a:cs typeface="Arial"/>
              </a:defRPr>
            </a:lvl2pPr>
            <a:lvl3pPr marL="536575" indent="-19050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/>
                <a:cs typeface="Arial"/>
              </a:defRPr>
            </a:lvl3pPr>
            <a:lvl4pPr marL="709613" indent="-17145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/>
                <a:cs typeface="Arial"/>
              </a:defRPr>
            </a:lvl4pPr>
            <a:lvl5pPr marL="876299" indent="-161925">
              <a:spcBef>
                <a:spcPts val="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5pPr>
            <a:lvl6pPr marL="1333500" indent="-161925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6pPr>
            <a:lvl7pPr marL="1790700" indent="-161925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7pPr>
            <a:lvl8pPr marL="2247900" indent="-161925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8pPr>
            <a:lvl9pPr marL="2705100" indent="-161925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9pPr>
          </a:lstStyle>
          <a:p>
            <a:pPr>
              <a:buNone/>
              <a:defRPr/>
            </a:pPr>
            <a:r>
              <a:rPr lang="ru-RU" sz="1800">
                <a:solidFill>
                  <a:srgbClr val="000000"/>
                </a:solidFill>
                <a:latin typeface="Verdana"/>
              </a:rPr>
              <a:t>Организованное уничтожение архивных документов</a:t>
            </a:r>
            <a:endParaRPr/>
          </a:p>
        </p:txBody>
      </p:sp>
      <p:sp>
        <p:nvSpPr>
          <p:cNvPr id="10" name="Текст 2"/>
          <p:cNvSpPr txBox="1">
            <a:spLocks noChangeArrowheads="1"/>
          </p:cNvSpPr>
          <p:nvPr/>
        </p:nvSpPr>
        <p:spPr bwMode="auto">
          <a:xfrm>
            <a:off x="6162866" y="3703579"/>
            <a:ext cx="4152709" cy="719833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lvl1pPr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/>
                <a:cs typeface="Arial"/>
              </a:defRPr>
            </a:lvl1pPr>
            <a:lvl2pPr marL="344488" indent="-180975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/>
                <a:cs typeface="Arial"/>
              </a:defRPr>
            </a:lvl2pPr>
            <a:lvl3pPr marL="536575" indent="-19050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/>
                <a:cs typeface="Arial"/>
              </a:defRPr>
            </a:lvl3pPr>
            <a:lvl4pPr marL="709613" indent="-17145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/>
                <a:cs typeface="Arial"/>
              </a:defRPr>
            </a:lvl4pPr>
            <a:lvl5pPr marL="876299" indent="-161925">
              <a:spcBef>
                <a:spcPts val="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5pPr>
            <a:lvl6pPr marL="1333500" indent="-161925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6pPr>
            <a:lvl7pPr marL="1790700" indent="-161925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7pPr>
            <a:lvl8pPr marL="2247900" indent="-161925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8pPr>
            <a:lvl9pPr marL="2705100" indent="-161925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/>
                <a:cs typeface="Arial"/>
              </a:defRPr>
            </a:lvl9pPr>
          </a:lstStyle>
          <a:p>
            <a:pPr>
              <a:buNone/>
              <a:defRPr/>
            </a:pPr>
            <a:r>
              <a:rPr lang="ru-RU" sz="1800">
                <a:solidFill>
                  <a:srgbClr val="000000"/>
                </a:solidFill>
                <a:latin typeface="Verdana"/>
              </a:rPr>
              <a:t>Экономия дискового пространства для хранения документов</a:t>
            </a:r>
            <a:endParaRPr/>
          </a:p>
        </p:txBody>
      </p:sp>
      <p:grpSp>
        <p:nvGrpSpPr>
          <p:cNvPr id="12" name="Группа 11"/>
          <p:cNvGrpSpPr/>
          <p:nvPr/>
        </p:nvGrpSpPr>
        <p:grpSpPr bwMode="auto">
          <a:xfrm>
            <a:off x="1051158" y="2936545"/>
            <a:ext cx="442903" cy="442903"/>
            <a:chOff x="4594945" y="2094160"/>
            <a:chExt cx="184221" cy="184221"/>
          </a:xfrm>
        </p:grpSpPr>
        <p:sp>
          <p:nvSpPr>
            <p:cNvPr id="13" name="Полилиния: фигура 12"/>
            <p:cNvSpPr/>
            <p:nvPr/>
          </p:nvSpPr>
          <p:spPr bwMode="auto">
            <a:xfrm>
              <a:off x="4594945" y="2094160"/>
              <a:ext cx="184221" cy="184221"/>
            </a:xfrm>
            <a:custGeom>
              <a:avLst/>
              <a:gdLst>
                <a:gd name="connsiteX0" fmla="*/ 116163 w 116163"/>
                <a:gd name="connsiteY0" fmla="*/ 58082 h 116163"/>
                <a:gd name="connsiteX1" fmla="*/ 58081 w 116163"/>
                <a:gd name="connsiteY1" fmla="*/ 116163 h 116163"/>
                <a:gd name="connsiteX2" fmla="*/ 0 w 116163"/>
                <a:gd name="connsiteY2" fmla="*/ 58082 h 116163"/>
                <a:gd name="connsiteX3" fmla="*/ 58081 w 116163"/>
                <a:gd name="connsiteY3" fmla="*/ 0 h 116163"/>
                <a:gd name="connsiteX4" fmla="*/ 116163 w 116163"/>
                <a:gd name="connsiteY4" fmla="*/ 58082 h 116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163" h="116163" extrusionOk="0">
                  <a:moveTo>
                    <a:pt x="116163" y="58082"/>
                  </a:moveTo>
                  <a:cubicBezTo>
                    <a:pt x="116163" y="90159"/>
                    <a:pt x="90159" y="116163"/>
                    <a:pt x="58081" y="116163"/>
                  </a:cubicBezTo>
                  <a:cubicBezTo>
                    <a:pt x="26004" y="116163"/>
                    <a:pt x="0" y="90159"/>
                    <a:pt x="0" y="58082"/>
                  </a:cubicBezTo>
                  <a:cubicBezTo>
                    <a:pt x="0" y="26004"/>
                    <a:pt x="26004" y="0"/>
                    <a:pt x="58081" y="0"/>
                  </a:cubicBezTo>
                  <a:cubicBezTo>
                    <a:pt x="90159" y="0"/>
                    <a:pt x="116163" y="26004"/>
                    <a:pt x="116163" y="58082"/>
                  </a:cubicBezTo>
                  <a:close/>
                </a:path>
              </a:pathLst>
            </a:custGeom>
            <a:solidFill>
              <a:srgbClr val="FFCF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Полилиния: фигура 13"/>
            <p:cNvSpPr/>
            <p:nvPr/>
          </p:nvSpPr>
          <p:spPr bwMode="auto">
            <a:xfrm>
              <a:off x="4651096" y="2160659"/>
              <a:ext cx="71917" cy="51222"/>
            </a:xfrm>
            <a:custGeom>
              <a:avLst/>
              <a:gdLst>
                <a:gd name="connsiteX0" fmla="*/ 0 w 45348"/>
                <a:gd name="connsiteY0" fmla="*/ 14907 h 32299"/>
                <a:gd name="connsiteX1" fmla="*/ 16154 w 45348"/>
                <a:gd name="connsiteY1" fmla="*/ 32299 h 32299"/>
                <a:gd name="connsiteX2" fmla="*/ 45348 w 45348"/>
                <a:gd name="connsiteY2" fmla="*/ 0 h 3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348" h="32299" extrusionOk="0">
                  <a:moveTo>
                    <a:pt x="0" y="14907"/>
                  </a:moveTo>
                  <a:lnTo>
                    <a:pt x="16154" y="32299"/>
                  </a:lnTo>
                  <a:lnTo>
                    <a:pt x="45348" y="0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 bwMode="auto">
          <a:xfrm>
            <a:off x="1051158" y="3842044"/>
            <a:ext cx="442903" cy="442903"/>
            <a:chOff x="4594945" y="2094160"/>
            <a:chExt cx="184221" cy="184221"/>
          </a:xfrm>
        </p:grpSpPr>
        <p:sp>
          <p:nvSpPr>
            <p:cNvPr id="16" name="Полилиния: фигура 15"/>
            <p:cNvSpPr/>
            <p:nvPr/>
          </p:nvSpPr>
          <p:spPr bwMode="auto">
            <a:xfrm>
              <a:off x="4594945" y="2094160"/>
              <a:ext cx="184221" cy="184221"/>
            </a:xfrm>
            <a:custGeom>
              <a:avLst/>
              <a:gdLst>
                <a:gd name="connsiteX0" fmla="*/ 116163 w 116163"/>
                <a:gd name="connsiteY0" fmla="*/ 58082 h 116163"/>
                <a:gd name="connsiteX1" fmla="*/ 58081 w 116163"/>
                <a:gd name="connsiteY1" fmla="*/ 116163 h 116163"/>
                <a:gd name="connsiteX2" fmla="*/ 0 w 116163"/>
                <a:gd name="connsiteY2" fmla="*/ 58082 h 116163"/>
                <a:gd name="connsiteX3" fmla="*/ 58081 w 116163"/>
                <a:gd name="connsiteY3" fmla="*/ 0 h 116163"/>
                <a:gd name="connsiteX4" fmla="*/ 116163 w 116163"/>
                <a:gd name="connsiteY4" fmla="*/ 58082 h 116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163" h="116163" extrusionOk="0">
                  <a:moveTo>
                    <a:pt x="116163" y="58082"/>
                  </a:moveTo>
                  <a:cubicBezTo>
                    <a:pt x="116163" y="90159"/>
                    <a:pt x="90159" y="116163"/>
                    <a:pt x="58081" y="116163"/>
                  </a:cubicBezTo>
                  <a:cubicBezTo>
                    <a:pt x="26004" y="116163"/>
                    <a:pt x="0" y="90159"/>
                    <a:pt x="0" y="58082"/>
                  </a:cubicBezTo>
                  <a:cubicBezTo>
                    <a:pt x="0" y="26004"/>
                    <a:pt x="26004" y="0"/>
                    <a:pt x="58081" y="0"/>
                  </a:cubicBezTo>
                  <a:cubicBezTo>
                    <a:pt x="90159" y="0"/>
                    <a:pt x="116163" y="26004"/>
                    <a:pt x="116163" y="58082"/>
                  </a:cubicBezTo>
                  <a:close/>
                </a:path>
              </a:pathLst>
            </a:custGeom>
            <a:solidFill>
              <a:srgbClr val="FFCF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Полилиния: фигура 16"/>
            <p:cNvSpPr/>
            <p:nvPr/>
          </p:nvSpPr>
          <p:spPr bwMode="auto">
            <a:xfrm>
              <a:off x="4651096" y="2160659"/>
              <a:ext cx="71917" cy="51222"/>
            </a:xfrm>
            <a:custGeom>
              <a:avLst/>
              <a:gdLst>
                <a:gd name="connsiteX0" fmla="*/ 0 w 45348"/>
                <a:gd name="connsiteY0" fmla="*/ 14907 h 32299"/>
                <a:gd name="connsiteX1" fmla="*/ 16154 w 45348"/>
                <a:gd name="connsiteY1" fmla="*/ 32299 h 32299"/>
                <a:gd name="connsiteX2" fmla="*/ 45348 w 45348"/>
                <a:gd name="connsiteY2" fmla="*/ 0 h 3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348" h="32299" extrusionOk="0">
                  <a:moveTo>
                    <a:pt x="0" y="14907"/>
                  </a:moveTo>
                  <a:lnTo>
                    <a:pt x="16154" y="32299"/>
                  </a:lnTo>
                  <a:lnTo>
                    <a:pt x="45348" y="0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 bwMode="auto">
          <a:xfrm>
            <a:off x="5381762" y="2936545"/>
            <a:ext cx="442903" cy="442903"/>
            <a:chOff x="4594945" y="2094160"/>
            <a:chExt cx="184221" cy="184221"/>
          </a:xfrm>
        </p:grpSpPr>
        <p:sp>
          <p:nvSpPr>
            <p:cNvPr id="22" name="Полилиния: фигура 21"/>
            <p:cNvSpPr/>
            <p:nvPr/>
          </p:nvSpPr>
          <p:spPr bwMode="auto">
            <a:xfrm>
              <a:off x="4594945" y="2094160"/>
              <a:ext cx="184221" cy="184221"/>
            </a:xfrm>
            <a:custGeom>
              <a:avLst/>
              <a:gdLst>
                <a:gd name="connsiteX0" fmla="*/ 116163 w 116163"/>
                <a:gd name="connsiteY0" fmla="*/ 58082 h 116163"/>
                <a:gd name="connsiteX1" fmla="*/ 58081 w 116163"/>
                <a:gd name="connsiteY1" fmla="*/ 116163 h 116163"/>
                <a:gd name="connsiteX2" fmla="*/ 0 w 116163"/>
                <a:gd name="connsiteY2" fmla="*/ 58082 h 116163"/>
                <a:gd name="connsiteX3" fmla="*/ 58081 w 116163"/>
                <a:gd name="connsiteY3" fmla="*/ 0 h 116163"/>
                <a:gd name="connsiteX4" fmla="*/ 116163 w 116163"/>
                <a:gd name="connsiteY4" fmla="*/ 58082 h 116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163" h="116163" extrusionOk="0">
                  <a:moveTo>
                    <a:pt x="116163" y="58082"/>
                  </a:moveTo>
                  <a:cubicBezTo>
                    <a:pt x="116163" y="90159"/>
                    <a:pt x="90159" y="116163"/>
                    <a:pt x="58081" y="116163"/>
                  </a:cubicBezTo>
                  <a:cubicBezTo>
                    <a:pt x="26004" y="116163"/>
                    <a:pt x="0" y="90159"/>
                    <a:pt x="0" y="58082"/>
                  </a:cubicBezTo>
                  <a:cubicBezTo>
                    <a:pt x="0" y="26004"/>
                    <a:pt x="26004" y="0"/>
                    <a:pt x="58081" y="0"/>
                  </a:cubicBezTo>
                  <a:cubicBezTo>
                    <a:pt x="90159" y="0"/>
                    <a:pt x="116163" y="26004"/>
                    <a:pt x="116163" y="58082"/>
                  </a:cubicBezTo>
                  <a:close/>
                </a:path>
              </a:pathLst>
            </a:custGeom>
            <a:solidFill>
              <a:srgbClr val="FFCF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Полилиния: фигура 22"/>
            <p:cNvSpPr/>
            <p:nvPr/>
          </p:nvSpPr>
          <p:spPr bwMode="auto">
            <a:xfrm>
              <a:off x="4651096" y="2160659"/>
              <a:ext cx="71917" cy="51222"/>
            </a:xfrm>
            <a:custGeom>
              <a:avLst/>
              <a:gdLst>
                <a:gd name="connsiteX0" fmla="*/ 0 w 45348"/>
                <a:gd name="connsiteY0" fmla="*/ 14907 h 32299"/>
                <a:gd name="connsiteX1" fmla="*/ 16154 w 45348"/>
                <a:gd name="connsiteY1" fmla="*/ 32299 h 32299"/>
                <a:gd name="connsiteX2" fmla="*/ 45348 w 45348"/>
                <a:gd name="connsiteY2" fmla="*/ 0 h 3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348" h="32299" extrusionOk="0">
                  <a:moveTo>
                    <a:pt x="0" y="14907"/>
                  </a:moveTo>
                  <a:lnTo>
                    <a:pt x="16154" y="32299"/>
                  </a:lnTo>
                  <a:lnTo>
                    <a:pt x="45348" y="0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 bwMode="auto">
          <a:xfrm>
            <a:off x="5381762" y="3842044"/>
            <a:ext cx="442903" cy="442903"/>
            <a:chOff x="4594945" y="2094160"/>
            <a:chExt cx="184221" cy="184221"/>
          </a:xfrm>
        </p:grpSpPr>
        <p:sp>
          <p:nvSpPr>
            <p:cNvPr id="25" name="Полилиния: фигура 24"/>
            <p:cNvSpPr/>
            <p:nvPr/>
          </p:nvSpPr>
          <p:spPr bwMode="auto">
            <a:xfrm>
              <a:off x="4594945" y="2094160"/>
              <a:ext cx="184221" cy="184221"/>
            </a:xfrm>
            <a:custGeom>
              <a:avLst/>
              <a:gdLst>
                <a:gd name="connsiteX0" fmla="*/ 116163 w 116163"/>
                <a:gd name="connsiteY0" fmla="*/ 58082 h 116163"/>
                <a:gd name="connsiteX1" fmla="*/ 58081 w 116163"/>
                <a:gd name="connsiteY1" fmla="*/ 116163 h 116163"/>
                <a:gd name="connsiteX2" fmla="*/ 0 w 116163"/>
                <a:gd name="connsiteY2" fmla="*/ 58082 h 116163"/>
                <a:gd name="connsiteX3" fmla="*/ 58081 w 116163"/>
                <a:gd name="connsiteY3" fmla="*/ 0 h 116163"/>
                <a:gd name="connsiteX4" fmla="*/ 116163 w 116163"/>
                <a:gd name="connsiteY4" fmla="*/ 58082 h 116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163" h="116163" extrusionOk="0">
                  <a:moveTo>
                    <a:pt x="116163" y="58082"/>
                  </a:moveTo>
                  <a:cubicBezTo>
                    <a:pt x="116163" y="90159"/>
                    <a:pt x="90159" y="116163"/>
                    <a:pt x="58081" y="116163"/>
                  </a:cubicBezTo>
                  <a:cubicBezTo>
                    <a:pt x="26004" y="116163"/>
                    <a:pt x="0" y="90159"/>
                    <a:pt x="0" y="58082"/>
                  </a:cubicBezTo>
                  <a:cubicBezTo>
                    <a:pt x="0" y="26004"/>
                    <a:pt x="26004" y="0"/>
                    <a:pt x="58081" y="0"/>
                  </a:cubicBezTo>
                  <a:cubicBezTo>
                    <a:pt x="90159" y="0"/>
                    <a:pt x="116163" y="26004"/>
                    <a:pt x="116163" y="58082"/>
                  </a:cubicBezTo>
                  <a:close/>
                </a:path>
              </a:pathLst>
            </a:custGeom>
            <a:solidFill>
              <a:srgbClr val="FFCF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Полилиния: фигура 25"/>
            <p:cNvSpPr/>
            <p:nvPr/>
          </p:nvSpPr>
          <p:spPr bwMode="auto">
            <a:xfrm>
              <a:off x="4651096" y="2160659"/>
              <a:ext cx="71917" cy="51222"/>
            </a:xfrm>
            <a:custGeom>
              <a:avLst/>
              <a:gdLst>
                <a:gd name="connsiteX0" fmla="*/ 0 w 45348"/>
                <a:gd name="connsiteY0" fmla="*/ 14907 h 32299"/>
                <a:gd name="connsiteX1" fmla="*/ 16154 w 45348"/>
                <a:gd name="connsiteY1" fmla="*/ 32299 h 32299"/>
                <a:gd name="connsiteX2" fmla="*/ 45348 w 45348"/>
                <a:gd name="connsiteY2" fmla="*/ 0 h 3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348" h="32299" extrusionOk="0">
                  <a:moveTo>
                    <a:pt x="0" y="14907"/>
                  </a:moveTo>
                  <a:lnTo>
                    <a:pt x="16154" y="32299"/>
                  </a:lnTo>
                  <a:lnTo>
                    <a:pt x="45348" y="0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l="5006" t="4913" r="5006" b="5087"/>
          <a:stretch/>
        </p:blipFill>
        <p:spPr bwMode="auto">
          <a:xfrm>
            <a:off x="10649472" y="429668"/>
            <a:ext cx="628125" cy="654169"/>
          </a:xfrm>
          <a:custGeom>
            <a:avLst/>
            <a:gdLst>
              <a:gd name="connsiteX0" fmla="*/ 829611 w 1659222"/>
              <a:gd name="connsiteY0" fmla="*/ 0 h 1728000"/>
              <a:gd name="connsiteX1" fmla="*/ 1659222 w 1659222"/>
              <a:gd name="connsiteY1" fmla="*/ 864000 h 1728000"/>
              <a:gd name="connsiteX2" fmla="*/ 829611 w 1659222"/>
              <a:gd name="connsiteY2" fmla="*/ 1728000 h 1728000"/>
              <a:gd name="connsiteX3" fmla="*/ 0 w 1659222"/>
              <a:gd name="connsiteY3" fmla="*/ 864000 h 1728000"/>
              <a:gd name="connsiteX4" fmla="*/ 829611 w 1659222"/>
              <a:gd name="connsiteY4" fmla="*/ 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9222" h="1728000" extrusionOk="0">
                <a:moveTo>
                  <a:pt x="829611" y="0"/>
                </a:moveTo>
                <a:cubicBezTo>
                  <a:pt x="1287793" y="0"/>
                  <a:pt x="1659222" y="386826"/>
                  <a:pt x="1659222" y="864000"/>
                </a:cubicBezTo>
                <a:cubicBezTo>
                  <a:pt x="1659222" y="1341174"/>
                  <a:pt x="1287793" y="1728000"/>
                  <a:pt x="829611" y="1728000"/>
                </a:cubicBezTo>
                <a:cubicBezTo>
                  <a:pt x="371429" y="1728000"/>
                  <a:pt x="0" y="1341174"/>
                  <a:pt x="0" y="864000"/>
                </a:cubicBezTo>
                <a:cubicBezTo>
                  <a:pt x="0" y="386826"/>
                  <a:pt x="371429" y="0"/>
                  <a:pt x="82961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631288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9" name="Рисунок 48"/>
          <p:cNvPicPr>
            <a:picLocks noChangeAspect="1"/>
          </p:cNvPicPr>
          <p:nvPr/>
        </p:nvPicPr>
        <p:blipFill>
          <a:blip r:embed="rId3"/>
          <a:srcRect l="5006" t="4913" r="5006" b="5087"/>
          <a:stretch/>
        </p:blipFill>
        <p:spPr bwMode="auto">
          <a:xfrm>
            <a:off x="1064133" y="1126072"/>
            <a:ext cx="1007556" cy="995879"/>
          </a:xfrm>
          <a:custGeom>
            <a:avLst/>
            <a:gdLst>
              <a:gd name="connsiteX0" fmla="*/ 829611 w 1659222"/>
              <a:gd name="connsiteY0" fmla="*/ 0 h 1728000"/>
              <a:gd name="connsiteX1" fmla="*/ 1659222 w 1659222"/>
              <a:gd name="connsiteY1" fmla="*/ 864000 h 1728000"/>
              <a:gd name="connsiteX2" fmla="*/ 829611 w 1659222"/>
              <a:gd name="connsiteY2" fmla="*/ 1728000 h 1728000"/>
              <a:gd name="connsiteX3" fmla="*/ 0 w 1659222"/>
              <a:gd name="connsiteY3" fmla="*/ 864000 h 1728000"/>
              <a:gd name="connsiteX4" fmla="*/ 829611 w 1659222"/>
              <a:gd name="connsiteY4" fmla="*/ 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9222" h="1728000" extrusionOk="0">
                <a:moveTo>
                  <a:pt x="829611" y="0"/>
                </a:moveTo>
                <a:cubicBezTo>
                  <a:pt x="1287793" y="0"/>
                  <a:pt x="1659222" y="386826"/>
                  <a:pt x="1659222" y="864000"/>
                </a:cubicBezTo>
                <a:cubicBezTo>
                  <a:pt x="1659222" y="1341174"/>
                  <a:pt x="1287793" y="1728000"/>
                  <a:pt x="829611" y="1728000"/>
                </a:cubicBezTo>
                <a:cubicBezTo>
                  <a:pt x="371429" y="1728000"/>
                  <a:pt x="0" y="1341174"/>
                  <a:pt x="0" y="864000"/>
                </a:cubicBezTo>
                <a:cubicBezTo>
                  <a:pt x="0" y="386826"/>
                  <a:pt x="371429" y="0"/>
                  <a:pt x="829611" y="0"/>
                </a:cubicBezTo>
                <a:close/>
              </a:path>
            </a:pathLst>
          </a:custGeom>
        </p:spPr>
      </p:pic>
      <p:grpSp>
        <p:nvGrpSpPr>
          <p:cNvPr id="2" name="Группа 1"/>
          <p:cNvGrpSpPr/>
          <p:nvPr/>
        </p:nvGrpSpPr>
        <p:grpSpPr bwMode="auto">
          <a:xfrm>
            <a:off x="789651" y="771525"/>
            <a:ext cx="10152140" cy="1704975"/>
            <a:chOff x="1039309" y="3925044"/>
            <a:chExt cx="10152140" cy="1704975"/>
          </a:xfrm>
        </p:grpSpPr>
        <p:sp>
          <p:nvSpPr>
            <p:cNvPr id="3" name="Прямоугольник: скругленные углы 2"/>
            <p:cNvSpPr/>
            <p:nvPr/>
          </p:nvSpPr>
          <p:spPr bwMode="auto">
            <a:xfrm>
              <a:off x="1039309" y="3925044"/>
              <a:ext cx="10152140" cy="1704975"/>
            </a:xfrm>
            <a:prstGeom prst="roundRect">
              <a:avLst>
                <a:gd name="adj" fmla="val 13582"/>
              </a:avLst>
            </a:prstGeom>
            <a:noFill/>
            <a:ln w="19050">
              <a:solidFill>
                <a:srgbClr val="FFC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latin typeface="Verdana"/>
                <a:ea typeface="Verdana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2639250" y="4279591"/>
              <a:ext cx="8268883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000" b="1" dirty="0"/>
                <a:t>1С:Архив </a:t>
              </a:r>
              <a:r>
                <a:rPr lang="ru-RU" sz="2000" dirty="0"/>
                <a:t>— программный продукт, позволяющий предприятиям и организациям решить задачи связанные </a:t>
              </a:r>
              <a:br>
                <a:rPr lang="ru-RU" sz="2000" dirty="0"/>
              </a:br>
              <a:r>
                <a:rPr lang="ru-RU" sz="2000" dirty="0"/>
                <a:t>с хранением электронных документов.</a:t>
              </a:r>
              <a:endParaRPr dirty="0"/>
            </a:p>
          </p:txBody>
        </p:sp>
      </p:grpSp>
      <p:sp>
        <p:nvSpPr>
          <p:cNvPr id="94" name="Текст 2"/>
          <p:cNvSpPr txBox="1"/>
          <p:nvPr/>
        </p:nvSpPr>
        <p:spPr bwMode="auto">
          <a:xfrm>
            <a:off x="1991696" y="2993722"/>
            <a:ext cx="2407920" cy="759146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Tx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 dirty="0"/>
              <a:t>Соответствует требованиям </a:t>
            </a:r>
            <a:r>
              <a:rPr lang="ru-RU" sz="1600" dirty="0"/>
              <a:t>законодательства РФ</a:t>
            </a:r>
            <a:endParaRPr dirty="0"/>
          </a:p>
        </p:txBody>
      </p:sp>
      <p:grpSp>
        <p:nvGrpSpPr>
          <p:cNvPr id="97" name="Группа 96"/>
          <p:cNvGrpSpPr/>
          <p:nvPr/>
        </p:nvGrpSpPr>
        <p:grpSpPr bwMode="auto">
          <a:xfrm>
            <a:off x="857353" y="2723254"/>
            <a:ext cx="1032688" cy="1032688"/>
            <a:chOff x="1340238" y="2928002"/>
            <a:chExt cx="1032688" cy="1032688"/>
          </a:xfrm>
        </p:grpSpPr>
        <p:sp>
          <p:nvSpPr>
            <p:cNvPr id="98" name="Овал 97"/>
            <p:cNvSpPr/>
            <p:nvPr/>
          </p:nvSpPr>
          <p:spPr bwMode="auto">
            <a:xfrm>
              <a:off x="1474575" y="3110750"/>
              <a:ext cx="739876" cy="739876"/>
            </a:xfrm>
            <a:prstGeom prst="ellipse">
              <a:avLst/>
            </a:prstGeom>
            <a:solidFill>
              <a:srgbClr val="FFCF66"/>
            </a:solidFill>
            <a:ln>
              <a:solidFill>
                <a:srgbClr val="FFCF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99" name="Рисунок 98" descr="Изображение выглядит как черный, темнота&#10;&#10;Контент, сгенерированный ИИ, может содержать ошибки.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1340238" y="2928002"/>
              <a:ext cx="1032688" cy="1032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275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9" name="Рисунок 48"/>
          <p:cNvPicPr>
            <a:picLocks noChangeAspect="1"/>
          </p:cNvPicPr>
          <p:nvPr/>
        </p:nvPicPr>
        <p:blipFill>
          <a:blip r:embed="rId3"/>
          <a:srcRect l="5006" t="4913" r="5006" b="5087"/>
          <a:stretch/>
        </p:blipFill>
        <p:spPr bwMode="auto">
          <a:xfrm>
            <a:off x="1064133" y="1126072"/>
            <a:ext cx="1007556" cy="995879"/>
          </a:xfrm>
          <a:custGeom>
            <a:avLst/>
            <a:gdLst>
              <a:gd name="connsiteX0" fmla="*/ 829611 w 1659222"/>
              <a:gd name="connsiteY0" fmla="*/ 0 h 1728000"/>
              <a:gd name="connsiteX1" fmla="*/ 1659222 w 1659222"/>
              <a:gd name="connsiteY1" fmla="*/ 864000 h 1728000"/>
              <a:gd name="connsiteX2" fmla="*/ 829611 w 1659222"/>
              <a:gd name="connsiteY2" fmla="*/ 1728000 h 1728000"/>
              <a:gd name="connsiteX3" fmla="*/ 0 w 1659222"/>
              <a:gd name="connsiteY3" fmla="*/ 864000 h 1728000"/>
              <a:gd name="connsiteX4" fmla="*/ 829611 w 1659222"/>
              <a:gd name="connsiteY4" fmla="*/ 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9222" h="1728000" extrusionOk="0">
                <a:moveTo>
                  <a:pt x="829611" y="0"/>
                </a:moveTo>
                <a:cubicBezTo>
                  <a:pt x="1287793" y="0"/>
                  <a:pt x="1659222" y="386826"/>
                  <a:pt x="1659222" y="864000"/>
                </a:cubicBezTo>
                <a:cubicBezTo>
                  <a:pt x="1659222" y="1341174"/>
                  <a:pt x="1287793" y="1728000"/>
                  <a:pt x="829611" y="1728000"/>
                </a:cubicBezTo>
                <a:cubicBezTo>
                  <a:pt x="371429" y="1728000"/>
                  <a:pt x="0" y="1341174"/>
                  <a:pt x="0" y="864000"/>
                </a:cubicBezTo>
                <a:cubicBezTo>
                  <a:pt x="0" y="386826"/>
                  <a:pt x="371429" y="0"/>
                  <a:pt x="829611" y="0"/>
                </a:cubicBezTo>
                <a:close/>
              </a:path>
            </a:pathLst>
          </a:custGeom>
        </p:spPr>
      </p:pic>
      <p:grpSp>
        <p:nvGrpSpPr>
          <p:cNvPr id="2" name="Группа 1"/>
          <p:cNvGrpSpPr/>
          <p:nvPr/>
        </p:nvGrpSpPr>
        <p:grpSpPr bwMode="auto">
          <a:xfrm>
            <a:off x="789651" y="771525"/>
            <a:ext cx="10152140" cy="1704975"/>
            <a:chOff x="1039309" y="3925044"/>
            <a:chExt cx="10152140" cy="1704975"/>
          </a:xfrm>
        </p:grpSpPr>
        <p:sp>
          <p:nvSpPr>
            <p:cNvPr id="3" name="Прямоугольник: скругленные углы 2"/>
            <p:cNvSpPr/>
            <p:nvPr/>
          </p:nvSpPr>
          <p:spPr bwMode="auto">
            <a:xfrm>
              <a:off x="1039309" y="3925044"/>
              <a:ext cx="10152140" cy="1704975"/>
            </a:xfrm>
            <a:prstGeom prst="roundRect">
              <a:avLst>
                <a:gd name="adj" fmla="val 13582"/>
              </a:avLst>
            </a:prstGeom>
            <a:noFill/>
            <a:ln w="19050">
              <a:solidFill>
                <a:srgbClr val="FFC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latin typeface="Verdana"/>
                <a:ea typeface="Verdana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2639250" y="4279591"/>
              <a:ext cx="8268883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000" b="1" dirty="0"/>
                <a:t>1С:Архив </a:t>
              </a:r>
              <a:r>
                <a:rPr lang="ru-RU" sz="2000" dirty="0"/>
                <a:t>— программный продукт, позволяющий предприятиям и организациям решить задачи связанные </a:t>
              </a:r>
              <a:br>
                <a:rPr lang="ru-RU" sz="2000" dirty="0"/>
              </a:br>
              <a:r>
                <a:rPr lang="ru-RU" sz="2000" dirty="0"/>
                <a:t>с хранением электронных документов.</a:t>
              </a:r>
              <a:endParaRPr dirty="0"/>
            </a:p>
          </p:txBody>
        </p:sp>
      </p:grpSp>
      <p:sp>
        <p:nvSpPr>
          <p:cNvPr id="94" name="Текст 2"/>
          <p:cNvSpPr txBox="1"/>
          <p:nvPr/>
        </p:nvSpPr>
        <p:spPr bwMode="auto">
          <a:xfrm>
            <a:off x="1991696" y="2993722"/>
            <a:ext cx="2407920" cy="759146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Tx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 dirty="0"/>
              <a:t>Соответствует требованиям </a:t>
            </a:r>
            <a:r>
              <a:rPr lang="ru-RU" sz="1600" dirty="0"/>
              <a:t>законодательства РФ</a:t>
            </a:r>
            <a:endParaRPr dirty="0"/>
          </a:p>
        </p:txBody>
      </p:sp>
      <p:grpSp>
        <p:nvGrpSpPr>
          <p:cNvPr id="97" name="Группа 96"/>
          <p:cNvGrpSpPr/>
          <p:nvPr/>
        </p:nvGrpSpPr>
        <p:grpSpPr bwMode="auto">
          <a:xfrm>
            <a:off x="857353" y="2723254"/>
            <a:ext cx="1032688" cy="1032688"/>
            <a:chOff x="1340238" y="2928002"/>
            <a:chExt cx="1032688" cy="1032688"/>
          </a:xfrm>
        </p:grpSpPr>
        <p:sp>
          <p:nvSpPr>
            <p:cNvPr id="98" name="Овал 97"/>
            <p:cNvSpPr/>
            <p:nvPr/>
          </p:nvSpPr>
          <p:spPr bwMode="auto">
            <a:xfrm>
              <a:off x="1474575" y="3110750"/>
              <a:ext cx="739876" cy="739876"/>
            </a:xfrm>
            <a:prstGeom prst="ellipse">
              <a:avLst/>
            </a:prstGeom>
            <a:solidFill>
              <a:srgbClr val="FFCF66"/>
            </a:solidFill>
            <a:ln>
              <a:solidFill>
                <a:srgbClr val="FFCF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99" name="Рисунок 98" descr="Изображение выглядит как черный, темнота&#10;&#10;Контент, сгенерированный ИИ, может содержать ошибки.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1340238" y="2928002"/>
              <a:ext cx="1032688" cy="1032688"/>
            </a:xfrm>
            <a:prstGeom prst="rect">
              <a:avLst/>
            </a:prstGeom>
          </p:spPr>
        </p:pic>
      </p:grpSp>
      <p:sp>
        <p:nvSpPr>
          <p:cNvPr id="24" name="Текст 2">
            <a:extLst>
              <a:ext uri="{FF2B5EF4-FFF2-40B4-BE49-F238E27FC236}">
                <a16:creationId xmlns:a16="http://schemas.microsoft.com/office/drawing/2014/main" id="{0449305B-5662-4DE2-A178-2B1D579932DF}"/>
              </a:ext>
            </a:extLst>
          </p:cNvPr>
          <p:cNvSpPr txBox="1"/>
          <p:nvPr/>
        </p:nvSpPr>
        <p:spPr bwMode="auto">
          <a:xfrm>
            <a:off x="1991696" y="4435275"/>
            <a:ext cx="3611563" cy="1165110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Tx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/>
              <a:t>Позволяет автоматизировать передачу документов </a:t>
            </a:r>
            <a:br>
              <a:rPr lang="ru-RU" sz="1600"/>
            </a:br>
            <a:r>
              <a:rPr lang="ru-RU" sz="1600"/>
              <a:t>на оперативное и архивное хранение из информационных систем-источников</a:t>
            </a:r>
            <a:endParaRPr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3F72EBB3-FDC0-4EBF-B52A-B0D998D92282}"/>
              </a:ext>
            </a:extLst>
          </p:cNvPr>
          <p:cNvGrpSpPr/>
          <p:nvPr/>
        </p:nvGrpSpPr>
        <p:grpSpPr bwMode="auto">
          <a:xfrm>
            <a:off x="985427" y="4461532"/>
            <a:ext cx="771490" cy="784580"/>
            <a:chOff x="4166468" y="3066046"/>
            <a:chExt cx="771490" cy="784580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D1AF70E8-1052-4867-A765-FC0DEB68C087}"/>
                </a:ext>
              </a:extLst>
            </p:cNvPr>
            <p:cNvSpPr/>
            <p:nvPr/>
          </p:nvSpPr>
          <p:spPr bwMode="auto">
            <a:xfrm>
              <a:off x="4166468" y="3066046"/>
              <a:ext cx="739876" cy="739876"/>
            </a:xfrm>
            <a:prstGeom prst="ellipse">
              <a:avLst/>
            </a:prstGeom>
            <a:solidFill>
              <a:srgbClr val="FFCF66"/>
            </a:solidFill>
            <a:ln>
              <a:solidFill>
                <a:srgbClr val="FFCF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7" name="Рисунок 26" descr="Изображение выглядит как черный, темнот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57492D1-D207-4C37-9DEA-18C32C373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4166811" y="3071003"/>
              <a:ext cx="771148" cy="7796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137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9" name="Рисунок 48"/>
          <p:cNvPicPr>
            <a:picLocks noChangeAspect="1"/>
          </p:cNvPicPr>
          <p:nvPr/>
        </p:nvPicPr>
        <p:blipFill>
          <a:blip r:embed="rId3"/>
          <a:srcRect l="5006" t="4913" r="5006" b="5087"/>
          <a:stretch/>
        </p:blipFill>
        <p:spPr bwMode="auto">
          <a:xfrm>
            <a:off x="1064133" y="1126072"/>
            <a:ext cx="1007556" cy="995879"/>
          </a:xfrm>
          <a:custGeom>
            <a:avLst/>
            <a:gdLst>
              <a:gd name="connsiteX0" fmla="*/ 829611 w 1659222"/>
              <a:gd name="connsiteY0" fmla="*/ 0 h 1728000"/>
              <a:gd name="connsiteX1" fmla="*/ 1659222 w 1659222"/>
              <a:gd name="connsiteY1" fmla="*/ 864000 h 1728000"/>
              <a:gd name="connsiteX2" fmla="*/ 829611 w 1659222"/>
              <a:gd name="connsiteY2" fmla="*/ 1728000 h 1728000"/>
              <a:gd name="connsiteX3" fmla="*/ 0 w 1659222"/>
              <a:gd name="connsiteY3" fmla="*/ 864000 h 1728000"/>
              <a:gd name="connsiteX4" fmla="*/ 829611 w 1659222"/>
              <a:gd name="connsiteY4" fmla="*/ 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9222" h="1728000" extrusionOk="0">
                <a:moveTo>
                  <a:pt x="829611" y="0"/>
                </a:moveTo>
                <a:cubicBezTo>
                  <a:pt x="1287793" y="0"/>
                  <a:pt x="1659222" y="386826"/>
                  <a:pt x="1659222" y="864000"/>
                </a:cubicBezTo>
                <a:cubicBezTo>
                  <a:pt x="1659222" y="1341174"/>
                  <a:pt x="1287793" y="1728000"/>
                  <a:pt x="829611" y="1728000"/>
                </a:cubicBezTo>
                <a:cubicBezTo>
                  <a:pt x="371429" y="1728000"/>
                  <a:pt x="0" y="1341174"/>
                  <a:pt x="0" y="864000"/>
                </a:cubicBezTo>
                <a:cubicBezTo>
                  <a:pt x="0" y="386826"/>
                  <a:pt x="371429" y="0"/>
                  <a:pt x="829611" y="0"/>
                </a:cubicBezTo>
                <a:close/>
              </a:path>
            </a:pathLst>
          </a:custGeom>
        </p:spPr>
      </p:pic>
      <p:grpSp>
        <p:nvGrpSpPr>
          <p:cNvPr id="2" name="Группа 1"/>
          <p:cNvGrpSpPr/>
          <p:nvPr/>
        </p:nvGrpSpPr>
        <p:grpSpPr bwMode="auto">
          <a:xfrm>
            <a:off x="789651" y="771525"/>
            <a:ext cx="10152140" cy="1704975"/>
            <a:chOff x="1039309" y="3925044"/>
            <a:chExt cx="10152140" cy="1704975"/>
          </a:xfrm>
        </p:grpSpPr>
        <p:sp>
          <p:nvSpPr>
            <p:cNvPr id="3" name="Прямоугольник: скругленные углы 2"/>
            <p:cNvSpPr/>
            <p:nvPr/>
          </p:nvSpPr>
          <p:spPr bwMode="auto">
            <a:xfrm>
              <a:off x="1039309" y="3925044"/>
              <a:ext cx="10152140" cy="1704975"/>
            </a:xfrm>
            <a:prstGeom prst="roundRect">
              <a:avLst>
                <a:gd name="adj" fmla="val 13582"/>
              </a:avLst>
            </a:prstGeom>
            <a:noFill/>
            <a:ln w="19050">
              <a:solidFill>
                <a:srgbClr val="FFC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latin typeface="Verdana"/>
                <a:ea typeface="Verdana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2639250" y="4279591"/>
              <a:ext cx="8268883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000" b="1" dirty="0"/>
                <a:t>1С:Архив </a:t>
              </a:r>
              <a:r>
                <a:rPr lang="ru-RU" sz="2000" dirty="0"/>
                <a:t>— программный продукт, позволяющий предприятиям и организациям решить задачи связанные </a:t>
              </a:r>
              <a:br>
                <a:rPr lang="ru-RU" sz="2000" dirty="0"/>
              </a:br>
              <a:r>
                <a:rPr lang="ru-RU" sz="2000" dirty="0"/>
                <a:t>с хранением электронных документов.</a:t>
              </a:r>
              <a:endParaRPr dirty="0"/>
            </a:p>
          </p:txBody>
        </p:sp>
      </p:grpSp>
      <p:sp>
        <p:nvSpPr>
          <p:cNvPr id="94" name="Текст 2"/>
          <p:cNvSpPr txBox="1"/>
          <p:nvPr/>
        </p:nvSpPr>
        <p:spPr bwMode="auto">
          <a:xfrm>
            <a:off x="1991696" y="2993722"/>
            <a:ext cx="2407920" cy="759146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Tx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 dirty="0"/>
              <a:t>Соответствует требованиям </a:t>
            </a:r>
            <a:r>
              <a:rPr lang="ru-RU" sz="1600" dirty="0"/>
              <a:t>законодательства РФ</a:t>
            </a:r>
            <a:endParaRPr dirty="0"/>
          </a:p>
        </p:txBody>
      </p:sp>
      <p:sp>
        <p:nvSpPr>
          <p:cNvPr id="95" name="Текст 2"/>
          <p:cNvSpPr txBox="1"/>
          <p:nvPr/>
        </p:nvSpPr>
        <p:spPr bwMode="auto">
          <a:xfrm>
            <a:off x="1991696" y="4435275"/>
            <a:ext cx="3611563" cy="1165110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Tx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/>
              <a:t>Позволяет автоматизировать передачу документов </a:t>
            </a:r>
            <a:br>
              <a:rPr lang="ru-RU" sz="1600"/>
            </a:br>
            <a:r>
              <a:rPr lang="ru-RU" sz="1600"/>
              <a:t>на оперативное и архивное хранение из информационных систем-источников</a:t>
            </a:r>
            <a:endParaRPr/>
          </a:p>
        </p:txBody>
      </p:sp>
      <p:sp>
        <p:nvSpPr>
          <p:cNvPr id="96" name="Текст 2"/>
          <p:cNvSpPr txBox="1"/>
          <p:nvPr/>
        </p:nvSpPr>
        <p:spPr bwMode="auto">
          <a:xfrm>
            <a:off x="7023659" y="2946649"/>
            <a:ext cx="3089123" cy="738209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Tx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/>
              <a:t>Передает информацию </a:t>
            </a:r>
            <a:br>
              <a:rPr lang="ru-RU" sz="1600"/>
            </a:br>
            <a:r>
              <a:rPr lang="ru-RU" sz="1600"/>
              <a:t>о состоянии документов </a:t>
            </a:r>
            <a:br>
              <a:rPr lang="ru-RU" sz="1600"/>
            </a:br>
            <a:r>
              <a:rPr lang="ru-RU" sz="1600"/>
              <a:t>в систему-источник</a:t>
            </a:r>
            <a:endParaRPr/>
          </a:p>
        </p:txBody>
      </p:sp>
      <p:grpSp>
        <p:nvGrpSpPr>
          <p:cNvPr id="97" name="Группа 96"/>
          <p:cNvGrpSpPr/>
          <p:nvPr/>
        </p:nvGrpSpPr>
        <p:grpSpPr bwMode="auto">
          <a:xfrm>
            <a:off x="857353" y="2723254"/>
            <a:ext cx="1032688" cy="1032688"/>
            <a:chOff x="1340238" y="2928002"/>
            <a:chExt cx="1032688" cy="1032688"/>
          </a:xfrm>
        </p:grpSpPr>
        <p:sp>
          <p:nvSpPr>
            <p:cNvPr id="98" name="Овал 97"/>
            <p:cNvSpPr/>
            <p:nvPr/>
          </p:nvSpPr>
          <p:spPr bwMode="auto">
            <a:xfrm>
              <a:off x="1474575" y="3110750"/>
              <a:ext cx="739876" cy="739876"/>
            </a:xfrm>
            <a:prstGeom prst="ellipse">
              <a:avLst/>
            </a:prstGeom>
            <a:solidFill>
              <a:srgbClr val="FFCF66"/>
            </a:solidFill>
            <a:ln>
              <a:solidFill>
                <a:srgbClr val="FFCF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99" name="Рисунок 98" descr="Изображение выглядит как черный, темнота&#10;&#10;Контент, сгенерированный ИИ, может содержать ошибки.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1340238" y="2928002"/>
              <a:ext cx="1032688" cy="1032688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 bwMode="auto">
          <a:xfrm>
            <a:off x="5980032" y="2887315"/>
            <a:ext cx="739876" cy="760693"/>
            <a:chOff x="6905046" y="3045229"/>
            <a:chExt cx="739876" cy="760693"/>
          </a:xfrm>
        </p:grpSpPr>
        <p:sp>
          <p:nvSpPr>
            <p:cNvPr id="104" name="Овал 103"/>
            <p:cNvSpPr/>
            <p:nvPr/>
          </p:nvSpPr>
          <p:spPr bwMode="auto">
            <a:xfrm>
              <a:off x="6905046" y="3066046"/>
              <a:ext cx="739876" cy="739876"/>
            </a:xfrm>
            <a:prstGeom prst="ellipse">
              <a:avLst/>
            </a:prstGeom>
            <a:solidFill>
              <a:srgbClr val="FFCF66"/>
            </a:solidFill>
            <a:ln>
              <a:solidFill>
                <a:srgbClr val="FFCF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05" name="Рисунок 104" descr="Изображение выглядит как черный, темнота&#10;&#10;Контент, сгенерированный ИИ, может содержать ошибки.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6905046" y="3045229"/>
              <a:ext cx="734514" cy="739876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 bwMode="auto">
          <a:xfrm>
            <a:off x="985427" y="4461532"/>
            <a:ext cx="771490" cy="784580"/>
            <a:chOff x="4166468" y="3066046"/>
            <a:chExt cx="771490" cy="784580"/>
          </a:xfrm>
        </p:grpSpPr>
        <p:sp>
          <p:nvSpPr>
            <p:cNvPr id="107" name="Овал 106"/>
            <p:cNvSpPr/>
            <p:nvPr/>
          </p:nvSpPr>
          <p:spPr bwMode="auto">
            <a:xfrm>
              <a:off x="4166468" y="3066046"/>
              <a:ext cx="739876" cy="739876"/>
            </a:xfrm>
            <a:prstGeom prst="ellipse">
              <a:avLst/>
            </a:prstGeom>
            <a:solidFill>
              <a:srgbClr val="FFCF66"/>
            </a:solidFill>
            <a:ln>
              <a:solidFill>
                <a:srgbClr val="FFCF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08" name="Рисунок 107" descr="Изображение выглядит как черный, темнота&#10;&#10;Контент, сгенерированный ИИ, может содержать ошибки.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4166811" y="3071003"/>
              <a:ext cx="771148" cy="77962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9" name="Рисунок 48"/>
          <p:cNvPicPr>
            <a:picLocks noChangeAspect="1"/>
          </p:cNvPicPr>
          <p:nvPr/>
        </p:nvPicPr>
        <p:blipFill>
          <a:blip r:embed="rId3"/>
          <a:srcRect l="5006" t="4913" r="5006" b="5087"/>
          <a:stretch/>
        </p:blipFill>
        <p:spPr bwMode="auto">
          <a:xfrm>
            <a:off x="1064133" y="1126072"/>
            <a:ext cx="1007556" cy="995879"/>
          </a:xfrm>
          <a:custGeom>
            <a:avLst/>
            <a:gdLst>
              <a:gd name="connsiteX0" fmla="*/ 829611 w 1659222"/>
              <a:gd name="connsiteY0" fmla="*/ 0 h 1728000"/>
              <a:gd name="connsiteX1" fmla="*/ 1659222 w 1659222"/>
              <a:gd name="connsiteY1" fmla="*/ 864000 h 1728000"/>
              <a:gd name="connsiteX2" fmla="*/ 829611 w 1659222"/>
              <a:gd name="connsiteY2" fmla="*/ 1728000 h 1728000"/>
              <a:gd name="connsiteX3" fmla="*/ 0 w 1659222"/>
              <a:gd name="connsiteY3" fmla="*/ 864000 h 1728000"/>
              <a:gd name="connsiteX4" fmla="*/ 829611 w 1659222"/>
              <a:gd name="connsiteY4" fmla="*/ 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9222" h="1728000" extrusionOk="0">
                <a:moveTo>
                  <a:pt x="829611" y="0"/>
                </a:moveTo>
                <a:cubicBezTo>
                  <a:pt x="1287793" y="0"/>
                  <a:pt x="1659222" y="386826"/>
                  <a:pt x="1659222" y="864000"/>
                </a:cubicBezTo>
                <a:cubicBezTo>
                  <a:pt x="1659222" y="1341174"/>
                  <a:pt x="1287793" y="1728000"/>
                  <a:pt x="829611" y="1728000"/>
                </a:cubicBezTo>
                <a:cubicBezTo>
                  <a:pt x="371429" y="1728000"/>
                  <a:pt x="0" y="1341174"/>
                  <a:pt x="0" y="864000"/>
                </a:cubicBezTo>
                <a:cubicBezTo>
                  <a:pt x="0" y="386826"/>
                  <a:pt x="371429" y="0"/>
                  <a:pt x="829611" y="0"/>
                </a:cubicBezTo>
                <a:close/>
              </a:path>
            </a:pathLst>
          </a:custGeom>
        </p:spPr>
      </p:pic>
      <p:grpSp>
        <p:nvGrpSpPr>
          <p:cNvPr id="2" name="Группа 1"/>
          <p:cNvGrpSpPr/>
          <p:nvPr/>
        </p:nvGrpSpPr>
        <p:grpSpPr bwMode="auto">
          <a:xfrm>
            <a:off x="789651" y="771525"/>
            <a:ext cx="10152140" cy="1704975"/>
            <a:chOff x="1039309" y="3925044"/>
            <a:chExt cx="10152140" cy="1704975"/>
          </a:xfrm>
        </p:grpSpPr>
        <p:sp>
          <p:nvSpPr>
            <p:cNvPr id="3" name="Прямоугольник: скругленные углы 2"/>
            <p:cNvSpPr/>
            <p:nvPr/>
          </p:nvSpPr>
          <p:spPr bwMode="auto">
            <a:xfrm>
              <a:off x="1039309" y="3925044"/>
              <a:ext cx="10152140" cy="1704975"/>
            </a:xfrm>
            <a:prstGeom prst="roundRect">
              <a:avLst>
                <a:gd name="adj" fmla="val 13582"/>
              </a:avLst>
            </a:prstGeom>
            <a:noFill/>
            <a:ln w="19050">
              <a:solidFill>
                <a:srgbClr val="FFC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latin typeface="Verdana"/>
                <a:ea typeface="Verdana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2639250" y="4279591"/>
              <a:ext cx="8268883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000" b="1" dirty="0"/>
                <a:t>1С:Архив </a:t>
              </a:r>
              <a:r>
                <a:rPr lang="ru-RU" sz="2000" dirty="0"/>
                <a:t>— программный продукт, позволяющий предприятиям и организациям решить задачи связанные </a:t>
              </a:r>
              <a:br>
                <a:rPr lang="ru-RU" sz="2000" dirty="0"/>
              </a:br>
              <a:r>
                <a:rPr lang="ru-RU" sz="2000" dirty="0"/>
                <a:t>с хранением электронных документов.</a:t>
              </a:r>
              <a:endParaRPr dirty="0"/>
            </a:p>
          </p:txBody>
        </p:sp>
      </p:grpSp>
      <p:sp>
        <p:nvSpPr>
          <p:cNvPr id="93" name="Текст 2"/>
          <p:cNvSpPr>
            <a:spLocks noGrp="1"/>
          </p:cNvSpPr>
          <p:nvPr>
            <p:ph type="body" sz="quarter" idx="13"/>
          </p:nvPr>
        </p:nvSpPr>
        <p:spPr bwMode="auto">
          <a:xfrm>
            <a:off x="7023658" y="4381501"/>
            <a:ext cx="3918133" cy="116511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600" b="1"/>
              <a:t>Обеспечивает хранение документов и их учет</a:t>
            </a:r>
            <a:r>
              <a:rPr lang="ru-RU" sz="1600"/>
              <a:t>, актуализирует электронные подписи, выполняет проверки состояния дел и документов</a:t>
            </a:r>
            <a:endParaRPr/>
          </a:p>
        </p:txBody>
      </p:sp>
      <p:sp>
        <p:nvSpPr>
          <p:cNvPr id="94" name="Текст 2"/>
          <p:cNvSpPr txBox="1"/>
          <p:nvPr/>
        </p:nvSpPr>
        <p:spPr bwMode="auto">
          <a:xfrm>
            <a:off x="1991696" y="2993722"/>
            <a:ext cx="2407920" cy="759146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Tx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 dirty="0"/>
              <a:t>Соответствует требованиям </a:t>
            </a:r>
            <a:r>
              <a:rPr lang="ru-RU" sz="1600" dirty="0"/>
              <a:t>законодательства РФ</a:t>
            </a:r>
            <a:endParaRPr dirty="0"/>
          </a:p>
        </p:txBody>
      </p:sp>
      <p:sp>
        <p:nvSpPr>
          <p:cNvPr id="95" name="Текст 2"/>
          <p:cNvSpPr txBox="1"/>
          <p:nvPr/>
        </p:nvSpPr>
        <p:spPr bwMode="auto">
          <a:xfrm>
            <a:off x="1991696" y="4435275"/>
            <a:ext cx="3611563" cy="1165110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Tx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/>
              <a:t>Позволяет автоматизировать передачу документов </a:t>
            </a:r>
            <a:br>
              <a:rPr lang="ru-RU" sz="1600"/>
            </a:br>
            <a:r>
              <a:rPr lang="ru-RU" sz="1600"/>
              <a:t>на оперативное и архивное хранение из информационных систем-источников</a:t>
            </a:r>
            <a:endParaRPr/>
          </a:p>
        </p:txBody>
      </p:sp>
      <p:sp>
        <p:nvSpPr>
          <p:cNvPr id="96" name="Текст 2"/>
          <p:cNvSpPr txBox="1"/>
          <p:nvPr/>
        </p:nvSpPr>
        <p:spPr bwMode="auto">
          <a:xfrm>
            <a:off x="7023659" y="2946649"/>
            <a:ext cx="3089123" cy="738209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Tx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/>
              <a:t>Передает информацию </a:t>
            </a:r>
            <a:br>
              <a:rPr lang="ru-RU" sz="1600"/>
            </a:br>
            <a:r>
              <a:rPr lang="ru-RU" sz="1600"/>
              <a:t>о состоянии документов </a:t>
            </a:r>
            <a:br>
              <a:rPr lang="ru-RU" sz="1600"/>
            </a:br>
            <a:r>
              <a:rPr lang="ru-RU" sz="1600"/>
              <a:t>в систему-источник</a:t>
            </a:r>
            <a:endParaRPr/>
          </a:p>
        </p:txBody>
      </p:sp>
      <p:grpSp>
        <p:nvGrpSpPr>
          <p:cNvPr id="97" name="Группа 96"/>
          <p:cNvGrpSpPr/>
          <p:nvPr/>
        </p:nvGrpSpPr>
        <p:grpSpPr bwMode="auto">
          <a:xfrm>
            <a:off x="857353" y="2723254"/>
            <a:ext cx="1032688" cy="1032688"/>
            <a:chOff x="1340238" y="2928002"/>
            <a:chExt cx="1032688" cy="1032688"/>
          </a:xfrm>
        </p:grpSpPr>
        <p:sp>
          <p:nvSpPr>
            <p:cNvPr id="98" name="Овал 97"/>
            <p:cNvSpPr/>
            <p:nvPr/>
          </p:nvSpPr>
          <p:spPr bwMode="auto">
            <a:xfrm>
              <a:off x="1474575" y="3110750"/>
              <a:ext cx="739876" cy="739876"/>
            </a:xfrm>
            <a:prstGeom prst="ellipse">
              <a:avLst/>
            </a:prstGeom>
            <a:solidFill>
              <a:srgbClr val="FFCF66"/>
            </a:solidFill>
            <a:ln>
              <a:solidFill>
                <a:srgbClr val="FFCF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99" name="Рисунок 98" descr="Изображение выглядит как черный, темнота&#10;&#10;Контент, сгенерированный ИИ, может содержать ошибки.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1340238" y="2928002"/>
              <a:ext cx="1032688" cy="1032688"/>
            </a:xfrm>
            <a:prstGeom prst="rect">
              <a:avLst/>
            </a:prstGeom>
          </p:spPr>
        </p:pic>
      </p:grpSp>
      <p:grpSp>
        <p:nvGrpSpPr>
          <p:cNvPr id="100" name="Группа 99"/>
          <p:cNvGrpSpPr/>
          <p:nvPr/>
        </p:nvGrpSpPr>
        <p:grpSpPr bwMode="auto">
          <a:xfrm>
            <a:off x="5869652" y="4269714"/>
            <a:ext cx="1015962" cy="1015962"/>
            <a:chOff x="9453041" y="2928002"/>
            <a:chExt cx="1015962" cy="1015962"/>
          </a:xfrm>
        </p:grpSpPr>
        <p:sp>
          <p:nvSpPr>
            <p:cNvPr id="101" name="Овал 100"/>
            <p:cNvSpPr/>
            <p:nvPr/>
          </p:nvSpPr>
          <p:spPr bwMode="auto">
            <a:xfrm>
              <a:off x="9591085" y="3066046"/>
              <a:ext cx="739876" cy="739876"/>
            </a:xfrm>
            <a:prstGeom prst="ellipse">
              <a:avLst/>
            </a:prstGeom>
            <a:solidFill>
              <a:srgbClr val="FFCF66"/>
            </a:solidFill>
            <a:ln>
              <a:solidFill>
                <a:srgbClr val="FFCF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02" name="Рисунок 101" descr="Изображение выглядит как дизайн, снимок экрана, зарисовка, устройство&#10;&#10;Контент, сгенерированный ИИ, может содержать ошибки.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9453041" y="2928002"/>
              <a:ext cx="1015962" cy="1015962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 bwMode="auto">
          <a:xfrm>
            <a:off x="5980032" y="2887315"/>
            <a:ext cx="739876" cy="760693"/>
            <a:chOff x="6905046" y="3045229"/>
            <a:chExt cx="739876" cy="760693"/>
          </a:xfrm>
        </p:grpSpPr>
        <p:sp>
          <p:nvSpPr>
            <p:cNvPr id="104" name="Овал 103"/>
            <p:cNvSpPr/>
            <p:nvPr/>
          </p:nvSpPr>
          <p:spPr bwMode="auto">
            <a:xfrm>
              <a:off x="6905046" y="3066046"/>
              <a:ext cx="739876" cy="739876"/>
            </a:xfrm>
            <a:prstGeom prst="ellipse">
              <a:avLst/>
            </a:prstGeom>
            <a:solidFill>
              <a:srgbClr val="FFCF66"/>
            </a:solidFill>
            <a:ln>
              <a:solidFill>
                <a:srgbClr val="FFCF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05" name="Рисунок 104" descr="Изображение выглядит как черный, темнота&#10;&#10;Контент, сгенерированный ИИ, может содержать ошибки.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6905046" y="3045229"/>
              <a:ext cx="734514" cy="739876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 bwMode="auto">
          <a:xfrm>
            <a:off x="985427" y="4461532"/>
            <a:ext cx="771490" cy="784580"/>
            <a:chOff x="4166468" y="3066046"/>
            <a:chExt cx="771490" cy="784580"/>
          </a:xfrm>
        </p:grpSpPr>
        <p:sp>
          <p:nvSpPr>
            <p:cNvPr id="107" name="Овал 106"/>
            <p:cNvSpPr/>
            <p:nvPr/>
          </p:nvSpPr>
          <p:spPr bwMode="auto">
            <a:xfrm>
              <a:off x="4166468" y="3066046"/>
              <a:ext cx="739876" cy="739876"/>
            </a:xfrm>
            <a:prstGeom prst="ellipse">
              <a:avLst/>
            </a:prstGeom>
            <a:solidFill>
              <a:srgbClr val="FFCF66"/>
            </a:solidFill>
            <a:ln>
              <a:solidFill>
                <a:srgbClr val="FFCF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08" name="Рисунок 107" descr="Изображение выглядит как черный, темнота&#10;&#10;Контент, сгенерированный ИИ, может содержать ошибки.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4166811" y="3071003"/>
              <a:ext cx="771148" cy="7796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5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Графика, дизайн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3"/>
          <a:srcRect r="12710"/>
          <a:stretch/>
        </p:blipFill>
        <p:spPr bwMode="auto">
          <a:xfrm>
            <a:off x="4554883" y="0"/>
            <a:ext cx="7637117" cy="6858000"/>
          </a:xfrm>
          <a:prstGeom prst="rect">
            <a:avLst/>
          </a:prstGeom>
        </p:spPr>
      </p:pic>
      <p:sp>
        <p:nvSpPr>
          <p:cNvPr id="25" name="Прямоугольник: скругленные углы 24"/>
          <p:cNvSpPr/>
          <p:nvPr/>
        </p:nvSpPr>
        <p:spPr bwMode="auto">
          <a:xfrm>
            <a:off x="4586301" y="441326"/>
            <a:ext cx="3049877" cy="521007"/>
          </a:xfrm>
          <a:prstGeom prst="roundRect">
            <a:avLst>
              <a:gd name="adj" fmla="val 1666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Verdana"/>
              <a:ea typeface="Liberation Sans"/>
              <a:cs typeface="Liberation Sans"/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 bwMode="auto">
          <a:xfrm>
            <a:off x="884902" y="441326"/>
            <a:ext cx="10392696" cy="52100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Решаем задачи комплексно</a:t>
            </a:r>
            <a:endParaRPr dirty="0"/>
          </a:p>
        </p:txBody>
      </p:sp>
      <p:sp>
        <p:nvSpPr>
          <p:cNvPr id="27" name="Текст 2"/>
          <p:cNvSpPr>
            <a:spLocks noGrp="1"/>
          </p:cNvSpPr>
          <p:nvPr>
            <p:ph type="body" sz="quarter" idx="13"/>
          </p:nvPr>
        </p:nvSpPr>
        <p:spPr bwMode="auto">
          <a:xfrm>
            <a:off x="9896650" y="5018255"/>
            <a:ext cx="1603480" cy="6740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defRPr/>
            </a:pPr>
            <a:r>
              <a:rPr lang="ru-RU" sz="1400"/>
              <a:t>Подробнее </a:t>
            </a:r>
            <a:br>
              <a:rPr lang="ru-RU" sz="1400"/>
            </a:br>
            <a:r>
              <a:rPr lang="ru-RU" sz="1400"/>
              <a:t>о возможностях </a:t>
            </a:r>
            <a:br>
              <a:rPr lang="ru-RU" sz="1400"/>
            </a:br>
            <a:r>
              <a:rPr lang="ru-RU" sz="1400"/>
              <a:t>с «Форус»</a:t>
            </a:r>
            <a:endParaRPr/>
          </a:p>
        </p:txBody>
      </p:sp>
      <p:sp>
        <p:nvSpPr>
          <p:cNvPr id="28" name="Прямоугольник: скругленные углы 27"/>
          <p:cNvSpPr/>
          <p:nvPr/>
        </p:nvSpPr>
        <p:spPr bwMode="auto">
          <a:xfrm>
            <a:off x="4378623" y="1282768"/>
            <a:ext cx="3434754" cy="2148314"/>
          </a:xfrm>
          <a:prstGeom prst="roundRect">
            <a:avLst>
              <a:gd name="adj" fmla="val 8709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  <a:t>Управление предприятием </a:t>
            </a:r>
            <a:br>
              <a:rPr lang="ru-RU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</a:br>
            <a:r>
              <a:rPr lang="ru-RU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  <a:t>в </a:t>
            </a:r>
            <a:r>
              <a:rPr lang="en-US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  <a:t>ERP</a:t>
            </a:r>
            <a:r>
              <a:rPr lang="ru-RU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  <a:t>-системе</a:t>
            </a:r>
            <a:br>
              <a:rPr lang="ru-RU" sz="1400" b="1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</a:br>
            <a:endParaRPr lang="ru-RU" sz="1400" b="1" i="0" u="none" strike="noStrike" cap="none" spc="0">
              <a:ln>
                <a:noFill/>
              </a:ln>
              <a:solidFill>
                <a:prstClr val="black"/>
              </a:solidFill>
              <a:latin typeface="Verdana"/>
              <a:ea typeface="Liberation Sans"/>
              <a:cs typeface="Liberation San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  <a:t>Объединим разрозненные данные, автомати­зируем закупки, производ­ство, бюджети­ро­вание и казначейство.</a:t>
            </a:r>
            <a:endParaRPr/>
          </a:p>
        </p:txBody>
      </p:sp>
      <p:sp>
        <p:nvSpPr>
          <p:cNvPr id="29" name="Прямоугольник: скругленные углы 28"/>
          <p:cNvSpPr/>
          <p:nvPr/>
        </p:nvSpPr>
        <p:spPr bwMode="auto">
          <a:xfrm>
            <a:off x="735379" y="1282768"/>
            <a:ext cx="3434754" cy="2150413"/>
          </a:xfrm>
          <a:prstGeom prst="roundRect">
            <a:avLst>
              <a:gd name="adj" fmla="val 91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  <a:t>Электронный документооборот </a:t>
            </a:r>
            <a:br>
              <a:rPr lang="ru-RU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</a:br>
            <a:r>
              <a:rPr lang="ru-RU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  <a:t>и архивное хранение</a:t>
            </a:r>
            <a:br>
              <a:rPr lang="ru-RU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</a:br>
            <a:endParaRPr lang="ru-RU" sz="1600" b="1" i="0" u="none" strike="noStrike" cap="none" spc="0">
              <a:ln>
                <a:noFill/>
              </a:ln>
              <a:solidFill>
                <a:prstClr val="black"/>
              </a:solidFill>
              <a:latin typeface="Verdana"/>
              <a:ea typeface="Liberation Sans"/>
              <a:cs typeface="Liberation San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  <a:t>Переведём работу с док­умен­тами внутри компании и обмен с контрагентами в систему.</a:t>
            </a:r>
            <a:br>
              <a:rPr lang="ru-RU" sz="1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</a:br>
            <a:endParaRPr lang="ru-RU" sz="1400" b="0" i="0" u="none" strike="noStrike" cap="none" spc="0">
              <a:ln>
                <a:noFill/>
              </a:ln>
              <a:solidFill>
                <a:prstClr val="black"/>
              </a:solidFill>
              <a:latin typeface="Verdana"/>
              <a:ea typeface="Liberation Sans"/>
              <a:cs typeface="Liberation Sans"/>
            </a:endParaRPr>
          </a:p>
        </p:txBody>
      </p:sp>
      <p:sp>
        <p:nvSpPr>
          <p:cNvPr id="30" name="Прямоугольник: скругленные углы 29"/>
          <p:cNvSpPr/>
          <p:nvPr/>
        </p:nvSpPr>
        <p:spPr bwMode="auto">
          <a:xfrm>
            <a:off x="8021867" y="1282768"/>
            <a:ext cx="3434754" cy="2148314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  <a:t>Автоматизация</a:t>
            </a:r>
            <a:br>
              <a:rPr lang="ru-RU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</a:br>
            <a:r>
              <a:rPr lang="ru-RU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  <a:t>работы с персоналом</a:t>
            </a:r>
            <a:br>
              <a:rPr lang="ru-RU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</a:br>
            <a:r>
              <a:rPr lang="ru-RU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  <a:t>в 1С:ЗУП КОРП</a:t>
            </a:r>
            <a:br>
              <a:rPr lang="ru-RU" sz="1400" b="1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</a:br>
            <a:endParaRPr lang="ru-RU" sz="1400" b="1" i="0" u="none" strike="noStrike" cap="none" spc="0">
              <a:ln>
                <a:noFill/>
              </a:ln>
              <a:solidFill>
                <a:prstClr val="black"/>
              </a:solidFill>
              <a:latin typeface="Verdana"/>
              <a:ea typeface="Liberation Sans"/>
              <a:cs typeface="Liberation San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  <a:t>Повысим скорость и качество работы с персоналом: найма, развития, кадровых решений </a:t>
            </a:r>
            <a:br>
              <a:rPr lang="ru-RU" sz="1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</a:br>
            <a:r>
              <a:rPr lang="ru-RU" sz="1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  <a:t>и аналитики.</a:t>
            </a:r>
            <a:endParaRPr/>
          </a:p>
        </p:txBody>
      </p:sp>
      <p:sp>
        <p:nvSpPr>
          <p:cNvPr id="31" name="Прямоугольник: скругленные углы 30"/>
          <p:cNvSpPr/>
          <p:nvPr/>
        </p:nvSpPr>
        <p:spPr bwMode="auto">
          <a:xfrm>
            <a:off x="735379" y="3626839"/>
            <a:ext cx="3434754" cy="2150413"/>
          </a:xfrm>
          <a:prstGeom prst="roundRect">
            <a:avLst>
              <a:gd name="adj" fmla="val 7919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  <a:t>Переход на 1С </a:t>
            </a:r>
            <a:br>
              <a:rPr lang="ru-RU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</a:br>
            <a:r>
              <a:rPr lang="ru-RU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  <a:t>с других систем </a:t>
            </a:r>
            <a:br>
              <a:rPr lang="ru-RU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</a:br>
            <a:br>
              <a:rPr lang="ru-RU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</a:br>
            <a:r>
              <a:rPr lang="ru-RU" sz="1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  <a:t>Поможем перейти со сторонних решений и устаревших систем, сокращая доработки.</a:t>
            </a:r>
            <a:endParaRPr/>
          </a:p>
        </p:txBody>
      </p:sp>
      <p:sp>
        <p:nvSpPr>
          <p:cNvPr id="32" name="Прямоугольник: скругленные углы 31"/>
          <p:cNvSpPr/>
          <p:nvPr/>
        </p:nvSpPr>
        <p:spPr bwMode="auto">
          <a:xfrm>
            <a:off x="4378623" y="3626839"/>
            <a:ext cx="3434754" cy="2150413"/>
          </a:xfrm>
          <a:prstGeom prst="roundRect">
            <a:avLst>
              <a:gd name="adj" fmla="val 8461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  <a:t>Сопровождение </a:t>
            </a:r>
            <a:br>
              <a:rPr lang="ru-RU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</a:br>
            <a:r>
              <a:rPr lang="ru-RU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  <a:t>и развитие текущей экосистемы 1С</a:t>
            </a:r>
            <a:br>
              <a:rPr lang="ru-RU" sz="1400" b="1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</a:br>
            <a:br>
              <a:rPr lang="ru-RU" sz="1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</a:br>
            <a:r>
              <a:rPr lang="ru-RU" sz="1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  <a:t>Поддерживаем работоспособность </a:t>
            </a:r>
            <a:br>
              <a:rPr lang="ru-RU" sz="1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</a:br>
            <a:r>
              <a:rPr lang="ru-RU" sz="1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  <a:t>и помогаем развивать возможности системы.</a:t>
            </a:r>
            <a:endParaRPr/>
          </a:p>
        </p:txBody>
      </p:sp>
      <p:pic>
        <p:nvPicPr>
          <p:cNvPr id="33" name="Рисунок 32" descr="Изображение выглядит как Графика, графический дизайн, Шрифт, графическая вставк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021867" y="3980407"/>
            <a:ext cx="1796845" cy="17968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Графика, дизайн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3"/>
          <a:srcRect r="12710"/>
          <a:stretch/>
        </p:blipFill>
        <p:spPr bwMode="auto">
          <a:xfrm>
            <a:off x="4554883" y="0"/>
            <a:ext cx="763711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853531" y="3767348"/>
            <a:ext cx="73284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/>
              <a:t>Запишитесь на демонстрацию — покажем, </a:t>
            </a:r>
            <a:br>
              <a:rPr lang="ru-RU" sz="2000"/>
            </a:br>
            <a:r>
              <a:rPr lang="ru-RU" sz="2000"/>
              <a:t>как организовать безбумажный архив в вашей компании с учётом нормативных требований </a:t>
            </a:r>
            <a:br>
              <a:rPr lang="ru-RU" sz="2000"/>
            </a:br>
            <a:r>
              <a:rPr lang="ru-RU" sz="2000"/>
              <a:t>и реальных процессов.</a:t>
            </a:r>
            <a:endParaRPr/>
          </a:p>
        </p:txBody>
      </p:sp>
      <p:pic>
        <p:nvPicPr>
          <p:cNvPr id="7" name="Рисунок 6" descr="Изображение выглядит как Графика, графический дизайн, Шрифт, графическая вставк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577471" y="3068452"/>
            <a:ext cx="2313284" cy="23132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 bwMode="auto">
          <a:xfrm>
            <a:off x="853530" y="1110282"/>
            <a:ext cx="784321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/>
              <a:t>1С:Документооборот и 1С:Архив обеспечивают полный жизненный цикл документа: </a:t>
            </a:r>
            <a:r>
              <a:rPr lang="ru-RU" sz="2800" b="1">
                <a:solidFill>
                  <a:schemeClr val="accent2"/>
                </a:solidFill>
              </a:rPr>
              <a:t>от подписания </a:t>
            </a:r>
            <a:br>
              <a:rPr lang="ru-RU" sz="2800" b="1">
                <a:solidFill>
                  <a:schemeClr val="accent2"/>
                </a:solidFill>
              </a:rPr>
            </a:br>
            <a:r>
              <a:rPr lang="ru-RU" sz="2800" b="1">
                <a:solidFill>
                  <a:schemeClr val="accent2"/>
                </a:solidFill>
              </a:rPr>
              <a:t>до уничтожения с сохранением юридической силы</a:t>
            </a:r>
            <a:endParaRPr sz="1600" b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"/>
          <p:cNvSpPr/>
          <p:nvPr/>
        </p:nvSpPr>
        <p:spPr bwMode="auto">
          <a:xfrm>
            <a:off x="4139854" y="3143895"/>
            <a:ext cx="7334970" cy="2276792"/>
          </a:xfrm>
          <a:prstGeom prst="roundRect">
            <a:avLst>
              <a:gd name="adj" fmla="val 9463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0" i="0" u="none" strike="noStrike" cap="none" spc="0">
              <a:ln>
                <a:noFill/>
              </a:ln>
              <a:solidFill>
                <a:schemeClr val="accent2"/>
              </a:solidFill>
              <a:latin typeface="Verdana"/>
              <a:ea typeface="Liberation Sans"/>
              <a:cs typeface="Liberation San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56006" y="717486"/>
            <a:ext cx="6084889" cy="225431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400">
                <a:solidFill>
                  <a:srgbClr val="000000"/>
                </a:solidFill>
              </a:rPr>
              <a:t>Автоматизируем документооборот любой сложности</a:t>
            </a:r>
            <a:endParaRPr/>
          </a:p>
        </p:txBody>
      </p:sp>
      <p:sp>
        <p:nvSpPr>
          <p:cNvPr id="6" name="Прямоугольник: скругленные углы 5"/>
          <p:cNvSpPr/>
          <p:nvPr/>
        </p:nvSpPr>
        <p:spPr bwMode="auto">
          <a:xfrm>
            <a:off x="984293" y="3139413"/>
            <a:ext cx="2625682" cy="2276792"/>
          </a:xfrm>
          <a:prstGeom prst="roundRect">
            <a:avLst>
              <a:gd name="adj" fmla="val 9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  <a:t>+7 (3952) 78-00-00</a:t>
            </a:r>
            <a:endParaRPr dirty="0"/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u="sng" dirty="0">
                <a:solidFill>
                  <a:schemeClr val="accent2"/>
                </a:solidFill>
                <a:latin typeface="Verdana"/>
                <a:hlinkClick r:id="rId3" tooltip="mailto:corp@forus.ru"/>
              </a:rPr>
              <a:t>corp@forus.ru</a:t>
            </a:r>
            <a:r>
              <a:rPr lang="ru-RU" sz="1600" dirty="0">
                <a:solidFill>
                  <a:schemeClr val="accent2"/>
                </a:solidFill>
                <a:latin typeface="Verdana"/>
              </a:rPr>
              <a:t> </a:t>
            </a:r>
            <a:r>
              <a:rPr lang="en-US" sz="16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  <a:t>www.forus.ru</a:t>
            </a:r>
            <a:endParaRPr lang="ru-RU" sz="1600" b="0" i="0" u="none" strike="noStrike" cap="none" spc="0" dirty="0">
              <a:ln>
                <a:noFill/>
              </a:ln>
              <a:solidFill>
                <a:prstClr val="black"/>
              </a:solidFill>
              <a:latin typeface="Verdana"/>
              <a:ea typeface="Liberation Sans"/>
              <a:cs typeface="Liberation Sans"/>
            </a:endParaRPr>
          </a:p>
        </p:txBody>
      </p:sp>
      <p:sp>
        <p:nvSpPr>
          <p:cNvPr id="7" name="Прямоугольник: скругленные углы 6"/>
          <p:cNvSpPr/>
          <p:nvPr/>
        </p:nvSpPr>
        <p:spPr bwMode="auto">
          <a:xfrm>
            <a:off x="3745407" y="3139413"/>
            <a:ext cx="2547818" cy="2276792"/>
          </a:xfrm>
          <a:prstGeom prst="roundRect">
            <a:avLst>
              <a:gd name="adj" fmla="val 9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  <a:t>Подписывайтесь </a:t>
            </a:r>
            <a:br>
              <a:rPr lang="ru-RU" sz="16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</a:br>
            <a:r>
              <a:rPr lang="ru-RU" sz="16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  <a:t>на нас </a:t>
            </a:r>
            <a:br>
              <a:rPr lang="ru-RU" sz="16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</a:br>
            <a:r>
              <a:rPr lang="ru-RU" sz="16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  <a:t>в соц. сетях </a:t>
            </a:r>
            <a:r>
              <a:rPr lang="ru-RU" sz="1600" b="1" i="0" dirty="0">
                <a:solidFill>
                  <a:srgbClr val="333333"/>
                </a:solidFill>
                <a:latin typeface="YS Text"/>
              </a:rPr>
              <a:t>→</a:t>
            </a:r>
            <a:endParaRPr lang="ru-RU" sz="1600" b="0" i="0" u="none" strike="noStrike" cap="none" spc="0" dirty="0">
              <a:ln>
                <a:noFill/>
              </a:ln>
              <a:solidFill>
                <a:schemeClr val="accent2"/>
              </a:solidFill>
              <a:latin typeface="Verdana"/>
              <a:ea typeface="Liberation Sans"/>
              <a:cs typeface="Liberation Sans"/>
            </a:endParaRPr>
          </a:p>
        </p:txBody>
      </p:sp>
      <p:pic>
        <p:nvPicPr>
          <p:cNvPr id="9" name="Рисунок 8" descr="Изображение выглядит как текст, снимок экрана, логотип, Шрифт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4"/>
          <a:srcRect l="14654" t="34113" r="19646" b="39295"/>
          <a:stretch/>
        </p:blipFill>
        <p:spPr bwMode="auto">
          <a:xfrm>
            <a:off x="6490448" y="3532717"/>
            <a:ext cx="1349785" cy="11832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rcRect l="-2104" t="35594" r="-1"/>
          <a:stretch/>
        </p:blipFill>
        <p:spPr bwMode="auto">
          <a:xfrm>
            <a:off x="9533733" y="3532717"/>
            <a:ext cx="1359801" cy="1301404"/>
          </a:xfrm>
          <a:prstGeom prst="roundRect">
            <a:avLst>
              <a:gd name="adj" fmla="val 10085"/>
            </a:avLst>
          </a:prstGeom>
        </p:spPr>
      </p:pic>
      <p:pic>
        <p:nvPicPr>
          <p:cNvPr id="10" name="Рисунок 9" descr="Изображение выглядит как текст, снимок экрана, Шрифт, логотип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6"/>
          <a:srcRect l="14823" t="36103" r="15183" b="24205"/>
          <a:stretch/>
        </p:blipFill>
        <p:spPr bwMode="auto">
          <a:xfrm>
            <a:off x="8037456" y="3497478"/>
            <a:ext cx="1349785" cy="1301404"/>
          </a:xfrm>
          <a:prstGeom prst="roundRect">
            <a:avLst>
              <a:gd name="adj" fmla="val 10085"/>
            </a:avLst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6622233" y="4753675"/>
            <a:ext cx="11502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0" i="0" u="none" strike="noStrike" cap="none" spc="0">
                <a:ln>
                  <a:noFill/>
                </a:ln>
                <a:latin typeface="Verdana"/>
                <a:ea typeface="Liberation Sans"/>
                <a:cs typeface="Liberation Sans"/>
              </a:rPr>
              <a:t>Телеграм</a:t>
            </a:r>
            <a:endParaRPr lang="ru-RU" sz="120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8137206" y="4753675"/>
            <a:ext cx="11502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0" i="0" u="none" strike="noStrike" cap="none" spc="0">
                <a:ln>
                  <a:noFill/>
                </a:ln>
                <a:latin typeface="Verdana"/>
                <a:ea typeface="Liberation Sans"/>
                <a:cs typeface="Liberation Sans"/>
              </a:rPr>
              <a:t>ВК</a:t>
            </a:r>
            <a:endParaRPr lang="ru-RU" sz="1200"/>
          </a:p>
        </p:txBody>
      </p:sp>
      <p:sp>
        <p:nvSpPr>
          <p:cNvPr id="15" name="TextBox 14"/>
          <p:cNvSpPr txBox="1"/>
          <p:nvPr/>
        </p:nvSpPr>
        <p:spPr bwMode="auto">
          <a:xfrm>
            <a:off x="9625463" y="4753675"/>
            <a:ext cx="11502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0" i="0" u="none" strike="noStrike" cap="none" spc="0">
                <a:ln>
                  <a:noFill/>
                </a:ln>
                <a:latin typeface="Verdana"/>
                <a:ea typeface="Liberation Sans"/>
                <a:cs typeface="Liberation Sans"/>
              </a:rPr>
              <a:t>M</a:t>
            </a:r>
            <a:r>
              <a:rPr lang="en-US" sz="1200">
                <a:latin typeface="Verdana"/>
              </a:rPr>
              <a:t>ax</a:t>
            </a:r>
            <a:endParaRPr lang="ru-RU"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" name="Прямоугольник: скругленные углы 56"/>
          <p:cNvSpPr/>
          <p:nvPr/>
        </p:nvSpPr>
        <p:spPr bwMode="auto">
          <a:xfrm>
            <a:off x="4333637" y="1426598"/>
            <a:ext cx="3524725" cy="4567802"/>
          </a:xfrm>
          <a:prstGeom prst="roundRect">
            <a:avLst>
              <a:gd name="adj" fmla="val 559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Прямоугольник: скругленные углы 57"/>
          <p:cNvSpPr/>
          <p:nvPr/>
        </p:nvSpPr>
        <p:spPr bwMode="auto">
          <a:xfrm>
            <a:off x="7957515" y="1426598"/>
            <a:ext cx="3524725" cy="4567802"/>
          </a:xfrm>
          <a:prstGeom prst="roundRect">
            <a:avLst>
              <a:gd name="adj" fmla="val 559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Прямоугольник: скругленные углы 58"/>
          <p:cNvSpPr/>
          <p:nvPr/>
        </p:nvSpPr>
        <p:spPr bwMode="auto">
          <a:xfrm>
            <a:off x="716491" y="1426598"/>
            <a:ext cx="3524725" cy="4567802"/>
          </a:xfrm>
          <a:prstGeom prst="roundRect">
            <a:avLst>
              <a:gd name="adj" fmla="val 559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Заголовок 1"/>
          <p:cNvSpPr>
            <a:spLocks noGrp="1"/>
          </p:cNvSpPr>
          <p:nvPr>
            <p:ph type="title"/>
          </p:nvPr>
        </p:nvSpPr>
        <p:spPr bwMode="auto">
          <a:xfrm>
            <a:off x="884902" y="441326"/>
            <a:ext cx="10392696" cy="86709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Автоматизируем документооборот </a:t>
            </a:r>
            <a:br>
              <a:rPr lang="ru-RU" dirty="0"/>
            </a:br>
            <a:r>
              <a:rPr lang="ru-RU" dirty="0"/>
              <a:t>любой сложности</a:t>
            </a:r>
            <a:endParaRPr dirty="0"/>
          </a:p>
        </p:txBody>
      </p:sp>
      <p:sp>
        <p:nvSpPr>
          <p:cNvPr id="61" name="Прямоугольник: скругленные углы 60"/>
          <p:cNvSpPr/>
          <p:nvPr/>
        </p:nvSpPr>
        <p:spPr bwMode="auto">
          <a:xfrm>
            <a:off x="949611" y="2703944"/>
            <a:ext cx="1170974" cy="30508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>
                <a:solidFill>
                  <a:schemeClr val="tx1"/>
                </a:solidFill>
              </a:rPr>
              <a:t>5000 АРМ</a:t>
            </a:r>
            <a:endParaRPr/>
          </a:p>
        </p:txBody>
      </p:sp>
      <p:sp>
        <p:nvSpPr>
          <p:cNvPr id="62" name="Заголовок 1"/>
          <p:cNvSpPr txBox="1"/>
          <p:nvPr/>
        </p:nvSpPr>
        <p:spPr bwMode="auto">
          <a:xfrm>
            <a:off x="949612" y="1603584"/>
            <a:ext cx="2777272" cy="826021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1600" b="1">
                <a:latin typeface="Verdana"/>
                <a:ea typeface="Liberation Sans"/>
                <a:cs typeface="Liberation Sans"/>
              </a:rPr>
              <a:t>Создали единую систему по работе </a:t>
            </a:r>
            <a:br>
              <a:rPr lang="ru-RU" sz="1600" b="1">
                <a:latin typeface="Verdana"/>
                <a:ea typeface="Liberation Sans"/>
                <a:cs typeface="Liberation Sans"/>
              </a:rPr>
            </a:br>
            <a:r>
              <a:rPr lang="ru-RU" sz="1600" b="1">
                <a:latin typeface="Verdana"/>
                <a:ea typeface="Liberation Sans"/>
                <a:cs typeface="Liberation Sans"/>
              </a:rPr>
              <a:t>с документами </a:t>
            </a:r>
            <a:br>
              <a:rPr lang="ru-RU" sz="1600" b="1">
                <a:latin typeface="Verdana"/>
                <a:ea typeface="Liberation Sans"/>
                <a:cs typeface="Liberation Sans"/>
              </a:rPr>
            </a:br>
            <a:r>
              <a:rPr lang="ru-RU" sz="1600" b="1">
                <a:latin typeface="Verdana"/>
                <a:ea typeface="Liberation Sans"/>
                <a:cs typeface="Liberation Sans"/>
              </a:rPr>
              <a:t>в нефтяной компании</a:t>
            </a:r>
            <a:endParaRPr lang="ru-RU" sz="1600" b="0"/>
          </a:p>
        </p:txBody>
      </p:sp>
      <p:sp>
        <p:nvSpPr>
          <p:cNvPr id="63" name="TextBox 62"/>
          <p:cNvSpPr txBox="1"/>
          <p:nvPr/>
        </p:nvSpPr>
        <p:spPr bwMode="auto">
          <a:xfrm>
            <a:off x="1339501" y="4451727"/>
            <a:ext cx="2517724" cy="430887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>
              <a:defRPr/>
            </a:pPr>
            <a:r>
              <a:rPr lang="ru-RU" sz="1400" b="1"/>
              <a:t>в 5 раз быстрее</a:t>
            </a:r>
            <a:endParaRPr/>
          </a:p>
          <a:p>
            <a:pPr>
              <a:defRPr/>
            </a:pPr>
            <a:r>
              <a:rPr lang="ru-RU" sz="1400"/>
              <a:t>согласование документов</a:t>
            </a:r>
            <a:endParaRPr/>
          </a:p>
        </p:txBody>
      </p:sp>
      <p:sp>
        <p:nvSpPr>
          <p:cNvPr id="64" name="TextBox 63"/>
          <p:cNvSpPr txBox="1"/>
          <p:nvPr/>
        </p:nvSpPr>
        <p:spPr bwMode="auto">
          <a:xfrm>
            <a:off x="1333286" y="5131412"/>
            <a:ext cx="2826384" cy="64633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>
              <a:defRPr/>
            </a:pPr>
            <a:r>
              <a:rPr lang="ru-RU" sz="1400" b="1"/>
              <a:t>на 15% сократили</a:t>
            </a:r>
            <a:r>
              <a:rPr lang="ru-RU" sz="1400"/>
              <a:t> </a:t>
            </a:r>
            <a:br>
              <a:rPr lang="ru-RU" sz="1400"/>
            </a:br>
            <a:r>
              <a:rPr lang="ru-RU" sz="1400"/>
              <a:t>расходы на работу </a:t>
            </a:r>
            <a:br>
              <a:rPr lang="ru-RU" sz="1400"/>
            </a:br>
            <a:r>
              <a:rPr lang="ru-RU" sz="1400"/>
              <a:t>с документами</a:t>
            </a:r>
            <a:endParaRPr/>
          </a:p>
        </p:txBody>
      </p:sp>
      <p:sp>
        <p:nvSpPr>
          <p:cNvPr id="65" name="TextBox 64"/>
          <p:cNvSpPr txBox="1"/>
          <p:nvPr/>
        </p:nvSpPr>
        <p:spPr bwMode="auto">
          <a:xfrm>
            <a:off x="957218" y="3114748"/>
            <a:ext cx="3008278" cy="1077218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>
              <a:defRPr/>
            </a:pPr>
            <a:r>
              <a:rPr lang="ru-RU" sz="1400"/>
              <a:t>Оцифровали 80% документов, настроили процессы подписания и доработали систему под пожелания пользователей. </a:t>
            </a:r>
            <a:endParaRPr/>
          </a:p>
        </p:txBody>
      </p:sp>
      <p:sp>
        <p:nvSpPr>
          <p:cNvPr id="66" name="Заголовок 1"/>
          <p:cNvSpPr txBox="1"/>
          <p:nvPr/>
        </p:nvSpPr>
        <p:spPr bwMode="auto">
          <a:xfrm>
            <a:off x="4537995" y="1603584"/>
            <a:ext cx="3160161" cy="826021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1600" b="1" i="0"/>
              <a:t>Исключили потерю </a:t>
            </a:r>
            <a:br>
              <a:rPr lang="ru-RU" sz="1600" b="1" i="0"/>
            </a:br>
            <a:r>
              <a:rPr lang="ru-RU" sz="1600" b="1" i="0"/>
              <a:t>и ускорили работу </a:t>
            </a:r>
            <a:br>
              <a:rPr lang="ru-RU" sz="1600" b="1" i="0"/>
            </a:br>
            <a:r>
              <a:rPr lang="ru-RU" sz="1600" b="1" i="0"/>
              <a:t>с корреспонденцией </a:t>
            </a:r>
            <a:br>
              <a:rPr lang="ru-RU" sz="1600" b="1" i="0"/>
            </a:br>
            <a:r>
              <a:rPr lang="ru-RU" sz="1600" b="1" i="0"/>
              <a:t>на производстве</a:t>
            </a:r>
            <a:endParaRPr lang="ru-RU" sz="1600" b="0"/>
          </a:p>
        </p:txBody>
      </p:sp>
      <p:sp>
        <p:nvSpPr>
          <p:cNvPr id="67" name="Заголовок 1"/>
          <p:cNvSpPr txBox="1"/>
          <p:nvPr/>
        </p:nvSpPr>
        <p:spPr bwMode="auto">
          <a:xfrm>
            <a:off x="8127543" y="1603583"/>
            <a:ext cx="3112648" cy="985273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1600" b="1" i="0"/>
              <a:t>Ускорили </a:t>
            </a:r>
            <a:br>
              <a:rPr lang="ru-RU" sz="1600" b="1" i="0"/>
            </a:br>
            <a:r>
              <a:rPr lang="ru-RU" sz="1600" b="1" i="0"/>
              <a:t>согласование </a:t>
            </a:r>
            <a:br>
              <a:rPr lang="ru-RU" sz="1600" b="1" i="0"/>
            </a:br>
            <a:r>
              <a:rPr lang="ru-RU" sz="1600" b="1" i="0"/>
              <a:t>договоров в торговой компании</a:t>
            </a:r>
            <a:endParaRPr lang="ru-RU" sz="1600" b="0"/>
          </a:p>
        </p:txBody>
      </p:sp>
      <p:sp>
        <p:nvSpPr>
          <p:cNvPr id="68" name="TextBox 67"/>
          <p:cNvSpPr txBox="1"/>
          <p:nvPr/>
        </p:nvSpPr>
        <p:spPr bwMode="auto">
          <a:xfrm>
            <a:off x="4537995" y="3114748"/>
            <a:ext cx="3122387" cy="1292662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>
              <a:defRPr/>
            </a:pPr>
            <a:r>
              <a:rPr lang="ru-RU" sz="1400"/>
              <a:t>Настроили работу со входящими и исходящими документами </a:t>
            </a:r>
            <a:br>
              <a:rPr lang="ru-RU" sz="1400"/>
            </a:br>
            <a:r>
              <a:rPr lang="ru-RU" sz="1400"/>
              <a:t>и интеграцию с 1С:</a:t>
            </a:r>
            <a:r>
              <a:rPr lang="en-US" sz="1400"/>
              <a:t>ERP</a:t>
            </a:r>
            <a:r>
              <a:rPr lang="ru-RU" sz="1400"/>
              <a:t> </a:t>
            </a:r>
            <a:br>
              <a:rPr lang="ru-RU" sz="1400"/>
            </a:br>
            <a:r>
              <a:rPr lang="ru-RU" sz="1400"/>
              <a:t>по сотрудникам, структуре </a:t>
            </a:r>
            <a:br>
              <a:rPr lang="ru-RU" sz="1400"/>
            </a:br>
            <a:r>
              <a:rPr lang="ru-RU" sz="1400"/>
              <a:t>и контрагентам. </a:t>
            </a:r>
            <a:endParaRPr/>
          </a:p>
          <a:p>
            <a:pPr>
              <a:defRPr/>
            </a:pPr>
            <a:r>
              <a:rPr lang="ru-RU" sz="1400"/>
              <a:t>  </a:t>
            </a:r>
            <a:endParaRPr/>
          </a:p>
        </p:txBody>
      </p:sp>
      <p:sp>
        <p:nvSpPr>
          <p:cNvPr id="69" name="TextBox 68"/>
          <p:cNvSpPr txBox="1"/>
          <p:nvPr/>
        </p:nvSpPr>
        <p:spPr bwMode="auto">
          <a:xfrm>
            <a:off x="8127543" y="3114748"/>
            <a:ext cx="2978177" cy="1077218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>
              <a:defRPr/>
            </a:pPr>
            <a:r>
              <a:rPr lang="ru-RU" sz="1400"/>
              <a:t>Автоматизировали согласование договоров и настроили интеграцию с 1С:УТ, обеспечив сквозной процесс </a:t>
            </a:r>
            <a:br>
              <a:rPr lang="ru-RU" sz="1400"/>
            </a:br>
            <a:r>
              <a:rPr lang="ru-RU" sz="1400"/>
              <a:t>по обработке документов.</a:t>
            </a:r>
            <a:endParaRPr/>
          </a:p>
        </p:txBody>
      </p:sp>
      <p:sp>
        <p:nvSpPr>
          <p:cNvPr id="70" name="Прямоугольник: скругленные углы 69"/>
          <p:cNvSpPr/>
          <p:nvPr/>
        </p:nvSpPr>
        <p:spPr bwMode="auto">
          <a:xfrm>
            <a:off x="4537995" y="2691487"/>
            <a:ext cx="1170974" cy="30508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>
                <a:solidFill>
                  <a:schemeClr val="tx1"/>
                </a:solidFill>
              </a:rPr>
              <a:t>250 АРМ</a:t>
            </a:r>
            <a:endParaRPr/>
          </a:p>
        </p:txBody>
      </p:sp>
      <p:sp>
        <p:nvSpPr>
          <p:cNvPr id="71" name="Прямоугольник: скругленные углы 70"/>
          <p:cNvSpPr/>
          <p:nvPr/>
        </p:nvSpPr>
        <p:spPr bwMode="auto">
          <a:xfrm>
            <a:off x="8127543" y="2720957"/>
            <a:ext cx="1170974" cy="30508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>
                <a:solidFill>
                  <a:schemeClr val="tx1"/>
                </a:solidFill>
              </a:rPr>
              <a:t>150 АРМ</a:t>
            </a:r>
            <a:endParaRPr/>
          </a:p>
        </p:txBody>
      </p:sp>
      <p:pic>
        <p:nvPicPr>
          <p:cNvPr id="72" name="Рисунок 71" descr="Изображение выглядит как дизайн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49611" y="4451727"/>
            <a:ext cx="305080" cy="305080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дизайн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49611" y="5131412"/>
            <a:ext cx="305080" cy="305080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 bwMode="auto">
          <a:xfrm>
            <a:off x="4920277" y="4451727"/>
            <a:ext cx="2517724" cy="430887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>
              <a:defRPr/>
            </a:pPr>
            <a:r>
              <a:rPr lang="ru-RU" sz="1400" b="1"/>
              <a:t>100% прозрачность</a:t>
            </a:r>
            <a:endParaRPr/>
          </a:p>
          <a:p>
            <a:pPr>
              <a:defRPr/>
            </a:pPr>
            <a:r>
              <a:rPr lang="ru-RU" sz="1400"/>
              <a:t>обработки документов</a:t>
            </a:r>
            <a:endParaRPr/>
          </a:p>
        </p:txBody>
      </p:sp>
      <p:sp>
        <p:nvSpPr>
          <p:cNvPr id="75" name="TextBox 74"/>
          <p:cNvSpPr txBox="1"/>
          <p:nvPr/>
        </p:nvSpPr>
        <p:spPr bwMode="auto">
          <a:xfrm>
            <a:off x="4914061" y="5131412"/>
            <a:ext cx="3043453" cy="64633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>
              <a:defRPr/>
            </a:pPr>
            <a:r>
              <a:rPr lang="ru-RU" sz="1400" b="1"/>
              <a:t>0 потерь</a:t>
            </a:r>
            <a:br>
              <a:rPr lang="ru-RU" sz="1400" b="1"/>
            </a:br>
            <a:r>
              <a:rPr lang="ru-RU" sz="1400"/>
              <a:t>входящих писем</a:t>
            </a:r>
            <a:br>
              <a:rPr lang="ru-RU" sz="1400"/>
            </a:br>
            <a:r>
              <a:rPr lang="ru-RU" sz="1400"/>
              <a:t>и обращений</a:t>
            </a:r>
            <a:endParaRPr/>
          </a:p>
        </p:txBody>
      </p:sp>
      <p:pic>
        <p:nvPicPr>
          <p:cNvPr id="76" name="Рисунок 75" descr="Изображение выглядит как дизайн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90787" y="4451727"/>
            <a:ext cx="305080" cy="305080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дизайн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84287" y="5131412"/>
            <a:ext cx="305080" cy="305080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 bwMode="auto">
          <a:xfrm>
            <a:off x="8637796" y="4451727"/>
            <a:ext cx="2517724" cy="64633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>
              <a:defRPr/>
            </a:pPr>
            <a:r>
              <a:rPr lang="ru-RU" sz="1400" b="1"/>
              <a:t>100% контроль</a:t>
            </a:r>
            <a:endParaRPr/>
          </a:p>
          <a:p>
            <a:pPr>
              <a:defRPr/>
            </a:pPr>
            <a:r>
              <a:rPr lang="ru-RU" sz="1400"/>
              <a:t>сроков согласования </a:t>
            </a:r>
            <a:br>
              <a:rPr lang="ru-RU" sz="1400"/>
            </a:br>
            <a:r>
              <a:rPr lang="ru-RU" sz="1400"/>
              <a:t>и ответственных</a:t>
            </a:r>
            <a:endParaRPr/>
          </a:p>
        </p:txBody>
      </p:sp>
      <p:pic>
        <p:nvPicPr>
          <p:cNvPr id="79" name="Рисунок 78" descr="Изображение выглядит как дизайн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211433" y="4451727"/>
            <a:ext cx="305080" cy="305080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 bwMode="auto">
          <a:xfrm>
            <a:off x="8626199" y="5131412"/>
            <a:ext cx="2774496" cy="64633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>
              <a:defRPr/>
            </a:pPr>
            <a:r>
              <a:rPr lang="ru-RU" sz="1400" b="1"/>
              <a:t>Снижение ошибок</a:t>
            </a:r>
            <a:br>
              <a:rPr lang="ru-RU" sz="1400"/>
            </a:br>
            <a:r>
              <a:rPr lang="ru-RU" sz="1400"/>
              <a:t>при создании и заполнении документов</a:t>
            </a:r>
            <a:endParaRPr/>
          </a:p>
        </p:txBody>
      </p:sp>
      <p:pic>
        <p:nvPicPr>
          <p:cNvPr id="81" name="Рисунок 80" descr="Изображение выглядит как дизайн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199836" y="5131412"/>
            <a:ext cx="305080" cy="3050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 bwMode="auto">
          <a:xfrm>
            <a:off x="884902" y="1362075"/>
            <a:ext cx="2847206" cy="4581525"/>
            <a:chOff x="882652" y="1211273"/>
            <a:chExt cx="2847206" cy="4916385"/>
          </a:xfrm>
        </p:grpSpPr>
        <p:sp>
          <p:nvSpPr>
            <p:cNvPr id="16" name="Полилиния: фигура 15"/>
            <p:cNvSpPr/>
            <p:nvPr/>
          </p:nvSpPr>
          <p:spPr bwMode="auto">
            <a:xfrm>
              <a:off x="882652" y="1211273"/>
              <a:ext cx="2847206" cy="4916385"/>
            </a:xfrm>
            <a:custGeom>
              <a:avLst/>
              <a:gdLst>
                <a:gd name="connsiteX0" fmla="*/ 0 w 2847206"/>
                <a:gd name="connsiteY0" fmla="*/ 0 h 4916385"/>
                <a:gd name="connsiteX1" fmla="*/ 2606400 w 2847206"/>
                <a:gd name="connsiteY1" fmla="*/ 0 h 4916385"/>
                <a:gd name="connsiteX2" fmla="*/ 2606400 w 2847206"/>
                <a:gd name="connsiteY2" fmla="*/ 1114631 h 4916385"/>
                <a:gd name="connsiteX3" fmla="*/ 2847206 w 2847206"/>
                <a:gd name="connsiteY3" fmla="*/ 1544737 h 4916385"/>
                <a:gd name="connsiteX4" fmla="*/ 2606400 w 2847206"/>
                <a:gd name="connsiteY4" fmla="*/ 1974843 h 4916385"/>
                <a:gd name="connsiteX5" fmla="*/ 2606400 w 2847206"/>
                <a:gd name="connsiteY5" fmla="*/ 4916385 h 4916385"/>
                <a:gd name="connsiteX6" fmla="*/ 0 w 2847206"/>
                <a:gd name="connsiteY6" fmla="*/ 4916385 h 491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7206" h="4916385" extrusionOk="0">
                  <a:moveTo>
                    <a:pt x="0" y="0"/>
                  </a:moveTo>
                  <a:lnTo>
                    <a:pt x="2606400" y="0"/>
                  </a:lnTo>
                  <a:lnTo>
                    <a:pt x="2606400" y="1114631"/>
                  </a:lnTo>
                  <a:lnTo>
                    <a:pt x="2847206" y="1544737"/>
                  </a:lnTo>
                  <a:lnTo>
                    <a:pt x="2606400" y="1974843"/>
                  </a:lnTo>
                  <a:lnTo>
                    <a:pt x="2606400" y="4916385"/>
                  </a:lnTo>
                  <a:lnTo>
                    <a:pt x="0" y="491638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Текст 2"/>
            <p:cNvSpPr txBox="1"/>
            <p:nvPr/>
          </p:nvSpPr>
          <p:spPr bwMode="auto">
            <a:xfrm>
              <a:off x="973061" y="1387378"/>
              <a:ext cx="2424853" cy="1079999"/>
            </a:xfrm>
            <a:prstGeom prst="rect">
              <a:avLst/>
            </a:prstGeom>
            <a:grpFill/>
          </p:spPr>
          <p:txBody>
            <a:bodyPr vert="horz" lIns="36000" tIns="36000" rIns="36000" bIns="36000" rtlCol="0" anchor="ctr" anchorCtr="0">
              <a:noAutofit/>
            </a:bodyPr>
            <a:lstStyle>
              <a:lvl1pPr marL="0" indent="0" algn="l" defTabSz="914400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1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4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7200">
                  <a:ea typeface="Cambria Math"/>
                </a:rPr>
                <a:t>1</a:t>
              </a:r>
              <a:endParaRPr lang="en-US" sz="7200"/>
            </a:p>
          </p:txBody>
        </p:sp>
        <p:sp>
          <p:nvSpPr>
            <p:cNvPr id="4" name="Текст 2"/>
            <p:cNvSpPr txBox="1"/>
            <p:nvPr/>
          </p:nvSpPr>
          <p:spPr bwMode="auto">
            <a:xfrm>
              <a:off x="1122333" y="2600956"/>
              <a:ext cx="2124789" cy="1610348"/>
            </a:xfrm>
            <a:prstGeom prst="rect">
              <a:avLst/>
            </a:prstGeom>
            <a:grpFill/>
          </p:spPr>
          <p:txBody>
            <a:bodyPr vert="horz" lIns="36000" tIns="36000" rIns="36000" bIns="36000" rtlCol="0" anchor="t" anchorCtr="0">
              <a:noAutofit/>
            </a:bodyPr>
            <a:lstStyle>
              <a:lvl1pPr marL="0" indent="0" algn="l" defTabSz="914400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4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defRPr/>
              </a:pPr>
              <a:r>
                <a:rPr lang="ru-RU" sz="1600"/>
                <a:t>Методология хранения ЭД</a:t>
              </a:r>
              <a:endParaRPr/>
            </a:p>
            <a:p>
              <a:pPr>
                <a:lnSpc>
                  <a:spcPct val="125000"/>
                </a:lnSpc>
                <a:defRPr/>
              </a:pPr>
              <a:br>
                <a:rPr lang="ru-RU" sz="1400" b="0"/>
              </a:br>
              <a:r>
                <a:rPr lang="ru-RU" sz="1400" b="0"/>
                <a:t>Законодательство, принципы, требования к СХЭД</a:t>
              </a:r>
              <a:endParaRPr/>
            </a:p>
          </p:txBody>
        </p:sp>
      </p:grpSp>
      <p:sp>
        <p:nvSpPr>
          <p:cNvPr id="34" name="Заголовок 5"/>
          <p:cNvSpPr>
            <a:spLocks noGrp="1"/>
          </p:cNvSpPr>
          <p:nvPr>
            <p:ph type="title"/>
          </p:nvPr>
        </p:nvSpPr>
        <p:spPr bwMode="auto">
          <a:xfrm>
            <a:off x="884902" y="635297"/>
            <a:ext cx="10392696" cy="48938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/>
              <a:t>Структура вебинара</a:t>
            </a:r>
          </a:p>
        </p:txBody>
      </p:sp>
      <p:pic>
        <p:nvPicPr>
          <p:cNvPr id="33" name="Рисунок 32" descr="Изображение выглядит как черный, темнот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47095" y="4948336"/>
            <a:ext cx="872119" cy="6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23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 bwMode="auto">
          <a:xfrm>
            <a:off x="3489225" y="1362075"/>
            <a:ext cx="2847206" cy="4581525"/>
            <a:chOff x="3486975" y="1211271"/>
            <a:chExt cx="2847206" cy="4916385"/>
          </a:xfrm>
        </p:grpSpPr>
        <p:sp>
          <p:nvSpPr>
            <p:cNvPr id="17" name="Полилиния: фигура 16"/>
            <p:cNvSpPr/>
            <p:nvPr/>
          </p:nvSpPr>
          <p:spPr bwMode="auto">
            <a:xfrm>
              <a:off x="3486975" y="1211271"/>
              <a:ext cx="2847206" cy="4916385"/>
            </a:xfrm>
            <a:custGeom>
              <a:avLst/>
              <a:gdLst>
                <a:gd name="connsiteX0" fmla="*/ 0 w 2847206"/>
                <a:gd name="connsiteY0" fmla="*/ 0 h 4916385"/>
                <a:gd name="connsiteX1" fmla="*/ 2606400 w 2847206"/>
                <a:gd name="connsiteY1" fmla="*/ 0 h 4916385"/>
                <a:gd name="connsiteX2" fmla="*/ 2606400 w 2847206"/>
                <a:gd name="connsiteY2" fmla="*/ 1114631 h 4916385"/>
                <a:gd name="connsiteX3" fmla="*/ 2847206 w 2847206"/>
                <a:gd name="connsiteY3" fmla="*/ 1544737 h 4916385"/>
                <a:gd name="connsiteX4" fmla="*/ 2606400 w 2847206"/>
                <a:gd name="connsiteY4" fmla="*/ 1974843 h 4916385"/>
                <a:gd name="connsiteX5" fmla="*/ 2606400 w 2847206"/>
                <a:gd name="connsiteY5" fmla="*/ 4916385 h 4916385"/>
                <a:gd name="connsiteX6" fmla="*/ 0 w 2847206"/>
                <a:gd name="connsiteY6" fmla="*/ 4916385 h 491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7206" h="4916385" extrusionOk="0">
                  <a:moveTo>
                    <a:pt x="0" y="0"/>
                  </a:moveTo>
                  <a:lnTo>
                    <a:pt x="2606400" y="0"/>
                  </a:lnTo>
                  <a:lnTo>
                    <a:pt x="2606400" y="1114631"/>
                  </a:lnTo>
                  <a:lnTo>
                    <a:pt x="2847206" y="1544737"/>
                  </a:lnTo>
                  <a:lnTo>
                    <a:pt x="2606400" y="1974843"/>
                  </a:lnTo>
                  <a:lnTo>
                    <a:pt x="2606400" y="4916385"/>
                  </a:lnTo>
                  <a:lnTo>
                    <a:pt x="0" y="4916385"/>
                  </a:lnTo>
                  <a:close/>
                </a:path>
              </a:pathLst>
            </a:custGeom>
            <a:solidFill>
              <a:srgbClr val="FED67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Текст 2"/>
            <p:cNvSpPr txBox="1"/>
            <p:nvPr/>
          </p:nvSpPr>
          <p:spPr bwMode="auto">
            <a:xfrm>
              <a:off x="3595379" y="1387378"/>
              <a:ext cx="2424853" cy="1079999"/>
            </a:xfrm>
            <a:prstGeom prst="rect">
              <a:avLst/>
            </a:prstGeom>
            <a:grpFill/>
          </p:spPr>
          <p:txBody>
            <a:bodyPr vert="horz" lIns="36000" tIns="36000" rIns="36000" bIns="36000" rtlCol="0" anchor="ctr" anchorCtr="0">
              <a:noAutofit/>
            </a:bodyPr>
            <a:lstStyle>
              <a:lvl1pPr marL="0" indent="0" algn="l" defTabSz="914400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1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4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7200">
                  <a:ea typeface="Cambria Math"/>
                </a:rPr>
                <a:t>2</a:t>
              </a:r>
              <a:endParaRPr lang="en-US" sz="7200"/>
            </a:p>
          </p:txBody>
        </p:sp>
        <p:sp>
          <p:nvSpPr>
            <p:cNvPr id="3" name="Текст 2"/>
            <p:cNvSpPr txBox="1"/>
            <p:nvPr/>
          </p:nvSpPr>
          <p:spPr bwMode="auto">
            <a:xfrm>
              <a:off x="3733244" y="2600956"/>
              <a:ext cx="2124789" cy="1610347"/>
            </a:xfrm>
            <a:prstGeom prst="rect">
              <a:avLst/>
            </a:prstGeom>
            <a:grpFill/>
          </p:spPr>
          <p:txBody>
            <a:bodyPr vert="horz" lIns="36000" tIns="36000" rIns="36000" bIns="36000" rtlCol="0" anchor="t" anchorCtr="0">
              <a:noAutofit/>
            </a:bodyPr>
            <a:lstStyle>
              <a:lvl1pPr marL="0" indent="0" algn="l" defTabSz="914400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4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defRPr/>
              </a:pPr>
              <a:r>
                <a:rPr lang="ru-RU" sz="1600"/>
                <a:t>Возможности продукта</a:t>
              </a:r>
              <a:endParaRPr/>
            </a:p>
            <a:p>
              <a:pPr>
                <a:lnSpc>
                  <a:spcPct val="125000"/>
                </a:lnSpc>
                <a:defRPr/>
              </a:pPr>
              <a:br>
                <a:rPr lang="ru-RU" sz="1400" b="0"/>
              </a:br>
              <a:r>
                <a:rPr lang="ru-RU" sz="1400" b="0"/>
                <a:t>Работа с ЭП, проверка и учет документов, архивные функции</a:t>
              </a:r>
              <a:endParaRPr/>
            </a:p>
          </p:txBody>
        </p:sp>
      </p:grpSp>
      <p:grpSp>
        <p:nvGrpSpPr>
          <p:cNvPr id="26" name="Группа 25"/>
          <p:cNvGrpSpPr/>
          <p:nvPr/>
        </p:nvGrpSpPr>
        <p:grpSpPr bwMode="auto">
          <a:xfrm>
            <a:off x="884902" y="1362075"/>
            <a:ext cx="2847206" cy="4581525"/>
            <a:chOff x="882652" y="1211273"/>
            <a:chExt cx="2847206" cy="4916385"/>
          </a:xfrm>
        </p:grpSpPr>
        <p:sp>
          <p:nvSpPr>
            <p:cNvPr id="16" name="Полилиния: фигура 15"/>
            <p:cNvSpPr/>
            <p:nvPr/>
          </p:nvSpPr>
          <p:spPr bwMode="auto">
            <a:xfrm>
              <a:off x="882652" y="1211273"/>
              <a:ext cx="2847206" cy="4916385"/>
            </a:xfrm>
            <a:custGeom>
              <a:avLst/>
              <a:gdLst>
                <a:gd name="connsiteX0" fmla="*/ 0 w 2847206"/>
                <a:gd name="connsiteY0" fmla="*/ 0 h 4916385"/>
                <a:gd name="connsiteX1" fmla="*/ 2606400 w 2847206"/>
                <a:gd name="connsiteY1" fmla="*/ 0 h 4916385"/>
                <a:gd name="connsiteX2" fmla="*/ 2606400 w 2847206"/>
                <a:gd name="connsiteY2" fmla="*/ 1114631 h 4916385"/>
                <a:gd name="connsiteX3" fmla="*/ 2847206 w 2847206"/>
                <a:gd name="connsiteY3" fmla="*/ 1544737 h 4916385"/>
                <a:gd name="connsiteX4" fmla="*/ 2606400 w 2847206"/>
                <a:gd name="connsiteY4" fmla="*/ 1974843 h 4916385"/>
                <a:gd name="connsiteX5" fmla="*/ 2606400 w 2847206"/>
                <a:gd name="connsiteY5" fmla="*/ 4916385 h 4916385"/>
                <a:gd name="connsiteX6" fmla="*/ 0 w 2847206"/>
                <a:gd name="connsiteY6" fmla="*/ 4916385 h 491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7206" h="4916385" extrusionOk="0">
                  <a:moveTo>
                    <a:pt x="0" y="0"/>
                  </a:moveTo>
                  <a:lnTo>
                    <a:pt x="2606400" y="0"/>
                  </a:lnTo>
                  <a:lnTo>
                    <a:pt x="2606400" y="1114631"/>
                  </a:lnTo>
                  <a:lnTo>
                    <a:pt x="2847206" y="1544737"/>
                  </a:lnTo>
                  <a:lnTo>
                    <a:pt x="2606400" y="1974843"/>
                  </a:lnTo>
                  <a:lnTo>
                    <a:pt x="2606400" y="4916385"/>
                  </a:lnTo>
                  <a:lnTo>
                    <a:pt x="0" y="491638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Текст 2"/>
            <p:cNvSpPr txBox="1"/>
            <p:nvPr/>
          </p:nvSpPr>
          <p:spPr bwMode="auto">
            <a:xfrm>
              <a:off x="973061" y="1387378"/>
              <a:ext cx="2424853" cy="1079999"/>
            </a:xfrm>
            <a:prstGeom prst="rect">
              <a:avLst/>
            </a:prstGeom>
            <a:grpFill/>
          </p:spPr>
          <p:txBody>
            <a:bodyPr vert="horz" lIns="36000" tIns="36000" rIns="36000" bIns="36000" rtlCol="0" anchor="ctr" anchorCtr="0">
              <a:noAutofit/>
            </a:bodyPr>
            <a:lstStyle>
              <a:lvl1pPr marL="0" indent="0" algn="l" defTabSz="914400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1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4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7200">
                  <a:ea typeface="Cambria Math"/>
                </a:rPr>
                <a:t>1</a:t>
              </a:r>
              <a:endParaRPr lang="en-US" sz="7200"/>
            </a:p>
          </p:txBody>
        </p:sp>
        <p:sp>
          <p:nvSpPr>
            <p:cNvPr id="4" name="Текст 2"/>
            <p:cNvSpPr txBox="1"/>
            <p:nvPr/>
          </p:nvSpPr>
          <p:spPr bwMode="auto">
            <a:xfrm>
              <a:off x="1122333" y="2600956"/>
              <a:ext cx="2124789" cy="1610348"/>
            </a:xfrm>
            <a:prstGeom prst="rect">
              <a:avLst/>
            </a:prstGeom>
            <a:grpFill/>
          </p:spPr>
          <p:txBody>
            <a:bodyPr vert="horz" lIns="36000" tIns="36000" rIns="36000" bIns="36000" rtlCol="0" anchor="t" anchorCtr="0">
              <a:noAutofit/>
            </a:bodyPr>
            <a:lstStyle>
              <a:lvl1pPr marL="0" indent="0" algn="l" defTabSz="914400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4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defRPr/>
              </a:pPr>
              <a:r>
                <a:rPr lang="ru-RU" sz="1600"/>
                <a:t>Методология хранения ЭД</a:t>
              </a:r>
              <a:endParaRPr/>
            </a:p>
            <a:p>
              <a:pPr>
                <a:lnSpc>
                  <a:spcPct val="125000"/>
                </a:lnSpc>
                <a:defRPr/>
              </a:pPr>
              <a:br>
                <a:rPr lang="ru-RU" sz="1400" b="0"/>
              </a:br>
              <a:r>
                <a:rPr lang="ru-RU" sz="1400" b="0"/>
                <a:t>Законодательство, принципы, требования к СХЭД</a:t>
              </a:r>
              <a:endParaRPr/>
            </a:p>
          </p:txBody>
        </p:sp>
      </p:grpSp>
      <p:sp>
        <p:nvSpPr>
          <p:cNvPr id="34" name="Заголовок 5"/>
          <p:cNvSpPr>
            <a:spLocks noGrp="1"/>
          </p:cNvSpPr>
          <p:nvPr>
            <p:ph type="title"/>
          </p:nvPr>
        </p:nvSpPr>
        <p:spPr bwMode="auto">
          <a:xfrm>
            <a:off x="884902" y="635297"/>
            <a:ext cx="10392696" cy="48938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/>
              <a:t>Структура вебинара</a:t>
            </a:r>
          </a:p>
        </p:txBody>
      </p:sp>
      <p:pic>
        <p:nvPicPr>
          <p:cNvPr id="24" name="Рисунок 23" descr="Изображение выглядит как черный, темнот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93480" y="4948336"/>
            <a:ext cx="722479" cy="730418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черный, темнот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647095" y="4948336"/>
            <a:ext cx="872119" cy="6976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 bwMode="auto">
          <a:xfrm>
            <a:off x="6089613" y="1362075"/>
            <a:ext cx="2847206" cy="4581525"/>
            <a:chOff x="6095455" y="1211271"/>
            <a:chExt cx="2847206" cy="4916385"/>
          </a:xfrm>
        </p:grpSpPr>
        <p:sp>
          <p:nvSpPr>
            <p:cNvPr id="21" name="Полилиния: фигура 20"/>
            <p:cNvSpPr/>
            <p:nvPr/>
          </p:nvSpPr>
          <p:spPr bwMode="auto">
            <a:xfrm>
              <a:off x="6095455" y="1211271"/>
              <a:ext cx="2847206" cy="4916385"/>
            </a:xfrm>
            <a:custGeom>
              <a:avLst/>
              <a:gdLst>
                <a:gd name="connsiteX0" fmla="*/ 0 w 2847206"/>
                <a:gd name="connsiteY0" fmla="*/ 0 h 4916385"/>
                <a:gd name="connsiteX1" fmla="*/ 2606400 w 2847206"/>
                <a:gd name="connsiteY1" fmla="*/ 0 h 4916385"/>
                <a:gd name="connsiteX2" fmla="*/ 2606400 w 2847206"/>
                <a:gd name="connsiteY2" fmla="*/ 1114631 h 4916385"/>
                <a:gd name="connsiteX3" fmla="*/ 2847206 w 2847206"/>
                <a:gd name="connsiteY3" fmla="*/ 1544737 h 4916385"/>
                <a:gd name="connsiteX4" fmla="*/ 2606400 w 2847206"/>
                <a:gd name="connsiteY4" fmla="*/ 1974843 h 4916385"/>
                <a:gd name="connsiteX5" fmla="*/ 2606400 w 2847206"/>
                <a:gd name="connsiteY5" fmla="*/ 4916385 h 4916385"/>
                <a:gd name="connsiteX6" fmla="*/ 0 w 2847206"/>
                <a:gd name="connsiteY6" fmla="*/ 4916385 h 491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7206" h="4916385" extrusionOk="0">
                  <a:moveTo>
                    <a:pt x="0" y="0"/>
                  </a:moveTo>
                  <a:lnTo>
                    <a:pt x="2606400" y="0"/>
                  </a:lnTo>
                  <a:lnTo>
                    <a:pt x="2606400" y="1114631"/>
                  </a:lnTo>
                  <a:lnTo>
                    <a:pt x="2847206" y="1544737"/>
                  </a:lnTo>
                  <a:lnTo>
                    <a:pt x="2606400" y="1974843"/>
                  </a:lnTo>
                  <a:lnTo>
                    <a:pt x="2606400" y="4916385"/>
                  </a:lnTo>
                  <a:lnTo>
                    <a:pt x="0" y="4916385"/>
                  </a:lnTo>
                  <a:close/>
                </a:path>
              </a:pathLst>
            </a:custGeom>
            <a:solidFill>
              <a:srgbClr val="FEDC9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Текст 2"/>
            <p:cNvSpPr txBox="1"/>
            <p:nvPr/>
          </p:nvSpPr>
          <p:spPr bwMode="auto">
            <a:xfrm>
              <a:off x="6176063" y="1387379"/>
              <a:ext cx="2424853" cy="1079999"/>
            </a:xfrm>
            <a:prstGeom prst="rect">
              <a:avLst/>
            </a:prstGeom>
            <a:grpFill/>
          </p:spPr>
          <p:txBody>
            <a:bodyPr vert="horz" lIns="36000" tIns="36000" rIns="36000" bIns="36000" rtlCol="0" anchor="ctr" anchorCtr="0">
              <a:noAutofit/>
            </a:bodyPr>
            <a:lstStyle>
              <a:lvl1pPr marL="0" indent="0" algn="l" defTabSz="914400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1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4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7200">
                  <a:ea typeface="Cambria Math"/>
                </a:rPr>
                <a:t>3</a:t>
              </a:r>
              <a:endParaRPr lang="en-US" sz="7200"/>
            </a:p>
          </p:txBody>
        </p:sp>
        <p:sp>
          <p:nvSpPr>
            <p:cNvPr id="5" name="Текст 2"/>
            <p:cNvSpPr txBox="1"/>
            <p:nvPr/>
          </p:nvSpPr>
          <p:spPr bwMode="auto">
            <a:xfrm>
              <a:off x="6329478" y="2600956"/>
              <a:ext cx="2124789" cy="1610345"/>
            </a:xfrm>
            <a:prstGeom prst="rect">
              <a:avLst/>
            </a:prstGeom>
            <a:grpFill/>
          </p:spPr>
          <p:txBody>
            <a:bodyPr vert="horz" lIns="36000" tIns="36000" rIns="36000" bIns="36000" rtlCol="0" anchor="t" anchorCtr="0">
              <a:noAutofit/>
            </a:bodyPr>
            <a:lstStyle>
              <a:lvl1pPr marL="0" indent="0" algn="l" defTabSz="914400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4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defRPr/>
              </a:pPr>
              <a:r>
                <a:rPr lang="ru-RU" sz="1600"/>
                <a:t>Интеграция </a:t>
              </a:r>
              <a:br>
                <a:rPr lang="ru-RU" sz="1600"/>
              </a:br>
              <a:r>
                <a:rPr lang="ru-RU" sz="1600"/>
                <a:t>с другими ИС</a:t>
              </a:r>
              <a:endParaRPr lang="ru-RU" sz="1400" b="0"/>
            </a:p>
            <a:p>
              <a:pPr>
                <a:lnSpc>
                  <a:spcPct val="125000"/>
                </a:lnSpc>
                <a:defRPr/>
              </a:pPr>
              <a:br>
                <a:rPr lang="ru-RU" sz="1400" b="0"/>
              </a:br>
              <a:r>
                <a:rPr lang="ru-RU" sz="1400" b="0"/>
                <a:t>Отправка документов в СХЭД, из других продуктов 1С</a:t>
              </a:r>
              <a:endParaRPr lang="en-US" sz="1400" b="0"/>
            </a:p>
          </p:txBody>
        </p:sp>
      </p:grpSp>
      <p:grpSp>
        <p:nvGrpSpPr>
          <p:cNvPr id="27" name="Группа 26"/>
          <p:cNvGrpSpPr/>
          <p:nvPr/>
        </p:nvGrpSpPr>
        <p:grpSpPr bwMode="auto">
          <a:xfrm>
            <a:off x="3489225" y="1362075"/>
            <a:ext cx="2847206" cy="4581525"/>
            <a:chOff x="3486975" y="1211271"/>
            <a:chExt cx="2847206" cy="4916385"/>
          </a:xfrm>
        </p:grpSpPr>
        <p:sp>
          <p:nvSpPr>
            <p:cNvPr id="17" name="Полилиния: фигура 16"/>
            <p:cNvSpPr/>
            <p:nvPr/>
          </p:nvSpPr>
          <p:spPr bwMode="auto">
            <a:xfrm>
              <a:off x="3486975" y="1211271"/>
              <a:ext cx="2847206" cy="4916385"/>
            </a:xfrm>
            <a:custGeom>
              <a:avLst/>
              <a:gdLst>
                <a:gd name="connsiteX0" fmla="*/ 0 w 2847206"/>
                <a:gd name="connsiteY0" fmla="*/ 0 h 4916385"/>
                <a:gd name="connsiteX1" fmla="*/ 2606400 w 2847206"/>
                <a:gd name="connsiteY1" fmla="*/ 0 h 4916385"/>
                <a:gd name="connsiteX2" fmla="*/ 2606400 w 2847206"/>
                <a:gd name="connsiteY2" fmla="*/ 1114631 h 4916385"/>
                <a:gd name="connsiteX3" fmla="*/ 2847206 w 2847206"/>
                <a:gd name="connsiteY3" fmla="*/ 1544737 h 4916385"/>
                <a:gd name="connsiteX4" fmla="*/ 2606400 w 2847206"/>
                <a:gd name="connsiteY4" fmla="*/ 1974843 h 4916385"/>
                <a:gd name="connsiteX5" fmla="*/ 2606400 w 2847206"/>
                <a:gd name="connsiteY5" fmla="*/ 4916385 h 4916385"/>
                <a:gd name="connsiteX6" fmla="*/ 0 w 2847206"/>
                <a:gd name="connsiteY6" fmla="*/ 4916385 h 491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7206" h="4916385" extrusionOk="0">
                  <a:moveTo>
                    <a:pt x="0" y="0"/>
                  </a:moveTo>
                  <a:lnTo>
                    <a:pt x="2606400" y="0"/>
                  </a:lnTo>
                  <a:lnTo>
                    <a:pt x="2606400" y="1114631"/>
                  </a:lnTo>
                  <a:lnTo>
                    <a:pt x="2847206" y="1544737"/>
                  </a:lnTo>
                  <a:lnTo>
                    <a:pt x="2606400" y="1974843"/>
                  </a:lnTo>
                  <a:lnTo>
                    <a:pt x="2606400" y="4916385"/>
                  </a:lnTo>
                  <a:lnTo>
                    <a:pt x="0" y="4916385"/>
                  </a:lnTo>
                  <a:close/>
                </a:path>
              </a:pathLst>
            </a:custGeom>
            <a:solidFill>
              <a:srgbClr val="FED67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Текст 2"/>
            <p:cNvSpPr txBox="1"/>
            <p:nvPr/>
          </p:nvSpPr>
          <p:spPr bwMode="auto">
            <a:xfrm>
              <a:off x="3595379" y="1387378"/>
              <a:ext cx="2424853" cy="1079999"/>
            </a:xfrm>
            <a:prstGeom prst="rect">
              <a:avLst/>
            </a:prstGeom>
            <a:grpFill/>
          </p:spPr>
          <p:txBody>
            <a:bodyPr vert="horz" lIns="36000" tIns="36000" rIns="36000" bIns="36000" rtlCol="0" anchor="ctr" anchorCtr="0">
              <a:noAutofit/>
            </a:bodyPr>
            <a:lstStyle>
              <a:lvl1pPr marL="0" indent="0" algn="l" defTabSz="914400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1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4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7200">
                  <a:ea typeface="Cambria Math"/>
                </a:rPr>
                <a:t>2</a:t>
              </a:r>
              <a:endParaRPr lang="en-US" sz="7200"/>
            </a:p>
          </p:txBody>
        </p:sp>
        <p:sp>
          <p:nvSpPr>
            <p:cNvPr id="3" name="Текст 2"/>
            <p:cNvSpPr txBox="1"/>
            <p:nvPr/>
          </p:nvSpPr>
          <p:spPr bwMode="auto">
            <a:xfrm>
              <a:off x="3733244" y="2600956"/>
              <a:ext cx="2124789" cy="1610347"/>
            </a:xfrm>
            <a:prstGeom prst="rect">
              <a:avLst/>
            </a:prstGeom>
            <a:grpFill/>
          </p:spPr>
          <p:txBody>
            <a:bodyPr vert="horz" lIns="36000" tIns="36000" rIns="36000" bIns="36000" rtlCol="0" anchor="t" anchorCtr="0">
              <a:noAutofit/>
            </a:bodyPr>
            <a:lstStyle>
              <a:lvl1pPr marL="0" indent="0" algn="l" defTabSz="914400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4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defRPr/>
              </a:pPr>
              <a:r>
                <a:rPr lang="ru-RU" sz="1600"/>
                <a:t>Возможности продукта</a:t>
              </a:r>
              <a:endParaRPr/>
            </a:p>
            <a:p>
              <a:pPr>
                <a:lnSpc>
                  <a:spcPct val="125000"/>
                </a:lnSpc>
                <a:defRPr/>
              </a:pPr>
              <a:br>
                <a:rPr lang="ru-RU" sz="1400" b="0"/>
              </a:br>
              <a:r>
                <a:rPr lang="ru-RU" sz="1400" b="0"/>
                <a:t>Работа с ЭП, проверка и учет документов, архивные функции</a:t>
              </a:r>
              <a:endParaRPr/>
            </a:p>
          </p:txBody>
        </p:sp>
      </p:grpSp>
      <p:grpSp>
        <p:nvGrpSpPr>
          <p:cNvPr id="26" name="Группа 25"/>
          <p:cNvGrpSpPr/>
          <p:nvPr/>
        </p:nvGrpSpPr>
        <p:grpSpPr bwMode="auto">
          <a:xfrm>
            <a:off x="884902" y="1362075"/>
            <a:ext cx="2847206" cy="4581525"/>
            <a:chOff x="882652" y="1211273"/>
            <a:chExt cx="2847206" cy="4916385"/>
          </a:xfrm>
        </p:grpSpPr>
        <p:sp>
          <p:nvSpPr>
            <p:cNvPr id="16" name="Полилиния: фигура 15"/>
            <p:cNvSpPr/>
            <p:nvPr/>
          </p:nvSpPr>
          <p:spPr bwMode="auto">
            <a:xfrm>
              <a:off x="882652" y="1211273"/>
              <a:ext cx="2847206" cy="4916385"/>
            </a:xfrm>
            <a:custGeom>
              <a:avLst/>
              <a:gdLst>
                <a:gd name="connsiteX0" fmla="*/ 0 w 2847206"/>
                <a:gd name="connsiteY0" fmla="*/ 0 h 4916385"/>
                <a:gd name="connsiteX1" fmla="*/ 2606400 w 2847206"/>
                <a:gd name="connsiteY1" fmla="*/ 0 h 4916385"/>
                <a:gd name="connsiteX2" fmla="*/ 2606400 w 2847206"/>
                <a:gd name="connsiteY2" fmla="*/ 1114631 h 4916385"/>
                <a:gd name="connsiteX3" fmla="*/ 2847206 w 2847206"/>
                <a:gd name="connsiteY3" fmla="*/ 1544737 h 4916385"/>
                <a:gd name="connsiteX4" fmla="*/ 2606400 w 2847206"/>
                <a:gd name="connsiteY4" fmla="*/ 1974843 h 4916385"/>
                <a:gd name="connsiteX5" fmla="*/ 2606400 w 2847206"/>
                <a:gd name="connsiteY5" fmla="*/ 4916385 h 4916385"/>
                <a:gd name="connsiteX6" fmla="*/ 0 w 2847206"/>
                <a:gd name="connsiteY6" fmla="*/ 4916385 h 491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7206" h="4916385" extrusionOk="0">
                  <a:moveTo>
                    <a:pt x="0" y="0"/>
                  </a:moveTo>
                  <a:lnTo>
                    <a:pt x="2606400" y="0"/>
                  </a:lnTo>
                  <a:lnTo>
                    <a:pt x="2606400" y="1114631"/>
                  </a:lnTo>
                  <a:lnTo>
                    <a:pt x="2847206" y="1544737"/>
                  </a:lnTo>
                  <a:lnTo>
                    <a:pt x="2606400" y="1974843"/>
                  </a:lnTo>
                  <a:lnTo>
                    <a:pt x="2606400" y="4916385"/>
                  </a:lnTo>
                  <a:lnTo>
                    <a:pt x="0" y="491638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Текст 2"/>
            <p:cNvSpPr txBox="1"/>
            <p:nvPr/>
          </p:nvSpPr>
          <p:spPr bwMode="auto">
            <a:xfrm>
              <a:off x="973061" y="1387378"/>
              <a:ext cx="2424853" cy="1079999"/>
            </a:xfrm>
            <a:prstGeom prst="rect">
              <a:avLst/>
            </a:prstGeom>
            <a:grpFill/>
          </p:spPr>
          <p:txBody>
            <a:bodyPr vert="horz" lIns="36000" tIns="36000" rIns="36000" bIns="36000" rtlCol="0" anchor="ctr" anchorCtr="0">
              <a:noAutofit/>
            </a:bodyPr>
            <a:lstStyle>
              <a:lvl1pPr marL="0" indent="0" algn="l" defTabSz="914400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1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4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7200">
                  <a:ea typeface="Cambria Math"/>
                </a:rPr>
                <a:t>1</a:t>
              </a:r>
              <a:endParaRPr lang="en-US" sz="7200"/>
            </a:p>
          </p:txBody>
        </p:sp>
        <p:sp>
          <p:nvSpPr>
            <p:cNvPr id="4" name="Текст 2"/>
            <p:cNvSpPr txBox="1"/>
            <p:nvPr/>
          </p:nvSpPr>
          <p:spPr bwMode="auto">
            <a:xfrm>
              <a:off x="1122333" y="2600956"/>
              <a:ext cx="2124789" cy="1610348"/>
            </a:xfrm>
            <a:prstGeom prst="rect">
              <a:avLst/>
            </a:prstGeom>
            <a:grpFill/>
          </p:spPr>
          <p:txBody>
            <a:bodyPr vert="horz" lIns="36000" tIns="36000" rIns="36000" bIns="36000" rtlCol="0" anchor="t" anchorCtr="0">
              <a:noAutofit/>
            </a:bodyPr>
            <a:lstStyle>
              <a:lvl1pPr marL="0" indent="0" algn="l" defTabSz="914400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4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defRPr/>
              </a:pPr>
              <a:r>
                <a:rPr lang="ru-RU" sz="1600" dirty="0"/>
                <a:t>Методология хранения ЭД</a:t>
              </a:r>
              <a:endParaRPr dirty="0"/>
            </a:p>
            <a:p>
              <a:pPr>
                <a:lnSpc>
                  <a:spcPct val="125000"/>
                </a:lnSpc>
                <a:defRPr/>
              </a:pPr>
              <a:br>
                <a:rPr lang="ru-RU" sz="1400" b="0" dirty="0"/>
              </a:br>
              <a:r>
                <a:rPr lang="ru-RU" sz="1400" b="0" dirty="0"/>
                <a:t>Законодательство, принципы, требования к СХЭД</a:t>
              </a:r>
              <a:endParaRPr dirty="0"/>
            </a:p>
          </p:txBody>
        </p:sp>
      </p:grpSp>
      <p:sp>
        <p:nvSpPr>
          <p:cNvPr id="34" name="Заголовок 5"/>
          <p:cNvSpPr>
            <a:spLocks noGrp="1"/>
          </p:cNvSpPr>
          <p:nvPr>
            <p:ph type="title"/>
          </p:nvPr>
        </p:nvSpPr>
        <p:spPr bwMode="auto">
          <a:xfrm>
            <a:off x="884902" y="635297"/>
            <a:ext cx="10392696" cy="48938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/>
              <a:t>Структура вебинара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967135" y="4948336"/>
            <a:ext cx="692640" cy="6976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черный, темнот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393480" y="4948336"/>
            <a:ext cx="722479" cy="730418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черный, темнот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647095" y="4948336"/>
            <a:ext cx="872119" cy="6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67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 bwMode="auto">
          <a:xfrm>
            <a:off x="8693936" y="1362075"/>
            <a:ext cx="2606400" cy="4581525"/>
            <a:chOff x="8691689" y="1211274"/>
            <a:chExt cx="2606400" cy="4916385"/>
          </a:xfrm>
        </p:grpSpPr>
        <p:sp>
          <p:nvSpPr>
            <p:cNvPr id="11" name="Прямоугольник 10"/>
            <p:cNvSpPr/>
            <p:nvPr/>
          </p:nvSpPr>
          <p:spPr bwMode="auto">
            <a:xfrm>
              <a:off x="8691689" y="1211274"/>
              <a:ext cx="2606400" cy="4916385"/>
            </a:xfrm>
            <a:prstGeom prst="rect">
              <a:avLst/>
            </a:prstGeom>
            <a:solidFill>
              <a:srgbClr val="FEE2A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Текст 2"/>
            <p:cNvSpPr txBox="1"/>
            <p:nvPr/>
          </p:nvSpPr>
          <p:spPr bwMode="auto">
            <a:xfrm>
              <a:off x="8782462" y="1387378"/>
              <a:ext cx="2424853" cy="1079999"/>
            </a:xfrm>
            <a:prstGeom prst="rect">
              <a:avLst/>
            </a:prstGeom>
            <a:grpFill/>
          </p:spPr>
          <p:txBody>
            <a:bodyPr vert="horz" lIns="36000" tIns="36000" rIns="36000" bIns="36000" rtlCol="0" anchor="ctr" anchorCtr="0">
              <a:noAutofit/>
            </a:bodyPr>
            <a:lstStyle>
              <a:lvl1pPr marL="0" indent="0" algn="l" defTabSz="914400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1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4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7200">
                  <a:ea typeface="Cambria Math"/>
                </a:rPr>
                <a:t>4</a:t>
              </a:r>
              <a:endParaRPr lang="en-US" sz="7200"/>
            </a:p>
          </p:txBody>
        </p:sp>
        <p:sp>
          <p:nvSpPr>
            <p:cNvPr id="23" name="Текст 2"/>
            <p:cNvSpPr txBox="1"/>
            <p:nvPr/>
          </p:nvSpPr>
          <p:spPr bwMode="auto">
            <a:xfrm>
              <a:off x="8932492" y="2600959"/>
              <a:ext cx="2124789" cy="1610346"/>
            </a:xfrm>
            <a:prstGeom prst="rect">
              <a:avLst/>
            </a:prstGeom>
            <a:grpFill/>
          </p:spPr>
          <p:txBody>
            <a:bodyPr vert="horz" lIns="36000" tIns="36000" rIns="36000" bIns="36000" rtlCol="0" anchor="t" anchorCtr="0">
              <a:noAutofit/>
            </a:bodyPr>
            <a:lstStyle>
              <a:lvl1pPr marL="0" indent="0" algn="l" defTabSz="914400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4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defRPr/>
              </a:pPr>
              <a:r>
                <a:rPr lang="ru-RU" sz="1600" dirty="0"/>
                <a:t>Итоги </a:t>
              </a:r>
              <a:br>
                <a:rPr lang="ru-RU" sz="1600" dirty="0"/>
              </a:br>
              <a:r>
                <a:rPr lang="ru-RU" sz="1600" dirty="0"/>
                <a:t>и обсуждение</a:t>
              </a:r>
              <a:endParaRPr lang="ru-RU" sz="1400" b="0" dirty="0"/>
            </a:p>
            <a:p>
              <a:pPr>
                <a:lnSpc>
                  <a:spcPct val="125000"/>
                </a:lnSpc>
                <a:defRPr/>
              </a:pPr>
              <a:br>
                <a:rPr lang="ru-RU" sz="1400" b="0" dirty="0"/>
              </a:br>
              <a:r>
                <a:rPr lang="ru-RU" sz="1400" b="0" dirty="0"/>
                <a:t>Подведение итогов, обсуждение</a:t>
              </a:r>
              <a:endParaRPr lang="en-US" sz="1400" b="0" dirty="0"/>
            </a:p>
          </p:txBody>
        </p:sp>
      </p:grpSp>
      <p:grpSp>
        <p:nvGrpSpPr>
          <p:cNvPr id="28" name="Группа 27"/>
          <p:cNvGrpSpPr/>
          <p:nvPr/>
        </p:nvGrpSpPr>
        <p:grpSpPr bwMode="auto">
          <a:xfrm>
            <a:off x="6089613" y="1362075"/>
            <a:ext cx="2847206" cy="4581525"/>
            <a:chOff x="6095455" y="1211271"/>
            <a:chExt cx="2847206" cy="4916385"/>
          </a:xfrm>
        </p:grpSpPr>
        <p:sp>
          <p:nvSpPr>
            <p:cNvPr id="21" name="Полилиния: фигура 20"/>
            <p:cNvSpPr/>
            <p:nvPr/>
          </p:nvSpPr>
          <p:spPr bwMode="auto">
            <a:xfrm>
              <a:off x="6095455" y="1211271"/>
              <a:ext cx="2847206" cy="4916385"/>
            </a:xfrm>
            <a:custGeom>
              <a:avLst/>
              <a:gdLst>
                <a:gd name="connsiteX0" fmla="*/ 0 w 2847206"/>
                <a:gd name="connsiteY0" fmla="*/ 0 h 4916385"/>
                <a:gd name="connsiteX1" fmla="*/ 2606400 w 2847206"/>
                <a:gd name="connsiteY1" fmla="*/ 0 h 4916385"/>
                <a:gd name="connsiteX2" fmla="*/ 2606400 w 2847206"/>
                <a:gd name="connsiteY2" fmla="*/ 1114631 h 4916385"/>
                <a:gd name="connsiteX3" fmla="*/ 2847206 w 2847206"/>
                <a:gd name="connsiteY3" fmla="*/ 1544737 h 4916385"/>
                <a:gd name="connsiteX4" fmla="*/ 2606400 w 2847206"/>
                <a:gd name="connsiteY4" fmla="*/ 1974843 h 4916385"/>
                <a:gd name="connsiteX5" fmla="*/ 2606400 w 2847206"/>
                <a:gd name="connsiteY5" fmla="*/ 4916385 h 4916385"/>
                <a:gd name="connsiteX6" fmla="*/ 0 w 2847206"/>
                <a:gd name="connsiteY6" fmla="*/ 4916385 h 491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7206" h="4916385" extrusionOk="0">
                  <a:moveTo>
                    <a:pt x="0" y="0"/>
                  </a:moveTo>
                  <a:lnTo>
                    <a:pt x="2606400" y="0"/>
                  </a:lnTo>
                  <a:lnTo>
                    <a:pt x="2606400" y="1114631"/>
                  </a:lnTo>
                  <a:lnTo>
                    <a:pt x="2847206" y="1544737"/>
                  </a:lnTo>
                  <a:lnTo>
                    <a:pt x="2606400" y="1974843"/>
                  </a:lnTo>
                  <a:lnTo>
                    <a:pt x="2606400" y="4916385"/>
                  </a:lnTo>
                  <a:lnTo>
                    <a:pt x="0" y="4916385"/>
                  </a:lnTo>
                  <a:close/>
                </a:path>
              </a:pathLst>
            </a:custGeom>
            <a:solidFill>
              <a:srgbClr val="FEDC9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Текст 2"/>
            <p:cNvSpPr txBox="1"/>
            <p:nvPr/>
          </p:nvSpPr>
          <p:spPr bwMode="auto">
            <a:xfrm>
              <a:off x="6176063" y="1387379"/>
              <a:ext cx="2424853" cy="1079999"/>
            </a:xfrm>
            <a:prstGeom prst="rect">
              <a:avLst/>
            </a:prstGeom>
            <a:grpFill/>
          </p:spPr>
          <p:txBody>
            <a:bodyPr vert="horz" lIns="36000" tIns="36000" rIns="36000" bIns="36000" rtlCol="0" anchor="ctr" anchorCtr="0">
              <a:noAutofit/>
            </a:bodyPr>
            <a:lstStyle>
              <a:lvl1pPr marL="0" indent="0" algn="l" defTabSz="914400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1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4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7200">
                  <a:ea typeface="Cambria Math"/>
                </a:rPr>
                <a:t>3</a:t>
              </a:r>
              <a:endParaRPr lang="en-US" sz="7200"/>
            </a:p>
          </p:txBody>
        </p:sp>
        <p:sp>
          <p:nvSpPr>
            <p:cNvPr id="5" name="Текст 2"/>
            <p:cNvSpPr txBox="1"/>
            <p:nvPr/>
          </p:nvSpPr>
          <p:spPr bwMode="auto">
            <a:xfrm>
              <a:off x="6329478" y="2600956"/>
              <a:ext cx="2124789" cy="1610345"/>
            </a:xfrm>
            <a:prstGeom prst="rect">
              <a:avLst/>
            </a:prstGeom>
            <a:grpFill/>
          </p:spPr>
          <p:txBody>
            <a:bodyPr vert="horz" lIns="36000" tIns="36000" rIns="36000" bIns="36000" rtlCol="0" anchor="t" anchorCtr="0">
              <a:noAutofit/>
            </a:bodyPr>
            <a:lstStyle>
              <a:lvl1pPr marL="0" indent="0" algn="l" defTabSz="914400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4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defRPr/>
              </a:pPr>
              <a:r>
                <a:rPr lang="ru-RU" sz="1600"/>
                <a:t>Интеграция </a:t>
              </a:r>
              <a:br>
                <a:rPr lang="ru-RU" sz="1600"/>
              </a:br>
              <a:r>
                <a:rPr lang="ru-RU" sz="1600"/>
                <a:t>с другими ИС</a:t>
              </a:r>
              <a:endParaRPr lang="ru-RU" sz="1400" b="0"/>
            </a:p>
            <a:p>
              <a:pPr>
                <a:lnSpc>
                  <a:spcPct val="125000"/>
                </a:lnSpc>
                <a:defRPr/>
              </a:pPr>
              <a:br>
                <a:rPr lang="ru-RU" sz="1400" b="0"/>
              </a:br>
              <a:r>
                <a:rPr lang="ru-RU" sz="1400" b="0"/>
                <a:t>Отправка документов в СХЭД, из других продуктов 1С</a:t>
              </a:r>
              <a:endParaRPr lang="en-US" sz="1400" b="0"/>
            </a:p>
          </p:txBody>
        </p:sp>
      </p:grpSp>
      <p:grpSp>
        <p:nvGrpSpPr>
          <p:cNvPr id="27" name="Группа 26"/>
          <p:cNvGrpSpPr/>
          <p:nvPr/>
        </p:nvGrpSpPr>
        <p:grpSpPr bwMode="auto">
          <a:xfrm>
            <a:off x="3489225" y="1362075"/>
            <a:ext cx="2847206" cy="4581525"/>
            <a:chOff x="3486975" y="1211271"/>
            <a:chExt cx="2847206" cy="4916385"/>
          </a:xfrm>
        </p:grpSpPr>
        <p:sp>
          <p:nvSpPr>
            <p:cNvPr id="17" name="Полилиния: фигура 16"/>
            <p:cNvSpPr/>
            <p:nvPr/>
          </p:nvSpPr>
          <p:spPr bwMode="auto">
            <a:xfrm>
              <a:off x="3486975" y="1211271"/>
              <a:ext cx="2847206" cy="4916385"/>
            </a:xfrm>
            <a:custGeom>
              <a:avLst/>
              <a:gdLst>
                <a:gd name="connsiteX0" fmla="*/ 0 w 2847206"/>
                <a:gd name="connsiteY0" fmla="*/ 0 h 4916385"/>
                <a:gd name="connsiteX1" fmla="*/ 2606400 w 2847206"/>
                <a:gd name="connsiteY1" fmla="*/ 0 h 4916385"/>
                <a:gd name="connsiteX2" fmla="*/ 2606400 w 2847206"/>
                <a:gd name="connsiteY2" fmla="*/ 1114631 h 4916385"/>
                <a:gd name="connsiteX3" fmla="*/ 2847206 w 2847206"/>
                <a:gd name="connsiteY3" fmla="*/ 1544737 h 4916385"/>
                <a:gd name="connsiteX4" fmla="*/ 2606400 w 2847206"/>
                <a:gd name="connsiteY4" fmla="*/ 1974843 h 4916385"/>
                <a:gd name="connsiteX5" fmla="*/ 2606400 w 2847206"/>
                <a:gd name="connsiteY5" fmla="*/ 4916385 h 4916385"/>
                <a:gd name="connsiteX6" fmla="*/ 0 w 2847206"/>
                <a:gd name="connsiteY6" fmla="*/ 4916385 h 491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7206" h="4916385" extrusionOk="0">
                  <a:moveTo>
                    <a:pt x="0" y="0"/>
                  </a:moveTo>
                  <a:lnTo>
                    <a:pt x="2606400" y="0"/>
                  </a:lnTo>
                  <a:lnTo>
                    <a:pt x="2606400" y="1114631"/>
                  </a:lnTo>
                  <a:lnTo>
                    <a:pt x="2847206" y="1544737"/>
                  </a:lnTo>
                  <a:lnTo>
                    <a:pt x="2606400" y="1974843"/>
                  </a:lnTo>
                  <a:lnTo>
                    <a:pt x="2606400" y="4916385"/>
                  </a:lnTo>
                  <a:lnTo>
                    <a:pt x="0" y="4916385"/>
                  </a:lnTo>
                  <a:close/>
                </a:path>
              </a:pathLst>
            </a:custGeom>
            <a:solidFill>
              <a:srgbClr val="FED67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Текст 2"/>
            <p:cNvSpPr txBox="1"/>
            <p:nvPr/>
          </p:nvSpPr>
          <p:spPr bwMode="auto">
            <a:xfrm>
              <a:off x="3595379" y="1387378"/>
              <a:ext cx="2424853" cy="1079999"/>
            </a:xfrm>
            <a:prstGeom prst="rect">
              <a:avLst/>
            </a:prstGeom>
            <a:grpFill/>
          </p:spPr>
          <p:txBody>
            <a:bodyPr vert="horz" lIns="36000" tIns="36000" rIns="36000" bIns="36000" rtlCol="0" anchor="ctr" anchorCtr="0">
              <a:noAutofit/>
            </a:bodyPr>
            <a:lstStyle>
              <a:lvl1pPr marL="0" indent="0" algn="l" defTabSz="914400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1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4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7200" dirty="0">
                  <a:ea typeface="Cambria Math"/>
                </a:rPr>
                <a:t>2</a:t>
              </a:r>
              <a:endParaRPr lang="en-US" sz="7200" dirty="0"/>
            </a:p>
          </p:txBody>
        </p:sp>
        <p:sp>
          <p:nvSpPr>
            <p:cNvPr id="3" name="Текст 2"/>
            <p:cNvSpPr txBox="1"/>
            <p:nvPr/>
          </p:nvSpPr>
          <p:spPr bwMode="auto">
            <a:xfrm>
              <a:off x="3733244" y="2600956"/>
              <a:ext cx="2124789" cy="1610347"/>
            </a:xfrm>
            <a:prstGeom prst="rect">
              <a:avLst/>
            </a:prstGeom>
            <a:grpFill/>
          </p:spPr>
          <p:txBody>
            <a:bodyPr vert="horz" lIns="36000" tIns="36000" rIns="36000" bIns="36000" rtlCol="0" anchor="t" anchorCtr="0">
              <a:noAutofit/>
            </a:bodyPr>
            <a:lstStyle>
              <a:lvl1pPr marL="0" indent="0" algn="l" defTabSz="914400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4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defRPr/>
              </a:pPr>
              <a:r>
                <a:rPr lang="ru-RU" sz="1600"/>
                <a:t>Возможности продукта</a:t>
              </a:r>
              <a:endParaRPr/>
            </a:p>
            <a:p>
              <a:pPr>
                <a:lnSpc>
                  <a:spcPct val="125000"/>
                </a:lnSpc>
                <a:defRPr/>
              </a:pPr>
              <a:br>
                <a:rPr lang="ru-RU" sz="1400" b="0"/>
              </a:br>
              <a:r>
                <a:rPr lang="ru-RU" sz="1400" b="0"/>
                <a:t>Работа с ЭП, проверка и учет документов, архивные функции</a:t>
              </a:r>
              <a:endParaRPr/>
            </a:p>
          </p:txBody>
        </p:sp>
      </p:grpSp>
      <p:grpSp>
        <p:nvGrpSpPr>
          <p:cNvPr id="26" name="Группа 25"/>
          <p:cNvGrpSpPr/>
          <p:nvPr/>
        </p:nvGrpSpPr>
        <p:grpSpPr bwMode="auto">
          <a:xfrm>
            <a:off x="884902" y="1362075"/>
            <a:ext cx="2847206" cy="4581525"/>
            <a:chOff x="882652" y="1211273"/>
            <a:chExt cx="2847206" cy="4916385"/>
          </a:xfrm>
        </p:grpSpPr>
        <p:sp>
          <p:nvSpPr>
            <p:cNvPr id="16" name="Полилиния: фигура 15"/>
            <p:cNvSpPr/>
            <p:nvPr/>
          </p:nvSpPr>
          <p:spPr bwMode="auto">
            <a:xfrm>
              <a:off x="882652" y="1211273"/>
              <a:ext cx="2847206" cy="4916385"/>
            </a:xfrm>
            <a:custGeom>
              <a:avLst/>
              <a:gdLst>
                <a:gd name="connsiteX0" fmla="*/ 0 w 2847206"/>
                <a:gd name="connsiteY0" fmla="*/ 0 h 4916385"/>
                <a:gd name="connsiteX1" fmla="*/ 2606400 w 2847206"/>
                <a:gd name="connsiteY1" fmla="*/ 0 h 4916385"/>
                <a:gd name="connsiteX2" fmla="*/ 2606400 w 2847206"/>
                <a:gd name="connsiteY2" fmla="*/ 1114631 h 4916385"/>
                <a:gd name="connsiteX3" fmla="*/ 2847206 w 2847206"/>
                <a:gd name="connsiteY3" fmla="*/ 1544737 h 4916385"/>
                <a:gd name="connsiteX4" fmla="*/ 2606400 w 2847206"/>
                <a:gd name="connsiteY4" fmla="*/ 1974843 h 4916385"/>
                <a:gd name="connsiteX5" fmla="*/ 2606400 w 2847206"/>
                <a:gd name="connsiteY5" fmla="*/ 4916385 h 4916385"/>
                <a:gd name="connsiteX6" fmla="*/ 0 w 2847206"/>
                <a:gd name="connsiteY6" fmla="*/ 4916385 h 491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7206" h="4916385" extrusionOk="0">
                  <a:moveTo>
                    <a:pt x="0" y="0"/>
                  </a:moveTo>
                  <a:lnTo>
                    <a:pt x="2606400" y="0"/>
                  </a:lnTo>
                  <a:lnTo>
                    <a:pt x="2606400" y="1114631"/>
                  </a:lnTo>
                  <a:lnTo>
                    <a:pt x="2847206" y="1544737"/>
                  </a:lnTo>
                  <a:lnTo>
                    <a:pt x="2606400" y="1974843"/>
                  </a:lnTo>
                  <a:lnTo>
                    <a:pt x="2606400" y="4916385"/>
                  </a:lnTo>
                  <a:lnTo>
                    <a:pt x="0" y="491638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Текст 2"/>
            <p:cNvSpPr txBox="1"/>
            <p:nvPr/>
          </p:nvSpPr>
          <p:spPr bwMode="auto">
            <a:xfrm>
              <a:off x="973061" y="1387378"/>
              <a:ext cx="2424853" cy="1079999"/>
            </a:xfrm>
            <a:prstGeom prst="rect">
              <a:avLst/>
            </a:prstGeom>
            <a:grpFill/>
          </p:spPr>
          <p:txBody>
            <a:bodyPr vert="horz" lIns="36000" tIns="36000" rIns="36000" bIns="36000" rtlCol="0" anchor="ctr" anchorCtr="0">
              <a:noAutofit/>
            </a:bodyPr>
            <a:lstStyle>
              <a:lvl1pPr marL="0" indent="0" algn="l" defTabSz="914400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1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4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7200">
                  <a:ea typeface="Cambria Math"/>
                </a:rPr>
                <a:t>1</a:t>
              </a:r>
              <a:endParaRPr lang="en-US" sz="7200"/>
            </a:p>
          </p:txBody>
        </p:sp>
        <p:sp>
          <p:nvSpPr>
            <p:cNvPr id="4" name="Текст 2"/>
            <p:cNvSpPr txBox="1"/>
            <p:nvPr/>
          </p:nvSpPr>
          <p:spPr bwMode="auto">
            <a:xfrm>
              <a:off x="1122333" y="2600956"/>
              <a:ext cx="2124789" cy="1610348"/>
            </a:xfrm>
            <a:prstGeom prst="rect">
              <a:avLst/>
            </a:prstGeom>
            <a:grpFill/>
          </p:spPr>
          <p:txBody>
            <a:bodyPr vert="horz" lIns="36000" tIns="36000" rIns="36000" bIns="36000" rtlCol="0" anchor="t" anchorCtr="0">
              <a:noAutofit/>
            </a:bodyPr>
            <a:lstStyle>
              <a:lvl1pPr marL="0" indent="0" algn="l" defTabSz="914400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4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defRPr/>
              </a:pPr>
              <a:r>
                <a:rPr lang="ru-RU" sz="1600"/>
                <a:t>Методология хранения ЭД</a:t>
              </a:r>
              <a:endParaRPr/>
            </a:p>
            <a:p>
              <a:pPr>
                <a:lnSpc>
                  <a:spcPct val="125000"/>
                </a:lnSpc>
                <a:defRPr/>
              </a:pPr>
              <a:br>
                <a:rPr lang="ru-RU" sz="1400" b="0"/>
              </a:br>
              <a:r>
                <a:rPr lang="ru-RU" sz="1400" b="0"/>
                <a:t>Законодательство, принципы, требования к СХЭД</a:t>
              </a:r>
              <a:endParaRPr/>
            </a:p>
          </p:txBody>
        </p:sp>
      </p:grpSp>
      <p:sp>
        <p:nvSpPr>
          <p:cNvPr id="34" name="Заголовок 5"/>
          <p:cNvSpPr>
            <a:spLocks noGrp="1"/>
          </p:cNvSpPr>
          <p:nvPr>
            <p:ph type="title"/>
          </p:nvPr>
        </p:nvSpPr>
        <p:spPr bwMode="auto">
          <a:xfrm>
            <a:off x="884902" y="635297"/>
            <a:ext cx="10392696" cy="48938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/>
              <a:t>Структура вебинара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967135" y="4948336"/>
            <a:ext cx="692640" cy="69769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черный, темнот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648210" y="4948336"/>
            <a:ext cx="738141" cy="73055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черный, темнот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393480" y="4948336"/>
            <a:ext cx="722479" cy="730418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черный, темнот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647095" y="4948336"/>
            <a:ext cx="872119" cy="6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48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Forus2020">
  <a:themeElements>
    <a:clrScheme name="Фору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CF68"/>
      </a:accent1>
      <a:accent2>
        <a:srgbClr val="395F75"/>
      </a:accent2>
      <a:accent3>
        <a:srgbClr val="A5A5A5"/>
      </a:accent3>
      <a:accent4>
        <a:srgbClr val="D74949"/>
      </a:accent4>
      <a:accent5>
        <a:srgbClr val="5B9BD5"/>
      </a:accent5>
      <a:accent6>
        <a:srgbClr val="00715D"/>
      </a:accent6>
      <a:hlink>
        <a:srgbClr val="0563C1"/>
      </a:hlink>
      <a:folHlink>
        <a:srgbClr val="954F72"/>
      </a:folHlink>
    </a:clrScheme>
    <a:fontScheme name="Форус_2020">
      <a:majorFont>
        <a:latin typeface="Verdana"/>
        <a:ea typeface="Liberation Sans"/>
        <a:cs typeface="Liberation Sans"/>
      </a:majorFont>
      <a:minorFont>
        <a:latin typeface="Verdana"/>
        <a:ea typeface="Liberation Sans"/>
        <a:cs typeface="Liberation Sans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Liberation Sans"/>
        <a:cs typeface="Liberation Sans"/>
      </a:majorFont>
      <a:minorFont>
        <a:latin typeface="Calibri"/>
        <a:ea typeface="Liberation Sans"/>
        <a:cs typeface="Liberation Sans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7380</TotalTime>
  <Words>2228</Words>
  <Application>Microsoft Office PowerPoint</Application>
  <DocSecurity>0</DocSecurity>
  <PresentationFormat>Широкоэкранный</PresentationFormat>
  <Paragraphs>355</Paragraphs>
  <Slides>41</Slides>
  <Notes>41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9" baseType="lpstr">
      <vt:lpstr>Arial</vt:lpstr>
      <vt:lpstr>Calibri</vt:lpstr>
      <vt:lpstr>Futura PT Demi</vt:lpstr>
      <vt:lpstr>quote-cjk-patch</vt:lpstr>
      <vt:lpstr>system-ui</vt:lpstr>
      <vt:lpstr>Verdana</vt:lpstr>
      <vt:lpstr>YS Text</vt:lpstr>
      <vt:lpstr>Тема Forus2020</vt:lpstr>
      <vt:lpstr>Без бумаги и без риска: безбумажный архив  через 1С:ДО и 1С:Архив</vt:lpstr>
      <vt:lpstr>Презентация PowerPoint</vt:lpstr>
      <vt:lpstr>«Форус» — надёжный партнёр  в цифровой трансформации бизнеса</vt:lpstr>
      <vt:lpstr>Решаем задачи комплексно</vt:lpstr>
      <vt:lpstr>Автоматизируем документооборот  любой сложности</vt:lpstr>
      <vt:lpstr>Структура вебинара</vt:lpstr>
      <vt:lpstr>Структура вебинара</vt:lpstr>
      <vt:lpstr>Структура вебинара</vt:lpstr>
      <vt:lpstr>Структура вебинара</vt:lpstr>
      <vt:lpstr>Актуальность задачи хранения электронных документов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Демонстрация 1С:ДО + 1С:Архив</vt:lpstr>
      <vt:lpstr>Причины внедрения 1С:Архив</vt:lpstr>
      <vt:lpstr>Причины внедрения 1С:Архив</vt:lpstr>
      <vt:lpstr>Причины внедрения 1С:Архив</vt:lpstr>
      <vt:lpstr>Причины внедрения 1С:Архив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Автоматизируем документооборот любой сложности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</dc:creator>
  <cp:keywords/>
  <dc:description/>
  <cp:lastModifiedBy>Ёлшина Виктория</cp:lastModifiedBy>
  <cp:revision>619</cp:revision>
  <dcterms:created xsi:type="dcterms:W3CDTF">2020-01-20T06:19:00Z</dcterms:created>
  <dcterms:modified xsi:type="dcterms:W3CDTF">2026-04-15T05:55:10Z</dcterms:modified>
  <cp:category/>
  <dc:identifier/>
  <cp:contentStatus/>
  <dc:language/>
  <cp:version/>
</cp:coreProperties>
</file>