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1518900" cy="6483350"/>
  <p:notesSz cx="11518900" cy="64833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59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FBFB-1968-4824-86E5-54D9F7B07B4E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8FCA-C519-467A-80D7-67794706BB0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6776-2B9B-449B-948F-591FC25295ED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8971-2190-4156-A16E-00DE36159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109D-25F0-40D3-B678-A326B04F3678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C0B6-69FC-4F6C-A65D-1497BDA00B0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157F-73D9-430C-9803-A4CF8428D9F4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6A3A-7BF3-4FA1-A3BD-8E8B670CBEA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917D31-06B7-401A-B2D7-2F61BE22202B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A156E1-F865-47EF-8A8A-36BDA117E10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563" y="179388"/>
            <a:ext cx="14811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392363" y="153988"/>
            <a:ext cx="674052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644525" y="1552575"/>
            <a:ext cx="102362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7950" y="6029325"/>
            <a:ext cx="3689350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3" y="6029325"/>
            <a:ext cx="265112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7C82B-1643-4E65-8FFD-05CF88D4C4C1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7863" y="6029325"/>
            <a:ext cx="265112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C3E082-87D6-4FF1-A572-339FB616593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5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1c.ru/db/doc30" TargetMode="External"/><Relationship Id="rId2" Type="http://schemas.openxmlformats.org/officeDocument/2006/relationships/hyperlink" Target="https://docflow.demo.1c.ru/dm30/ru_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doc@1c.r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8488" y="5283200"/>
            <a:ext cx="2998787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000" b="1" spc="-5" dirty="0">
                <a:latin typeface="Arial"/>
                <a:cs typeface="Arial"/>
              </a:rPr>
              <a:t>Александр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Безбородов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875" y="4052888"/>
            <a:ext cx="9979025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3200" b="1" spc="-10" dirty="0">
                <a:latin typeface="Arial"/>
                <a:cs typeface="Arial"/>
              </a:rPr>
              <a:t>Новое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1С:Документообороте,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ЭДО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1С:Архиве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063" y="161925"/>
            <a:ext cx="5680075" cy="909638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Tahoma" pitchFamily="34" charset="0"/>
                <a:cs typeface="Tahoma" pitchFamily="34" charset="0"/>
              </a:rPr>
              <a:t>1С:Документооборот – не только  программа, но и методология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400175"/>
            <a:ext cx="8159750" cy="3563938"/>
          </a:xfrm>
          <a:prstGeom prst="rect">
            <a:avLst/>
          </a:prstGeom>
        </p:spPr>
        <p:txBody>
          <a:bodyPr lIns="0" tIns="75565" rIns="0" bIns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Tahoma" pitchFamily="34" charset="0"/>
                <a:cs typeface="Tahoma" pitchFamily="34" charset="0"/>
              </a:rPr>
              <a:t>Комплект материалов для быстрой постановки документооборота</a:t>
            </a:r>
          </a:p>
          <a:p>
            <a:pPr marL="755650" lvl="1" indent="-287338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Содержит шаблоны всех необходимых регламентов, положений, инструкций  приказов, весте с разъяснениями по их заполнению, 500 страниц А4</a:t>
            </a:r>
          </a:p>
          <a:p>
            <a:pPr marL="755650" lvl="1" indent="-287338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Толстая книжка, стоит 40 000 р</a:t>
            </a:r>
          </a:p>
          <a:p>
            <a:pPr marL="755650" lvl="1" indent="-287338">
              <a:spcBef>
                <a:spcPts val="38"/>
              </a:spcBef>
              <a:buClr>
                <a:srgbClr val="CC0000"/>
              </a:buClr>
              <a:buFont typeface="Tahoma" pitchFamily="34" charset="0"/>
              <a:buChar char="•"/>
              <a:tabLst>
                <a:tab pos="354013" algn="l"/>
                <a:tab pos="355600" algn="l"/>
              </a:tabLst>
            </a:pPr>
            <a:endParaRPr lang="ru-RU" sz="2700">
              <a:latin typeface="Tahoma" pitchFamily="34" charset="0"/>
              <a:cs typeface="Tahoma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Tahoma" pitchFamily="34" charset="0"/>
                <a:cs typeface="Tahoma" pitchFamily="34" charset="0"/>
              </a:rPr>
              <a:t>Учебный курс «Подготовка к автоматизации документооборота»</a:t>
            </a:r>
          </a:p>
          <a:p>
            <a:pPr marL="755650" lvl="1" indent="-287338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Проводится небольшими группами, в т.ч. на вашей территории</a:t>
            </a:r>
          </a:p>
          <a:p>
            <a:pPr marL="755650" lvl="1" indent="-287338">
              <a:spcBef>
                <a:spcPts val="38"/>
              </a:spcBef>
              <a:buClr>
                <a:srgbClr val="CC0000"/>
              </a:buClr>
              <a:buFont typeface="Tahoma" pitchFamily="34" charset="0"/>
              <a:buChar char="•"/>
              <a:tabLst>
                <a:tab pos="354013" algn="l"/>
                <a:tab pos="355600" algn="l"/>
              </a:tabLst>
            </a:pPr>
            <a:endParaRPr lang="ru-RU" sz="2700">
              <a:latin typeface="Tahoma" pitchFamily="34" charset="0"/>
              <a:cs typeface="Tahoma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Tahoma" pitchFamily="34" charset="0"/>
                <a:cs typeface="Tahoma" pitchFamily="34" charset="0"/>
              </a:rPr>
              <a:t>Новый видеокурс «Основы управления документами»</a:t>
            </a:r>
          </a:p>
          <a:p>
            <a:pPr marL="755650" lvl="1" indent="-287338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26 уроков, 8+ часов</a:t>
            </a:r>
          </a:p>
          <a:p>
            <a:pPr marL="755650" lvl="1" indent="-287338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За 2 месяца обучено 2300 слушателей</a:t>
            </a:r>
          </a:p>
        </p:txBody>
      </p:sp>
      <p:pic>
        <p:nvPicPr>
          <p:cNvPr id="16387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7638" y="1511300"/>
            <a:ext cx="194151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objec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3025" y="4681538"/>
            <a:ext cx="35147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161925"/>
            <a:ext cx="5607050" cy="46831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5" dirty="0">
                <a:latin typeface="Tahoma"/>
                <a:cs typeface="Tahoma"/>
              </a:rPr>
              <a:t>Переход</a:t>
            </a:r>
            <a:r>
              <a:rPr spc="-5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с</a:t>
            </a:r>
            <a:r>
              <a:rPr spc="-4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1С:Документооборота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075" y="603250"/>
            <a:ext cx="7070725" cy="515143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678305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900" dirty="0">
                <a:latin typeface="Tahoma"/>
                <a:cs typeface="Tahoma"/>
              </a:rPr>
              <a:t>2.1</a:t>
            </a:r>
            <a:r>
              <a:rPr sz="2900" spc="-30" dirty="0">
                <a:latin typeface="Tahoma"/>
                <a:cs typeface="Tahoma"/>
              </a:rPr>
              <a:t> </a:t>
            </a:r>
            <a:r>
              <a:rPr sz="2900" dirty="0">
                <a:latin typeface="Tahoma"/>
                <a:cs typeface="Tahoma"/>
              </a:rPr>
              <a:t>на</a:t>
            </a:r>
            <a:r>
              <a:rPr sz="2900" spc="-30" dirty="0">
                <a:latin typeface="Tahoma"/>
                <a:cs typeface="Tahoma"/>
              </a:rPr>
              <a:t> </a:t>
            </a:r>
            <a:r>
              <a:rPr sz="2900" dirty="0">
                <a:latin typeface="Tahoma"/>
                <a:cs typeface="Tahoma"/>
              </a:rPr>
              <a:t>3.0</a:t>
            </a:r>
            <a:endParaRPr sz="2900">
              <a:latin typeface="Tahoma"/>
              <a:cs typeface="Tahom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800">
              <a:latin typeface="Tahoma"/>
              <a:cs typeface="Tahoma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200" spc="-5" dirty="0">
                <a:latin typeface="Tahoma"/>
                <a:cs typeface="Tahoma"/>
              </a:rPr>
              <a:t>Примерный план </a:t>
            </a:r>
            <a:r>
              <a:rPr sz="2200" spc="-10" dirty="0">
                <a:latin typeface="Tahoma"/>
                <a:cs typeface="Tahoma"/>
              </a:rPr>
              <a:t>перехода:</a:t>
            </a:r>
            <a:endParaRPr sz="22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228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pc="-5" dirty="0">
                <a:latin typeface="Tahoma"/>
                <a:cs typeface="Tahoma"/>
              </a:rPr>
              <a:t>Установить отдельную</a:t>
            </a:r>
            <a:r>
              <a:rPr spc="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3.0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рядом с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работающей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2.1</a:t>
            </a:r>
            <a:endParaRPr>
              <a:latin typeface="Tahoma"/>
              <a:cs typeface="Tahoma"/>
            </a:endParaRPr>
          </a:p>
          <a:p>
            <a:pPr lvl="1" fontAlgn="auto">
              <a:spcBef>
                <a:spcPts val="45"/>
              </a:spcBef>
              <a:spcAft>
                <a:spcPts val="0"/>
              </a:spcAft>
              <a:buClr>
                <a:srgbClr val="CC0000"/>
              </a:buClr>
              <a:buFont typeface="Tahoma"/>
              <a:buChar char="•"/>
              <a:defRPr/>
            </a:pPr>
            <a:endParaRPr sz="1750">
              <a:latin typeface="Tahoma"/>
              <a:cs typeface="Tahoma"/>
            </a:endParaRPr>
          </a:p>
          <a:p>
            <a:pPr marL="756285" lvl="1" indent="-288925" fontAlgn="auto"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pc="-5" dirty="0">
                <a:latin typeface="Tahoma"/>
                <a:cs typeface="Tahoma"/>
              </a:rPr>
              <a:t>Включить обмен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между</a:t>
            </a:r>
            <a:r>
              <a:rPr spc="-3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этими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системами</a:t>
            </a:r>
            <a:endParaRPr>
              <a:latin typeface="Tahoma"/>
              <a:cs typeface="Tahoma"/>
            </a:endParaRPr>
          </a:p>
          <a:p>
            <a:pPr marL="756285" lvl="1" indent="-288925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dirty="0">
                <a:latin typeface="Tahoma"/>
                <a:cs typeface="Tahoma"/>
              </a:rPr>
              <a:t>Дождаться</a:t>
            </a:r>
            <a:r>
              <a:rPr spc="-6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его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завершения</a:t>
            </a:r>
            <a:endParaRPr>
              <a:latin typeface="Tahoma"/>
              <a:cs typeface="Tahoma"/>
            </a:endParaRPr>
          </a:p>
          <a:p>
            <a:pPr lvl="1" fontAlgn="auto">
              <a:spcBef>
                <a:spcPts val="45"/>
              </a:spcBef>
              <a:spcAft>
                <a:spcPts val="0"/>
              </a:spcAft>
              <a:buClr>
                <a:srgbClr val="CC0000"/>
              </a:buClr>
              <a:buFont typeface="Tahoma"/>
              <a:buChar char="•"/>
              <a:defRPr/>
            </a:pPr>
            <a:endParaRPr sz="1750">
              <a:latin typeface="Tahoma"/>
              <a:cs typeface="Tahoma"/>
            </a:endParaRPr>
          </a:p>
          <a:p>
            <a:pPr marL="756285" lvl="1" indent="-288925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pc="-5" dirty="0">
                <a:latin typeface="Tahoma"/>
                <a:cs typeface="Tahoma"/>
              </a:rPr>
              <a:t>Проверить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ключевые</a:t>
            </a:r>
            <a:r>
              <a:rPr spc="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данные</a:t>
            </a:r>
            <a:endParaRPr>
              <a:latin typeface="Tahoma"/>
              <a:cs typeface="Tahoma"/>
            </a:endParaRPr>
          </a:p>
          <a:p>
            <a:pPr marL="756285" lvl="1" indent="-288925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pc="-5" dirty="0">
                <a:latin typeface="Tahoma"/>
                <a:cs typeface="Tahoma"/>
              </a:rPr>
              <a:t>Проверить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и</a:t>
            </a:r>
            <a:r>
              <a:rPr spc="-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поправить</a:t>
            </a:r>
            <a:r>
              <a:rPr spc="-3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настройки</a:t>
            </a:r>
            <a:endParaRPr>
              <a:latin typeface="Tahoma"/>
              <a:cs typeface="Tahoma"/>
            </a:endParaRPr>
          </a:p>
          <a:p>
            <a:pPr marL="756285" lvl="1" indent="-288925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pc="-5" dirty="0">
                <a:latin typeface="Tahoma"/>
                <a:cs typeface="Tahoma"/>
              </a:rPr>
              <a:t>Решить,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что делать со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старыми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доработками</a:t>
            </a:r>
            <a:endParaRPr>
              <a:latin typeface="Tahoma"/>
              <a:cs typeface="Tahoma"/>
            </a:endParaRPr>
          </a:p>
          <a:p>
            <a:pPr lvl="1" fontAlgn="auto">
              <a:spcBef>
                <a:spcPts val="50"/>
              </a:spcBef>
              <a:spcAft>
                <a:spcPts val="0"/>
              </a:spcAft>
              <a:buClr>
                <a:srgbClr val="CC0000"/>
              </a:buClr>
              <a:buFont typeface="Tahoma"/>
              <a:buChar char="•"/>
              <a:defRPr/>
            </a:pPr>
            <a:endParaRPr sz="1750">
              <a:latin typeface="Tahoma"/>
              <a:cs typeface="Tahoma"/>
            </a:endParaRPr>
          </a:p>
          <a:p>
            <a:pPr marL="756285" lvl="1" indent="-288925" fontAlgn="auto"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dirty="0">
                <a:latin typeface="Tahoma"/>
                <a:cs typeface="Tahoma"/>
              </a:rPr>
              <a:t>Открыть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всем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новую </a:t>
            </a:r>
            <a:r>
              <a:rPr dirty="0">
                <a:latin typeface="Tahoma"/>
                <a:cs typeface="Tahoma"/>
              </a:rPr>
              <a:t>базу 3.0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для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работы</a:t>
            </a:r>
            <a:endParaRPr>
              <a:latin typeface="Tahoma"/>
              <a:cs typeface="Tahoma"/>
            </a:endParaRPr>
          </a:p>
          <a:p>
            <a:pPr marL="756285" lvl="1" indent="-288925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dirty="0">
                <a:latin typeface="Tahoma"/>
                <a:cs typeface="Tahoma"/>
              </a:rPr>
              <a:t>Закрыть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старую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базу</a:t>
            </a:r>
            <a:r>
              <a:rPr spc="-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2.1</a:t>
            </a:r>
            <a:endParaRPr>
              <a:latin typeface="Tahoma"/>
              <a:cs typeface="Tahoma"/>
            </a:endParaRPr>
          </a:p>
          <a:p>
            <a:pPr lvl="1" fontAlgn="auto">
              <a:spcBef>
                <a:spcPts val="40"/>
              </a:spcBef>
              <a:spcAft>
                <a:spcPts val="0"/>
              </a:spcAft>
              <a:buClr>
                <a:srgbClr val="CC0000"/>
              </a:buClr>
              <a:buFont typeface="Tahoma"/>
              <a:buChar char="•"/>
              <a:defRPr/>
            </a:pPr>
            <a:endParaRPr sz="1750">
              <a:latin typeface="Tahoma"/>
              <a:cs typeface="Tahoma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200" spc="-5" dirty="0">
                <a:latin typeface="Tahoma"/>
                <a:cs typeface="Tahoma"/>
              </a:rPr>
              <a:t>1С:Документооборот</a:t>
            </a:r>
            <a:r>
              <a:rPr sz="2200" spc="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2.1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не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снимается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поддержки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17411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2913" y="2233613"/>
            <a:ext cx="30495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725" y="374650"/>
            <a:ext cx="8518525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5" dirty="0"/>
              <a:t>Материалы</a:t>
            </a:r>
            <a:r>
              <a:rPr spc="-30" dirty="0"/>
              <a:t> </a:t>
            </a:r>
            <a:r>
              <a:rPr spc="-20" dirty="0"/>
              <a:t>по</a:t>
            </a:r>
            <a:r>
              <a:rPr spc="5" dirty="0"/>
              <a:t> </a:t>
            </a:r>
            <a:r>
              <a:rPr spc="-30" dirty="0"/>
              <a:t>1С:Документообороту</a:t>
            </a:r>
            <a:r>
              <a:rPr spc="-40" dirty="0"/>
              <a:t> </a:t>
            </a:r>
            <a:r>
              <a:rPr spc="-5" dirty="0"/>
              <a:t>3.0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117600"/>
            <a:ext cx="9223375" cy="5000625"/>
          </a:xfrm>
          <a:prstGeom prst="rect">
            <a:avLst/>
          </a:prstGeom>
        </p:spPr>
        <p:txBody>
          <a:bodyPr lIns="0" tIns="73660" rIns="0" bIns="0">
            <a:spAutoFit/>
          </a:bodyPr>
          <a:lstStyle/>
          <a:p>
            <a:pPr marL="355600" indent="-342900" fontAlgn="auto">
              <a:spcBef>
                <a:spcPts val="58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000" spc="-15" dirty="0">
                <a:latin typeface="Microsoft Sans Serif"/>
                <a:cs typeface="Microsoft Sans Serif"/>
              </a:rPr>
              <a:t>Всем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партнерам</a:t>
            </a:r>
            <a:r>
              <a:rPr sz="2000" spc="-10" dirty="0">
                <a:latin typeface="Microsoft Sans Serif"/>
                <a:cs typeface="Microsoft Sans Serif"/>
              </a:rPr>
              <a:t> доступна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NFR-версия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 fontAlgn="auto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000" spc="-65" dirty="0">
                <a:latin typeface="Microsoft Sans Serif"/>
                <a:cs typeface="Microsoft Sans Serif"/>
              </a:rPr>
              <a:t>Демо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база </a:t>
            </a:r>
            <a:r>
              <a:rPr sz="2000" spc="-70" dirty="0">
                <a:latin typeface="Microsoft Sans Serif"/>
                <a:cs typeface="Microsoft Sans Serif"/>
              </a:rPr>
              <a:t>ДО8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3.0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8925" fontAlgn="auto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z="16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Microsoft Sans Serif"/>
                <a:cs typeface="Microsoft Sans Serif"/>
                <a:hlinkClick r:id="rId2"/>
              </a:rPr>
              <a:t>https://docflow.demo.1c.ru/dm30/ru_RU/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 fontAlgn="auto">
              <a:spcBef>
                <a:spcPts val="46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000" spc="-35" dirty="0">
                <a:latin typeface="Microsoft Sans Serif"/>
                <a:cs typeface="Microsoft Sans Serif"/>
              </a:rPr>
              <a:t>Документация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1500 </a:t>
            </a:r>
            <a:r>
              <a:rPr sz="2000" dirty="0">
                <a:latin typeface="Microsoft Sans Serif"/>
                <a:cs typeface="Microsoft Sans Serif"/>
              </a:rPr>
              <a:t>страниц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8925" fontAlgn="auto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z="16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Microsoft Sans Serif"/>
                <a:cs typeface="Microsoft Sans Serif"/>
                <a:hlinkClick r:id="rId3"/>
              </a:rPr>
              <a:t>https://its.1c.ru/db/doc30</a:t>
            </a:r>
            <a:r>
              <a:rPr sz="1600" spc="-5" dirty="0">
                <a:latin typeface="Microsoft Sans Serif"/>
                <a:cs typeface="Microsoft Sans Serif"/>
              </a:rPr>
              <a:t>,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бумажного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варианта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нет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 fontAlgn="auto">
              <a:spcBef>
                <a:spcPts val="46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000" spc="-45" dirty="0">
                <a:latin typeface="Microsoft Sans Serif"/>
                <a:cs typeface="Microsoft Sans Serif"/>
              </a:rPr>
              <a:t>Комплект</a:t>
            </a:r>
            <a:r>
              <a:rPr sz="2000" spc="-5" dirty="0">
                <a:latin typeface="Microsoft Sans Serif"/>
                <a:cs typeface="Microsoft Sans Serif"/>
              </a:rPr>
              <a:t> материалов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для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постановки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документооборота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(500 страниц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А4)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 fontAlgn="auto">
              <a:spcBef>
                <a:spcPts val="48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000" spc="-10" dirty="0">
                <a:latin typeface="Microsoft Sans Serif"/>
                <a:cs typeface="Microsoft Sans Serif"/>
              </a:rPr>
              <a:t>Учебные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курсы</a:t>
            </a:r>
            <a:endParaRPr sz="2000">
              <a:latin typeface="Microsoft Sans Serif"/>
              <a:cs typeface="Microsoft Sans Serif"/>
            </a:endParaRPr>
          </a:p>
          <a:p>
            <a:pPr marL="810895" indent="-343535" fontAlgn="auto">
              <a:spcBef>
                <a:spcPts val="15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810895" algn="l"/>
                <a:tab pos="811530" algn="l"/>
              </a:tabLst>
              <a:defRPr/>
            </a:pPr>
            <a:r>
              <a:rPr sz="1600" spc="-10" dirty="0">
                <a:latin typeface="Microsoft Sans Serif"/>
                <a:cs typeface="Microsoft Sans Serif"/>
              </a:rPr>
              <a:t>Профессиональная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работа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ДО8,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дня</a:t>
            </a:r>
            <a:endParaRPr sz="1600">
              <a:latin typeface="Microsoft Sans Serif"/>
              <a:cs typeface="Microsoft Sans Serif"/>
            </a:endParaRPr>
          </a:p>
          <a:p>
            <a:pPr marL="810895" indent="-343535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810895" algn="l"/>
                <a:tab pos="811530" algn="l"/>
              </a:tabLst>
              <a:defRPr/>
            </a:pPr>
            <a:r>
              <a:rPr sz="1600" spc="-15" dirty="0">
                <a:latin typeface="Microsoft Sans Serif"/>
                <a:cs typeface="Microsoft Sans Serif"/>
              </a:rPr>
              <a:t>Настройка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Администрирование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ДО8,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дня</a:t>
            </a:r>
            <a:endParaRPr sz="1600">
              <a:latin typeface="Microsoft Sans Serif"/>
              <a:cs typeface="Microsoft Sans Serif"/>
            </a:endParaRPr>
          </a:p>
          <a:p>
            <a:pPr marL="810895" indent="-343535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810895" algn="l"/>
                <a:tab pos="811530" algn="l"/>
              </a:tabLst>
              <a:defRPr/>
            </a:pPr>
            <a:r>
              <a:rPr sz="1600" spc="-10" dirty="0">
                <a:latin typeface="Microsoft Sans Serif"/>
                <a:cs typeface="Microsoft Sans Serif"/>
              </a:rPr>
              <a:t>1С:Архив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415" dirty="0">
                <a:latin typeface="Microsoft Sans Serif"/>
                <a:cs typeface="Microsoft Sans Serif"/>
              </a:rPr>
              <a:t>–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возможности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методология,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1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день</a:t>
            </a:r>
            <a:endParaRPr sz="1600">
              <a:latin typeface="Microsoft Sans Serif"/>
              <a:cs typeface="Microsoft Sans Serif"/>
            </a:endParaRPr>
          </a:p>
          <a:p>
            <a:pPr marL="810895" indent="-343535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810895" algn="l"/>
                <a:tab pos="811530" algn="l"/>
              </a:tabLst>
              <a:defRPr/>
            </a:pPr>
            <a:r>
              <a:rPr sz="1600" spc="-15" dirty="0">
                <a:latin typeface="Microsoft Sans Serif"/>
                <a:cs typeface="Microsoft Sans Serif"/>
              </a:rPr>
              <a:t>Подготовка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5" dirty="0">
                <a:latin typeface="Microsoft Sans Serif"/>
                <a:cs typeface="Microsoft Sans Serif"/>
              </a:rPr>
              <a:t>к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автоматизации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документооборота,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дня</a:t>
            </a:r>
            <a:endParaRPr sz="1600">
              <a:latin typeface="Microsoft Sans Serif"/>
              <a:cs typeface="Microsoft Sans Serif"/>
            </a:endParaRPr>
          </a:p>
          <a:p>
            <a:pPr marL="810895" indent="-343535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810895" algn="l"/>
                <a:tab pos="811530" algn="l"/>
              </a:tabLst>
              <a:defRPr/>
            </a:pPr>
            <a:r>
              <a:rPr sz="1600" spc="-45" dirty="0">
                <a:latin typeface="Microsoft Sans Serif"/>
                <a:cs typeface="Microsoft Sans Serif"/>
              </a:rPr>
              <a:t>ЭДО: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станьте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уверенным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пользователем,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1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день</a:t>
            </a:r>
            <a:endParaRPr sz="1600">
              <a:latin typeface="Microsoft Sans Serif"/>
              <a:cs typeface="Microsoft Sans Serif"/>
            </a:endParaRPr>
          </a:p>
          <a:p>
            <a:pPr marL="810895" indent="-343535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AutoNum type="arabicPeriod"/>
              <a:tabLst>
                <a:tab pos="810895" algn="l"/>
                <a:tab pos="811530" algn="l"/>
              </a:tabLst>
              <a:defRPr/>
            </a:pPr>
            <a:r>
              <a:rPr sz="1600" spc="-10" dirty="0">
                <a:latin typeface="Microsoft Sans Serif"/>
                <a:cs typeface="Microsoft Sans Serif"/>
              </a:rPr>
              <a:t>Основы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управления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документами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(видео,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8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часов)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 fontAlgn="auto">
              <a:spcBef>
                <a:spcPts val="46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000" spc="-25" dirty="0">
                <a:latin typeface="Microsoft Sans Serif"/>
                <a:cs typeface="Microsoft Sans Serif"/>
              </a:rPr>
              <a:t>Группы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Телеграм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(2000+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участников)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 fontAlgn="auto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000" spc="-20" dirty="0">
                <a:latin typeface="Microsoft Sans Serif"/>
                <a:cs typeface="Microsoft Sans Serif"/>
              </a:rPr>
              <a:t>Буклет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«200+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преимуществ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ДО8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3.0»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(см.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QR-код)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 fontAlgn="auto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2000" spc="-30" dirty="0">
                <a:latin typeface="Microsoft Sans Serif"/>
                <a:cs typeface="Microsoft Sans Serif"/>
              </a:rPr>
              <a:t>Канал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«1С:Документооборот»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Youtube (100+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видео)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8435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1488" y="2246313"/>
            <a:ext cx="197802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3025" y="4681538"/>
            <a:ext cx="35147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ject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6788" y="118745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74650"/>
            <a:ext cx="4540250" cy="46831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dirty="0"/>
              <a:t>Новое</a:t>
            </a:r>
            <a:r>
              <a:rPr spc="-35" dirty="0"/>
              <a:t> </a:t>
            </a:r>
            <a:r>
              <a:rPr dirty="0"/>
              <a:t>решение:</a:t>
            </a:r>
            <a:r>
              <a:rPr spc="-50" dirty="0"/>
              <a:t> </a:t>
            </a:r>
            <a:r>
              <a:rPr spc="-5" dirty="0"/>
              <a:t>1С:Архив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000" y="1408113"/>
            <a:ext cx="9339263" cy="4711700"/>
          </a:xfrm>
          <a:prstGeom prst="rect">
            <a:avLst/>
          </a:prstGeom>
        </p:spPr>
        <p:txBody>
          <a:bodyPr lIns="0" tIns="76200" rIns="0" bIns="0">
            <a:spAutoFit/>
          </a:bodyPr>
          <a:lstStyle/>
          <a:p>
            <a:pPr marL="354013" indent="-342900">
              <a:spcBef>
                <a:spcPts val="6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Долговременное хранение электронных документов</a:t>
            </a:r>
          </a:p>
          <a:p>
            <a:pPr marL="354013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В соответствии с актуальными и перспективными НПА</a:t>
            </a:r>
          </a:p>
          <a:p>
            <a:pPr marL="755650" lvl="1" indent="-287338">
              <a:spcBef>
                <a:spcPts val="4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Федеральный	закон «Об архивном деле» от 22.10.2004 № 125-ФЗ</a:t>
            </a:r>
          </a:p>
          <a:p>
            <a:pPr marL="755650" lvl="1" indent="-287338">
              <a:spcBef>
                <a:spcPts val="37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Федеральный закон «Об электронной подписи» от 06.04.2011 № 63-ФЗ</a:t>
            </a:r>
          </a:p>
          <a:p>
            <a:pPr marL="755650" lvl="1" indent="-287338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Федеральный закон «О персональных данных» от 27.07.2006 № 152-ФЗ</a:t>
            </a:r>
          </a:p>
          <a:p>
            <a:pPr marL="755650" lvl="1" indent="-287338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Правила организации хранения, комплектования, учета и использования документов</a:t>
            </a:r>
            <a:r>
              <a:rPr lang="ru-RU" sz="1600">
                <a:cs typeface="Tahoma" pitchFamily="34" charset="0"/>
              </a:rPr>
              <a:t> </a:t>
            </a:r>
            <a:r>
              <a:rPr lang="ru-RU" sz="1600">
                <a:latin typeface="Tahoma" pitchFamily="34" charset="0"/>
                <a:cs typeface="Tahoma" pitchFamily="34" charset="0"/>
              </a:rPr>
              <a:t>архивного фонда РФ и других архивных документов в государственных органах, органах  местного самоуправления и организациях (2015)</a:t>
            </a:r>
          </a:p>
          <a:p>
            <a:pPr marL="755650" lvl="1" indent="-287338">
              <a:spcBef>
                <a:spcPts val="375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Методические рекомендации по применению Правил (2016)</a:t>
            </a:r>
          </a:p>
          <a:p>
            <a:pPr marL="755650" lvl="1" indent="-287338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Типовые функциональные требования к системам электронного документооборота и  системам хранения электронных документов в архивах государственных органов</a:t>
            </a:r>
            <a:r>
              <a:rPr lang="ru-RU" sz="1600">
                <a:cs typeface="Tahoma" pitchFamily="34" charset="0"/>
              </a:rPr>
              <a:t> </a:t>
            </a:r>
            <a:r>
              <a:rPr lang="ru-RU" sz="1600">
                <a:latin typeface="Tahoma" pitchFamily="34" charset="0"/>
                <a:cs typeface="Tahoma" pitchFamily="34" charset="0"/>
              </a:rPr>
              <a:t>(Утверждены приказом Росархива от 15 июня 2020 г. № 69)</a:t>
            </a:r>
          </a:p>
          <a:p>
            <a:pPr marL="755650" lvl="1" indent="-287338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Правила делопроизводства в государственных органах, органах местного самоуправления</a:t>
            </a:r>
            <a:r>
              <a:rPr lang="ru-RU" sz="1600">
                <a:cs typeface="Tahoma" pitchFamily="34" charset="0"/>
              </a:rPr>
              <a:t> </a:t>
            </a:r>
            <a:r>
              <a:rPr lang="ru-RU" sz="1600">
                <a:latin typeface="Tahoma" pitchFamily="34" charset="0"/>
                <a:cs typeface="Tahoma" pitchFamily="34" charset="0"/>
              </a:rPr>
              <a:t>(2019)</a:t>
            </a:r>
          </a:p>
          <a:p>
            <a:pPr marL="755650" lvl="1" indent="-287338">
              <a:spcBef>
                <a:spcPts val="38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Tahoma" pitchFamily="34" charset="0"/>
                <a:cs typeface="Tahoma" pitchFamily="34" charset="0"/>
              </a:rPr>
              <a:t>И другие</a:t>
            </a:r>
          </a:p>
          <a:p>
            <a:pPr marL="354013" indent="-342900">
              <a:spcBef>
                <a:spcPts val="43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Tahoma" pitchFamily="34" charset="0"/>
                <a:cs typeface="Tahoma" pitchFamily="34" charset="0"/>
              </a:rPr>
              <a:t>Вышел 21 октября, стоимость 90 т.р.</a:t>
            </a:r>
          </a:p>
        </p:txBody>
      </p:sp>
      <p:pic>
        <p:nvPicPr>
          <p:cNvPr id="19459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3313" y="1870075"/>
            <a:ext cx="11255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object 2"/>
          <p:cNvGrpSpPr>
            <a:grpSpLocks/>
          </p:cNvGrpSpPr>
          <p:nvPr/>
        </p:nvGrpSpPr>
        <p:grpSpPr bwMode="auto">
          <a:xfrm>
            <a:off x="182563" y="179388"/>
            <a:ext cx="11183937" cy="6175375"/>
            <a:chOff x="183062" y="179952"/>
            <a:chExt cx="11182985" cy="6174105"/>
          </a:xfrm>
        </p:grpSpPr>
        <p:pic>
          <p:nvPicPr>
            <p:cNvPr id="20484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8411" y="1278639"/>
              <a:ext cx="11117580" cy="507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8807" y="1368552"/>
              <a:ext cx="10881359" cy="4899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object 5"/>
            <p:cNvSpPr>
              <a:spLocks/>
            </p:cNvSpPr>
            <p:nvPr/>
          </p:nvSpPr>
          <p:spPr bwMode="auto">
            <a:xfrm>
              <a:off x="2593085" y="4249673"/>
              <a:ext cx="7490459" cy="1463040"/>
            </a:xfrm>
            <a:custGeom>
              <a:avLst/>
              <a:gdLst/>
              <a:ahLst/>
              <a:cxnLst>
                <a:cxn ang="0">
                  <a:pos x="7246619" y="0"/>
                </a:cxn>
                <a:cxn ang="0">
                  <a:pos x="243839" y="0"/>
                </a:cxn>
                <a:cxn ang="0">
                  <a:pos x="194711" y="4955"/>
                </a:cxn>
                <a:cxn ang="0">
                  <a:pos x="148947" y="19169"/>
                </a:cxn>
                <a:cxn ang="0">
                  <a:pos x="107528" y="41656"/>
                </a:cxn>
                <a:cxn ang="0">
                  <a:pos x="71437" y="71437"/>
                </a:cxn>
                <a:cxn ang="0">
                  <a:pos x="41656" y="107528"/>
                </a:cxn>
                <a:cxn ang="0">
                  <a:pos x="19169" y="148947"/>
                </a:cxn>
                <a:cxn ang="0">
                  <a:pos x="4955" y="194711"/>
                </a:cxn>
                <a:cxn ang="0">
                  <a:pos x="0" y="243840"/>
                </a:cxn>
                <a:cxn ang="0">
                  <a:pos x="0" y="1219200"/>
                </a:cxn>
                <a:cxn ang="0">
                  <a:pos x="4955" y="1268342"/>
                </a:cxn>
                <a:cxn ang="0">
                  <a:pos x="19169" y="1314114"/>
                </a:cxn>
                <a:cxn ang="0">
                  <a:pos x="41656" y="1355534"/>
                </a:cxn>
                <a:cxn ang="0">
                  <a:pos x="71437" y="1391621"/>
                </a:cxn>
                <a:cxn ang="0">
                  <a:pos x="107528" y="1421396"/>
                </a:cxn>
                <a:cxn ang="0">
                  <a:pos x="148947" y="1443878"/>
                </a:cxn>
                <a:cxn ang="0">
                  <a:pos x="194711" y="1458086"/>
                </a:cxn>
                <a:cxn ang="0">
                  <a:pos x="243839" y="1463040"/>
                </a:cxn>
                <a:cxn ang="0">
                  <a:pos x="7246619" y="1463040"/>
                </a:cxn>
                <a:cxn ang="0">
                  <a:pos x="7295748" y="1458086"/>
                </a:cxn>
                <a:cxn ang="0">
                  <a:pos x="7341512" y="1443878"/>
                </a:cxn>
                <a:cxn ang="0">
                  <a:pos x="7382931" y="1421396"/>
                </a:cxn>
                <a:cxn ang="0">
                  <a:pos x="7419022" y="1391621"/>
                </a:cxn>
                <a:cxn ang="0">
                  <a:pos x="7448803" y="1355534"/>
                </a:cxn>
                <a:cxn ang="0">
                  <a:pos x="7471290" y="1314114"/>
                </a:cxn>
                <a:cxn ang="0">
                  <a:pos x="7485504" y="1268342"/>
                </a:cxn>
                <a:cxn ang="0">
                  <a:pos x="7490459" y="1219200"/>
                </a:cxn>
                <a:cxn ang="0">
                  <a:pos x="7490459" y="243840"/>
                </a:cxn>
                <a:cxn ang="0">
                  <a:pos x="7485504" y="194711"/>
                </a:cxn>
                <a:cxn ang="0">
                  <a:pos x="7471290" y="148947"/>
                </a:cxn>
                <a:cxn ang="0">
                  <a:pos x="7448803" y="107528"/>
                </a:cxn>
                <a:cxn ang="0">
                  <a:pos x="7419022" y="71437"/>
                </a:cxn>
                <a:cxn ang="0">
                  <a:pos x="7382931" y="41656"/>
                </a:cxn>
                <a:cxn ang="0">
                  <a:pos x="7341512" y="19169"/>
                </a:cxn>
                <a:cxn ang="0">
                  <a:pos x="7295748" y="4955"/>
                </a:cxn>
                <a:cxn ang="0">
                  <a:pos x="7246619" y="0"/>
                </a:cxn>
              </a:cxnLst>
              <a:rect l="0" t="0" r="r" b="b"/>
              <a:pathLst>
                <a:path w="7490459" h="1463039">
                  <a:moveTo>
                    <a:pt x="7246619" y="0"/>
                  </a:moveTo>
                  <a:lnTo>
                    <a:pt x="243839" y="0"/>
                  </a:lnTo>
                  <a:lnTo>
                    <a:pt x="194711" y="4955"/>
                  </a:lnTo>
                  <a:lnTo>
                    <a:pt x="148947" y="19169"/>
                  </a:lnTo>
                  <a:lnTo>
                    <a:pt x="107528" y="41656"/>
                  </a:lnTo>
                  <a:lnTo>
                    <a:pt x="71437" y="71437"/>
                  </a:lnTo>
                  <a:lnTo>
                    <a:pt x="41656" y="107528"/>
                  </a:lnTo>
                  <a:lnTo>
                    <a:pt x="19169" y="148947"/>
                  </a:lnTo>
                  <a:lnTo>
                    <a:pt x="4955" y="194711"/>
                  </a:lnTo>
                  <a:lnTo>
                    <a:pt x="0" y="243840"/>
                  </a:lnTo>
                  <a:lnTo>
                    <a:pt x="0" y="1219200"/>
                  </a:lnTo>
                  <a:lnTo>
                    <a:pt x="4955" y="1268342"/>
                  </a:lnTo>
                  <a:lnTo>
                    <a:pt x="19169" y="1314114"/>
                  </a:lnTo>
                  <a:lnTo>
                    <a:pt x="41656" y="1355534"/>
                  </a:lnTo>
                  <a:lnTo>
                    <a:pt x="71437" y="1391621"/>
                  </a:lnTo>
                  <a:lnTo>
                    <a:pt x="107528" y="1421396"/>
                  </a:lnTo>
                  <a:lnTo>
                    <a:pt x="148947" y="1443878"/>
                  </a:lnTo>
                  <a:lnTo>
                    <a:pt x="194711" y="1458086"/>
                  </a:lnTo>
                  <a:lnTo>
                    <a:pt x="243839" y="1463040"/>
                  </a:lnTo>
                  <a:lnTo>
                    <a:pt x="7246619" y="1463040"/>
                  </a:lnTo>
                  <a:lnTo>
                    <a:pt x="7295748" y="1458086"/>
                  </a:lnTo>
                  <a:lnTo>
                    <a:pt x="7341512" y="1443878"/>
                  </a:lnTo>
                  <a:lnTo>
                    <a:pt x="7382931" y="1421396"/>
                  </a:lnTo>
                  <a:lnTo>
                    <a:pt x="7419022" y="1391621"/>
                  </a:lnTo>
                  <a:lnTo>
                    <a:pt x="7448803" y="1355534"/>
                  </a:lnTo>
                  <a:lnTo>
                    <a:pt x="7471290" y="1314114"/>
                  </a:lnTo>
                  <a:lnTo>
                    <a:pt x="7485504" y="1268342"/>
                  </a:lnTo>
                  <a:lnTo>
                    <a:pt x="7490459" y="1219200"/>
                  </a:lnTo>
                  <a:lnTo>
                    <a:pt x="7490459" y="243840"/>
                  </a:lnTo>
                  <a:lnTo>
                    <a:pt x="7485504" y="194711"/>
                  </a:lnTo>
                  <a:lnTo>
                    <a:pt x="7471290" y="148947"/>
                  </a:lnTo>
                  <a:lnTo>
                    <a:pt x="7448803" y="107528"/>
                  </a:lnTo>
                  <a:lnTo>
                    <a:pt x="7419022" y="71437"/>
                  </a:lnTo>
                  <a:lnTo>
                    <a:pt x="7382931" y="41656"/>
                  </a:lnTo>
                  <a:lnTo>
                    <a:pt x="7341512" y="19169"/>
                  </a:lnTo>
                  <a:lnTo>
                    <a:pt x="7295748" y="4955"/>
                  </a:lnTo>
                  <a:lnTo>
                    <a:pt x="7246619" y="0"/>
                  </a:lnTo>
                  <a:close/>
                </a:path>
              </a:pathLst>
            </a:custGeom>
            <a:solidFill>
              <a:srgbClr val="F8E28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0487" name="object 6"/>
            <p:cNvSpPr>
              <a:spLocks/>
            </p:cNvSpPr>
            <p:nvPr/>
          </p:nvSpPr>
          <p:spPr bwMode="auto">
            <a:xfrm>
              <a:off x="2593085" y="4249673"/>
              <a:ext cx="7490459" cy="1463040"/>
            </a:xfrm>
            <a:custGeom>
              <a:avLst/>
              <a:gdLst/>
              <a:ahLst/>
              <a:cxnLst>
                <a:cxn ang="0">
                  <a:pos x="0" y="243840"/>
                </a:cxn>
                <a:cxn ang="0">
                  <a:pos x="4955" y="194711"/>
                </a:cxn>
                <a:cxn ang="0">
                  <a:pos x="19169" y="148947"/>
                </a:cxn>
                <a:cxn ang="0">
                  <a:pos x="41656" y="107528"/>
                </a:cxn>
                <a:cxn ang="0">
                  <a:pos x="71437" y="71437"/>
                </a:cxn>
                <a:cxn ang="0">
                  <a:pos x="107528" y="41656"/>
                </a:cxn>
                <a:cxn ang="0">
                  <a:pos x="148947" y="19169"/>
                </a:cxn>
                <a:cxn ang="0">
                  <a:pos x="194711" y="4955"/>
                </a:cxn>
                <a:cxn ang="0">
                  <a:pos x="243839" y="0"/>
                </a:cxn>
                <a:cxn ang="0">
                  <a:pos x="7246619" y="0"/>
                </a:cxn>
                <a:cxn ang="0">
                  <a:pos x="7295748" y="4955"/>
                </a:cxn>
                <a:cxn ang="0">
                  <a:pos x="7341512" y="19169"/>
                </a:cxn>
                <a:cxn ang="0">
                  <a:pos x="7382931" y="41656"/>
                </a:cxn>
                <a:cxn ang="0">
                  <a:pos x="7419022" y="71437"/>
                </a:cxn>
                <a:cxn ang="0">
                  <a:pos x="7448803" y="107528"/>
                </a:cxn>
                <a:cxn ang="0">
                  <a:pos x="7471290" y="148947"/>
                </a:cxn>
                <a:cxn ang="0">
                  <a:pos x="7485504" y="194711"/>
                </a:cxn>
                <a:cxn ang="0">
                  <a:pos x="7490459" y="243840"/>
                </a:cxn>
                <a:cxn ang="0">
                  <a:pos x="7490459" y="1219200"/>
                </a:cxn>
                <a:cxn ang="0">
                  <a:pos x="7485504" y="1268342"/>
                </a:cxn>
                <a:cxn ang="0">
                  <a:pos x="7471290" y="1314114"/>
                </a:cxn>
                <a:cxn ang="0">
                  <a:pos x="7448803" y="1355534"/>
                </a:cxn>
                <a:cxn ang="0">
                  <a:pos x="7419022" y="1391621"/>
                </a:cxn>
                <a:cxn ang="0">
                  <a:pos x="7382931" y="1421396"/>
                </a:cxn>
                <a:cxn ang="0">
                  <a:pos x="7341512" y="1443878"/>
                </a:cxn>
                <a:cxn ang="0">
                  <a:pos x="7295748" y="1458086"/>
                </a:cxn>
                <a:cxn ang="0">
                  <a:pos x="7246619" y="1463040"/>
                </a:cxn>
                <a:cxn ang="0">
                  <a:pos x="243839" y="1463040"/>
                </a:cxn>
                <a:cxn ang="0">
                  <a:pos x="194711" y="1458086"/>
                </a:cxn>
                <a:cxn ang="0">
                  <a:pos x="148947" y="1443878"/>
                </a:cxn>
                <a:cxn ang="0">
                  <a:pos x="107528" y="1421396"/>
                </a:cxn>
                <a:cxn ang="0">
                  <a:pos x="71437" y="1391621"/>
                </a:cxn>
                <a:cxn ang="0">
                  <a:pos x="41656" y="1355534"/>
                </a:cxn>
                <a:cxn ang="0">
                  <a:pos x="19169" y="1314114"/>
                </a:cxn>
                <a:cxn ang="0">
                  <a:pos x="4955" y="1268342"/>
                </a:cxn>
                <a:cxn ang="0">
                  <a:pos x="0" y="1219200"/>
                </a:cxn>
                <a:cxn ang="0">
                  <a:pos x="0" y="243840"/>
                </a:cxn>
              </a:cxnLst>
              <a:rect l="0" t="0" r="r" b="b"/>
              <a:pathLst>
                <a:path w="7490459" h="1463039">
                  <a:moveTo>
                    <a:pt x="0" y="243840"/>
                  </a:moveTo>
                  <a:lnTo>
                    <a:pt x="4955" y="194711"/>
                  </a:lnTo>
                  <a:lnTo>
                    <a:pt x="19169" y="148947"/>
                  </a:lnTo>
                  <a:lnTo>
                    <a:pt x="41656" y="107528"/>
                  </a:lnTo>
                  <a:lnTo>
                    <a:pt x="71437" y="71437"/>
                  </a:lnTo>
                  <a:lnTo>
                    <a:pt x="107528" y="41656"/>
                  </a:lnTo>
                  <a:lnTo>
                    <a:pt x="148947" y="19169"/>
                  </a:lnTo>
                  <a:lnTo>
                    <a:pt x="194711" y="4955"/>
                  </a:lnTo>
                  <a:lnTo>
                    <a:pt x="243839" y="0"/>
                  </a:lnTo>
                  <a:lnTo>
                    <a:pt x="7246619" y="0"/>
                  </a:lnTo>
                  <a:lnTo>
                    <a:pt x="7295748" y="4955"/>
                  </a:lnTo>
                  <a:lnTo>
                    <a:pt x="7341512" y="19169"/>
                  </a:lnTo>
                  <a:lnTo>
                    <a:pt x="7382931" y="41656"/>
                  </a:lnTo>
                  <a:lnTo>
                    <a:pt x="7419022" y="71437"/>
                  </a:lnTo>
                  <a:lnTo>
                    <a:pt x="7448803" y="107528"/>
                  </a:lnTo>
                  <a:lnTo>
                    <a:pt x="7471290" y="148947"/>
                  </a:lnTo>
                  <a:lnTo>
                    <a:pt x="7485504" y="194711"/>
                  </a:lnTo>
                  <a:lnTo>
                    <a:pt x="7490459" y="243840"/>
                  </a:lnTo>
                  <a:lnTo>
                    <a:pt x="7490459" y="1219200"/>
                  </a:lnTo>
                  <a:lnTo>
                    <a:pt x="7485504" y="1268342"/>
                  </a:lnTo>
                  <a:lnTo>
                    <a:pt x="7471290" y="1314114"/>
                  </a:lnTo>
                  <a:lnTo>
                    <a:pt x="7448803" y="1355534"/>
                  </a:lnTo>
                  <a:lnTo>
                    <a:pt x="7419022" y="1391621"/>
                  </a:lnTo>
                  <a:lnTo>
                    <a:pt x="7382931" y="1421396"/>
                  </a:lnTo>
                  <a:lnTo>
                    <a:pt x="7341512" y="1443878"/>
                  </a:lnTo>
                  <a:lnTo>
                    <a:pt x="7295748" y="1458086"/>
                  </a:lnTo>
                  <a:lnTo>
                    <a:pt x="7246619" y="1463040"/>
                  </a:lnTo>
                  <a:lnTo>
                    <a:pt x="243839" y="1463040"/>
                  </a:lnTo>
                  <a:lnTo>
                    <a:pt x="194711" y="1458086"/>
                  </a:lnTo>
                  <a:lnTo>
                    <a:pt x="148947" y="1443878"/>
                  </a:lnTo>
                  <a:lnTo>
                    <a:pt x="107528" y="1421396"/>
                  </a:lnTo>
                  <a:lnTo>
                    <a:pt x="71437" y="1391621"/>
                  </a:lnTo>
                  <a:lnTo>
                    <a:pt x="41656" y="1355534"/>
                  </a:lnTo>
                  <a:lnTo>
                    <a:pt x="19169" y="1314114"/>
                  </a:lnTo>
                  <a:lnTo>
                    <a:pt x="4955" y="1268342"/>
                  </a:lnTo>
                  <a:lnTo>
                    <a:pt x="0" y="1219200"/>
                  </a:lnTo>
                  <a:lnTo>
                    <a:pt x="0" y="243840"/>
                  </a:lnTo>
                  <a:close/>
                </a:path>
              </a:pathLst>
            </a:custGeom>
            <a:noFill/>
            <a:ln w="44196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92363" y="374650"/>
            <a:ext cx="5365750" cy="46831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5" dirty="0"/>
              <a:t>1С:Архив</a:t>
            </a:r>
            <a:r>
              <a:rPr spc="5" dirty="0"/>
              <a:t> </a:t>
            </a:r>
            <a:r>
              <a:rPr spc="765" dirty="0"/>
              <a:t>–</a:t>
            </a:r>
            <a:r>
              <a:rPr spc="10" dirty="0"/>
              <a:t> </a:t>
            </a:r>
            <a:r>
              <a:rPr spc="-40" dirty="0"/>
              <a:t>Список</a:t>
            </a:r>
            <a:r>
              <a:rPr spc="15" dirty="0"/>
              <a:t> </a:t>
            </a:r>
            <a:r>
              <a:rPr spc="-30" dirty="0"/>
              <a:t>документов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43200" y="4518025"/>
            <a:ext cx="6924675" cy="9223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99085" indent="-287020" fontAlgn="auto">
              <a:spcBef>
                <a:spcPts val="10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sz="1400" b="1" dirty="0">
                <a:solidFill>
                  <a:srgbClr val="5F0000"/>
                </a:solidFill>
                <a:latin typeface="Arial"/>
                <a:cs typeface="Arial"/>
              </a:rPr>
              <a:t>Единый</a:t>
            </a:r>
            <a:r>
              <a:rPr sz="1400" b="1" spc="-10" dirty="0">
                <a:solidFill>
                  <a:srgbClr val="5F0000"/>
                </a:solidFill>
                <a:latin typeface="Arial"/>
                <a:cs typeface="Arial"/>
              </a:rPr>
              <a:t> реестр </a:t>
            </a:r>
            <a:r>
              <a:rPr sz="1400" b="1" spc="-20" dirty="0">
                <a:solidFill>
                  <a:srgbClr val="5F0000"/>
                </a:solidFill>
                <a:latin typeface="Arial"/>
                <a:cs typeface="Arial"/>
              </a:rPr>
              <a:t>всех</a:t>
            </a:r>
            <a:r>
              <a:rPr sz="1400" b="1" spc="-10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5F0000"/>
                </a:solidFill>
                <a:latin typeface="Arial"/>
                <a:cs typeface="Arial"/>
              </a:rPr>
              <a:t>документов</a:t>
            </a:r>
            <a:r>
              <a:rPr sz="1400" b="1" spc="40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5F0000"/>
                </a:solidFill>
                <a:latin typeface="Arial"/>
                <a:cs typeface="Arial"/>
              </a:rPr>
              <a:t>архива</a:t>
            </a:r>
            <a:endParaRPr sz="1400">
              <a:latin typeface="Arial"/>
              <a:cs typeface="Arial"/>
            </a:endParaRPr>
          </a:p>
          <a:p>
            <a:pPr marL="299085" indent="-287020" fontAlgn="auto">
              <a:spcBef>
                <a:spcPts val="101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sz="1400" b="1" spc="-5" dirty="0">
                <a:solidFill>
                  <a:srgbClr val="5F0000"/>
                </a:solidFill>
                <a:latin typeface="Arial"/>
                <a:cs typeface="Arial"/>
              </a:rPr>
              <a:t>Можно</a:t>
            </a:r>
            <a:r>
              <a:rPr sz="1400" b="1" spc="-45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5F0000"/>
                </a:solidFill>
                <a:latin typeface="Arial"/>
                <a:cs typeface="Arial"/>
              </a:rPr>
              <a:t>работать</a:t>
            </a:r>
            <a:r>
              <a:rPr sz="1400" b="1" spc="25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F0000"/>
                </a:solidFill>
                <a:latin typeface="Arial"/>
                <a:cs typeface="Arial"/>
              </a:rPr>
              <a:t>в</a:t>
            </a:r>
            <a:r>
              <a:rPr sz="1400" b="1" spc="5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F0000"/>
                </a:solidFill>
                <a:latin typeface="Arial"/>
                <a:cs typeface="Arial"/>
              </a:rPr>
              <a:t>разных</a:t>
            </a:r>
            <a:r>
              <a:rPr sz="1400" b="1" spc="10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F0000"/>
                </a:solidFill>
                <a:latin typeface="Arial"/>
                <a:cs typeface="Arial"/>
              </a:rPr>
              <a:t>разрезах</a:t>
            </a:r>
            <a:r>
              <a:rPr sz="1400" b="1" dirty="0">
                <a:solidFill>
                  <a:srgbClr val="5F0000"/>
                </a:solidFill>
                <a:latin typeface="Arial"/>
                <a:cs typeface="Arial"/>
              </a:rPr>
              <a:t> (по</a:t>
            </a:r>
            <a:r>
              <a:rPr sz="1400" b="1" spc="-15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F0000"/>
                </a:solidFill>
                <a:latin typeface="Arial"/>
                <a:cs typeface="Arial"/>
              </a:rPr>
              <a:t>делам,</a:t>
            </a:r>
            <a:r>
              <a:rPr sz="1400" b="1" spc="-20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F0000"/>
                </a:solidFill>
                <a:latin typeface="Arial"/>
                <a:cs typeface="Arial"/>
              </a:rPr>
              <a:t>по </a:t>
            </a:r>
            <a:r>
              <a:rPr sz="1400" b="1" spc="-10" dirty="0">
                <a:solidFill>
                  <a:srgbClr val="5F0000"/>
                </a:solidFill>
                <a:latin typeface="Arial"/>
                <a:cs typeface="Arial"/>
              </a:rPr>
              <a:t>годовым</a:t>
            </a:r>
            <a:r>
              <a:rPr sz="1400" b="1" spc="20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F0000"/>
                </a:solidFill>
                <a:latin typeface="Arial"/>
                <a:cs typeface="Arial"/>
              </a:rPr>
              <a:t>разделам </a:t>
            </a:r>
            <a:r>
              <a:rPr sz="1400" b="1" dirty="0">
                <a:solidFill>
                  <a:srgbClr val="5F0000"/>
                </a:solidFill>
                <a:latin typeface="Arial"/>
                <a:cs typeface="Arial"/>
              </a:rPr>
              <a:t>и</a:t>
            </a:r>
            <a:r>
              <a:rPr sz="1400" b="1" spc="5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F0000"/>
                </a:solidFill>
                <a:latin typeface="Arial"/>
                <a:cs typeface="Arial"/>
              </a:rPr>
              <a:t>пр)</a:t>
            </a:r>
            <a:endParaRPr sz="1400">
              <a:latin typeface="Arial"/>
              <a:cs typeface="Arial"/>
            </a:endParaRPr>
          </a:p>
          <a:p>
            <a:pPr marL="299085" indent="-287020" fontAlgn="auto">
              <a:spcBef>
                <a:spcPts val="1010"/>
              </a:spcBef>
              <a:spcAft>
                <a:spcPts val="0"/>
              </a:spcAft>
              <a:buFont typeface="Microsoft Sans Serif"/>
              <a:buChar char="•"/>
              <a:tabLst>
                <a:tab pos="299085" algn="l"/>
                <a:tab pos="299720" algn="l"/>
              </a:tabLst>
              <a:defRPr/>
            </a:pPr>
            <a:r>
              <a:rPr sz="1400" b="1" spc="-5" dirty="0">
                <a:solidFill>
                  <a:srgbClr val="5F0000"/>
                </a:solidFill>
                <a:latin typeface="Arial"/>
                <a:cs typeface="Arial"/>
              </a:rPr>
              <a:t>Все</a:t>
            </a:r>
            <a:r>
              <a:rPr sz="1400" b="1" spc="-10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5F0000"/>
                </a:solidFill>
                <a:latin typeface="Arial"/>
                <a:cs typeface="Arial"/>
              </a:rPr>
              <a:t>ручное</a:t>
            </a:r>
            <a:r>
              <a:rPr sz="1400" b="1" spc="30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5F0000"/>
                </a:solidFill>
                <a:latin typeface="Arial"/>
                <a:cs typeface="Arial"/>
              </a:rPr>
              <a:t>управление</a:t>
            </a:r>
            <a:r>
              <a:rPr sz="1400" b="1" spc="35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5F0000"/>
                </a:solidFill>
                <a:latin typeface="Arial"/>
                <a:cs typeface="Arial"/>
              </a:rPr>
              <a:t>архивом </a:t>
            </a:r>
            <a:r>
              <a:rPr sz="1400" b="1" spc="-10" dirty="0">
                <a:solidFill>
                  <a:srgbClr val="5F0000"/>
                </a:solidFill>
                <a:latin typeface="Arial"/>
                <a:cs typeface="Arial"/>
              </a:rPr>
              <a:t>выполняется</a:t>
            </a:r>
            <a:r>
              <a:rPr sz="1400" b="1" spc="5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F0000"/>
                </a:solidFill>
                <a:latin typeface="Arial"/>
                <a:cs typeface="Arial"/>
              </a:rPr>
              <a:t>из </a:t>
            </a:r>
            <a:r>
              <a:rPr sz="1400" b="1" spc="-20" dirty="0">
                <a:solidFill>
                  <a:srgbClr val="5F0000"/>
                </a:solidFill>
                <a:latin typeface="Arial"/>
                <a:cs typeface="Arial"/>
              </a:rPr>
              <a:t>этого</a:t>
            </a:r>
            <a:r>
              <a:rPr sz="1400" b="1" spc="20" dirty="0">
                <a:solidFill>
                  <a:srgbClr val="5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F0000"/>
                </a:solidFill>
                <a:latin typeface="Arial"/>
                <a:cs typeface="Arial"/>
              </a:rPr>
              <a:t>окна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object 2"/>
          <p:cNvGrpSpPr>
            <a:grpSpLocks/>
          </p:cNvGrpSpPr>
          <p:nvPr/>
        </p:nvGrpSpPr>
        <p:grpSpPr bwMode="auto">
          <a:xfrm>
            <a:off x="182563" y="179388"/>
            <a:ext cx="9742487" cy="5900737"/>
            <a:chOff x="183062" y="179952"/>
            <a:chExt cx="9741535" cy="5899785"/>
          </a:xfrm>
        </p:grpSpPr>
        <p:pic>
          <p:nvPicPr>
            <p:cNvPr id="21507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8384" y="1280159"/>
              <a:ext cx="8375904" cy="479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5064" y="1368551"/>
              <a:ext cx="8167116" cy="4626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9" name="object 5"/>
            <p:cNvSpPr>
              <a:spLocks/>
            </p:cNvSpPr>
            <p:nvPr/>
          </p:nvSpPr>
          <p:spPr bwMode="auto">
            <a:xfrm>
              <a:off x="2520695" y="2519171"/>
              <a:ext cx="431800" cy="434340"/>
            </a:xfrm>
            <a:custGeom>
              <a:avLst/>
              <a:gdLst/>
              <a:ahLst/>
              <a:cxnLst>
                <a:cxn ang="0">
                  <a:pos x="215646" y="0"/>
                </a:cxn>
                <a:cxn ang="0">
                  <a:pos x="215646" y="108585"/>
                </a:cxn>
                <a:cxn ang="0">
                  <a:pos x="0" y="108585"/>
                </a:cxn>
                <a:cxn ang="0">
                  <a:pos x="0" y="325754"/>
                </a:cxn>
                <a:cxn ang="0">
                  <a:pos x="215646" y="325754"/>
                </a:cxn>
                <a:cxn ang="0">
                  <a:pos x="215646" y="434339"/>
                </a:cxn>
                <a:cxn ang="0">
                  <a:pos x="431292" y="217170"/>
                </a:cxn>
                <a:cxn ang="0">
                  <a:pos x="215646" y="0"/>
                </a:cxn>
              </a:cxnLst>
              <a:rect l="0" t="0" r="r" b="b"/>
              <a:pathLst>
                <a:path w="431800" h="434339">
                  <a:moveTo>
                    <a:pt x="215646" y="0"/>
                  </a:moveTo>
                  <a:lnTo>
                    <a:pt x="215646" y="108585"/>
                  </a:lnTo>
                  <a:lnTo>
                    <a:pt x="0" y="108585"/>
                  </a:lnTo>
                  <a:lnTo>
                    <a:pt x="0" y="325754"/>
                  </a:lnTo>
                  <a:lnTo>
                    <a:pt x="215646" y="325754"/>
                  </a:lnTo>
                  <a:lnTo>
                    <a:pt x="215646" y="434339"/>
                  </a:lnTo>
                  <a:lnTo>
                    <a:pt x="431292" y="217170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FF99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0" name="object 6"/>
            <p:cNvSpPr>
              <a:spLocks/>
            </p:cNvSpPr>
            <p:nvPr/>
          </p:nvSpPr>
          <p:spPr bwMode="auto">
            <a:xfrm>
              <a:off x="2520695" y="2519171"/>
              <a:ext cx="431800" cy="434340"/>
            </a:xfrm>
            <a:custGeom>
              <a:avLst/>
              <a:gdLst/>
              <a:ahLst/>
              <a:cxnLst>
                <a:cxn ang="0">
                  <a:pos x="215646" y="0"/>
                </a:cxn>
                <a:cxn ang="0">
                  <a:pos x="431292" y="217170"/>
                </a:cxn>
                <a:cxn ang="0">
                  <a:pos x="215646" y="434339"/>
                </a:cxn>
                <a:cxn ang="0">
                  <a:pos x="215646" y="325754"/>
                </a:cxn>
                <a:cxn ang="0">
                  <a:pos x="0" y="325754"/>
                </a:cxn>
                <a:cxn ang="0">
                  <a:pos x="0" y="108585"/>
                </a:cxn>
                <a:cxn ang="0">
                  <a:pos x="215646" y="108585"/>
                </a:cxn>
                <a:cxn ang="0">
                  <a:pos x="215646" y="0"/>
                </a:cxn>
              </a:cxnLst>
              <a:rect l="0" t="0" r="r" b="b"/>
              <a:pathLst>
                <a:path w="431800" h="434339">
                  <a:moveTo>
                    <a:pt x="215646" y="0"/>
                  </a:moveTo>
                  <a:lnTo>
                    <a:pt x="431292" y="217170"/>
                  </a:lnTo>
                  <a:lnTo>
                    <a:pt x="215646" y="434339"/>
                  </a:lnTo>
                  <a:lnTo>
                    <a:pt x="215646" y="325754"/>
                  </a:lnTo>
                  <a:lnTo>
                    <a:pt x="0" y="325754"/>
                  </a:lnTo>
                  <a:lnTo>
                    <a:pt x="0" y="108585"/>
                  </a:lnTo>
                  <a:lnTo>
                    <a:pt x="215646" y="108585"/>
                  </a:lnTo>
                  <a:lnTo>
                    <a:pt x="215646" y="0"/>
                  </a:lnTo>
                  <a:close/>
                </a:path>
              </a:pathLst>
            </a:custGeom>
            <a:noFill/>
            <a:ln w="9144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1" name="object 7"/>
            <p:cNvSpPr>
              <a:spLocks/>
            </p:cNvSpPr>
            <p:nvPr/>
          </p:nvSpPr>
          <p:spPr bwMode="auto">
            <a:xfrm>
              <a:off x="2520695" y="4384547"/>
              <a:ext cx="433070" cy="431800"/>
            </a:xfrm>
            <a:custGeom>
              <a:avLst/>
              <a:gdLst/>
              <a:ahLst/>
              <a:cxnLst>
                <a:cxn ang="0">
                  <a:pos x="217170" y="0"/>
                </a:cxn>
                <a:cxn ang="0">
                  <a:pos x="217170" y="107823"/>
                </a:cxn>
                <a:cxn ang="0">
                  <a:pos x="0" y="107823"/>
                </a:cxn>
                <a:cxn ang="0">
                  <a:pos x="0" y="323469"/>
                </a:cxn>
                <a:cxn ang="0">
                  <a:pos x="217170" y="323469"/>
                </a:cxn>
                <a:cxn ang="0">
                  <a:pos x="217170" y="431292"/>
                </a:cxn>
                <a:cxn ang="0">
                  <a:pos x="432816" y="215645"/>
                </a:cxn>
                <a:cxn ang="0">
                  <a:pos x="217170" y="0"/>
                </a:cxn>
              </a:cxnLst>
              <a:rect l="0" t="0" r="r" b="b"/>
              <a:pathLst>
                <a:path w="433069" h="431800">
                  <a:moveTo>
                    <a:pt x="217170" y="0"/>
                  </a:moveTo>
                  <a:lnTo>
                    <a:pt x="217170" y="107823"/>
                  </a:lnTo>
                  <a:lnTo>
                    <a:pt x="0" y="107823"/>
                  </a:lnTo>
                  <a:lnTo>
                    <a:pt x="0" y="323469"/>
                  </a:lnTo>
                  <a:lnTo>
                    <a:pt x="217170" y="323469"/>
                  </a:lnTo>
                  <a:lnTo>
                    <a:pt x="217170" y="431292"/>
                  </a:lnTo>
                  <a:lnTo>
                    <a:pt x="432816" y="215645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FF99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2" name="object 8"/>
            <p:cNvSpPr>
              <a:spLocks/>
            </p:cNvSpPr>
            <p:nvPr/>
          </p:nvSpPr>
          <p:spPr bwMode="auto">
            <a:xfrm>
              <a:off x="2520695" y="4384547"/>
              <a:ext cx="433070" cy="431800"/>
            </a:xfrm>
            <a:custGeom>
              <a:avLst/>
              <a:gdLst/>
              <a:ahLst/>
              <a:cxnLst>
                <a:cxn ang="0">
                  <a:pos x="217170" y="0"/>
                </a:cxn>
                <a:cxn ang="0">
                  <a:pos x="432816" y="215645"/>
                </a:cxn>
                <a:cxn ang="0">
                  <a:pos x="217170" y="431292"/>
                </a:cxn>
                <a:cxn ang="0">
                  <a:pos x="217170" y="323469"/>
                </a:cxn>
                <a:cxn ang="0">
                  <a:pos x="0" y="323469"/>
                </a:cxn>
                <a:cxn ang="0">
                  <a:pos x="0" y="107823"/>
                </a:cxn>
                <a:cxn ang="0">
                  <a:pos x="217170" y="107823"/>
                </a:cxn>
                <a:cxn ang="0">
                  <a:pos x="217170" y="0"/>
                </a:cxn>
              </a:cxnLst>
              <a:rect l="0" t="0" r="r" b="b"/>
              <a:pathLst>
                <a:path w="433069" h="431800">
                  <a:moveTo>
                    <a:pt x="217170" y="0"/>
                  </a:moveTo>
                  <a:lnTo>
                    <a:pt x="432816" y="215645"/>
                  </a:lnTo>
                  <a:lnTo>
                    <a:pt x="217170" y="431292"/>
                  </a:lnTo>
                  <a:lnTo>
                    <a:pt x="217170" y="323469"/>
                  </a:lnTo>
                  <a:lnTo>
                    <a:pt x="0" y="323469"/>
                  </a:lnTo>
                  <a:lnTo>
                    <a:pt x="0" y="107823"/>
                  </a:lnTo>
                  <a:lnTo>
                    <a:pt x="217170" y="107823"/>
                  </a:lnTo>
                  <a:lnTo>
                    <a:pt x="217170" y="0"/>
                  </a:lnTo>
                  <a:close/>
                </a:path>
              </a:pathLst>
            </a:custGeom>
            <a:noFill/>
            <a:ln w="9144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3" name="object 9"/>
            <p:cNvSpPr>
              <a:spLocks/>
            </p:cNvSpPr>
            <p:nvPr/>
          </p:nvSpPr>
          <p:spPr bwMode="auto">
            <a:xfrm>
              <a:off x="6121908" y="1799843"/>
              <a:ext cx="431800" cy="433070"/>
            </a:xfrm>
            <a:custGeom>
              <a:avLst/>
              <a:gdLst/>
              <a:ahLst/>
              <a:cxnLst>
                <a:cxn ang="0">
                  <a:pos x="215645" y="0"/>
                </a:cxn>
                <a:cxn ang="0">
                  <a:pos x="0" y="216407"/>
                </a:cxn>
                <a:cxn ang="0">
                  <a:pos x="215645" y="432815"/>
                </a:cxn>
                <a:cxn ang="0">
                  <a:pos x="215645" y="324612"/>
                </a:cxn>
                <a:cxn ang="0">
                  <a:pos x="431291" y="324612"/>
                </a:cxn>
                <a:cxn ang="0">
                  <a:pos x="431291" y="108203"/>
                </a:cxn>
                <a:cxn ang="0">
                  <a:pos x="215645" y="108203"/>
                </a:cxn>
                <a:cxn ang="0">
                  <a:pos x="215645" y="0"/>
                </a:cxn>
              </a:cxnLst>
              <a:rect l="0" t="0" r="r" b="b"/>
              <a:pathLst>
                <a:path w="431800" h="433069">
                  <a:moveTo>
                    <a:pt x="215645" y="0"/>
                  </a:moveTo>
                  <a:lnTo>
                    <a:pt x="0" y="216407"/>
                  </a:lnTo>
                  <a:lnTo>
                    <a:pt x="215645" y="432815"/>
                  </a:lnTo>
                  <a:lnTo>
                    <a:pt x="215645" y="324612"/>
                  </a:lnTo>
                  <a:lnTo>
                    <a:pt x="431291" y="324612"/>
                  </a:lnTo>
                  <a:lnTo>
                    <a:pt x="431291" y="108203"/>
                  </a:lnTo>
                  <a:lnTo>
                    <a:pt x="215645" y="108203"/>
                  </a:lnTo>
                  <a:lnTo>
                    <a:pt x="215645" y="0"/>
                  </a:lnTo>
                  <a:close/>
                </a:path>
              </a:pathLst>
            </a:custGeom>
            <a:solidFill>
              <a:srgbClr val="FF99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4" name="object 10"/>
            <p:cNvSpPr>
              <a:spLocks/>
            </p:cNvSpPr>
            <p:nvPr/>
          </p:nvSpPr>
          <p:spPr bwMode="auto">
            <a:xfrm>
              <a:off x="6121908" y="1799843"/>
              <a:ext cx="431800" cy="433070"/>
            </a:xfrm>
            <a:custGeom>
              <a:avLst/>
              <a:gdLst/>
              <a:ahLst/>
              <a:cxnLst>
                <a:cxn ang="0">
                  <a:pos x="215645" y="432815"/>
                </a:cxn>
                <a:cxn ang="0">
                  <a:pos x="0" y="216407"/>
                </a:cxn>
                <a:cxn ang="0">
                  <a:pos x="215645" y="0"/>
                </a:cxn>
                <a:cxn ang="0">
                  <a:pos x="215645" y="108203"/>
                </a:cxn>
                <a:cxn ang="0">
                  <a:pos x="431291" y="108203"/>
                </a:cxn>
                <a:cxn ang="0">
                  <a:pos x="431291" y="324612"/>
                </a:cxn>
                <a:cxn ang="0">
                  <a:pos x="215645" y="324612"/>
                </a:cxn>
                <a:cxn ang="0">
                  <a:pos x="215645" y="432815"/>
                </a:cxn>
              </a:cxnLst>
              <a:rect l="0" t="0" r="r" b="b"/>
              <a:pathLst>
                <a:path w="431800" h="433069">
                  <a:moveTo>
                    <a:pt x="215645" y="432815"/>
                  </a:moveTo>
                  <a:lnTo>
                    <a:pt x="0" y="216407"/>
                  </a:lnTo>
                  <a:lnTo>
                    <a:pt x="215645" y="0"/>
                  </a:lnTo>
                  <a:lnTo>
                    <a:pt x="215645" y="108203"/>
                  </a:lnTo>
                  <a:lnTo>
                    <a:pt x="431291" y="108203"/>
                  </a:lnTo>
                  <a:lnTo>
                    <a:pt x="431291" y="324612"/>
                  </a:lnTo>
                  <a:lnTo>
                    <a:pt x="215645" y="324612"/>
                  </a:lnTo>
                  <a:lnTo>
                    <a:pt x="215645" y="432815"/>
                  </a:lnTo>
                </a:path>
              </a:pathLst>
            </a:custGeom>
            <a:noFill/>
            <a:ln w="9144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92363" y="374650"/>
            <a:ext cx="64912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dirty="0"/>
              <a:t>1</a:t>
            </a:r>
            <a:r>
              <a:rPr spc="-5" dirty="0"/>
              <a:t>С</a:t>
            </a:r>
            <a:r>
              <a:rPr spc="-229" dirty="0"/>
              <a:t>:</a:t>
            </a:r>
            <a:r>
              <a:rPr spc="-235" dirty="0"/>
              <a:t>А</a:t>
            </a:r>
            <a:r>
              <a:rPr spc="-5" dirty="0"/>
              <a:t>рх</a:t>
            </a:r>
            <a:r>
              <a:rPr spc="-10" dirty="0"/>
              <a:t>и</a:t>
            </a:r>
            <a:r>
              <a:rPr dirty="0"/>
              <a:t>в</a:t>
            </a:r>
            <a:r>
              <a:rPr spc="-430" dirty="0"/>
              <a:t> </a:t>
            </a:r>
            <a:r>
              <a:rPr spc="1055" dirty="0"/>
              <a:t>–</a:t>
            </a:r>
            <a:r>
              <a:rPr spc="-85" dirty="0"/>
              <a:t>Ка</a:t>
            </a:r>
            <a:r>
              <a:rPr spc="-70" dirty="0"/>
              <a:t>р</a:t>
            </a:r>
            <a:r>
              <a:rPr spc="-45" dirty="0"/>
              <a:t>точка</a:t>
            </a:r>
            <a:r>
              <a:rPr spc="5" dirty="0"/>
              <a:t> </a:t>
            </a:r>
            <a:r>
              <a:rPr spc="-45" dirty="0"/>
              <a:t>докуме</a:t>
            </a:r>
            <a:r>
              <a:rPr spc="-40" dirty="0"/>
              <a:t>н</a:t>
            </a:r>
            <a:r>
              <a:rPr dirty="0"/>
              <a:t>та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134938"/>
            <a:ext cx="6599237" cy="947737"/>
          </a:xfrm>
        </p:spPr>
        <p:txBody>
          <a:bodyPr tIns="15875" rtlCol="0"/>
          <a:lstStyle/>
          <a:p>
            <a:pPr marL="12700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sz="3000" spc="-35" dirty="0"/>
              <a:t>Выгрузка</a:t>
            </a:r>
            <a:r>
              <a:rPr sz="3000" spc="5" dirty="0"/>
              <a:t> </a:t>
            </a:r>
            <a:r>
              <a:rPr sz="3000" spc="-20" dirty="0"/>
              <a:t>документов</a:t>
            </a:r>
            <a:r>
              <a:rPr sz="3000"/>
              <a:t/>
            </a:r>
            <a:br>
              <a:rPr sz="3000"/>
            </a:br>
            <a:r>
              <a:rPr sz="3000" spc="-55" dirty="0"/>
              <a:t>из</a:t>
            </a:r>
            <a:r>
              <a:rPr sz="3000" spc="50" dirty="0"/>
              <a:t> </a:t>
            </a:r>
            <a:r>
              <a:rPr sz="3000" spc="-25" dirty="0"/>
              <a:t>1С:Документооборота</a:t>
            </a:r>
            <a:r>
              <a:rPr sz="3000" spc="100" dirty="0"/>
              <a:t> </a:t>
            </a:r>
            <a:r>
              <a:rPr sz="3000" spc="10" dirty="0"/>
              <a:t>в</a:t>
            </a:r>
            <a:r>
              <a:rPr sz="3000" spc="50" dirty="0"/>
              <a:t> </a:t>
            </a:r>
            <a:r>
              <a:rPr sz="3000" spc="5" dirty="0"/>
              <a:t>1С:Архив</a:t>
            </a:r>
            <a:endParaRPr sz="3000"/>
          </a:p>
        </p:txBody>
      </p:sp>
      <p:pic>
        <p:nvPicPr>
          <p:cNvPr id="22530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492250"/>
            <a:ext cx="719455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74650"/>
            <a:ext cx="40528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dirty="0"/>
              <a:t>Новое</a:t>
            </a:r>
            <a:r>
              <a:rPr spc="-4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90" dirty="0"/>
              <a:t>ЭДО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417638"/>
            <a:ext cx="5372100" cy="3208337"/>
          </a:xfrm>
          <a:prstGeom prst="rect">
            <a:avLst/>
          </a:prstGeom>
        </p:spPr>
        <p:txBody>
          <a:bodyPr lIns="0" tIns="67310" rIns="0" bIns="0">
            <a:spAutoFit/>
          </a:bodyPr>
          <a:lstStyle/>
          <a:p>
            <a:pPr marL="355600" indent="-342900" fontAlgn="auto">
              <a:spcBef>
                <a:spcPts val="5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pc="-5" dirty="0">
                <a:latin typeface="Tahoma"/>
                <a:cs typeface="Tahoma"/>
              </a:rPr>
              <a:t>Модуль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ЭДО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встроен во все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типовые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решения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dirty="0">
                <a:latin typeface="Tahoma"/>
                <a:cs typeface="Tahoma"/>
              </a:rPr>
              <a:t>В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этом году</a:t>
            </a:r>
            <a:r>
              <a:rPr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выпустили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7 релизов, 163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патча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434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pc="-5" dirty="0">
                <a:latin typeface="Tahoma"/>
                <a:cs typeface="Tahoma"/>
              </a:rPr>
              <a:t>Ваша оценка</a:t>
            </a:r>
            <a:r>
              <a:rPr spc="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качества</a:t>
            </a:r>
            <a:r>
              <a:rPr dirty="0">
                <a:latin typeface="Tahoma"/>
                <a:cs typeface="Tahoma"/>
              </a:rPr>
              <a:t> модуля ЭДО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в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ERP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-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4.2</a:t>
            </a:r>
            <a:endParaRPr>
              <a:latin typeface="Tahoma"/>
              <a:cs typeface="Tahoma"/>
            </a:endParaRPr>
          </a:p>
          <a:p>
            <a:pPr fontAlgn="auto">
              <a:spcBef>
                <a:spcPts val="5"/>
              </a:spcBef>
              <a:spcAft>
                <a:spcPts val="0"/>
              </a:spcAft>
              <a:buClr>
                <a:srgbClr val="CC0000"/>
              </a:buClr>
              <a:buFont typeface="Tahoma"/>
              <a:buChar char="•"/>
              <a:defRPr/>
            </a:pPr>
            <a:endParaRPr sz="2500">
              <a:latin typeface="Tahoma"/>
              <a:cs typeface="Tahoma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dirty="0">
                <a:latin typeface="Tahoma"/>
                <a:cs typeface="Tahoma"/>
              </a:rPr>
              <a:t>Самые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значимые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изменения</a:t>
            </a:r>
            <a:endParaRPr>
              <a:latin typeface="Tahoma"/>
              <a:cs typeface="Tahoma"/>
            </a:endParaRPr>
          </a:p>
          <a:p>
            <a:pPr marL="756285" lvl="1" indent="-288925" fontAlgn="auto">
              <a:spcBef>
                <a:spcPts val="34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z="1400" spc="-5" dirty="0">
                <a:latin typeface="Tahoma"/>
                <a:cs typeface="Tahoma"/>
              </a:rPr>
              <a:t>Машиночитаемые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доверенности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(МЧД)</a:t>
            </a:r>
            <a:endParaRPr sz="14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z="1400" dirty="0">
                <a:latin typeface="Tahoma"/>
                <a:cs typeface="Tahoma"/>
              </a:rPr>
              <a:t>Изменения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формата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корректировочного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счета-фактуры</a:t>
            </a:r>
            <a:endParaRPr sz="14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34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z="1400" dirty="0">
                <a:latin typeface="Tahoma"/>
                <a:cs typeface="Tahoma"/>
              </a:rPr>
              <a:t>Изменения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схеме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формата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УКД</a:t>
            </a:r>
            <a:endParaRPr sz="14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z="1400" spc="-5" dirty="0">
                <a:latin typeface="Tahoma"/>
                <a:cs typeface="Tahoma"/>
              </a:rPr>
              <a:t>Маркировка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и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интеркампани</a:t>
            </a:r>
            <a:endParaRPr sz="14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33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z="1400" dirty="0">
                <a:latin typeface="Tahoma"/>
                <a:cs typeface="Tahoma"/>
              </a:rPr>
              <a:t>Применение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ЭП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в формате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spc="-15" dirty="0">
                <a:latin typeface="Tahoma"/>
                <a:cs typeface="Tahoma"/>
              </a:rPr>
              <a:t>CAdES-T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и</a:t>
            </a:r>
            <a:r>
              <a:rPr sz="1400" spc="-5" dirty="0">
                <a:latin typeface="Tahoma"/>
                <a:cs typeface="Tahoma"/>
              </a:rPr>
              <a:t> CAdES-A</a:t>
            </a:r>
            <a:endParaRPr sz="14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34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z="1400" spc="-5" dirty="0">
                <a:latin typeface="Tahoma"/>
                <a:cs typeface="Tahoma"/>
              </a:rPr>
              <a:t>Новый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формат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договорных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документ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PDF/A-3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3555" name="object 4"/>
          <p:cNvGrpSpPr>
            <a:grpSpLocks/>
          </p:cNvGrpSpPr>
          <p:nvPr/>
        </p:nvGrpSpPr>
        <p:grpSpPr bwMode="auto">
          <a:xfrm>
            <a:off x="7858125" y="1593850"/>
            <a:ext cx="3567113" cy="4875213"/>
            <a:chOff x="7857697" y="1594054"/>
            <a:chExt cx="3566795" cy="4875530"/>
          </a:xfrm>
        </p:grpSpPr>
        <p:pic>
          <p:nvPicPr>
            <p:cNvPr id="23556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7697" y="4416511"/>
              <a:ext cx="3566252" cy="205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1752" y="4472939"/>
              <a:ext cx="3442715" cy="1935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38356" y="1594054"/>
              <a:ext cx="2592387" cy="2790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object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97824" y="1655063"/>
              <a:ext cx="2478024" cy="2663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438" y="1368425"/>
            <a:ext cx="9601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Microsoft Sans Serif" pitchFamily="34" charset="0"/>
                <a:cs typeface="Microsoft Sans Serif" pitchFamily="34" charset="0"/>
              </a:rPr>
              <a:t>Штамп подписи теперь показывает  сведения о доверенности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74650"/>
            <a:ext cx="5722937" cy="46831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10" dirty="0"/>
              <a:t>Штамп </a:t>
            </a:r>
            <a:r>
              <a:rPr spc="-15" dirty="0"/>
              <a:t>подписи</a:t>
            </a:r>
            <a:r>
              <a:rPr spc="20" dirty="0"/>
              <a:t> </a:t>
            </a:r>
            <a:r>
              <a:rPr spc="-20" dirty="0"/>
              <a:t>по</a:t>
            </a:r>
            <a:r>
              <a:rPr spc="15" dirty="0"/>
              <a:t> </a:t>
            </a:r>
            <a:r>
              <a:rPr spc="-5" dirty="0"/>
              <a:t>доверенности</a:t>
            </a:r>
          </a:p>
        </p:txBody>
      </p:sp>
      <p:grpSp>
        <p:nvGrpSpPr>
          <p:cNvPr id="25602" name="object 3"/>
          <p:cNvGrpSpPr>
            <a:grpSpLocks/>
          </p:cNvGrpSpPr>
          <p:nvPr/>
        </p:nvGrpSpPr>
        <p:grpSpPr bwMode="auto">
          <a:xfrm>
            <a:off x="1204913" y="2528888"/>
            <a:ext cx="9791700" cy="1847850"/>
            <a:chOff x="1205475" y="2528380"/>
            <a:chExt cx="9791065" cy="1849120"/>
          </a:xfrm>
        </p:grpSpPr>
        <p:pic>
          <p:nvPicPr>
            <p:cNvPr id="25603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5475" y="2528380"/>
              <a:ext cx="9790573" cy="184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4" name="object 5"/>
            <p:cNvSpPr>
              <a:spLocks/>
            </p:cNvSpPr>
            <p:nvPr/>
          </p:nvSpPr>
          <p:spPr bwMode="auto">
            <a:xfrm>
              <a:off x="2232660" y="3645408"/>
              <a:ext cx="433070" cy="431800"/>
            </a:xfrm>
            <a:custGeom>
              <a:avLst/>
              <a:gdLst/>
              <a:ahLst/>
              <a:cxnLst>
                <a:cxn ang="0">
                  <a:pos x="216407" y="0"/>
                </a:cxn>
                <a:cxn ang="0">
                  <a:pos x="216407" y="107822"/>
                </a:cxn>
                <a:cxn ang="0">
                  <a:pos x="0" y="107822"/>
                </a:cxn>
                <a:cxn ang="0">
                  <a:pos x="0" y="323469"/>
                </a:cxn>
                <a:cxn ang="0">
                  <a:pos x="216407" y="323469"/>
                </a:cxn>
                <a:cxn ang="0">
                  <a:pos x="216407" y="431291"/>
                </a:cxn>
                <a:cxn ang="0">
                  <a:pos x="432815" y="215645"/>
                </a:cxn>
                <a:cxn ang="0">
                  <a:pos x="216407" y="0"/>
                </a:cxn>
              </a:cxnLst>
              <a:rect l="0" t="0" r="r" b="b"/>
              <a:pathLst>
                <a:path w="433069" h="431800">
                  <a:moveTo>
                    <a:pt x="216407" y="0"/>
                  </a:moveTo>
                  <a:lnTo>
                    <a:pt x="216407" y="107822"/>
                  </a:lnTo>
                  <a:lnTo>
                    <a:pt x="0" y="107822"/>
                  </a:lnTo>
                  <a:lnTo>
                    <a:pt x="0" y="323469"/>
                  </a:lnTo>
                  <a:lnTo>
                    <a:pt x="216407" y="323469"/>
                  </a:lnTo>
                  <a:lnTo>
                    <a:pt x="216407" y="431291"/>
                  </a:lnTo>
                  <a:lnTo>
                    <a:pt x="432815" y="215645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605" name="object 6"/>
            <p:cNvSpPr>
              <a:spLocks/>
            </p:cNvSpPr>
            <p:nvPr/>
          </p:nvSpPr>
          <p:spPr bwMode="auto">
            <a:xfrm>
              <a:off x="2232660" y="3645408"/>
              <a:ext cx="433070" cy="431800"/>
            </a:xfrm>
            <a:custGeom>
              <a:avLst/>
              <a:gdLst/>
              <a:ahLst/>
              <a:cxnLst>
                <a:cxn ang="0">
                  <a:pos x="0" y="107822"/>
                </a:cxn>
                <a:cxn ang="0">
                  <a:pos x="216407" y="107822"/>
                </a:cxn>
                <a:cxn ang="0">
                  <a:pos x="216407" y="0"/>
                </a:cxn>
                <a:cxn ang="0">
                  <a:pos x="432815" y="215645"/>
                </a:cxn>
                <a:cxn ang="0">
                  <a:pos x="216407" y="431291"/>
                </a:cxn>
                <a:cxn ang="0">
                  <a:pos x="216407" y="323469"/>
                </a:cxn>
                <a:cxn ang="0">
                  <a:pos x="0" y="323469"/>
                </a:cxn>
                <a:cxn ang="0">
                  <a:pos x="0" y="107822"/>
                </a:cxn>
              </a:cxnLst>
              <a:rect l="0" t="0" r="r" b="b"/>
              <a:pathLst>
                <a:path w="433069" h="431800">
                  <a:moveTo>
                    <a:pt x="0" y="107822"/>
                  </a:moveTo>
                  <a:lnTo>
                    <a:pt x="216407" y="107822"/>
                  </a:lnTo>
                  <a:lnTo>
                    <a:pt x="216407" y="0"/>
                  </a:lnTo>
                  <a:lnTo>
                    <a:pt x="432815" y="215645"/>
                  </a:lnTo>
                  <a:lnTo>
                    <a:pt x="216407" y="431291"/>
                  </a:lnTo>
                  <a:lnTo>
                    <a:pt x="216407" y="323469"/>
                  </a:lnTo>
                  <a:lnTo>
                    <a:pt x="0" y="323469"/>
                  </a:lnTo>
                  <a:lnTo>
                    <a:pt x="0" y="107822"/>
                  </a:lnTo>
                  <a:close/>
                </a:path>
              </a:pathLst>
            </a:custGeom>
            <a:noFill/>
            <a:ln w="9144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606" name="object 7"/>
            <p:cNvSpPr>
              <a:spLocks/>
            </p:cNvSpPr>
            <p:nvPr/>
          </p:nvSpPr>
          <p:spPr bwMode="auto">
            <a:xfrm>
              <a:off x="9072371" y="3645408"/>
              <a:ext cx="434340" cy="431800"/>
            </a:xfrm>
            <a:custGeom>
              <a:avLst/>
              <a:gdLst/>
              <a:ahLst/>
              <a:cxnLst>
                <a:cxn ang="0">
                  <a:pos x="217931" y="0"/>
                </a:cxn>
                <a:cxn ang="0">
                  <a:pos x="217931" y="107822"/>
                </a:cxn>
                <a:cxn ang="0">
                  <a:pos x="0" y="107822"/>
                </a:cxn>
                <a:cxn ang="0">
                  <a:pos x="0" y="323469"/>
                </a:cxn>
                <a:cxn ang="0">
                  <a:pos x="217931" y="323469"/>
                </a:cxn>
                <a:cxn ang="0">
                  <a:pos x="217931" y="431291"/>
                </a:cxn>
                <a:cxn ang="0">
                  <a:pos x="434339" y="215645"/>
                </a:cxn>
                <a:cxn ang="0">
                  <a:pos x="217931" y="0"/>
                </a:cxn>
              </a:cxnLst>
              <a:rect l="0" t="0" r="r" b="b"/>
              <a:pathLst>
                <a:path w="434340" h="431800">
                  <a:moveTo>
                    <a:pt x="217931" y="0"/>
                  </a:moveTo>
                  <a:lnTo>
                    <a:pt x="217931" y="107822"/>
                  </a:lnTo>
                  <a:lnTo>
                    <a:pt x="0" y="107822"/>
                  </a:lnTo>
                  <a:lnTo>
                    <a:pt x="0" y="323469"/>
                  </a:lnTo>
                  <a:lnTo>
                    <a:pt x="217931" y="323469"/>
                  </a:lnTo>
                  <a:lnTo>
                    <a:pt x="217931" y="431291"/>
                  </a:lnTo>
                  <a:lnTo>
                    <a:pt x="434339" y="215645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607" name="object 8"/>
            <p:cNvSpPr>
              <a:spLocks/>
            </p:cNvSpPr>
            <p:nvPr/>
          </p:nvSpPr>
          <p:spPr bwMode="auto">
            <a:xfrm>
              <a:off x="9072371" y="3645408"/>
              <a:ext cx="434340" cy="431800"/>
            </a:xfrm>
            <a:custGeom>
              <a:avLst/>
              <a:gdLst/>
              <a:ahLst/>
              <a:cxnLst>
                <a:cxn ang="0">
                  <a:pos x="0" y="107822"/>
                </a:cxn>
                <a:cxn ang="0">
                  <a:pos x="217931" y="107822"/>
                </a:cxn>
                <a:cxn ang="0">
                  <a:pos x="217931" y="0"/>
                </a:cxn>
                <a:cxn ang="0">
                  <a:pos x="434339" y="215645"/>
                </a:cxn>
                <a:cxn ang="0">
                  <a:pos x="217931" y="431291"/>
                </a:cxn>
                <a:cxn ang="0">
                  <a:pos x="217931" y="323469"/>
                </a:cxn>
                <a:cxn ang="0">
                  <a:pos x="0" y="323469"/>
                </a:cxn>
                <a:cxn ang="0">
                  <a:pos x="0" y="107822"/>
                </a:cxn>
              </a:cxnLst>
              <a:rect l="0" t="0" r="r" b="b"/>
              <a:pathLst>
                <a:path w="434340" h="431800">
                  <a:moveTo>
                    <a:pt x="0" y="107822"/>
                  </a:moveTo>
                  <a:lnTo>
                    <a:pt x="217931" y="107822"/>
                  </a:lnTo>
                  <a:lnTo>
                    <a:pt x="217931" y="0"/>
                  </a:lnTo>
                  <a:lnTo>
                    <a:pt x="434339" y="215645"/>
                  </a:lnTo>
                  <a:lnTo>
                    <a:pt x="217931" y="431291"/>
                  </a:lnTo>
                  <a:lnTo>
                    <a:pt x="217931" y="323469"/>
                  </a:lnTo>
                  <a:lnTo>
                    <a:pt x="0" y="323469"/>
                  </a:lnTo>
                  <a:lnTo>
                    <a:pt x="0" y="107822"/>
                  </a:lnTo>
                  <a:close/>
                </a:path>
              </a:pathLst>
            </a:custGeom>
            <a:noFill/>
            <a:ln w="9143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74650"/>
            <a:ext cx="78628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dirty="0"/>
              <a:t>Решения</a:t>
            </a:r>
            <a:r>
              <a:rPr spc="5" dirty="0"/>
              <a:t> </a:t>
            </a:r>
            <a:r>
              <a:rPr dirty="0"/>
              <a:t>1С</a:t>
            </a:r>
            <a:r>
              <a:rPr spc="10" dirty="0"/>
              <a:t> для</a:t>
            </a:r>
            <a:r>
              <a:rPr spc="5" dirty="0"/>
              <a:t> </a:t>
            </a:r>
            <a:r>
              <a:rPr spc="-20" dirty="0"/>
              <a:t>документооборота</a:t>
            </a:r>
          </a:p>
        </p:txBody>
      </p:sp>
      <p:pic>
        <p:nvPicPr>
          <p:cNvPr id="8194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3913" y="2722563"/>
            <a:ext cx="277495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/>
          <p:nvPr/>
        </p:nvSpPr>
        <p:spPr>
          <a:xfrm>
            <a:off x="350838" y="1336675"/>
            <a:ext cx="10547350" cy="4052888"/>
          </a:xfrm>
          <a:prstGeom prst="rect">
            <a:avLst/>
          </a:prstGeom>
        </p:spPr>
        <p:txBody>
          <a:bodyPr lIns="0" tIns="76835" rIns="0" bIns="0">
            <a:spAutoFit/>
          </a:bodyPr>
          <a:lstStyle/>
          <a:p>
            <a:pPr marL="355600" indent="-342900">
              <a:spcBef>
                <a:spcPts val="6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Первая версия 1С:Документооборота была выпущена в </a:t>
            </a:r>
            <a:r>
              <a:rPr lang="ru-RU" sz="2100" b="1">
                <a:solidFill>
                  <a:srgbClr val="006FC0"/>
                </a:solidFill>
                <a:latin typeface="Tahoma" pitchFamily="34" charset="0"/>
                <a:cs typeface="Tahoma" pitchFamily="34" charset="0"/>
              </a:rPr>
              <a:t>2009 </a:t>
            </a:r>
            <a:r>
              <a:rPr lang="ru-RU" sz="2100">
                <a:latin typeface="Tahoma" pitchFamily="34" charset="0"/>
                <a:cs typeface="Tahoma" pitchFamily="34" charset="0"/>
              </a:rPr>
              <a:t>году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За всю историю направления систему приобрели более </a:t>
            </a:r>
            <a:r>
              <a:rPr lang="ru-RU" sz="2100" b="1">
                <a:solidFill>
                  <a:srgbClr val="006FC0"/>
                </a:solidFill>
                <a:latin typeface="Tahoma" pitchFamily="34" charset="0"/>
                <a:cs typeface="Tahoma" pitchFamily="34" charset="0"/>
              </a:rPr>
              <a:t>12 000 </a:t>
            </a:r>
            <a:r>
              <a:rPr lang="ru-RU" sz="2100">
                <a:latin typeface="Tahoma" pitchFamily="34" charset="0"/>
                <a:cs typeface="Tahoma" pitchFamily="34" charset="0"/>
              </a:rPr>
              <a:t>предприятий и  учреждений</a:t>
            </a:r>
          </a:p>
          <a:p>
            <a:pPr marL="355600" indent="-342900">
              <a:spcBef>
                <a:spcPts val="513"/>
              </a:spcBef>
              <a:buClr>
                <a:srgbClr val="CC0000"/>
              </a:buClr>
              <a:buFont typeface="Tahoma" pitchFamily="34" charset="0"/>
              <a:buChar char="•"/>
              <a:tabLst>
                <a:tab pos="354013" algn="l"/>
                <a:tab pos="355600" algn="l"/>
              </a:tabLst>
            </a:pPr>
            <a:r>
              <a:rPr lang="ru-RU" sz="2100" b="1">
                <a:solidFill>
                  <a:srgbClr val="006FC0"/>
                </a:solidFill>
                <a:latin typeface="Tahoma" pitchFamily="34" charset="0"/>
                <a:cs typeface="Tahoma" pitchFamily="34" charset="0"/>
              </a:rPr>
              <a:t>3000 завершенных проектов опубликованы </a:t>
            </a:r>
            <a:r>
              <a:rPr lang="ru-RU" sz="2100">
                <a:latin typeface="Tahoma" pitchFamily="34" charset="0"/>
                <a:cs typeface="Tahoma" pitchFamily="34" charset="0"/>
              </a:rPr>
              <a:t>в  справочнике внедренных решений</a:t>
            </a:r>
          </a:p>
          <a:p>
            <a:pPr marL="355600" indent="-342900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Tahoma" pitchFamily="34" charset="0"/>
                <a:cs typeface="Tahoma" pitchFamily="34" charset="0"/>
              </a:rPr>
              <a:t>Сейчас в линейке </a:t>
            </a:r>
            <a:r>
              <a:rPr lang="ru-RU" sz="2100" b="1">
                <a:solidFill>
                  <a:srgbClr val="006FC0"/>
                </a:solidFill>
                <a:latin typeface="Tahoma" pitchFamily="34" charset="0"/>
                <a:cs typeface="Tahoma" pitchFamily="34" charset="0"/>
              </a:rPr>
              <a:t>13 продуктов</a:t>
            </a:r>
            <a:endParaRPr lang="ru-RU" sz="2100">
              <a:latin typeface="Tahoma" pitchFamily="34" charset="0"/>
              <a:cs typeface="Tahoma" pitchFamily="34" charset="0"/>
            </a:endParaRPr>
          </a:p>
          <a:p>
            <a:pPr marL="755650" lvl="1" indent="-288925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>
                <a:latin typeface="Tahoma" pitchFamily="34" charset="0"/>
                <a:cs typeface="Tahoma" pitchFamily="34" charset="0"/>
              </a:rPr>
              <a:t>1С:Документооборот КОРП, 1С:Документооборот ПРОФ,</a:t>
            </a:r>
            <a:r>
              <a:rPr lang="ru-RU">
                <a:cs typeface="Tahoma" pitchFamily="34" charset="0"/>
              </a:rPr>
              <a:t> </a:t>
            </a:r>
            <a:r>
              <a:rPr lang="ru-RU">
                <a:latin typeface="Tahoma" pitchFamily="34" charset="0"/>
                <a:cs typeface="Tahoma" pitchFamily="34" charset="0"/>
              </a:rPr>
              <a:t>1С:Document Management, 1С:Document Management WE,</a:t>
            </a:r>
            <a:r>
              <a:rPr lang="ru-RU">
                <a:cs typeface="Tahoma" pitchFamily="34" charset="0"/>
              </a:rPr>
              <a:t> </a:t>
            </a:r>
            <a:r>
              <a:rPr lang="ru-RU">
                <a:latin typeface="Tahoma" pitchFamily="34" charset="0"/>
                <a:cs typeface="Tahoma" pitchFamily="34" charset="0"/>
              </a:rPr>
              <a:t>1С:Документооборот для госучреждений, 1С:ДГУ КОРП. Регион,  1С:Архив, 1С:Договоры, 1С:Учет</a:t>
            </a:r>
            <a:r>
              <a:rPr lang="ru-RU">
                <a:cs typeface="Tahoma" pitchFamily="34" charset="0"/>
              </a:rPr>
              <a:t> </a:t>
            </a:r>
            <a:r>
              <a:rPr lang="ru-RU">
                <a:latin typeface="Tahoma" pitchFamily="34" charset="0"/>
                <a:cs typeface="Tahoma" pitchFamily="34" charset="0"/>
              </a:rPr>
              <a:t>обращений,</a:t>
            </a:r>
            <a:r>
              <a:rPr lang="ru-RU">
                <a:cs typeface="Tahoma" pitchFamily="34" charset="0"/>
              </a:rPr>
              <a:t> </a:t>
            </a:r>
            <a:r>
              <a:rPr lang="ru-RU">
                <a:latin typeface="Tahoma" pitchFamily="34" charset="0"/>
                <a:cs typeface="Tahoma" pitchFamily="34" charset="0"/>
              </a:rPr>
              <a:t>Мобильный 1С:Документооборот,</a:t>
            </a:r>
            <a:r>
              <a:rPr lang="ru-RU">
                <a:cs typeface="Tahoma" pitchFamily="34" charset="0"/>
              </a:rPr>
              <a:t> </a:t>
            </a:r>
            <a:r>
              <a:rPr lang="ru-RU">
                <a:latin typeface="Tahoma" pitchFamily="34" charset="0"/>
                <a:cs typeface="Tahoma" pitchFamily="34" charset="0"/>
              </a:rPr>
              <a:t>Библиотека интеграции с документооборотом,</a:t>
            </a:r>
            <a:r>
              <a:rPr lang="ru-RU">
                <a:cs typeface="Tahoma" pitchFamily="34" charset="0"/>
              </a:rPr>
              <a:t> </a:t>
            </a:r>
            <a:r>
              <a:rPr lang="ru-RU">
                <a:latin typeface="Tahoma" pitchFamily="34" charset="0"/>
                <a:cs typeface="Tahoma" pitchFamily="34" charset="0"/>
              </a:rPr>
              <a:t>ЭДО, EDI</a:t>
            </a:r>
          </a:p>
          <a:p>
            <a:pPr marL="355600" indent="-342900">
              <a:spcBef>
                <a:spcPts val="50"/>
              </a:spcBef>
              <a:tabLst>
                <a:tab pos="354013" algn="l"/>
                <a:tab pos="355600" algn="l"/>
              </a:tabLst>
            </a:pPr>
            <a:endParaRPr lang="ru-RU" sz="1700">
              <a:latin typeface="Tahoma" pitchFamily="34" charset="0"/>
              <a:cs typeface="Tahoma" pitchFamily="34" charset="0"/>
            </a:endParaRPr>
          </a:p>
          <a:p>
            <a:pPr marL="355600" indent="-342900">
              <a:lnSpc>
                <a:spcPts val="2075"/>
              </a:lnSpc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000">
                <a:latin typeface="Tahoma" pitchFamily="34" charset="0"/>
                <a:cs typeface="Tahoma" pitchFamily="34" charset="0"/>
              </a:rPr>
              <a:t>Среднее внедрение версии КОРП - </a:t>
            </a:r>
            <a:r>
              <a:rPr lang="ru-RU" sz="2000" b="1">
                <a:solidFill>
                  <a:srgbClr val="006FC0"/>
                </a:solidFill>
                <a:latin typeface="Tahoma" pitchFamily="34" charset="0"/>
                <a:cs typeface="Tahoma" pitchFamily="34" charset="0"/>
              </a:rPr>
              <a:t>230 рабочих мест</a:t>
            </a:r>
            <a:endParaRPr lang="ru-RU" sz="2000">
              <a:latin typeface="Tahoma" pitchFamily="34" charset="0"/>
              <a:cs typeface="Tahoma" pitchFamily="34" charset="0"/>
            </a:endParaRPr>
          </a:p>
          <a:p>
            <a:pPr marL="355600" indent="-342900" algn="r">
              <a:lnSpc>
                <a:spcPts val="1838"/>
              </a:lnSpc>
              <a:tabLst>
                <a:tab pos="354013" algn="l"/>
                <a:tab pos="355600" algn="l"/>
              </a:tabLst>
            </a:pPr>
            <a:r>
              <a:rPr lang="ru-RU">
                <a:solidFill>
                  <a:srgbClr val="006FC0"/>
                </a:solidFill>
                <a:latin typeface="Microsoft Sans Serif" pitchFamily="34" charset="0"/>
                <a:cs typeface="Microsoft Sans Serif" pitchFamily="34" charset="0"/>
              </a:rPr>
              <a:t>https://v8.1c.ru/doc8/</a:t>
            </a:r>
            <a:endParaRPr lang="ru-RU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Microsoft Sans Serif" pitchFamily="34" charset="0"/>
                <a:cs typeface="Microsoft Sans Serif" pitchFamily="34" charset="0"/>
              </a:rPr>
              <a:t>Подробные сведения о проверке  подписи по доверенности</a:t>
            </a:r>
          </a:p>
        </p:txBody>
      </p:sp>
      <p:grpSp>
        <p:nvGrpSpPr>
          <p:cNvPr id="26626" name="object 3"/>
          <p:cNvGrpSpPr>
            <a:grpSpLocks/>
          </p:cNvGrpSpPr>
          <p:nvPr/>
        </p:nvGrpSpPr>
        <p:grpSpPr bwMode="auto">
          <a:xfrm>
            <a:off x="1111250" y="971550"/>
            <a:ext cx="9590088" cy="5468938"/>
            <a:chOff x="1110996" y="972315"/>
            <a:chExt cx="9591040" cy="5468620"/>
          </a:xfrm>
        </p:grpSpPr>
        <p:pic>
          <p:nvPicPr>
            <p:cNvPr id="26627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0996" y="972315"/>
              <a:ext cx="9590532" cy="546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8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772" y="1063751"/>
              <a:ext cx="9369552" cy="5289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363" y="374650"/>
            <a:ext cx="6202362" cy="46831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25" dirty="0"/>
              <a:t>Проверка</a:t>
            </a:r>
            <a:r>
              <a:rPr spc="-10" dirty="0"/>
              <a:t> </a:t>
            </a:r>
            <a:r>
              <a:rPr spc="-15" dirty="0"/>
              <a:t>подписи</a:t>
            </a:r>
            <a:r>
              <a:rPr spc="25" dirty="0"/>
              <a:t> </a:t>
            </a:r>
            <a:r>
              <a:rPr spc="-20" dirty="0"/>
              <a:t>по</a:t>
            </a:r>
            <a:r>
              <a:rPr spc="20" dirty="0"/>
              <a:t> </a:t>
            </a:r>
            <a:r>
              <a:rPr spc="-5" dirty="0"/>
              <a:t>доверенности</a:t>
            </a:r>
          </a:p>
        </p:txBody>
      </p:sp>
      <p:grpSp>
        <p:nvGrpSpPr>
          <p:cNvPr id="27650" name="object 3"/>
          <p:cNvGrpSpPr>
            <a:grpSpLocks/>
          </p:cNvGrpSpPr>
          <p:nvPr/>
        </p:nvGrpSpPr>
        <p:grpSpPr bwMode="auto">
          <a:xfrm>
            <a:off x="3597275" y="1439863"/>
            <a:ext cx="4195763" cy="4351337"/>
            <a:chOff x="3596640" y="1440179"/>
            <a:chExt cx="4196080" cy="4351020"/>
          </a:xfrm>
        </p:grpSpPr>
        <p:pic>
          <p:nvPicPr>
            <p:cNvPr id="27651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86556" y="1440179"/>
              <a:ext cx="4105655" cy="435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2" name="object 5"/>
            <p:cNvSpPr>
              <a:spLocks/>
            </p:cNvSpPr>
            <p:nvPr/>
          </p:nvSpPr>
          <p:spPr bwMode="auto">
            <a:xfrm>
              <a:off x="3601212" y="4384547"/>
              <a:ext cx="433070" cy="431800"/>
            </a:xfrm>
            <a:custGeom>
              <a:avLst/>
              <a:gdLst/>
              <a:ahLst/>
              <a:cxnLst>
                <a:cxn ang="0">
                  <a:pos x="216408" y="0"/>
                </a:cxn>
                <a:cxn ang="0">
                  <a:pos x="216408" y="107823"/>
                </a:cxn>
                <a:cxn ang="0">
                  <a:pos x="0" y="107823"/>
                </a:cxn>
                <a:cxn ang="0">
                  <a:pos x="0" y="323469"/>
                </a:cxn>
                <a:cxn ang="0">
                  <a:pos x="216408" y="323469"/>
                </a:cxn>
                <a:cxn ang="0">
                  <a:pos x="216408" y="431292"/>
                </a:cxn>
                <a:cxn ang="0">
                  <a:pos x="432815" y="215645"/>
                </a:cxn>
                <a:cxn ang="0">
                  <a:pos x="216408" y="0"/>
                </a:cxn>
              </a:cxnLst>
              <a:rect l="0" t="0" r="r" b="b"/>
              <a:pathLst>
                <a:path w="433070" h="431800">
                  <a:moveTo>
                    <a:pt x="216408" y="0"/>
                  </a:moveTo>
                  <a:lnTo>
                    <a:pt x="216408" y="107823"/>
                  </a:lnTo>
                  <a:lnTo>
                    <a:pt x="0" y="107823"/>
                  </a:lnTo>
                  <a:lnTo>
                    <a:pt x="0" y="323469"/>
                  </a:lnTo>
                  <a:lnTo>
                    <a:pt x="216408" y="323469"/>
                  </a:lnTo>
                  <a:lnTo>
                    <a:pt x="216408" y="431292"/>
                  </a:lnTo>
                  <a:lnTo>
                    <a:pt x="432815" y="215645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FFCC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7653" name="object 6"/>
            <p:cNvSpPr>
              <a:spLocks/>
            </p:cNvSpPr>
            <p:nvPr/>
          </p:nvSpPr>
          <p:spPr bwMode="auto">
            <a:xfrm>
              <a:off x="3601212" y="4384547"/>
              <a:ext cx="433070" cy="431800"/>
            </a:xfrm>
            <a:custGeom>
              <a:avLst/>
              <a:gdLst/>
              <a:ahLst/>
              <a:cxnLst>
                <a:cxn ang="0">
                  <a:pos x="0" y="107823"/>
                </a:cxn>
                <a:cxn ang="0">
                  <a:pos x="216408" y="107823"/>
                </a:cxn>
                <a:cxn ang="0">
                  <a:pos x="216408" y="0"/>
                </a:cxn>
                <a:cxn ang="0">
                  <a:pos x="432815" y="215645"/>
                </a:cxn>
                <a:cxn ang="0">
                  <a:pos x="216408" y="431292"/>
                </a:cxn>
                <a:cxn ang="0">
                  <a:pos x="216408" y="323469"/>
                </a:cxn>
                <a:cxn ang="0">
                  <a:pos x="0" y="323469"/>
                </a:cxn>
                <a:cxn ang="0">
                  <a:pos x="0" y="107823"/>
                </a:cxn>
              </a:cxnLst>
              <a:rect l="0" t="0" r="r" b="b"/>
              <a:pathLst>
                <a:path w="433070" h="431800">
                  <a:moveTo>
                    <a:pt x="0" y="107823"/>
                  </a:moveTo>
                  <a:lnTo>
                    <a:pt x="216408" y="107823"/>
                  </a:lnTo>
                  <a:lnTo>
                    <a:pt x="216408" y="0"/>
                  </a:lnTo>
                  <a:lnTo>
                    <a:pt x="432815" y="215645"/>
                  </a:lnTo>
                  <a:lnTo>
                    <a:pt x="216408" y="431292"/>
                  </a:lnTo>
                  <a:lnTo>
                    <a:pt x="216408" y="323469"/>
                  </a:lnTo>
                  <a:lnTo>
                    <a:pt x="0" y="323469"/>
                  </a:lnTo>
                  <a:lnTo>
                    <a:pt x="0" y="107823"/>
                  </a:lnTo>
                  <a:close/>
                </a:path>
              </a:pathLst>
            </a:custGeom>
            <a:noFill/>
            <a:ln w="9144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object 2"/>
          <p:cNvGrpSpPr>
            <a:grpSpLocks/>
          </p:cNvGrpSpPr>
          <p:nvPr/>
        </p:nvGrpSpPr>
        <p:grpSpPr bwMode="auto">
          <a:xfrm>
            <a:off x="0" y="1368425"/>
            <a:ext cx="11522075" cy="5111750"/>
            <a:chOff x="0" y="1368551"/>
            <a:chExt cx="11521440" cy="5111750"/>
          </a:xfrm>
        </p:grpSpPr>
        <p:sp>
          <p:nvSpPr>
            <p:cNvPr id="28675" name="object 3"/>
            <p:cNvSpPr>
              <a:spLocks/>
            </p:cNvSpPr>
            <p:nvPr/>
          </p:nvSpPr>
          <p:spPr bwMode="auto">
            <a:xfrm>
              <a:off x="0" y="4248911"/>
              <a:ext cx="11521440" cy="22313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31135"/>
                </a:cxn>
                <a:cxn ang="0">
                  <a:pos x="11521439" y="2231135"/>
                </a:cxn>
                <a:cxn ang="0">
                  <a:pos x="11521439" y="0"/>
                </a:cxn>
                <a:cxn ang="0">
                  <a:pos x="0" y="0"/>
                </a:cxn>
              </a:cxnLst>
              <a:rect l="0" t="0" r="r" b="b"/>
              <a:pathLst>
                <a:path w="11521440" h="2231390">
                  <a:moveTo>
                    <a:pt x="0" y="0"/>
                  </a:moveTo>
                  <a:lnTo>
                    <a:pt x="0" y="2231135"/>
                  </a:lnTo>
                  <a:lnTo>
                    <a:pt x="11521439" y="2231135"/>
                  </a:lnTo>
                  <a:lnTo>
                    <a:pt x="115214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8676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692" y="1368551"/>
              <a:ext cx="11111484" cy="511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2363" y="400050"/>
            <a:ext cx="3886200" cy="42227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600" spc="-5" dirty="0"/>
              <a:t>Новое</a:t>
            </a:r>
            <a:r>
              <a:rPr sz="2600" dirty="0"/>
              <a:t> </a:t>
            </a:r>
            <a:r>
              <a:rPr sz="2600" spc="-5" dirty="0"/>
              <a:t>решение</a:t>
            </a:r>
            <a:r>
              <a:rPr sz="2600" spc="20" dirty="0"/>
              <a:t> </a:t>
            </a:r>
            <a:r>
              <a:rPr sz="2600" spc="685" dirty="0"/>
              <a:t>–</a:t>
            </a:r>
            <a:r>
              <a:rPr sz="2600" spc="15" dirty="0"/>
              <a:t> </a:t>
            </a:r>
            <a:r>
              <a:rPr sz="2600" dirty="0"/>
              <a:t>1С:EDI</a:t>
            </a:r>
            <a:endParaRPr sz="2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object 2"/>
          <p:cNvGrpSpPr>
            <a:grpSpLocks/>
          </p:cNvGrpSpPr>
          <p:nvPr/>
        </p:nvGrpSpPr>
        <p:grpSpPr bwMode="auto">
          <a:xfrm>
            <a:off x="0" y="3095625"/>
            <a:ext cx="11522075" cy="3384550"/>
            <a:chOff x="0" y="3095243"/>
            <a:chExt cx="11521440" cy="3385185"/>
          </a:xfrm>
        </p:grpSpPr>
        <p:sp>
          <p:nvSpPr>
            <p:cNvPr id="29709" name="object 3"/>
            <p:cNvSpPr>
              <a:spLocks/>
            </p:cNvSpPr>
            <p:nvPr/>
          </p:nvSpPr>
          <p:spPr bwMode="auto">
            <a:xfrm>
              <a:off x="0" y="4352543"/>
              <a:ext cx="11521440" cy="21278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27504"/>
                </a:cxn>
                <a:cxn ang="0">
                  <a:pos x="11521439" y="2127504"/>
                </a:cxn>
                <a:cxn ang="0">
                  <a:pos x="11521439" y="0"/>
                </a:cxn>
                <a:cxn ang="0">
                  <a:pos x="0" y="0"/>
                </a:cxn>
              </a:cxnLst>
              <a:rect l="0" t="0" r="r" b="b"/>
              <a:pathLst>
                <a:path w="11521440" h="2127885">
                  <a:moveTo>
                    <a:pt x="0" y="0"/>
                  </a:moveTo>
                  <a:lnTo>
                    <a:pt x="0" y="2127504"/>
                  </a:lnTo>
                  <a:lnTo>
                    <a:pt x="11521439" y="2127504"/>
                  </a:lnTo>
                  <a:lnTo>
                    <a:pt x="115214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9710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16823" y="3095243"/>
              <a:ext cx="3404616" cy="338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60579"/>
          <a:lstStyle/>
          <a:p>
            <a:pPr marL="12700" eaLnBrk="1" hangingPunct="1">
              <a:spcBef>
                <a:spcPts val="100"/>
              </a:spcBef>
            </a:pPr>
            <a:r>
              <a:rPr lang="ru-RU" sz="2600" smtClean="0">
                <a:latin typeface="Microsoft Sans Serif" pitchFamily="34" charset="0"/>
                <a:cs typeface="Microsoft Sans Serif" pitchFamily="34" charset="0"/>
              </a:rPr>
              <a:t>Модуль 1C:EDI интегрирован с 7  ключевыми типовыми решениями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1650" y="1381125"/>
            <a:ext cx="6565900" cy="5151438"/>
          </a:xfrm>
          <a:prstGeom prst="rect">
            <a:avLst/>
          </a:prstGeom>
        </p:spPr>
        <p:txBody>
          <a:bodyPr lIns="0" tIns="73660" rIns="0" bIns="0">
            <a:spAutoFit/>
          </a:bodyPr>
          <a:lstStyle/>
          <a:p>
            <a:pPr marL="363538" indent="-342900">
              <a:spcBef>
                <a:spcPts val="575"/>
              </a:spcBef>
              <a:buClr>
                <a:srgbClr val="CC0000"/>
              </a:buClr>
              <a:buFontTx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Microsoft Sans Serif" pitchFamily="34" charset="0"/>
                <a:cs typeface="Microsoft Sans Serif" pitchFamily="34" charset="0"/>
              </a:rPr>
              <a:t>Бухгалтерия предприятия 3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(с 3.0.89)</a:t>
            </a:r>
          </a:p>
          <a:p>
            <a:pPr marL="363538" indent="-342900">
              <a:spcBef>
                <a:spcPts val="475"/>
              </a:spcBef>
              <a:buClr>
                <a:srgbClr val="CC0000"/>
              </a:buClr>
              <a:buFontTx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Microsoft Sans Serif" pitchFamily="34" charset="0"/>
                <a:cs typeface="Microsoft Sans Serif" pitchFamily="34" charset="0"/>
              </a:rPr>
              <a:t>Управление нашей фирмой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(с 1.6.19)</a:t>
            </a:r>
          </a:p>
          <a:p>
            <a:pPr marL="363538" indent="-342900">
              <a:spcBef>
                <a:spcPts val="475"/>
              </a:spcBef>
              <a:buClr>
                <a:srgbClr val="CC0000"/>
              </a:buClr>
              <a:buFontTx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Microsoft Sans Serif" pitchFamily="34" charset="0"/>
                <a:cs typeface="Microsoft Sans Serif" pitchFamily="34" charset="0"/>
              </a:rPr>
              <a:t>Управление торговлей 11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(с 2.4.13 и 2.5.5)</a:t>
            </a:r>
          </a:p>
          <a:p>
            <a:pPr marL="363538" indent="-342900">
              <a:spcBef>
                <a:spcPts val="475"/>
              </a:spcBef>
              <a:buClr>
                <a:srgbClr val="CC0000"/>
              </a:buClr>
              <a:buFontTx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Microsoft Sans Serif" pitchFamily="34" charset="0"/>
                <a:cs typeface="Microsoft Sans Serif" pitchFamily="34" charset="0"/>
              </a:rPr>
              <a:t>Комплексная автоматизация 11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(с 2.4.13 и 2.5.5)</a:t>
            </a:r>
          </a:p>
          <a:p>
            <a:pPr marL="363538" indent="-342900">
              <a:spcBef>
                <a:spcPts val="475"/>
              </a:spcBef>
              <a:buClr>
                <a:srgbClr val="CC0000"/>
              </a:buClr>
              <a:buFontTx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Microsoft Sans Serif" pitchFamily="34" charset="0"/>
                <a:cs typeface="Microsoft Sans Serif" pitchFamily="34" charset="0"/>
              </a:rPr>
              <a:t>ERP 2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(с 2.4.13 и 2.5.5)</a:t>
            </a:r>
          </a:p>
          <a:p>
            <a:pPr marL="363538" indent="-342900">
              <a:spcBef>
                <a:spcPts val="475"/>
              </a:spcBef>
              <a:buClr>
                <a:srgbClr val="CC0000"/>
              </a:buClr>
              <a:buFontTx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Microsoft Sans Serif" pitchFamily="34" charset="0"/>
                <a:cs typeface="Microsoft Sans Serif" pitchFamily="34" charset="0"/>
              </a:rPr>
              <a:t>Управление торговлей 10.3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(с 10.3.68)</a:t>
            </a:r>
          </a:p>
          <a:p>
            <a:pPr marL="363538" indent="-342900">
              <a:lnSpc>
                <a:spcPct val="101000"/>
              </a:lnSpc>
              <a:spcBef>
                <a:spcPts val="463"/>
              </a:spcBef>
              <a:buClr>
                <a:srgbClr val="CC0000"/>
              </a:buClr>
              <a:buFontTx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latin typeface="Microsoft Sans Serif" pitchFamily="34" charset="0"/>
                <a:cs typeface="Microsoft Sans Serif" pitchFamily="34" charset="0"/>
              </a:rPr>
              <a:t>Управление производственным предприятием 1.3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(с  1.3.157)</a:t>
            </a:r>
          </a:p>
          <a:p>
            <a:pPr marL="363538" indent="-342900">
              <a:spcBef>
                <a:spcPts val="50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63538" algn="l"/>
                <a:tab pos="365125" algn="l"/>
              </a:tabLst>
            </a:pPr>
            <a:endParaRPr lang="ru-RU" sz="2500">
              <a:latin typeface="Microsoft Sans Serif" pitchFamily="34" charset="0"/>
              <a:cs typeface="Microsoft Sans Serif" pitchFamily="34" charset="0"/>
            </a:endParaRPr>
          </a:p>
          <a:p>
            <a:pPr marL="363538" indent="-342900">
              <a:tabLst>
                <a:tab pos="363538" algn="l"/>
                <a:tab pos="365125" algn="l"/>
              </a:tabLst>
            </a:pPr>
            <a:r>
              <a:rPr lang="ru-RU" sz="2000">
                <a:latin typeface="Microsoft Sans Serif" pitchFamily="34" charset="0"/>
                <a:cs typeface="Microsoft Sans Serif" pitchFamily="34" charset="0"/>
              </a:rPr>
              <a:t>Модуль 1С:EDI </a:t>
            </a:r>
            <a:r>
              <a:rPr lang="ru-RU" sz="200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не требует встраивания </a:t>
            </a:r>
            <a:r>
              <a:rPr lang="ru-RU" sz="2000">
                <a:latin typeface="Microsoft Sans Serif" pitchFamily="34" charset="0"/>
                <a:cs typeface="Microsoft Sans Serif" pitchFamily="34" charset="0"/>
              </a:rPr>
              <a:t>или</a:t>
            </a:r>
          </a:p>
          <a:p>
            <a:pPr marL="363538" indent="-342900">
              <a:tabLst>
                <a:tab pos="363538" algn="l"/>
                <a:tab pos="365125" algn="l"/>
              </a:tabLst>
            </a:pPr>
            <a:r>
              <a:rPr lang="ru-RU" sz="2000">
                <a:latin typeface="Microsoft Sans Serif" pitchFamily="34" charset="0"/>
                <a:cs typeface="Microsoft Sans Serif" pitchFamily="34" charset="0"/>
              </a:rPr>
              <a:t>доработки типовых конфигураций</a:t>
            </a:r>
          </a:p>
          <a:p>
            <a:pPr marL="363538" indent="-342900">
              <a:spcBef>
                <a:spcPts val="13"/>
              </a:spcBef>
              <a:tabLst>
                <a:tab pos="363538" algn="l"/>
                <a:tab pos="365125" algn="l"/>
              </a:tabLst>
            </a:pPr>
            <a:endParaRPr lang="ru-RU" sz="2700">
              <a:latin typeface="Microsoft Sans Serif" pitchFamily="34" charset="0"/>
              <a:cs typeface="Microsoft Sans Serif" pitchFamily="34" charset="0"/>
            </a:endParaRPr>
          </a:p>
          <a:p>
            <a:pPr marL="363538" indent="-342900">
              <a:buClr>
                <a:srgbClr val="CC0000"/>
              </a:buClr>
              <a:buFontTx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Для 8.3 </a:t>
            </a:r>
            <a:r>
              <a:rPr lang="ru-RU">
                <a:latin typeface="Microsoft Sans Serif" pitchFamily="34" charset="0"/>
                <a:cs typeface="Microsoft Sans Serif" pitchFamily="34" charset="0"/>
              </a:rPr>
              <a:t>– расширение и обработка, в т.ч. для  облаков</a:t>
            </a:r>
          </a:p>
          <a:p>
            <a:pPr marL="363538" indent="-342900">
              <a:spcBef>
                <a:spcPts val="488"/>
              </a:spcBef>
              <a:buClr>
                <a:srgbClr val="CC0000"/>
              </a:buClr>
              <a:buFontTx/>
              <a:buChar char="•"/>
              <a:tabLst>
                <a:tab pos="363538" algn="l"/>
                <a:tab pos="365125" algn="l"/>
              </a:tabLst>
            </a:pPr>
            <a:r>
              <a:rPr lang="ru-RU" sz="200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Для 8.2 </a:t>
            </a:r>
            <a:r>
              <a:rPr lang="ru-RU">
                <a:latin typeface="Microsoft Sans Serif" pitchFamily="34" charset="0"/>
                <a:cs typeface="Microsoft Sans Serif" pitchFamily="34" charset="0"/>
              </a:rPr>
              <a:t>– внешняя обработка</a:t>
            </a:r>
          </a:p>
        </p:txBody>
      </p:sp>
      <p:grpSp>
        <p:nvGrpSpPr>
          <p:cNvPr id="29700" name="object 7"/>
          <p:cNvGrpSpPr>
            <a:grpSpLocks/>
          </p:cNvGrpSpPr>
          <p:nvPr/>
        </p:nvGrpSpPr>
        <p:grpSpPr bwMode="auto">
          <a:xfrm>
            <a:off x="5145088" y="1277938"/>
            <a:ext cx="1133475" cy="1035050"/>
            <a:chOff x="5145023" y="1278635"/>
            <a:chExt cx="1134110" cy="1035050"/>
          </a:xfrm>
        </p:grpSpPr>
        <p:pic>
          <p:nvPicPr>
            <p:cNvPr id="29705" name="object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5023" y="1645919"/>
              <a:ext cx="66751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3579" y="1845563"/>
              <a:ext cx="495300" cy="31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object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5023" y="1278635"/>
              <a:ext cx="667512" cy="66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object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9863" y="1463039"/>
              <a:ext cx="495300" cy="31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1" name="object 12"/>
          <p:cNvGrpSpPr>
            <a:grpSpLocks/>
          </p:cNvGrpSpPr>
          <p:nvPr/>
        </p:nvGrpSpPr>
        <p:grpSpPr bwMode="auto">
          <a:xfrm>
            <a:off x="6750050" y="1565275"/>
            <a:ext cx="3833813" cy="1936750"/>
            <a:chOff x="6775957" y="1554098"/>
            <a:chExt cx="3832860" cy="1937385"/>
          </a:xfrm>
        </p:grpSpPr>
        <p:sp>
          <p:nvSpPr>
            <p:cNvPr id="29703" name="object 13"/>
            <p:cNvSpPr>
              <a:spLocks/>
            </p:cNvSpPr>
            <p:nvPr/>
          </p:nvSpPr>
          <p:spPr bwMode="auto">
            <a:xfrm>
              <a:off x="6788657" y="1566798"/>
              <a:ext cx="3807460" cy="1883410"/>
            </a:xfrm>
            <a:custGeom>
              <a:avLst/>
              <a:gdLst/>
              <a:ahLst/>
              <a:cxnLst>
                <a:cxn ang="0">
                  <a:pos x="0" y="771906"/>
                </a:cxn>
                <a:cxn ang="0">
                  <a:pos x="3567049" y="0"/>
                </a:cxn>
                <a:cxn ang="0">
                  <a:pos x="3807460" y="1110996"/>
                </a:cxn>
                <a:cxn ang="0">
                  <a:pos x="240284" y="1882902"/>
                </a:cxn>
                <a:cxn ang="0">
                  <a:pos x="0" y="771906"/>
                </a:cxn>
              </a:cxnLst>
              <a:rect l="0" t="0" r="r" b="b"/>
              <a:pathLst>
                <a:path w="3807459" h="1883410">
                  <a:moveTo>
                    <a:pt x="0" y="771906"/>
                  </a:moveTo>
                  <a:lnTo>
                    <a:pt x="3567049" y="0"/>
                  </a:lnTo>
                  <a:lnTo>
                    <a:pt x="3807460" y="1110996"/>
                  </a:lnTo>
                  <a:lnTo>
                    <a:pt x="240284" y="1882902"/>
                  </a:lnTo>
                  <a:lnTo>
                    <a:pt x="0" y="771906"/>
                  </a:lnTo>
                  <a:close/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9704" name="object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76160" y="1603755"/>
              <a:ext cx="3407918" cy="1887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2" name="object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25" y="27241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Microsoft Sans Serif" pitchFamily="34" charset="0"/>
                <a:cs typeface="Microsoft Sans Serif" pitchFamily="34" charset="0"/>
              </a:rPr>
              <a:t>Решения 1С для автоматизации  документооборота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838" y="1631950"/>
            <a:ext cx="10147300" cy="43799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solidFill>
                  <a:srgbClr val="006FC0"/>
                </a:solidFill>
                <a:latin typeface="Microsoft Sans Serif" pitchFamily="34" charset="0"/>
                <a:cs typeface="Microsoft Sans Serif" pitchFamily="34" charset="0"/>
              </a:rPr>
              <a:t>Сервис 1С-ЭДО </a:t>
            </a:r>
            <a:r>
              <a:rPr lang="ru-RU" sz="2100">
                <a:latin typeface="Microsoft Sans Serif" pitchFamily="34" charset="0"/>
                <a:cs typeface="Microsoft Sans Serif" pitchFamily="34" charset="0"/>
              </a:rPr>
              <a:t>– документооборот с контрагентами через операторов</a:t>
            </a:r>
          </a:p>
          <a:p>
            <a:pPr marL="355600" indent="-342900">
              <a:spcBef>
                <a:spcPts val="2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endParaRPr lang="ru-RU" sz="3100">
              <a:latin typeface="Microsoft Sans Serif" pitchFamily="34" charset="0"/>
              <a:cs typeface="Microsoft Sans Serif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solidFill>
                  <a:srgbClr val="006FC0"/>
                </a:solidFill>
                <a:latin typeface="Microsoft Sans Serif" pitchFamily="34" charset="0"/>
                <a:cs typeface="Microsoft Sans Serif" pitchFamily="34" charset="0"/>
              </a:rPr>
              <a:t>Сервис 1С:EDI </a:t>
            </a:r>
            <a:r>
              <a:rPr lang="ru-RU" sz="2100">
                <a:latin typeface="Microsoft Sans Serif" pitchFamily="34" charset="0"/>
                <a:cs typeface="Microsoft Sans Serif" pitchFamily="34" charset="0"/>
              </a:rPr>
              <a:t>– позаказный документооборот с торговыми сетями через EDI-  провайдера Docrobot</a:t>
            </a:r>
          </a:p>
          <a:p>
            <a:pPr marL="355600" indent="-342900">
              <a:spcBef>
                <a:spcPts val="2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endParaRPr lang="ru-RU" sz="3100">
              <a:latin typeface="Microsoft Sans Serif" pitchFamily="34" charset="0"/>
              <a:cs typeface="Microsoft Sans Serif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solidFill>
                  <a:srgbClr val="006FC0"/>
                </a:solidFill>
                <a:latin typeface="Microsoft Sans Serif" pitchFamily="34" charset="0"/>
                <a:cs typeface="Microsoft Sans Serif" pitchFamily="34" charset="0"/>
              </a:rPr>
              <a:t>1С:Документооборот </a:t>
            </a:r>
            <a:r>
              <a:rPr lang="ru-RU" sz="2100">
                <a:latin typeface="Microsoft Sans Serif" pitchFamily="34" charset="0"/>
                <a:cs typeface="Microsoft Sans Serif" pitchFamily="34" charset="0"/>
              </a:rPr>
              <a:t>– внутренний и внешний электронный и традиционный  документооборот, в т.ч. ЭДО с контрагентами через операторов</a:t>
            </a:r>
          </a:p>
          <a:p>
            <a:pPr marL="355600" indent="-342900">
              <a:spcBef>
                <a:spcPts val="2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endParaRPr lang="ru-RU" sz="3100">
              <a:latin typeface="Microsoft Sans Serif" pitchFamily="34" charset="0"/>
              <a:cs typeface="Microsoft Sans Serif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solidFill>
                  <a:srgbClr val="006FC0"/>
                </a:solidFill>
                <a:latin typeface="Microsoft Sans Serif" pitchFamily="34" charset="0"/>
                <a:cs typeface="Microsoft Sans Serif" pitchFamily="34" charset="0"/>
              </a:rPr>
              <a:t>1С:Архив </a:t>
            </a:r>
            <a:r>
              <a:rPr lang="ru-RU" sz="2100">
                <a:latin typeface="Microsoft Sans Serif" pitchFamily="34" charset="0"/>
                <a:cs typeface="Microsoft Sans Serif" pitchFamily="34" charset="0"/>
              </a:rPr>
              <a:t>– долговременный архив электронных и традиционных документов,  соответствующий требованиям законодательства</a:t>
            </a:r>
          </a:p>
          <a:p>
            <a:pPr marL="355600" indent="-342900">
              <a:spcBef>
                <a:spcPts val="25"/>
              </a:spcBef>
              <a:buClr>
                <a:srgbClr val="CC0000"/>
              </a:buClr>
              <a:buFont typeface="Microsoft Sans Serif" pitchFamily="34" charset="0"/>
              <a:buChar char="•"/>
              <a:tabLst>
                <a:tab pos="354013" algn="l"/>
                <a:tab pos="355600" algn="l"/>
              </a:tabLst>
            </a:pPr>
            <a:endParaRPr lang="ru-RU" sz="3100">
              <a:latin typeface="Microsoft Sans Serif" pitchFamily="34" charset="0"/>
              <a:cs typeface="Microsoft Sans Serif" pitchFamily="34" charset="0"/>
            </a:endParaRPr>
          </a:p>
          <a:p>
            <a:pPr marL="355600" indent="-342900"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2100">
                <a:latin typeface="Microsoft Sans Serif" pitchFamily="34" charset="0"/>
                <a:cs typeface="Microsoft Sans Serif" pitchFamily="34" charset="0"/>
              </a:rPr>
              <a:t>На все вопросы ответим на</a:t>
            </a:r>
            <a:r>
              <a:rPr lang="ru-RU" sz="2100">
                <a:solidFill>
                  <a:srgbClr val="009999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100" u="sng">
                <a:solidFill>
                  <a:srgbClr val="009999"/>
                </a:solidFill>
                <a:latin typeface="Microsoft Sans Serif" pitchFamily="34" charset="0"/>
                <a:cs typeface="Microsoft Sans Serif" pitchFamily="34" charset="0"/>
                <a:hlinkClick r:id="rId2"/>
              </a:rPr>
              <a:t>doc@1c.ru</a:t>
            </a:r>
            <a:endParaRPr lang="ru-RU" sz="210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0225" y="5640388"/>
            <a:ext cx="2998788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000" b="1" spc="-5" dirty="0">
                <a:latin typeface="Arial"/>
                <a:cs typeface="Arial"/>
              </a:rPr>
              <a:t>Александр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Безбородов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275" y="3771900"/>
            <a:ext cx="2947988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20" dirty="0">
                <a:solidFill>
                  <a:srgbClr val="D20000"/>
                </a:solidFill>
                <a:latin typeface="Arial"/>
                <a:cs typeface="Arial"/>
              </a:rPr>
              <a:t>СПАСИБО</a:t>
            </a:r>
            <a:r>
              <a:rPr b="1" spc="25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D20000"/>
                </a:solidFill>
                <a:latin typeface="Arial"/>
                <a:cs typeface="Arial"/>
              </a:rPr>
              <a:t>ЗА</a:t>
            </a:r>
            <a:r>
              <a:rPr b="1" spc="-45" dirty="0">
                <a:solidFill>
                  <a:srgbClr val="D2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D20000"/>
                </a:solidFill>
                <a:latin typeface="Arial"/>
                <a:cs typeface="Arial"/>
              </a:rPr>
              <a:t>ВНИМАНИЕ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850" y="0"/>
            <a:ext cx="9448800" cy="454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b="1" smtClean="0">
                <a:latin typeface="Arial" charset="0"/>
                <a:cs typeface="Arial" charset="0"/>
              </a:rPr>
              <a:t>1С:Документооборот в Почте 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6725" y="685800"/>
            <a:ext cx="7451725" cy="2571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 fontAlgn="auto">
              <a:spcBef>
                <a:spcPts val="95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1600" spc="-30" dirty="0">
                <a:latin typeface="Microsoft Sans Serif"/>
                <a:cs typeface="Microsoft Sans Serif"/>
              </a:rPr>
              <a:t>Крупнейшее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внедрение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платформе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1С:Предприятие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6725" y="930275"/>
            <a:ext cx="9128125" cy="1760538"/>
          </a:xfrm>
          <a:prstGeom prst="rect">
            <a:avLst/>
          </a:prstGeom>
        </p:spPr>
        <p:txBody>
          <a:bodyPr lIns="0" tIns="24765" rIns="0" bIns="0">
            <a:spAutoFit/>
          </a:bodyPr>
          <a:lstStyle/>
          <a:p>
            <a:pPr marL="355600" indent="-342900">
              <a:spcBef>
                <a:spcPts val="2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Эксплуатируется с 2018 года, 11 узлов, Postgre, Linux</a:t>
            </a:r>
          </a:p>
          <a:p>
            <a:pPr marL="355600" indent="-342900">
              <a:lnSpc>
                <a:spcPts val="1825"/>
              </a:lnSpc>
              <a:spcBef>
                <a:spcPts val="238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Высоконагруженная система с огромным объемом данных и хорошими  показателями производительности</a:t>
            </a:r>
          </a:p>
          <a:p>
            <a:pPr marL="355600" indent="-342900">
              <a:lnSpc>
                <a:spcPts val="1875"/>
              </a:lnSpc>
              <a:spcBef>
                <a:spcPts val="5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Автоматизирует сложные распределенные процессы работы сотрудников</a:t>
            </a:r>
            <a:r>
              <a:rPr lang="ru-RU" sz="1600">
                <a:cs typeface="Microsoft Sans Serif" pitchFamily="34" charset="0"/>
              </a:rPr>
              <a:t> </a:t>
            </a: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с документами и друг с другом</a:t>
            </a:r>
          </a:p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80 видов документов и 2500 тематик, 5000 правил обработки документов</a:t>
            </a:r>
          </a:p>
          <a:p>
            <a:pPr marL="355600" indent="-342900">
              <a:spcBef>
                <a:spcPts val="100"/>
              </a:spcBef>
              <a:buClr>
                <a:srgbClr val="CC0000"/>
              </a:buClr>
              <a:buFontTx/>
              <a:buChar char="•"/>
              <a:tabLst>
                <a:tab pos="354013" algn="l"/>
                <a:tab pos="355600" algn="l"/>
              </a:tabLst>
            </a:pPr>
            <a:r>
              <a:rPr lang="ru-RU" sz="1600">
                <a:latin typeface="Microsoft Sans Serif" pitchFamily="34" charset="0"/>
                <a:cs typeface="Microsoft Sans Serif" pitchFamily="34" charset="0"/>
              </a:rPr>
              <a:t>Данные на сентябрь 2022:</a:t>
            </a:r>
          </a:p>
        </p:txBody>
      </p:sp>
      <p:grpSp>
        <p:nvGrpSpPr>
          <p:cNvPr id="9221" name="object 6"/>
          <p:cNvGrpSpPr>
            <a:grpSpLocks/>
          </p:cNvGrpSpPr>
          <p:nvPr/>
        </p:nvGrpSpPr>
        <p:grpSpPr bwMode="auto">
          <a:xfrm>
            <a:off x="112713" y="2974975"/>
            <a:ext cx="11239500" cy="3344863"/>
            <a:chOff x="113156" y="2975609"/>
            <a:chExt cx="11239500" cy="3344545"/>
          </a:xfrm>
        </p:grpSpPr>
        <p:pic>
          <p:nvPicPr>
            <p:cNvPr id="9238" name="object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156" y="2975609"/>
              <a:ext cx="11239500" cy="324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9" name="object 8"/>
            <p:cNvSpPr>
              <a:spLocks/>
            </p:cNvSpPr>
            <p:nvPr/>
          </p:nvSpPr>
          <p:spPr bwMode="auto">
            <a:xfrm>
              <a:off x="7993379" y="5903975"/>
              <a:ext cx="1152525" cy="416559"/>
            </a:xfrm>
            <a:custGeom>
              <a:avLst/>
              <a:gdLst/>
              <a:ahLst/>
              <a:cxnLst>
                <a:cxn ang="0">
                  <a:pos x="1152144" y="0"/>
                </a:cxn>
                <a:cxn ang="0">
                  <a:pos x="0" y="0"/>
                </a:cxn>
                <a:cxn ang="0">
                  <a:pos x="0" y="416052"/>
                </a:cxn>
                <a:cxn ang="0">
                  <a:pos x="1152144" y="416052"/>
                </a:cxn>
                <a:cxn ang="0">
                  <a:pos x="1152144" y="0"/>
                </a:cxn>
              </a:cxnLst>
              <a:rect l="0" t="0" r="r" b="b"/>
              <a:pathLst>
                <a:path w="1152525" h="416560">
                  <a:moveTo>
                    <a:pt x="1152144" y="0"/>
                  </a:moveTo>
                  <a:lnTo>
                    <a:pt x="0" y="0"/>
                  </a:lnTo>
                  <a:lnTo>
                    <a:pt x="0" y="416052"/>
                  </a:lnTo>
                  <a:lnTo>
                    <a:pt x="1152144" y="416052"/>
                  </a:lnTo>
                  <a:lnTo>
                    <a:pt x="11521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096250" y="5930900"/>
            <a:ext cx="946150" cy="3444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34.6</a:t>
            </a:r>
            <a:r>
              <a:rPr sz="2100" b="1" spc="-8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6600"/>
                </a:solidFill>
                <a:latin typeface="Arial"/>
                <a:cs typeface="Arial"/>
              </a:rPr>
              <a:t>Тб</a:t>
            </a:r>
            <a:endParaRPr sz="2100">
              <a:latin typeface="Arial"/>
              <a:cs typeface="Arial"/>
            </a:endParaRPr>
          </a:p>
        </p:txBody>
      </p:sp>
      <p:sp>
        <p:nvSpPr>
          <p:cNvPr id="9223" name="object 10"/>
          <p:cNvSpPr>
            <a:spLocks/>
          </p:cNvSpPr>
          <p:nvPr/>
        </p:nvSpPr>
        <p:spPr bwMode="auto">
          <a:xfrm>
            <a:off x="61913" y="4032250"/>
            <a:ext cx="1597025" cy="417513"/>
          </a:xfrm>
          <a:custGeom>
            <a:avLst/>
            <a:gdLst/>
            <a:ahLst/>
            <a:cxnLst>
              <a:cxn ang="0">
                <a:pos x="1595628" y="0"/>
              </a:cxn>
              <a:cxn ang="0">
                <a:pos x="0" y="0"/>
              </a:cxn>
              <a:cxn ang="0">
                <a:pos x="0" y="416052"/>
              </a:cxn>
              <a:cxn ang="0">
                <a:pos x="1595628" y="416052"/>
              </a:cxn>
              <a:cxn ang="0">
                <a:pos x="1595628" y="0"/>
              </a:cxn>
            </a:cxnLst>
            <a:rect l="0" t="0" r="r" b="b"/>
            <a:pathLst>
              <a:path w="1595755" h="416560">
                <a:moveTo>
                  <a:pt x="1595628" y="0"/>
                </a:moveTo>
                <a:lnTo>
                  <a:pt x="0" y="0"/>
                </a:lnTo>
                <a:lnTo>
                  <a:pt x="0" y="416052"/>
                </a:lnTo>
                <a:lnTo>
                  <a:pt x="1595628" y="416052"/>
                </a:lnTo>
                <a:lnTo>
                  <a:pt x="15956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11"/>
          <p:cNvSpPr txBox="1"/>
          <p:nvPr/>
        </p:nvSpPr>
        <p:spPr>
          <a:xfrm>
            <a:off x="141288" y="4059238"/>
            <a:ext cx="1355725" cy="3444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10</a:t>
            </a:r>
            <a:r>
              <a:rPr sz="2100" b="1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214</a:t>
            </a:r>
            <a:r>
              <a:rPr sz="2100" b="1" spc="-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555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89375" y="4032250"/>
            <a:ext cx="1152525" cy="417513"/>
          </a:xfrm>
          <a:prstGeom prst="rect">
            <a:avLst/>
          </a:prstGeom>
          <a:solidFill>
            <a:srgbClr val="FFFFFF"/>
          </a:solidFill>
        </p:spPr>
        <p:txBody>
          <a:bodyPr lIns="0" tIns="38735" rIns="0" bIns="0">
            <a:spAutoFit/>
          </a:bodyPr>
          <a:lstStyle/>
          <a:p>
            <a:pPr marL="226695" fontAlgn="auto">
              <a:spcBef>
                <a:spcPts val="305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26</a:t>
            </a:r>
            <a:r>
              <a:rPr sz="2100" b="1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6600"/>
                </a:solidFill>
                <a:latin typeface="Arial"/>
                <a:cs typeface="Arial"/>
              </a:rPr>
              <a:t>Тб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3250" y="4032250"/>
            <a:ext cx="1595438" cy="417513"/>
          </a:xfrm>
          <a:prstGeom prst="rect">
            <a:avLst/>
          </a:prstGeom>
          <a:solidFill>
            <a:srgbClr val="FFFFFF"/>
          </a:solidFill>
        </p:spPr>
        <p:txBody>
          <a:bodyPr lIns="0" tIns="38735" rIns="0" bIns="0">
            <a:spAutoFit/>
          </a:bodyPr>
          <a:lstStyle/>
          <a:p>
            <a:pPr marL="92075" fontAlgn="auto">
              <a:spcBef>
                <a:spcPts val="305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18</a:t>
            </a:r>
            <a:r>
              <a:rPr sz="2100" b="1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133</a:t>
            </a:r>
            <a:r>
              <a:rPr sz="2100" b="1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725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61038" y="4032250"/>
            <a:ext cx="1595437" cy="417513"/>
          </a:xfrm>
          <a:prstGeom prst="rect">
            <a:avLst/>
          </a:prstGeom>
          <a:solidFill>
            <a:srgbClr val="FFFFFF"/>
          </a:solidFill>
        </p:spPr>
        <p:txBody>
          <a:bodyPr lIns="0" tIns="38735" rIns="0" bIns="0">
            <a:spAutoFit/>
          </a:bodyPr>
          <a:lstStyle/>
          <a:p>
            <a:pPr marL="92075" fontAlgn="auto">
              <a:spcBef>
                <a:spcPts val="305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16</a:t>
            </a:r>
            <a:r>
              <a:rPr sz="2100" b="1" spc="-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342</a:t>
            </a:r>
            <a:r>
              <a:rPr sz="2100" b="1" spc="-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524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0813" y="4032250"/>
            <a:ext cx="1597025" cy="417513"/>
          </a:xfrm>
          <a:prstGeom prst="rect">
            <a:avLst/>
          </a:prstGeom>
          <a:solidFill>
            <a:srgbClr val="FFFFFF"/>
          </a:solidFill>
        </p:spPr>
        <p:txBody>
          <a:bodyPr lIns="0" tIns="38735" rIns="0" bIns="0">
            <a:spAutoFit/>
          </a:bodyPr>
          <a:lstStyle/>
          <a:p>
            <a:pPr marL="92075" fontAlgn="auto">
              <a:spcBef>
                <a:spcPts val="305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2</a:t>
            </a:r>
            <a:r>
              <a:rPr sz="2100" b="1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553</a:t>
            </a:r>
            <a:r>
              <a:rPr sz="2100" b="1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950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48825" y="4032250"/>
            <a:ext cx="1597025" cy="417513"/>
          </a:xfrm>
          <a:prstGeom prst="rect">
            <a:avLst/>
          </a:prstGeom>
          <a:solidFill>
            <a:srgbClr val="FFFFFF"/>
          </a:solidFill>
        </p:spPr>
        <p:txBody>
          <a:bodyPr lIns="0" tIns="38735" rIns="0" bIns="0">
            <a:spAutoFit/>
          </a:bodyPr>
          <a:lstStyle/>
          <a:p>
            <a:pPr marL="92710" fontAlgn="auto">
              <a:spcBef>
                <a:spcPts val="305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12</a:t>
            </a:r>
            <a:r>
              <a:rPr sz="2100" b="1" spc="-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727</a:t>
            </a:r>
            <a:r>
              <a:rPr sz="2100" b="1" spc="-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100</a:t>
            </a:r>
            <a:endParaRPr sz="2100">
              <a:latin typeface="Arial"/>
              <a:cs typeface="Arial"/>
            </a:endParaRPr>
          </a:p>
        </p:txBody>
      </p:sp>
      <p:sp>
        <p:nvSpPr>
          <p:cNvPr id="9230" name="object 17"/>
          <p:cNvSpPr>
            <a:spLocks/>
          </p:cNvSpPr>
          <p:nvPr/>
        </p:nvSpPr>
        <p:spPr bwMode="auto">
          <a:xfrm>
            <a:off x="0" y="5903913"/>
            <a:ext cx="3454400" cy="415925"/>
          </a:xfrm>
          <a:custGeom>
            <a:avLst/>
            <a:gdLst/>
            <a:ahLst/>
            <a:cxnLst>
              <a:cxn ang="0">
                <a:pos x="1595628" y="0"/>
              </a:cxn>
              <a:cxn ang="0">
                <a:pos x="0" y="0"/>
              </a:cxn>
              <a:cxn ang="0">
                <a:pos x="0" y="416052"/>
              </a:cxn>
              <a:cxn ang="0">
                <a:pos x="1595628" y="416052"/>
              </a:cxn>
              <a:cxn ang="0">
                <a:pos x="1595628" y="0"/>
              </a:cxn>
              <a:cxn ang="0">
                <a:pos x="3454908" y="0"/>
              </a:cxn>
              <a:cxn ang="0">
                <a:pos x="1859280" y="0"/>
              </a:cxn>
              <a:cxn ang="0">
                <a:pos x="1859280" y="416052"/>
              </a:cxn>
              <a:cxn ang="0">
                <a:pos x="3454908" y="416052"/>
              </a:cxn>
              <a:cxn ang="0">
                <a:pos x="3454908" y="0"/>
              </a:cxn>
            </a:cxnLst>
            <a:rect l="0" t="0" r="r" b="b"/>
            <a:pathLst>
              <a:path w="3455035" h="416560">
                <a:moveTo>
                  <a:pt x="1595628" y="0"/>
                </a:moveTo>
                <a:lnTo>
                  <a:pt x="0" y="0"/>
                </a:lnTo>
                <a:lnTo>
                  <a:pt x="0" y="416052"/>
                </a:lnTo>
                <a:lnTo>
                  <a:pt x="1595628" y="416052"/>
                </a:lnTo>
                <a:lnTo>
                  <a:pt x="1595628" y="0"/>
                </a:lnTo>
                <a:close/>
              </a:path>
              <a:path w="3455035" h="416560">
                <a:moveTo>
                  <a:pt x="3454908" y="0"/>
                </a:moveTo>
                <a:lnTo>
                  <a:pt x="1859280" y="0"/>
                </a:lnTo>
                <a:lnTo>
                  <a:pt x="1859280" y="416052"/>
                </a:lnTo>
                <a:lnTo>
                  <a:pt x="3454908" y="416052"/>
                </a:lnTo>
                <a:lnTo>
                  <a:pt x="345490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79375" y="5930900"/>
            <a:ext cx="2928938" cy="3444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1871345" algn="l"/>
              </a:tabLs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40 287</a:t>
            </a:r>
            <a:r>
              <a:rPr sz="2100" b="1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784	</a:t>
            </a:r>
            <a:r>
              <a:rPr sz="2100" b="1" dirty="0">
                <a:solidFill>
                  <a:srgbClr val="006600"/>
                </a:solidFill>
                <a:latin typeface="Arial"/>
                <a:cs typeface="Arial"/>
              </a:rPr>
              <a:t>~</a:t>
            </a:r>
            <a:r>
              <a:rPr sz="2100" b="1" spc="-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21</a:t>
            </a:r>
            <a:r>
              <a:rPr sz="2100" b="1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000</a:t>
            </a:r>
            <a:endParaRPr sz="2100">
              <a:latin typeface="Arial"/>
              <a:cs typeface="Arial"/>
            </a:endParaRPr>
          </a:p>
        </p:txBody>
      </p:sp>
      <p:sp>
        <p:nvSpPr>
          <p:cNvPr id="9232" name="object 19"/>
          <p:cNvSpPr>
            <a:spLocks/>
          </p:cNvSpPr>
          <p:nvPr/>
        </p:nvSpPr>
        <p:spPr bwMode="auto">
          <a:xfrm>
            <a:off x="3784600" y="5903913"/>
            <a:ext cx="1595438" cy="415925"/>
          </a:xfrm>
          <a:custGeom>
            <a:avLst/>
            <a:gdLst/>
            <a:ahLst/>
            <a:cxnLst>
              <a:cxn ang="0">
                <a:pos x="1595627" y="0"/>
              </a:cxn>
              <a:cxn ang="0">
                <a:pos x="0" y="0"/>
              </a:cxn>
              <a:cxn ang="0">
                <a:pos x="0" y="416052"/>
              </a:cxn>
              <a:cxn ang="0">
                <a:pos x="1595627" y="416052"/>
              </a:cxn>
              <a:cxn ang="0">
                <a:pos x="1595627" y="0"/>
              </a:cxn>
            </a:cxnLst>
            <a:rect l="0" t="0" r="r" b="b"/>
            <a:pathLst>
              <a:path w="1595754" h="416560">
                <a:moveTo>
                  <a:pt x="1595627" y="0"/>
                </a:moveTo>
                <a:lnTo>
                  <a:pt x="0" y="0"/>
                </a:lnTo>
                <a:lnTo>
                  <a:pt x="0" y="416052"/>
                </a:lnTo>
                <a:lnTo>
                  <a:pt x="1595627" y="416052"/>
                </a:lnTo>
                <a:lnTo>
                  <a:pt x="159562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" name="object 20"/>
          <p:cNvSpPr txBox="1"/>
          <p:nvPr/>
        </p:nvSpPr>
        <p:spPr>
          <a:xfrm>
            <a:off x="3863975" y="5930900"/>
            <a:ext cx="1357313" cy="3444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75</a:t>
            </a:r>
            <a:r>
              <a:rPr sz="2100" b="1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776</a:t>
            </a:r>
            <a:r>
              <a:rPr sz="2100" b="1" spc="-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565</a:t>
            </a:r>
            <a:endParaRPr sz="2100">
              <a:latin typeface="Arial"/>
              <a:cs typeface="Arial"/>
            </a:endParaRPr>
          </a:p>
        </p:txBody>
      </p:sp>
      <p:sp>
        <p:nvSpPr>
          <p:cNvPr id="9234" name="object 21"/>
          <p:cNvSpPr>
            <a:spLocks/>
          </p:cNvSpPr>
          <p:nvPr/>
        </p:nvSpPr>
        <p:spPr bwMode="auto">
          <a:xfrm>
            <a:off x="5761038" y="5903913"/>
            <a:ext cx="1595437" cy="415925"/>
          </a:xfrm>
          <a:custGeom>
            <a:avLst/>
            <a:gdLst/>
            <a:ahLst/>
            <a:cxnLst>
              <a:cxn ang="0">
                <a:pos x="1595627" y="0"/>
              </a:cxn>
              <a:cxn ang="0">
                <a:pos x="0" y="0"/>
              </a:cxn>
              <a:cxn ang="0">
                <a:pos x="0" y="416052"/>
              </a:cxn>
              <a:cxn ang="0">
                <a:pos x="1595627" y="416052"/>
              </a:cxn>
              <a:cxn ang="0">
                <a:pos x="1595627" y="0"/>
              </a:cxn>
            </a:cxnLst>
            <a:rect l="0" t="0" r="r" b="b"/>
            <a:pathLst>
              <a:path w="1595754" h="416560">
                <a:moveTo>
                  <a:pt x="1595627" y="0"/>
                </a:moveTo>
                <a:lnTo>
                  <a:pt x="0" y="0"/>
                </a:lnTo>
                <a:lnTo>
                  <a:pt x="0" y="416052"/>
                </a:lnTo>
                <a:lnTo>
                  <a:pt x="1595627" y="416052"/>
                </a:lnTo>
                <a:lnTo>
                  <a:pt x="159562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22"/>
          <p:cNvSpPr txBox="1"/>
          <p:nvPr/>
        </p:nvSpPr>
        <p:spPr>
          <a:xfrm>
            <a:off x="6065838" y="5930900"/>
            <a:ext cx="987425" cy="3444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230</a:t>
            </a:r>
            <a:r>
              <a:rPr sz="2100" b="1" spc="-8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618</a:t>
            </a:r>
            <a:endParaRPr sz="2100">
              <a:latin typeface="Arial"/>
              <a:cs typeface="Arial"/>
            </a:endParaRPr>
          </a:p>
        </p:txBody>
      </p:sp>
      <p:sp>
        <p:nvSpPr>
          <p:cNvPr id="9236" name="object 23"/>
          <p:cNvSpPr>
            <a:spLocks/>
          </p:cNvSpPr>
          <p:nvPr/>
        </p:nvSpPr>
        <p:spPr bwMode="auto">
          <a:xfrm>
            <a:off x="9556750" y="5903913"/>
            <a:ext cx="1595438" cy="415925"/>
          </a:xfrm>
          <a:custGeom>
            <a:avLst/>
            <a:gdLst/>
            <a:ahLst/>
            <a:cxnLst>
              <a:cxn ang="0">
                <a:pos x="1595627" y="0"/>
              </a:cxn>
              <a:cxn ang="0">
                <a:pos x="0" y="0"/>
              </a:cxn>
              <a:cxn ang="0">
                <a:pos x="0" y="416052"/>
              </a:cxn>
              <a:cxn ang="0">
                <a:pos x="1595627" y="416052"/>
              </a:cxn>
              <a:cxn ang="0">
                <a:pos x="1595627" y="0"/>
              </a:cxn>
            </a:cxnLst>
            <a:rect l="0" t="0" r="r" b="b"/>
            <a:pathLst>
              <a:path w="1595754" h="416560">
                <a:moveTo>
                  <a:pt x="1595627" y="0"/>
                </a:moveTo>
                <a:lnTo>
                  <a:pt x="0" y="0"/>
                </a:lnTo>
                <a:lnTo>
                  <a:pt x="0" y="416052"/>
                </a:lnTo>
                <a:lnTo>
                  <a:pt x="1595627" y="416052"/>
                </a:lnTo>
                <a:lnTo>
                  <a:pt x="159562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object 24"/>
          <p:cNvSpPr txBox="1"/>
          <p:nvPr/>
        </p:nvSpPr>
        <p:spPr>
          <a:xfrm>
            <a:off x="9752013" y="5930900"/>
            <a:ext cx="1208087" cy="3444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100" b="1" dirty="0">
                <a:solidFill>
                  <a:srgbClr val="006600"/>
                </a:solidFill>
                <a:latin typeface="Arial"/>
                <a:cs typeface="Arial"/>
              </a:rPr>
              <a:t>1</a:t>
            </a:r>
            <a:r>
              <a:rPr sz="2100" b="1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708</a:t>
            </a:r>
            <a:r>
              <a:rPr sz="2100" b="1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006600"/>
                </a:solidFill>
                <a:latin typeface="Arial"/>
                <a:cs typeface="Arial"/>
              </a:rPr>
              <a:t>903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8163" y="1446213"/>
            <a:ext cx="6489700" cy="4162425"/>
          </a:xfrm>
          <a:prstGeom prst="rect">
            <a:avLst/>
          </a:prstGeom>
        </p:spPr>
        <p:txBody>
          <a:bodyPr lIns="0" tIns="38100" rIns="0" bIns="0">
            <a:spAutoFit/>
          </a:bodyPr>
          <a:lstStyle/>
          <a:p>
            <a:pPr marL="355600" indent="-342900" fontAlgn="auto">
              <a:spcBef>
                <a:spcPts val="300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spc="-5" dirty="0">
                <a:latin typeface="Tahoma"/>
                <a:cs typeface="Tahoma"/>
              </a:rPr>
              <a:t>Почта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-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150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млн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204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dirty="0">
                <a:latin typeface="Tahoma"/>
                <a:cs typeface="Tahoma"/>
              </a:rPr>
              <a:t>Документы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-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188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тыс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204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dirty="0">
                <a:latin typeface="Tahoma"/>
                <a:cs typeface="Tahoma"/>
              </a:rPr>
              <a:t>Мероприятия</a:t>
            </a:r>
            <a:r>
              <a:rPr spc="-4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-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17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тыс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190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spc="-5" dirty="0">
                <a:latin typeface="Tahoma"/>
                <a:cs typeface="Tahoma"/>
              </a:rPr>
              <a:t>Календарь </a:t>
            </a:r>
            <a:r>
              <a:rPr dirty="0">
                <a:latin typeface="Tahoma"/>
                <a:cs typeface="Tahoma"/>
              </a:rPr>
              <a:t>-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325</a:t>
            </a:r>
            <a:r>
              <a:rPr spc="-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тыс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204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spc="-5" dirty="0">
                <a:latin typeface="Tahoma"/>
                <a:cs typeface="Tahoma"/>
              </a:rPr>
              <a:t>Процессы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-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126</a:t>
            </a:r>
            <a:r>
              <a:rPr spc="-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тыс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204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dirty="0">
                <a:latin typeface="Tahoma"/>
                <a:cs typeface="Tahoma"/>
              </a:rPr>
              <a:t>Задачи</a:t>
            </a:r>
            <a:r>
              <a:rPr spc="-3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-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291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тыс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190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spc="-5" dirty="0">
                <a:latin typeface="Tahoma"/>
                <a:cs typeface="Tahoma"/>
              </a:rPr>
              <a:t>Чат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-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10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млн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210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spc="-5" dirty="0">
                <a:latin typeface="Tahoma"/>
                <a:cs typeface="Tahoma"/>
              </a:rPr>
              <a:t>Форум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-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31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тыс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204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dirty="0">
                <a:latin typeface="Tahoma"/>
                <a:cs typeface="Tahoma"/>
              </a:rPr>
              <a:t>В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СУБД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34.5 </a:t>
            </a:r>
            <a:r>
              <a:rPr dirty="0">
                <a:latin typeface="Tahoma"/>
                <a:cs typeface="Tahoma"/>
              </a:rPr>
              <a:t>млрд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записей,</a:t>
            </a:r>
            <a:r>
              <a:rPr spc="-4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20</a:t>
            </a:r>
            <a:r>
              <a:rPr spc="-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Тб</a:t>
            </a:r>
            <a:endParaRPr>
              <a:latin typeface="Tahoma"/>
              <a:cs typeface="Tahoma"/>
            </a:endParaRPr>
          </a:p>
          <a:p>
            <a:pPr marL="756285" lvl="1" indent="-288925" fontAlgn="auto">
              <a:spcBef>
                <a:spcPts val="20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z="1600" spc="-5" dirty="0">
                <a:latin typeface="Tahoma"/>
                <a:cs typeface="Tahoma"/>
              </a:rPr>
              <a:t>Центральный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узел: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22</a:t>
            </a:r>
            <a:r>
              <a:rPr sz="1600" b="1" spc="2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млрд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записей, </a:t>
            </a:r>
            <a:r>
              <a:rPr sz="1600" b="1" spc="-5" dirty="0">
                <a:latin typeface="Tahoma"/>
                <a:cs typeface="Tahoma"/>
              </a:rPr>
              <a:t>13.5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Тб</a:t>
            </a:r>
            <a:endParaRPr sz="1600">
              <a:latin typeface="Tahoma"/>
              <a:cs typeface="Tahoma"/>
            </a:endParaRPr>
          </a:p>
          <a:p>
            <a:pPr marL="756285" lvl="1" indent="-288925" fontAlgn="auto">
              <a:spcBef>
                <a:spcPts val="190"/>
              </a:spcBef>
              <a:spcAft>
                <a:spcPts val="0"/>
              </a:spcAft>
              <a:buClr>
                <a:srgbClr val="CC0000"/>
              </a:buClr>
              <a:buFontTx/>
              <a:buChar char="•"/>
              <a:tabLst>
                <a:tab pos="756285" algn="l"/>
                <a:tab pos="756920" algn="l"/>
              </a:tabLst>
              <a:defRPr/>
            </a:pPr>
            <a:r>
              <a:rPr sz="1600" spc="-5" dirty="0">
                <a:latin typeface="Tahoma"/>
                <a:cs typeface="Tahoma"/>
              </a:rPr>
              <a:t>Узел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отделения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разработки: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12.5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млрд</a:t>
            </a:r>
            <a:r>
              <a:rPr sz="1600" b="1" spc="5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записей,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6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Тб</a:t>
            </a:r>
            <a:endParaRPr sz="1600">
              <a:latin typeface="Tahoma"/>
              <a:cs typeface="Tahoma"/>
            </a:endParaRPr>
          </a:p>
          <a:p>
            <a:pPr marL="355600" indent="-342900" fontAlgn="auto">
              <a:spcBef>
                <a:spcPts val="209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spc="-5" dirty="0">
                <a:latin typeface="Tahoma"/>
                <a:cs typeface="Tahoma"/>
              </a:rPr>
              <a:t>Файловое</a:t>
            </a:r>
            <a:r>
              <a:rPr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хранилище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-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30</a:t>
            </a:r>
            <a:r>
              <a:rPr spc="-5" dirty="0">
                <a:latin typeface="Tahoma"/>
                <a:cs typeface="Tahoma"/>
              </a:rPr>
              <a:t> Тб</a:t>
            </a:r>
            <a:r>
              <a:rPr sz="1600" spc="-5" dirty="0">
                <a:latin typeface="Tahoma"/>
                <a:cs typeface="Tahoma"/>
              </a:rPr>
              <a:t>,</a:t>
            </a:r>
            <a:r>
              <a:rPr sz="1600" dirty="0">
                <a:latin typeface="Tahoma"/>
                <a:cs typeface="Tahoma"/>
              </a:rPr>
              <a:t> 103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млн файлов</a:t>
            </a:r>
            <a:endParaRPr sz="1600">
              <a:latin typeface="Tahoma"/>
              <a:cs typeface="Tahoma"/>
            </a:endParaRPr>
          </a:p>
          <a:p>
            <a:pPr marL="355600" indent="-342900" fontAlgn="auto">
              <a:spcBef>
                <a:spcPts val="190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spc="-5" dirty="0">
                <a:latin typeface="Tahoma"/>
                <a:cs typeface="Tahoma"/>
              </a:rPr>
              <a:t>Активных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пользователей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-</a:t>
            </a:r>
            <a:r>
              <a:rPr spc="-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3000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(1000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роботов)</a:t>
            </a:r>
            <a:endParaRPr>
              <a:latin typeface="Tahoma"/>
              <a:cs typeface="Tahoma"/>
            </a:endParaRPr>
          </a:p>
          <a:p>
            <a:pPr marL="355600" indent="-342900" fontAlgn="auto">
              <a:spcBef>
                <a:spcPts val="204"/>
              </a:spcBef>
              <a:spcAft>
                <a:spcPts val="0"/>
              </a:spcAft>
              <a:buClr>
                <a:srgbClr val="CC0000"/>
              </a:buClr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dirty="0">
                <a:latin typeface="Tahoma"/>
                <a:cs typeface="Tahoma"/>
              </a:rPr>
              <a:t>4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сервера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1С:Предприятия,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</a:t>
            </a:r>
            <a:r>
              <a:rPr spc="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SQL </a:t>
            </a:r>
            <a:r>
              <a:rPr spc="-5" dirty="0">
                <a:latin typeface="Tahoma"/>
                <a:cs typeface="Tahoma"/>
              </a:rPr>
              <a:t>сервера,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2</a:t>
            </a:r>
            <a:r>
              <a:rPr spc="-5" dirty="0">
                <a:latin typeface="Tahoma"/>
                <a:cs typeface="Tahoma"/>
              </a:rPr>
              <a:t> веб-сервера</a:t>
            </a:r>
            <a:endParaRPr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8163" y="320675"/>
            <a:ext cx="72278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35" dirty="0"/>
              <a:t>1С:Документооборот</a:t>
            </a:r>
            <a:r>
              <a:rPr spc="-15" dirty="0"/>
              <a:t> </a:t>
            </a:r>
            <a:r>
              <a:rPr dirty="0"/>
              <a:t>в</a:t>
            </a:r>
            <a:r>
              <a:rPr spc="25" dirty="0"/>
              <a:t> </a:t>
            </a:r>
            <a:r>
              <a:rPr spc="-15" dirty="0"/>
              <a:t>самой</a:t>
            </a:r>
            <a:r>
              <a:rPr spc="20" dirty="0"/>
              <a:t> </a:t>
            </a:r>
            <a:r>
              <a:rPr spc="-5" dirty="0"/>
              <a:t>1С</a:t>
            </a:r>
          </a:p>
        </p:txBody>
      </p:sp>
      <p:pic>
        <p:nvPicPr>
          <p:cNvPr id="10243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6400" y="2133600"/>
            <a:ext cx="2889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063" y="382588"/>
            <a:ext cx="3482975" cy="4683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5" dirty="0">
                <a:latin typeface="Tahoma"/>
                <a:cs typeface="Tahoma"/>
              </a:rPr>
              <a:t>Ключевое</a:t>
            </a:r>
            <a:r>
              <a:rPr spc="-2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в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ДО8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3.0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/>
        <p:txBody>
          <a:bodyPr tIns="76835"/>
          <a:lstStyle/>
          <a:p>
            <a:pPr marL="1806575" indent="-342900" eaLnBrk="1" hangingPunct="1">
              <a:spcBef>
                <a:spcPts val="600"/>
              </a:spcBef>
              <a:buClr>
                <a:srgbClr val="CC0000"/>
              </a:buClr>
              <a:buFontTx/>
              <a:buChar char="•"/>
              <a:tabLst>
                <a:tab pos="1806575" algn="l"/>
              </a:tabLst>
            </a:pPr>
            <a:r>
              <a:rPr lang="ru-RU" smtClean="0">
                <a:latin typeface="Tahoma" pitchFamily="34" charset="0"/>
                <a:cs typeface="Tahoma" pitchFamily="34" charset="0"/>
              </a:rPr>
              <a:t>Вышла в январе 2022</a:t>
            </a:r>
          </a:p>
          <a:p>
            <a:pPr marL="1806575" indent="-342900" eaLnBrk="1" hangingPunct="1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1806575" algn="l"/>
              </a:tabLst>
            </a:pPr>
            <a:r>
              <a:rPr lang="ru-RU" smtClean="0">
                <a:latin typeface="Tahoma" pitchFamily="34" charset="0"/>
                <a:cs typeface="Tahoma" pitchFamily="34" charset="0"/>
              </a:rPr>
              <a:t>Стоимость не изменилась</a:t>
            </a:r>
          </a:p>
          <a:p>
            <a:pPr marL="1806575" indent="-342900" eaLnBrk="1" hangingPunct="1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1806575" algn="l"/>
              </a:tabLst>
            </a:pPr>
            <a:r>
              <a:rPr lang="ru-RU" smtClean="0">
                <a:latin typeface="Tahoma" pitchFamily="34" charset="0"/>
                <a:cs typeface="Tahoma" pitchFamily="34" charset="0"/>
              </a:rPr>
              <a:t>Обновление с 2.1 - бесплатное</a:t>
            </a:r>
          </a:p>
          <a:p>
            <a:pPr marL="1806575" indent="-342900" eaLnBrk="1" hangingPunct="1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1806575" algn="l"/>
              </a:tabLst>
            </a:pPr>
            <a:r>
              <a:rPr lang="ru-RU" smtClean="0">
                <a:latin typeface="Tahoma" pitchFamily="34" charset="0"/>
                <a:cs typeface="Tahoma" pitchFamily="34" charset="0"/>
              </a:rPr>
              <a:t>Главное - новая парадигма учета и обработки документов</a:t>
            </a:r>
          </a:p>
          <a:p>
            <a:pPr marL="1806575" indent="-342900" eaLnBrk="1" hangingPunct="1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1806575" algn="l"/>
              </a:tabLst>
            </a:pPr>
            <a:r>
              <a:rPr lang="ru-RU" smtClean="0">
                <a:latin typeface="Tahoma" pitchFamily="34" charset="0"/>
                <a:cs typeface="Tahoma" pitchFamily="34" charset="0"/>
              </a:rPr>
              <a:t>И новые механизмы для этого</a:t>
            </a:r>
          </a:p>
          <a:p>
            <a:pPr marL="2206625" lvl="1" indent="-287338" eaLnBrk="1" hangingPunct="1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1806575" algn="l"/>
              </a:tabLst>
            </a:pPr>
            <a:r>
              <a:rPr lang="ru-RU" sz="17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Правила обработки документов, правила коммуникаций, заместители и  помощники, роли файлов, тематики и многое другое</a:t>
            </a:r>
          </a:p>
          <a:p>
            <a:pPr marL="1806575" indent="-342900" eaLnBrk="1" hangingPunct="1">
              <a:spcBef>
                <a:spcPts val="500"/>
              </a:spcBef>
              <a:buClr>
                <a:srgbClr val="CC0000"/>
              </a:buClr>
              <a:buFontTx/>
              <a:buChar char="•"/>
              <a:tabLst>
                <a:tab pos="1806575" algn="l"/>
              </a:tabLst>
            </a:pPr>
            <a:r>
              <a:rPr lang="ru-RU" smtClean="0">
                <a:latin typeface="Tahoma" pitchFamily="34" charset="0"/>
                <a:cs typeface="Tahoma" pitchFamily="34" charset="0"/>
              </a:rPr>
              <a:t>И еще 600+ фишек разного масштаба</a:t>
            </a:r>
          </a:p>
          <a:p>
            <a:pPr marL="2206625" lvl="1" indent="-287338" eaLnBrk="1" hangingPunct="1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1806575" algn="l"/>
              </a:tabLst>
            </a:pPr>
            <a:r>
              <a:rPr lang="ru-RU" sz="17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единый реестр документов, новый ролевой подход к файлам документов,</a:t>
            </a:r>
          </a:p>
          <a:p>
            <a:pPr marL="1806575" indent="-342900" eaLnBrk="1" hangingPunct="1">
              <a:spcBef>
                <a:spcPct val="0"/>
              </a:spcBef>
              <a:tabLst>
                <a:tab pos="1806575" algn="l"/>
              </a:tabLst>
            </a:pPr>
            <a:r>
              <a:rPr lang="ru-RU" sz="1700" smtClean="0">
                <a:latin typeface="Tahoma" pitchFamily="34" charset="0"/>
                <a:cs typeface="Tahoma" pitchFamily="34" charset="0"/>
              </a:rPr>
              <a:t>сотрудники, а не пользователи, совместители, эскалация, права «по касанию»,</a:t>
            </a:r>
          </a:p>
          <a:p>
            <a:pPr marL="1806575" indent="-342900" eaLnBrk="1" hangingPunct="1">
              <a:spcBef>
                <a:spcPct val="0"/>
              </a:spcBef>
              <a:tabLst>
                <a:tab pos="1806575" algn="l"/>
              </a:tabLst>
            </a:pPr>
            <a:r>
              <a:rPr lang="ru-RU" sz="1700" smtClean="0">
                <a:latin typeface="Tahoma" pitchFamily="34" charset="0"/>
                <a:cs typeface="Tahoma" pitchFamily="34" charset="0"/>
              </a:rPr>
              <a:t>инициативные задачи</a:t>
            </a:r>
          </a:p>
          <a:p>
            <a:pPr marL="2206625" lvl="1" indent="-287338" eaLnBrk="1" hangingPunct="1">
              <a:spcBef>
                <a:spcPts val="413"/>
              </a:spcBef>
              <a:buClr>
                <a:srgbClr val="CC0000"/>
              </a:buClr>
              <a:buFontTx/>
              <a:buChar char="•"/>
              <a:tabLst>
                <a:tab pos="1806575" algn="l"/>
              </a:tabLst>
            </a:pPr>
            <a:r>
              <a:rPr lang="ru-RU" sz="17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 много чего еще…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object 2"/>
          <p:cNvGrpSpPr>
            <a:grpSpLocks/>
          </p:cNvGrpSpPr>
          <p:nvPr/>
        </p:nvGrpSpPr>
        <p:grpSpPr bwMode="auto">
          <a:xfrm>
            <a:off x="182563" y="179388"/>
            <a:ext cx="11149012" cy="6300787"/>
            <a:chOff x="183062" y="179952"/>
            <a:chExt cx="11148060" cy="6300470"/>
          </a:xfrm>
        </p:grpSpPr>
        <p:pic>
          <p:nvPicPr>
            <p:cNvPr id="12292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447" y="1363966"/>
              <a:ext cx="11143497" cy="5116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3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60" y="1440179"/>
              <a:ext cx="10943844" cy="5039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object 5"/>
            <p:cNvSpPr>
              <a:spLocks/>
            </p:cNvSpPr>
            <p:nvPr/>
          </p:nvSpPr>
          <p:spPr bwMode="auto">
            <a:xfrm>
              <a:off x="4178046" y="4897373"/>
              <a:ext cx="6696709" cy="1557655"/>
            </a:xfrm>
            <a:custGeom>
              <a:avLst/>
              <a:gdLst/>
              <a:ahLst/>
              <a:cxnLst>
                <a:cxn ang="0">
                  <a:pos x="6436868" y="0"/>
                </a:cxn>
                <a:cxn ang="0">
                  <a:pos x="259587" y="0"/>
                </a:cxn>
                <a:cxn ang="0">
                  <a:pos x="212922" y="4181"/>
                </a:cxn>
                <a:cxn ang="0">
                  <a:pos x="169002" y="16238"/>
                </a:cxn>
                <a:cxn ang="0">
                  <a:pos x="128561" y="35437"/>
                </a:cxn>
                <a:cxn ang="0">
                  <a:pos x="92331" y="61046"/>
                </a:cxn>
                <a:cxn ang="0">
                  <a:pos x="61046" y="92331"/>
                </a:cxn>
                <a:cxn ang="0">
                  <a:pos x="35437" y="128561"/>
                </a:cxn>
                <a:cxn ang="0">
                  <a:pos x="16238" y="169002"/>
                </a:cxn>
                <a:cxn ang="0">
                  <a:pos x="4181" y="212922"/>
                </a:cxn>
                <a:cxn ang="0">
                  <a:pos x="0" y="259587"/>
                </a:cxn>
                <a:cxn ang="0">
                  <a:pos x="0" y="1297940"/>
                </a:cxn>
                <a:cxn ang="0">
                  <a:pos x="4181" y="1344602"/>
                </a:cxn>
                <a:cxn ang="0">
                  <a:pos x="16238" y="1388520"/>
                </a:cxn>
                <a:cxn ang="0">
                  <a:pos x="35437" y="1428960"/>
                </a:cxn>
                <a:cxn ang="0">
                  <a:pos x="61046" y="1465190"/>
                </a:cxn>
                <a:cxn ang="0">
                  <a:pos x="92331" y="1496477"/>
                </a:cxn>
                <a:cxn ang="0">
                  <a:pos x="128561" y="1522087"/>
                </a:cxn>
                <a:cxn ang="0">
                  <a:pos x="169002" y="1541287"/>
                </a:cxn>
                <a:cxn ang="0">
                  <a:pos x="212922" y="1553345"/>
                </a:cxn>
                <a:cxn ang="0">
                  <a:pos x="259587" y="1557528"/>
                </a:cxn>
                <a:cxn ang="0">
                  <a:pos x="6436868" y="1557528"/>
                </a:cxn>
                <a:cxn ang="0">
                  <a:pos x="6483533" y="1553345"/>
                </a:cxn>
                <a:cxn ang="0">
                  <a:pos x="6527453" y="1541287"/>
                </a:cxn>
                <a:cxn ang="0">
                  <a:pos x="6567894" y="1522087"/>
                </a:cxn>
                <a:cxn ang="0">
                  <a:pos x="6604124" y="1496477"/>
                </a:cxn>
                <a:cxn ang="0">
                  <a:pos x="6635409" y="1465190"/>
                </a:cxn>
                <a:cxn ang="0">
                  <a:pos x="6661018" y="1428960"/>
                </a:cxn>
                <a:cxn ang="0">
                  <a:pos x="6680217" y="1388520"/>
                </a:cxn>
                <a:cxn ang="0">
                  <a:pos x="6692274" y="1344602"/>
                </a:cxn>
                <a:cxn ang="0">
                  <a:pos x="6696456" y="1297940"/>
                </a:cxn>
                <a:cxn ang="0">
                  <a:pos x="6696456" y="259587"/>
                </a:cxn>
                <a:cxn ang="0">
                  <a:pos x="6692274" y="212922"/>
                </a:cxn>
                <a:cxn ang="0">
                  <a:pos x="6680217" y="169002"/>
                </a:cxn>
                <a:cxn ang="0">
                  <a:pos x="6661018" y="128561"/>
                </a:cxn>
                <a:cxn ang="0">
                  <a:pos x="6635409" y="92331"/>
                </a:cxn>
                <a:cxn ang="0">
                  <a:pos x="6604124" y="61046"/>
                </a:cxn>
                <a:cxn ang="0">
                  <a:pos x="6567894" y="35437"/>
                </a:cxn>
                <a:cxn ang="0">
                  <a:pos x="6527453" y="16238"/>
                </a:cxn>
                <a:cxn ang="0">
                  <a:pos x="6483533" y="4181"/>
                </a:cxn>
                <a:cxn ang="0">
                  <a:pos x="6436868" y="0"/>
                </a:cxn>
              </a:cxnLst>
              <a:rect l="0" t="0" r="r" b="b"/>
              <a:pathLst>
                <a:path w="6696709" h="1557654">
                  <a:moveTo>
                    <a:pt x="6436868" y="0"/>
                  </a:moveTo>
                  <a:lnTo>
                    <a:pt x="259587" y="0"/>
                  </a:lnTo>
                  <a:lnTo>
                    <a:pt x="212922" y="4181"/>
                  </a:lnTo>
                  <a:lnTo>
                    <a:pt x="169002" y="16238"/>
                  </a:lnTo>
                  <a:lnTo>
                    <a:pt x="128561" y="35437"/>
                  </a:lnTo>
                  <a:lnTo>
                    <a:pt x="92331" y="61046"/>
                  </a:lnTo>
                  <a:lnTo>
                    <a:pt x="61046" y="92331"/>
                  </a:lnTo>
                  <a:lnTo>
                    <a:pt x="35437" y="128561"/>
                  </a:lnTo>
                  <a:lnTo>
                    <a:pt x="16238" y="169002"/>
                  </a:lnTo>
                  <a:lnTo>
                    <a:pt x="4181" y="212922"/>
                  </a:lnTo>
                  <a:lnTo>
                    <a:pt x="0" y="259587"/>
                  </a:lnTo>
                  <a:lnTo>
                    <a:pt x="0" y="1297940"/>
                  </a:lnTo>
                  <a:lnTo>
                    <a:pt x="4181" y="1344602"/>
                  </a:lnTo>
                  <a:lnTo>
                    <a:pt x="16238" y="1388520"/>
                  </a:lnTo>
                  <a:lnTo>
                    <a:pt x="35437" y="1428960"/>
                  </a:lnTo>
                  <a:lnTo>
                    <a:pt x="61046" y="1465190"/>
                  </a:lnTo>
                  <a:lnTo>
                    <a:pt x="92331" y="1496477"/>
                  </a:lnTo>
                  <a:lnTo>
                    <a:pt x="128561" y="1522087"/>
                  </a:lnTo>
                  <a:lnTo>
                    <a:pt x="169002" y="1541287"/>
                  </a:lnTo>
                  <a:lnTo>
                    <a:pt x="212922" y="1553345"/>
                  </a:lnTo>
                  <a:lnTo>
                    <a:pt x="259587" y="1557528"/>
                  </a:lnTo>
                  <a:lnTo>
                    <a:pt x="6436868" y="1557528"/>
                  </a:lnTo>
                  <a:lnTo>
                    <a:pt x="6483533" y="1553345"/>
                  </a:lnTo>
                  <a:lnTo>
                    <a:pt x="6527453" y="1541287"/>
                  </a:lnTo>
                  <a:lnTo>
                    <a:pt x="6567894" y="1522087"/>
                  </a:lnTo>
                  <a:lnTo>
                    <a:pt x="6604124" y="1496477"/>
                  </a:lnTo>
                  <a:lnTo>
                    <a:pt x="6635409" y="1465190"/>
                  </a:lnTo>
                  <a:lnTo>
                    <a:pt x="6661018" y="1428960"/>
                  </a:lnTo>
                  <a:lnTo>
                    <a:pt x="6680217" y="1388520"/>
                  </a:lnTo>
                  <a:lnTo>
                    <a:pt x="6692274" y="1344602"/>
                  </a:lnTo>
                  <a:lnTo>
                    <a:pt x="6696456" y="1297940"/>
                  </a:lnTo>
                  <a:lnTo>
                    <a:pt x="6696456" y="259587"/>
                  </a:lnTo>
                  <a:lnTo>
                    <a:pt x="6692274" y="212922"/>
                  </a:lnTo>
                  <a:lnTo>
                    <a:pt x="6680217" y="169002"/>
                  </a:lnTo>
                  <a:lnTo>
                    <a:pt x="6661018" y="128561"/>
                  </a:lnTo>
                  <a:lnTo>
                    <a:pt x="6635409" y="92331"/>
                  </a:lnTo>
                  <a:lnTo>
                    <a:pt x="6604124" y="61046"/>
                  </a:lnTo>
                  <a:lnTo>
                    <a:pt x="6567894" y="35437"/>
                  </a:lnTo>
                  <a:lnTo>
                    <a:pt x="6527453" y="16238"/>
                  </a:lnTo>
                  <a:lnTo>
                    <a:pt x="6483533" y="4181"/>
                  </a:lnTo>
                  <a:lnTo>
                    <a:pt x="6436868" y="0"/>
                  </a:lnTo>
                  <a:close/>
                </a:path>
              </a:pathLst>
            </a:custGeom>
            <a:solidFill>
              <a:srgbClr val="F8E28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295" name="object 6"/>
            <p:cNvSpPr>
              <a:spLocks/>
            </p:cNvSpPr>
            <p:nvPr/>
          </p:nvSpPr>
          <p:spPr bwMode="auto">
            <a:xfrm>
              <a:off x="4178046" y="4897373"/>
              <a:ext cx="6696709" cy="1557655"/>
            </a:xfrm>
            <a:custGeom>
              <a:avLst/>
              <a:gdLst/>
              <a:ahLst/>
              <a:cxnLst>
                <a:cxn ang="0">
                  <a:pos x="0" y="259587"/>
                </a:cxn>
                <a:cxn ang="0">
                  <a:pos x="4181" y="212922"/>
                </a:cxn>
                <a:cxn ang="0">
                  <a:pos x="16238" y="169002"/>
                </a:cxn>
                <a:cxn ang="0">
                  <a:pos x="35437" y="128561"/>
                </a:cxn>
                <a:cxn ang="0">
                  <a:pos x="61046" y="92331"/>
                </a:cxn>
                <a:cxn ang="0">
                  <a:pos x="92331" y="61046"/>
                </a:cxn>
                <a:cxn ang="0">
                  <a:pos x="128561" y="35437"/>
                </a:cxn>
                <a:cxn ang="0">
                  <a:pos x="169002" y="16238"/>
                </a:cxn>
                <a:cxn ang="0">
                  <a:pos x="212922" y="4181"/>
                </a:cxn>
                <a:cxn ang="0">
                  <a:pos x="259587" y="0"/>
                </a:cxn>
                <a:cxn ang="0">
                  <a:pos x="6436868" y="0"/>
                </a:cxn>
                <a:cxn ang="0">
                  <a:pos x="6483533" y="4181"/>
                </a:cxn>
                <a:cxn ang="0">
                  <a:pos x="6527453" y="16238"/>
                </a:cxn>
                <a:cxn ang="0">
                  <a:pos x="6567894" y="35437"/>
                </a:cxn>
                <a:cxn ang="0">
                  <a:pos x="6604124" y="61046"/>
                </a:cxn>
                <a:cxn ang="0">
                  <a:pos x="6635409" y="92331"/>
                </a:cxn>
                <a:cxn ang="0">
                  <a:pos x="6661018" y="128561"/>
                </a:cxn>
                <a:cxn ang="0">
                  <a:pos x="6680217" y="169002"/>
                </a:cxn>
                <a:cxn ang="0">
                  <a:pos x="6692274" y="212922"/>
                </a:cxn>
                <a:cxn ang="0">
                  <a:pos x="6696456" y="259587"/>
                </a:cxn>
                <a:cxn ang="0">
                  <a:pos x="6696456" y="1297940"/>
                </a:cxn>
                <a:cxn ang="0">
                  <a:pos x="6692274" y="1344602"/>
                </a:cxn>
                <a:cxn ang="0">
                  <a:pos x="6680217" y="1388520"/>
                </a:cxn>
                <a:cxn ang="0">
                  <a:pos x="6661018" y="1428960"/>
                </a:cxn>
                <a:cxn ang="0">
                  <a:pos x="6635409" y="1465190"/>
                </a:cxn>
                <a:cxn ang="0">
                  <a:pos x="6604124" y="1496477"/>
                </a:cxn>
                <a:cxn ang="0">
                  <a:pos x="6567894" y="1522087"/>
                </a:cxn>
                <a:cxn ang="0">
                  <a:pos x="6527453" y="1541287"/>
                </a:cxn>
                <a:cxn ang="0">
                  <a:pos x="6483533" y="1553345"/>
                </a:cxn>
                <a:cxn ang="0">
                  <a:pos x="6436868" y="1557528"/>
                </a:cxn>
                <a:cxn ang="0">
                  <a:pos x="259587" y="1557528"/>
                </a:cxn>
                <a:cxn ang="0">
                  <a:pos x="212922" y="1553345"/>
                </a:cxn>
                <a:cxn ang="0">
                  <a:pos x="169002" y="1541287"/>
                </a:cxn>
                <a:cxn ang="0">
                  <a:pos x="128561" y="1522087"/>
                </a:cxn>
                <a:cxn ang="0">
                  <a:pos x="92331" y="1496477"/>
                </a:cxn>
                <a:cxn ang="0">
                  <a:pos x="61046" y="1465190"/>
                </a:cxn>
                <a:cxn ang="0">
                  <a:pos x="35437" y="1428960"/>
                </a:cxn>
                <a:cxn ang="0">
                  <a:pos x="16238" y="1388520"/>
                </a:cxn>
                <a:cxn ang="0">
                  <a:pos x="4181" y="1344602"/>
                </a:cxn>
                <a:cxn ang="0">
                  <a:pos x="0" y="1297940"/>
                </a:cxn>
                <a:cxn ang="0">
                  <a:pos x="0" y="259587"/>
                </a:cxn>
              </a:cxnLst>
              <a:rect l="0" t="0" r="r" b="b"/>
              <a:pathLst>
                <a:path w="6696709" h="1557654">
                  <a:moveTo>
                    <a:pt x="0" y="259587"/>
                  </a:moveTo>
                  <a:lnTo>
                    <a:pt x="4181" y="212922"/>
                  </a:lnTo>
                  <a:lnTo>
                    <a:pt x="16238" y="169002"/>
                  </a:lnTo>
                  <a:lnTo>
                    <a:pt x="35437" y="128561"/>
                  </a:lnTo>
                  <a:lnTo>
                    <a:pt x="61046" y="92331"/>
                  </a:lnTo>
                  <a:lnTo>
                    <a:pt x="92331" y="61046"/>
                  </a:lnTo>
                  <a:lnTo>
                    <a:pt x="128561" y="35437"/>
                  </a:lnTo>
                  <a:lnTo>
                    <a:pt x="169002" y="16238"/>
                  </a:lnTo>
                  <a:lnTo>
                    <a:pt x="212922" y="4181"/>
                  </a:lnTo>
                  <a:lnTo>
                    <a:pt x="259587" y="0"/>
                  </a:lnTo>
                  <a:lnTo>
                    <a:pt x="6436868" y="0"/>
                  </a:lnTo>
                  <a:lnTo>
                    <a:pt x="6483533" y="4181"/>
                  </a:lnTo>
                  <a:lnTo>
                    <a:pt x="6527453" y="16238"/>
                  </a:lnTo>
                  <a:lnTo>
                    <a:pt x="6567894" y="35437"/>
                  </a:lnTo>
                  <a:lnTo>
                    <a:pt x="6604124" y="61046"/>
                  </a:lnTo>
                  <a:lnTo>
                    <a:pt x="6635409" y="92331"/>
                  </a:lnTo>
                  <a:lnTo>
                    <a:pt x="6661018" y="128561"/>
                  </a:lnTo>
                  <a:lnTo>
                    <a:pt x="6680217" y="169002"/>
                  </a:lnTo>
                  <a:lnTo>
                    <a:pt x="6692274" y="212922"/>
                  </a:lnTo>
                  <a:lnTo>
                    <a:pt x="6696456" y="259587"/>
                  </a:lnTo>
                  <a:lnTo>
                    <a:pt x="6696456" y="1297940"/>
                  </a:lnTo>
                  <a:lnTo>
                    <a:pt x="6692274" y="1344602"/>
                  </a:lnTo>
                  <a:lnTo>
                    <a:pt x="6680217" y="1388520"/>
                  </a:lnTo>
                  <a:lnTo>
                    <a:pt x="6661018" y="1428960"/>
                  </a:lnTo>
                  <a:lnTo>
                    <a:pt x="6635409" y="1465190"/>
                  </a:lnTo>
                  <a:lnTo>
                    <a:pt x="6604124" y="1496477"/>
                  </a:lnTo>
                  <a:lnTo>
                    <a:pt x="6567894" y="1522087"/>
                  </a:lnTo>
                  <a:lnTo>
                    <a:pt x="6527453" y="1541287"/>
                  </a:lnTo>
                  <a:lnTo>
                    <a:pt x="6483533" y="1553345"/>
                  </a:lnTo>
                  <a:lnTo>
                    <a:pt x="6436868" y="1557528"/>
                  </a:lnTo>
                  <a:lnTo>
                    <a:pt x="259587" y="1557528"/>
                  </a:lnTo>
                  <a:lnTo>
                    <a:pt x="212922" y="1553345"/>
                  </a:lnTo>
                  <a:lnTo>
                    <a:pt x="169002" y="1541287"/>
                  </a:lnTo>
                  <a:lnTo>
                    <a:pt x="128561" y="1522087"/>
                  </a:lnTo>
                  <a:lnTo>
                    <a:pt x="92331" y="1496477"/>
                  </a:lnTo>
                  <a:lnTo>
                    <a:pt x="61046" y="1465190"/>
                  </a:lnTo>
                  <a:lnTo>
                    <a:pt x="35437" y="1428960"/>
                  </a:lnTo>
                  <a:lnTo>
                    <a:pt x="16238" y="1388520"/>
                  </a:lnTo>
                  <a:lnTo>
                    <a:pt x="4181" y="1344602"/>
                  </a:lnTo>
                  <a:lnTo>
                    <a:pt x="0" y="1297940"/>
                  </a:lnTo>
                  <a:lnTo>
                    <a:pt x="0" y="259587"/>
                  </a:lnTo>
                  <a:close/>
                </a:path>
              </a:pathLst>
            </a:custGeom>
            <a:noFill/>
            <a:ln w="44196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24063" y="382588"/>
            <a:ext cx="3733800" cy="4683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dirty="0">
                <a:latin typeface="Tahoma"/>
                <a:cs typeface="Tahoma"/>
              </a:rPr>
              <a:t>Обработка</a:t>
            </a:r>
            <a:r>
              <a:rPr spc="-7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документа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32288" y="5029200"/>
            <a:ext cx="6027737" cy="12890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98450" indent="-285750">
              <a:spcBef>
                <a:spcPts val="100"/>
              </a:spcBef>
              <a:buFont typeface="Microsoft Sans Serif" pitchFamily="34" charset="0"/>
              <a:buChar char="•"/>
              <a:tabLst>
                <a:tab pos="298450" algn="l"/>
              </a:tabLst>
            </a:pPr>
            <a:r>
              <a:rPr lang="ru-RU" sz="1200" b="1">
                <a:solidFill>
                  <a:srgbClr val="5F0000"/>
                </a:solidFill>
              </a:rPr>
              <a:t>Обработка – неотъемлемая часть документа</a:t>
            </a:r>
            <a:endParaRPr lang="ru-RU" sz="1200"/>
          </a:p>
          <a:p>
            <a:pPr marL="298450" indent="-285750">
              <a:spcBef>
                <a:spcPts val="863"/>
              </a:spcBef>
              <a:buFont typeface="Microsoft Sans Serif" pitchFamily="34" charset="0"/>
              <a:buChar char="•"/>
              <a:tabLst>
                <a:tab pos="298450" algn="l"/>
              </a:tabLst>
            </a:pPr>
            <a:r>
              <a:rPr lang="ru-RU" sz="1200" b="1">
                <a:solidFill>
                  <a:srgbClr val="5F0000"/>
                </a:solidFill>
              </a:rPr>
              <a:t>Состояние действий обработки определяет итоговое состояние документа</a:t>
            </a:r>
            <a:endParaRPr lang="ru-RU" sz="1200"/>
          </a:p>
          <a:p>
            <a:pPr marL="298450" indent="-285750">
              <a:spcBef>
                <a:spcPts val="863"/>
              </a:spcBef>
              <a:buFont typeface="Microsoft Sans Serif" pitchFamily="34" charset="0"/>
              <a:buChar char="•"/>
              <a:tabLst>
                <a:tab pos="298450" algn="l"/>
              </a:tabLst>
            </a:pPr>
            <a:r>
              <a:rPr lang="ru-RU" sz="1200" b="1">
                <a:solidFill>
                  <a:srgbClr val="5F0000"/>
                </a:solidFill>
              </a:rPr>
              <a:t>Легко читается даже новичками</a:t>
            </a:r>
            <a:endParaRPr lang="ru-RU" sz="1200"/>
          </a:p>
          <a:p>
            <a:pPr marL="298450" indent="-285750">
              <a:lnSpc>
                <a:spcPct val="110000"/>
              </a:lnSpc>
              <a:spcBef>
                <a:spcPts val="725"/>
              </a:spcBef>
              <a:buFont typeface="Microsoft Sans Serif" pitchFamily="34" charset="0"/>
              <a:buChar char="•"/>
              <a:tabLst>
                <a:tab pos="298450" algn="l"/>
              </a:tabLst>
            </a:pPr>
            <a:r>
              <a:rPr lang="ru-RU" sz="1200" b="1">
                <a:solidFill>
                  <a:srgbClr val="5F0000"/>
                </a:solidFill>
              </a:rPr>
              <a:t>В каждый пункт обработки можно провалиться и тонко настроить ее в  разрешенных пределах</a:t>
            </a:r>
            <a:endParaRPr lang="ru-RU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object 2"/>
          <p:cNvGrpSpPr>
            <a:grpSpLocks/>
          </p:cNvGrpSpPr>
          <p:nvPr/>
        </p:nvGrpSpPr>
        <p:grpSpPr bwMode="auto">
          <a:xfrm>
            <a:off x="157163" y="179388"/>
            <a:ext cx="11364912" cy="6300787"/>
            <a:chOff x="156971" y="179952"/>
            <a:chExt cx="11364595" cy="6300470"/>
          </a:xfrm>
        </p:grpSpPr>
        <p:pic>
          <p:nvPicPr>
            <p:cNvPr id="13316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6971" y="1339594"/>
              <a:ext cx="11364467" cy="514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59" y="1440179"/>
              <a:ext cx="11231880" cy="5039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object 5"/>
            <p:cNvSpPr>
              <a:spLocks/>
            </p:cNvSpPr>
            <p:nvPr/>
          </p:nvSpPr>
          <p:spPr bwMode="auto">
            <a:xfrm>
              <a:off x="5184648" y="3456431"/>
              <a:ext cx="431800" cy="431800"/>
            </a:xfrm>
            <a:custGeom>
              <a:avLst/>
              <a:gdLst/>
              <a:ahLst/>
              <a:cxnLst>
                <a:cxn ang="0">
                  <a:pos x="323468" y="0"/>
                </a:cxn>
                <a:cxn ang="0">
                  <a:pos x="107823" y="0"/>
                </a:cxn>
                <a:cxn ang="0">
                  <a:pos x="107823" y="215646"/>
                </a:cxn>
                <a:cxn ang="0">
                  <a:pos x="0" y="215646"/>
                </a:cxn>
                <a:cxn ang="0">
                  <a:pos x="215646" y="431292"/>
                </a:cxn>
                <a:cxn ang="0">
                  <a:pos x="431291" y="215646"/>
                </a:cxn>
                <a:cxn ang="0">
                  <a:pos x="323468" y="215646"/>
                </a:cxn>
                <a:cxn ang="0">
                  <a:pos x="323468" y="0"/>
                </a:cxn>
              </a:cxnLst>
              <a:rect l="0" t="0" r="r" b="b"/>
              <a:pathLst>
                <a:path w="431800" h="431800">
                  <a:moveTo>
                    <a:pt x="323468" y="0"/>
                  </a:moveTo>
                  <a:lnTo>
                    <a:pt x="107823" y="0"/>
                  </a:lnTo>
                  <a:lnTo>
                    <a:pt x="107823" y="215646"/>
                  </a:lnTo>
                  <a:lnTo>
                    <a:pt x="0" y="215646"/>
                  </a:lnTo>
                  <a:lnTo>
                    <a:pt x="215646" y="431292"/>
                  </a:lnTo>
                  <a:lnTo>
                    <a:pt x="431291" y="215646"/>
                  </a:lnTo>
                  <a:lnTo>
                    <a:pt x="323468" y="215646"/>
                  </a:lnTo>
                  <a:lnTo>
                    <a:pt x="323468" y="0"/>
                  </a:lnTo>
                  <a:close/>
                </a:path>
              </a:pathLst>
            </a:custGeom>
            <a:solidFill>
              <a:srgbClr val="FF99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19" name="object 6"/>
            <p:cNvSpPr>
              <a:spLocks/>
            </p:cNvSpPr>
            <p:nvPr/>
          </p:nvSpPr>
          <p:spPr bwMode="auto">
            <a:xfrm>
              <a:off x="5184648" y="3456431"/>
              <a:ext cx="431800" cy="431800"/>
            </a:xfrm>
            <a:custGeom>
              <a:avLst/>
              <a:gdLst/>
              <a:ahLst/>
              <a:cxnLst>
                <a:cxn ang="0">
                  <a:pos x="431291" y="215646"/>
                </a:cxn>
                <a:cxn ang="0">
                  <a:pos x="215646" y="431292"/>
                </a:cxn>
                <a:cxn ang="0">
                  <a:pos x="0" y="215646"/>
                </a:cxn>
                <a:cxn ang="0">
                  <a:pos x="107823" y="215646"/>
                </a:cxn>
                <a:cxn ang="0">
                  <a:pos x="107823" y="0"/>
                </a:cxn>
                <a:cxn ang="0">
                  <a:pos x="323468" y="0"/>
                </a:cxn>
                <a:cxn ang="0">
                  <a:pos x="323468" y="215646"/>
                </a:cxn>
                <a:cxn ang="0">
                  <a:pos x="431291" y="215646"/>
                </a:cxn>
              </a:cxnLst>
              <a:rect l="0" t="0" r="r" b="b"/>
              <a:pathLst>
                <a:path w="431800" h="431800">
                  <a:moveTo>
                    <a:pt x="431291" y="215646"/>
                  </a:moveTo>
                  <a:lnTo>
                    <a:pt x="215646" y="431292"/>
                  </a:lnTo>
                  <a:lnTo>
                    <a:pt x="0" y="215646"/>
                  </a:lnTo>
                  <a:lnTo>
                    <a:pt x="107823" y="215646"/>
                  </a:lnTo>
                  <a:lnTo>
                    <a:pt x="107823" y="0"/>
                  </a:lnTo>
                  <a:lnTo>
                    <a:pt x="323468" y="0"/>
                  </a:lnTo>
                  <a:lnTo>
                    <a:pt x="323468" y="215646"/>
                  </a:lnTo>
                  <a:lnTo>
                    <a:pt x="431291" y="215646"/>
                  </a:lnTo>
                  <a:close/>
                </a:path>
              </a:pathLst>
            </a:custGeom>
            <a:noFill/>
            <a:ln w="9144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20" name="object 7"/>
            <p:cNvSpPr>
              <a:spLocks/>
            </p:cNvSpPr>
            <p:nvPr/>
          </p:nvSpPr>
          <p:spPr bwMode="auto">
            <a:xfrm>
              <a:off x="7130033" y="4104893"/>
              <a:ext cx="4104640" cy="1945005"/>
            </a:xfrm>
            <a:custGeom>
              <a:avLst/>
              <a:gdLst/>
              <a:ahLst/>
              <a:cxnLst>
                <a:cxn ang="0">
                  <a:pos x="3780028" y="0"/>
                </a:cxn>
                <a:cxn ang="0">
                  <a:pos x="324104" y="0"/>
                </a:cxn>
                <a:cxn ang="0">
                  <a:pos x="276222" y="3515"/>
                </a:cxn>
                <a:cxn ang="0">
                  <a:pos x="230518" y="13726"/>
                </a:cxn>
                <a:cxn ang="0">
                  <a:pos x="187493" y="30131"/>
                </a:cxn>
                <a:cxn ang="0">
                  <a:pos x="147650" y="52228"/>
                </a:cxn>
                <a:cxn ang="0">
                  <a:pos x="111490" y="79515"/>
                </a:cxn>
                <a:cxn ang="0">
                  <a:pos x="79515" y="111490"/>
                </a:cxn>
                <a:cxn ang="0">
                  <a:pos x="52228" y="147650"/>
                </a:cxn>
                <a:cxn ang="0">
                  <a:pos x="30131" y="187493"/>
                </a:cxn>
                <a:cxn ang="0">
                  <a:pos x="13726" y="230518"/>
                </a:cxn>
                <a:cxn ang="0">
                  <a:pos x="3515" y="276222"/>
                </a:cxn>
                <a:cxn ang="0">
                  <a:pos x="0" y="324103"/>
                </a:cxn>
                <a:cxn ang="0">
                  <a:pos x="0" y="1620507"/>
                </a:cxn>
                <a:cxn ang="0">
                  <a:pos x="3515" y="1668403"/>
                </a:cxn>
                <a:cxn ang="0">
                  <a:pos x="13726" y="1714117"/>
                </a:cxn>
                <a:cxn ang="0">
                  <a:pos x="30131" y="1757147"/>
                </a:cxn>
                <a:cxn ang="0">
                  <a:pos x="52228" y="1796993"/>
                </a:cxn>
                <a:cxn ang="0">
                  <a:pos x="79515" y="1833152"/>
                </a:cxn>
                <a:cxn ang="0">
                  <a:pos x="111490" y="1865124"/>
                </a:cxn>
                <a:cxn ang="0">
                  <a:pos x="147650" y="1892407"/>
                </a:cxn>
                <a:cxn ang="0">
                  <a:pos x="187493" y="1914500"/>
                </a:cxn>
                <a:cxn ang="0">
                  <a:pos x="230518" y="1930901"/>
                </a:cxn>
                <a:cxn ang="0">
                  <a:pos x="276222" y="1941109"/>
                </a:cxn>
                <a:cxn ang="0">
                  <a:pos x="324104" y="1944623"/>
                </a:cxn>
                <a:cxn ang="0">
                  <a:pos x="3780028" y="1944623"/>
                </a:cxn>
                <a:cxn ang="0">
                  <a:pos x="3827909" y="1941109"/>
                </a:cxn>
                <a:cxn ang="0">
                  <a:pos x="3873613" y="1930901"/>
                </a:cxn>
                <a:cxn ang="0">
                  <a:pos x="3916638" y="1914500"/>
                </a:cxn>
                <a:cxn ang="0">
                  <a:pos x="3956481" y="1892407"/>
                </a:cxn>
                <a:cxn ang="0">
                  <a:pos x="3992641" y="1865124"/>
                </a:cxn>
                <a:cxn ang="0">
                  <a:pos x="4024616" y="1833152"/>
                </a:cxn>
                <a:cxn ang="0">
                  <a:pos x="4051903" y="1796993"/>
                </a:cxn>
                <a:cxn ang="0">
                  <a:pos x="4074000" y="1757147"/>
                </a:cxn>
                <a:cxn ang="0">
                  <a:pos x="4090405" y="1714117"/>
                </a:cxn>
                <a:cxn ang="0">
                  <a:pos x="4100616" y="1668403"/>
                </a:cxn>
                <a:cxn ang="0">
                  <a:pos x="4104132" y="1620507"/>
                </a:cxn>
                <a:cxn ang="0">
                  <a:pos x="4104132" y="324103"/>
                </a:cxn>
                <a:cxn ang="0">
                  <a:pos x="4100616" y="276222"/>
                </a:cxn>
                <a:cxn ang="0">
                  <a:pos x="4090405" y="230518"/>
                </a:cxn>
                <a:cxn ang="0">
                  <a:pos x="4074000" y="187493"/>
                </a:cxn>
                <a:cxn ang="0">
                  <a:pos x="4051903" y="147650"/>
                </a:cxn>
                <a:cxn ang="0">
                  <a:pos x="4024616" y="111490"/>
                </a:cxn>
                <a:cxn ang="0">
                  <a:pos x="3992641" y="79515"/>
                </a:cxn>
                <a:cxn ang="0">
                  <a:pos x="3956481" y="52228"/>
                </a:cxn>
                <a:cxn ang="0">
                  <a:pos x="3916638" y="30131"/>
                </a:cxn>
                <a:cxn ang="0">
                  <a:pos x="3873613" y="13726"/>
                </a:cxn>
                <a:cxn ang="0">
                  <a:pos x="3827909" y="3515"/>
                </a:cxn>
                <a:cxn ang="0">
                  <a:pos x="3780028" y="0"/>
                </a:cxn>
              </a:cxnLst>
              <a:rect l="0" t="0" r="r" b="b"/>
              <a:pathLst>
                <a:path w="4104640" h="1945004">
                  <a:moveTo>
                    <a:pt x="3780028" y="0"/>
                  </a:moveTo>
                  <a:lnTo>
                    <a:pt x="324104" y="0"/>
                  </a:lnTo>
                  <a:lnTo>
                    <a:pt x="276222" y="3515"/>
                  </a:lnTo>
                  <a:lnTo>
                    <a:pt x="230518" y="13726"/>
                  </a:lnTo>
                  <a:lnTo>
                    <a:pt x="187493" y="30131"/>
                  </a:lnTo>
                  <a:lnTo>
                    <a:pt x="147650" y="52228"/>
                  </a:lnTo>
                  <a:lnTo>
                    <a:pt x="111490" y="79515"/>
                  </a:lnTo>
                  <a:lnTo>
                    <a:pt x="79515" y="111490"/>
                  </a:lnTo>
                  <a:lnTo>
                    <a:pt x="52228" y="147650"/>
                  </a:lnTo>
                  <a:lnTo>
                    <a:pt x="30131" y="187493"/>
                  </a:lnTo>
                  <a:lnTo>
                    <a:pt x="13726" y="230518"/>
                  </a:lnTo>
                  <a:lnTo>
                    <a:pt x="3515" y="276222"/>
                  </a:lnTo>
                  <a:lnTo>
                    <a:pt x="0" y="324103"/>
                  </a:lnTo>
                  <a:lnTo>
                    <a:pt x="0" y="1620507"/>
                  </a:lnTo>
                  <a:lnTo>
                    <a:pt x="3515" y="1668403"/>
                  </a:lnTo>
                  <a:lnTo>
                    <a:pt x="13726" y="1714117"/>
                  </a:lnTo>
                  <a:lnTo>
                    <a:pt x="30131" y="1757147"/>
                  </a:lnTo>
                  <a:lnTo>
                    <a:pt x="52228" y="1796993"/>
                  </a:lnTo>
                  <a:lnTo>
                    <a:pt x="79515" y="1833152"/>
                  </a:lnTo>
                  <a:lnTo>
                    <a:pt x="111490" y="1865124"/>
                  </a:lnTo>
                  <a:lnTo>
                    <a:pt x="147650" y="1892407"/>
                  </a:lnTo>
                  <a:lnTo>
                    <a:pt x="187493" y="1914500"/>
                  </a:lnTo>
                  <a:lnTo>
                    <a:pt x="230518" y="1930901"/>
                  </a:lnTo>
                  <a:lnTo>
                    <a:pt x="276222" y="1941109"/>
                  </a:lnTo>
                  <a:lnTo>
                    <a:pt x="324104" y="1944623"/>
                  </a:lnTo>
                  <a:lnTo>
                    <a:pt x="3780028" y="1944623"/>
                  </a:lnTo>
                  <a:lnTo>
                    <a:pt x="3827909" y="1941109"/>
                  </a:lnTo>
                  <a:lnTo>
                    <a:pt x="3873613" y="1930901"/>
                  </a:lnTo>
                  <a:lnTo>
                    <a:pt x="3916638" y="1914500"/>
                  </a:lnTo>
                  <a:lnTo>
                    <a:pt x="3956481" y="1892407"/>
                  </a:lnTo>
                  <a:lnTo>
                    <a:pt x="3992641" y="1865124"/>
                  </a:lnTo>
                  <a:lnTo>
                    <a:pt x="4024616" y="1833152"/>
                  </a:lnTo>
                  <a:lnTo>
                    <a:pt x="4051903" y="1796993"/>
                  </a:lnTo>
                  <a:lnTo>
                    <a:pt x="4074000" y="1757147"/>
                  </a:lnTo>
                  <a:lnTo>
                    <a:pt x="4090405" y="1714117"/>
                  </a:lnTo>
                  <a:lnTo>
                    <a:pt x="4100616" y="1668403"/>
                  </a:lnTo>
                  <a:lnTo>
                    <a:pt x="4104132" y="1620507"/>
                  </a:lnTo>
                  <a:lnTo>
                    <a:pt x="4104132" y="324103"/>
                  </a:lnTo>
                  <a:lnTo>
                    <a:pt x="4100616" y="276222"/>
                  </a:lnTo>
                  <a:lnTo>
                    <a:pt x="4090405" y="230518"/>
                  </a:lnTo>
                  <a:lnTo>
                    <a:pt x="4074000" y="187493"/>
                  </a:lnTo>
                  <a:lnTo>
                    <a:pt x="4051903" y="147650"/>
                  </a:lnTo>
                  <a:lnTo>
                    <a:pt x="4024616" y="111490"/>
                  </a:lnTo>
                  <a:lnTo>
                    <a:pt x="3992641" y="79515"/>
                  </a:lnTo>
                  <a:lnTo>
                    <a:pt x="3956481" y="52228"/>
                  </a:lnTo>
                  <a:lnTo>
                    <a:pt x="3916638" y="30131"/>
                  </a:lnTo>
                  <a:lnTo>
                    <a:pt x="3873613" y="13726"/>
                  </a:lnTo>
                  <a:lnTo>
                    <a:pt x="3827909" y="3515"/>
                  </a:lnTo>
                  <a:lnTo>
                    <a:pt x="3780028" y="0"/>
                  </a:lnTo>
                  <a:close/>
                </a:path>
              </a:pathLst>
            </a:custGeom>
            <a:solidFill>
              <a:srgbClr val="F8E28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321" name="object 8"/>
            <p:cNvSpPr>
              <a:spLocks/>
            </p:cNvSpPr>
            <p:nvPr/>
          </p:nvSpPr>
          <p:spPr bwMode="auto">
            <a:xfrm>
              <a:off x="7130033" y="4104893"/>
              <a:ext cx="4104640" cy="1945005"/>
            </a:xfrm>
            <a:custGeom>
              <a:avLst/>
              <a:gdLst/>
              <a:ahLst/>
              <a:cxnLst>
                <a:cxn ang="0">
                  <a:pos x="0" y="324103"/>
                </a:cxn>
                <a:cxn ang="0">
                  <a:pos x="3515" y="276222"/>
                </a:cxn>
                <a:cxn ang="0">
                  <a:pos x="13726" y="230518"/>
                </a:cxn>
                <a:cxn ang="0">
                  <a:pos x="30131" y="187493"/>
                </a:cxn>
                <a:cxn ang="0">
                  <a:pos x="52228" y="147650"/>
                </a:cxn>
                <a:cxn ang="0">
                  <a:pos x="79515" y="111490"/>
                </a:cxn>
                <a:cxn ang="0">
                  <a:pos x="111490" y="79515"/>
                </a:cxn>
                <a:cxn ang="0">
                  <a:pos x="147650" y="52228"/>
                </a:cxn>
                <a:cxn ang="0">
                  <a:pos x="187493" y="30131"/>
                </a:cxn>
                <a:cxn ang="0">
                  <a:pos x="230518" y="13726"/>
                </a:cxn>
                <a:cxn ang="0">
                  <a:pos x="276222" y="3515"/>
                </a:cxn>
                <a:cxn ang="0">
                  <a:pos x="324104" y="0"/>
                </a:cxn>
                <a:cxn ang="0">
                  <a:pos x="3780028" y="0"/>
                </a:cxn>
                <a:cxn ang="0">
                  <a:pos x="3827909" y="3515"/>
                </a:cxn>
                <a:cxn ang="0">
                  <a:pos x="3873613" y="13726"/>
                </a:cxn>
                <a:cxn ang="0">
                  <a:pos x="3916638" y="30131"/>
                </a:cxn>
                <a:cxn ang="0">
                  <a:pos x="3956481" y="52228"/>
                </a:cxn>
                <a:cxn ang="0">
                  <a:pos x="3992641" y="79515"/>
                </a:cxn>
                <a:cxn ang="0">
                  <a:pos x="4024616" y="111490"/>
                </a:cxn>
                <a:cxn ang="0">
                  <a:pos x="4051903" y="147650"/>
                </a:cxn>
                <a:cxn ang="0">
                  <a:pos x="4074000" y="187493"/>
                </a:cxn>
                <a:cxn ang="0">
                  <a:pos x="4090405" y="230518"/>
                </a:cxn>
                <a:cxn ang="0">
                  <a:pos x="4100616" y="276222"/>
                </a:cxn>
                <a:cxn ang="0">
                  <a:pos x="4104132" y="324103"/>
                </a:cxn>
                <a:cxn ang="0">
                  <a:pos x="4104132" y="1620507"/>
                </a:cxn>
                <a:cxn ang="0">
                  <a:pos x="4100616" y="1668403"/>
                </a:cxn>
                <a:cxn ang="0">
                  <a:pos x="4090405" y="1714117"/>
                </a:cxn>
                <a:cxn ang="0">
                  <a:pos x="4074000" y="1757147"/>
                </a:cxn>
                <a:cxn ang="0">
                  <a:pos x="4051903" y="1796993"/>
                </a:cxn>
                <a:cxn ang="0">
                  <a:pos x="4024616" y="1833152"/>
                </a:cxn>
                <a:cxn ang="0">
                  <a:pos x="3992641" y="1865124"/>
                </a:cxn>
                <a:cxn ang="0">
                  <a:pos x="3956481" y="1892407"/>
                </a:cxn>
                <a:cxn ang="0">
                  <a:pos x="3916638" y="1914500"/>
                </a:cxn>
                <a:cxn ang="0">
                  <a:pos x="3873613" y="1930901"/>
                </a:cxn>
                <a:cxn ang="0">
                  <a:pos x="3827909" y="1941109"/>
                </a:cxn>
                <a:cxn ang="0">
                  <a:pos x="3780028" y="1944623"/>
                </a:cxn>
                <a:cxn ang="0">
                  <a:pos x="324104" y="1944623"/>
                </a:cxn>
                <a:cxn ang="0">
                  <a:pos x="276222" y="1941109"/>
                </a:cxn>
                <a:cxn ang="0">
                  <a:pos x="230518" y="1930901"/>
                </a:cxn>
                <a:cxn ang="0">
                  <a:pos x="187493" y="1914500"/>
                </a:cxn>
                <a:cxn ang="0">
                  <a:pos x="147650" y="1892407"/>
                </a:cxn>
                <a:cxn ang="0">
                  <a:pos x="111490" y="1865124"/>
                </a:cxn>
                <a:cxn ang="0">
                  <a:pos x="79515" y="1833152"/>
                </a:cxn>
                <a:cxn ang="0">
                  <a:pos x="52228" y="1796993"/>
                </a:cxn>
                <a:cxn ang="0">
                  <a:pos x="30131" y="1757147"/>
                </a:cxn>
                <a:cxn ang="0">
                  <a:pos x="13726" y="1714117"/>
                </a:cxn>
                <a:cxn ang="0">
                  <a:pos x="3515" y="1668403"/>
                </a:cxn>
                <a:cxn ang="0">
                  <a:pos x="0" y="1620507"/>
                </a:cxn>
                <a:cxn ang="0">
                  <a:pos x="0" y="324103"/>
                </a:cxn>
              </a:cxnLst>
              <a:rect l="0" t="0" r="r" b="b"/>
              <a:pathLst>
                <a:path w="4104640" h="1945004">
                  <a:moveTo>
                    <a:pt x="0" y="324103"/>
                  </a:moveTo>
                  <a:lnTo>
                    <a:pt x="3515" y="276222"/>
                  </a:lnTo>
                  <a:lnTo>
                    <a:pt x="13726" y="230518"/>
                  </a:lnTo>
                  <a:lnTo>
                    <a:pt x="30131" y="187493"/>
                  </a:lnTo>
                  <a:lnTo>
                    <a:pt x="52228" y="147650"/>
                  </a:lnTo>
                  <a:lnTo>
                    <a:pt x="79515" y="111490"/>
                  </a:lnTo>
                  <a:lnTo>
                    <a:pt x="111490" y="79515"/>
                  </a:lnTo>
                  <a:lnTo>
                    <a:pt x="147650" y="52228"/>
                  </a:lnTo>
                  <a:lnTo>
                    <a:pt x="187493" y="30131"/>
                  </a:lnTo>
                  <a:lnTo>
                    <a:pt x="230518" y="13726"/>
                  </a:lnTo>
                  <a:lnTo>
                    <a:pt x="276222" y="3515"/>
                  </a:lnTo>
                  <a:lnTo>
                    <a:pt x="324104" y="0"/>
                  </a:lnTo>
                  <a:lnTo>
                    <a:pt x="3780028" y="0"/>
                  </a:lnTo>
                  <a:lnTo>
                    <a:pt x="3827909" y="3515"/>
                  </a:lnTo>
                  <a:lnTo>
                    <a:pt x="3873613" y="13726"/>
                  </a:lnTo>
                  <a:lnTo>
                    <a:pt x="3916638" y="30131"/>
                  </a:lnTo>
                  <a:lnTo>
                    <a:pt x="3956481" y="52228"/>
                  </a:lnTo>
                  <a:lnTo>
                    <a:pt x="3992641" y="79515"/>
                  </a:lnTo>
                  <a:lnTo>
                    <a:pt x="4024616" y="111490"/>
                  </a:lnTo>
                  <a:lnTo>
                    <a:pt x="4051903" y="147650"/>
                  </a:lnTo>
                  <a:lnTo>
                    <a:pt x="4074000" y="187493"/>
                  </a:lnTo>
                  <a:lnTo>
                    <a:pt x="4090405" y="230518"/>
                  </a:lnTo>
                  <a:lnTo>
                    <a:pt x="4100616" y="276222"/>
                  </a:lnTo>
                  <a:lnTo>
                    <a:pt x="4104132" y="324103"/>
                  </a:lnTo>
                  <a:lnTo>
                    <a:pt x="4104132" y="1620507"/>
                  </a:lnTo>
                  <a:lnTo>
                    <a:pt x="4100616" y="1668403"/>
                  </a:lnTo>
                  <a:lnTo>
                    <a:pt x="4090405" y="1714117"/>
                  </a:lnTo>
                  <a:lnTo>
                    <a:pt x="4074000" y="1757147"/>
                  </a:lnTo>
                  <a:lnTo>
                    <a:pt x="4051903" y="1796993"/>
                  </a:lnTo>
                  <a:lnTo>
                    <a:pt x="4024616" y="1833152"/>
                  </a:lnTo>
                  <a:lnTo>
                    <a:pt x="3992641" y="1865124"/>
                  </a:lnTo>
                  <a:lnTo>
                    <a:pt x="3956481" y="1892407"/>
                  </a:lnTo>
                  <a:lnTo>
                    <a:pt x="3916638" y="1914500"/>
                  </a:lnTo>
                  <a:lnTo>
                    <a:pt x="3873613" y="1930901"/>
                  </a:lnTo>
                  <a:lnTo>
                    <a:pt x="3827909" y="1941109"/>
                  </a:lnTo>
                  <a:lnTo>
                    <a:pt x="3780028" y="1944623"/>
                  </a:lnTo>
                  <a:lnTo>
                    <a:pt x="324104" y="1944623"/>
                  </a:lnTo>
                  <a:lnTo>
                    <a:pt x="276222" y="1941109"/>
                  </a:lnTo>
                  <a:lnTo>
                    <a:pt x="230518" y="1930901"/>
                  </a:lnTo>
                  <a:lnTo>
                    <a:pt x="187493" y="1914500"/>
                  </a:lnTo>
                  <a:lnTo>
                    <a:pt x="147650" y="1892407"/>
                  </a:lnTo>
                  <a:lnTo>
                    <a:pt x="111490" y="1865124"/>
                  </a:lnTo>
                  <a:lnTo>
                    <a:pt x="79515" y="1833152"/>
                  </a:lnTo>
                  <a:lnTo>
                    <a:pt x="52228" y="1796993"/>
                  </a:lnTo>
                  <a:lnTo>
                    <a:pt x="30131" y="1757147"/>
                  </a:lnTo>
                  <a:lnTo>
                    <a:pt x="13726" y="1714117"/>
                  </a:lnTo>
                  <a:lnTo>
                    <a:pt x="3515" y="1668403"/>
                  </a:lnTo>
                  <a:lnTo>
                    <a:pt x="0" y="1620507"/>
                  </a:lnTo>
                  <a:lnTo>
                    <a:pt x="0" y="324103"/>
                  </a:lnTo>
                  <a:close/>
                </a:path>
              </a:pathLst>
            </a:custGeom>
            <a:noFill/>
            <a:ln w="44196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24063" y="382588"/>
            <a:ext cx="5402262" cy="4683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dirty="0">
                <a:latin typeface="Tahoma"/>
                <a:cs typeface="Tahoma"/>
              </a:rPr>
              <a:t>Сотрудники,</a:t>
            </a:r>
            <a:r>
              <a:rPr spc="-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а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не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пользователи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04088" y="4357688"/>
            <a:ext cx="3689350" cy="14128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10000"/>
              </a:lnSpc>
              <a:spcBef>
                <a:spcPts val="100"/>
              </a:spcBef>
            </a:pPr>
            <a:r>
              <a:rPr lang="ru-RU" sz="1400" b="1">
                <a:solidFill>
                  <a:srgbClr val="5F0000"/>
                </a:solidFill>
              </a:rPr>
              <a:t>След в системе оставляют сотрудники, а  не пользователи</a:t>
            </a:r>
            <a:endParaRPr lang="ru-RU" sz="1400"/>
          </a:p>
          <a:p>
            <a:pPr marL="12700">
              <a:spcBef>
                <a:spcPts val="1000"/>
              </a:spcBef>
              <a:buSzPct val="93000"/>
              <a:buFont typeface="Microsoft Sans Serif" pitchFamily="34" charset="0"/>
              <a:buChar char="•"/>
            </a:pPr>
            <a:r>
              <a:rPr lang="ru-RU" sz="1400" b="1">
                <a:solidFill>
                  <a:srgbClr val="5F0000"/>
                </a:solidFill>
              </a:rPr>
              <a:t>Система хранит историю сотрудника</a:t>
            </a:r>
            <a:endParaRPr lang="ru-RU" sz="1400"/>
          </a:p>
          <a:p>
            <a:pPr marL="12700">
              <a:spcBef>
                <a:spcPts val="1013"/>
              </a:spcBef>
              <a:buSzPct val="93000"/>
              <a:buFont typeface="Microsoft Sans Serif" pitchFamily="34" charset="0"/>
              <a:buChar char="•"/>
            </a:pPr>
            <a:r>
              <a:rPr lang="ru-RU" sz="1400" b="1">
                <a:solidFill>
                  <a:srgbClr val="5F0000"/>
                </a:solidFill>
              </a:rPr>
              <a:t>Ведет учет совместителей,</a:t>
            </a:r>
            <a:endParaRPr lang="ru-RU" sz="1400"/>
          </a:p>
          <a:p>
            <a:pPr marL="12700">
              <a:spcBef>
                <a:spcPts val="175"/>
              </a:spcBef>
            </a:pPr>
            <a:r>
              <a:rPr lang="ru-RU" sz="1400" b="1">
                <a:solidFill>
                  <a:srgbClr val="5F0000"/>
                </a:solidFill>
              </a:rPr>
              <a:t>заместителей и помощников</a:t>
            </a:r>
            <a:endParaRPr lang="ru-RU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object 2"/>
          <p:cNvGrpSpPr>
            <a:grpSpLocks/>
          </p:cNvGrpSpPr>
          <p:nvPr/>
        </p:nvGrpSpPr>
        <p:grpSpPr bwMode="auto">
          <a:xfrm>
            <a:off x="182563" y="179388"/>
            <a:ext cx="10947400" cy="6178550"/>
            <a:chOff x="183062" y="179952"/>
            <a:chExt cx="10946765" cy="6178550"/>
          </a:xfrm>
        </p:grpSpPr>
        <p:pic>
          <p:nvPicPr>
            <p:cNvPr id="14347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0352" y="941831"/>
              <a:ext cx="10599420" cy="5338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700" y="1033271"/>
              <a:ext cx="10369296" cy="516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object 5"/>
            <p:cNvSpPr>
              <a:spLocks/>
            </p:cNvSpPr>
            <p:nvPr/>
          </p:nvSpPr>
          <p:spPr bwMode="auto">
            <a:xfrm>
              <a:off x="6640829" y="4754117"/>
              <a:ext cx="4090670" cy="1582420"/>
            </a:xfrm>
            <a:custGeom>
              <a:avLst/>
              <a:gdLst/>
              <a:ahLst/>
              <a:cxnLst>
                <a:cxn ang="0">
                  <a:pos x="3826764" y="0"/>
                </a:cxn>
                <a:cxn ang="0">
                  <a:pos x="263651" y="0"/>
                </a:cxn>
                <a:cxn ang="0">
                  <a:pos x="216244" y="4245"/>
                </a:cxn>
                <a:cxn ang="0">
                  <a:pos x="171631" y="16488"/>
                </a:cxn>
                <a:cxn ang="0">
                  <a:pos x="130556" y="35983"/>
                </a:cxn>
                <a:cxn ang="0">
                  <a:pos x="93760" y="61988"/>
                </a:cxn>
                <a:cxn ang="0">
                  <a:pos x="61988" y="93760"/>
                </a:cxn>
                <a:cxn ang="0">
                  <a:pos x="35983" y="130555"/>
                </a:cxn>
                <a:cxn ang="0">
                  <a:pos x="16488" y="171631"/>
                </a:cxn>
                <a:cxn ang="0">
                  <a:pos x="4245" y="216244"/>
                </a:cxn>
                <a:cxn ang="0">
                  <a:pos x="0" y="263651"/>
                </a:cxn>
                <a:cxn ang="0">
                  <a:pos x="0" y="1318247"/>
                </a:cxn>
                <a:cxn ang="0">
                  <a:pos x="4245" y="1365641"/>
                </a:cxn>
                <a:cxn ang="0">
                  <a:pos x="16488" y="1410248"/>
                </a:cxn>
                <a:cxn ang="0">
                  <a:pos x="35983" y="1451324"/>
                </a:cxn>
                <a:cxn ang="0">
                  <a:pos x="61988" y="1488123"/>
                </a:cxn>
                <a:cxn ang="0">
                  <a:pos x="93760" y="1519901"/>
                </a:cxn>
                <a:cxn ang="0">
                  <a:pos x="130556" y="1545914"/>
                </a:cxn>
                <a:cxn ang="0">
                  <a:pos x="171631" y="1565416"/>
                </a:cxn>
                <a:cxn ang="0">
                  <a:pos x="216244" y="1577664"/>
                </a:cxn>
                <a:cxn ang="0">
                  <a:pos x="263651" y="1581911"/>
                </a:cxn>
                <a:cxn ang="0">
                  <a:pos x="3826764" y="1581911"/>
                </a:cxn>
                <a:cxn ang="0">
                  <a:pos x="3874171" y="1577664"/>
                </a:cxn>
                <a:cxn ang="0">
                  <a:pos x="3918784" y="1565416"/>
                </a:cxn>
                <a:cxn ang="0">
                  <a:pos x="3959860" y="1545914"/>
                </a:cxn>
                <a:cxn ang="0">
                  <a:pos x="3996655" y="1519901"/>
                </a:cxn>
                <a:cxn ang="0">
                  <a:pos x="4028427" y="1488123"/>
                </a:cxn>
                <a:cxn ang="0">
                  <a:pos x="4054432" y="1451324"/>
                </a:cxn>
                <a:cxn ang="0">
                  <a:pos x="4073927" y="1410248"/>
                </a:cxn>
                <a:cxn ang="0">
                  <a:pos x="4086170" y="1365641"/>
                </a:cxn>
                <a:cxn ang="0">
                  <a:pos x="4090416" y="1318247"/>
                </a:cxn>
                <a:cxn ang="0">
                  <a:pos x="4090416" y="263651"/>
                </a:cxn>
                <a:cxn ang="0">
                  <a:pos x="4086170" y="216244"/>
                </a:cxn>
                <a:cxn ang="0">
                  <a:pos x="4073927" y="171631"/>
                </a:cxn>
                <a:cxn ang="0">
                  <a:pos x="4054432" y="130555"/>
                </a:cxn>
                <a:cxn ang="0">
                  <a:pos x="4028427" y="93760"/>
                </a:cxn>
                <a:cxn ang="0">
                  <a:pos x="3996655" y="61988"/>
                </a:cxn>
                <a:cxn ang="0">
                  <a:pos x="3959860" y="35983"/>
                </a:cxn>
                <a:cxn ang="0">
                  <a:pos x="3918784" y="16488"/>
                </a:cxn>
                <a:cxn ang="0">
                  <a:pos x="3874171" y="4245"/>
                </a:cxn>
                <a:cxn ang="0">
                  <a:pos x="3826764" y="0"/>
                </a:cxn>
              </a:cxnLst>
              <a:rect l="0" t="0" r="r" b="b"/>
              <a:pathLst>
                <a:path w="4090670" h="1582420">
                  <a:moveTo>
                    <a:pt x="3826764" y="0"/>
                  </a:moveTo>
                  <a:lnTo>
                    <a:pt x="263651" y="0"/>
                  </a:lnTo>
                  <a:lnTo>
                    <a:pt x="216244" y="4245"/>
                  </a:lnTo>
                  <a:lnTo>
                    <a:pt x="171631" y="16488"/>
                  </a:lnTo>
                  <a:lnTo>
                    <a:pt x="130556" y="35983"/>
                  </a:lnTo>
                  <a:lnTo>
                    <a:pt x="93760" y="61988"/>
                  </a:lnTo>
                  <a:lnTo>
                    <a:pt x="61988" y="93760"/>
                  </a:lnTo>
                  <a:lnTo>
                    <a:pt x="35983" y="130555"/>
                  </a:lnTo>
                  <a:lnTo>
                    <a:pt x="16488" y="171631"/>
                  </a:lnTo>
                  <a:lnTo>
                    <a:pt x="4245" y="216244"/>
                  </a:lnTo>
                  <a:lnTo>
                    <a:pt x="0" y="263651"/>
                  </a:lnTo>
                  <a:lnTo>
                    <a:pt x="0" y="1318247"/>
                  </a:lnTo>
                  <a:lnTo>
                    <a:pt x="4245" y="1365641"/>
                  </a:lnTo>
                  <a:lnTo>
                    <a:pt x="16488" y="1410248"/>
                  </a:lnTo>
                  <a:lnTo>
                    <a:pt x="35983" y="1451324"/>
                  </a:lnTo>
                  <a:lnTo>
                    <a:pt x="61988" y="1488123"/>
                  </a:lnTo>
                  <a:lnTo>
                    <a:pt x="93760" y="1519901"/>
                  </a:lnTo>
                  <a:lnTo>
                    <a:pt x="130556" y="1545914"/>
                  </a:lnTo>
                  <a:lnTo>
                    <a:pt x="171631" y="1565416"/>
                  </a:lnTo>
                  <a:lnTo>
                    <a:pt x="216244" y="1577664"/>
                  </a:lnTo>
                  <a:lnTo>
                    <a:pt x="263651" y="1581911"/>
                  </a:lnTo>
                  <a:lnTo>
                    <a:pt x="3826764" y="1581911"/>
                  </a:lnTo>
                  <a:lnTo>
                    <a:pt x="3874171" y="1577664"/>
                  </a:lnTo>
                  <a:lnTo>
                    <a:pt x="3918784" y="1565416"/>
                  </a:lnTo>
                  <a:lnTo>
                    <a:pt x="3959860" y="1545914"/>
                  </a:lnTo>
                  <a:lnTo>
                    <a:pt x="3996655" y="1519901"/>
                  </a:lnTo>
                  <a:lnTo>
                    <a:pt x="4028427" y="1488123"/>
                  </a:lnTo>
                  <a:lnTo>
                    <a:pt x="4054432" y="1451324"/>
                  </a:lnTo>
                  <a:lnTo>
                    <a:pt x="4073927" y="1410248"/>
                  </a:lnTo>
                  <a:lnTo>
                    <a:pt x="4086170" y="1365641"/>
                  </a:lnTo>
                  <a:lnTo>
                    <a:pt x="4090416" y="1318247"/>
                  </a:lnTo>
                  <a:lnTo>
                    <a:pt x="4090416" y="263651"/>
                  </a:lnTo>
                  <a:lnTo>
                    <a:pt x="4086170" y="216244"/>
                  </a:lnTo>
                  <a:lnTo>
                    <a:pt x="4073927" y="171631"/>
                  </a:lnTo>
                  <a:lnTo>
                    <a:pt x="4054432" y="130555"/>
                  </a:lnTo>
                  <a:lnTo>
                    <a:pt x="4028427" y="93760"/>
                  </a:lnTo>
                  <a:lnTo>
                    <a:pt x="3996655" y="61988"/>
                  </a:lnTo>
                  <a:lnTo>
                    <a:pt x="3959860" y="35983"/>
                  </a:lnTo>
                  <a:lnTo>
                    <a:pt x="3918784" y="16488"/>
                  </a:lnTo>
                  <a:lnTo>
                    <a:pt x="3874171" y="4245"/>
                  </a:lnTo>
                  <a:lnTo>
                    <a:pt x="3826764" y="0"/>
                  </a:lnTo>
                  <a:close/>
                </a:path>
              </a:pathLst>
            </a:custGeom>
            <a:solidFill>
              <a:srgbClr val="F8E28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0" name="object 6"/>
            <p:cNvSpPr>
              <a:spLocks/>
            </p:cNvSpPr>
            <p:nvPr/>
          </p:nvSpPr>
          <p:spPr bwMode="auto">
            <a:xfrm>
              <a:off x="6640829" y="4754117"/>
              <a:ext cx="4090670" cy="1582420"/>
            </a:xfrm>
            <a:custGeom>
              <a:avLst/>
              <a:gdLst/>
              <a:ahLst/>
              <a:cxnLst>
                <a:cxn ang="0">
                  <a:pos x="0" y="263651"/>
                </a:cxn>
                <a:cxn ang="0">
                  <a:pos x="4245" y="216244"/>
                </a:cxn>
                <a:cxn ang="0">
                  <a:pos x="16488" y="171631"/>
                </a:cxn>
                <a:cxn ang="0">
                  <a:pos x="35983" y="130555"/>
                </a:cxn>
                <a:cxn ang="0">
                  <a:pos x="61988" y="93760"/>
                </a:cxn>
                <a:cxn ang="0">
                  <a:pos x="93760" y="61988"/>
                </a:cxn>
                <a:cxn ang="0">
                  <a:pos x="130556" y="35983"/>
                </a:cxn>
                <a:cxn ang="0">
                  <a:pos x="171631" y="16488"/>
                </a:cxn>
                <a:cxn ang="0">
                  <a:pos x="216244" y="4245"/>
                </a:cxn>
                <a:cxn ang="0">
                  <a:pos x="263651" y="0"/>
                </a:cxn>
                <a:cxn ang="0">
                  <a:pos x="3826764" y="0"/>
                </a:cxn>
                <a:cxn ang="0">
                  <a:pos x="3874171" y="4245"/>
                </a:cxn>
                <a:cxn ang="0">
                  <a:pos x="3918784" y="16488"/>
                </a:cxn>
                <a:cxn ang="0">
                  <a:pos x="3959860" y="35983"/>
                </a:cxn>
                <a:cxn ang="0">
                  <a:pos x="3996655" y="61988"/>
                </a:cxn>
                <a:cxn ang="0">
                  <a:pos x="4028427" y="93760"/>
                </a:cxn>
                <a:cxn ang="0">
                  <a:pos x="4054432" y="130555"/>
                </a:cxn>
                <a:cxn ang="0">
                  <a:pos x="4073927" y="171631"/>
                </a:cxn>
                <a:cxn ang="0">
                  <a:pos x="4086170" y="216244"/>
                </a:cxn>
                <a:cxn ang="0">
                  <a:pos x="4090416" y="263651"/>
                </a:cxn>
                <a:cxn ang="0">
                  <a:pos x="4090416" y="1318247"/>
                </a:cxn>
                <a:cxn ang="0">
                  <a:pos x="4086170" y="1365641"/>
                </a:cxn>
                <a:cxn ang="0">
                  <a:pos x="4073927" y="1410248"/>
                </a:cxn>
                <a:cxn ang="0">
                  <a:pos x="4054432" y="1451324"/>
                </a:cxn>
                <a:cxn ang="0">
                  <a:pos x="4028427" y="1488123"/>
                </a:cxn>
                <a:cxn ang="0">
                  <a:pos x="3996655" y="1519901"/>
                </a:cxn>
                <a:cxn ang="0">
                  <a:pos x="3959860" y="1545914"/>
                </a:cxn>
                <a:cxn ang="0">
                  <a:pos x="3918784" y="1565416"/>
                </a:cxn>
                <a:cxn ang="0">
                  <a:pos x="3874171" y="1577664"/>
                </a:cxn>
                <a:cxn ang="0">
                  <a:pos x="3826764" y="1581911"/>
                </a:cxn>
                <a:cxn ang="0">
                  <a:pos x="263651" y="1581911"/>
                </a:cxn>
                <a:cxn ang="0">
                  <a:pos x="216244" y="1577664"/>
                </a:cxn>
                <a:cxn ang="0">
                  <a:pos x="171631" y="1565416"/>
                </a:cxn>
                <a:cxn ang="0">
                  <a:pos x="130556" y="1545914"/>
                </a:cxn>
                <a:cxn ang="0">
                  <a:pos x="93760" y="1519901"/>
                </a:cxn>
                <a:cxn ang="0">
                  <a:pos x="61988" y="1488123"/>
                </a:cxn>
                <a:cxn ang="0">
                  <a:pos x="35983" y="1451324"/>
                </a:cxn>
                <a:cxn ang="0">
                  <a:pos x="16488" y="1410248"/>
                </a:cxn>
                <a:cxn ang="0">
                  <a:pos x="4245" y="1365641"/>
                </a:cxn>
                <a:cxn ang="0">
                  <a:pos x="0" y="1318247"/>
                </a:cxn>
                <a:cxn ang="0">
                  <a:pos x="0" y="263651"/>
                </a:cxn>
              </a:cxnLst>
              <a:rect l="0" t="0" r="r" b="b"/>
              <a:pathLst>
                <a:path w="4090670" h="1582420">
                  <a:moveTo>
                    <a:pt x="0" y="263651"/>
                  </a:moveTo>
                  <a:lnTo>
                    <a:pt x="4245" y="216244"/>
                  </a:lnTo>
                  <a:lnTo>
                    <a:pt x="16488" y="171631"/>
                  </a:lnTo>
                  <a:lnTo>
                    <a:pt x="35983" y="130555"/>
                  </a:lnTo>
                  <a:lnTo>
                    <a:pt x="61988" y="93760"/>
                  </a:lnTo>
                  <a:lnTo>
                    <a:pt x="93760" y="61988"/>
                  </a:lnTo>
                  <a:lnTo>
                    <a:pt x="130556" y="35983"/>
                  </a:lnTo>
                  <a:lnTo>
                    <a:pt x="171631" y="16488"/>
                  </a:lnTo>
                  <a:lnTo>
                    <a:pt x="216244" y="4245"/>
                  </a:lnTo>
                  <a:lnTo>
                    <a:pt x="263651" y="0"/>
                  </a:lnTo>
                  <a:lnTo>
                    <a:pt x="3826764" y="0"/>
                  </a:lnTo>
                  <a:lnTo>
                    <a:pt x="3874171" y="4245"/>
                  </a:lnTo>
                  <a:lnTo>
                    <a:pt x="3918784" y="16488"/>
                  </a:lnTo>
                  <a:lnTo>
                    <a:pt x="3959860" y="35983"/>
                  </a:lnTo>
                  <a:lnTo>
                    <a:pt x="3996655" y="61988"/>
                  </a:lnTo>
                  <a:lnTo>
                    <a:pt x="4028427" y="93760"/>
                  </a:lnTo>
                  <a:lnTo>
                    <a:pt x="4054432" y="130555"/>
                  </a:lnTo>
                  <a:lnTo>
                    <a:pt x="4073927" y="171631"/>
                  </a:lnTo>
                  <a:lnTo>
                    <a:pt x="4086170" y="216244"/>
                  </a:lnTo>
                  <a:lnTo>
                    <a:pt x="4090416" y="263651"/>
                  </a:lnTo>
                  <a:lnTo>
                    <a:pt x="4090416" y="1318247"/>
                  </a:lnTo>
                  <a:lnTo>
                    <a:pt x="4086170" y="1365641"/>
                  </a:lnTo>
                  <a:lnTo>
                    <a:pt x="4073927" y="1410248"/>
                  </a:lnTo>
                  <a:lnTo>
                    <a:pt x="4054432" y="1451324"/>
                  </a:lnTo>
                  <a:lnTo>
                    <a:pt x="4028427" y="1488123"/>
                  </a:lnTo>
                  <a:lnTo>
                    <a:pt x="3996655" y="1519901"/>
                  </a:lnTo>
                  <a:lnTo>
                    <a:pt x="3959860" y="1545914"/>
                  </a:lnTo>
                  <a:lnTo>
                    <a:pt x="3918784" y="1565416"/>
                  </a:lnTo>
                  <a:lnTo>
                    <a:pt x="3874171" y="1577664"/>
                  </a:lnTo>
                  <a:lnTo>
                    <a:pt x="3826764" y="1581911"/>
                  </a:lnTo>
                  <a:lnTo>
                    <a:pt x="263651" y="1581911"/>
                  </a:lnTo>
                  <a:lnTo>
                    <a:pt x="216244" y="1577664"/>
                  </a:lnTo>
                  <a:lnTo>
                    <a:pt x="171631" y="1565416"/>
                  </a:lnTo>
                  <a:lnTo>
                    <a:pt x="130556" y="1545914"/>
                  </a:lnTo>
                  <a:lnTo>
                    <a:pt x="93760" y="1519901"/>
                  </a:lnTo>
                  <a:lnTo>
                    <a:pt x="61988" y="1488123"/>
                  </a:lnTo>
                  <a:lnTo>
                    <a:pt x="35983" y="1451324"/>
                  </a:lnTo>
                  <a:lnTo>
                    <a:pt x="16488" y="1410248"/>
                  </a:lnTo>
                  <a:lnTo>
                    <a:pt x="4245" y="1365641"/>
                  </a:lnTo>
                  <a:lnTo>
                    <a:pt x="0" y="1318247"/>
                  </a:lnTo>
                  <a:lnTo>
                    <a:pt x="0" y="263651"/>
                  </a:lnTo>
                  <a:close/>
                </a:path>
              </a:pathLst>
            </a:custGeom>
            <a:noFill/>
            <a:ln w="44196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92363" y="374650"/>
            <a:ext cx="7710487" cy="4540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5" dirty="0"/>
              <a:t>Согласование</a:t>
            </a:r>
            <a:r>
              <a:rPr spc="-35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30" dirty="0"/>
              <a:t>режиме</a:t>
            </a:r>
            <a:r>
              <a:rPr dirty="0"/>
              <a:t> </a:t>
            </a:r>
            <a:r>
              <a:rPr spc="-30" dirty="0"/>
              <a:t>замечаний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97675" y="4957763"/>
            <a:ext cx="3349625" cy="1154112"/>
          </a:xfrm>
          <a:prstGeom prst="rect">
            <a:avLst/>
          </a:prstGeom>
        </p:spPr>
        <p:txBody>
          <a:bodyPr lIns="0" tIns="27939" rIns="0" bIns="0">
            <a:spAutoFit/>
          </a:bodyPr>
          <a:lstStyle/>
          <a:p>
            <a:pPr marL="12700">
              <a:spcBef>
                <a:spcPts val="225"/>
              </a:spcBef>
            </a:pPr>
            <a:r>
              <a:rPr lang="ru-RU" sz="1200" b="1">
                <a:solidFill>
                  <a:srgbClr val="5F0000"/>
                </a:solidFill>
              </a:rPr>
              <a:t>Без офисного ПО:</a:t>
            </a:r>
            <a:endParaRPr lang="ru-RU" sz="1200"/>
          </a:p>
          <a:p>
            <a:pPr marL="12700">
              <a:spcBef>
                <a:spcPts val="125"/>
              </a:spcBef>
              <a:buSzPct val="92000"/>
              <a:buFont typeface="Microsoft Sans Serif" pitchFamily="34" charset="0"/>
              <a:buChar char="•"/>
            </a:pPr>
            <a:r>
              <a:rPr lang="ru-RU" sz="1200" b="1">
                <a:solidFill>
                  <a:srgbClr val="5F0000"/>
                </a:solidFill>
              </a:rPr>
              <a:t>Выделяем мышкой проблемный фрагмент  текста</a:t>
            </a:r>
            <a:endParaRPr lang="ru-RU" sz="1200"/>
          </a:p>
          <a:p>
            <a:pPr marL="12700">
              <a:buSzPct val="92000"/>
              <a:buFont typeface="Microsoft Sans Serif" pitchFamily="34" charset="0"/>
              <a:buChar char="•"/>
            </a:pPr>
            <a:r>
              <a:rPr lang="ru-RU" sz="1200" b="1">
                <a:solidFill>
                  <a:srgbClr val="5F0000"/>
                </a:solidFill>
              </a:rPr>
              <a:t>Добавляем замечание</a:t>
            </a:r>
            <a:endParaRPr lang="ru-RU" sz="1200"/>
          </a:p>
          <a:p>
            <a:pPr marL="12700">
              <a:buSzPct val="92000"/>
              <a:buFont typeface="Microsoft Sans Serif" pitchFamily="34" charset="0"/>
              <a:buChar char="•"/>
            </a:pPr>
            <a:r>
              <a:rPr lang="ru-RU" sz="1200" b="1">
                <a:solidFill>
                  <a:srgbClr val="5F0000"/>
                </a:solidFill>
              </a:rPr>
              <a:t>Оно сохраняется при документе</a:t>
            </a:r>
            <a:endParaRPr lang="ru-RU" sz="1200"/>
          </a:p>
          <a:p>
            <a:pPr marL="12700">
              <a:buSzPct val="92000"/>
              <a:buFont typeface="Microsoft Sans Serif" pitchFamily="34" charset="0"/>
              <a:buChar char="•"/>
            </a:pPr>
            <a:r>
              <a:rPr lang="ru-RU" sz="1200" b="1">
                <a:solidFill>
                  <a:srgbClr val="5F0000"/>
                </a:solidFill>
              </a:rPr>
              <a:t>В привязке к этому фрагменту текста</a:t>
            </a:r>
            <a:endParaRPr lang="ru-RU" sz="1200"/>
          </a:p>
        </p:txBody>
      </p:sp>
      <p:grpSp>
        <p:nvGrpSpPr>
          <p:cNvPr id="14340" name="object 9"/>
          <p:cNvGrpSpPr>
            <a:grpSpLocks/>
          </p:cNvGrpSpPr>
          <p:nvPr/>
        </p:nvGrpSpPr>
        <p:grpSpPr bwMode="auto">
          <a:xfrm>
            <a:off x="4532313" y="1697038"/>
            <a:ext cx="5194300" cy="4049712"/>
            <a:chOff x="4532376" y="1697735"/>
            <a:chExt cx="5194300" cy="4049395"/>
          </a:xfrm>
        </p:grpSpPr>
        <p:sp>
          <p:nvSpPr>
            <p:cNvPr id="14341" name="object 10"/>
            <p:cNvSpPr>
              <a:spLocks/>
            </p:cNvSpPr>
            <p:nvPr/>
          </p:nvSpPr>
          <p:spPr bwMode="auto">
            <a:xfrm>
              <a:off x="5113020" y="5309615"/>
              <a:ext cx="433070" cy="433070"/>
            </a:xfrm>
            <a:custGeom>
              <a:avLst/>
              <a:gdLst/>
              <a:ahLst/>
              <a:cxnLst>
                <a:cxn ang="0">
                  <a:pos x="324612" y="0"/>
                </a:cxn>
                <a:cxn ang="0">
                  <a:pos x="108203" y="0"/>
                </a:cxn>
                <a:cxn ang="0">
                  <a:pos x="108203" y="216407"/>
                </a:cxn>
                <a:cxn ang="0">
                  <a:pos x="0" y="216407"/>
                </a:cxn>
                <a:cxn ang="0">
                  <a:pos x="216407" y="432815"/>
                </a:cxn>
                <a:cxn ang="0">
                  <a:pos x="432815" y="216407"/>
                </a:cxn>
                <a:cxn ang="0">
                  <a:pos x="324612" y="216407"/>
                </a:cxn>
                <a:cxn ang="0">
                  <a:pos x="324612" y="0"/>
                </a:cxn>
              </a:cxnLst>
              <a:rect l="0" t="0" r="r" b="b"/>
              <a:pathLst>
                <a:path w="433070" h="433070">
                  <a:moveTo>
                    <a:pt x="324612" y="0"/>
                  </a:moveTo>
                  <a:lnTo>
                    <a:pt x="108203" y="0"/>
                  </a:lnTo>
                  <a:lnTo>
                    <a:pt x="108203" y="216407"/>
                  </a:lnTo>
                  <a:lnTo>
                    <a:pt x="0" y="216407"/>
                  </a:lnTo>
                  <a:lnTo>
                    <a:pt x="216407" y="432815"/>
                  </a:lnTo>
                  <a:lnTo>
                    <a:pt x="432815" y="216407"/>
                  </a:lnTo>
                  <a:lnTo>
                    <a:pt x="324612" y="216407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FF99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2" name="object 11"/>
            <p:cNvSpPr>
              <a:spLocks/>
            </p:cNvSpPr>
            <p:nvPr/>
          </p:nvSpPr>
          <p:spPr bwMode="auto">
            <a:xfrm>
              <a:off x="5113020" y="5309615"/>
              <a:ext cx="433070" cy="433070"/>
            </a:xfrm>
            <a:custGeom>
              <a:avLst/>
              <a:gdLst/>
              <a:ahLst/>
              <a:cxnLst>
                <a:cxn ang="0">
                  <a:pos x="432815" y="216407"/>
                </a:cxn>
                <a:cxn ang="0">
                  <a:pos x="216407" y="432815"/>
                </a:cxn>
                <a:cxn ang="0">
                  <a:pos x="0" y="216407"/>
                </a:cxn>
                <a:cxn ang="0">
                  <a:pos x="108203" y="216407"/>
                </a:cxn>
                <a:cxn ang="0">
                  <a:pos x="108203" y="0"/>
                </a:cxn>
                <a:cxn ang="0">
                  <a:pos x="324612" y="0"/>
                </a:cxn>
                <a:cxn ang="0">
                  <a:pos x="324612" y="216407"/>
                </a:cxn>
                <a:cxn ang="0">
                  <a:pos x="432815" y="216407"/>
                </a:cxn>
              </a:cxnLst>
              <a:rect l="0" t="0" r="r" b="b"/>
              <a:pathLst>
                <a:path w="433070" h="433070">
                  <a:moveTo>
                    <a:pt x="432815" y="216407"/>
                  </a:moveTo>
                  <a:lnTo>
                    <a:pt x="216407" y="432815"/>
                  </a:lnTo>
                  <a:lnTo>
                    <a:pt x="0" y="216407"/>
                  </a:lnTo>
                  <a:lnTo>
                    <a:pt x="108203" y="216407"/>
                  </a:lnTo>
                  <a:lnTo>
                    <a:pt x="108203" y="0"/>
                  </a:lnTo>
                  <a:lnTo>
                    <a:pt x="324612" y="0"/>
                  </a:lnTo>
                  <a:lnTo>
                    <a:pt x="324612" y="216407"/>
                  </a:lnTo>
                  <a:lnTo>
                    <a:pt x="432815" y="216407"/>
                  </a:lnTo>
                  <a:close/>
                </a:path>
              </a:pathLst>
            </a:custGeom>
            <a:noFill/>
            <a:ln w="9144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3" name="object 12"/>
            <p:cNvSpPr>
              <a:spLocks/>
            </p:cNvSpPr>
            <p:nvPr/>
          </p:nvSpPr>
          <p:spPr bwMode="auto">
            <a:xfrm>
              <a:off x="9290304" y="3857243"/>
              <a:ext cx="431800" cy="433070"/>
            </a:xfrm>
            <a:custGeom>
              <a:avLst/>
              <a:gdLst/>
              <a:ahLst/>
              <a:cxnLst>
                <a:cxn ang="0">
                  <a:pos x="215646" y="0"/>
                </a:cxn>
                <a:cxn ang="0">
                  <a:pos x="0" y="216407"/>
                </a:cxn>
                <a:cxn ang="0">
                  <a:pos x="215646" y="432815"/>
                </a:cxn>
                <a:cxn ang="0">
                  <a:pos x="215646" y="324611"/>
                </a:cxn>
                <a:cxn ang="0">
                  <a:pos x="431292" y="324611"/>
                </a:cxn>
                <a:cxn ang="0">
                  <a:pos x="431292" y="108203"/>
                </a:cxn>
                <a:cxn ang="0">
                  <a:pos x="215646" y="108203"/>
                </a:cxn>
                <a:cxn ang="0">
                  <a:pos x="215646" y="0"/>
                </a:cxn>
              </a:cxnLst>
              <a:rect l="0" t="0" r="r" b="b"/>
              <a:pathLst>
                <a:path w="431800" h="433070">
                  <a:moveTo>
                    <a:pt x="215646" y="0"/>
                  </a:moveTo>
                  <a:lnTo>
                    <a:pt x="0" y="216407"/>
                  </a:lnTo>
                  <a:lnTo>
                    <a:pt x="215646" y="432815"/>
                  </a:lnTo>
                  <a:lnTo>
                    <a:pt x="215646" y="324611"/>
                  </a:lnTo>
                  <a:lnTo>
                    <a:pt x="431292" y="324611"/>
                  </a:lnTo>
                  <a:lnTo>
                    <a:pt x="431292" y="108203"/>
                  </a:lnTo>
                  <a:lnTo>
                    <a:pt x="215646" y="108203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FF99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4" name="object 13"/>
            <p:cNvSpPr>
              <a:spLocks/>
            </p:cNvSpPr>
            <p:nvPr/>
          </p:nvSpPr>
          <p:spPr bwMode="auto">
            <a:xfrm>
              <a:off x="9290304" y="3857243"/>
              <a:ext cx="431800" cy="433070"/>
            </a:xfrm>
            <a:custGeom>
              <a:avLst/>
              <a:gdLst/>
              <a:ahLst/>
              <a:cxnLst>
                <a:cxn ang="0">
                  <a:pos x="215646" y="432815"/>
                </a:cxn>
                <a:cxn ang="0">
                  <a:pos x="0" y="216407"/>
                </a:cxn>
                <a:cxn ang="0">
                  <a:pos x="215646" y="0"/>
                </a:cxn>
                <a:cxn ang="0">
                  <a:pos x="215646" y="108203"/>
                </a:cxn>
                <a:cxn ang="0">
                  <a:pos x="431292" y="108203"/>
                </a:cxn>
                <a:cxn ang="0">
                  <a:pos x="431292" y="324611"/>
                </a:cxn>
                <a:cxn ang="0">
                  <a:pos x="215646" y="324611"/>
                </a:cxn>
                <a:cxn ang="0">
                  <a:pos x="215646" y="432815"/>
                </a:cxn>
              </a:cxnLst>
              <a:rect l="0" t="0" r="r" b="b"/>
              <a:pathLst>
                <a:path w="431800" h="433070">
                  <a:moveTo>
                    <a:pt x="215646" y="432815"/>
                  </a:moveTo>
                  <a:lnTo>
                    <a:pt x="0" y="216407"/>
                  </a:lnTo>
                  <a:lnTo>
                    <a:pt x="215646" y="0"/>
                  </a:lnTo>
                  <a:lnTo>
                    <a:pt x="215646" y="108203"/>
                  </a:lnTo>
                  <a:lnTo>
                    <a:pt x="431292" y="108203"/>
                  </a:lnTo>
                  <a:lnTo>
                    <a:pt x="431292" y="324611"/>
                  </a:lnTo>
                  <a:lnTo>
                    <a:pt x="215646" y="324611"/>
                  </a:lnTo>
                  <a:lnTo>
                    <a:pt x="215646" y="432815"/>
                  </a:lnTo>
                </a:path>
              </a:pathLst>
            </a:custGeom>
            <a:noFill/>
            <a:ln w="9143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5" name="object 14"/>
            <p:cNvSpPr>
              <a:spLocks/>
            </p:cNvSpPr>
            <p:nvPr/>
          </p:nvSpPr>
          <p:spPr bwMode="auto">
            <a:xfrm>
              <a:off x="4536948" y="1702307"/>
              <a:ext cx="431800" cy="431800"/>
            </a:xfrm>
            <a:custGeom>
              <a:avLst/>
              <a:gdLst/>
              <a:ahLst/>
              <a:cxnLst>
                <a:cxn ang="0">
                  <a:pos x="215646" y="0"/>
                </a:cxn>
                <a:cxn ang="0">
                  <a:pos x="0" y="215645"/>
                </a:cxn>
                <a:cxn ang="0">
                  <a:pos x="107823" y="215645"/>
                </a:cxn>
                <a:cxn ang="0">
                  <a:pos x="107823" y="431291"/>
                </a:cxn>
                <a:cxn ang="0">
                  <a:pos x="323468" y="431291"/>
                </a:cxn>
                <a:cxn ang="0">
                  <a:pos x="323468" y="215645"/>
                </a:cxn>
                <a:cxn ang="0">
                  <a:pos x="431291" y="215645"/>
                </a:cxn>
                <a:cxn ang="0">
                  <a:pos x="215646" y="0"/>
                </a:cxn>
              </a:cxnLst>
              <a:rect l="0" t="0" r="r" b="b"/>
              <a:pathLst>
                <a:path w="431800" h="431800">
                  <a:moveTo>
                    <a:pt x="215646" y="0"/>
                  </a:moveTo>
                  <a:lnTo>
                    <a:pt x="0" y="215645"/>
                  </a:lnTo>
                  <a:lnTo>
                    <a:pt x="107823" y="215645"/>
                  </a:lnTo>
                  <a:lnTo>
                    <a:pt x="107823" y="431291"/>
                  </a:lnTo>
                  <a:lnTo>
                    <a:pt x="323468" y="431291"/>
                  </a:lnTo>
                  <a:lnTo>
                    <a:pt x="323468" y="215645"/>
                  </a:lnTo>
                  <a:lnTo>
                    <a:pt x="431291" y="215645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FF99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6" name="object 15"/>
            <p:cNvSpPr>
              <a:spLocks/>
            </p:cNvSpPr>
            <p:nvPr/>
          </p:nvSpPr>
          <p:spPr bwMode="auto">
            <a:xfrm>
              <a:off x="4536948" y="1702307"/>
              <a:ext cx="431800" cy="431800"/>
            </a:xfrm>
            <a:custGeom>
              <a:avLst/>
              <a:gdLst/>
              <a:ahLst/>
              <a:cxnLst>
                <a:cxn ang="0">
                  <a:pos x="0" y="215645"/>
                </a:cxn>
                <a:cxn ang="0">
                  <a:pos x="215646" y="0"/>
                </a:cxn>
                <a:cxn ang="0">
                  <a:pos x="431291" y="215645"/>
                </a:cxn>
                <a:cxn ang="0">
                  <a:pos x="323468" y="215645"/>
                </a:cxn>
                <a:cxn ang="0">
                  <a:pos x="323468" y="431291"/>
                </a:cxn>
                <a:cxn ang="0">
                  <a:pos x="107823" y="431291"/>
                </a:cxn>
                <a:cxn ang="0">
                  <a:pos x="107823" y="215645"/>
                </a:cxn>
                <a:cxn ang="0">
                  <a:pos x="0" y="215645"/>
                </a:cxn>
              </a:cxnLst>
              <a:rect l="0" t="0" r="r" b="b"/>
              <a:pathLst>
                <a:path w="431800" h="431800">
                  <a:moveTo>
                    <a:pt x="0" y="215645"/>
                  </a:moveTo>
                  <a:lnTo>
                    <a:pt x="215646" y="0"/>
                  </a:lnTo>
                  <a:lnTo>
                    <a:pt x="431291" y="215645"/>
                  </a:lnTo>
                  <a:lnTo>
                    <a:pt x="323468" y="215645"/>
                  </a:lnTo>
                  <a:lnTo>
                    <a:pt x="323468" y="431291"/>
                  </a:lnTo>
                  <a:lnTo>
                    <a:pt x="107823" y="431291"/>
                  </a:lnTo>
                  <a:lnTo>
                    <a:pt x="107823" y="215645"/>
                  </a:lnTo>
                  <a:lnTo>
                    <a:pt x="0" y="215645"/>
                  </a:lnTo>
                  <a:close/>
                </a:path>
              </a:pathLst>
            </a:custGeom>
            <a:noFill/>
            <a:ln w="9144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object 2"/>
          <p:cNvGrpSpPr>
            <a:grpSpLocks/>
          </p:cNvGrpSpPr>
          <p:nvPr/>
        </p:nvGrpSpPr>
        <p:grpSpPr bwMode="auto">
          <a:xfrm>
            <a:off x="182563" y="179388"/>
            <a:ext cx="9117012" cy="6161087"/>
            <a:chOff x="183062" y="179952"/>
            <a:chExt cx="9116695" cy="6160135"/>
          </a:xfrm>
        </p:grpSpPr>
        <p:pic>
          <p:nvPicPr>
            <p:cNvPr id="15363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68890" y="1368540"/>
              <a:ext cx="8130574" cy="497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55775" y="1440179"/>
              <a:ext cx="7961376" cy="4823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5" name="object 5"/>
            <p:cNvSpPr>
              <a:spLocks/>
            </p:cNvSpPr>
            <p:nvPr/>
          </p:nvSpPr>
          <p:spPr bwMode="auto">
            <a:xfrm>
              <a:off x="5689091" y="2447543"/>
              <a:ext cx="433070" cy="433070"/>
            </a:xfrm>
            <a:custGeom>
              <a:avLst/>
              <a:gdLst/>
              <a:ahLst/>
              <a:cxnLst>
                <a:cxn ang="0">
                  <a:pos x="216408" y="0"/>
                </a:cxn>
                <a:cxn ang="0">
                  <a:pos x="0" y="216407"/>
                </a:cxn>
                <a:cxn ang="0">
                  <a:pos x="216408" y="432815"/>
                </a:cxn>
                <a:cxn ang="0">
                  <a:pos x="216408" y="324612"/>
                </a:cxn>
                <a:cxn ang="0">
                  <a:pos x="432816" y="324612"/>
                </a:cxn>
                <a:cxn ang="0">
                  <a:pos x="432816" y="108203"/>
                </a:cxn>
                <a:cxn ang="0">
                  <a:pos x="216408" y="108203"/>
                </a:cxn>
                <a:cxn ang="0">
                  <a:pos x="216408" y="0"/>
                </a:cxn>
              </a:cxnLst>
              <a:rect l="0" t="0" r="r" b="b"/>
              <a:pathLst>
                <a:path w="433070" h="433069">
                  <a:moveTo>
                    <a:pt x="216408" y="0"/>
                  </a:moveTo>
                  <a:lnTo>
                    <a:pt x="0" y="216407"/>
                  </a:lnTo>
                  <a:lnTo>
                    <a:pt x="216408" y="432815"/>
                  </a:lnTo>
                  <a:lnTo>
                    <a:pt x="216408" y="324612"/>
                  </a:lnTo>
                  <a:lnTo>
                    <a:pt x="432816" y="324612"/>
                  </a:lnTo>
                  <a:lnTo>
                    <a:pt x="432816" y="108203"/>
                  </a:lnTo>
                  <a:lnTo>
                    <a:pt x="216408" y="108203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FF99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6" name="object 6"/>
            <p:cNvSpPr>
              <a:spLocks/>
            </p:cNvSpPr>
            <p:nvPr/>
          </p:nvSpPr>
          <p:spPr bwMode="auto">
            <a:xfrm>
              <a:off x="5689091" y="2447543"/>
              <a:ext cx="433070" cy="433070"/>
            </a:xfrm>
            <a:custGeom>
              <a:avLst/>
              <a:gdLst/>
              <a:ahLst/>
              <a:cxnLst>
                <a:cxn ang="0">
                  <a:pos x="216408" y="432815"/>
                </a:cxn>
                <a:cxn ang="0">
                  <a:pos x="0" y="216407"/>
                </a:cxn>
                <a:cxn ang="0">
                  <a:pos x="216408" y="0"/>
                </a:cxn>
                <a:cxn ang="0">
                  <a:pos x="216408" y="108203"/>
                </a:cxn>
                <a:cxn ang="0">
                  <a:pos x="432816" y="108203"/>
                </a:cxn>
                <a:cxn ang="0">
                  <a:pos x="432816" y="324612"/>
                </a:cxn>
                <a:cxn ang="0">
                  <a:pos x="216408" y="324612"/>
                </a:cxn>
                <a:cxn ang="0">
                  <a:pos x="216408" y="432815"/>
                </a:cxn>
              </a:cxnLst>
              <a:rect l="0" t="0" r="r" b="b"/>
              <a:pathLst>
                <a:path w="433070" h="433069">
                  <a:moveTo>
                    <a:pt x="216408" y="432815"/>
                  </a:moveTo>
                  <a:lnTo>
                    <a:pt x="0" y="216407"/>
                  </a:lnTo>
                  <a:lnTo>
                    <a:pt x="216408" y="0"/>
                  </a:lnTo>
                  <a:lnTo>
                    <a:pt x="216408" y="108203"/>
                  </a:lnTo>
                  <a:lnTo>
                    <a:pt x="432816" y="108203"/>
                  </a:lnTo>
                  <a:lnTo>
                    <a:pt x="432816" y="324612"/>
                  </a:lnTo>
                  <a:lnTo>
                    <a:pt x="216408" y="324612"/>
                  </a:lnTo>
                  <a:lnTo>
                    <a:pt x="216408" y="432815"/>
                  </a:lnTo>
                  <a:close/>
                </a:path>
              </a:pathLst>
            </a:custGeom>
            <a:noFill/>
            <a:ln w="9144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7" name="object 7"/>
            <p:cNvSpPr>
              <a:spLocks/>
            </p:cNvSpPr>
            <p:nvPr/>
          </p:nvSpPr>
          <p:spPr bwMode="auto">
            <a:xfrm>
              <a:off x="5689091" y="4896611"/>
              <a:ext cx="433070" cy="431800"/>
            </a:xfrm>
            <a:custGeom>
              <a:avLst/>
              <a:gdLst/>
              <a:ahLst/>
              <a:cxnLst>
                <a:cxn ang="0">
                  <a:pos x="215646" y="0"/>
                </a:cxn>
                <a:cxn ang="0">
                  <a:pos x="0" y="215646"/>
                </a:cxn>
                <a:cxn ang="0">
                  <a:pos x="215646" y="431292"/>
                </a:cxn>
                <a:cxn ang="0">
                  <a:pos x="215646" y="323469"/>
                </a:cxn>
                <a:cxn ang="0">
                  <a:pos x="432816" y="323469"/>
                </a:cxn>
                <a:cxn ang="0">
                  <a:pos x="432816" y="107823"/>
                </a:cxn>
                <a:cxn ang="0">
                  <a:pos x="215646" y="107823"/>
                </a:cxn>
                <a:cxn ang="0">
                  <a:pos x="215646" y="0"/>
                </a:cxn>
              </a:cxnLst>
              <a:rect l="0" t="0" r="r" b="b"/>
              <a:pathLst>
                <a:path w="433070" h="431800">
                  <a:moveTo>
                    <a:pt x="215646" y="0"/>
                  </a:moveTo>
                  <a:lnTo>
                    <a:pt x="0" y="215646"/>
                  </a:lnTo>
                  <a:lnTo>
                    <a:pt x="215646" y="431292"/>
                  </a:lnTo>
                  <a:lnTo>
                    <a:pt x="215646" y="323469"/>
                  </a:lnTo>
                  <a:lnTo>
                    <a:pt x="432816" y="323469"/>
                  </a:lnTo>
                  <a:lnTo>
                    <a:pt x="432816" y="107823"/>
                  </a:lnTo>
                  <a:lnTo>
                    <a:pt x="215646" y="107823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FF99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8" name="object 8"/>
            <p:cNvSpPr>
              <a:spLocks/>
            </p:cNvSpPr>
            <p:nvPr/>
          </p:nvSpPr>
          <p:spPr bwMode="auto">
            <a:xfrm>
              <a:off x="5689091" y="4896611"/>
              <a:ext cx="433070" cy="431800"/>
            </a:xfrm>
            <a:custGeom>
              <a:avLst/>
              <a:gdLst/>
              <a:ahLst/>
              <a:cxnLst>
                <a:cxn ang="0">
                  <a:pos x="215646" y="431292"/>
                </a:cxn>
                <a:cxn ang="0">
                  <a:pos x="0" y="215646"/>
                </a:cxn>
                <a:cxn ang="0">
                  <a:pos x="215646" y="0"/>
                </a:cxn>
                <a:cxn ang="0">
                  <a:pos x="215646" y="107823"/>
                </a:cxn>
                <a:cxn ang="0">
                  <a:pos x="432816" y="107823"/>
                </a:cxn>
                <a:cxn ang="0">
                  <a:pos x="432816" y="323469"/>
                </a:cxn>
                <a:cxn ang="0">
                  <a:pos x="215646" y="323469"/>
                </a:cxn>
                <a:cxn ang="0">
                  <a:pos x="215646" y="431292"/>
                </a:cxn>
              </a:cxnLst>
              <a:rect l="0" t="0" r="r" b="b"/>
              <a:pathLst>
                <a:path w="433070" h="431800">
                  <a:moveTo>
                    <a:pt x="215646" y="431292"/>
                  </a:moveTo>
                  <a:lnTo>
                    <a:pt x="0" y="215646"/>
                  </a:lnTo>
                  <a:lnTo>
                    <a:pt x="215646" y="0"/>
                  </a:lnTo>
                  <a:lnTo>
                    <a:pt x="215646" y="107823"/>
                  </a:lnTo>
                  <a:lnTo>
                    <a:pt x="432816" y="107823"/>
                  </a:lnTo>
                  <a:lnTo>
                    <a:pt x="432816" y="323469"/>
                  </a:lnTo>
                  <a:lnTo>
                    <a:pt x="215646" y="323469"/>
                  </a:lnTo>
                  <a:lnTo>
                    <a:pt x="215646" y="431292"/>
                  </a:lnTo>
                  <a:close/>
                </a:path>
              </a:pathLst>
            </a:custGeom>
            <a:noFill/>
            <a:ln w="9144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69" name="object 9"/>
            <p:cNvSpPr>
              <a:spLocks/>
            </p:cNvSpPr>
            <p:nvPr/>
          </p:nvSpPr>
          <p:spPr bwMode="auto">
            <a:xfrm>
              <a:off x="8497824" y="3311651"/>
              <a:ext cx="431800" cy="433070"/>
            </a:xfrm>
            <a:custGeom>
              <a:avLst/>
              <a:gdLst/>
              <a:ahLst/>
              <a:cxnLst>
                <a:cxn ang="0">
                  <a:pos x="215646" y="0"/>
                </a:cxn>
                <a:cxn ang="0">
                  <a:pos x="0" y="216408"/>
                </a:cxn>
                <a:cxn ang="0">
                  <a:pos x="215646" y="432816"/>
                </a:cxn>
                <a:cxn ang="0">
                  <a:pos x="215646" y="324612"/>
                </a:cxn>
                <a:cxn ang="0">
                  <a:pos x="431292" y="324612"/>
                </a:cxn>
                <a:cxn ang="0">
                  <a:pos x="431292" y="108204"/>
                </a:cxn>
                <a:cxn ang="0">
                  <a:pos x="215646" y="108204"/>
                </a:cxn>
                <a:cxn ang="0">
                  <a:pos x="215646" y="0"/>
                </a:cxn>
              </a:cxnLst>
              <a:rect l="0" t="0" r="r" b="b"/>
              <a:pathLst>
                <a:path w="431800" h="433070">
                  <a:moveTo>
                    <a:pt x="215646" y="0"/>
                  </a:moveTo>
                  <a:lnTo>
                    <a:pt x="0" y="216408"/>
                  </a:lnTo>
                  <a:lnTo>
                    <a:pt x="215646" y="432816"/>
                  </a:lnTo>
                  <a:lnTo>
                    <a:pt x="215646" y="324612"/>
                  </a:lnTo>
                  <a:lnTo>
                    <a:pt x="431292" y="324612"/>
                  </a:lnTo>
                  <a:lnTo>
                    <a:pt x="431292" y="108204"/>
                  </a:lnTo>
                  <a:lnTo>
                    <a:pt x="215646" y="108204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FF9900">
                <a:alpha val="74901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70" name="object 10"/>
            <p:cNvSpPr>
              <a:spLocks/>
            </p:cNvSpPr>
            <p:nvPr/>
          </p:nvSpPr>
          <p:spPr bwMode="auto">
            <a:xfrm>
              <a:off x="8497824" y="3311651"/>
              <a:ext cx="431800" cy="433070"/>
            </a:xfrm>
            <a:custGeom>
              <a:avLst/>
              <a:gdLst/>
              <a:ahLst/>
              <a:cxnLst>
                <a:cxn ang="0">
                  <a:pos x="215646" y="432816"/>
                </a:cxn>
                <a:cxn ang="0">
                  <a:pos x="0" y="216408"/>
                </a:cxn>
                <a:cxn ang="0">
                  <a:pos x="215646" y="0"/>
                </a:cxn>
                <a:cxn ang="0">
                  <a:pos x="215646" y="108204"/>
                </a:cxn>
                <a:cxn ang="0">
                  <a:pos x="431292" y="108204"/>
                </a:cxn>
                <a:cxn ang="0">
                  <a:pos x="431292" y="324612"/>
                </a:cxn>
                <a:cxn ang="0">
                  <a:pos x="215646" y="324612"/>
                </a:cxn>
                <a:cxn ang="0">
                  <a:pos x="215646" y="432816"/>
                </a:cxn>
              </a:cxnLst>
              <a:rect l="0" t="0" r="r" b="b"/>
              <a:pathLst>
                <a:path w="431800" h="433070">
                  <a:moveTo>
                    <a:pt x="215646" y="432816"/>
                  </a:moveTo>
                  <a:lnTo>
                    <a:pt x="0" y="216408"/>
                  </a:lnTo>
                  <a:lnTo>
                    <a:pt x="215646" y="0"/>
                  </a:lnTo>
                  <a:lnTo>
                    <a:pt x="215646" y="108204"/>
                  </a:lnTo>
                  <a:lnTo>
                    <a:pt x="431292" y="108204"/>
                  </a:lnTo>
                  <a:lnTo>
                    <a:pt x="431292" y="324612"/>
                  </a:lnTo>
                  <a:lnTo>
                    <a:pt x="215646" y="324612"/>
                  </a:lnTo>
                  <a:lnTo>
                    <a:pt x="215646" y="432816"/>
                  </a:lnTo>
                  <a:close/>
                </a:path>
              </a:pathLst>
            </a:custGeom>
            <a:noFill/>
            <a:ln w="9144">
              <a:solidFill>
                <a:srgbClr val="CC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92363" y="400050"/>
            <a:ext cx="4343400" cy="42227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600" spc="-5" dirty="0"/>
              <a:t>Рабочий</a:t>
            </a:r>
            <a:r>
              <a:rPr sz="2600" dirty="0"/>
              <a:t> </a:t>
            </a:r>
            <a:r>
              <a:rPr sz="2600" spc="10" dirty="0"/>
              <a:t>стол </a:t>
            </a:r>
            <a:r>
              <a:rPr sz="2600" spc="-15" dirty="0"/>
              <a:t>руководителя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949</Words>
  <Application>Microsoft Office PowerPoint</Application>
  <PresentationFormat>Произвольный</PresentationFormat>
  <Paragraphs>179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Calibri</vt:lpstr>
      <vt:lpstr>Arial</vt:lpstr>
      <vt:lpstr>Microsoft Sans Serif</vt:lpstr>
      <vt:lpstr>Tahoma</vt:lpstr>
      <vt:lpstr>Wingdings</vt:lpstr>
      <vt:lpstr>Office Theme</vt:lpstr>
      <vt:lpstr>Office Theme</vt:lpstr>
      <vt:lpstr>Слайд 1</vt:lpstr>
      <vt:lpstr>Решения 1С для документооборота</vt:lpstr>
      <vt:lpstr>1С:Документооборот в Почте России</vt:lpstr>
      <vt:lpstr>1С:Документооборот в самой 1С</vt:lpstr>
      <vt:lpstr>Ключевое в ДО8 3.0</vt:lpstr>
      <vt:lpstr>Обработка документа</vt:lpstr>
      <vt:lpstr>Сотрудники, а не пользователи</vt:lpstr>
      <vt:lpstr>Согласование в режиме замечаний</vt:lpstr>
      <vt:lpstr>Рабочий стол руководителя</vt:lpstr>
      <vt:lpstr>1С:Документооборот – не только  программа, но и методология</vt:lpstr>
      <vt:lpstr>Переход с 1С:Документооборота</vt:lpstr>
      <vt:lpstr>Материалы по 1С:Документообороту 3.0</vt:lpstr>
      <vt:lpstr>Новое решение: 1С:Архив</vt:lpstr>
      <vt:lpstr>1С:Архив – Список документов</vt:lpstr>
      <vt:lpstr>1С:Архив –Карточка документа</vt:lpstr>
      <vt:lpstr>Выгрузка документов из 1С:Документооборота в 1С:Архив</vt:lpstr>
      <vt:lpstr>Новое в ЭДО</vt:lpstr>
      <vt:lpstr>Штамп подписи теперь показывает  сведения о доверенности</vt:lpstr>
      <vt:lpstr>Штамп подписи по доверенности</vt:lpstr>
      <vt:lpstr>Подробные сведения о проверке  подписи по доверенности</vt:lpstr>
      <vt:lpstr>Проверка подписи по доверенности</vt:lpstr>
      <vt:lpstr>Новое решение – 1С:EDI</vt:lpstr>
      <vt:lpstr>Модуль 1C:EDI интегрирован с 7  ключевыми типовыми решениями</vt:lpstr>
      <vt:lpstr>Решения 1С для автоматизации  документооборота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ryabokon_a</cp:lastModifiedBy>
  <cp:revision>1</cp:revision>
  <dcterms:created xsi:type="dcterms:W3CDTF">2024-01-19T13:42:20Z</dcterms:created>
  <dcterms:modified xsi:type="dcterms:W3CDTF">2024-01-19T14:37:20Z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2024-01-19T00:00:00Z</vt:filetime>
  </property>
</Properties>
</file>