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28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29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0"/>
    <a:srgbClr val="FFED00"/>
    <a:srgbClr val="E94B44"/>
    <a:srgbClr val="E94841"/>
    <a:srgbClr val="9DC44D"/>
    <a:srgbClr val="CE4339"/>
    <a:srgbClr val="662D91"/>
    <a:srgbClr val="406DB5"/>
    <a:srgbClr val="2F9342"/>
    <a:srgbClr val="E1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989" autoAdjust="0"/>
  </p:normalViewPr>
  <p:slideViewPr>
    <p:cSldViewPr snapToGrid="0">
      <p:cViewPr varScale="1">
        <p:scale>
          <a:sx n="107" d="100"/>
          <a:sy n="107" d="100"/>
        </p:scale>
        <p:origin x="4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A70FD-F30F-4AF0-97AB-F813C9689A16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C7926-AF9B-414D-AF01-A8A5A8E8A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800" dirty="0"/>
              <a:t>Добрый день</a:t>
            </a:r>
          </a:p>
          <a:p>
            <a:r>
              <a:rPr lang="ru-RU" altLang="ru-RU" sz="1800" dirty="0"/>
              <a:t>Меня зовут Шафорост Филипп</a:t>
            </a:r>
          </a:p>
          <a:p>
            <a:r>
              <a:rPr lang="ru-RU" altLang="ru-RU" sz="1800" dirty="0"/>
              <a:t>И сегодня я расскажу вам про то как можно быстро и легко запустить </a:t>
            </a:r>
            <a:r>
              <a:rPr lang="en-US" altLang="ru-RU" sz="1800" dirty="0"/>
              <a:t>EDI </a:t>
            </a:r>
            <a:r>
              <a:rPr lang="ru-RU" altLang="ru-RU" sz="1800" dirty="0"/>
              <a:t>с федеральными торговыми сетями, такими как Магнит, Ашан, Перекресток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0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Второй пример, это история успешного внедрения с учетом работы с маркировкой из 1С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Компания «Тамбовское молоко», производит и поставляет молочную продукцию, которая подлежит обязательной маркировке.</a:t>
            </a:r>
          </a:p>
          <a:p>
            <a:pPr eaLnBrk="1" hangingPunct="1">
              <a:defRPr/>
            </a:pPr>
            <a:r>
              <a:rPr lang="ru-RU" dirty="0"/>
              <a:t>Работают в 1С:Бухгалтерии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С учетом того, что объем документооборота составляет больше 16 000 документов ежемесячно, а количество поставок превышает 5 000, требовалось автоматизировать процессы по максимуму.</a:t>
            </a:r>
          </a:p>
          <a:p>
            <a:pPr eaLnBrk="1" hangingPunct="1">
              <a:defRPr/>
            </a:pPr>
            <a:endParaRPr lang="ru-RU" dirty="0"/>
          </a:p>
          <a:p>
            <a:pPr marL="171450" indent="-171450" eaLnBrk="1" hangingPunct="1">
              <a:buFontTx/>
              <a:buChar char="-"/>
              <a:defRPr/>
            </a:pPr>
            <a:r>
              <a:rPr lang="ru-RU" dirty="0"/>
              <a:t>Важно было исключить человеческий фактор и формировать документы без ошибок в условиях непрерывного производства.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dirty="0"/>
              <a:t>Модуль 1С:</a:t>
            </a:r>
            <a:r>
              <a:rPr lang="en-GB" dirty="0"/>
              <a:t>EDI</a:t>
            </a:r>
            <a:r>
              <a:rPr lang="ru-RU" dirty="0"/>
              <a:t> оптимально подходил под задачу, поскольку его интеграция происходит </a:t>
            </a:r>
            <a:r>
              <a:rPr lang="ru-RU" dirty="0" err="1"/>
              <a:t>бесшовно</a:t>
            </a:r>
            <a:r>
              <a:rPr lang="ru-RU" dirty="0"/>
              <a:t>, не требует вмешательства в бизнес-процессы и позволяет работать в привычном режиме.  </a:t>
            </a:r>
          </a:p>
          <a:p>
            <a:pPr eaLnBrk="1" hangingPunct="1">
              <a:defRPr/>
            </a:pPr>
            <a:r>
              <a:rPr lang="ru-RU" dirty="0"/>
              <a:t> </a:t>
            </a:r>
          </a:p>
          <a:p>
            <a:pPr eaLnBrk="1" hangingPunct="1">
              <a:defRPr/>
            </a:pPr>
            <a:r>
              <a:rPr lang="ru-RU" dirty="0"/>
              <a:t>Переход на работу в модуле пришелся как раз на введение объемно-сортового учета, но все прошло гладко</a:t>
            </a:r>
          </a:p>
          <a:p>
            <a:pPr eaLnBrk="1" hangingPunct="1">
              <a:defRPr/>
            </a:pPr>
            <a:r>
              <a:rPr lang="ru-RU" dirty="0"/>
              <a:t>Так как, модуль 1С:</a:t>
            </a:r>
            <a:r>
              <a:rPr lang="en-US" dirty="0"/>
              <a:t>EDI </a:t>
            </a:r>
            <a:r>
              <a:rPr lang="ru-RU" dirty="0"/>
              <a:t>поддерживает и передает сведения, необходимые законодателю</a:t>
            </a:r>
          </a:p>
          <a:p>
            <a:pPr eaLnBrk="1" hangingPunct="1">
              <a:defRPr/>
            </a:pPr>
            <a:r>
              <a:rPr lang="ru-RU" dirty="0"/>
              <a:t> </a:t>
            </a:r>
          </a:p>
          <a:p>
            <a:pPr eaLnBrk="1" hangingPunct="1">
              <a:defRPr/>
            </a:pPr>
            <a:r>
              <a:rPr lang="ru-RU" dirty="0"/>
              <a:t>В результате интеграции клиенту удалось на 20 % сократить время обработки заказов, а сроки поступления оплаты от торговых сетей сократились на 10 дней за счет ускорения документооборота.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И в заключение, пример внедрения при котором был произведен постепенный переход на работу с модулем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err="1"/>
              <a:t>Зеттекнолоджи</a:t>
            </a:r>
            <a:r>
              <a:rPr lang="ru-RU" altLang="ru-RU" dirty="0"/>
              <a:t> – производитель влажных салфеток и также небольшой цех производства мыла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Они сотрудничают со всеми </a:t>
            </a:r>
            <a:r>
              <a:rPr lang="ru-RU" altLang="ru-RU" dirty="0" err="1"/>
              <a:t>фед</a:t>
            </a:r>
            <a:r>
              <a:rPr lang="ru-RU" altLang="ru-RU" dirty="0"/>
              <a:t> сетями и поставляют свою продукцию на все маркетплейсы</a:t>
            </a:r>
          </a:p>
          <a:p>
            <a:pPr eaLnBrk="1" hangingPunct="1"/>
            <a:r>
              <a:rPr lang="ru-RU" altLang="ru-RU" dirty="0"/>
              <a:t>Ведут учет так же в </a:t>
            </a:r>
            <a:r>
              <a:rPr lang="en-US" altLang="ru-RU" dirty="0"/>
              <a:t>ERP</a:t>
            </a:r>
            <a:r>
              <a:rPr lang="ru-RU" altLang="ru-RU" dirty="0"/>
              <a:t>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Они использовали стороннюю разработку, но были сложности с неполноценной интеграцией, в результате часть процесса так и осталась в режиме веб-версии</a:t>
            </a:r>
          </a:p>
          <a:p>
            <a:pPr eaLnBrk="1" hangingPunct="1"/>
            <a:r>
              <a:rPr lang="ru-RU" altLang="ru-RU" dirty="0"/>
              <a:t>При этом были задействованы разные подразделения сотрудников при обработке заказов, что делало процесс непрозрачным и затянутым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  <a:p>
            <a:pPr eaLnBrk="1" hangingPunct="1"/>
            <a:r>
              <a:rPr lang="ru-RU" altLang="ru-RU" dirty="0"/>
              <a:t>Клиента заинтересовало штатное решение от 1С и они решили его попробовать </a:t>
            </a:r>
          </a:p>
          <a:p>
            <a:pPr eaLnBrk="1" hangingPunct="1"/>
            <a:r>
              <a:rPr lang="ru-RU" altLang="ru-RU" dirty="0"/>
              <a:t> - сначала на одной сети, </a:t>
            </a:r>
          </a:p>
          <a:p>
            <a:pPr eaLnBrk="1" hangingPunct="1"/>
            <a:r>
              <a:rPr lang="ru-RU" altLang="ru-RU" dirty="0"/>
              <a:t> - отработали процесс, </a:t>
            </a:r>
          </a:p>
          <a:p>
            <a:pPr eaLnBrk="1" hangingPunct="1"/>
            <a:r>
              <a:rPr lang="ru-RU" altLang="ru-RU" dirty="0"/>
              <a:t> - остались довольны скоростью работы и результатами и сейчас перевели на модуль 1С:</a:t>
            </a:r>
            <a:r>
              <a:rPr lang="en-US" altLang="ru-RU" dirty="0"/>
              <a:t>EDI </a:t>
            </a:r>
            <a:r>
              <a:rPr lang="ru-RU" altLang="ru-RU" dirty="0"/>
              <a:t>остальные сети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sz="1800" dirty="0"/>
              <a:t>В результате интеграции модуля </a:t>
            </a:r>
            <a:r>
              <a:rPr lang="ru-RU" altLang="ru-RU" sz="1800" dirty="0">
                <a:latin typeface="Calibri" panose="020F0502020204030204" pitchFamily="34" charset="0"/>
                <a:ea typeface="DengXian" panose="02010600030101010101" pitchFamily="2" charset="-122"/>
                <a:cs typeface="Mangal" panose="02040503050203030202" pitchFamily="18" charset="0"/>
              </a:rPr>
              <a:t>удалось организовать работу с заказами в режиме одного окна. </a:t>
            </a:r>
          </a:p>
          <a:p>
            <a:pPr eaLnBrk="1" hangingPunct="1"/>
            <a:r>
              <a:rPr lang="ru-RU" altLang="ru-RU" sz="1800" dirty="0">
                <a:latin typeface="Calibri" panose="020F0502020204030204" pitchFamily="34" charset="0"/>
                <a:ea typeface="DengXian" panose="02010600030101010101" pitchFamily="2" charset="-122"/>
                <a:cs typeface="Mangal" panose="02040503050203030202" pitchFamily="18" charset="0"/>
              </a:rPr>
              <a:t>Теперь за работу с данными отвечает одно подразделение: это позволило освободить время сотрудников из смежных отделов. </a:t>
            </a:r>
          </a:p>
          <a:p>
            <a:pPr eaLnBrk="1" hangingPunct="1"/>
            <a:r>
              <a:rPr lang="ru-RU" altLang="ru-RU" sz="1800" dirty="0">
                <a:latin typeface="Calibri" panose="020F0502020204030204" pitchFamily="34" charset="0"/>
                <a:ea typeface="DengXian" panose="02010600030101010101" pitchFamily="2" charset="-122"/>
                <a:cs typeface="Mangal" panose="02040503050203030202" pitchFamily="18" charset="0"/>
              </a:rPr>
              <a:t>Так же время обработки одного заказа сократилось на несколько минут, что суммарно позволило экономит больше 40 рабочих дней ежегодно.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0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У каждого из описанных мною клиентов в итоге одни и те же выгоды </a:t>
            </a:r>
          </a:p>
          <a:p>
            <a:pPr eaLnBrk="1" hangingPunct="1"/>
            <a:r>
              <a:rPr lang="ru-RU" altLang="ru-RU" dirty="0"/>
              <a:t>и казалось бы, у каждого из них система уже была настроена и как-то работала, но при ближайшем рассмотрении – им всем нашлось, что улучшить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Т.е. модуль 1</a:t>
            </a:r>
            <a:r>
              <a:rPr lang="en-US" altLang="ru-RU" dirty="0"/>
              <a:t>C:EDI </a:t>
            </a:r>
            <a:r>
              <a:rPr lang="ru-RU" altLang="ru-RU" dirty="0"/>
              <a:t>подходит как новичку который только собрался поставлять свои товары в торговые сети так и тем, кто уже работает с </a:t>
            </a:r>
            <a:r>
              <a:rPr lang="en-US" altLang="ru-RU" dirty="0"/>
              <a:t>EDI</a:t>
            </a:r>
            <a:r>
              <a:rPr lang="ru-RU" altLang="ru-RU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 целом, пользователи высоко оценивают удобство работы, качество и быстродействие модуля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33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altLang="ru-RU" dirty="0"/>
              <a:t>Сейчас действуют специальные условия для подключения обмена с торговыми сетями через 1С:</a:t>
            </a:r>
            <a:r>
              <a:rPr lang="en-US" altLang="ru-RU" dirty="0"/>
              <a:t>EDI </a:t>
            </a:r>
            <a:endParaRPr lang="ru-RU" altLang="ru-RU" dirty="0"/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ru-RU" altLang="ru-RU" dirty="0"/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altLang="ru-RU" dirty="0"/>
              <a:t>Новым клиентам </a:t>
            </a:r>
            <a:r>
              <a:rPr lang="ru-RU" altLang="ru-RU" dirty="0" err="1"/>
              <a:t>Сислинк</a:t>
            </a:r>
            <a:r>
              <a:rPr lang="ru-RU" altLang="ru-RU" dirty="0"/>
              <a:t> при подключении до </a:t>
            </a:r>
            <a:r>
              <a:rPr lang="en-US" altLang="ru-RU" dirty="0"/>
              <a:t>30 </a:t>
            </a:r>
            <a:r>
              <a:rPr lang="ru-RU" altLang="ru-RU" dirty="0"/>
              <a:t>апреля Модуль 1С:</a:t>
            </a:r>
            <a:r>
              <a:rPr lang="en-US" altLang="ru-RU" dirty="0"/>
              <a:t>EDI </a:t>
            </a:r>
            <a:r>
              <a:rPr lang="ru-RU" altLang="ru-RU" dirty="0"/>
              <a:t>предоставляется на 1 год без дополнительной оплаты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altLang="ru-RU" dirty="0"/>
              <a:t>А далее подключение и использование уже будет стоит 17 </a:t>
            </a:r>
            <a:r>
              <a:rPr lang="ru-RU" altLang="ru-RU" dirty="0" err="1"/>
              <a:t>тыс</a:t>
            </a:r>
            <a:r>
              <a:rPr lang="ru-RU" altLang="ru-RU" dirty="0"/>
              <a:t>/год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/>
              <a:t>Итого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/>
              <a:t>Раз в год оплачивается сам модуль </a:t>
            </a:r>
            <a:r>
              <a:rPr lang="en-US" altLang="ru-RU" dirty="0"/>
              <a:t>1C:EDI</a:t>
            </a:r>
            <a:endParaRPr lang="ru-RU" altLang="ru-RU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/>
              <a:t>И тарифный пакет, который </a:t>
            </a:r>
            <a:r>
              <a:rPr lang="ru-RU" altLang="ru-RU" dirty="0" err="1"/>
              <a:t>Сислинк</a:t>
            </a:r>
            <a:r>
              <a:rPr lang="ru-RU" altLang="ru-RU" dirty="0"/>
              <a:t> подберет для вас индивидуально в зависимости от объема поставок - у провайдера гибкая тарифная сетка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Стоит отметить, что тарифы </a:t>
            </a:r>
            <a:r>
              <a:rPr lang="en-US" altLang="ru-RU" dirty="0">
                <a:latin typeface="Calibri" panose="020F0502020204030204" pitchFamily="34" charset="0"/>
                <a:cs typeface="Calibri" panose="020F0502020204030204" pitchFamily="34" charset="0"/>
              </a:rPr>
              <a:t>EDI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подразумевают оплату за каждый документ - </a:t>
            </a:r>
            <a:r>
              <a:rPr lang="ru-RU" altLang="ru-RU" dirty="0">
                <a:cs typeface="Calibri" panose="020F0502020204030204" pitchFamily="34" charset="0"/>
              </a:rPr>
              <a:t>как входящий так и исходящий на стороне поставщика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/>
              <a:t>При этом бесплатно предоставляются: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dirty="0"/>
              <a:t>- </a:t>
            </a:r>
            <a:r>
              <a:rPr lang="ru-RU" altLang="ru-RU" dirty="0">
                <a:cs typeface="+mn-cs"/>
              </a:rPr>
              <a:t>Поддержка и</a:t>
            </a:r>
            <a:r>
              <a:rPr lang="en-US" altLang="ru-RU" dirty="0">
                <a:cs typeface="+mn-cs"/>
              </a:rPr>
              <a:t> </a:t>
            </a:r>
            <a:r>
              <a:rPr lang="ru-RU" altLang="ru-RU" dirty="0">
                <a:cs typeface="+mn-cs"/>
              </a:rPr>
              <a:t>обновления модуля 1С:</a:t>
            </a:r>
            <a:r>
              <a:rPr lang="en-US" altLang="ru-RU" dirty="0">
                <a:cs typeface="+mn-cs"/>
              </a:rPr>
              <a:t>EDI</a:t>
            </a:r>
            <a:r>
              <a:rPr lang="ru-RU" altLang="ru-RU" dirty="0">
                <a:cs typeface="+mn-cs"/>
              </a:rPr>
              <a:t> </a:t>
            </a:r>
            <a:endParaRPr lang="ru-RU" altLang="ru-RU" dirty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dirty="0"/>
              <a:t>- Подключение новых сетей – без вашего участия и дополнительных настроек с вашей стороны,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dirty="0"/>
              <a:t>- Техническая поддержка 24/7, которая ответит на любые вопросы и поможет разобраться в особенностях работы с </a:t>
            </a:r>
            <a:r>
              <a:rPr lang="en-US" altLang="ru-RU" dirty="0"/>
              <a:t>EDI</a:t>
            </a:r>
            <a:r>
              <a:rPr lang="ru-RU" altLang="ru-RU" dirty="0"/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607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/>
              <a:t>Процесс подключения состоит из 3 шагов</a:t>
            </a:r>
          </a:p>
          <a:p>
            <a:pPr eaLnBrk="1" hangingPunct="1">
              <a:lnSpc>
                <a:spcPct val="90000"/>
              </a:lnSpc>
            </a:pPr>
            <a:endParaRPr lang="en-US" altLang="ru-RU" dirty="0"/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1 – Оставляете заявку на сайте 1</a:t>
            </a:r>
            <a:r>
              <a:rPr lang="en-US" altLang="ru-RU" dirty="0"/>
              <a:t>cedi.ru</a:t>
            </a:r>
            <a:endParaRPr lang="ru-RU" altLang="ru-RU" dirty="0"/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  -  с вами связывается менеджер оператора </a:t>
            </a:r>
            <a:r>
              <a:rPr lang="en-US" altLang="ru-RU" dirty="0"/>
              <a:t>EDI </a:t>
            </a:r>
            <a:r>
              <a:rPr lang="ru-RU" altLang="ru-RU" dirty="0" err="1"/>
              <a:t>Сислинк</a:t>
            </a:r>
            <a:r>
              <a:rPr lang="ru-RU" altLang="ru-RU" dirty="0"/>
              <a:t>, для проведения консультации и уточнения вопросов подключения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2 – Затем заключаете договор с Оператором и торговой сетью и оплачиваете тариф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  -  на этом шаге Оператор выполнит все необходимые настройки для организации обмена с торговой сетью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3 – После настройки со стороны </a:t>
            </a:r>
            <a:r>
              <a:rPr lang="ru-RU" altLang="ru-RU" dirty="0" err="1"/>
              <a:t>Сислинка</a:t>
            </a:r>
            <a:r>
              <a:rPr lang="ru-RU" altLang="ru-RU" dirty="0"/>
              <a:t> мы от 1С выполняем заключительные настройки в сервисе </a:t>
            </a:r>
            <a:r>
              <a:rPr lang="en-US" altLang="ru-RU" dirty="0"/>
              <a:t>1C:EDI</a:t>
            </a:r>
            <a:r>
              <a:rPr lang="ru-RU" altLang="ru-RU" dirty="0"/>
              <a:t> и предоставляем вам доступ к модулю 1С </a:t>
            </a:r>
            <a:r>
              <a:rPr lang="en-US" altLang="ru-RU" dirty="0" err="1"/>
              <a:t>edi</a:t>
            </a:r>
            <a:r>
              <a:rPr lang="ru-RU" altLang="ru-RU" dirty="0"/>
              <a:t> – все заказы сразу начнут приходить в модуль. От вас не потребуется никаких дополнительных действий.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      Готовы консультировать по работе в модуле по запросу.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/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В целом длительность подключения составляет от 2 до 8 рабочих дней, и этот срок по большому счету зависит от скорости реакции и процессов конкретной подключаемой торговой сети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Продублирую еще раз отдельно </a:t>
            </a:r>
            <a:r>
              <a:rPr lang="en-US" altLang="ru-RU" dirty="0"/>
              <a:t>QR</a:t>
            </a:r>
            <a:r>
              <a:rPr lang="ru-RU" altLang="ru-RU" dirty="0"/>
              <a:t>-код на сайт </a:t>
            </a:r>
            <a:r>
              <a:rPr lang="en-US" altLang="ru-RU" dirty="0"/>
              <a:t>1cedi.ru</a:t>
            </a:r>
            <a:r>
              <a:rPr lang="ru-RU" altLang="ru-RU" dirty="0"/>
              <a:t>, где можно оставить заявку на консультацию по подключению к </a:t>
            </a:r>
            <a:r>
              <a:rPr lang="en-US" altLang="ru-RU" dirty="0"/>
              <a:t>EDI-</a:t>
            </a:r>
            <a:r>
              <a:rPr lang="ru-RU" altLang="ru-RU" dirty="0"/>
              <a:t>обмену</a:t>
            </a:r>
          </a:p>
          <a:p>
            <a:r>
              <a:rPr lang="ru-RU" altLang="ru-RU" dirty="0"/>
              <a:t>И там же в разделе «Инструкции и видеоматериалы» есть подробные инструкции и видеообзоры по работе в модуле 1</a:t>
            </a:r>
            <a:r>
              <a:rPr lang="en-US" altLang="ru-RU" dirty="0"/>
              <a:t>C</a:t>
            </a:r>
            <a:r>
              <a:rPr lang="ru-RU" altLang="ru-RU" dirty="0"/>
              <a:t>:</a:t>
            </a:r>
            <a:r>
              <a:rPr lang="en-US" altLang="ru-RU" dirty="0"/>
              <a:t>EDI </a:t>
            </a:r>
            <a:r>
              <a:rPr lang="ru-RU" altLang="ru-RU" dirty="0"/>
              <a:t>в разных конфигурациях 1С, что поможет вам и вашим сотрудникам более полно представить картину </a:t>
            </a:r>
            <a:r>
              <a:rPr lang="en-US" altLang="ru-RU" dirty="0"/>
              <a:t>EDI-</a:t>
            </a:r>
            <a:r>
              <a:rPr lang="ru-RU" altLang="ru-RU" dirty="0"/>
              <a:t>обмена из вашей 1С </a:t>
            </a:r>
            <a:endParaRPr lang="en-US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7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800"/>
              <a:t>На </a:t>
            </a:r>
            <a:r>
              <a:rPr lang="ru-RU" altLang="ru-RU" sz="1800" dirty="0"/>
              <a:t>этом у меня все.</a:t>
            </a:r>
          </a:p>
          <a:p>
            <a:r>
              <a:rPr lang="ru-RU" altLang="ru-RU" sz="1800" dirty="0"/>
              <a:t>Спасибо большое за внимание</a:t>
            </a:r>
          </a:p>
          <a:p>
            <a:endParaRPr lang="ru-RU" altLang="ru-RU" sz="1800" dirty="0"/>
          </a:p>
          <a:p>
            <a:r>
              <a:rPr lang="ru-RU" altLang="ru-RU" sz="1800" dirty="0"/>
              <a:t>Буду рад ответить на ваши вопросы сегодня на вернисаже </a:t>
            </a:r>
          </a:p>
          <a:p>
            <a:r>
              <a:rPr lang="ru-RU" altLang="ru-RU" sz="1800" dirty="0"/>
              <a:t>Или присылайте их на почту </a:t>
            </a:r>
            <a:r>
              <a:rPr lang="en-US" altLang="ru-RU" sz="1800" dirty="0"/>
              <a:t>edi@1c.ru</a:t>
            </a:r>
            <a:endParaRPr lang="ru-RU" altLang="ru-R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Если вы поставщик и планируете или уже поставляете свои товары в крупные торговые сети, то вам необходимо поддержать электронный обмен с ними – так называемый </a:t>
            </a:r>
            <a:r>
              <a:rPr lang="en-US" altLang="ru-RU" dirty="0"/>
              <a:t>EDI</a:t>
            </a:r>
            <a:r>
              <a:rPr lang="ru-RU" altLang="ru-RU" dirty="0"/>
              <a:t>-обмен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 - Это обмен коммерческими документами, которые еще называют </a:t>
            </a:r>
            <a:r>
              <a:rPr lang="en-GB" altLang="ru-RU" dirty="0"/>
              <a:t>EDI </a:t>
            </a:r>
            <a:r>
              <a:rPr lang="ru-RU" altLang="ru-RU" dirty="0"/>
              <a:t>сообщениями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 - а так же юридически значимыми электронными документами, например УПД.</a:t>
            </a:r>
            <a:br>
              <a:rPr lang="ru-RU" altLang="ru-RU" dirty="0"/>
            </a:br>
            <a:endParaRPr lang="ru-RU" altLang="ru-RU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 обмене участвуют три стороны: поставщик, торговая сеть и оператор электронного документооборота.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Оператор нужен</a:t>
            </a:r>
            <a:r>
              <a:rPr lang="en-US" altLang="ru-RU" dirty="0"/>
              <a:t> </a:t>
            </a:r>
            <a:r>
              <a:rPr lang="ru-RU" altLang="ru-RU" dirty="0"/>
              <a:t>для придания обмену юридической значимости.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2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Если кратко: </a:t>
            </a:r>
          </a:p>
          <a:p>
            <a:pPr eaLnBrk="1" hangingPunct="1"/>
            <a:r>
              <a:rPr lang="ru-RU" altLang="ru-RU" dirty="0"/>
              <a:t>то в </a:t>
            </a:r>
            <a:r>
              <a:rPr lang="en-US" altLang="ru-RU" dirty="0"/>
              <a:t>EDI-</a:t>
            </a:r>
            <a:r>
              <a:rPr lang="ru-RU" altLang="ru-RU" dirty="0"/>
              <a:t>сообщениях торговая сеть отправляет свои заказы, а поставщики в ответ на них отправляют уведомления об отгрузке и другие документы по поставкам 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– На экране пример стандартной цепочки </a:t>
            </a:r>
            <a:r>
              <a:rPr lang="en-US" altLang="ru-RU" dirty="0"/>
              <a:t>Edi-</a:t>
            </a:r>
            <a:r>
              <a:rPr lang="ru-RU" altLang="ru-RU" dirty="0"/>
              <a:t>документов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но кол-во и виды сообщений в ней могут меняться в зависимости от требований конкретной торговой сети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7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/>
              <a:t>Специально для поставщиков мы создали сервис и клиентский модуль 1С:</a:t>
            </a:r>
            <a:r>
              <a:rPr lang="en-US" altLang="ru-RU" dirty="0"/>
              <a:t>EDI</a:t>
            </a:r>
            <a:endParaRPr lang="ru-RU" altLang="ru-RU" dirty="0"/>
          </a:p>
          <a:p>
            <a:pPr eaLnBrk="1" hangingPunct="1">
              <a:defRPr/>
            </a:pPr>
            <a:endParaRPr lang="ru-RU" altLang="ru-RU" dirty="0"/>
          </a:p>
          <a:p>
            <a:pPr eaLnBrk="1" hangingPunct="1">
              <a:defRPr/>
            </a:pPr>
            <a:r>
              <a:rPr lang="ru-RU" altLang="ru-RU" dirty="0"/>
              <a:t>Модуль уже интегрирован с оператором </a:t>
            </a:r>
            <a:r>
              <a:rPr lang="ru-RU" altLang="ru-RU" dirty="0" err="1"/>
              <a:t>Сислинк</a:t>
            </a:r>
            <a:r>
              <a:rPr lang="ru-RU" altLang="ru-RU" dirty="0"/>
              <a:t> , </a:t>
            </a:r>
            <a:br>
              <a:rPr lang="ru-RU" altLang="ru-RU" dirty="0"/>
            </a:br>
            <a:r>
              <a:rPr lang="ru-RU" altLang="ru-RU" dirty="0"/>
              <a:t>который обеспечивает </a:t>
            </a:r>
            <a:r>
              <a:rPr lang="en-US" altLang="ru-RU" dirty="0"/>
              <a:t>EDI</a:t>
            </a:r>
            <a:r>
              <a:rPr lang="ru-RU" altLang="ru-RU" dirty="0"/>
              <a:t> и ЭДО обмен со всеми крупными федеральными сетями из одного окна учетной системы 1С </a:t>
            </a:r>
          </a:p>
          <a:p>
            <a:pPr eaLnBrk="1" hangingPunct="1">
              <a:defRPr/>
            </a:pPr>
            <a:endParaRPr lang="ru-RU" altLang="ru-RU" dirty="0"/>
          </a:p>
          <a:p>
            <a:pPr marL="171450" indent="-171450" eaLnBrk="1" hangingPunct="1">
              <a:buFontTx/>
              <a:buChar char="-"/>
              <a:defRPr/>
            </a:pPr>
            <a:r>
              <a:rPr lang="ru-RU" altLang="ru-RU" dirty="0"/>
              <a:t>Данные по заказам больше не потребуется переносить вручную в вашу учетную систему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altLang="ru-RU" dirty="0">
                <a:latin typeface="+mn-lt"/>
              </a:rPr>
              <a:t>Поддерживается работа с 1</a:t>
            </a:r>
            <a:r>
              <a:rPr lang="en-US" altLang="ru-RU" dirty="0">
                <a:latin typeface="+mn-lt"/>
              </a:rPr>
              <a:t>2</a:t>
            </a:r>
            <a:r>
              <a:rPr lang="ru-RU" altLang="ru-RU" dirty="0">
                <a:latin typeface="+mn-lt"/>
              </a:rPr>
              <a:t> типовыми 1С,</a:t>
            </a:r>
            <a:r>
              <a:rPr lang="en-GB" altLang="ru-RU" dirty="0">
                <a:latin typeface="+mn-lt"/>
              </a:rPr>
              <a:t> </a:t>
            </a:r>
            <a:r>
              <a:rPr lang="ru-RU" altLang="ru-RU" dirty="0">
                <a:latin typeface="+mn-lt"/>
              </a:rPr>
              <a:t>в т. ч. в облаках 1С:Фреш и 1С:БухОбслуживание</a:t>
            </a:r>
          </a:p>
          <a:p>
            <a:pPr eaLnBrk="1" hangingPunct="1">
              <a:defRPr/>
            </a:pPr>
            <a:endParaRPr lang="ru-RU" altLang="ru-RU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dirty="0">
                <a:latin typeface="Arial" panose="020B0604020202020204" pitchFamily="34" charset="0"/>
              </a:rPr>
              <a:t>Сервис - предоставляется по принципу «запустил и работает», </a:t>
            </a:r>
            <a:r>
              <a:rPr lang="ru-RU" altLang="ru-RU" dirty="0"/>
              <a:t>делать </a:t>
            </a:r>
            <a:r>
              <a:rPr lang="ru-RU" altLang="ru-RU" dirty="0">
                <a:latin typeface="Arial" panose="020B0604020202020204" pitchFamily="34" charset="0"/>
              </a:rPr>
              <a:t>н</a:t>
            </a:r>
            <a:r>
              <a:rPr lang="ru-RU" altLang="ru-RU" dirty="0"/>
              <a:t>астройки</a:t>
            </a:r>
            <a:r>
              <a:rPr lang="ru-RU" altLang="ru-RU" dirty="0">
                <a:latin typeface="Arial" panose="020B0604020202020204" pitchFamily="34" charset="0"/>
              </a:rPr>
              <a:t> и </a:t>
            </a:r>
            <a:r>
              <a:rPr lang="ru-RU" altLang="ru-RU" dirty="0"/>
              <a:t>приглашения ЭДО не потребуется – можно принимать и обрабатывать заказы сразу </a:t>
            </a:r>
            <a:r>
              <a:rPr lang="ru-RU" altLang="ru-RU"/>
              <a:t>после подключения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1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Главная задача 1С:</a:t>
            </a:r>
            <a:r>
              <a:rPr lang="en-US" altLang="ru-RU" dirty="0"/>
              <a:t>EDI </a:t>
            </a:r>
            <a:r>
              <a:rPr lang="ru-RU" altLang="ru-RU" dirty="0"/>
              <a:t> – это формирование электронных документов с учетом всех требований торговых сетей и максимальная автоматизация всего процесса для пользователя</a:t>
            </a:r>
            <a:br>
              <a:rPr lang="ru-RU" altLang="ru-RU" dirty="0"/>
            </a:br>
            <a:r>
              <a:rPr lang="ru-RU" altLang="ru-RU" dirty="0"/>
              <a:t>Данные попадают в 1С автоматически – что снижает трудозатраты на обработку документов, и исключает ошибки</a:t>
            </a:r>
            <a:br>
              <a:rPr lang="ru-RU" altLang="ru-RU" b="1" dirty="0"/>
            </a:br>
            <a:endParaRPr lang="ru-RU" altLang="ru-RU" b="1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По каждому заказу отображается текущее состояние или рекомендуемое действие  - это позволяет не запутаться в процессе, быстрее освоиться и не держать в голове, а что мне надо было сделать с этим заказом сейчас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Все документы находятся в одной системе, что делает процесс прозрачным и контролируемым.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9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Модуль 1С:</a:t>
            </a:r>
            <a:r>
              <a:rPr lang="en-US" altLang="ru-RU" dirty="0"/>
              <a:t>EDI</a:t>
            </a:r>
            <a:r>
              <a:rPr lang="ru-RU" altLang="ru-RU" dirty="0"/>
              <a:t> подойдет любым поставщикам, производителям или дистрибьюторам, которые планируют или уже работают с торговыми сетями на территории РФ,</a:t>
            </a:r>
            <a:br>
              <a:rPr lang="ru-RU" altLang="ru-RU" dirty="0"/>
            </a:br>
            <a:endParaRPr lang="ru-RU" altLang="ru-RU" dirty="0"/>
          </a:p>
          <a:p>
            <a:pPr eaLnBrk="1" hangingPunct="1"/>
            <a:r>
              <a:rPr lang="ru-RU" altLang="ru-RU" dirty="0"/>
              <a:t>Подходит для разного уровня поставщиков, с объемом до </a:t>
            </a:r>
            <a:r>
              <a:rPr lang="en-US" altLang="ru-RU" dirty="0"/>
              <a:t>6</a:t>
            </a:r>
            <a:r>
              <a:rPr lang="ru-RU" altLang="ru-RU" dirty="0"/>
              <a:t> </a:t>
            </a:r>
            <a:r>
              <a:rPr lang="ru-RU" altLang="ru-RU" dirty="0" err="1"/>
              <a:t>тыс</a:t>
            </a:r>
            <a:r>
              <a:rPr lang="ru-RU" altLang="ru-RU" dirty="0"/>
              <a:t> заказов в день </a:t>
            </a:r>
            <a:br>
              <a:rPr lang="ru-RU" altLang="ru-RU" dirty="0"/>
            </a:br>
            <a:r>
              <a:rPr lang="ru-RU" altLang="ru-RU" dirty="0"/>
              <a:t>при условии , что бизнес-процесс типовой</a:t>
            </a:r>
          </a:p>
          <a:p>
            <a:pPr eaLnBrk="1" hangingPunct="1"/>
            <a:br>
              <a:rPr lang="ru-RU" altLang="ru-RU" dirty="0"/>
            </a:br>
            <a:r>
              <a:rPr lang="ru-RU" altLang="ru-RU" dirty="0"/>
              <a:t>Наш пользователь не хочет обрабатывать заказы вручную,</a:t>
            </a:r>
          </a:p>
          <a:p>
            <a:pPr eaLnBrk="1" hangingPunct="1"/>
            <a:r>
              <a:rPr lang="ru-RU" altLang="ru-RU" dirty="0"/>
              <a:t>Он хочет запуститься максимально быстро с минимальными затратами, 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Также, возможно, вы уже отправляете </a:t>
            </a:r>
            <a:r>
              <a:rPr lang="en-US" altLang="ru-RU" dirty="0"/>
              <a:t>EDI-</a:t>
            </a:r>
            <a:r>
              <a:rPr lang="ru-RU" altLang="ru-RU" dirty="0"/>
              <a:t>документы через веб-платформу провайдера или же используете сторонний интеграционный модуль со своей учетной системой, но при этом </a:t>
            </a:r>
            <a:r>
              <a:rPr kumimoji="0" lang="ru-RU" altLang="ru-RU" dirty="0">
                <a:solidFill>
                  <a:srgbClr val="535D6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испытываете какие-либо неудобства, в этом случае рекомендуем обратить внимание на решение 1С: </a:t>
            </a:r>
            <a:r>
              <a:rPr kumimoji="0" lang="en-US" altLang="ru-RU" dirty="0">
                <a:solidFill>
                  <a:srgbClr val="535D6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0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/>
              <a:t>Модуль поставляется как расширение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/>
              <a:t>или как обработка для 8.2 и базовых версий на 8.3</a:t>
            </a:r>
            <a:br>
              <a:rPr lang="ru-RU" altLang="ru-RU" dirty="0"/>
            </a:br>
            <a:endParaRPr lang="ru-RU" altLang="ru-RU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/>
              <a:t>он </a:t>
            </a:r>
            <a:r>
              <a:rPr lang="ru-RU" altLang="ru-RU" sz="1050" dirty="0"/>
              <a:t>не требует встраивания или доработки типовых конфигураций, </a:t>
            </a:r>
            <a:br>
              <a:rPr lang="ru-RU" altLang="ru-RU" sz="1050" dirty="0"/>
            </a:br>
            <a:endParaRPr lang="ru-RU" altLang="ru-RU" sz="1050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Установить модуль сможет любой сотрудник с правами администратора за пару минут.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Мы предоставляем инструкцию которая состоит всего из 3 шагов.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2"/>
                </a:solidFill>
              </a:rPr>
              <a:t>Но и тут мы готовы помогать при необходимости.</a:t>
            </a:r>
            <a:br>
              <a:rPr lang="ru-RU" altLang="ru-RU" dirty="0">
                <a:solidFill>
                  <a:schemeClr val="tx2"/>
                </a:solidFill>
              </a:rPr>
            </a:br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Для сервиса есть выделенная линия тех поддержки от 1С</a:t>
            </a:r>
            <a:endParaRPr lang="ru-RU" altLang="ru-RU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/>
              <a:t>По всем вопросам можно обращаться по электронной почте, а для срочных вопросов есть горячая линия в 1С Коннект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dirty="0"/>
          </a:p>
          <a:p>
            <a:pPr eaLnBrk="1" hangingPunct="1">
              <a:lnSpc>
                <a:spcPct val="90000"/>
              </a:lnSpc>
              <a:defRPr/>
            </a:pPr>
            <a:r>
              <a:rPr kumimoji="0" lang="ru-RU" altLang="ru-RU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Мы понимаем, что качественная и оперативная тех поддержка является важным условием успешности и безопасности вашего бизнеса,</a:t>
            </a:r>
            <a:br>
              <a:rPr kumimoji="0" lang="ru-RU" altLang="ru-RU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</a:br>
            <a:r>
              <a:rPr kumimoji="0" lang="ru-RU" altLang="ru-RU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поэтому мы очень стараемся здесь ее обеспечить</a:t>
            </a:r>
            <a:endParaRPr kumimoji="0" lang="en-US" altLang="ru-RU" dirty="0">
              <a:solidFill>
                <a:srgbClr val="00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50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Предусмотрена возможность адаптации модуля 1С:</a:t>
            </a:r>
            <a:r>
              <a:rPr lang="en-US" altLang="ru-RU" dirty="0"/>
              <a:t>EDI</a:t>
            </a:r>
            <a:endParaRPr lang="ru-RU" altLang="ru-RU" dirty="0"/>
          </a:p>
          <a:p>
            <a:pPr eaLnBrk="1" hangingPunct="1"/>
            <a:r>
              <a:rPr lang="ru-RU" altLang="ru-RU" dirty="0"/>
              <a:t>Если у вас не типовое решение или нетиповой бизнес-процесс, вы сможете его интегрировать с модулем.</a:t>
            </a:r>
          </a:p>
          <a:p>
            <a:pPr eaLnBrk="1" hangingPunct="1"/>
            <a:br>
              <a:rPr lang="ru-RU" altLang="ru-RU" dirty="0"/>
            </a:br>
            <a:r>
              <a:rPr lang="ru-RU" altLang="ru-RU" dirty="0"/>
              <a:t>За доработками необходимо обратиться к вашему обслуживающему партнеру, </a:t>
            </a:r>
          </a:p>
          <a:p>
            <a:pPr eaLnBrk="1" hangingPunct="1"/>
            <a:r>
              <a:rPr lang="ru-RU" altLang="ru-RU" dirty="0"/>
              <a:t>от 1С мы готовы помогать и отвечать на конкретные вопросы тех. специалистов по доработкам модуля</a:t>
            </a:r>
          </a:p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2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А теперь несколько примеров клиентов, которые уже успешно используют 1С:</a:t>
            </a:r>
            <a:r>
              <a:rPr lang="en-US" altLang="ru-RU" dirty="0"/>
              <a:t>EDI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Для начала расскажу классический пример внедрения.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Производитель мясных изделий «Знаменский ветчинный дом». </a:t>
            </a:r>
          </a:p>
          <a:p>
            <a:pPr eaLnBrk="1" hangingPunct="1"/>
            <a:r>
              <a:rPr lang="ru-RU" altLang="ru-RU" dirty="0"/>
              <a:t> </a:t>
            </a:r>
          </a:p>
          <a:p>
            <a:pPr eaLnBrk="1" hangingPunct="1"/>
            <a:r>
              <a:rPr lang="ru-RU" altLang="ru-RU" dirty="0"/>
              <a:t>У поставщика сравнительно небольшой объемом трафика. </a:t>
            </a:r>
          </a:p>
          <a:p>
            <a:pPr eaLnBrk="1" hangingPunct="1"/>
            <a:r>
              <a:rPr lang="ru-RU" altLang="ru-RU" dirty="0"/>
              <a:t>Он формирует около 400 электронных документов ежемесячно. </a:t>
            </a:r>
          </a:p>
          <a:p>
            <a:pPr eaLnBrk="1" hangingPunct="1"/>
            <a:r>
              <a:rPr lang="ru-RU" altLang="ru-RU" dirty="0"/>
              <a:t>Компания ведет учет в </a:t>
            </a:r>
            <a:r>
              <a:rPr lang="en-US" altLang="ru-RU" dirty="0"/>
              <a:t>ERP</a:t>
            </a:r>
            <a:endParaRPr lang="ru-RU" altLang="ru-RU" dirty="0"/>
          </a:p>
          <a:p>
            <a:pPr eaLnBrk="1" hangingPunct="1"/>
            <a:r>
              <a:rPr lang="ru-RU" altLang="ru-RU" dirty="0"/>
              <a:t> </a:t>
            </a:r>
          </a:p>
          <a:p>
            <a:pPr eaLnBrk="1" hangingPunct="1"/>
            <a:r>
              <a:rPr lang="ru-RU" altLang="ru-RU" dirty="0"/>
              <a:t>Но несмотря на небольшой объем документооборота, у производителя довольно объемные поставки. </a:t>
            </a:r>
          </a:p>
          <a:p>
            <a:pPr eaLnBrk="1" hangingPunct="1"/>
            <a:r>
              <a:rPr lang="ru-RU" altLang="ru-RU" dirty="0"/>
              <a:t>Это значит, что по ним нужно формировать довольно большие документы перенося данные вручную. 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В такой ситуации удобнее интегрировать ЭДО в учетную систему, однако интеграция от стороннего разработчика влекла за собой значительные затраты, что, было </a:t>
            </a:r>
            <a:r>
              <a:rPr lang="ru-RU" altLang="ru-RU" dirty="0" err="1"/>
              <a:t>демотивирующим</a:t>
            </a:r>
            <a:r>
              <a:rPr lang="ru-RU" altLang="ru-RU" dirty="0"/>
              <a:t> фактором и клиент продолжал работал на веб интерфейсе </a:t>
            </a:r>
            <a:r>
              <a:rPr lang="en-US" altLang="ru-RU" dirty="0"/>
              <a:t>EDI</a:t>
            </a:r>
            <a:r>
              <a:rPr lang="ru-RU" altLang="ru-RU" dirty="0"/>
              <a:t>-провайдера. 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Но поскольку клиент работает с торговыми сетями, он был в поисках решения, которое, </a:t>
            </a:r>
          </a:p>
          <a:p>
            <a:pPr eaLnBrk="1" hangingPunct="1"/>
            <a:r>
              <a:rPr lang="ru-RU" altLang="ru-RU" dirty="0"/>
              <a:t> - во-первых, позволит поддержать все требования торговых сетей, </a:t>
            </a:r>
          </a:p>
          <a:p>
            <a:pPr eaLnBrk="1" hangingPunct="1"/>
            <a:r>
              <a:rPr lang="ru-RU" altLang="ru-RU" dirty="0"/>
              <a:t> - а во-вторых, поможет автоматизировать работу, исключить ручной труд и сократить затраты. </a:t>
            </a:r>
          </a:p>
          <a:p>
            <a:pPr eaLnBrk="1" hangingPunct="1"/>
            <a:r>
              <a:rPr lang="ru-RU" altLang="ru-RU" dirty="0"/>
              <a:t> </a:t>
            </a:r>
          </a:p>
          <a:p>
            <a:pPr eaLnBrk="1" hangingPunct="1"/>
            <a:r>
              <a:rPr lang="ru-RU" altLang="ru-RU" dirty="0"/>
              <a:t>Решить обе эти задачи позволил модуль 1С:</a:t>
            </a:r>
            <a:r>
              <a:rPr lang="en-GB" altLang="ru-RU" dirty="0"/>
              <a:t>EDI</a:t>
            </a:r>
            <a:r>
              <a:rPr lang="ru-RU" altLang="ru-RU" dirty="0"/>
              <a:t>. </a:t>
            </a:r>
          </a:p>
          <a:p>
            <a:pPr eaLnBrk="1" hangingPunct="1"/>
            <a:r>
              <a:rPr lang="ru-RU" altLang="ru-RU" dirty="0"/>
              <a:t> </a:t>
            </a:r>
          </a:p>
          <a:p>
            <a:pPr eaLnBrk="1" hangingPunct="1"/>
            <a:r>
              <a:rPr lang="ru-RU" altLang="ru-RU" dirty="0"/>
              <a:t>Поставщик получил классические преимущества от интеграции: </a:t>
            </a:r>
          </a:p>
          <a:p>
            <a:pPr eaLnBrk="1" hangingPunct="1"/>
            <a:r>
              <a:rPr lang="ru-RU" altLang="ru-RU" dirty="0"/>
              <a:t> - работу в режиме одного окна, </a:t>
            </a:r>
          </a:p>
          <a:p>
            <a:pPr eaLnBrk="1" hangingPunct="1"/>
            <a:r>
              <a:rPr lang="ru-RU" altLang="ru-RU" dirty="0"/>
              <a:t> - автоматизацию</a:t>
            </a:r>
          </a:p>
          <a:p>
            <a:pPr eaLnBrk="1" hangingPunct="1"/>
            <a:r>
              <a:rPr lang="ru-RU" altLang="ru-RU" dirty="0"/>
              <a:t> - и минимум ошибок в документах, благодаря исключению ручного труда.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F2B46-1BB3-7B41-D5D3-AC03E1D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DCA58B-2390-55C3-DEA1-1D3986A35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F483B-026B-5CD8-4CEE-C8B4ED5D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801AFA-D871-738B-D92A-657F0B31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B73CB-2045-581E-1592-C6FED1A3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3F155-7F0B-C104-A38D-3DA569F3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83C5B7-AF50-2861-BFCF-418AADE92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618A2-A240-0921-CBC7-1421266B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7C9D1-7F12-1C3E-F463-4CC993CA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2B3D7F-1F5C-3738-9292-4C375F77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9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CE0C0E-AA40-30F9-F3D1-6AFE6DC4D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7989DD-5C57-E514-1C69-3E82DD68A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0B0919-5D93-1216-80BB-7ADAA645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C895B-8B35-78BC-A1DD-BAA8DDEE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316DB-1243-BD55-3086-3F9986E3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0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0524" y="0"/>
            <a:ext cx="4401475" cy="6856413"/>
          </a:xfr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7207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вобод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1067891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1 строка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3117158-6448-D8E9-7942-23DC240993E6}"/>
              </a:ext>
            </a:extLst>
          </p:cNvPr>
          <p:cNvSpPr/>
          <p:nvPr userDrawn="1"/>
        </p:nvSpPr>
        <p:spPr>
          <a:xfrm>
            <a:off x="203617" y="1276141"/>
            <a:ext cx="11774905" cy="5581859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8A98805F-7DA8-4717-6FFD-F36BEEFC7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5322" y="61130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7173">
            <a:extLst>
              <a:ext uri="{FF2B5EF4-FFF2-40B4-BE49-F238E27FC236}">
                <a16:creationId xmlns:a16="http://schemas.microsoft.com/office/drawing/2014/main" id="{854E3B96-AE90-46E3-ADBD-0DD06AF292D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87763" y="6273800"/>
            <a:ext cx="1597025" cy="584200"/>
            <a:chOff x="60349" y="5923045"/>
            <a:chExt cx="1596232" cy="584775"/>
          </a:xfrm>
        </p:grpSpPr>
        <p:pic>
          <p:nvPicPr>
            <p:cNvPr id="12" name="Рисунок 7167">
              <a:extLst>
                <a:ext uri="{FF2B5EF4-FFF2-40B4-BE49-F238E27FC236}">
                  <a16:creationId xmlns:a16="http://schemas.microsoft.com/office/drawing/2014/main" id="{88326753-430F-4605-84E6-06364BE26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9" y="6018937"/>
              <a:ext cx="431744" cy="43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554AB6-58EF-4618-9CEF-F3A48883C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772" y="5923045"/>
              <a:ext cx="1240809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ru-RU" sz="3200" b="0" dirty="0">
                  <a:solidFill>
                    <a:srgbClr val="404040"/>
                  </a:solidFill>
                  <a:latin typeface="Bahnschrift Condensed" panose="020B0502040204020203" pitchFamily="34" charset="0"/>
                  <a:cs typeface="Microsoft Sans Serif" panose="020B0604020202020204" pitchFamily="34" charset="0"/>
                </a:rPr>
                <a:t>1C:EDI</a:t>
              </a:r>
              <a:endParaRPr lang="ru-RU" altLang="ru-RU" sz="3200" b="0" dirty="0">
                <a:solidFill>
                  <a:srgbClr val="404040"/>
                </a:solidFill>
                <a:latin typeface="Bahnschrift Condensed" panose="020B0502040204020203" pitchFamily="34" charset="0"/>
                <a:cs typeface="Microsoft Sans Serif" panose="020B0604020202020204" pitchFamily="34" charset="0"/>
              </a:endParaRPr>
            </a:p>
          </p:txBody>
        </p:sp>
      </p:grpSp>
      <p:pic>
        <p:nvPicPr>
          <p:cNvPr id="15" name="Рисунок 4">
            <a:extLst>
              <a:ext uri="{FF2B5EF4-FFF2-40B4-BE49-F238E27FC236}">
                <a16:creationId xmlns:a16="http://schemas.microsoft.com/office/drawing/2014/main" id="{B76F3F2A-4476-48F9-A954-10666BDD0A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146" y="6475016"/>
            <a:ext cx="26622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932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B2D6861C-3F17-7581-9947-61AEF2D54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184573"/>
            <a:ext cx="11804588" cy="6488855"/>
          </a:xfrm>
          <a:prstGeom prst="rect">
            <a:avLst/>
          </a:prstGeom>
        </p:spPr>
      </p:pic>
      <p:sp>
        <p:nvSpPr>
          <p:cNvPr id="7" name="Shape 2">
            <a:extLst>
              <a:ext uri="{FF2B5EF4-FFF2-40B4-BE49-F238E27FC236}">
                <a16:creationId xmlns:a16="http://schemas.microsoft.com/office/drawing/2014/main" id="{34CE469F-A1EC-0907-2085-4E575AC13AEC}"/>
              </a:ext>
            </a:extLst>
          </p:cNvPr>
          <p:cNvSpPr/>
          <p:nvPr userDrawn="1"/>
        </p:nvSpPr>
        <p:spPr>
          <a:xfrm>
            <a:off x="6324567" y="540126"/>
            <a:ext cx="5321272" cy="5784097"/>
          </a:xfrm>
          <a:prstGeom prst="roundRect">
            <a:avLst>
              <a:gd name="adj" fmla="val 31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08AE2D0-FCCF-ED81-A4E1-C496EE6F6E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987" y="1489214"/>
            <a:ext cx="5035550" cy="189865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7499"/>
              </a:lnSpc>
              <a:buNone/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7499"/>
              </a:lnSpc>
              <a:defRPr lang="ru-RU" sz="5999" b="1" kern="12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Призыв к действию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BF5E8EE6-8D66-F905-D439-C89B66225A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48" y="5319057"/>
            <a:ext cx="4971989" cy="1082770"/>
          </a:xfrm>
          <a:noFill/>
          <a:ln/>
        </p:spPr>
        <p:txBody>
          <a:bodyPr wrap="square" lIns="0" tIns="0" rIns="0" bIns="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000" dirty="0" smtClean="0">
                <a:solidFill>
                  <a:srgbClr val="000000">
                    <a:alpha val="100000"/>
                  </a:srgbClr>
                </a:solidFill>
                <a:ea typeface="Helvetica Neue Regular" pitchFamily="34" charset="-122"/>
              </a:defRPr>
            </a:lvl1pPr>
          </a:lstStyle>
          <a:p>
            <a:pPr>
              <a:lnSpc>
                <a:spcPts val="2599"/>
              </a:lnSpc>
            </a:pP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«1С», </a:t>
            </a: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март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2025 г.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1с@1c.ru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            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+7 (495) 258-44-08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A2E2D67-4618-C498-FBCB-54B0928ECC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600" y="539750"/>
            <a:ext cx="5321300" cy="5784850"/>
          </a:xfrm>
          <a:prstGeom prst="roundRect">
            <a:avLst>
              <a:gd name="adj" fmla="val 3063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Image 1" descr=" ">
            <a:extLst>
              <a:ext uri="{FF2B5EF4-FFF2-40B4-BE49-F238E27FC236}">
                <a16:creationId xmlns:a16="http://schemas.microsoft.com/office/drawing/2014/main" id="{3E81F5A7-1F79-1A95-6DC3-173A92291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24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0AB26-F2F5-CAE2-1676-789FE813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8BB3A-609B-D858-AC47-3220A7C5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ADE5D-11C4-4647-2422-240A7FD2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FF161-1891-59E5-FF89-8BD655F4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7E2DC-6F28-D990-C711-41409F7E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29736-9E3B-6A29-ABEC-05E2128C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78A1B-ADB9-8730-6F12-6F343BC9B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F6753-1EA2-06A9-2504-7CA15AAD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4C617E-0922-C307-9A96-F9DF61D2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68EA2-0007-2027-CEFA-C8E612DD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B0DE4-8108-BB77-2250-EA435CB0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2AED2-3019-A936-03A5-6D38DA2B0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824581-9955-9B84-310B-DE7779FFC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99CDD-B99A-5755-6AEB-A1C2B179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DE0081-75AF-6025-14CC-1E6F7C4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D513BE-03F0-0455-9CAE-D43725E6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7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15848-8B4B-D770-6F68-2A0E90B1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F9689-6959-0F50-178A-7D9737DA0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D71B9-027F-A7DF-DE62-83C19A8F8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F04836-B96F-1713-D12B-953B69DD2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88E476-84F9-BD44-1AE0-ACAF4B3DE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2A2670-C21D-3CC7-D7EB-28708CE6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317BEB-D91E-B600-2193-79EEF0E1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DF86B6-4AFD-0136-6606-80829F3C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7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13512-D1D3-5649-F840-F125765E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7AB665-E3E4-061A-E3CB-E0428983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160C55-0BC2-49D5-DC4E-01223586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B0AD8E-057B-C916-8C51-BE31E20E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3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547673-303C-2423-2BDD-6DE105A7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215185-627F-5E52-0B3A-90A1B56D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7103E8-36EB-258F-6CCD-41C0E0C3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4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2F0BE-9057-F06C-758B-F96B88A4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C4806-BE85-27DA-51A3-902D67C8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266110-8135-2491-11FB-DB912201A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CDCA25-5A4D-F8D1-0FDB-3D3FDD5C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7E4AF0-06DD-312C-C0B4-44824B16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3FA7E7-18B4-7DE6-CE01-2B29C95F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1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B831-36A1-5F95-2BB0-DCA3179C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A48094-C214-F92C-C858-6BDEB235B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E29411-6811-5740-E940-7A198D547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81E40E-C41C-3D4F-81E0-72ED965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FEE33F-EF83-B762-B0CD-1F59390B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F1302-A32F-6202-9F16-0AAEB405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1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7FC53-E9BB-C49C-F7AE-AF8A03E2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23C513-3999-B1C9-9D5E-33B0101AF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3C1DB-AED0-6946-EBC1-00A0C1DFF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93F677-9292-F383-9D5B-AC00AEAF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B0CAE-34CE-161B-9FBF-BF7A9AB4C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hyperlink" Target="mailto:v8@1c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F56861-804A-DEB8-FAEF-D85E853D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555BEB-EF68-4B03-BBCF-7F124C101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24" y="1235266"/>
            <a:ext cx="1413861" cy="14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69A724-D2B0-436B-9A84-FE6644D71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62" b="54581"/>
          <a:stretch/>
        </p:blipFill>
        <p:spPr>
          <a:xfrm>
            <a:off x="7850732" y="4147930"/>
            <a:ext cx="4341268" cy="259080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3137935-D7F7-4F36-A492-BB8305DC93EB}"/>
              </a:ext>
            </a:extLst>
          </p:cNvPr>
          <p:cNvGrpSpPr/>
          <p:nvPr/>
        </p:nvGrpSpPr>
        <p:grpSpPr>
          <a:xfrm>
            <a:off x="-37640" y="-12102"/>
            <a:ext cx="8034327" cy="6879516"/>
            <a:chOff x="-16125" y="9382"/>
            <a:chExt cx="8730703" cy="6855814"/>
          </a:xfrm>
          <a:effectLst/>
        </p:grpSpPr>
        <p:sp>
          <p:nvSpPr>
            <p:cNvPr id="15" name="Блок-схема: сохраненные данные 14">
              <a:extLst>
                <a:ext uri="{FF2B5EF4-FFF2-40B4-BE49-F238E27FC236}">
                  <a16:creationId xmlns:a16="http://schemas.microsoft.com/office/drawing/2014/main" id="{7816E5DC-F2D3-4416-830D-7CFECA675689}"/>
                </a:ext>
              </a:extLst>
            </p:cNvPr>
            <p:cNvSpPr/>
            <p:nvPr/>
          </p:nvSpPr>
          <p:spPr>
            <a:xfrm>
              <a:off x="-16125" y="9382"/>
              <a:ext cx="8730703" cy="685581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041"/>
                <a:gd name="connsiteY0" fmla="*/ 0 h 10000"/>
                <a:gd name="connsiteX1" fmla="*/ 10000 w 11041"/>
                <a:gd name="connsiteY1" fmla="*/ 0 h 10000"/>
                <a:gd name="connsiteX2" fmla="*/ 10000 w 11041"/>
                <a:gd name="connsiteY2" fmla="*/ 10000 h 10000"/>
                <a:gd name="connsiteX3" fmla="*/ 1667 w 11041"/>
                <a:gd name="connsiteY3" fmla="*/ 10000 h 10000"/>
                <a:gd name="connsiteX4" fmla="*/ 0 w 11041"/>
                <a:gd name="connsiteY4" fmla="*/ 5000 h 10000"/>
                <a:gd name="connsiteX5" fmla="*/ 1667 w 11041"/>
                <a:gd name="connsiteY5" fmla="*/ 0 h 10000"/>
                <a:gd name="connsiteX0" fmla="*/ 1667 w 10966"/>
                <a:gd name="connsiteY0" fmla="*/ 0 h 10000"/>
                <a:gd name="connsiteX1" fmla="*/ 9842 w 10966"/>
                <a:gd name="connsiteY1" fmla="*/ 28 h 10000"/>
                <a:gd name="connsiteX2" fmla="*/ 10000 w 10966"/>
                <a:gd name="connsiteY2" fmla="*/ 10000 h 10000"/>
                <a:gd name="connsiteX3" fmla="*/ 1667 w 10966"/>
                <a:gd name="connsiteY3" fmla="*/ 10000 h 10000"/>
                <a:gd name="connsiteX4" fmla="*/ 0 w 10966"/>
                <a:gd name="connsiteY4" fmla="*/ 5000 h 10000"/>
                <a:gd name="connsiteX5" fmla="*/ 1667 w 10966"/>
                <a:gd name="connsiteY5" fmla="*/ 0 h 10000"/>
                <a:gd name="connsiteX0" fmla="*/ 1667 w 10839"/>
                <a:gd name="connsiteY0" fmla="*/ 0 h 10000"/>
                <a:gd name="connsiteX1" fmla="*/ 9842 w 10839"/>
                <a:gd name="connsiteY1" fmla="*/ 28 h 10000"/>
                <a:gd name="connsiteX2" fmla="*/ 9751 w 10839"/>
                <a:gd name="connsiteY2" fmla="*/ 10000 h 10000"/>
                <a:gd name="connsiteX3" fmla="*/ 1667 w 10839"/>
                <a:gd name="connsiteY3" fmla="*/ 10000 h 10000"/>
                <a:gd name="connsiteX4" fmla="*/ 0 w 10839"/>
                <a:gd name="connsiteY4" fmla="*/ 5000 h 10000"/>
                <a:gd name="connsiteX5" fmla="*/ 1667 w 10839"/>
                <a:gd name="connsiteY5" fmla="*/ 0 h 10000"/>
                <a:gd name="connsiteX0" fmla="*/ 1667 w 10917"/>
                <a:gd name="connsiteY0" fmla="*/ 0 h 10000"/>
                <a:gd name="connsiteX1" fmla="*/ 9842 w 10917"/>
                <a:gd name="connsiteY1" fmla="*/ 28 h 10000"/>
                <a:gd name="connsiteX2" fmla="*/ 9909 w 10917"/>
                <a:gd name="connsiteY2" fmla="*/ 10000 h 10000"/>
                <a:gd name="connsiteX3" fmla="*/ 1667 w 10917"/>
                <a:gd name="connsiteY3" fmla="*/ 10000 h 10000"/>
                <a:gd name="connsiteX4" fmla="*/ 0 w 10917"/>
                <a:gd name="connsiteY4" fmla="*/ 5000 h 10000"/>
                <a:gd name="connsiteX5" fmla="*/ 1667 w 10917"/>
                <a:gd name="connsiteY5" fmla="*/ 0 h 10000"/>
                <a:gd name="connsiteX0" fmla="*/ 1667 w 10951"/>
                <a:gd name="connsiteY0" fmla="*/ 0 h 10000"/>
                <a:gd name="connsiteX1" fmla="*/ 9910 w 10951"/>
                <a:gd name="connsiteY1" fmla="*/ 56 h 10000"/>
                <a:gd name="connsiteX2" fmla="*/ 9909 w 10951"/>
                <a:gd name="connsiteY2" fmla="*/ 10000 h 10000"/>
                <a:gd name="connsiteX3" fmla="*/ 1667 w 10951"/>
                <a:gd name="connsiteY3" fmla="*/ 10000 h 10000"/>
                <a:gd name="connsiteX4" fmla="*/ 0 w 10951"/>
                <a:gd name="connsiteY4" fmla="*/ 5000 h 10000"/>
                <a:gd name="connsiteX5" fmla="*/ 1667 w 10951"/>
                <a:gd name="connsiteY5" fmla="*/ 0 h 10000"/>
                <a:gd name="connsiteX0" fmla="*/ 1018 w 10980"/>
                <a:gd name="connsiteY0" fmla="*/ 1 h 9944"/>
                <a:gd name="connsiteX1" fmla="*/ 9939 w 10980"/>
                <a:gd name="connsiteY1" fmla="*/ 0 h 9944"/>
                <a:gd name="connsiteX2" fmla="*/ 9938 w 10980"/>
                <a:gd name="connsiteY2" fmla="*/ 9944 h 9944"/>
                <a:gd name="connsiteX3" fmla="*/ 1696 w 10980"/>
                <a:gd name="connsiteY3" fmla="*/ 9944 h 9944"/>
                <a:gd name="connsiteX4" fmla="*/ 29 w 10980"/>
                <a:gd name="connsiteY4" fmla="*/ 4944 h 9944"/>
                <a:gd name="connsiteX5" fmla="*/ 1018 w 10980"/>
                <a:gd name="connsiteY5" fmla="*/ 1 h 9944"/>
                <a:gd name="connsiteX0" fmla="*/ 907 w 9980"/>
                <a:gd name="connsiteY0" fmla="*/ 1 h 10000"/>
                <a:gd name="connsiteX1" fmla="*/ 9032 w 9980"/>
                <a:gd name="connsiteY1" fmla="*/ 0 h 10000"/>
                <a:gd name="connsiteX2" fmla="*/ 9031 w 9980"/>
                <a:gd name="connsiteY2" fmla="*/ 10000 h 10000"/>
                <a:gd name="connsiteX3" fmla="*/ 805 w 9980"/>
                <a:gd name="connsiteY3" fmla="*/ 9915 h 10000"/>
                <a:gd name="connsiteX4" fmla="*/ 6 w 9980"/>
                <a:gd name="connsiteY4" fmla="*/ 4972 h 10000"/>
                <a:gd name="connsiteX5" fmla="*/ 907 w 9980"/>
                <a:gd name="connsiteY5" fmla="*/ 1 h 10000"/>
                <a:gd name="connsiteX0" fmla="*/ 1074 w 10165"/>
                <a:gd name="connsiteY0" fmla="*/ 1 h 10000"/>
                <a:gd name="connsiteX1" fmla="*/ 9215 w 10165"/>
                <a:gd name="connsiteY1" fmla="*/ 0 h 10000"/>
                <a:gd name="connsiteX2" fmla="*/ 9214 w 10165"/>
                <a:gd name="connsiteY2" fmla="*/ 10000 h 10000"/>
                <a:gd name="connsiteX3" fmla="*/ 972 w 10165"/>
                <a:gd name="connsiteY3" fmla="*/ 9915 h 10000"/>
                <a:gd name="connsiteX4" fmla="*/ 171 w 10165"/>
                <a:gd name="connsiteY4" fmla="*/ 4972 h 10000"/>
                <a:gd name="connsiteX5" fmla="*/ 1074 w 10165"/>
                <a:gd name="connsiteY5" fmla="*/ 1 h 10000"/>
                <a:gd name="connsiteX0" fmla="*/ 925 w 10016"/>
                <a:gd name="connsiteY0" fmla="*/ 1 h 10000"/>
                <a:gd name="connsiteX1" fmla="*/ 9066 w 10016"/>
                <a:gd name="connsiteY1" fmla="*/ 0 h 10000"/>
                <a:gd name="connsiteX2" fmla="*/ 9065 w 10016"/>
                <a:gd name="connsiteY2" fmla="*/ 10000 h 10000"/>
                <a:gd name="connsiteX3" fmla="*/ 823 w 10016"/>
                <a:gd name="connsiteY3" fmla="*/ 9915 h 10000"/>
                <a:gd name="connsiteX4" fmla="*/ 22 w 10016"/>
                <a:gd name="connsiteY4" fmla="*/ 4972 h 10000"/>
                <a:gd name="connsiteX5" fmla="*/ 925 w 10016"/>
                <a:gd name="connsiteY5" fmla="*/ 1 h 10000"/>
                <a:gd name="connsiteX0" fmla="*/ 1065 w 10156"/>
                <a:gd name="connsiteY0" fmla="*/ 1 h 10000"/>
                <a:gd name="connsiteX1" fmla="*/ 9206 w 10156"/>
                <a:gd name="connsiteY1" fmla="*/ 0 h 10000"/>
                <a:gd name="connsiteX2" fmla="*/ 9205 w 10156"/>
                <a:gd name="connsiteY2" fmla="*/ 10000 h 10000"/>
                <a:gd name="connsiteX3" fmla="*/ 963 w 10156"/>
                <a:gd name="connsiteY3" fmla="*/ 9915 h 10000"/>
                <a:gd name="connsiteX4" fmla="*/ 162 w 10156"/>
                <a:gd name="connsiteY4" fmla="*/ 4972 h 10000"/>
                <a:gd name="connsiteX5" fmla="*/ 1065 w 10156"/>
                <a:gd name="connsiteY5" fmla="*/ 1 h 10000"/>
                <a:gd name="connsiteX0" fmla="*/ 1074 w 10165"/>
                <a:gd name="connsiteY0" fmla="*/ 1 h 10000"/>
                <a:gd name="connsiteX1" fmla="*/ 9215 w 10165"/>
                <a:gd name="connsiteY1" fmla="*/ 0 h 10000"/>
                <a:gd name="connsiteX2" fmla="*/ 9214 w 10165"/>
                <a:gd name="connsiteY2" fmla="*/ 10000 h 10000"/>
                <a:gd name="connsiteX3" fmla="*/ 972 w 10165"/>
                <a:gd name="connsiteY3" fmla="*/ 9915 h 10000"/>
                <a:gd name="connsiteX4" fmla="*/ 171 w 10165"/>
                <a:gd name="connsiteY4" fmla="*/ 4972 h 10000"/>
                <a:gd name="connsiteX5" fmla="*/ 1074 w 10165"/>
                <a:gd name="connsiteY5" fmla="*/ 1 h 10000"/>
                <a:gd name="connsiteX0" fmla="*/ 786 w 9877"/>
                <a:gd name="connsiteY0" fmla="*/ 1 h 10000"/>
                <a:gd name="connsiteX1" fmla="*/ 8927 w 9877"/>
                <a:gd name="connsiteY1" fmla="*/ 0 h 10000"/>
                <a:gd name="connsiteX2" fmla="*/ 8926 w 9877"/>
                <a:gd name="connsiteY2" fmla="*/ 10000 h 10000"/>
                <a:gd name="connsiteX3" fmla="*/ 684 w 9877"/>
                <a:gd name="connsiteY3" fmla="*/ 9915 h 10000"/>
                <a:gd name="connsiteX4" fmla="*/ 646 w 9877"/>
                <a:gd name="connsiteY4" fmla="*/ 4915 h 10000"/>
                <a:gd name="connsiteX5" fmla="*/ 786 w 9877"/>
                <a:gd name="connsiteY5" fmla="*/ 1 h 10000"/>
                <a:gd name="connsiteX0" fmla="*/ 796 w 10000"/>
                <a:gd name="connsiteY0" fmla="*/ 1 h 10000"/>
                <a:gd name="connsiteX1" fmla="*/ 9038 w 10000"/>
                <a:gd name="connsiteY1" fmla="*/ 0 h 10000"/>
                <a:gd name="connsiteX2" fmla="*/ 9037 w 10000"/>
                <a:gd name="connsiteY2" fmla="*/ 10000 h 10000"/>
                <a:gd name="connsiteX3" fmla="*/ 693 w 10000"/>
                <a:gd name="connsiteY3" fmla="*/ 9915 h 10000"/>
                <a:gd name="connsiteX4" fmla="*/ 654 w 10000"/>
                <a:gd name="connsiteY4" fmla="*/ 4915 h 10000"/>
                <a:gd name="connsiteX5" fmla="*/ 796 w 10000"/>
                <a:gd name="connsiteY5" fmla="*/ 1 h 10000"/>
                <a:gd name="connsiteX0" fmla="*/ 796 w 10000"/>
                <a:gd name="connsiteY0" fmla="*/ 1 h 10000"/>
                <a:gd name="connsiteX1" fmla="*/ 9038 w 10000"/>
                <a:gd name="connsiteY1" fmla="*/ 0 h 10000"/>
                <a:gd name="connsiteX2" fmla="*/ 9037 w 10000"/>
                <a:gd name="connsiteY2" fmla="*/ 10000 h 10000"/>
                <a:gd name="connsiteX3" fmla="*/ 693 w 10000"/>
                <a:gd name="connsiteY3" fmla="*/ 9915 h 10000"/>
                <a:gd name="connsiteX4" fmla="*/ 654 w 10000"/>
                <a:gd name="connsiteY4" fmla="*/ 4915 h 10000"/>
                <a:gd name="connsiteX5" fmla="*/ 796 w 10000"/>
                <a:gd name="connsiteY5" fmla="*/ 1 h 10000"/>
                <a:gd name="connsiteX0" fmla="*/ 688 w 9996"/>
                <a:gd name="connsiteY0" fmla="*/ 0 h 10027"/>
                <a:gd name="connsiteX1" fmla="*/ 9034 w 9996"/>
                <a:gd name="connsiteY1" fmla="*/ 27 h 10027"/>
                <a:gd name="connsiteX2" fmla="*/ 9033 w 9996"/>
                <a:gd name="connsiteY2" fmla="*/ 10027 h 10027"/>
                <a:gd name="connsiteX3" fmla="*/ 689 w 9996"/>
                <a:gd name="connsiteY3" fmla="*/ 9942 h 10027"/>
                <a:gd name="connsiteX4" fmla="*/ 650 w 9996"/>
                <a:gd name="connsiteY4" fmla="*/ 4942 h 10027"/>
                <a:gd name="connsiteX5" fmla="*/ 688 w 9996"/>
                <a:gd name="connsiteY5" fmla="*/ 0 h 10027"/>
                <a:gd name="connsiteX0" fmla="*/ 688 w 10000"/>
                <a:gd name="connsiteY0" fmla="*/ 0 h 10000"/>
                <a:gd name="connsiteX1" fmla="*/ 9038 w 10000"/>
                <a:gd name="connsiteY1" fmla="*/ 27 h 10000"/>
                <a:gd name="connsiteX2" fmla="*/ 9037 w 10000"/>
                <a:gd name="connsiteY2" fmla="*/ 10000 h 10000"/>
                <a:gd name="connsiteX3" fmla="*/ 689 w 10000"/>
                <a:gd name="connsiteY3" fmla="*/ 9915 h 10000"/>
                <a:gd name="connsiteX4" fmla="*/ 650 w 10000"/>
                <a:gd name="connsiteY4" fmla="*/ 4929 h 10000"/>
                <a:gd name="connsiteX5" fmla="*/ 688 w 10000"/>
                <a:gd name="connsiteY5" fmla="*/ 0 h 10000"/>
                <a:gd name="connsiteX0" fmla="*/ 641 w 9998"/>
                <a:gd name="connsiteY0" fmla="*/ 0 h 10000"/>
                <a:gd name="connsiteX1" fmla="*/ 9036 w 9998"/>
                <a:gd name="connsiteY1" fmla="*/ 27 h 10000"/>
                <a:gd name="connsiteX2" fmla="*/ 9035 w 9998"/>
                <a:gd name="connsiteY2" fmla="*/ 10000 h 10000"/>
                <a:gd name="connsiteX3" fmla="*/ 687 w 9998"/>
                <a:gd name="connsiteY3" fmla="*/ 9915 h 10000"/>
                <a:gd name="connsiteX4" fmla="*/ 648 w 9998"/>
                <a:gd name="connsiteY4" fmla="*/ 4929 h 10000"/>
                <a:gd name="connsiteX5" fmla="*/ 641 w 9998"/>
                <a:gd name="connsiteY5" fmla="*/ 0 h 10000"/>
                <a:gd name="connsiteX0" fmla="*/ 630 w 9989"/>
                <a:gd name="connsiteY0" fmla="*/ 0 h 10000"/>
                <a:gd name="connsiteX1" fmla="*/ 9027 w 9989"/>
                <a:gd name="connsiteY1" fmla="*/ 27 h 10000"/>
                <a:gd name="connsiteX2" fmla="*/ 9026 w 9989"/>
                <a:gd name="connsiteY2" fmla="*/ 10000 h 10000"/>
                <a:gd name="connsiteX3" fmla="*/ 690 w 9989"/>
                <a:gd name="connsiteY3" fmla="*/ 9971 h 10000"/>
                <a:gd name="connsiteX4" fmla="*/ 637 w 9989"/>
                <a:gd name="connsiteY4" fmla="*/ 4929 h 10000"/>
                <a:gd name="connsiteX5" fmla="*/ 630 w 9989"/>
                <a:gd name="connsiteY5" fmla="*/ 0 h 10000"/>
                <a:gd name="connsiteX0" fmla="*/ 678 w 10047"/>
                <a:gd name="connsiteY0" fmla="*/ 0 h 10000"/>
                <a:gd name="connsiteX1" fmla="*/ 9084 w 10047"/>
                <a:gd name="connsiteY1" fmla="*/ 27 h 10000"/>
                <a:gd name="connsiteX2" fmla="*/ 9083 w 10047"/>
                <a:gd name="connsiteY2" fmla="*/ 10000 h 10000"/>
                <a:gd name="connsiteX3" fmla="*/ 738 w 10047"/>
                <a:gd name="connsiteY3" fmla="*/ 9971 h 10000"/>
                <a:gd name="connsiteX4" fmla="*/ 685 w 10047"/>
                <a:gd name="connsiteY4" fmla="*/ 4929 h 10000"/>
                <a:gd name="connsiteX5" fmla="*/ 678 w 10047"/>
                <a:gd name="connsiteY5" fmla="*/ 0 h 10000"/>
                <a:gd name="connsiteX0" fmla="*/ 3 w 9372"/>
                <a:gd name="connsiteY0" fmla="*/ 0 h 10000"/>
                <a:gd name="connsiteX1" fmla="*/ 8409 w 9372"/>
                <a:gd name="connsiteY1" fmla="*/ 27 h 10000"/>
                <a:gd name="connsiteX2" fmla="*/ 8408 w 9372"/>
                <a:gd name="connsiteY2" fmla="*/ 10000 h 10000"/>
                <a:gd name="connsiteX3" fmla="*/ 63 w 9372"/>
                <a:gd name="connsiteY3" fmla="*/ 9971 h 10000"/>
                <a:gd name="connsiteX4" fmla="*/ 10 w 9372"/>
                <a:gd name="connsiteY4" fmla="*/ 4929 h 10000"/>
                <a:gd name="connsiteX5" fmla="*/ 3 w 9372"/>
                <a:gd name="connsiteY5" fmla="*/ 0 h 10000"/>
                <a:gd name="connsiteX0" fmla="*/ 2 w 9999"/>
                <a:gd name="connsiteY0" fmla="*/ 0 h 10000"/>
                <a:gd name="connsiteX1" fmla="*/ 8971 w 9999"/>
                <a:gd name="connsiteY1" fmla="*/ 27 h 10000"/>
                <a:gd name="connsiteX2" fmla="*/ 8970 w 9999"/>
                <a:gd name="connsiteY2" fmla="*/ 10000 h 10000"/>
                <a:gd name="connsiteX3" fmla="*/ 37 w 9999"/>
                <a:gd name="connsiteY3" fmla="*/ 9934 h 10000"/>
                <a:gd name="connsiteX4" fmla="*/ 10 w 9999"/>
                <a:gd name="connsiteY4" fmla="*/ 4929 h 10000"/>
                <a:gd name="connsiteX5" fmla="*/ 2 w 9999"/>
                <a:gd name="connsiteY5" fmla="*/ 0 h 10000"/>
                <a:gd name="connsiteX0" fmla="*/ 2 w 10000"/>
                <a:gd name="connsiteY0" fmla="*/ 0 h 10000"/>
                <a:gd name="connsiteX1" fmla="*/ 8972 w 10000"/>
                <a:gd name="connsiteY1" fmla="*/ 27 h 10000"/>
                <a:gd name="connsiteX2" fmla="*/ 8971 w 10000"/>
                <a:gd name="connsiteY2" fmla="*/ 10000 h 10000"/>
                <a:gd name="connsiteX3" fmla="*/ 50 w 10000"/>
                <a:gd name="connsiteY3" fmla="*/ 9983 h 10000"/>
                <a:gd name="connsiteX4" fmla="*/ 10 w 10000"/>
                <a:gd name="connsiteY4" fmla="*/ 4929 h 10000"/>
                <a:gd name="connsiteX5" fmla="*/ 2 w 10000"/>
                <a:gd name="connsiteY5" fmla="*/ 0 h 10000"/>
                <a:gd name="connsiteX0" fmla="*/ 13 w 10011"/>
                <a:gd name="connsiteY0" fmla="*/ 0 h 10000"/>
                <a:gd name="connsiteX1" fmla="*/ 8983 w 10011"/>
                <a:gd name="connsiteY1" fmla="*/ 27 h 10000"/>
                <a:gd name="connsiteX2" fmla="*/ 8982 w 10011"/>
                <a:gd name="connsiteY2" fmla="*/ 10000 h 10000"/>
                <a:gd name="connsiteX3" fmla="*/ 10 w 10011"/>
                <a:gd name="connsiteY3" fmla="*/ 9918 h 10000"/>
                <a:gd name="connsiteX4" fmla="*/ 21 w 10011"/>
                <a:gd name="connsiteY4" fmla="*/ 4929 h 10000"/>
                <a:gd name="connsiteX5" fmla="*/ 13 w 1001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25 w 10023"/>
                <a:gd name="connsiteY0" fmla="*/ 0 h 10000"/>
                <a:gd name="connsiteX1" fmla="*/ 8995 w 10023"/>
                <a:gd name="connsiteY1" fmla="*/ 27 h 10000"/>
                <a:gd name="connsiteX2" fmla="*/ 8994 w 10023"/>
                <a:gd name="connsiteY2" fmla="*/ 10000 h 10000"/>
                <a:gd name="connsiteX3" fmla="*/ 9 w 10023"/>
                <a:gd name="connsiteY3" fmla="*/ 10000 h 10000"/>
                <a:gd name="connsiteX4" fmla="*/ 33 w 10023"/>
                <a:gd name="connsiteY4" fmla="*/ 4929 h 10000"/>
                <a:gd name="connsiteX5" fmla="*/ 25 w 10023"/>
                <a:gd name="connsiteY5" fmla="*/ 0 h 10000"/>
                <a:gd name="connsiteX0" fmla="*/ 16 w 10014"/>
                <a:gd name="connsiteY0" fmla="*/ 0 h 10000"/>
                <a:gd name="connsiteX1" fmla="*/ 8986 w 10014"/>
                <a:gd name="connsiteY1" fmla="*/ 27 h 10000"/>
                <a:gd name="connsiteX2" fmla="*/ 8985 w 10014"/>
                <a:gd name="connsiteY2" fmla="*/ 10000 h 10000"/>
                <a:gd name="connsiteX3" fmla="*/ 0 w 10014"/>
                <a:gd name="connsiteY3" fmla="*/ 10000 h 10000"/>
                <a:gd name="connsiteX4" fmla="*/ 24 w 10014"/>
                <a:gd name="connsiteY4" fmla="*/ 4929 h 10000"/>
                <a:gd name="connsiteX5" fmla="*/ 16 w 10014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4" h="10000">
                  <a:moveTo>
                    <a:pt x="16" y="0"/>
                  </a:moveTo>
                  <a:lnTo>
                    <a:pt x="8986" y="27"/>
                  </a:lnTo>
                  <a:cubicBezTo>
                    <a:pt x="10358" y="1698"/>
                    <a:pt x="10357" y="8329"/>
                    <a:pt x="8985" y="10000"/>
                  </a:cubicBezTo>
                  <a:lnTo>
                    <a:pt x="0" y="10000"/>
                  </a:lnTo>
                  <a:cubicBezTo>
                    <a:pt x="35" y="5364"/>
                    <a:pt x="21" y="6596"/>
                    <a:pt x="24" y="4929"/>
                  </a:cubicBezTo>
                  <a:cubicBezTo>
                    <a:pt x="27" y="3262"/>
                    <a:pt x="11" y="2033"/>
                    <a:pt x="16" y="0"/>
                  </a:cubicBezTo>
                  <a:close/>
                </a:path>
              </a:pathLst>
            </a:custGeom>
            <a:solidFill>
              <a:srgbClr val="FFDF18"/>
            </a:solidFill>
            <a:ln>
              <a:noFill/>
            </a:ln>
            <a:effectLst>
              <a:outerShdw blurRad="457200" dist="25400" dir="2520000" sx="101000" sy="101000" algn="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0BEF7FB-5B0A-43B4-9027-26B7B54B089D}"/>
                </a:ext>
              </a:extLst>
            </p:cNvPr>
            <p:cNvCxnSpPr>
              <a:cxnSpLocks/>
            </p:cNvCxnSpPr>
            <p:nvPr/>
          </p:nvCxnSpPr>
          <p:spPr>
            <a:xfrm>
              <a:off x="2074125" y="991316"/>
              <a:ext cx="59827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367E9EC-6839-4C67-A956-03D8749B5576}"/>
                </a:ext>
              </a:extLst>
            </p:cNvPr>
            <p:cNvCxnSpPr>
              <a:cxnSpLocks/>
            </p:cNvCxnSpPr>
            <p:nvPr/>
          </p:nvCxnSpPr>
          <p:spPr>
            <a:xfrm>
              <a:off x="643052" y="5462024"/>
              <a:ext cx="453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3C89192-D46C-4E95-BE97-BE52066456E4}"/>
                </a:ext>
              </a:extLst>
            </p:cNvPr>
            <p:cNvCxnSpPr>
              <a:cxnSpLocks/>
            </p:cNvCxnSpPr>
            <p:nvPr/>
          </p:nvCxnSpPr>
          <p:spPr>
            <a:xfrm>
              <a:off x="6393384" y="5462024"/>
              <a:ext cx="17854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C8FB139-7469-477A-AE52-832994B6F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9618" y="113034"/>
              <a:ext cx="1407947" cy="1102449"/>
            </a:xfrm>
            <a:prstGeom prst="rect">
              <a:avLst/>
            </a:prstGeom>
          </p:spPr>
        </p:pic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id="{7BB739C3-6702-9AE1-430E-F968EF880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90258" y="490237"/>
            <a:ext cx="5946043" cy="669544"/>
          </a:xfrm>
        </p:spPr>
        <p:txBody>
          <a:bodyPr/>
          <a:lstStyle/>
          <a:p>
            <a:endParaRPr lang="ru-RU" sz="1400" b="1" i="0" dirty="0">
              <a:solidFill>
                <a:srgbClr val="FF0000"/>
              </a:solidFill>
              <a:effectLst/>
              <a:latin typeface="Montserrat Black" panose="00000A00000000000000" pitchFamily="2" charset="-52"/>
            </a:endParaRPr>
          </a:p>
          <a:p>
            <a:endParaRPr lang="ru-RU" sz="1400" b="1" dirty="0">
              <a:solidFill>
                <a:srgbClr val="FF0000"/>
              </a:solidFill>
              <a:latin typeface="Montserrat Black" panose="00000A00000000000000" pitchFamily="2" charset="-52"/>
            </a:endParaRPr>
          </a:p>
          <a:p>
            <a:r>
              <a:rPr lang="ru-RU" sz="1400" b="1" i="0" dirty="0">
                <a:effectLst/>
                <a:latin typeface="Montserrat" panose="00000500000000000000" pitchFamily="2" charset="-52"/>
              </a:rPr>
              <a:t>8-й ежегодный </a:t>
            </a:r>
            <a:br>
              <a:rPr lang="ru-RU" sz="1400" b="1" i="0" dirty="0">
                <a:effectLst/>
                <a:latin typeface="Montserrat" panose="00000500000000000000" pitchFamily="2" charset="-52"/>
              </a:rPr>
            </a:br>
            <a:r>
              <a:rPr lang="ru-RU" sz="1400" b="1" i="0" dirty="0">
                <a:effectLst/>
                <a:latin typeface="Montserrat" panose="00000500000000000000" pitchFamily="2" charset="-52"/>
              </a:rPr>
              <a:t>ФОРУМ ПОЛЬЗОВАТЕЛЕЙ «1С:ДОКУМЕНТООБОРОТА»</a:t>
            </a:r>
            <a:br>
              <a:rPr lang="ru-RU" sz="1400" b="1" i="0" dirty="0">
                <a:effectLst/>
                <a:latin typeface="Montserrat" panose="00000500000000000000" pitchFamily="2" charset="-52"/>
              </a:rPr>
            </a:b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F8D05-EE5E-D117-D2E8-6D965097C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02" y="2528015"/>
            <a:ext cx="6562517" cy="1280415"/>
          </a:xfrm>
        </p:spPr>
        <p:txBody>
          <a:bodyPr/>
          <a:lstStyle/>
          <a:p>
            <a:r>
              <a:rPr lang="ru-RU" altLang="ru-RU" sz="3600" b="0" dirty="0">
                <a:solidFill>
                  <a:srgbClr val="E30613"/>
                </a:solidFill>
                <a:latin typeface="Futura PT Demi" panose="020B0702020204020303" pitchFamily="34" charset="0"/>
              </a:rPr>
              <a:t>1С</a:t>
            </a:r>
            <a:r>
              <a:rPr lang="en-US" altLang="ru-RU" sz="3600" b="0" dirty="0">
                <a:solidFill>
                  <a:srgbClr val="E30613"/>
                </a:solidFill>
                <a:latin typeface="Futura PT Demi" panose="020B0702020204020303" pitchFamily="34" charset="0"/>
              </a:rPr>
              <a:t>:</a:t>
            </a:r>
            <a:r>
              <a:rPr lang="ru-RU" altLang="ru-RU" sz="3600" b="0" dirty="0">
                <a:solidFill>
                  <a:srgbClr val="E30613"/>
                </a:solidFill>
                <a:latin typeface="Futura PT Demi" panose="020B0702020204020303" pitchFamily="34" charset="0"/>
              </a:rPr>
              <a:t>EDI </a:t>
            </a:r>
            <a:r>
              <a:rPr lang="ru-RU" altLang="ru-RU" sz="3600" b="0" dirty="0">
                <a:solidFill>
                  <a:schemeClr val="tx1"/>
                </a:solidFill>
                <a:latin typeface="Futura PT Demi" panose="020B0702020204020303" pitchFamily="34" charset="0"/>
              </a:rPr>
              <a:t>– быстрый старт обмена с торговыми сетями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E23D9-8D22-B170-46F9-BD3CEDDA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31" y="5500112"/>
            <a:ext cx="5150032" cy="1081065"/>
          </a:xfrm>
        </p:spPr>
        <p:txBody>
          <a:bodyPr/>
          <a:lstStyle/>
          <a:p>
            <a:r>
              <a:rPr lang="ru-RU" sz="1400" dirty="0">
                <a:latin typeface="Montserrat" panose="00000500000000000000" pitchFamily="2" charset="-52"/>
              </a:rPr>
              <a:t>Шафорост Филипп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Руководитель группы разработки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Фирма «1С»</a:t>
            </a:r>
          </a:p>
          <a:p>
            <a:endParaRPr lang="ru-RU" sz="20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C7B45DA-DC3C-9175-AECB-FB8C90033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5936" y="5474299"/>
            <a:ext cx="2090751" cy="286232"/>
          </a:xfrm>
        </p:spPr>
        <p:txBody>
          <a:bodyPr/>
          <a:lstStyle/>
          <a:p>
            <a:r>
              <a:rPr lang="ru-RU" sz="1400" dirty="0">
                <a:latin typeface="Montserrat" panose="00000500000000000000" pitchFamily="2" charset="-52"/>
              </a:rPr>
              <a:t>22 апреля 2026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3DC921-3C04-4D97-8D76-0EFE24871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9570" y="2578371"/>
            <a:ext cx="185737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b="0" dirty="0">
                <a:solidFill>
                  <a:schemeClr val="tx1"/>
                </a:solidFill>
                <a:latin typeface="Bahnschrift Condensed" panose="020B0502040204020203" pitchFamily="34" charset="0"/>
                <a:cs typeface="Microsoft Sans Serif" panose="020B0604020202020204" pitchFamily="34" charset="0"/>
              </a:rPr>
              <a:t>1C:EDI</a:t>
            </a:r>
            <a:endParaRPr lang="ru-RU" altLang="ru-RU" sz="6000" b="0" dirty="0">
              <a:solidFill>
                <a:schemeClr val="tx1"/>
              </a:solidFill>
              <a:latin typeface="Bahnschrift Condensed" panose="020B05020402040202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A4ED45-365A-4140-8648-34231E08E5FD}"/>
              </a:ext>
            </a:extLst>
          </p:cNvPr>
          <p:cNvSpPr/>
          <p:nvPr/>
        </p:nvSpPr>
        <p:spPr>
          <a:xfrm>
            <a:off x="11253839" y="4252930"/>
            <a:ext cx="785761" cy="59847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6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Кейс: «Тамбовское молоко»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2D6E707-A64F-45F1-99DD-6E7F9B111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260" y="1565614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defRPr/>
            </a:pPr>
            <a:br>
              <a:rPr lang="ru-RU" altLang="ru-RU" sz="2400" b="0" dirty="0">
                <a:solidFill>
                  <a:schemeClr val="tx1"/>
                </a:solidFill>
                <a:latin typeface="+mn-lt"/>
                <a:cs typeface="Arial" charset="0"/>
              </a:rPr>
            </a:br>
            <a:endParaRPr lang="en-US" altLang="ru-RU" sz="24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endParaRPr lang="ru-RU" altLang="ru-RU" sz="24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4F9AA7B-5784-47F1-9213-E1AE939B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260" y="1565614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br>
              <a:rPr lang="ru-RU" altLang="ru-RU" sz="2400" b="0" dirty="0">
                <a:solidFill>
                  <a:schemeClr val="tx1"/>
                </a:solidFill>
                <a:latin typeface="+mn-lt"/>
                <a:cs typeface="+mn-cs"/>
              </a:rPr>
            </a:br>
            <a:endParaRPr lang="en-US" altLang="ru-RU" sz="24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altLang="ru-RU" sz="24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id="{26FD2296-1F0B-494E-B68D-49AC100B2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185" y="1419564"/>
            <a:ext cx="6165850" cy="349250"/>
          </a:xfrm>
          <a:prstGeom prst="rect">
            <a:avLst/>
          </a:prstGeom>
          <a:noFill/>
          <a:ln>
            <a:noFill/>
          </a:ln>
        </p:spPr>
        <p:txBody>
          <a:bodyPr lIns="90000" rIns="90000">
            <a:spAutoFit/>
          </a:bodyPr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563"/>
              </a:spcAft>
              <a:defRPr/>
            </a:pPr>
            <a:r>
              <a:rPr lang="ru-RU" altLang="ru-RU" sz="1600" b="0" dirty="0">
                <a:solidFill>
                  <a:srgbClr val="C00000"/>
                </a:solidFill>
                <a:latin typeface="+mn-lt"/>
              </a:rPr>
              <a:t>Работа с маркировкой в привычной 1С</a:t>
            </a:r>
          </a:p>
        </p:txBody>
      </p:sp>
      <p:grpSp>
        <p:nvGrpSpPr>
          <p:cNvPr id="8" name="Группа 39">
            <a:extLst>
              <a:ext uri="{FF2B5EF4-FFF2-40B4-BE49-F238E27FC236}">
                <a16:creationId xmlns:a16="http://schemas.microsoft.com/office/drawing/2014/main" id="{261C9094-AF4E-4006-B1BE-80A52C7A3CEB}"/>
              </a:ext>
            </a:extLst>
          </p:cNvPr>
          <p:cNvGrpSpPr>
            <a:grpSpLocks/>
          </p:cNvGrpSpPr>
          <p:nvPr/>
        </p:nvGrpSpPr>
        <p:grpSpPr bwMode="auto">
          <a:xfrm>
            <a:off x="6592985" y="1978364"/>
            <a:ext cx="4319587" cy="1854200"/>
            <a:chOff x="6472236" y="1943983"/>
            <a:chExt cx="4320000" cy="2039529"/>
          </a:xfrm>
        </p:grpSpPr>
        <p:sp>
          <p:nvSpPr>
            <p:cNvPr id="9" name="Скругленный прямоугольник 26">
              <a:extLst>
                <a:ext uri="{FF2B5EF4-FFF2-40B4-BE49-F238E27FC236}">
                  <a16:creationId xmlns:a16="http://schemas.microsoft.com/office/drawing/2014/main" id="{D8B7C167-13B8-47E0-91FE-46190AF08CDD}"/>
                </a:ext>
              </a:extLst>
            </p:cNvPr>
            <p:cNvSpPr/>
            <p:nvPr/>
          </p:nvSpPr>
          <p:spPr>
            <a:xfrm>
              <a:off x="6472236" y="2078376"/>
              <a:ext cx="4320000" cy="19051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>
                <a:solidFill>
                  <a:srgbClr val="FFFFFF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335502D-259F-4FA7-BD31-B724D055847C}"/>
                </a:ext>
              </a:extLst>
            </p:cNvPr>
            <p:cNvSpPr/>
            <p:nvPr/>
          </p:nvSpPr>
          <p:spPr>
            <a:xfrm>
              <a:off x="6661166" y="1943983"/>
              <a:ext cx="1260596" cy="359711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Сложности</a:t>
              </a:r>
            </a:p>
          </p:txBody>
        </p:sp>
      </p:grpSp>
      <p:grpSp>
        <p:nvGrpSpPr>
          <p:cNvPr id="11" name="Группа 42">
            <a:extLst>
              <a:ext uri="{FF2B5EF4-FFF2-40B4-BE49-F238E27FC236}">
                <a16:creationId xmlns:a16="http://schemas.microsoft.com/office/drawing/2014/main" id="{F7FF4ECD-E275-452F-B3A2-ABEAB3873431}"/>
              </a:ext>
            </a:extLst>
          </p:cNvPr>
          <p:cNvGrpSpPr>
            <a:grpSpLocks/>
          </p:cNvGrpSpPr>
          <p:nvPr/>
        </p:nvGrpSpPr>
        <p:grpSpPr bwMode="auto">
          <a:xfrm>
            <a:off x="1541560" y="1978364"/>
            <a:ext cx="4319587" cy="1854200"/>
            <a:chOff x="718543" y="1943983"/>
            <a:chExt cx="4320000" cy="2039529"/>
          </a:xfrm>
        </p:grpSpPr>
        <p:sp>
          <p:nvSpPr>
            <p:cNvPr id="12" name="Скругленный прямоугольник 26">
              <a:extLst>
                <a:ext uri="{FF2B5EF4-FFF2-40B4-BE49-F238E27FC236}">
                  <a16:creationId xmlns:a16="http://schemas.microsoft.com/office/drawing/2014/main" id="{961AC28B-44C6-4907-BAAD-1EEE75528E5B}"/>
                </a:ext>
              </a:extLst>
            </p:cNvPr>
            <p:cNvSpPr/>
            <p:nvPr/>
          </p:nvSpPr>
          <p:spPr>
            <a:xfrm>
              <a:off x="718543" y="2078376"/>
              <a:ext cx="4320000" cy="19051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>
                <a:solidFill>
                  <a:srgbClr val="FFFFFF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0BED934-ECD9-460E-8D5A-6FFA97DE93C1}"/>
                </a:ext>
              </a:extLst>
            </p:cNvPr>
            <p:cNvSpPr/>
            <p:nvPr/>
          </p:nvSpPr>
          <p:spPr>
            <a:xfrm>
              <a:off x="901122" y="1943983"/>
              <a:ext cx="1259008" cy="359711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Клиент</a:t>
              </a:r>
            </a:p>
          </p:txBody>
        </p:sp>
      </p:grpSp>
      <p:sp>
        <p:nvSpPr>
          <p:cNvPr id="14" name="Скругленный прямоугольник 26">
            <a:extLst>
              <a:ext uri="{FF2B5EF4-FFF2-40B4-BE49-F238E27FC236}">
                <a16:creationId xmlns:a16="http://schemas.microsoft.com/office/drawing/2014/main" id="{0436D59B-426E-47A8-A0A8-6A7CC90EE6FA}"/>
              </a:ext>
            </a:extLst>
          </p:cNvPr>
          <p:cNvSpPr/>
          <p:nvPr/>
        </p:nvSpPr>
        <p:spPr>
          <a:xfrm>
            <a:off x="1541287" y="4388037"/>
            <a:ext cx="4320000" cy="173194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1" b="0" dirty="0">
              <a:solidFill>
                <a:srgbClr val="FFFFFF"/>
              </a:solidFill>
            </a:endParaRPr>
          </a:p>
        </p:txBody>
      </p:sp>
      <p:grpSp>
        <p:nvGrpSpPr>
          <p:cNvPr id="15" name="Группа 49">
            <a:extLst>
              <a:ext uri="{FF2B5EF4-FFF2-40B4-BE49-F238E27FC236}">
                <a16:creationId xmlns:a16="http://schemas.microsoft.com/office/drawing/2014/main" id="{DDE66207-7FC9-429B-B45C-44C7180D4A81}"/>
              </a:ext>
            </a:extLst>
          </p:cNvPr>
          <p:cNvGrpSpPr>
            <a:grpSpLocks/>
          </p:cNvGrpSpPr>
          <p:nvPr/>
        </p:nvGrpSpPr>
        <p:grpSpPr bwMode="auto">
          <a:xfrm>
            <a:off x="6581872" y="4229439"/>
            <a:ext cx="4319588" cy="1882775"/>
            <a:chOff x="6460941" y="4048938"/>
            <a:chExt cx="4320000" cy="2071804"/>
          </a:xfrm>
        </p:grpSpPr>
        <p:sp>
          <p:nvSpPr>
            <p:cNvPr id="17" name="Скругленный прямоугольник 26">
              <a:extLst>
                <a:ext uri="{FF2B5EF4-FFF2-40B4-BE49-F238E27FC236}">
                  <a16:creationId xmlns:a16="http://schemas.microsoft.com/office/drawing/2014/main" id="{AE69895B-87A4-4EE0-A93F-14D943DDE11C}"/>
                </a:ext>
              </a:extLst>
            </p:cNvPr>
            <p:cNvSpPr/>
            <p:nvPr/>
          </p:nvSpPr>
          <p:spPr>
            <a:xfrm>
              <a:off x="6460941" y="4215606"/>
              <a:ext cx="4320000" cy="19051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>
                <a:solidFill>
                  <a:srgbClr val="FFFFFF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D4FD253-40E6-43DC-901E-8BB400FA612B}"/>
                </a:ext>
              </a:extLst>
            </p:cNvPr>
            <p:cNvSpPr/>
            <p:nvPr/>
          </p:nvSpPr>
          <p:spPr>
            <a:xfrm>
              <a:off x="6660985" y="4048938"/>
              <a:ext cx="1260595" cy="359858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Решение</a:t>
              </a:r>
            </a:p>
          </p:txBody>
        </p:sp>
      </p:grpSp>
      <p:sp>
        <p:nvSpPr>
          <p:cNvPr id="19" name="Текст 3">
            <a:extLst>
              <a:ext uri="{FF2B5EF4-FFF2-40B4-BE49-F238E27FC236}">
                <a16:creationId xmlns:a16="http://schemas.microsoft.com/office/drawing/2014/main" id="{39A6EFE5-32DC-4567-A06E-EE012A929C8F}"/>
              </a:ext>
            </a:extLst>
          </p:cNvPr>
          <p:cNvSpPr txBox="1">
            <a:spLocks/>
          </p:cNvSpPr>
          <p:nvPr/>
        </p:nvSpPr>
        <p:spPr>
          <a:xfrm>
            <a:off x="1541560" y="3181689"/>
            <a:ext cx="1441450" cy="554038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Средний трафик – </a:t>
            </a:r>
            <a: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  <a:t>400 документов</a:t>
            </a:r>
            <a:b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в</a:t>
            </a:r>
            <a:r>
              <a:rPr lang="en-US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месяц 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168246BD-FA63-4024-9626-16CF7E42FD33}"/>
              </a:ext>
            </a:extLst>
          </p:cNvPr>
          <p:cNvSpPr txBox="1">
            <a:spLocks/>
          </p:cNvSpPr>
          <p:nvPr/>
        </p:nvSpPr>
        <p:spPr>
          <a:xfrm>
            <a:off x="2983010" y="3181689"/>
            <a:ext cx="1441450" cy="554038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1С:ERP Управление предприятием, версия 2.5 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50FEE854-00EB-4134-AB94-D4B473A82202}"/>
              </a:ext>
            </a:extLst>
          </p:cNvPr>
          <p:cNvSpPr txBox="1">
            <a:spLocks/>
          </p:cNvSpPr>
          <p:nvPr/>
        </p:nvSpPr>
        <p:spPr>
          <a:xfrm>
            <a:off x="8042372" y="3186452"/>
            <a:ext cx="1433513" cy="4127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Ручной перенос данных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B84803D7-43B7-4B70-BB8A-87B7B2686138}"/>
              </a:ext>
            </a:extLst>
          </p:cNvPr>
          <p:cNvSpPr txBox="1">
            <a:spLocks/>
          </p:cNvSpPr>
          <p:nvPr/>
        </p:nvSpPr>
        <p:spPr>
          <a:xfrm>
            <a:off x="6592985" y="3186452"/>
            <a:ext cx="1449387" cy="57150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Затраты 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на стороннюю интеграцию 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5F4B6363-C2CD-48F7-83C1-185555953DB9}"/>
              </a:ext>
            </a:extLst>
          </p:cNvPr>
          <p:cNvSpPr txBox="1">
            <a:spLocks/>
          </p:cNvSpPr>
          <p:nvPr/>
        </p:nvSpPr>
        <p:spPr>
          <a:xfrm>
            <a:off x="1624110" y="5342277"/>
            <a:ext cx="1512887" cy="554037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Отправка и прием 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EDI-сообщений 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прямо из 1С 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20908C28-2BD0-4560-9336-3D9D09046985}"/>
              </a:ext>
            </a:extLst>
          </p:cNvPr>
          <p:cNvSpPr txBox="1">
            <a:spLocks/>
          </p:cNvSpPr>
          <p:nvPr/>
        </p:nvSpPr>
        <p:spPr>
          <a:xfrm>
            <a:off x="3197322" y="5361327"/>
            <a:ext cx="1152525" cy="554037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Автоматическая работа с данными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0E2A54E0-AF50-4E31-8E23-76279BBDA89E}"/>
              </a:ext>
            </a:extLst>
          </p:cNvPr>
          <p:cNvSpPr txBox="1">
            <a:spLocks/>
          </p:cNvSpPr>
          <p:nvPr/>
        </p:nvSpPr>
        <p:spPr>
          <a:xfrm>
            <a:off x="4565747" y="5361327"/>
            <a:ext cx="1081088" cy="4000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Сокращение ошибок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77C6F67D-549C-44FE-A5AD-CE1115DE1A98}"/>
              </a:ext>
            </a:extLst>
          </p:cNvPr>
          <p:cNvSpPr txBox="1">
            <a:spLocks/>
          </p:cNvSpPr>
          <p:nvPr/>
        </p:nvSpPr>
        <p:spPr>
          <a:xfrm>
            <a:off x="4424460" y="3181689"/>
            <a:ext cx="1422400" cy="4000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  <a:t>≈ 140 поставок 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ежемесячно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2F1E9F91-3D10-44D8-BCC4-254B432C8145}"/>
              </a:ext>
            </a:extLst>
          </p:cNvPr>
          <p:cNvSpPr txBox="1">
            <a:spLocks/>
          </p:cNvSpPr>
          <p:nvPr/>
        </p:nvSpPr>
        <p:spPr>
          <a:xfrm>
            <a:off x="9488585" y="3186452"/>
            <a:ext cx="1412875" cy="4127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Объемные 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поставки</a:t>
            </a:r>
          </a:p>
        </p:txBody>
      </p:sp>
      <p:grpSp>
        <p:nvGrpSpPr>
          <p:cNvPr id="28" name="Рисунок 46">
            <a:extLst>
              <a:ext uri="{FF2B5EF4-FFF2-40B4-BE49-F238E27FC236}">
                <a16:creationId xmlns:a16="http://schemas.microsoft.com/office/drawing/2014/main" id="{27CB5BDD-D8BC-48BF-B8BC-21D9D477A1F2}"/>
              </a:ext>
            </a:extLst>
          </p:cNvPr>
          <p:cNvGrpSpPr>
            <a:grpSpLocks/>
          </p:cNvGrpSpPr>
          <p:nvPr/>
        </p:nvGrpSpPr>
        <p:grpSpPr bwMode="auto">
          <a:xfrm>
            <a:off x="1924147" y="2462552"/>
            <a:ext cx="685800" cy="685800"/>
            <a:chOff x="1102337" y="2375991"/>
            <a:chExt cx="685800" cy="685800"/>
          </a:xfrm>
        </p:grpSpPr>
        <p:sp>
          <p:nvSpPr>
            <p:cNvPr id="29" name="Полилиния: фигура 61">
              <a:extLst>
                <a:ext uri="{FF2B5EF4-FFF2-40B4-BE49-F238E27FC236}">
                  <a16:creationId xmlns:a16="http://schemas.microsoft.com/office/drawing/2014/main" id="{BD7D5831-713A-49B6-BD46-BD771FA74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12" y="2460128"/>
              <a:ext cx="457200" cy="585788"/>
            </a:xfrm>
            <a:custGeom>
              <a:avLst/>
              <a:gdLst>
                <a:gd name="T0" fmla="*/ 441269 w 457200"/>
                <a:gd name="T1" fmla="*/ 461860 h 585787"/>
                <a:gd name="T2" fmla="*/ 441269 w 457200"/>
                <a:gd name="T3" fmla="*/ 555158 h 585787"/>
                <a:gd name="T4" fmla="*/ 420553 w 457200"/>
                <a:gd name="T5" fmla="*/ 575875 h 585787"/>
                <a:gd name="T6" fmla="*/ 36790 w 457200"/>
                <a:gd name="T7" fmla="*/ 575875 h 585787"/>
                <a:gd name="T8" fmla="*/ 16073 w 457200"/>
                <a:gd name="T9" fmla="*/ 555158 h 585787"/>
                <a:gd name="T10" fmla="*/ 16073 w 457200"/>
                <a:gd name="T11" fmla="*/ 36790 h 585787"/>
                <a:gd name="T12" fmla="*/ 36790 w 457200"/>
                <a:gd name="T13" fmla="*/ 16073 h 585787"/>
                <a:gd name="T14" fmla="*/ 316825 w 457200"/>
                <a:gd name="T15" fmla="*/ 16073 h 585787"/>
                <a:gd name="T16" fmla="*/ 441269 w 457200"/>
                <a:gd name="T17" fmla="*/ 150947 h 585787"/>
                <a:gd name="T18" fmla="*/ 441269 w 457200"/>
                <a:gd name="T19" fmla="*/ 171664 h 5857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7200" h="585787">
                  <a:moveTo>
                    <a:pt x="441269" y="461843"/>
                  </a:moveTo>
                  <a:lnTo>
                    <a:pt x="441269" y="555141"/>
                  </a:lnTo>
                  <a:cubicBezTo>
                    <a:pt x="441269" y="566571"/>
                    <a:pt x="431983" y="575858"/>
                    <a:pt x="420553" y="575858"/>
                  </a:cubicBezTo>
                  <a:lnTo>
                    <a:pt x="36790" y="575858"/>
                  </a:lnTo>
                  <a:cubicBezTo>
                    <a:pt x="25360" y="575858"/>
                    <a:pt x="16073" y="566571"/>
                    <a:pt x="16073" y="555141"/>
                  </a:cubicBezTo>
                  <a:lnTo>
                    <a:pt x="16073" y="36790"/>
                  </a:lnTo>
                  <a:cubicBezTo>
                    <a:pt x="16073" y="25360"/>
                    <a:pt x="25360" y="16073"/>
                    <a:pt x="36790" y="16073"/>
                  </a:cubicBezTo>
                  <a:lnTo>
                    <a:pt x="316825" y="16073"/>
                  </a:lnTo>
                  <a:lnTo>
                    <a:pt x="441269" y="150947"/>
                  </a:lnTo>
                  <a:lnTo>
                    <a:pt x="441269" y="17166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0" name="Полилиния: фигура 62">
              <a:extLst>
                <a:ext uri="{FF2B5EF4-FFF2-40B4-BE49-F238E27FC236}">
                  <a16:creationId xmlns:a16="http://schemas.microsoft.com/office/drawing/2014/main" id="{3BE42968-0F91-4337-862F-E3491B981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137" y="2542678"/>
              <a:ext cx="142875" cy="71438"/>
            </a:xfrm>
            <a:custGeom>
              <a:avLst/>
              <a:gdLst>
                <a:gd name="T0" fmla="*/ 16073 w 142875"/>
                <a:gd name="T1" fmla="*/ 16073 h 71437"/>
                <a:gd name="T2" fmla="*/ 16073 w 142875"/>
                <a:gd name="T3" fmla="*/ 57524 h 71437"/>
                <a:gd name="T4" fmla="*/ 26503 w 142875"/>
                <a:gd name="T5" fmla="*/ 67954 h 71437"/>
                <a:gd name="T6" fmla="*/ 140518 w 142875"/>
                <a:gd name="T7" fmla="*/ 67954 h 714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71437">
                  <a:moveTo>
                    <a:pt x="16073" y="16073"/>
                  </a:moveTo>
                  <a:lnTo>
                    <a:pt x="16073" y="57507"/>
                  </a:lnTo>
                  <a:cubicBezTo>
                    <a:pt x="16073" y="63222"/>
                    <a:pt x="20645" y="67937"/>
                    <a:pt x="26503" y="67937"/>
                  </a:cubicBezTo>
                  <a:lnTo>
                    <a:pt x="140518" y="6793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1" name="Полилиния: фигура 63">
              <a:extLst>
                <a:ext uri="{FF2B5EF4-FFF2-40B4-BE49-F238E27FC236}">
                  <a16:creationId xmlns:a16="http://schemas.microsoft.com/office/drawing/2014/main" id="{E052A716-0DDB-49D2-BEB7-6318B4EF4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587" y="2377578"/>
              <a:ext cx="457200" cy="585788"/>
            </a:xfrm>
            <a:custGeom>
              <a:avLst/>
              <a:gdLst>
                <a:gd name="T0" fmla="*/ 223528 w 457200"/>
                <a:gd name="T1" fmla="*/ 576018 h 585787"/>
                <a:gd name="T2" fmla="*/ 420553 w 457200"/>
                <a:gd name="T3" fmla="*/ 576018 h 585787"/>
                <a:gd name="T4" fmla="*/ 441269 w 457200"/>
                <a:gd name="T5" fmla="*/ 555301 h 585787"/>
                <a:gd name="T6" fmla="*/ 441269 w 457200"/>
                <a:gd name="T7" fmla="*/ 150805 h 585787"/>
                <a:gd name="T8" fmla="*/ 316825 w 457200"/>
                <a:gd name="T9" fmla="*/ 16073 h 585787"/>
                <a:gd name="T10" fmla="*/ 36790 w 457200"/>
                <a:gd name="T11" fmla="*/ 16073 h 585787"/>
                <a:gd name="T12" fmla="*/ 16073 w 457200"/>
                <a:gd name="T13" fmla="*/ 36790 h 5857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7200" h="585787">
                  <a:moveTo>
                    <a:pt x="223528" y="576001"/>
                  </a:moveTo>
                  <a:lnTo>
                    <a:pt x="420553" y="576001"/>
                  </a:lnTo>
                  <a:cubicBezTo>
                    <a:pt x="431983" y="576001"/>
                    <a:pt x="441269" y="566714"/>
                    <a:pt x="441269" y="555284"/>
                  </a:cubicBezTo>
                  <a:lnTo>
                    <a:pt x="441269" y="150805"/>
                  </a:lnTo>
                  <a:lnTo>
                    <a:pt x="316825" y="16073"/>
                  </a:lnTo>
                  <a:lnTo>
                    <a:pt x="36790" y="16073"/>
                  </a:lnTo>
                  <a:cubicBezTo>
                    <a:pt x="25360" y="16073"/>
                    <a:pt x="16073" y="25360"/>
                    <a:pt x="16073" y="36790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2" name="Полилиния: фигура 64">
              <a:extLst>
                <a:ext uri="{FF2B5EF4-FFF2-40B4-BE49-F238E27FC236}">
                  <a16:creationId xmlns:a16="http://schemas.microsoft.com/office/drawing/2014/main" id="{F15357BE-38A4-4CFB-ABE4-E65054BD2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625" y="2460128"/>
              <a:ext cx="142875" cy="71438"/>
            </a:xfrm>
            <a:custGeom>
              <a:avLst/>
              <a:gdLst>
                <a:gd name="T0" fmla="*/ 140518 w 142875"/>
                <a:gd name="T1" fmla="*/ 67954 h 71437"/>
                <a:gd name="T2" fmla="*/ 26503 w 142875"/>
                <a:gd name="T3" fmla="*/ 67954 h 71437"/>
                <a:gd name="T4" fmla="*/ 16073 w 142875"/>
                <a:gd name="T5" fmla="*/ 57524 h 71437"/>
                <a:gd name="T6" fmla="*/ 16073 w 142875"/>
                <a:gd name="T7" fmla="*/ 16073 h 714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71437">
                  <a:moveTo>
                    <a:pt x="140518" y="67937"/>
                  </a:moveTo>
                  <a:lnTo>
                    <a:pt x="26503" y="67937"/>
                  </a:lnTo>
                  <a:cubicBezTo>
                    <a:pt x="20788" y="67937"/>
                    <a:pt x="16073" y="63365"/>
                    <a:pt x="16073" y="57507"/>
                  </a:cubicBezTo>
                  <a:lnTo>
                    <a:pt x="16073" y="16073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3" name="Полилиния: фигура 65">
              <a:extLst>
                <a:ext uri="{FF2B5EF4-FFF2-40B4-BE49-F238E27FC236}">
                  <a16:creationId xmlns:a16="http://schemas.microsoft.com/office/drawing/2014/main" id="{564B3A78-D46E-4D10-8A7D-2BF7DEF3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175" y="2656978"/>
              <a:ext cx="485775" cy="342900"/>
            </a:xfrm>
            <a:custGeom>
              <a:avLst/>
              <a:gdLst>
                <a:gd name="T0" fmla="*/ 254532 w 485775"/>
                <a:gd name="T1" fmla="*/ 275392 h 342900"/>
                <a:gd name="T2" fmla="*/ 171664 w 485775"/>
                <a:gd name="T3" fmla="*/ 275392 h 342900"/>
                <a:gd name="T4" fmla="*/ 171664 w 485775"/>
                <a:gd name="T5" fmla="*/ 327255 h 342900"/>
                <a:gd name="T6" fmla="*/ 16073 w 485775"/>
                <a:gd name="T7" fmla="*/ 223528 h 342900"/>
                <a:gd name="T8" fmla="*/ 171664 w 485775"/>
                <a:gd name="T9" fmla="*/ 119801 h 342900"/>
                <a:gd name="T10" fmla="*/ 171664 w 485775"/>
                <a:gd name="T11" fmla="*/ 171664 h 342900"/>
                <a:gd name="T12" fmla="*/ 316825 w 485775"/>
                <a:gd name="T13" fmla="*/ 171664 h 342900"/>
                <a:gd name="T14" fmla="*/ 316825 w 485775"/>
                <a:gd name="T15" fmla="*/ 223528 h 342900"/>
                <a:gd name="T16" fmla="*/ 482703 w 485775"/>
                <a:gd name="T17" fmla="*/ 119801 h 342900"/>
                <a:gd name="T18" fmla="*/ 316825 w 485775"/>
                <a:gd name="T19" fmla="*/ 16073 h 342900"/>
                <a:gd name="T20" fmla="*/ 316825 w 485775"/>
                <a:gd name="T21" fmla="*/ 67937 h 342900"/>
                <a:gd name="T22" fmla="*/ 254532 w 485775"/>
                <a:gd name="T23" fmla="*/ 67937 h 3429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5775" h="342900">
                  <a:moveTo>
                    <a:pt x="254532" y="275392"/>
                  </a:moveTo>
                  <a:lnTo>
                    <a:pt x="171664" y="275392"/>
                  </a:lnTo>
                  <a:lnTo>
                    <a:pt x="171664" y="327255"/>
                  </a:lnTo>
                  <a:lnTo>
                    <a:pt x="16073" y="223528"/>
                  </a:lnTo>
                  <a:lnTo>
                    <a:pt x="171664" y="119801"/>
                  </a:lnTo>
                  <a:lnTo>
                    <a:pt x="171664" y="171664"/>
                  </a:lnTo>
                  <a:lnTo>
                    <a:pt x="316825" y="171664"/>
                  </a:lnTo>
                  <a:lnTo>
                    <a:pt x="316825" y="223528"/>
                  </a:lnTo>
                  <a:lnTo>
                    <a:pt x="482703" y="119801"/>
                  </a:lnTo>
                  <a:lnTo>
                    <a:pt x="316825" y="16073"/>
                  </a:lnTo>
                  <a:lnTo>
                    <a:pt x="316825" y="67937"/>
                  </a:lnTo>
                  <a:lnTo>
                    <a:pt x="254532" y="67937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34" name="Рисунок 60">
            <a:extLst>
              <a:ext uri="{FF2B5EF4-FFF2-40B4-BE49-F238E27FC236}">
                <a16:creationId xmlns:a16="http://schemas.microsoft.com/office/drawing/2014/main" id="{DD846202-6C4D-493E-94F7-FD21F7B03353}"/>
              </a:ext>
            </a:extLst>
          </p:cNvPr>
          <p:cNvGrpSpPr>
            <a:grpSpLocks/>
          </p:cNvGrpSpPr>
          <p:nvPr/>
        </p:nvGrpSpPr>
        <p:grpSpPr bwMode="auto">
          <a:xfrm>
            <a:off x="4786410" y="2462552"/>
            <a:ext cx="685800" cy="685800"/>
            <a:chOff x="3963935" y="2375991"/>
            <a:chExt cx="685800" cy="685800"/>
          </a:xfrm>
        </p:grpSpPr>
        <p:sp>
          <p:nvSpPr>
            <p:cNvPr id="35" name="Полилиния: фигура 67">
              <a:extLst>
                <a:ext uri="{FF2B5EF4-FFF2-40B4-BE49-F238E27FC236}">
                  <a16:creationId xmlns:a16="http://schemas.microsoft.com/office/drawing/2014/main" id="{369B2160-3DCE-4119-BC1F-DBAB2035F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697" y="2429966"/>
              <a:ext cx="457200" cy="371475"/>
            </a:xfrm>
            <a:custGeom>
              <a:avLst/>
              <a:gdLst>
                <a:gd name="T0" fmla="*/ 24110 w 457200"/>
                <a:gd name="T1" fmla="*/ 107978 h 371475"/>
                <a:gd name="T2" fmla="*/ 24110 w 457200"/>
                <a:gd name="T3" fmla="*/ 24110 h 371475"/>
                <a:gd name="T4" fmla="*/ 443448 w 457200"/>
                <a:gd name="T5" fmla="*/ 24110 h 371475"/>
                <a:gd name="T6" fmla="*/ 443448 w 457200"/>
                <a:gd name="T7" fmla="*/ 359438 h 371475"/>
                <a:gd name="T8" fmla="*/ 373582 w 457200"/>
                <a:gd name="T9" fmla="*/ 359438 h 371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200" h="371475">
                  <a:moveTo>
                    <a:pt x="24110" y="107978"/>
                  </a:moveTo>
                  <a:lnTo>
                    <a:pt x="24110" y="24110"/>
                  </a:lnTo>
                  <a:lnTo>
                    <a:pt x="443448" y="24110"/>
                  </a:lnTo>
                  <a:lnTo>
                    <a:pt x="443448" y="359438"/>
                  </a:lnTo>
                  <a:lnTo>
                    <a:pt x="373582" y="35943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6" name="Полилиния: фигура 68">
              <a:extLst>
                <a:ext uri="{FF2B5EF4-FFF2-40B4-BE49-F238E27FC236}">
                  <a16:creationId xmlns:a16="http://schemas.microsoft.com/office/drawing/2014/main" id="{C343CB05-18C9-4536-9809-CAFE40B1B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585" y="2717303"/>
              <a:ext cx="142875" cy="142875"/>
            </a:xfrm>
            <a:custGeom>
              <a:avLst/>
              <a:gdLst>
                <a:gd name="T0" fmla="*/ 76269 w 142875"/>
                <a:gd name="T1" fmla="*/ 30488 h 142875"/>
                <a:gd name="T2" fmla="*/ 113806 w 142875"/>
                <a:gd name="T3" fmla="*/ 76269 h 142875"/>
                <a:gd name="T4" fmla="*/ 68026 w 142875"/>
                <a:gd name="T5" fmla="*/ 113806 h 142875"/>
                <a:gd name="T6" fmla="*/ 30488 w 142875"/>
                <a:gd name="T7" fmla="*/ 68026 h 142875"/>
                <a:gd name="T8" fmla="*/ 76269 w 142875"/>
                <a:gd name="T9" fmla="*/ 30488 h 142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875" h="142875">
                  <a:moveTo>
                    <a:pt x="76269" y="30488"/>
                  </a:moveTo>
                  <a:cubicBezTo>
                    <a:pt x="99276" y="32764"/>
                    <a:pt x="116082" y="53261"/>
                    <a:pt x="113806" y="76269"/>
                  </a:cubicBezTo>
                  <a:cubicBezTo>
                    <a:pt x="111530" y="99276"/>
                    <a:pt x="91033" y="116082"/>
                    <a:pt x="68026" y="113806"/>
                  </a:cubicBezTo>
                  <a:cubicBezTo>
                    <a:pt x="45018" y="111530"/>
                    <a:pt x="28212" y="91033"/>
                    <a:pt x="30488" y="68026"/>
                  </a:cubicBezTo>
                  <a:cubicBezTo>
                    <a:pt x="32764" y="45018"/>
                    <a:pt x="53261" y="28212"/>
                    <a:pt x="76269" y="30488"/>
                  </a:cubicBez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7" name="Полилиния: фигура 69">
              <a:extLst>
                <a:ext uri="{FF2B5EF4-FFF2-40B4-BE49-F238E27FC236}">
                  <a16:creationId xmlns:a16="http://schemas.microsoft.com/office/drawing/2014/main" id="{2AFB04D8-471F-4BC8-A3CC-3F32649E8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385" y="2766516"/>
              <a:ext cx="128587" cy="42862"/>
            </a:xfrm>
            <a:custGeom>
              <a:avLst/>
              <a:gdLst>
                <a:gd name="T0" fmla="*/ 24110 w 128587"/>
                <a:gd name="T1" fmla="*/ 24127 h 42862"/>
                <a:gd name="T2" fmla="*/ 107995 w 12858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42862">
                  <a:moveTo>
                    <a:pt x="24110" y="24110"/>
                  </a:moveTo>
                  <a:lnTo>
                    <a:pt x="107978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8" name="Полилиния: фигура 70">
              <a:extLst>
                <a:ext uri="{FF2B5EF4-FFF2-40B4-BE49-F238E27FC236}">
                  <a16:creationId xmlns:a16="http://schemas.microsoft.com/office/drawing/2014/main" id="{86EC4E6C-2297-4E88-A2AC-5C09404EC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10" y="2556966"/>
              <a:ext cx="157162" cy="257175"/>
            </a:xfrm>
            <a:custGeom>
              <a:avLst/>
              <a:gdLst>
                <a:gd name="T0" fmla="*/ 80134 w 157162"/>
                <a:gd name="T1" fmla="*/ 233565 h 257175"/>
                <a:gd name="T2" fmla="*/ 135998 w 157162"/>
                <a:gd name="T3" fmla="*/ 233565 h 257175"/>
                <a:gd name="T4" fmla="*/ 135998 w 157162"/>
                <a:gd name="T5" fmla="*/ 193989 h 257175"/>
                <a:gd name="T6" fmla="*/ 121997 w 157162"/>
                <a:gd name="T7" fmla="*/ 148983 h 257175"/>
                <a:gd name="T8" fmla="*/ 68116 w 157162"/>
                <a:gd name="T9" fmla="*/ 99834 h 257175"/>
                <a:gd name="T10" fmla="*/ 24110 w 157162"/>
                <a:gd name="T11" fmla="*/ 24110 h 257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62" h="257175">
                  <a:moveTo>
                    <a:pt x="80117" y="233565"/>
                  </a:moveTo>
                  <a:lnTo>
                    <a:pt x="135981" y="233565"/>
                  </a:lnTo>
                  <a:lnTo>
                    <a:pt x="135981" y="193989"/>
                  </a:lnTo>
                  <a:cubicBezTo>
                    <a:pt x="135981" y="177701"/>
                    <a:pt x="132981" y="164271"/>
                    <a:pt x="121980" y="148983"/>
                  </a:cubicBezTo>
                  <a:cubicBezTo>
                    <a:pt x="117836" y="143268"/>
                    <a:pt x="83689" y="110121"/>
                    <a:pt x="68116" y="99834"/>
                  </a:cubicBezTo>
                  <a:cubicBezTo>
                    <a:pt x="46542" y="61401"/>
                    <a:pt x="41970" y="54685"/>
                    <a:pt x="24110" y="24110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9" name="Полилиния: фигура 71">
              <a:extLst>
                <a:ext uri="{FF2B5EF4-FFF2-40B4-BE49-F238E27FC236}">
                  <a16:creationId xmlns:a16="http://schemas.microsoft.com/office/drawing/2014/main" id="{F6A3CB28-1EB9-4183-80DE-FA75AA92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797" y="2472828"/>
              <a:ext cx="157163" cy="128588"/>
            </a:xfrm>
            <a:custGeom>
              <a:avLst/>
              <a:gdLst>
                <a:gd name="T0" fmla="*/ 66115 w 157162"/>
                <a:gd name="T1" fmla="*/ 107997 h 128587"/>
                <a:gd name="T2" fmla="*/ 135998 w 157162"/>
                <a:gd name="T3" fmla="*/ 107997 h 128587"/>
                <a:gd name="T4" fmla="*/ 46542 w 157162"/>
                <a:gd name="T5" fmla="*/ 24112 h 128587"/>
                <a:gd name="T6" fmla="*/ 24110 w 157162"/>
                <a:gd name="T7" fmla="*/ 24112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7162" h="128587">
                  <a:moveTo>
                    <a:pt x="66115" y="107980"/>
                  </a:moveTo>
                  <a:lnTo>
                    <a:pt x="135981" y="107980"/>
                  </a:lnTo>
                  <a:cubicBezTo>
                    <a:pt x="123408" y="83406"/>
                    <a:pt x="73116" y="23684"/>
                    <a:pt x="46542" y="24112"/>
                  </a:cubicBezTo>
                  <a:lnTo>
                    <a:pt x="24110" y="24112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0" name="Полилиния: фигура 72">
              <a:extLst>
                <a:ext uri="{FF2B5EF4-FFF2-40B4-BE49-F238E27FC236}">
                  <a16:creationId xmlns:a16="http://schemas.microsoft.com/office/drawing/2014/main" id="{110E5054-D2AA-4410-989D-8137C36D3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660" y="2606178"/>
              <a:ext cx="114300" cy="85725"/>
            </a:xfrm>
            <a:custGeom>
              <a:avLst/>
              <a:gdLst>
                <a:gd name="T0" fmla="*/ 24110 w 114300"/>
                <a:gd name="T1" fmla="*/ 24110 h 85725"/>
                <a:gd name="T2" fmla="*/ 38112 w 114300"/>
                <a:gd name="T3" fmla="*/ 63687 h 85725"/>
                <a:gd name="T4" fmla="*/ 102263 w 114300"/>
                <a:gd name="T5" fmla="*/ 70687 h 857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300" h="85725">
                  <a:moveTo>
                    <a:pt x="24110" y="24110"/>
                  </a:moveTo>
                  <a:lnTo>
                    <a:pt x="38112" y="63687"/>
                  </a:lnTo>
                  <a:lnTo>
                    <a:pt x="102263" y="7068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1" name="Полилиния: фигура 73">
              <a:extLst>
                <a:ext uri="{FF2B5EF4-FFF2-40B4-BE49-F238E27FC236}">
                  <a16:creationId xmlns:a16="http://schemas.microsoft.com/office/drawing/2014/main" id="{32D5C362-9F73-4061-8C30-117AC3D20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847" y="2514103"/>
              <a:ext cx="157163" cy="185738"/>
            </a:xfrm>
            <a:custGeom>
              <a:avLst/>
              <a:gdLst>
                <a:gd name="T0" fmla="*/ 79991 w 157162"/>
                <a:gd name="T1" fmla="*/ 163859 h 185737"/>
                <a:gd name="T2" fmla="*/ 135855 w 157162"/>
                <a:gd name="T3" fmla="*/ 103994 h 185737"/>
                <a:gd name="T4" fmla="*/ 135855 w 157162"/>
                <a:gd name="T5" fmla="*/ 83975 h 185737"/>
                <a:gd name="T6" fmla="*/ 79991 w 157162"/>
                <a:gd name="T7" fmla="*/ 24110 h 185737"/>
                <a:gd name="T8" fmla="*/ 24110 w 157162"/>
                <a:gd name="T9" fmla="*/ 83975 h 185737"/>
                <a:gd name="T10" fmla="*/ 24110 w 157162"/>
                <a:gd name="T11" fmla="*/ 103994 h 185737"/>
                <a:gd name="T12" fmla="*/ 79991 w 157162"/>
                <a:gd name="T13" fmla="*/ 163859 h 185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162" h="185737">
                  <a:moveTo>
                    <a:pt x="79974" y="163842"/>
                  </a:moveTo>
                  <a:cubicBezTo>
                    <a:pt x="111978" y="163842"/>
                    <a:pt x="135838" y="136981"/>
                    <a:pt x="135838" y="103977"/>
                  </a:cubicBezTo>
                  <a:lnTo>
                    <a:pt x="135838" y="83975"/>
                  </a:lnTo>
                  <a:cubicBezTo>
                    <a:pt x="135838" y="50828"/>
                    <a:pt x="111978" y="24110"/>
                    <a:pt x="79974" y="24110"/>
                  </a:cubicBezTo>
                  <a:cubicBezTo>
                    <a:pt x="47970" y="24110"/>
                    <a:pt x="24110" y="50971"/>
                    <a:pt x="24110" y="83975"/>
                  </a:cubicBezTo>
                  <a:lnTo>
                    <a:pt x="24110" y="103977"/>
                  </a:lnTo>
                  <a:cubicBezTo>
                    <a:pt x="24110" y="137124"/>
                    <a:pt x="47970" y="163842"/>
                    <a:pt x="79974" y="163842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2" name="Полилиния: фигура 74">
              <a:extLst>
                <a:ext uri="{FF2B5EF4-FFF2-40B4-BE49-F238E27FC236}">
                  <a16:creationId xmlns:a16="http://schemas.microsoft.com/office/drawing/2014/main" id="{876D651F-F6D7-4F33-9638-75C61819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697" y="2696666"/>
              <a:ext cx="271463" cy="228600"/>
            </a:xfrm>
            <a:custGeom>
              <a:avLst/>
              <a:gdLst>
                <a:gd name="T0" fmla="*/ 133838 w 271462"/>
                <a:gd name="T1" fmla="*/ 212705 h 228600"/>
                <a:gd name="T2" fmla="*/ 88690 w 271462"/>
                <a:gd name="T3" fmla="*/ 203561 h 228600"/>
                <a:gd name="T4" fmla="*/ 53971 w 271462"/>
                <a:gd name="T5" fmla="*/ 179987 h 228600"/>
                <a:gd name="T6" fmla="*/ 42112 w 271462"/>
                <a:gd name="T7" fmla="*/ 153698 h 228600"/>
                <a:gd name="T8" fmla="*/ 24110 w 271462"/>
                <a:gd name="T9" fmla="*/ 101834 h 228600"/>
                <a:gd name="T10" fmla="*/ 88690 w 271462"/>
                <a:gd name="T11" fmla="*/ 24110 h 228600"/>
                <a:gd name="T12" fmla="*/ 169288 w 271462"/>
                <a:gd name="T13" fmla="*/ 24110 h 228600"/>
                <a:gd name="T14" fmla="*/ 225009 w 271462"/>
                <a:gd name="T15" fmla="*/ 46684 h 228600"/>
                <a:gd name="T16" fmla="*/ 252299 w 271462"/>
                <a:gd name="T17" fmla="*/ 79689 h 228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1462" h="228600">
                  <a:moveTo>
                    <a:pt x="133838" y="212705"/>
                  </a:moveTo>
                  <a:lnTo>
                    <a:pt x="88690" y="203561"/>
                  </a:lnTo>
                  <a:cubicBezTo>
                    <a:pt x="75402" y="201704"/>
                    <a:pt x="66401" y="198703"/>
                    <a:pt x="53971" y="179987"/>
                  </a:cubicBezTo>
                  <a:lnTo>
                    <a:pt x="42112" y="153698"/>
                  </a:lnTo>
                  <a:cubicBezTo>
                    <a:pt x="31540" y="130552"/>
                    <a:pt x="24110" y="120694"/>
                    <a:pt x="24110" y="101834"/>
                  </a:cubicBezTo>
                  <a:cubicBezTo>
                    <a:pt x="24110" y="62401"/>
                    <a:pt x="44256" y="24110"/>
                    <a:pt x="88690" y="24110"/>
                  </a:cubicBezTo>
                  <a:lnTo>
                    <a:pt x="169271" y="24110"/>
                  </a:lnTo>
                  <a:cubicBezTo>
                    <a:pt x="195132" y="25110"/>
                    <a:pt x="210991" y="29682"/>
                    <a:pt x="224992" y="46684"/>
                  </a:cubicBezTo>
                  <a:cubicBezTo>
                    <a:pt x="239137" y="63687"/>
                    <a:pt x="252282" y="79689"/>
                    <a:pt x="252282" y="79689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3" name="Полилиния: фигура 75">
              <a:extLst>
                <a:ext uri="{FF2B5EF4-FFF2-40B4-BE49-F238E27FC236}">
                  <a16:creationId xmlns:a16="http://schemas.microsoft.com/office/drawing/2014/main" id="{ECC191FE-1B48-49CB-AD3C-C9B787757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372" y="2769691"/>
              <a:ext cx="114300" cy="100012"/>
            </a:xfrm>
            <a:custGeom>
              <a:avLst/>
              <a:gdLst>
                <a:gd name="T0" fmla="*/ 24110 w 114300"/>
                <a:gd name="T1" fmla="*/ 24110 h 100012"/>
                <a:gd name="T2" fmla="*/ 36683 w 114300"/>
                <a:gd name="T3" fmla="*/ 55703 h 100012"/>
                <a:gd name="T4" fmla="*/ 59543 w 114300"/>
                <a:gd name="T5" fmla="*/ 77562 h 100012"/>
                <a:gd name="T6" fmla="*/ 92119 w 114300"/>
                <a:gd name="T7" fmla="*/ 89135 h 1000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300" h="100012">
                  <a:moveTo>
                    <a:pt x="24110" y="24110"/>
                  </a:moveTo>
                  <a:lnTo>
                    <a:pt x="36683" y="55686"/>
                  </a:lnTo>
                  <a:cubicBezTo>
                    <a:pt x="41684" y="68259"/>
                    <a:pt x="47827" y="73259"/>
                    <a:pt x="59543" y="77545"/>
                  </a:cubicBezTo>
                  <a:lnTo>
                    <a:pt x="92119" y="89118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4" name="Полилиния: фигура 76">
              <a:extLst>
                <a:ext uri="{FF2B5EF4-FFF2-40B4-BE49-F238E27FC236}">
                  <a16:creationId xmlns:a16="http://schemas.microsoft.com/office/drawing/2014/main" id="{B7DEB72F-62E3-4238-850E-4A81528B0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247" y="2807791"/>
              <a:ext cx="128588" cy="100012"/>
            </a:xfrm>
            <a:custGeom>
              <a:avLst/>
              <a:gdLst>
                <a:gd name="T0" fmla="*/ 73598 w 128587"/>
                <a:gd name="T1" fmla="*/ 79991 h 100012"/>
                <a:gd name="T2" fmla="*/ 24289 w 128587"/>
                <a:gd name="T3" fmla="*/ 79991 h 100012"/>
                <a:gd name="T4" fmla="*/ 50578 w 128587"/>
                <a:gd name="T5" fmla="*/ 24110 h 100012"/>
                <a:gd name="T6" fmla="*/ 94887 w 128587"/>
                <a:gd name="T7" fmla="*/ 24110 h 100012"/>
                <a:gd name="T8" fmla="*/ 106602 w 128587"/>
                <a:gd name="T9" fmla="*/ 44398 h 100012"/>
                <a:gd name="T10" fmla="*/ 97173 w 128587"/>
                <a:gd name="T11" fmla="*/ 64704 h 100012"/>
                <a:gd name="T12" fmla="*/ 73741 w 128587"/>
                <a:gd name="T13" fmla="*/ 80134 h 1000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587" h="100012">
                  <a:moveTo>
                    <a:pt x="73581" y="79974"/>
                  </a:moveTo>
                  <a:lnTo>
                    <a:pt x="24289" y="79974"/>
                  </a:lnTo>
                  <a:cubicBezTo>
                    <a:pt x="21575" y="46827"/>
                    <a:pt x="50578" y="24110"/>
                    <a:pt x="50578" y="24110"/>
                  </a:cubicBezTo>
                  <a:lnTo>
                    <a:pt x="94870" y="24110"/>
                  </a:lnTo>
                  <a:cubicBezTo>
                    <a:pt x="104585" y="24110"/>
                    <a:pt x="111015" y="35112"/>
                    <a:pt x="106585" y="44398"/>
                  </a:cubicBezTo>
                  <a:lnTo>
                    <a:pt x="97156" y="64687"/>
                  </a:lnTo>
                  <a:cubicBezTo>
                    <a:pt x="92727" y="74116"/>
                    <a:pt x="83583" y="80117"/>
                    <a:pt x="73724" y="80117"/>
                  </a:cubicBezTo>
                  <a:lnTo>
                    <a:pt x="73581" y="79974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5" name="Полилиния: фигура 77">
              <a:extLst>
                <a:ext uri="{FF2B5EF4-FFF2-40B4-BE49-F238E27FC236}">
                  <a16:creationId xmlns:a16="http://schemas.microsoft.com/office/drawing/2014/main" id="{2A85CDA0-BD6A-4A69-8929-755BED01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647" y="2752228"/>
              <a:ext cx="228600" cy="200025"/>
            </a:xfrm>
            <a:custGeom>
              <a:avLst/>
              <a:gdLst>
                <a:gd name="T0" fmla="*/ 190464 w 228600"/>
                <a:gd name="T1" fmla="*/ 80260 h 200025"/>
                <a:gd name="T2" fmla="*/ 208895 w 228600"/>
                <a:gd name="T3" fmla="*/ 42684 h 200025"/>
                <a:gd name="T4" fmla="*/ 197608 w 228600"/>
                <a:gd name="T5" fmla="*/ 24110 h 200025"/>
                <a:gd name="T6" fmla="*/ 99738 w 228600"/>
                <a:gd name="T7" fmla="*/ 24110 h 200025"/>
                <a:gd name="T8" fmla="*/ 88451 w 228600"/>
                <a:gd name="T9" fmla="*/ 31254 h 200025"/>
                <a:gd name="T10" fmla="*/ 25443 w 228600"/>
                <a:gd name="T11" fmla="*/ 159556 h 200025"/>
                <a:gd name="T12" fmla="*/ 36730 w 228600"/>
                <a:gd name="T13" fmla="*/ 178129 h 200025"/>
                <a:gd name="T14" fmla="*/ 134600 w 228600"/>
                <a:gd name="T15" fmla="*/ 178129 h 200025"/>
                <a:gd name="T16" fmla="*/ 145887 w 228600"/>
                <a:gd name="T17" fmla="*/ 170986 h 200025"/>
                <a:gd name="T18" fmla="*/ 163032 w 228600"/>
                <a:gd name="T19" fmla="*/ 136124 h 2000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600" h="200025">
                  <a:moveTo>
                    <a:pt x="190464" y="80260"/>
                  </a:moveTo>
                  <a:lnTo>
                    <a:pt x="208895" y="42684"/>
                  </a:lnTo>
                  <a:cubicBezTo>
                    <a:pt x="213038" y="34111"/>
                    <a:pt x="207037" y="24110"/>
                    <a:pt x="197608" y="24110"/>
                  </a:cubicBezTo>
                  <a:lnTo>
                    <a:pt x="99738" y="24110"/>
                  </a:lnTo>
                  <a:cubicBezTo>
                    <a:pt x="95023" y="24110"/>
                    <a:pt x="90594" y="26825"/>
                    <a:pt x="88451" y="31254"/>
                  </a:cubicBezTo>
                  <a:lnTo>
                    <a:pt x="25443" y="159556"/>
                  </a:lnTo>
                  <a:cubicBezTo>
                    <a:pt x="21300" y="168128"/>
                    <a:pt x="27301" y="178129"/>
                    <a:pt x="36730" y="178129"/>
                  </a:cubicBezTo>
                  <a:lnTo>
                    <a:pt x="134600" y="178129"/>
                  </a:lnTo>
                  <a:cubicBezTo>
                    <a:pt x="139315" y="178129"/>
                    <a:pt x="143744" y="175415"/>
                    <a:pt x="145887" y="170986"/>
                  </a:cubicBezTo>
                  <a:lnTo>
                    <a:pt x="163032" y="136124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6" name="Полилиния: фигура 78">
              <a:extLst>
                <a:ext uri="{FF2B5EF4-FFF2-40B4-BE49-F238E27FC236}">
                  <a16:creationId xmlns:a16="http://schemas.microsoft.com/office/drawing/2014/main" id="{3BE87E84-91B2-42CE-83D4-E040DFDF8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847" y="2874466"/>
              <a:ext cx="42863" cy="100012"/>
            </a:xfrm>
            <a:custGeom>
              <a:avLst/>
              <a:gdLst>
                <a:gd name="T0" fmla="*/ 24127 w 42862"/>
                <a:gd name="T1" fmla="*/ 24110 h 100012"/>
                <a:gd name="T2" fmla="*/ 24127 w 42862"/>
                <a:gd name="T3" fmla="*/ 83849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83832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7" name="Полилиния: фигура 79">
              <a:extLst>
                <a:ext uri="{FF2B5EF4-FFF2-40B4-BE49-F238E27FC236}">
                  <a16:creationId xmlns:a16="http://schemas.microsoft.com/office/drawing/2014/main" id="{8C572DF8-D252-430D-AA7E-E5CB68818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547" y="2906216"/>
              <a:ext cx="42863" cy="71437"/>
            </a:xfrm>
            <a:custGeom>
              <a:avLst/>
              <a:gdLst>
                <a:gd name="T0" fmla="*/ 24127 w 42862"/>
                <a:gd name="T1" fmla="*/ 24110 h 71437"/>
                <a:gd name="T2" fmla="*/ 24127 w 42862"/>
                <a:gd name="T3" fmla="*/ 51988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71437">
                  <a:moveTo>
                    <a:pt x="24110" y="24110"/>
                  </a:moveTo>
                  <a:lnTo>
                    <a:pt x="24110" y="51971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48" name="Рисунок 86">
            <a:extLst>
              <a:ext uri="{FF2B5EF4-FFF2-40B4-BE49-F238E27FC236}">
                <a16:creationId xmlns:a16="http://schemas.microsoft.com/office/drawing/2014/main" id="{8B7A3B9F-A48A-41B6-999E-809FEE0E14AF}"/>
              </a:ext>
            </a:extLst>
          </p:cNvPr>
          <p:cNvGrpSpPr>
            <a:grpSpLocks/>
          </p:cNvGrpSpPr>
          <p:nvPr/>
        </p:nvGrpSpPr>
        <p:grpSpPr bwMode="auto">
          <a:xfrm>
            <a:off x="3394172" y="4656477"/>
            <a:ext cx="685800" cy="685800"/>
            <a:chOff x="1993972" y="4578057"/>
            <a:chExt cx="685800" cy="685800"/>
          </a:xfrm>
        </p:grpSpPr>
        <p:sp>
          <p:nvSpPr>
            <p:cNvPr id="49" name="Полилиния: фигура 88">
              <a:extLst>
                <a:ext uri="{FF2B5EF4-FFF2-40B4-BE49-F238E27FC236}">
                  <a16:creationId xmlns:a16="http://schemas.microsoft.com/office/drawing/2014/main" id="{100D1792-BF71-4ED1-84CF-5401F6B75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260" y="4576469"/>
              <a:ext cx="657225" cy="685800"/>
            </a:xfrm>
            <a:custGeom>
              <a:avLst/>
              <a:gdLst>
                <a:gd name="T0" fmla="*/ 621185 w 657225"/>
                <a:gd name="T1" fmla="*/ 24110 h 685800"/>
                <a:gd name="T2" fmla="*/ 636472 w 657225"/>
                <a:gd name="T3" fmla="*/ 39398 h 685800"/>
                <a:gd name="T4" fmla="*/ 636472 w 657225"/>
                <a:gd name="T5" fmla="*/ 651760 h 685800"/>
                <a:gd name="T6" fmla="*/ 621185 w 657225"/>
                <a:gd name="T7" fmla="*/ 667048 h 685800"/>
                <a:gd name="T8" fmla="*/ 39398 w 657225"/>
                <a:gd name="T9" fmla="*/ 667048 h 685800"/>
                <a:gd name="T10" fmla="*/ 24110 w 657225"/>
                <a:gd name="T11" fmla="*/ 651760 h 685800"/>
                <a:gd name="T12" fmla="*/ 24110 w 657225"/>
                <a:gd name="T13" fmla="*/ 39398 h 685800"/>
                <a:gd name="T14" fmla="*/ 39398 w 657225"/>
                <a:gd name="T15" fmla="*/ 24110 h 685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7225" h="685800">
                  <a:moveTo>
                    <a:pt x="621185" y="24110"/>
                  </a:moveTo>
                  <a:cubicBezTo>
                    <a:pt x="629628" y="24110"/>
                    <a:pt x="636472" y="30955"/>
                    <a:pt x="636472" y="39398"/>
                  </a:cubicBezTo>
                  <a:lnTo>
                    <a:pt x="636472" y="651760"/>
                  </a:lnTo>
                  <a:cubicBezTo>
                    <a:pt x="636472" y="660203"/>
                    <a:pt x="629628" y="667048"/>
                    <a:pt x="621185" y="667048"/>
                  </a:cubicBezTo>
                  <a:lnTo>
                    <a:pt x="39398" y="667048"/>
                  </a:lnTo>
                  <a:cubicBezTo>
                    <a:pt x="30955" y="667048"/>
                    <a:pt x="24110" y="660203"/>
                    <a:pt x="24110" y="651760"/>
                  </a:cubicBezTo>
                  <a:lnTo>
                    <a:pt x="24110" y="39398"/>
                  </a:lnTo>
                  <a:cubicBezTo>
                    <a:pt x="24110" y="30955"/>
                    <a:pt x="30955" y="24110"/>
                    <a:pt x="39398" y="24110"/>
                  </a:cubicBezTo>
                  <a:lnTo>
                    <a:pt x="621185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0" name="Полилиния: фигура 89">
              <a:extLst>
                <a:ext uri="{FF2B5EF4-FFF2-40B4-BE49-F238E27FC236}">
                  <a16:creationId xmlns:a16="http://schemas.microsoft.com/office/drawing/2014/main" id="{1DDE655F-5C40-46B5-8DFD-9B28FEE10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260" y="4668544"/>
              <a:ext cx="657225" cy="42863"/>
            </a:xfrm>
            <a:custGeom>
              <a:avLst/>
              <a:gdLst>
                <a:gd name="T0" fmla="*/ 24110 w 657225"/>
                <a:gd name="T1" fmla="*/ 24127 h 42862"/>
                <a:gd name="T2" fmla="*/ 636330 w 6572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7225" h="42862">
                  <a:moveTo>
                    <a:pt x="24110" y="24110"/>
                  </a:moveTo>
                  <a:lnTo>
                    <a:pt x="63633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1" name="Полилиния: фигура 90">
              <a:extLst>
                <a:ext uri="{FF2B5EF4-FFF2-40B4-BE49-F238E27FC236}">
                  <a16:creationId xmlns:a16="http://schemas.microsoft.com/office/drawing/2014/main" id="{99EA6564-AE96-4BC5-BDE6-BA2771952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97" y="4622507"/>
              <a:ext cx="71438" cy="42862"/>
            </a:xfrm>
            <a:custGeom>
              <a:avLst/>
              <a:gdLst>
                <a:gd name="T0" fmla="*/ 24110 w 71437"/>
                <a:gd name="T1" fmla="*/ 24127 h 42862"/>
                <a:gd name="T2" fmla="*/ 54702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46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2" name="Полилиния: фигура 91">
              <a:extLst>
                <a:ext uri="{FF2B5EF4-FFF2-40B4-BE49-F238E27FC236}">
                  <a16:creationId xmlns:a16="http://schemas.microsoft.com/office/drawing/2014/main" id="{0FA054B3-ED9A-4A80-BB08-C9285703F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622" y="4622507"/>
              <a:ext cx="71438" cy="42862"/>
            </a:xfrm>
            <a:custGeom>
              <a:avLst/>
              <a:gdLst>
                <a:gd name="T0" fmla="*/ 24110 w 71437"/>
                <a:gd name="T1" fmla="*/ 24127 h 42862"/>
                <a:gd name="T2" fmla="*/ 54702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46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3" name="Полилиния: фигура 92">
              <a:extLst>
                <a:ext uri="{FF2B5EF4-FFF2-40B4-BE49-F238E27FC236}">
                  <a16:creationId xmlns:a16="http://schemas.microsoft.com/office/drawing/2014/main" id="{9642A8B5-76C1-4DC7-B55F-19F68B608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535" y="4622507"/>
              <a:ext cx="71437" cy="42862"/>
            </a:xfrm>
            <a:custGeom>
              <a:avLst/>
              <a:gdLst>
                <a:gd name="T0" fmla="*/ 24110 w 71437"/>
                <a:gd name="T1" fmla="*/ 24127 h 42862"/>
                <a:gd name="T2" fmla="*/ 54702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46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4" name="Полилиния: фигура 93">
              <a:extLst>
                <a:ext uri="{FF2B5EF4-FFF2-40B4-BE49-F238E27FC236}">
                  <a16:creationId xmlns:a16="http://schemas.microsoft.com/office/drawing/2014/main" id="{0D312DC1-B980-4FC1-8AEF-6165EEE17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822" y="4913019"/>
              <a:ext cx="128588" cy="128588"/>
            </a:xfrm>
            <a:custGeom>
              <a:avLst/>
              <a:gdLst>
                <a:gd name="T0" fmla="*/ 115137 w 128587"/>
                <a:gd name="T1" fmla="*/ 61113 h 128587"/>
                <a:gd name="T2" fmla="*/ 61113 w 128587"/>
                <a:gd name="T3" fmla="*/ 115137 h 128587"/>
                <a:gd name="T4" fmla="*/ 24966 w 128587"/>
                <a:gd name="T5" fmla="*/ 78990 h 128587"/>
                <a:gd name="T6" fmla="*/ 78990 w 128587"/>
                <a:gd name="T7" fmla="*/ 24966 h 128587"/>
                <a:gd name="T8" fmla="*/ 115137 w 128587"/>
                <a:gd name="T9" fmla="*/ 61113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587" h="128587">
                  <a:moveTo>
                    <a:pt x="115120" y="61113"/>
                  </a:moveTo>
                  <a:cubicBezTo>
                    <a:pt x="121264" y="93403"/>
                    <a:pt x="93403" y="121264"/>
                    <a:pt x="61113" y="115120"/>
                  </a:cubicBezTo>
                  <a:cubicBezTo>
                    <a:pt x="43111" y="111691"/>
                    <a:pt x="28395" y="96975"/>
                    <a:pt x="24966" y="78973"/>
                  </a:cubicBezTo>
                  <a:cubicBezTo>
                    <a:pt x="18822" y="46683"/>
                    <a:pt x="46683" y="18822"/>
                    <a:pt x="78973" y="24966"/>
                  </a:cubicBezTo>
                  <a:cubicBezTo>
                    <a:pt x="96975" y="28395"/>
                    <a:pt x="111691" y="43111"/>
                    <a:pt x="115120" y="61113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5" name="Полилиния: фигура 94">
              <a:extLst>
                <a:ext uri="{FF2B5EF4-FFF2-40B4-BE49-F238E27FC236}">
                  <a16:creationId xmlns:a16="http://schemas.microsoft.com/office/drawing/2014/main" id="{8D3B8F8B-0295-431D-BA87-AE43EED9C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810" y="4913019"/>
              <a:ext cx="128587" cy="128588"/>
            </a:xfrm>
            <a:custGeom>
              <a:avLst/>
              <a:gdLst>
                <a:gd name="T0" fmla="*/ 115853 w 128587"/>
                <a:gd name="T1" fmla="*/ 69990 h 128587"/>
                <a:gd name="T2" fmla="*/ 69990 w 128587"/>
                <a:gd name="T3" fmla="*/ 115853 h 128587"/>
                <a:gd name="T4" fmla="*/ 24110 w 128587"/>
                <a:gd name="T5" fmla="*/ 69990 h 128587"/>
                <a:gd name="T6" fmla="*/ 69990 w 128587"/>
                <a:gd name="T7" fmla="*/ 24110 h 128587"/>
                <a:gd name="T8" fmla="*/ 115853 w 128587"/>
                <a:gd name="T9" fmla="*/ 69990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587" h="128587">
                  <a:moveTo>
                    <a:pt x="115836" y="69973"/>
                  </a:moveTo>
                  <a:cubicBezTo>
                    <a:pt x="115836" y="95302"/>
                    <a:pt x="95302" y="115836"/>
                    <a:pt x="69973" y="115836"/>
                  </a:cubicBezTo>
                  <a:cubicBezTo>
                    <a:pt x="44644" y="115836"/>
                    <a:pt x="24110" y="95302"/>
                    <a:pt x="24110" y="69973"/>
                  </a:cubicBezTo>
                  <a:cubicBezTo>
                    <a:pt x="24110" y="44644"/>
                    <a:pt x="44644" y="24110"/>
                    <a:pt x="69973" y="24110"/>
                  </a:cubicBezTo>
                  <a:cubicBezTo>
                    <a:pt x="95302" y="24110"/>
                    <a:pt x="115836" y="44644"/>
                    <a:pt x="115836" y="69973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6" name="Полилиния: фигура 95">
              <a:extLst>
                <a:ext uri="{FF2B5EF4-FFF2-40B4-BE49-F238E27FC236}">
                  <a16:creationId xmlns:a16="http://schemas.microsoft.com/office/drawing/2014/main" id="{AE75887F-0040-4BE8-ADB8-E3FB5C7AA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622" y="4820944"/>
              <a:ext cx="442913" cy="300038"/>
            </a:xfrm>
            <a:custGeom>
              <a:avLst/>
              <a:gdLst>
                <a:gd name="T0" fmla="*/ 406746 w 442912"/>
                <a:gd name="T1" fmla="*/ 223152 h 300037"/>
                <a:gd name="T2" fmla="*/ 406746 w 442912"/>
                <a:gd name="T3" fmla="*/ 284445 h 300037"/>
                <a:gd name="T4" fmla="*/ 39398 w 442912"/>
                <a:gd name="T5" fmla="*/ 284445 h 300037"/>
                <a:gd name="T6" fmla="*/ 39398 w 442912"/>
                <a:gd name="T7" fmla="*/ 223152 h 300037"/>
                <a:gd name="T8" fmla="*/ 24110 w 442912"/>
                <a:gd name="T9" fmla="*/ 223152 h 300037"/>
                <a:gd name="T10" fmla="*/ 24110 w 442912"/>
                <a:gd name="T11" fmla="*/ 115979 h 300037"/>
                <a:gd name="T12" fmla="*/ 39398 w 442912"/>
                <a:gd name="T13" fmla="*/ 115979 h 300037"/>
                <a:gd name="T14" fmla="*/ 39398 w 442912"/>
                <a:gd name="T15" fmla="*/ 85404 h 300037"/>
                <a:gd name="T16" fmla="*/ 100691 w 442912"/>
                <a:gd name="T17" fmla="*/ 24110 h 300037"/>
                <a:gd name="T18" fmla="*/ 345596 w 442912"/>
                <a:gd name="T19" fmla="*/ 24110 h 300037"/>
                <a:gd name="T20" fmla="*/ 406889 w 442912"/>
                <a:gd name="T21" fmla="*/ 85404 h 300037"/>
                <a:gd name="T22" fmla="*/ 406889 w 442912"/>
                <a:gd name="T23" fmla="*/ 115979 h 300037"/>
                <a:gd name="T24" fmla="*/ 422177 w 442912"/>
                <a:gd name="T25" fmla="*/ 115979 h 300037"/>
                <a:gd name="T26" fmla="*/ 422177 w 442912"/>
                <a:gd name="T27" fmla="*/ 223152 h 300037"/>
                <a:gd name="T28" fmla="*/ 406889 w 442912"/>
                <a:gd name="T29" fmla="*/ 223152 h 3000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2912" h="300037">
                  <a:moveTo>
                    <a:pt x="406729" y="223135"/>
                  </a:moveTo>
                  <a:lnTo>
                    <a:pt x="406729" y="284428"/>
                  </a:lnTo>
                  <a:lnTo>
                    <a:pt x="39398" y="284428"/>
                  </a:lnTo>
                  <a:lnTo>
                    <a:pt x="39398" y="223135"/>
                  </a:lnTo>
                  <a:lnTo>
                    <a:pt x="24110" y="223135"/>
                  </a:lnTo>
                  <a:lnTo>
                    <a:pt x="24110" y="115979"/>
                  </a:lnTo>
                  <a:lnTo>
                    <a:pt x="39398" y="115979"/>
                  </a:lnTo>
                  <a:lnTo>
                    <a:pt x="39398" y="85404"/>
                  </a:lnTo>
                  <a:cubicBezTo>
                    <a:pt x="39398" y="51542"/>
                    <a:pt x="66830" y="24110"/>
                    <a:pt x="100691" y="24110"/>
                  </a:cubicBezTo>
                  <a:lnTo>
                    <a:pt x="345579" y="24110"/>
                  </a:lnTo>
                  <a:cubicBezTo>
                    <a:pt x="379440" y="24110"/>
                    <a:pt x="406872" y="51542"/>
                    <a:pt x="406872" y="85404"/>
                  </a:cubicBezTo>
                  <a:lnTo>
                    <a:pt x="406872" y="115979"/>
                  </a:lnTo>
                  <a:lnTo>
                    <a:pt x="422160" y="115979"/>
                  </a:lnTo>
                  <a:lnTo>
                    <a:pt x="422160" y="223135"/>
                  </a:lnTo>
                  <a:cubicBezTo>
                    <a:pt x="422160" y="223135"/>
                    <a:pt x="404872" y="223135"/>
                    <a:pt x="406872" y="223135"/>
                  </a:cubicBezTo>
                  <a:lnTo>
                    <a:pt x="406729" y="223135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7" name="Полилиния: фигура 96">
              <a:extLst>
                <a:ext uri="{FF2B5EF4-FFF2-40B4-BE49-F238E27FC236}">
                  <a16:creationId xmlns:a16="http://schemas.microsoft.com/office/drawing/2014/main" id="{2B9215F0-15EA-4916-AA19-51EE9C5F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060" y="4744744"/>
              <a:ext cx="42862" cy="114300"/>
            </a:xfrm>
            <a:custGeom>
              <a:avLst/>
              <a:gdLst>
                <a:gd name="T0" fmla="*/ 24127 w 42862"/>
                <a:gd name="T1" fmla="*/ 100691 h 114300"/>
                <a:gd name="T2" fmla="*/ 24127 w 42862"/>
                <a:gd name="T3" fmla="*/ 24110 h 114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14300">
                  <a:moveTo>
                    <a:pt x="24110" y="100691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58" name="Рисунок 114">
            <a:extLst>
              <a:ext uri="{FF2B5EF4-FFF2-40B4-BE49-F238E27FC236}">
                <a16:creationId xmlns:a16="http://schemas.microsoft.com/office/drawing/2014/main" id="{5685DEDD-1760-430C-A108-90F9CCF60926}"/>
              </a:ext>
            </a:extLst>
          </p:cNvPr>
          <p:cNvGrpSpPr>
            <a:grpSpLocks/>
          </p:cNvGrpSpPr>
          <p:nvPr/>
        </p:nvGrpSpPr>
        <p:grpSpPr bwMode="auto">
          <a:xfrm>
            <a:off x="4764185" y="4656477"/>
            <a:ext cx="685800" cy="685800"/>
            <a:chOff x="5532437" y="3011487"/>
            <a:chExt cx="685800" cy="685800"/>
          </a:xfrm>
        </p:grpSpPr>
        <p:sp>
          <p:nvSpPr>
            <p:cNvPr id="59" name="Полилиния: фигура 116">
              <a:extLst>
                <a:ext uri="{FF2B5EF4-FFF2-40B4-BE49-F238E27FC236}">
                  <a16:creationId xmlns:a16="http://schemas.microsoft.com/office/drawing/2014/main" id="{5D1147A6-EF85-4BA5-BBAD-721853D63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7" y="3028949"/>
              <a:ext cx="528637" cy="542925"/>
            </a:xfrm>
            <a:custGeom>
              <a:avLst/>
              <a:gdLst>
                <a:gd name="T0" fmla="*/ 66973 w 528637"/>
                <a:gd name="T1" fmla="*/ 24110 h 542925"/>
                <a:gd name="T2" fmla="*/ 452752 w 528637"/>
                <a:gd name="T3" fmla="*/ 24110 h 542925"/>
                <a:gd name="T4" fmla="*/ 509902 w 528637"/>
                <a:gd name="T5" fmla="*/ 81260 h 542925"/>
                <a:gd name="T6" fmla="*/ 509902 w 528637"/>
                <a:gd name="T7" fmla="*/ 381298 h 542925"/>
                <a:gd name="T8" fmla="*/ 467040 w 528637"/>
                <a:gd name="T9" fmla="*/ 424160 h 542925"/>
                <a:gd name="T10" fmla="*/ 234136 w 528637"/>
                <a:gd name="T11" fmla="*/ 424160 h 542925"/>
                <a:gd name="T12" fmla="*/ 134410 w 528637"/>
                <a:gd name="T13" fmla="*/ 527316 h 542925"/>
                <a:gd name="T14" fmla="*/ 109835 w 528637"/>
                <a:gd name="T15" fmla="*/ 517458 h 542925"/>
                <a:gd name="T16" fmla="*/ 109835 w 528637"/>
                <a:gd name="T17" fmla="*/ 424160 h 542925"/>
                <a:gd name="T18" fmla="*/ 66973 w 528637"/>
                <a:gd name="T19" fmla="*/ 424160 h 542925"/>
                <a:gd name="T20" fmla="*/ 24110 w 528637"/>
                <a:gd name="T21" fmla="*/ 381298 h 542925"/>
                <a:gd name="T22" fmla="*/ 24110 w 528637"/>
                <a:gd name="T23" fmla="*/ 66973 h 542925"/>
                <a:gd name="T24" fmla="*/ 66973 w 528637"/>
                <a:gd name="T25" fmla="*/ 24110 h 5429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8637" h="542925">
                  <a:moveTo>
                    <a:pt x="66973" y="24110"/>
                  </a:moveTo>
                  <a:lnTo>
                    <a:pt x="452735" y="24110"/>
                  </a:lnTo>
                  <a:cubicBezTo>
                    <a:pt x="484311" y="24110"/>
                    <a:pt x="509885" y="49685"/>
                    <a:pt x="509885" y="81260"/>
                  </a:cubicBezTo>
                  <a:lnTo>
                    <a:pt x="509885" y="381298"/>
                  </a:lnTo>
                  <a:cubicBezTo>
                    <a:pt x="509885" y="405015"/>
                    <a:pt x="490740" y="424160"/>
                    <a:pt x="467023" y="424160"/>
                  </a:cubicBezTo>
                  <a:lnTo>
                    <a:pt x="234136" y="424160"/>
                  </a:lnTo>
                  <a:lnTo>
                    <a:pt x="134410" y="527316"/>
                  </a:lnTo>
                  <a:cubicBezTo>
                    <a:pt x="125551" y="536603"/>
                    <a:pt x="109835" y="530173"/>
                    <a:pt x="109835" y="517458"/>
                  </a:cubicBezTo>
                  <a:lnTo>
                    <a:pt x="109835" y="424160"/>
                  </a:lnTo>
                  <a:lnTo>
                    <a:pt x="66973" y="424160"/>
                  </a:lnTo>
                  <a:cubicBezTo>
                    <a:pt x="43255" y="424160"/>
                    <a:pt x="24110" y="405015"/>
                    <a:pt x="24110" y="381298"/>
                  </a:cubicBezTo>
                  <a:lnTo>
                    <a:pt x="24110" y="66973"/>
                  </a:lnTo>
                  <a:cubicBezTo>
                    <a:pt x="24110" y="43255"/>
                    <a:pt x="43255" y="24110"/>
                    <a:pt x="66973" y="24110"/>
                  </a:cubicBez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0" name="Полилиния: фигура 117">
              <a:extLst>
                <a:ext uri="{FF2B5EF4-FFF2-40B4-BE49-F238E27FC236}">
                  <a16:creationId xmlns:a16="http://schemas.microsoft.com/office/drawing/2014/main" id="{C0E90DB4-8EBF-44AE-B379-17A3411D9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899" y="3171824"/>
              <a:ext cx="414338" cy="500063"/>
            </a:xfrm>
            <a:custGeom>
              <a:avLst/>
              <a:gdLst>
                <a:gd name="T0" fmla="*/ 24110 w 414337"/>
                <a:gd name="T1" fmla="*/ 324165 h 500062"/>
                <a:gd name="T2" fmla="*/ 24110 w 414337"/>
                <a:gd name="T3" fmla="*/ 338452 h 500062"/>
                <a:gd name="T4" fmla="*/ 66973 w 414337"/>
                <a:gd name="T5" fmla="*/ 381315 h 500062"/>
                <a:gd name="T6" fmla="*/ 199846 w 414337"/>
                <a:gd name="T7" fmla="*/ 381315 h 500062"/>
                <a:gd name="T8" fmla="*/ 299590 w 414337"/>
                <a:gd name="T9" fmla="*/ 484470 h 500062"/>
                <a:gd name="T10" fmla="*/ 324165 w 414337"/>
                <a:gd name="T11" fmla="*/ 474612 h 500062"/>
                <a:gd name="T12" fmla="*/ 324165 w 414337"/>
                <a:gd name="T13" fmla="*/ 381315 h 500062"/>
                <a:gd name="T14" fmla="*/ 352740 w 414337"/>
                <a:gd name="T15" fmla="*/ 381315 h 500062"/>
                <a:gd name="T16" fmla="*/ 395602 w 414337"/>
                <a:gd name="T17" fmla="*/ 338452 h 500062"/>
                <a:gd name="T18" fmla="*/ 395602 w 414337"/>
                <a:gd name="T19" fmla="*/ 66973 h 500062"/>
                <a:gd name="T20" fmla="*/ 352740 w 414337"/>
                <a:gd name="T21" fmla="*/ 24110 h 500062"/>
                <a:gd name="T22" fmla="*/ 281302 w 414337"/>
                <a:gd name="T23" fmla="*/ 24110 h 5000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337" h="500062">
                  <a:moveTo>
                    <a:pt x="24110" y="324148"/>
                  </a:moveTo>
                  <a:lnTo>
                    <a:pt x="24110" y="338435"/>
                  </a:lnTo>
                  <a:cubicBezTo>
                    <a:pt x="24110" y="362152"/>
                    <a:pt x="43255" y="381298"/>
                    <a:pt x="66973" y="381298"/>
                  </a:cubicBezTo>
                  <a:lnTo>
                    <a:pt x="199846" y="381298"/>
                  </a:lnTo>
                  <a:lnTo>
                    <a:pt x="299573" y="484453"/>
                  </a:lnTo>
                  <a:cubicBezTo>
                    <a:pt x="308431" y="493740"/>
                    <a:pt x="324148" y="487311"/>
                    <a:pt x="324148" y="474595"/>
                  </a:cubicBezTo>
                  <a:lnTo>
                    <a:pt x="324148" y="381298"/>
                  </a:lnTo>
                  <a:lnTo>
                    <a:pt x="352723" y="381298"/>
                  </a:lnTo>
                  <a:cubicBezTo>
                    <a:pt x="376440" y="381298"/>
                    <a:pt x="395585" y="362152"/>
                    <a:pt x="395585" y="338435"/>
                  </a:cubicBezTo>
                  <a:lnTo>
                    <a:pt x="395585" y="66973"/>
                  </a:lnTo>
                  <a:cubicBezTo>
                    <a:pt x="395585" y="43255"/>
                    <a:pt x="376440" y="24110"/>
                    <a:pt x="352723" y="24110"/>
                  </a:cubicBezTo>
                  <a:lnTo>
                    <a:pt x="2812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1" name="Полилиния: фигура 118">
              <a:extLst>
                <a:ext uri="{FF2B5EF4-FFF2-40B4-BE49-F238E27FC236}">
                  <a16:creationId xmlns:a16="http://schemas.microsoft.com/office/drawing/2014/main" id="{226031E3-08AF-4D9E-BAD9-D40760E9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49" y="3100387"/>
              <a:ext cx="328613" cy="285750"/>
            </a:xfrm>
            <a:custGeom>
              <a:avLst/>
              <a:gdLst>
                <a:gd name="T0" fmla="*/ 124088 w 328612"/>
                <a:gd name="T1" fmla="*/ 267069 h 285750"/>
                <a:gd name="T2" fmla="*/ 34219 w 328612"/>
                <a:gd name="T3" fmla="*/ 267069 h 285750"/>
                <a:gd name="T4" fmla="*/ 25790 w 328612"/>
                <a:gd name="T5" fmla="*/ 250067 h 285750"/>
                <a:gd name="T6" fmla="*/ 158520 w 328612"/>
                <a:gd name="T7" fmla="*/ 29039 h 285750"/>
                <a:gd name="T8" fmla="*/ 175397 w 328612"/>
                <a:gd name="T9" fmla="*/ 29039 h 285750"/>
                <a:gd name="T10" fmla="*/ 308128 w 328612"/>
                <a:gd name="T11" fmla="*/ 250067 h 285750"/>
                <a:gd name="T12" fmla="*/ 299698 w 328612"/>
                <a:gd name="T13" fmla="*/ 267069 h 285750"/>
                <a:gd name="T14" fmla="*/ 209829 w 328612"/>
                <a:gd name="T15" fmla="*/ 267069 h 2857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8612" h="285750">
                  <a:moveTo>
                    <a:pt x="124088" y="267069"/>
                  </a:moveTo>
                  <a:lnTo>
                    <a:pt x="34219" y="267069"/>
                  </a:lnTo>
                  <a:cubicBezTo>
                    <a:pt x="26218" y="267069"/>
                    <a:pt x="21360" y="257354"/>
                    <a:pt x="25790" y="250067"/>
                  </a:cubicBezTo>
                  <a:lnTo>
                    <a:pt x="158520" y="29039"/>
                  </a:lnTo>
                  <a:cubicBezTo>
                    <a:pt x="162521" y="22467"/>
                    <a:pt x="171379" y="22467"/>
                    <a:pt x="175380" y="29039"/>
                  </a:cubicBezTo>
                  <a:lnTo>
                    <a:pt x="308111" y="250067"/>
                  </a:lnTo>
                  <a:cubicBezTo>
                    <a:pt x="312540" y="257354"/>
                    <a:pt x="307682" y="267069"/>
                    <a:pt x="299681" y="267069"/>
                  </a:cubicBezTo>
                  <a:lnTo>
                    <a:pt x="209812" y="267069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2" name="Полилиния: фигура 119">
              <a:extLst>
                <a:ext uri="{FF2B5EF4-FFF2-40B4-BE49-F238E27FC236}">
                  <a16:creationId xmlns:a16="http://schemas.microsoft.com/office/drawing/2014/main" id="{7A24E3D7-1F8E-4577-8AF0-A8E8E41C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324" y="3186112"/>
              <a:ext cx="42863" cy="157162"/>
            </a:xfrm>
            <a:custGeom>
              <a:avLst/>
              <a:gdLst>
                <a:gd name="T0" fmla="*/ 24127 w 42862"/>
                <a:gd name="T1" fmla="*/ 24110 h 157162"/>
                <a:gd name="T2" fmla="*/ 24127 w 42862"/>
                <a:gd name="T3" fmla="*/ 138427 h 1571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57162">
                  <a:moveTo>
                    <a:pt x="24110" y="24110"/>
                  </a:moveTo>
                  <a:lnTo>
                    <a:pt x="24110" y="1384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3" name="Полилиния: фигура 120">
              <a:extLst>
                <a:ext uri="{FF2B5EF4-FFF2-40B4-BE49-F238E27FC236}">
                  <a16:creationId xmlns:a16="http://schemas.microsoft.com/office/drawing/2014/main" id="{2AA0B963-DABF-48A7-AE34-D4E52D90E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324" y="3328987"/>
              <a:ext cx="42863" cy="71437"/>
            </a:xfrm>
            <a:custGeom>
              <a:avLst/>
              <a:gdLst>
                <a:gd name="T0" fmla="*/ 24127 w 42862"/>
                <a:gd name="T1" fmla="*/ 24110 h 71437"/>
                <a:gd name="T2" fmla="*/ 24127 w 42862"/>
                <a:gd name="T3" fmla="*/ 52702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71437">
                  <a:moveTo>
                    <a:pt x="24110" y="24110"/>
                  </a:moveTo>
                  <a:lnTo>
                    <a:pt x="24110" y="52685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64" name="Рисунок 122">
            <a:extLst>
              <a:ext uri="{FF2B5EF4-FFF2-40B4-BE49-F238E27FC236}">
                <a16:creationId xmlns:a16="http://schemas.microsoft.com/office/drawing/2014/main" id="{54CD0FB8-CDA7-4B2D-AD7E-F60A77882C1D}"/>
              </a:ext>
            </a:extLst>
          </p:cNvPr>
          <p:cNvGrpSpPr>
            <a:grpSpLocks/>
          </p:cNvGrpSpPr>
          <p:nvPr/>
        </p:nvGrpSpPr>
        <p:grpSpPr bwMode="auto">
          <a:xfrm>
            <a:off x="6973985" y="2507002"/>
            <a:ext cx="685800" cy="685800"/>
            <a:chOff x="6853855" y="2477182"/>
            <a:chExt cx="685800" cy="685800"/>
          </a:xfrm>
        </p:grpSpPr>
        <p:sp>
          <p:nvSpPr>
            <p:cNvPr id="65" name="Полилиния: фигура 124">
              <a:extLst>
                <a:ext uri="{FF2B5EF4-FFF2-40B4-BE49-F238E27FC236}">
                  <a16:creationId xmlns:a16="http://schemas.microsoft.com/office/drawing/2014/main" id="{F92F74D8-953A-4262-83C2-2ED82595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480" y="2648632"/>
              <a:ext cx="385762" cy="114300"/>
            </a:xfrm>
            <a:custGeom>
              <a:avLst/>
              <a:gdLst>
                <a:gd name="T0" fmla="*/ 361884 w 385762"/>
                <a:gd name="T1" fmla="*/ 96548 h 114300"/>
                <a:gd name="T2" fmla="*/ 159413 w 385762"/>
                <a:gd name="T3" fmla="*/ 24110 h 114300"/>
                <a:gd name="T4" fmla="*/ 24110 w 385762"/>
                <a:gd name="T5" fmla="*/ 59543 h 114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5762" h="114300">
                  <a:moveTo>
                    <a:pt x="361867" y="96548"/>
                  </a:moveTo>
                  <a:cubicBezTo>
                    <a:pt x="313432" y="51828"/>
                    <a:pt x="238137" y="24110"/>
                    <a:pt x="159413" y="24110"/>
                  </a:cubicBezTo>
                  <a:cubicBezTo>
                    <a:pt x="123837" y="24110"/>
                    <a:pt x="63258" y="34826"/>
                    <a:pt x="24110" y="59543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6" name="Полилиния: фигура 125">
              <a:extLst>
                <a:ext uri="{FF2B5EF4-FFF2-40B4-BE49-F238E27FC236}">
                  <a16:creationId xmlns:a16="http://schemas.microsoft.com/office/drawing/2014/main" id="{0C7E8173-DDBB-4EAF-AA4F-C2107C41C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092" y="2651807"/>
              <a:ext cx="400050" cy="471487"/>
            </a:xfrm>
            <a:custGeom>
              <a:avLst/>
              <a:gdLst>
                <a:gd name="T0" fmla="*/ 225089 w 400050"/>
                <a:gd name="T1" fmla="*/ 77193 h 471487"/>
                <a:gd name="T2" fmla="*/ 105359 w 400050"/>
                <a:gd name="T3" fmla="*/ 28616 h 471487"/>
                <a:gd name="T4" fmla="*/ 133791 w 400050"/>
                <a:gd name="T5" fmla="*/ 98196 h 471487"/>
                <a:gd name="T6" fmla="*/ 86500 w 400050"/>
                <a:gd name="T7" fmla="*/ 183778 h 471487"/>
                <a:gd name="T8" fmla="*/ 35351 w 400050"/>
                <a:gd name="T9" fmla="*/ 192636 h 471487"/>
                <a:gd name="T10" fmla="*/ 42637 w 400050"/>
                <a:gd name="T11" fmla="*/ 282379 h 471487"/>
                <a:gd name="T12" fmla="*/ 181226 w 400050"/>
                <a:gd name="T13" fmla="*/ 353530 h 471487"/>
                <a:gd name="T14" fmla="*/ 181226 w 400050"/>
                <a:gd name="T15" fmla="*/ 449114 h 471487"/>
                <a:gd name="T16" fmla="*/ 224089 w 400050"/>
                <a:gd name="T17" fmla="*/ 449114 h 471487"/>
                <a:gd name="T18" fmla="*/ 252664 w 400050"/>
                <a:gd name="T19" fmla="*/ 391964 h 471487"/>
                <a:gd name="T20" fmla="*/ 352676 w 400050"/>
                <a:gd name="T21" fmla="*/ 406251 h 471487"/>
                <a:gd name="T22" fmla="*/ 381108 w 400050"/>
                <a:gd name="T23" fmla="*/ 405394 h 4714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0050" h="471487">
                  <a:moveTo>
                    <a:pt x="225089" y="77193"/>
                  </a:moveTo>
                  <a:cubicBezTo>
                    <a:pt x="185798" y="26330"/>
                    <a:pt x="114789" y="16900"/>
                    <a:pt x="105359" y="28616"/>
                  </a:cubicBezTo>
                  <a:cubicBezTo>
                    <a:pt x="98644" y="37045"/>
                    <a:pt x="119504" y="73478"/>
                    <a:pt x="133791" y="98196"/>
                  </a:cubicBezTo>
                  <a:cubicBezTo>
                    <a:pt x="113360" y="112055"/>
                    <a:pt x="97073" y="160346"/>
                    <a:pt x="86500" y="183778"/>
                  </a:cubicBezTo>
                  <a:cubicBezTo>
                    <a:pt x="74070" y="189636"/>
                    <a:pt x="58211" y="192779"/>
                    <a:pt x="35351" y="192636"/>
                  </a:cubicBezTo>
                  <a:cubicBezTo>
                    <a:pt x="15491" y="192636"/>
                    <a:pt x="24492" y="247500"/>
                    <a:pt x="42637" y="282362"/>
                  </a:cubicBezTo>
                  <a:cubicBezTo>
                    <a:pt x="59354" y="314080"/>
                    <a:pt x="166939" y="350942"/>
                    <a:pt x="181226" y="353513"/>
                  </a:cubicBezTo>
                  <a:lnTo>
                    <a:pt x="181226" y="449097"/>
                  </a:lnTo>
                  <a:lnTo>
                    <a:pt x="224089" y="449097"/>
                  </a:lnTo>
                  <a:lnTo>
                    <a:pt x="252664" y="391947"/>
                  </a:lnTo>
                  <a:cubicBezTo>
                    <a:pt x="279238" y="400091"/>
                    <a:pt x="322529" y="406234"/>
                    <a:pt x="352676" y="406234"/>
                  </a:cubicBezTo>
                  <a:cubicBezTo>
                    <a:pt x="362106" y="406234"/>
                    <a:pt x="371678" y="405949"/>
                    <a:pt x="381108" y="405377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7" name="Полилиния: фигура 126">
              <a:extLst>
                <a:ext uri="{FF2B5EF4-FFF2-40B4-BE49-F238E27FC236}">
                  <a16:creationId xmlns:a16="http://schemas.microsoft.com/office/drawing/2014/main" id="{218B4DF2-9C1C-4282-B699-22E9FC363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392" y="2820082"/>
              <a:ext cx="71438" cy="42862"/>
            </a:xfrm>
            <a:custGeom>
              <a:avLst/>
              <a:gdLst>
                <a:gd name="T0" fmla="*/ 24110 w 71437"/>
                <a:gd name="T1" fmla="*/ 24127 h 42862"/>
                <a:gd name="T2" fmla="*/ 52702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2685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8" name="Полилиния: фигура 127">
              <a:extLst>
                <a:ext uri="{FF2B5EF4-FFF2-40B4-BE49-F238E27FC236}">
                  <a16:creationId xmlns:a16="http://schemas.microsoft.com/office/drawing/2014/main" id="{FED8FFB7-1C50-4728-ACF5-EED82A1B1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692" y="2477182"/>
              <a:ext cx="214313" cy="185737"/>
            </a:xfrm>
            <a:custGeom>
              <a:avLst/>
              <a:gdLst>
                <a:gd name="T0" fmla="*/ 45970 w 214312"/>
                <a:gd name="T1" fmla="*/ 167002 h 185737"/>
                <a:gd name="T2" fmla="*/ 24110 w 214312"/>
                <a:gd name="T3" fmla="*/ 109852 h 185737"/>
                <a:gd name="T4" fmla="*/ 109852 w 214312"/>
                <a:gd name="T5" fmla="*/ 24110 h 185737"/>
                <a:gd name="T6" fmla="*/ 195577 w 214312"/>
                <a:gd name="T7" fmla="*/ 109852 h 185737"/>
                <a:gd name="T8" fmla="*/ 173717 w 214312"/>
                <a:gd name="T9" fmla="*/ 167002 h 185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312" h="185737">
                  <a:moveTo>
                    <a:pt x="45970" y="166985"/>
                  </a:moveTo>
                  <a:cubicBezTo>
                    <a:pt x="32397" y="151840"/>
                    <a:pt x="24110" y="131838"/>
                    <a:pt x="24110" y="109835"/>
                  </a:cubicBezTo>
                  <a:cubicBezTo>
                    <a:pt x="24110" y="62544"/>
                    <a:pt x="62544" y="24110"/>
                    <a:pt x="109835" y="24110"/>
                  </a:cubicBezTo>
                  <a:cubicBezTo>
                    <a:pt x="157127" y="24110"/>
                    <a:pt x="195560" y="62544"/>
                    <a:pt x="195560" y="109835"/>
                  </a:cubicBezTo>
                  <a:cubicBezTo>
                    <a:pt x="195560" y="131838"/>
                    <a:pt x="187273" y="151840"/>
                    <a:pt x="173700" y="166985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9" name="Полилиния: фигура 128">
              <a:extLst>
                <a:ext uri="{FF2B5EF4-FFF2-40B4-BE49-F238E27FC236}">
                  <a16:creationId xmlns:a16="http://schemas.microsoft.com/office/drawing/2014/main" id="{80A7FFE8-2F64-4496-B8A0-CA5E04797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855" y="2762932"/>
              <a:ext cx="300037" cy="371475"/>
            </a:xfrm>
            <a:custGeom>
              <a:avLst/>
              <a:gdLst>
                <a:gd name="T0" fmla="*/ 24110 w 300037"/>
                <a:gd name="T1" fmla="*/ 24110 h 371475"/>
                <a:gd name="T2" fmla="*/ 281302 w 300037"/>
                <a:gd name="T3" fmla="*/ 24110 h 371475"/>
                <a:gd name="T4" fmla="*/ 281302 w 300037"/>
                <a:gd name="T5" fmla="*/ 352723 h 371475"/>
                <a:gd name="T6" fmla="*/ 24110 w 300037"/>
                <a:gd name="T7" fmla="*/ 352723 h 3714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0037" h="371475">
                  <a:moveTo>
                    <a:pt x="24110" y="24110"/>
                  </a:moveTo>
                  <a:lnTo>
                    <a:pt x="281285" y="24110"/>
                  </a:lnTo>
                  <a:lnTo>
                    <a:pt x="281285" y="352723"/>
                  </a:lnTo>
                  <a:lnTo>
                    <a:pt x="24110" y="352723"/>
                  </a:lnTo>
                  <a:lnTo>
                    <a:pt x="24110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0" name="Полилиния: фигура 129">
              <a:extLst>
                <a:ext uri="{FF2B5EF4-FFF2-40B4-BE49-F238E27FC236}">
                  <a16:creationId xmlns:a16="http://schemas.microsoft.com/office/drawing/2014/main" id="{23DA528F-8EF1-4296-B4FD-F6DDE5B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855" y="2877232"/>
              <a:ext cx="300037" cy="42862"/>
            </a:xfrm>
            <a:custGeom>
              <a:avLst/>
              <a:gdLst>
                <a:gd name="T0" fmla="*/ 24110 w 300037"/>
                <a:gd name="T1" fmla="*/ 24127 h 42862"/>
                <a:gd name="T2" fmla="*/ 281302 w 3000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0037" h="42862">
                  <a:moveTo>
                    <a:pt x="24110" y="24110"/>
                  </a:moveTo>
                  <a:lnTo>
                    <a:pt x="2812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1" name="Полилиния: фигура 130">
              <a:extLst>
                <a:ext uri="{FF2B5EF4-FFF2-40B4-BE49-F238E27FC236}">
                  <a16:creationId xmlns:a16="http://schemas.microsoft.com/office/drawing/2014/main" id="{08792110-CBD3-4B25-B960-87E1713AB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855" y="2948669"/>
              <a:ext cx="300037" cy="42863"/>
            </a:xfrm>
            <a:custGeom>
              <a:avLst/>
              <a:gdLst>
                <a:gd name="T0" fmla="*/ 24110 w 300037"/>
                <a:gd name="T1" fmla="*/ 24127 h 42862"/>
                <a:gd name="T2" fmla="*/ 281302 w 3000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0037" h="42862">
                  <a:moveTo>
                    <a:pt x="24110" y="24110"/>
                  </a:moveTo>
                  <a:lnTo>
                    <a:pt x="2812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2" name="Полилиния: фигура 131">
              <a:extLst>
                <a:ext uri="{FF2B5EF4-FFF2-40B4-BE49-F238E27FC236}">
                  <a16:creationId xmlns:a16="http://schemas.microsoft.com/office/drawing/2014/main" id="{F721D3BB-42FD-446B-A714-C63205B02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855" y="3020107"/>
              <a:ext cx="214312" cy="42862"/>
            </a:xfrm>
            <a:custGeom>
              <a:avLst/>
              <a:gdLst>
                <a:gd name="T0" fmla="*/ 24110 w 214312"/>
                <a:gd name="T1" fmla="*/ 24127 h 42862"/>
                <a:gd name="T2" fmla="*/ 195577 w 214312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4312" h="42862">
                  <a:moveTo>
                    <a:pt x="24110" y="24110"/>
                  </a:moveTo>
                  <a:lnTo>
                    <a:pt x="19556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3" name="Полилиния: фигура 132">
              <a:extLst>
                <a:ext uri="{FF2B5EF4-FFF2-40B4-BE49-F238E27FC236}">
                  <a16:creationId xmlns:a16="http://schemas.microsoft.com/office/drawing/2014/main" id="{222F1F5A-F963-4D43-BD06-E1776BB18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580" y="2877232"/>
              <a:ext cx="42862" cy="257175"/>
            </a:xfrm>
            <a:custGeom>
              <a:avLst/>
              <a:gdLst>
                <a:gd name="T0" fmla="*/ 24127 w 42862"/>
                <a:gd name="T1" fmla="*/ 238423 h 257175"/>
                <a:gd name="T2" fmla="*/ 24127 w 42862"/>
                <a:gd name="T3" fmla="*/ 24110 h 2571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257175">
                  <a:moveTo>
                    <a:pt x="24110" y="238423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4" name="Полилиния: фигура 133">
              <a:extLst>
                <a:ext uri="{FF2B5EF4-FFF2-40B4-BE49-F238E27FC236}">
                  <a16:creationId xmlns:a16="http://schemas.microsoft.com/office/drawing/2014/main" id="{4D073DA4-7C64-4756-BF00-DCE691B12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305" y="2877232"/>
              <a:ext cx="42862" cy="257175"/>
            </a:xfrm>
            <a:custGeom>
              <a:avLst/>
              <a:gdLst>
                <a:gd name="T0" fmla="*/ 24127 w 42862"/>
                <a:gd name="T1" fmla="*/ 238423 h 257175"/>
                <a:gd name="T2" fmla="*/ 24127 w 42862"/>
                <a:gd name="T3" fmla="*/ 24110 h 2571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257175">
                  <a:moveTo>
                    <a:pt x="24110" y="238423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75" name="Рисунок 146">
            <a:extLst>
              <a:ext uri="{FF2B5EF4-FFF2-40B4-BE49-F238E27FC236}">
                <a16:creationId xmlns:a16="http://schemas.microsoft.com/office/drawing/2014/main" id="{C5C17758-76B5-4C63-96A6-EBAF9265F40B}"/>
              </a:ext>
            </a:extLst>
          </p:cNvPr>
          <p:cNvGrpSpPr>
            <a:grpSpLocks/>
          </p:cNvGrpSpPr>
          <p:nvPr/>
        </p:nvGrpSpPr>
        <p:grpSpPr bwMode="auto">
          <a:xfrm>
            <a:off x="2025747" y="4656477"/>
            <a:ext cx="685800" cy="685800"/>
            <a:chOff x="928683" y="4568521"/>
            <a:chExt cx="685800" cy="685800"/>
          </a:xfrm>
        </p:grpSpPr>
        <p:sp>
          <p:nvSpPr>
            <p:cNvPr id="76" name="Полилиния: фигура 148">
              <a:extLst>
                <a:ext uri="{FF2B5EF4-FFF2-40B4-BE49-F238E27FC236}">
                  <a16:creationId xmlns:a16="http://schemas.microsoft.com/office/drawing/2014/main" id="{4BF3911D-0D15-4B8E-9F16-BB1124D00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521" y="4790771"/>
              <a:ext cx="85725" cy="85725"/>
            </a:xfrm>
            <a:custGeom>
              <a:avLst/>
              <a:gdLst>
                <a:gd name="T0" fmla="*/ 65973 w 85725"/>
                <a:gd name="T1" fmla="*/ 24110 h 85725"/>
                <a:gd name="T2" fmla="*/ 24110 w 85725"/>
                <a:gd name="T3" fmla="*/ 66115 h 857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85725">
                  <a:moveTo>
                    <a:pt x="65973" y="24110"/>
                  </a:moveTo>
                  <a:lnTo>
                    <a:pt x="24110" y="66115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7" name="Полилиния: фигура 149">
              <a:extLst>
                <a:ext uri="{FF2B5EF4-FFF2-40B4-BE49-F238E27FC236}">
                  <a16:creationId xmlns:a16="http://schemas.microsoft.com/office/drawing/2014/main" id="{24AF1E35-BE03-472D-9F59-1E90AB97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3" y="4817758"/>
              <a:ext cx="42863" cy="100013"/>
            </a:xfrm>
            <a:custGeom>
              <a:avLst/>
              <a:gdLst>
                <a:gd name="T0" fmla="*/ 24127 w 42862"/>
                <a:gd name="T1" fmla="*/ 24110 h 100012"/>
                <a:gd name="T2" fmla="*/ 24127 w 42862"/>
                <a:gd name="T3" fmla="*/ 79991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79974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8" name="Полилиния: фигура 150">
              <a:extLst>
                <a:ext uri="{FF2B5EF4-FFF2-40B4-BE49-F238E27FC236}">
                  <a16:creationId xmlns:a16="http://schemas.microsoft.com/office/drawing/2014/main" id="{72BD0D6D-1C22-420F-BF3E-903AC44E9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3" y="4651071"/>
              <a:ext cx="414338" cy="300037"/>
            </a:xfrm>
            <a:custGeom>
              <a:avLst/>
              <a:gdLst>
                <a:gd name="T0" fmla="*/ 135981 w 414337"/>
                <a:gd name="T1" fmla="*/ 289732 h 300037"/>
                <a:gd name="T2" fmla="*/ 373599 w 414337"/>
                <a:gd name="T3" fmla="*/ 289732 h 300037"/>
                <a:gd name="T4" fmla="*/ 401603 w 414337"/>
                <a:gd name="T5" fmla="*/ 261728 h 300037"/>
                <a:gd name="T6" fmla="*/ 401603 w 414337"/>
                <a:gd name="T7" fmla="*/ 52114 h 300037"/>
                <a:gd name="T8" fmla="*/ 373599 w 414337"/>
                <a:gd name="T9" fmla="*/ 24110 h 300037"/>
                <a:gd name="T10" fmla="*/ 52114 w 414337"/>
                <a:gd name="T11" fmla="*/ 24110 h 300037"/>
                <a:gd name="T12" fmla="*/ 24110 w 414337"/>
                <a:gd name="T13" fmla="*/ 52114 h 300037"/>
                <a:gd name="T14" fmla="*/ 24110 w 414337"/>
                <a:gd name="T15" fmla="*/ 164002 h 3000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4337" h="300037">
                  <a:moveTo>
                    <a:pt x="135981" y="289715"/>
                  </a:moveTo>
                  <a:lnTo>
                    <a:pt x="373582" y="289715"/>
                  </a:lnTo>
                  <a:cubicBezTo>
                    <a:pt x="389013" y="289715"/>
                    <a:pt x="401586" y="277142"/>
                    <a:pt x="401586" y="261711"/>
                  </a:cubicBezTo>
                  <a:lnTo>
                    <a:pt x="401586" y="52114"/>
                  </a:lnTo>
                  <a:cubicBezTo>
                    <a:pt x="401586" y="36683"/>
                    <a:pt x="389013" y="24110"/>
                    <a:pt x="373582" y="24110"/>
                  </a:cubicBezTo>
                  <a:lnTo>
                    <a:pt x="52114" y="24110"/>
                  </a:lnTo>
                  <a:cubicBezTo>
                    <a:pt x="36683" y="24110"/>
                    <a:pt x="24110" y="36683"/>
                    <a:pt x="24110" y="52114"/>
                  </a:cubicBezTo>
                  <a:lnTo>
                    <a:pt x="24110" y="163985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9" name="Полилиния: фигура 151">
              <a:extLst>
                <a:ext uri="{FF2B5EF4-FFF2-40B4-BE49-F238E27FC236}">
                  <a16:creationId xmlns:a16="http://schemas.microsoft.com/office/drawing/2014/main" id="{7695CF07-CF21-4CF1-9FFD-D00B2612D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658" y="4692346"/>
              <a:ext cx="328613" cy="157162"/>
            </a:xfrm>
            <a:custGeom>
              <a:avLst/>
              <a:gdLst>
                <a:gd name="T0" fmla="*/ 317735 w 328612"/>
                <a:gd name="T1" fmla="*/ 24110 h 157162"/>
                <a:gd name="T2" fmla="*/ 205864 w 328612"/>
                <a:gd name="T3" fmla="*/ 135998 h 157162"/>
                <a:gd name="T4" fmla="*/ 135981 w 328612"/>
                <a:gd name="T5" fmla="*/ 135998 h 157162"/>
                <a:gd name="T6" fmla="*/ 24110 w 328612"/>
                <a:gd name="T7" fmla="*/ 24110 h 157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8612" h="157162">
                  <a:moveTo>
                    <a:pt x="317718" y="24110"/>
                  </a:moveTo>
                  <a:lnTo>
                    <a:pt x="205847" y="135981"/>
                  </a:lnTo>
                  <a:cubicBezTo>
                    <a:pt x="188845" y="149126"/>
                    <a:pt x="152983" y="149126"/>
                    <a:pt x="135981" y="135981"/>
                  </a:cubicBez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0" name="Полилиния: фигура 152">
              <a:extLst>
                <a:ext uri="{FF2B5EF4-FFF2-40B4-BE49-F238E27FC236}">
                  <a16:creationId xmlns:a16="http://schemas.microsoft.com/office/drawing/2014/main" id="{282559BF-005C-4581-8C6F-2E994D3FC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08" y="4790771"/>
              <a:ext cx="128588" cy="128587"/>
            </a:xfrm>
            <a:custGeom>
              <a:avLst/>
              <a:gdLst>
                <a:gd name="T0" fmla="*/ 24110 w 128587"/>
                <a:gd name="T1" fmla="*/ 24110 h 128587"/>
                <a:gd name="T2" fmla="*/ 107995 w 128587"/>
                <a:gd name="T3" fmla="*/ 107995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128587">
                  <a:moveTo>
                    <a:pt x="24110" y="24110"/>
                  </a:moveTo>
                  <a:lnTo>
                    <a:pt x="107978" y="107978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1" name="Полилиния: фигура 153">
              <a:extLst>
                <a:ext uri="{FF2B5EF4-FFF2-40B4-BE49-F238E27FC236}">
                  <a16:creationId xmlns:a16="http://schemas.microsoft.com/office/drawing/2014/main" id="{A4271EB1-6D99-42AC-BBEA-0C30BF4E2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1" y="4790771"/>
              <a:ext cx="200025" cy="42862"/>
            </a:xfrm>
            <a:custGeom>
              <a:avLst/>
              <a:gdLst>
                <a:gd name="T0" fmla="*/ 177844 w 200025"/>
                <a:gd name="T1" fmla="*/ 24127 h 42862"/>
                <a:gd name="T2" fmla="*/ 24110 w 2000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25" h="42862">
                  <a:moveTo>
                    <a:pt x="177844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2" name="Полилиния: фигура 154">
              <a:extLst>
                <a:ext uri="{FF2B5EF4-FFF2-40B4-BE49-F238E27FC236}">
                  <a16:creationId xmlns:a16="http://schemas.microsoft.com/office/drawing/2014/main" id="{1D35718A-08B0-4881-9D55-E01B83B6B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58" y="4720921"/>
              <a:ext cx="185738" cy="42862"/>
            </a:xfrm>
            <a:custGeom>
              <a:avLst/>
              <a:gdLst>
                <a:gd name="T0" fmla="*/ 163859 w 185737"/>
                <a:gd name="T1" fmla="*/ 24127 h 42862"/>
                <a:gd name="T2" fmla="*/ 24110 w 1857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737" h="42862">
                  <a:moveTo>
                    <a:pt x="163842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3" name="Полилиния: фигура 155">
              <a:extLst>
                <a:ext uri="{FF2B5EF4-FFF2-40B4-BE49-F238E27FC236}">
                  <a16:creationId xmlns:a16="http://schemas.microsoft.com/office/drawing/2014/main" id="{33F0BB02-335C-4208-96B3-E861A649C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1" y="4651071"/>
              <a:ext cx="185737" cy="42862"/>
            </a:xfrm>
            <a:custGeom>
              <a:avLst/>
              <a:gdLst>
                <a:gd name="T0" fmla="*/ 163859 w 185737"/>
                <a:gd name="T1" fmla="*/ 24127 h 42862"/>
                <a:gd name="T2" fmla="*/ 24110 w 1857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737" h="42862">
                  <a:moveTo>
                    <a:pt x="163842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4" name="Полилиния: фигура 156">
              <a:extLst>
                <a:ext uri="{FF2B5EF4-FFF2-40B4-BE49-F238E27FC236}">
                  <a16:creationId xmlns:a16="http://schemas.microsoft.com/office/drawing/2014/main" id="{CDE45EF9-FA3E-4ED9-B60F-3BE70E4D4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46" y="5014608"/>
              <a:ext cx="128587" cy="128588"/>
            </a:xfrm>
            <a:custGeom>
              <a:avLst/>
              <a:gdLst>
                <a:gd name="T0" fmla="*/ 107995 w 128587"/>
                <a:gd name="T1" fmla="*/ 24110 h 128587"/>
                <a:gd name="T2" fmla="*/ 24110 w 128587"/>
                <a:gd name="T3" fmla="*/ 107995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128587">
                  <a:moveTo>
                    <a:pt x="107978" y="24110"/>
                  </a:moveTo>
                  <a:lnTo>
                    <a:pt x="24110" y="10797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5" name="Полилиния: фигура 157">
              <a:extLst>
                <a:ext uri="{FF2B5EF4-FFF2-40B4-BE49-F238E27FC236}">
                  <a16:creationId xmlns:a16="http://schemas.microsoft.com/office/drawing/2014/main" id="{669E10EF-EF2C-43B6-834B-6A0205D61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3" y="4873321"/>
              <a:ext cx="414338" cy="300037"/>
            </a:xfrm>
            <a:custGeom>
              <a:avLst/>
              <a:gdLst>
                <a:gd name="T0" fmla="*/ 401603 w 414337"/>
                <a:gd name="T1" fmla="*/ 164002 h 300037"/>
                <a:gd name="T2" fmla="*/ 401603 w 414337"/>
                <a:gd name="T3" fmla="*/ 52114 h 300037"/>
                <a:gd name="T4" fmla="*/ 373599 w 414337"/>
                <a:gd name="T5" fmla="*/ 24110 h 300037"/>
                <a:gd name="T6" fmla="*/ 52114 w 414337"/>
                <a:gd name="T7" fmla="*/ 24110 h 300037"/>
                <a:gd name="T8" fmla="*/ 24110 w 414337"/>
                <a:gd name="T9" fmla="*/ 52114 h 300037"/>
                <a:gd name="T10" fmla="*/ 24110 w 414337"/>
                <a:gd name="T11" fmla="*/ 261728 h 300037"/>
                <a:gd name="T12" fmla="*/ 52114 w 414337"/>
                <a:gd name="T13" fmla="*/ 289732 h 300037"/>
                <a:gd name="T14" fmla="*/ 373599 w 414337"/>
                <a:gd name="T15" fmla="*/ 289732 h 300037"/>
                <a:gd name="T16" fmla="*/ 401603 w 414337"/>
                <a:gd name="T17" fmla="*/ 261728 h 300037"/>
                <a:gd name="T18" fmla="*/ 401603 w 414337"/>
                <a:gd name="T19" fmla="*/ 205864 h 3000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4337" h="300037">
                  <a:moveTo>
                    <a:pt x="401586" y="163985"/>
                  </a:moveTo>
                  <a:lnTo>
                    <a:pt x="401586" y="52114"/>
                  </a:lnTo>
                  <a:cubicBezTo>
                    <a:pt x="401586" y="36683"/>
                    <a:pt x="389013" y="24110"/>
                    <a:pt x="373582" y="24110"/>
                  </a:cubicBezTo>
                  <a:lnTo>
                    <a:pt x="52114" y="24110"/>
                  </a:lnTo>
                  <a:cubicBezTo>
                    <a:pt x="36683" y="24110"/>
                    <a:pt x="24110" y="36683"/>
                    <a:pt x="24110" y="52114"/>
                  </a:cubicBezTo>
                  <a:lnTo>
                    <a:pt x="24110" y="261711"/>
                  </a:lnTo>
                  <a:cubicBezTo>
                    <a:pt x="24110" y="277142"/>
                    <a:pt x="36683" y="289715"/>
                    <a:pt x="52114" y="289715"/>
                  </a:cubicBezTo>
                  <a:lnTo>
                    <a:pt x="373582" y="289715"/>
                  </a:lnTo>
                  <a:cubicBezTo>
                    <a:pt x="389013" y="289715"/>
                    <a:pt x="401586" y="277142"/>
                    <a:pt x="401586" y="261711"/>
                  </a:cubicBezTo>
                  <a:lnTo>
                    <a:pt x="401586" y="20584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6" name="Полилиния: фигура 158">
              <a:extLst>
                <a:ext uri="{FF2B5EF4-FFF2-40B4-BE49-F238E27FC236}">
                  <a16:creationId xmlns:a16="http://schemas.microsoft.com/office/drawing/2014/main" id="{6CF870BC-F497-4F9B-AC39-3CC9EF1E3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46" y="4916183"/>
              <a:ext cx="328612" cy="157163"/>
            </a:xfrm>
            <a:custGeom>
              <a:avLst/>
              <a:gdLst>
                <a:gd name="T0" fmla="*/ 317735 w 328612"/>
                <a:gd name="T1" fmla="*/ 24110 h 157162"/>
                <a:gd name="T2" fmla="*/ 205864 w 328612"/>
                <a:gd name="T3" fmla="*/ 135998 h 157162"/>
                <a:gd name="T4" fmla="*/ 135981 w 328612"/>
                <a:gd name="T5" fmla="*/ 135998 h 157162"/>
                <a:gd name="T6" fmla="*/ 24110 w 328612"/>
                <a:gd name="T7" fmla="*/ 24110 h 157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8612" h="157162">
                  <a:moveTo>
                    <a:pt x="317718" y="24110"/>
                  </a:moveTo>
                  <a:lnTo>
                    <a:pt x="205847" y="135981"/>
                  </a:lnTo>
                  <a:cubicBezTo>
                    <a:pt x="188845" y="149126"/>
                    <a:pt x="152983" y="149126"/>
                    <a:pt x="135981" y="135981"/>
                  </a:cubicBez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7" name="Полилиния: фигура 159">
              <a:extLst>
                <a:ext uri="{FF2B5EF4-FFF2-40B4-BE49-F238E27FC236}">
                  <a16:creationId xmlns:a16="http://schemas.microsoft.com/office/drawing/2014/main" id="{0901299B-1B7C-4F19-BF23-87688D017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096" y="5014608"/>
              <a:ext cx="128587" cy="128588"/>
            </a:xfrm>
            <a:custGeom>
              <a:avLst/>
              <a:gdLst>
                <a:gd name="T0" fmla="*/ 24110 w 128587"/>
                <a:gd name="T1" fmla="*/ 24110 h 128587"/>
                <a:gd name="T2" fmla="*/ 107995 w 128587"/>
                <a:gd name="T3" fmla="*/ 107995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128587">
                  <a:moveTo>
                    <a:pt x="24110" y="24110"/>
                  </a:moveTo>
                  <a:lnTo>
                    <a:pt x="107978" y="10797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8" name="Полилиния: фигура 160">
              <a:extLst>
                <a:ext uri="{FF2B5EF4-FFF2-40B4-BE49-F238E27FC236}">
                  <a16:creationId xmlns:a16="http://schemas.microsoft.com/office/drawing/2014/main" id="{1AA15A18-BF22-4B2D-8267-8A6706FA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1" y="5084458"/>
              <a:ext cx="185737" cy="42863"/>
            </a:xfrm>
            <a:custGeom>
              <a:avLst/>
              <a:gdLst>
                <a:gd name="T0" fmla="*/ 24110 w 185737"/>
                <a:gd name="T1" fmla="*/ 24127 h 42862"/>
                <a:gd name="T2" fmla="*/ 163859 w 1857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737" h="42862">
                  <a:moveTo>
                    <a:pt x="24110" y="24110"/>
                  </a:moveTo>
                  <a:lnTo>
                    <a:pt x="163842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9" name="Полилиния: фигура 161">
              <a:extLst>
                <a:ext uri="{FF2B5EF4-FFF2-40B4-BE49-F238E27FC236}">
                  <a16:creationId xmlns:a16="http://schemas.microsoft.com/office/drawing/2014/main" id="{044D709A-8630-4EB1-A170-E2F588D88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3" y="5014608"/>
              <a:ext cx="185738" cy="42863"/>
            </a:xfrm>
            <a:custGeom>
              <a:avLst/>
              <a:gdLst>
                <a:gd name="T0" fmla="*/ 24110 w 185737"/>
                <a:gd name="T1" fmla="*/ 24127 h 42862"/>
                <a:gd name="T2" fmla="*/ 163859 w 1857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737" h="42862">
                  <a:moveTo>
                    <a:pt x="24110" y="24110"/>
                  </a:moveTo>
                  <a:lnTo>
                    <a:pt x="163842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90" name="Рисунок 163">
            <a:extLst>
              <a:ext uri="{FF2B5EF4-FFF2-40B4-BE49-F238E27FC236}">
                <a16:creationId xmlns:a16="http://schemas.microsoft.com/office/drawing/2014/main" id="{5E9CAA97-60E2-4DE3-9634-C1B5DD559D64}"/>
              </a:ext>
            </a:extLst>
          </p:cNvPr>
          <p:cNvGrpSpPr>
            <a:grpSpLocks/>
          </p:cNvGrpSpPr>
          <p:nvPr/>
        </p:nvGrpSpPr>
        <p:grpSpPr bwMode="auto">
          <a:xfrm>
            <a:off x="9829897" y="2460964"/>
            <a:ext cx="731838" cy="731838"/>
            <a:chOff x="9708901" y="2377923"/>
            <a:chExt cx="731520" cy="731520"/>
          </a:xfrm>
        </p:grpSpPr>
        <p:sp>
          <p:nvSpPr>
            <p:cNvPr id="91" name="Полилиния: фигура 165">
              <a:extLst>
                <a:ext uri="{FF2B5EF4-FFF2-40B4-BE49-F238E27FC236}">
                  <a16:creationId xmlns:a16="http://schemas.microsoft.com/office/drawing/2014/main" id="{5E534811-411A-4166-A493-0AA83257C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433" y="2714327"/>
              <a:ext cx="306254" cy="46018"/>
            </a:xfrm>
            <a:custGeom>
              <a:avLst/>
              <a:gdLst>
                <a:gd name="T0" fmla="*/ 27146 w 304800"/>
                <a:gd name="T1" fmla="*/ 27146 h 45720"/>
                <a:gd name="T2" fmla="*/ 286226 w 304800"/>
                <a:gd name="T3" fmla="*/ 27146 h 457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4800" h="45720">
                  <a:moveTo>
                    <a:pt x="27146" y="27146"/>
                  </a:moveTo>
                  <a:lnTo>
                    <a:pt x="286226" y="2714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2" name="Полилиния: фигура 166">
              <a:extLst>
                <a:ext uri="{FF2B5EF4-FFF2-40B4-BE49-F238E27FC236}">
                  <a16:creationId xmlns:a16="http://schemas.microsoft.com/office/drawing/2014/main" id="{7CFABA45-403D-4EB3-BBC6-818414CEE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433" y="2804775"/>
              <a:ext cx="228501" cy="46017"/>
            </a:xfrm>
            <a:custGeom>
              <a:avLst/>
              <a:gdLst>
                <a:gd name="T0" fmla="*/ 210026 w 228600"/>
                <a:gd name="T1" fmla="*/ 27146 h 45720"/>
                <a:gd name="T2" fmla="*/ 27146 w 228600"/>
                <a:gd name="T3" fmla="*/ 27146 h 457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8600" h="45720">
                  <a:moveTo>
                    <a:pt x="210026" y="27146"/>
                  </a:moveTo>
                  <a:lnTo>
                    <a:pt x="27146" y="2714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3" name="Полилиния: фигура 167">
              <a:extLst>
                <a:ext uri="{FF2B5EF4-FFF2-40B4-BE49-F238E27FC236}">
                  <a16:creationId xmlns:a16="http://schemas.microsoft.com/office/drawing/2014/main" id="{33E54097-58A2-4B27-B857-BD93A95DC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0967" y="2896810"/>
              <a:ext cx="364966" cy="46017"/>
            </a:xfrm>
            <a:custGeom>
              <a:avLst/>
              <a:gdLst>
                <a:gd name="T0" fmla="*/ 27146 w 365760"/>
                <a:gd name="T1" fmla="*/ 27146 h 45720"/>
                <a:gd name="T2" fmla="*/ 347186 w 365760"/>
                <a:gd name="T3" fmla="*/ 27146 h 457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5760" h="45720">
                  <a:moveTo>
                    <a:pt x="27146" y="27146"/>
                  </a:moveTo>
                  <a:lnTo>
                    <a:pt x="347186" y="2714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4" name="Полилиния: фигура 168">
              <a:extLst>
                <a:ext uri="{FF2B5EF4-FFF2-40B4-BE49-F238E27FC236}">
                  <a16:creationId xmlns:a16="http://schemas.microsoft.com/office/drawing/2014/main" id="{34F3FC64-1F2C-4B3D-8A61-EBEBDC9DE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433" y="2622292"/>
              <a:ext cx="382421" cy="320536"/>
            </a:xfrm>
            <a:custGeom>
              <a:avLst/>
              <a:gdLst>
                <a:gd name="T0" fmla="*/ 27146 w 381000"/>
                <a:gd name="T1" fmla="*/ 301466 h 320040"/>
                <a:gd name="T2" fmla="*/ 27146 w 381000"/>
                <a:gd name="T3" fmla="*/ 27146 h 320040"/>
                <a:gd name="T4" fmla="*/ 362426 w 381000"/>
                <a:gd name="T5" fmla="*/ 27146 h 320040"/>
                <a:gd name="T6" fmla="*/ 362426 w 381000"/>
                <a:gd name="T7" fmla="*/ 57626 h 3200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000" h="320040">
                  <a:moveTo>
                    <a:pt x="27146" y="301466"/>
                  </a:moveTo>
                  <a:lnTo>
                    <a:pt x="27146" y="27146"/>
                  </a:lnTo>
                  <a:lnTo>
                    <a:pt x="362426" y="27146"/>
                  </a:lnTo>
                  <a:lnTo>
                    <a:pt x="362426" y="5762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5" name="Полилиния: фигура 169">
              <a:extLst>
                <a:ext uri="{FF2B5EF4-FFF2-40B4-BE49-F238E27FC236}">
                  <a16:creationId xmlns:a16="http://schemas.microsoft.com/office/drawing/2014/main" id="{3E40F9FC-FD95-4B61-B562-7535F1152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6984" y="2393791"/>
              <a:ext cx="563318" cy="549036"/>
            </a:xfrm>
            <a:custGeom>
              <a:avLst/>
              <a:gdLst>
                <a:gd name="T0" fmla="*/ 27146 w 563880"/>
                <a:gd name="T1" fmla="*/ 530066 h 548640"/>
                <a:gd name="T2" fmla="*/ 27146 w 563880"/>
                <a:gd name="T3" fmla="*/ 194786 h 548640"/>
                <a:gd name="T4" fmla="*/ 286226 w 563880"/>
                <a:gd name="T5" fmla="*/ 27146 h 548640"/>
                <a:gd name="T6" fmla="*/ 545306 w 563880"/>
                <a:gd name="T7" fmla="*/ 194786 h 548640"/>
                <a:gd name="T8" fmla="*/ 545306 w 563880"/>
                <a:gd name="T9" fmla="*/ 286226 h 548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3880" h="548640">
                  <a:moveTo>
                    <a:pt x="27146" y="530066"/>
                  </a:moveTo>
                  <a:lnTo>
                    <a:pt x="27146" y="194786"/>
                  </a:lnTo>
                  <a:lnTo>
                    <a:pt x="286226" y="27146"/>
                  </a:lnTo>
                  <a:lnTo>
                    <a:pt x="545306" y="194786"/>
                  </a:lnTo>
                  <a:lnTo>
                    <a:pt x="545306" y="28622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6" name="Полилиния: фигура 170">
              <a:extLst>
                <a:ext uri="{FF2B5EF4-FFF2-40B4-BE49-F238E27FC236}">
                  <a16:creationId xmlns:a16="http://schemas.microsoft.com/office/drawing/2014/main" id="{B978D4CD-D456-428C-95E6-D01F62A18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802" y="2836512"/>
              <a:ext cx="198351" cy="166615"/>
            </a:xfrm>
            <a:custGeom>
              <a:avLst/>
              <a:gdLst>
                <a:gd name="T0" fmla="*/ 27146 w 198120"/>
                <a:gd name="T1" fmla="*/ 27146 h 167640"/>
                <a:gd name="T2" fmla="*/ 179546 w 198120"/>
                <a:gd name="T3" fmla="*/ 27146 h 167640"/>
                <a:gd name="T4" fmla="*/ 179546 w 198120"/>
                <a:gd name="T5" fmla="*/ 149066 h 167640"/>
                <a:gd name="T6" fmla="*/ 27146 w 198120"/>
                <a:gd name="T7" fmla="*/ 149066 h 1676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120" h="167640">
                  <a:moveTo>
                    <a:pt x="27146" y="27146"/>
                  </a:moveTo>
                  <a:lnTo>
                    <a:pt x="179546" y="27146"/>
                  </a:lnTo>
                  <a:lnTo>
                    <a:pt x="179546" y="149066"/>
                  </a:lnTo>
                  <a:lnTo>
                    <a:pt x="27146" y="149066"/>
                  </a:lnTo>
                  <a:lnTo>
                    <a:pt x="27146" y="27146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7" name="Полилиния: фигура 171">
              <a:extLst>
                <a:ext uri="{FF2B5EF4-FFF2-40B4-BE49-F238E27FC236}">
                  <a16:creationId xmlns:a16="http://schemas.microsoft.com/office/drawing/2014/main" id="{9B8BE973-B7CE-4115-A485-D0CAC0CA2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4136" y="2836512"/>
              <a:ext cx="198351" cy="166615"/>
            </a:xfrm>
            <a:custGeom>
              <a:avLst/>
              <a:gdLst>
                <a:gd name="T0" fmla="*/ 27146 w 198120"/>
                <a:gd name="T1" fmla="*/ 27146 h 167640"/>
                <a:gd name="T2" fmla="*/ 179546 w 198120"/>
                <a:gd name="T3" fmla="*/ 27146 h 167640"/>
                <a:gd name="T4" fmla="*/ 179546 w 198120"/>
                <a:gd name="T5" fmla="*/ 149066 h 167640"/>
                <a:gd name="T6" fmla="*/ 27146 w 198120"/>
                <a:gd name="T7" fmla="*/ 149066 h 1676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120" h="167640">
                  <a:moveTo>
                    <a:pt x="27146" y="27146"/>
                  </a:moveTo>
                  <a:lnTo>
                    <a:pt x="179546" y="27146"/>
                  </a:lnTo>
                  <a:lnTo>
                    <a:pt x="179546" y="149066"/>
                  </a:lnTo>
                  <a:lnTo>
                    <a:pt x="27146" y="149066"/>
                  </a:lnTo>
                  <a:lnTo>
                    <a:pt x="27146" y="27146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8" name="Полилиния: фигура 172">
              <a:extLst>
                <a:ext uri="{FF2B5EF4-FFF2-40B4-BE49-F238E27FC236}">
                  <a16:creationId xmlns:a16="http://schemas.microsoft.com/office/drawing/2014/main" id="{00161D26-331C-4C39-9259-E187AD29F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7969" y="2714327"/>
              <a:ext cx="198351" cy="166616"/>
            </a:xfrm>
            <a:custGeom>
              <a:avLst/>
              <a:gdLst>
                <a:gd name="T0" fmla="*/ 27146 w 198120"/>
                <a:gd name="T1" fmla="*/ 27146 h 167640"/>
                <a:gd name="T2" fmla="*/ 179546 w 198120"/>
                <a:gd name="T3" fmla="*/ 27146 h 167640"/>
                <a:gd name="T4" fmla="*/ 179546 w 198120"/>
                <a:gd name="T5" fmla="*/ 149066 h 167640"/>
                <a:gd name="T6" fmla="*/ 27146 w 198120"/>
                <a:gd name="T7" fmla="*/ 149066 h 1676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120" h="167640">
                  <a:moveTo>
                    <a:pt x="27146" y="27146"/>
                  </a:moveTo>
                  <a:lnTo>
                    <a:pt x="179546" y="27146"/>
                  </a:lnTo>
                  <a:lnTo>
                    <a:pt x="179546" y="149066"/>
                  </a:lnTo>
                  <a:lnTo>
                    <a:pt x="27146" y="149066"/>
                  </a:lnTo>
                  <a:lnTo>
                    <a:pt x="27146" y="27146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99" name="Рисунок 174">
            <a:extLst>
              <a:ext uri="{FF2B5EF4-FFF2-40B4-BE49-F238E27FC236}">
                <a16:creationId xmlns:a16="http://schemas.microsoft.com/office/drawing/2014/main" id="{3117E880-47F8-472C-A75E-B9D66155B894}"/>
              </a:ext>
            </a:extLst>
          </p:cNvPr>
          <p:cNvGrpSpPr>
            <a:grpSpLocks/>
          </p:cNvGrpSpPr>
          <p:nvPr/>
        </p:nvGrpSpPr>
        <p:grpSpPr bwMode="auto">
          <a:xfrm>
            <a:off x="8445597" y="2462552"/>
            <a:ext cx="731838" cy="730250"/>
            <a:chOff x="8325601" y="2391988"/>
            <a:chExt cx="731520" cy="731520"/>
          </a:xfrm>
        </p:grpSpPr>
        <p:sp>
          <p:nvSpPr>
            <p:cNvPr id="100" name="Полилиния: фигура 176">
              <a:extLst>
                <a:ext uri="{FF2B5EF4-FFF2-40B4-BE49-F238E27FC236}">
                  <a16:creationId xmlns:a16="http://schemas.microsoft.com/office/drawing/2014/main" id="{F5955DB6-08FC-445E-B326-FCD5486B0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689" y="2713221"/>
              <a:ext cx="503018" cy="305330"/>
            </a:xfrm>
            <a:custGeom>
              <a:avLst/>
              <a:gdLst>
                <a:gd name="T0" fmla="*/ 27146 w 502920"/>
                <a:gd name="T1" fmla="*/ 289990 h 304800"/>
                <a:gd name="T2" fmla="*/ 57779 w 502920"/>
                <a:gd name="T3" fmla="*/ 274598 h 304800"/>
                <a:gd name="T4" fmla="*/ 283483 w 502920"/>
                <a:gd name="T5" fmla="*/ 274598 h 304800"/>
                <a:gd name="T6" fmla="*/ 406165 w 502920"/>
                <a:gd name="T7" fmla="*/ 167308 h 304800"/>
                <a:gd name="T8" fmla="*/ 482822 w 502920"/>
                <a:gd name="T9" fmla="*/ 44626 h 304800"/>
                <a:gd name="T10" fmla="*/ 421405 w 502920"/>
                <a:gd name="T11" fmla="*/ 29234 h 304800"/>
                <a:gd name="T12" fmla="*/ 359988 w 502920"/>
                <a:gd name="T13" fmla="*/ 90651 h 304800"/>
                <a:gd name="T14" fmla="*/ 293237 w 502920"/>
                <a:gd name="T15" fmla="*/ 125398 h 304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2920" h="304800">
                  <a:moveTo>
                    <a:pt x="27146" y="289990"/>
                  </a:moveTo>
                  <a:cubicBezTo>
                    <a:pt x="33090" y="284047"/>
                    <a:pt x="39033" y="274598"/>
                    <a:pt x="57779" y="274598"/>
                  </a:cubicBezTo>
                  <a:lnTo>
                    <a:pt x="283483" y="274598"/>
                  </a:lnTo>
                  <a:cubicBezTo>
                    <a:pt x="300552" y="274598"/>
                    <a:pt x="394278" y="180567"/>
                    <a:pt x="406165" y="167308"/>
                  </a:cubicBezTo>
                  <a:cubicBezTo>
                    <a:pt x="417595" y="154507"/>
                    <a:pt x="468649" y="77697"/>
                    <a:pt x="482822" y="44626"/>
                  </a:cubicBezTo>
                  <a:cubicBezTo>
                    <a:pt x="473983" y="32587"/>
                    <a:pt x="449904" y="22681"/>
                    <a:pt x="421405" y="29234"/>
                  </a:cubicBezTo>
                  <a:cubicBezTo>
                    <a:pt x="394278" y="35482"/>
                    <a:pt x="378276" y="54990"/>
                    <a:pt x="359988" y="90651"/>
                  </a:cubicBezTo>
                  <a:lnTo>
                    <a:pt x="293237" y="12539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1" name="Полилиния: фигура 177">
              <a:extLst>
                <a:ext uri="{FF2B5EF4-FFF2-40B4-BE49-F238E27FC236}">
                  <a16:creationId xmlns:a16="http://schemas.microsoft.com/office/drawing/2014/main" id="{11B1900A-4901-41DE-8D02-7D4CA730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8" y="2760929"/>
              <a:ext cx="442720" cy="152665"/>
            </a:xfrm>
            <a:custGeom>
              <a:avLst/>
              <a:gdLst>
                <a:gd name="T0" fmla="*/ 238525 w 441960"/>
                <a:gd name="T1" fmla="*/ 134436 h 152400"/>
                <a:gd name="T2" fmla="*/ 376599 w 441960"/>
                <a:gd name="T3" fmla="*/ 134436 h 152400"/>
                <a:gd name="T4" fmla="*/ 376599 w 441960"/>
                <a:gd name="T5" fmla="*/ 57779 h 152400"/>
                <a:gd name="T6" fmla="*/ 284550 w 441960"/>
                <a:gd name="T7" fmla="*/ 57779 h 152400"/>
                <a:gd name="T8" fmla="*/ 227552 w 441960"/>
                <a:gd name="T9" fmla="*/ 27146 h 152400"/>
                <a:gd name="T10" fmla="*/ 150895 w 441960"/>
                <a:gd name="T11" fmla="*/ 27146 h 152400"/>
                <a:gd name="T12" fmla="*/ 89478 w 441960"/>
                <a:gd name="T13" fmla="*/ 57779 h 152400"/>
                <a:gd name="T14" fmla="*/ 27146 w 441960"/>
                <a:gd name="T15" fmla="*/ 118129 h 1524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1960" h="152400">
                  <a:moveTo>
                    <a:pt x="238525" y="134436"/>
                  </a:moveTo>
                  <a:lnTo>
                    <a:pt x="376599" y="134436"/>
                  </a:lnTo>
                  <a:cubicBezTo>
                    <a:pt x="438017" y="134436"/>
                    <a:pt x="438017" y="57779"/>
                    <a:pt x="376599" y="57779"/>
                  </a:cubicBezTo>
                  <a:lnTo>
                    <a:pt x="284550" y="57779"/>
                  </a:lnTo>
                  <a:cubicBezTo>
                    <a:pt x="271748" y="57779"/>
                    <a:pt x="247821" y="27146"/>
                    <a:pt x="227552" y="27146"/>
                  </a:cubicBezTo>
                  <a:lnTo>
                    <a:pt x="150895" y="27146"/>
                  </a:lnTo>
                  <a:cubicBezTo>
                    <a:pt x="130169" y="27146"/>
                    <a:pt x="104413" y="43910"/>
                    <a:pt x="89478" y="57779"/>
                  </a:cubicBezTo>
                  <a:cubicBezTo>
                    <a:pt x="66465" y="80791"/>
                    <a:pt x="27146" y="118129"/>
                    <a:pt x="27146" y="118129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2" name="Полилиния: фигура 178">
              <a:extLst>
                <a:ext uri="{FF2B5EF4-FFF2-40B4-BE49-F238E27FC236}">
                  <a16:creationId xmlns:a16="http://schemas.microsoft.com/office/drawing/2014/main" id="{E18B0089-811F-4B24-97E4-9F735A49D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494" y="2811817"/>
              <a:ext cx="320536" cy="319642"/>
            </a:xfrm>
            <a:custGeom>
              <a:avLst/>
              <a:gdLst>
                <a:gd name="T0" fmla="*/ 38391 w 320040"/>
                <a:gd name="T1" fmla="*/ 115118 h 320040"/>
                <a:gd name="T2" fmla="*/ 115118 w 320040"/>
                <a:gd name="T3" fmla="*/ 38391 h 320040"/>
                <a:gd name="T4" fmla="*/ 283875 w 320040"/>
                <a:gd name="T5" fmla="*/ 207148 h 320040"/>
                <a:gd name="T6" fmla="*/ 207148 w 320040"/>
                <a:gd name="T7" fmla="*/ 283875 h 3200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0040" h="320040">
                  <a:moveTo>
                    <a:pt x="38391" y="115118"/>
                  </a:moveTo>
                  <a:lnTo>
                    <a:pt x="115118" y="38391"/>
                  </a:lnTo>
                  <a:lnTo>
                    <a:pt x="283875" y="207148"/>
                  </a:lnTo>
                  <a:lnTo>
                    <a:pt x="207148" y="283875"/>
                  </a:lnTo>
                  <a:lnTo>
                    <a:pt x="38391" y="115118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3" name="Полилиния: фигура 179">
              <a:extLst>
                <a:ext uri="{FF2B5EF4-FFF2-40B4-BE49-F238E27FC236}">
                  <a16:creationId xmlns:a16="http://schemas.microsoft.com/office/drawing/2014/main" id="{0FB53C1F-D55D-4760-95CE-F27AADDBA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768" y="2899281"/>
              <a:ext cx="76167" cy="76333"/>
            </a:xfrm>
            <a:custGeom>
              <a:avLst/>
              <a:gdLst>
                <a:gd name="T0" fmla="*/ 27146 w 76200"/>
                <a:gd name="T1" fmla="*/ 27146 h 76200"/>
                <a:gd name="T2" fmla="*/ 57779 w 76200"/>
                <a:gd name="T3" fmla="*/ 57779 h 762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00" h="76200">
                  <a:moveTo>
                    <a:pt x="27146" y="27146"/>
                  </a:moveTo>
                  <a:lnTo>
                    <a:pt x="57779" y="57779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4" name="Полилиния: фигура 180">
              <a:extLst>
                <a:ext uri="{FF2B5EF4-FFF2-40B4-BE49-F238E27FC236}">
                  <a16:creationId xmlns:a16="http://schemas.microsoft.com/office/drawing/2014/main" id="{E46A3C23-511B-42FF-9971-2757208DB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120" y="2407891"/>
              <a:ext cx="349098" cy="351447"/>
            </a:xfrm>
            <a:custGeom>
              <a:avLst/>
              <a:gdLst>
                <a:gd name="T0" fmla="*/ 301161 w 350520"/>
                <a:gd name="T1" fmla="*/ 180461 h 350520"/>
                <a:gd name="T2" fmla="*/ 299790 w 350520"/>
                <a:gd name="T3" fmla="*/ 163544 h 350520"/>
                <a:gd name="T4" fmla="*/ 329660 w 350520"/>
                <a:gd name="T5" fmla="*/ 135655 h 350520"/>
                <a:gd name="T6" fmla="*/ 292779 w 350520"/>
                <a:gd name="T7" fmla="*/ 71952 h 350520"/>
                <a:gd name="T8" fmla="*/ 253765 w 350520"/>
                <a:gd name="T9" fmla="*/ 83839 h 350520"/>
                <a:gd name="T10" fmla="*/ 224352 w 350520"/>
                <a:gd name="T11" fmla="*/ 66770 h 350520"/>
                <a:gd name="T12" fmla="*/ 215208 w 350520"/>
                <a:gd name="T13" fmla="*/ 27146 h 350520"/>
                <a:gd name="T14" fmla="*/ 141599 w 350520"/>
                <a:gd name="T15" fmla="*/ 27146 h 350520"/>
                <a:gd name="T16" fmla="*/ 132455 w 350520"/>
                <a:gd name="T17" fmla="*/ 66770 h 350520"/>
                <a:gd name="T18" fmla="*/ 103041 w 350520"/>
                <a:gd name="T19" fmla="*/ 83839 h 350520"/>
                <a:gd name="T20" fmla="*/ 64027 w 350520"/>
                <a:gd name="T21" fmla="*/ 71952 h 350520"/>
                <a:gd name="T22" fmla="*/ 27146 w 350520"/>
                <a:gd name="T23" fmla="*/ 135655 h 350520"/>
                <a:gd name="T24" fmla="*/ 57017 w 350520"/>
                <a:gd name="T25" fmla="*/ 163544 h 350520"/>
                <a:gd name="T26" fmla="*/ 55645 w 350520"/>
                <a:gd name="T27" fmla="*/ 180461 h 350520"/>
                <a:gd name="T28" fmla="*/ 57017 w 350520"/>
                <a:gd name="T29" fmla="*/ 197377 h 350520"/>
                <a:gd name="T30" fmla="*/ 27146 w 350520"/>
                <a:gd name="T31" fmla="*/ 225266 h 350520"/>
                <a:gd name="T32" fmla="*/ 64027 w 350520"/>
                <a:gd name="T33" fmla="*/ 288969 h 350520"/>
                <a:gd name="T34" fmla="*/ 103041 w 350520"/>
                <a:gd name="T35" fmla="*/ 277082 h 350520"/>
                <a:gd name="T36" fmla="*/ 132455 w 350520"/>
                <a:gd name="T37" fmla="*/ 294151 h 350520"/>
                <a:gd name="T38" fmla="*/ 141599 w 350520"/>
                <a:gd name="T39" fmla="*/ 333775 h 350520"/>
                <a:gd name="T40" fmla="*/ 215208 w 350520"/>
                <a:gd name="T41" fmla="*/ 333775 h 350520"/>
                <a:gd name="T42" fmla="*/ 224352 w 350520"/>
                <a:gd name="T43" fmla="*/ 294151 h 350520"/>
                <a:gd name="T44" fmla="*/ 253765 w 350520"/>
                <a:gd name="T45" fmla="*/ 277082 h 350520"/>
                <a:gd name="T46" fmla="*/ 292779 w 350520"/>
                <a:gd name="T47" fmla="*/ 288969 h 350520"/>
                <a:gd name="T48" fmla="*/ 329660 w 350520"/>
                <a:gd name="T49" fmla="*/ 225266 h 350520"/>
                <a:gd name="T50" fmla="*/ 299790 w 350520"/>
                <a:gd name="T51" fmla="*/ 197377 h 350520"/>
                <a:gd name="T52" fmla="*/ 301161 w 350520"/>
                <a:gd name="T53" fmla="*/ 180461 h 3505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50520" h="350520">
                  <a:moveTo>
                    <a:pt x="301161" y="180461"/>
                  </a:moveTo>
                  <a:cubicBezTo>
                    <a:pt x="301161" y="174669"/>
                    <a:pt x="300552" y="169031"/>
                    <a:pt x="299790" y="163544"/>
                  </a:cubicBezTo>
                  <a:lnTo>
                    <a:pt x="329660" y="135655"/>
                  </a:lnTo>
                  <a:lnTo>
                    <a:pt x="292779" y="71952"/>
                  </a:lnTo>
                  <a:lnTo>
                    <a:pt x="253765" y="83839"/>
                  </a:lnTo>
                  <a:cubicBezTo>
                    <a:pt x="244926" y="76829"/>
                    <a:pt x="235020" y="71037"/>
                    <a:pt x="224352" y="66770"/>
                  </a:cubicBezTo>
                  <a:lnTo>
                    <a:pt x="215208" y="27146"/>
                  </a:lnTo>
                  <a:lnTo>
                    <a:pt x="141599" y="27146"/>
                  </a:lnTo>
                  <a:lnTo>
                    <a:pt x="132455" y="66770"/>
                  </a:lnTo>
                  <a:cubicBezTo>
                    <a:pt x="121787" y="71037"/>
                    <a:pt x="112033" y="76829"/>
                    <a:pt x="103041" y="83839"/>
                  </a:cubicBezTo>
                  <a:lnTo>
                    <a:pt x="64027" y="71952"/>
                  </a:lnTo>
                  <a:lnTo>
                    <a:pt x="27146" y="135655"/>
                  </a:lnTo>
                  <a:lnTo>
                    <a:pt x="57017" y="163544"/>
                  </a:lnTo>
                  <a:cubicBezTo>
                    <a:pt x="56255" y="169031"/>
                    <a:pt x="55645" y="174669"/>
                    <a:pt x="55645" y="180461"/>
                  </a:cubicBezTo>
                  <a:cubicBezTo>
                    <a:pt x="55645" y="186252"/>
                    <a:pt x="56255" y="191891"/>
                    <a:pt x="57017" y="197377"/>
                  </a:cubicBezTo>
                  <a:lnTo>
                    <a:pt x="27146" y="225266"/>
                  </a:lnTo>
                  <a:lnTo>
                    <a:pt x="64027" y="288969"/>
                  </a:lnTo>
                  <a:lnTo>
                    <a:pt x="103041" y="277082"/>
                  </a:lnTo>
                  <a:cubicBezTo>
                    <a:pt x="111881" y="284093"/>
                    <a:pt x="121787" y="289884"/>
                    <a:pt x="132455" y="294151"/>
                  </a:cubicBezTo>
                  <a:lnTo>
                    <a:pt x="141599" y="333775"/>
                  </a:lnTo>
                  <a:lnTo>
                    <a:pt x="215208" y="333775"/>
                  </a:lnTo>
                  <a:lnTo>
                    <a:pt x="224352" y="294151"/>
                  </a:lnTo>
                  <a:cubicBezTo>
                    <a:pt x="235020" y="289884"/>
                    <a:pt x="244773" y="284093"/>
                    <a:pt x="253765" y="277082"/>
                  </a:cubicBezTo>
                  <a:lnTo>
                    <a:pt x="292779" y="288969"/>
                  </a:lnTo>
                  <a:lnTo>
                    <a:pt x="329660" y="225266"/>
                  </a:lnTo>
                  <a:lnTo>
                    <a:pt x="299790" y="197377"/>
                  </a:lnTo>
                  <a:cubicBezTo>
                    <a:pt x="300552" y="191891"/>
                    <a:pt x="301161" y="186252"/>
                    <a:pt x="301161" y="180461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5" name="Полилиния: фигура 181">
              <a:extLst>
                <a:ext uri="{FF2B5EF4-FFF2-40B4-BE49-F238E27FC236}">
                  <a16:creationId xmlns:a16="http://schemas.microsoft.com/office/drawing/2014/main" id="{6FA562B9-B3E5-4A19-AE7B-F315DAE41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849" y="2516028"/>
              <a:ext cx="136466" cy="136762"/>
            </a:xfrm>
            <a:custGeom>
              <a:avLst/>
              <a:gdLst>
                <a:gd name="T0" fmla="*/ 119196 w 137160"/>
                <a:gd name="T1" fmla="*/ 73171 h 137160"/>
                <a:gd name="T2" fmla="*/ 73171 w 137160"/>
                <a:gd name="T3" fmla="*/ 119196 h 137160"/>
                <a:gd name="T4" fmla="*/ 27146 w 137160"/>
                <a:gd name="T5" fmla="*/ 73171 h 137160"/>
                <a:gd name="T6" fmla="*/ 73171 w 137160"/>
                <a:gd name="T7" fmla="*/ 27146 h 137160"/>
                <a:gd name="T8" fmla="*/ 119196 w 137160"/>
                <a:gd name="T9" fmla="*/ 73171 h 137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160" h="137160">
                  <a:moveTo>
                    <a:pt x="119196" y="73171"/>
                  </a:moveTo>
                  <a:cubicBezTo>
                    <a:pt x="119196" y="98590"/>
                    <a:pt x="98590" y="119196"/>
                    <a:pt x="73171" y="119196"/>
                  </a:cubicBezTo>
                  <a:cubicBezTo>
                    <a:pt x="47752" y="119196"/>
                    <a:pt x="27146" y="98590"/>
                    <a:pt x="27146" y="73171"/>
                  </a:cubicBezTo>
                  <a:cubicBezTo>
                    <a:pt x="27146" y="47752"/>
                    <a:pt x="47752" y="27146"/>
                    <a:pt x="73171" y="27146"/>
                  </a:cubicBezTo>
                  <a:cubicBezTo>
                    <a:pt x="98590" y="27146"/>
                    <a:pt x="119196" y="47752"/>
                    <a:pt x="119196" y="73171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106" name="Рисунок 193">
            <a:extLst>
              <a:ext uri="{FF2B5EF4-FFF2-40B4-BE49-F238E27FC236}">
                <a16:creationId xmlns:a16="http://schemas.microsoft.com/office/drawing/2014/main" id="{CA4F7E18-7965-4E26-8358-897831802810}"/>
              </a:ext>
            </a:extLst>
          </p:cNvPr>
          <p:cNvGrpSpPr>
            <a:grpSpLocks/>
          </p:cNvGrpSpPr>
          <p:nvPr/>
        </p:nvGrpSpPr>
        <p:grpSpPr bwMode="auto">
          <a:xfrm>
            <a:off x="3383060" y="2462552"/>
            <a:ext cx="685800" cy="685800"/>
            <a:chOff x="2561416" y="2437734"/>
            <a:chExt cx="685800" cy="685800"/>
          </a:xfrm>
        </p:grpSpPr>
        <p:sp>
          <p:nvSpPr>
            <p:cNvPr id="107" name="Полилиния: фигура 195">
              <a:extLst>
                <a:ext uri="{FF2B5EF4-FFF2-40B4-BE49-F238E27FC236}">
                  <a16:creationId xmlns:a16="http://schemas.microsoft.com/office/drawing/2014/main" id="{6B095BA8-8D2F-4A98-AE6B-BEC26D4C0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666" y="2483771"/>
              <a:ext cx="214312" cy="128588"/>
            </a:xfrm>
            <a:custGeom>
              <a:avLst/>
              <a:gdLst>
                <a:gd name="T0" fmla="*/ 24110 w 214312"/>
                <a:gd name="T1" fmla="*/ 24110 h 128587"/>
                <a:gd name="T2" fmla="*/ 192577 w 214312"/>
                <a:gd name="T3" fmla="*/ 24110 h 128587"/>
                <a:gd name="T4" fmla="*/ 192577 w 214312"/>
                <a:gd name="T5" fmla="*/ 108423 h 128587"/>
                <a:gd name="T6" fmla="*/ 24110 w 214312"/>
                <a:gd name="T7" fmla="*/ 108423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2" h="128587">
                  <a:moveTo>
                    <a:pt x="24110" y="24110"/>
                  </a:moveTo>
                  <a:lnTo>
                    <a:pt x="192560" y="24110"/>
                  </a:lnTo>
                  <a:lnTo>
                    <a:pt x="192560" y="108406"/>
                  </a:lnTo>
                  <a:lnTo>
                    <a:pt x="24110" y="108406"/>
                  </a:lnTo>
                  <a:lnTo>
                    <a:pt x="24110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8" name="Полилиния: фигура 196">
              <a:extLst>
                <a:ext uri="{FF2B5EF4-FFF2-40B4-BE49-F238E27FC236}">
                  <a16:creationId xmlns:a16="http://schemas.microsoft.com/office/drawing/2014/main" id="{243642FD-4CA0-4956-8F2A-BDC3A4FF5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666" y="2709196"/>
              <a:ext cx="214312" cy="128588"/>
            </a:xfrm>
            <a:custGeom>
              <a:avLst/>
              <a:gdLst>
                <a:gd name="T0" fmla="*/ 52114 w 214312"/>
                <a:gd name="T1" fmla="*/ 108281 h 128587"/>
                <a:gd name="T2" fmla="*/ 24110 w 214312"/>
                <a:gd name="T3" fmla="*/ 108281 h 128587"/>
                <a:gd name="T4" fmla="*/ 24110 w 214312"/>
                <a:gd name="T5" fmla="*/ 24110 h 128587"/>
                <a:gd name="T6" fmla="*/ 192577 w 214312"/>
                <a:gd name="T7" fmla="*/ 24110 h 128587"/>
                <a:gd name="T8" fmla="*/ 192577 w 214312"/>
                <a:gd name="T9" fmla="*/ 52114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312" h="128587">
                  <a:moveTo>
                    <a:pt x="52114" y="108264"/>
                  </a:moveTo>
                  <a:lnTo>
                    <a:pt x="24110" y="108264"/>
                  </a:lnTo>
                  <a:lnTo>
                    <a:pt x="24110" y="24110"/>
                  </a:lnTo>
                  <a:lnTo>
                    <a:pt x="192560" y="24110"/>
                  </a:lnTo>
                  <a:lnTo>
                    <a:pt x="192560" y="5211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9" name="Полилиния: фигура 197">
              <a:extLst>
                <a:ext uri="{FF2B5EF4-FFF2-40B4-BE49-F238E27FC236}">
                  <a16:creationId xmlns:a16="http://schemas.microsoft.com/office/drawing/2014/main" id="{83BA55D9-DFB8-4F16-97B9-123D84FDC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41" y="2709196"/>
              <a:ext cx="214312" cy="128588"/>
            </a:xfrm>
            <a:custGeom>
              <a:avLst/>
              <a:gdLst>
                <a:gd name="T0" fmla="*/ 24110 w 214312"/>
                <a:gd name="T1" fmla="*/ 24110 h 128587"/>
                <a:gd name="T2" fmla="*/ 192577 w 214312"/>
                <a:gd name="T3" fmla="*/ 24110 h 128587"/>
                <a:gd name="T4" fmla="*/ 192577 w 214312"/>
                <a:gd name="T5" fmla="*/ 108423 h 128587"/>
                <a:gd name="T6" fmla="*/ 24110 w 214312"/>
                <a:gd name="T7" fmla="*/ 108423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2" h="128587">
                  <a:moveTo>
                    <a:pt x="24110" y="24110"/>
                  </a:moveTo>
                  <a:lnTo>
                    <a:pt x="192560" y="24110"/>
                  </a:lnTo>
                  <a:lnTo>
                    <a:pt x="192560" y="108406"/>
                  </a:lnTo>
                  <a:lnTo>
                    <a:pt x="24110" y="108406"/>
                  </a:lnTo>
                  <a:lnTo>
                    <a:pt x="24110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0" name="Полилиния: фигура 198">
              <a:extLst>
                <a:ext uri="{FF2B5EF4-FFF2-40B4-BE49-F238E27FC236}">
                  <a16:creationId xmlns:a16="http://schemas.microsoft.com/office/drawing/2014/main" id="{FA60B39A-971C-486F-AC40-1B978356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828" y="2933034"/>
              <a:ext cx="214313" cy="128587"/>
            </a:xfrm>
            <a:custGeom>
              <a:avLst/>
              <a:gdLst>
                <a:gd name="T0" fmla="*/ 24110 w 214312"/>
                <a:gd name="T1" fmla="*/ 24110 h 128587"/>
                <a:gd name="T2" fmla="*/ 192577 w 214312"/>
                <a:gd name="T3" fmla="*/ 24110 h 128587"/>
                <a:gd name="T4" fmla="*/ 192577 w 214312"/>
                <a:gd name="T5" fmla="*/ 108423 h 128587"/>
                <a:gd name="T6" fmla="*/ 24110 w 214312"/>
                <a:gd name="T7" fmla="*/ 108423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2" h="128587">
                  <a:moveTo>
                    <a:pt x="24110" y="24110"/>
                  </a:moveTo>
                  <a:lnTo>
                    <a:pt x="192560" y="24110"/>
                  </a:lnTo>
                  <a:lnTo>
                    <a:pt x="192560" y="108406"/>
                  </a:lnTo>
                  <a:lnTo>
                    <a:pt x="24110" y="108406"/>
                  </a:lnTo>
                  <a:lnTo>
                    <a:pt x="24110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1" name="Полилиния: фигура 199">
              <a:extLst>
                <a:ext uri="{FF2B5EF4-FFF2-40B4-BE49-F238E27FC236}">
                  <a16:creationId xmlns:a16="http://schemas.microsoft.com/office/drawing/2014/main" id="{04E17835-EC4E-4C50-9FCE-15FE5772F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666" y="2933034"/>
              <a:ext cx="200025" cy="128587"/>
            </a:xfrm>
            <a:custGeom>
              <a:avLst/>
              <a:gdLst>
                <a:gd name="T0" fmla="*/ 178558 w 200025"/>
                <a:gd name="T1" fmla="*/ 108423 h 128587"/>
                <a:gd name="T2" fmla="*/ 24110 w 200025"/>
                <a:gd name="T3" fmla="*/ 108423 h 128587"/>
                <a:gd name="T4" fmla="*/ 24110 w 200025"/>
                <a:gd name="T5" fmla="*/ 24110 h 128587"/>
                <a:gd name="T6" fmla="*/ 164556 w 200025"/>
                <a:gd name="T7" fmla="*/ 24110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025" h="128587">
                  <a:moveTo>
                    <a:pt x="178558" y="108406"/>
                  </a:moveTo>
                  <a:lnTo>
                    <a:pt x="24110" y="108406"/>
                  </a:lnTo>
                  <a:lnTo>
                    <a:pt x="24110" y="24110"/>
                  </a:lnTo>
                  <a:lnTo>
                    <a:pt x="164556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2" name="Полилиния: фигура 200">
              <a:extLst>
                <a:ext uri="{FF2B5EF4-FFF2-40B4-BE49-F238E27FC236}">
                  <a16:creationId xmlns:a16="http://schemas.microsoft.com/office/drawing/2014/main" id="{481832AD-3871-44B4-A24F-BF3197696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803" y="2567909"/>
              <a:ext cx="42863" cy="114300"/>
            </a:xfrm>
            <a:custGeom>
              <a:avLst/>
              <a:gdLst>
                <a:gd name="T0" fmla="*/ 24127 w 42862"/>
                <a:gd name="T1" fmla="*/ 24110 h 114300"/>
                <a:gd name="T2" fmla="*/ 24127 w 42862"/>
                <a:gd name="T3" fmla="*/ 94262 h 114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14300">
                  <a:moveTo>
                    <a:pt x="24110" y="24110"/>
                  </a:moveTo>
                  <a:lnTo>
                    <a:pt x="24110" y="94262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3" name="Полилиния: фигура 201">
              <a:extLst>
                <a:ext uri="{FF2B5EF4-FFF2-40B4-BE49-F238E27FC236}">
                  <a16:creationId xmlns:a16="http://schemas.microsoft.com/office/drawing/2014/main" id="{6C198282-5623-4877-98EB-21A63E2F5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678" y="2637759"/>
              <a:ext cx="285750" cy="114300"/>
            </a:xfrm>
            <a:custGeom>
              <a:avLst/>
              <a:gdLst>
                <a:gd name="T0" fmla="*/ 24110 w 285750"/>
                <a:gd name="T1" fmla="*/ 94405 h 114300"/>
                <a:gd name="T2" fmla="*/ 24110 w 285750"/>
                <a:gd name="T3" fmla="*/ 24110 h 114300"/>
                <a:gd name="T4" fmla="*/ 262711 w 285750"/>
                <a:gd name="T5" fmla="*/ 24110 h 114300"/>
                <a:gd name="T6" fmla="*/ 262711 w 285750"/>
                <a:gd name="T7" fmla="*/ 94405 h 114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5750" h="114300">
                  <a:moveTo>
                    <a:pt x="24110" y="94405"/>
                  </a:moveTo>
                  <a:lnTo>
                    <a:pt x="24110" y="24110"/>
                  </a:lnTo>
                  <a:lnTo>
                    <a:pt x="262711" y="24110"/>
                  </a:lnTo>
                  <a:lnTo>
                    <a:pt x="262711" y="94405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4" name="Полилиния: фигура 202">
              <a:extLst>
                <a:ext uri="{FF2B5EF4-FFF2-40B4-BE49-F238E27FC236}">
                  <a16:creationId xmlns:a16="http://schemas.microsoft.com/office/drawing/2014/main" id="{6EC7E60F-6590-42DC-BAB9-55163B07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678" y="2793334"/>
              <a:ext cx="42863" cy="114300"/>
            </a:xfrm>
            <a:custGeom>
              <a:avLst/>
              <a:gdLst>
                <a:gd name="T0" fmla="*/ 24127 w 42862"/>
                <a:gd name="T1" fmla="*/ 24110 h 114300"/>
                <a:gd name="T2" fmla="*/ 24127 w 42862"/>
                <a:gd name="T3" fmla="*/ 94405 h 114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14300">
                  <a:moveTo>
                    <a:pt x="24110" y="24110"/>
                  </a:moveTo>
                  <a:lnTo>
                    <a:pt x="24110" y="94405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5" name="Полилиния: фигура 203">
              <a:extLst>
                <a:ext uri="{FF2B5EF4-FFF2-40B4-BE49-F238E27FC236}">
                  <a16:creationId xmlns:a16="http://schemas.microsoft.com/office/drawing/2014/main" id="{6D1BA9EE-F4B4-4F4B-A3CB-D275FC947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966" y="2863184"/>
              <a:ext cx="271462" cy="114300"/>
            </a:xfrm>
            <a:custGeom>
              <a:avLst/>
              <a:gdLst>
                <a:gd name="T0" fmla="*/ 24110 w 271462"/>
                <a:gd name="T1" fmla="*/ 94262 h 114300"/>
                <a:gd name="T2" fmla="*/ 24110 w 271462"/>
                <a:gd name="T3" fmla="*/ 24110 h 114300"/>
                <a:gd name="T4" fmla="*/ 248870 w 271462"/>
                <a:gd name="T5" fmla="*/ 24110 h 114300"/>
                <a:gd name="T6" fmla="*/ 248870 w 271462"/>
                <a:gd name="T7" fmla="*/ 94262 h 114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1462" h="114300">
                  <a:moveTo>
                    <a:pt x="24110" y="94262"/>
                  </a:moveTo>
                  <a:lnTo>
                    <a:pt x="24110" y="24110"/>
                  </a:lnTo>
                  <a:lnTo>
                    <a:pt x="248853" y="24110"/>
                  </a:lnTo>
                  <a:lnTo>
                    <a:pt x="248853" y="94262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6" name="Полилиния: фигура 204">
              <a:extLst>
                <a:ext uri="{FF2B5EF4-FFF2-40B4-BE49-F238E27FC236}">
                  <a16:creationId xmlns:a16="http://schemas.microsoft.com/office/drawing/2014/main" id="{CC45D64C-CE36-4B2E-A689-6B710295A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078" y="2861596"/>
              <a:ext cx="128588" cy="128588"/>
            </a:xfrm>
            <a:custGeom>
              <a:avLst/>
              <a:gdLst>
                <a:gd name="T0" fmla="*/ 108995 w 128587"/>
                <a:gd name="T1" fmla="*/ 66561 h 128587"/>
                <a:gd name="T2" fmla="*/ 66561 w 128587"/>
                <a:gd name="T3" fmla="*/ 108995 h 128587"/>
                <a:gd name="T4" fmla="*/ 24110 w 128587"/>
                <a:gd name="T5" fmla="*/ 66561 h 128587"/>
                <a:gd name="T6" fmla="*/ 66561 w 128587"/>
                <a:gd name="T7" fmla="*/ 24110 h 128587"/>
                <a:gd name="T8" fmla="*/ 108995 w 128587"/>
                <a:gd name="T9" fmla="*/ 66561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587" h="128587">
                  <a:moveTo>
                    <a:pt x="108978" y="66544"/>
                  </a:moveTo>
                  <a:cubicBezTo>
                    <a:pt x="108978" y="89976"/>
                    <a:pt x="89976" y="108978"/>
                    <a:pt x="66544" y="108978"/>
                  </a:cubicBezTo>
                  <a:cubicBezTo>
                    <a:pt x="43113" y="108978"/>
                    <a:pt x="24110" y="89976"/>
                    <a:pt x="24110" y="66544"/>
                  </a:cubicBezTo>
                  <a:cubicBezTo>
                    <a:pt x="24110" y="43113"/>
                    <a:pt x="43113" y="24110"/>
                    <a:pt x="66544" y="24110"/>
                  </a:cubicBezTo>
                  <a:cubicBezTo>
                    <a:pt x="89976" y="24110"/>
                    <a:pt x="108978" y="43113"/>
                    <a:pt x="108978" y="66544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7" name="Полилиния: фигура 205">
              <a:extLst>
                <a:ext uri="{FF2B5EF4-FFF2-40B4-BE49-F238E27FC236}">
                  <a16:creationId xmlns:a16="http://schemas.microsoft.com/office/drawing/2014/main" id="{E79AD948-DAA5-4A77-A1A6-5FEE57E12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116" y="2779046"/>
              <a:ext cx="285750" cy="300038"/>
            </a:xfrm>
            <a:custGeom>
              <a:avLst/>
              <a:gdLst>
                <a:gd name="T0" fmla="*/ 246281 w 285750"/>
                <a:gd name="T1" fmla="*/ 150143 h 300037"/>
                <a:gd name="T2" fmla="*/ 243566 w 285750"/>
                <a:gd name="T3" fmla="*/ 127552 h 300037"/>
                <a:gd name="T4" fmla="*/ 271141 w 285750"/>
                <a:gd name="T5" fmla="*/ 111693 h 300037"/>
                <a:gd name="T6" fmla="*/ 242995 w 285750"/>
                <a:gd name="T7" fmla="*/ 63115 h 300037"/>
                <a:gd name="T8" fmla="*/ 215420 w 285750"/>
                <a:gd name="T9" fmla="*/ 78974 h 300037"/>
                <a:gd name="T10" fmla="*/ 175701 w 285750"/>
                <a:gd name="T11" fmla="*/ 55971 h 300037"/>
                <a:gd name="T12" fmla="*/ 175701 w 285750"/>
                <a:gd name="T13" fmla="*/ 24110 h 300037"/>
                <a:gd name="T14" fmla="*/ 119551 w 285750"/>
                <a:gd name="T15" fmla="*/ 24110 h 300037"/>
                <a:gd name="T16" fmla="*/ 119551 w 285750"/>
                <a:gd name="T17" fmla="*/ 56114 h 300037"/>
                <a:gd name="T18" fmla="*/ 80117 w 285750"/>
                <a:gd name="T19" fmla="*/ 79117 h 300037"/>
                <a:gd name="T20" fmla="*/ 52257 w 285750"/>
                <a:gd name="T21" fmla="*/ 62972 h 300037"/>
                <a:gd name="T22" fmla="*/ 24110 w 285750"/>
                <a:gd name="T23" fmla="*/ 111550 h 300037"/>
                <a:gd name="T24" fmla="*/ 52257 w 285750"/>
                <a:gd name="T25" fmla="*/ 127837 h 300037"/>
                <a:gd name="T26" fmla="*/ 49685 w 285750"/>
                <a:gd name="T27" fmla="*/ 150143 h 300037"/>
                <a:gd name="T28" fmla="*/ 52399 w 285750"/>
                <a:gd name="T29" fmla="*/ 173003 h 300037"/>
                <a:gd name="T30" fmla="*/ 24110 w 285750"/>
                <a:gd name="T31" fmla="*/ 189291 h 300037"/>
                <a:gd name="T32" fmla="*/ 52257 w 285750"/>
                <a:gd name="T33" fmla="*/ 237868 h 300037"/>
                <a:gd name="T34" fmla="*/ 80689 w 285750"/>
                <a:gd name="T35" fmla="*/ 221438 h 300037"/>
                <a:gd name="T36" fmla="*/ 119694 w 285750"/>
                <a:gd name="T37" fmla="*/ 244012 h 300037"/>
                <a:gd name="T38" fmla="*/ 119694 w 285750"/>
                <a:gd name="T39" fmla="*/ 276587 h 300037"/>
                <a:gd name="T40" fmla="*/ 175843 w 285750"/>
                <a:gd name="T41" fmla="*/ 276587 h 300037"/>
                <a:gd name="T42" fmla="*/ 175843 w 285750"/>
                <a:gd name="T43" fmla="*/ 244155 h 300037"/>
                <a:gd name="T44" fmla="*/ 215134 w 285750"/>
                <a:gd name="T45" fmla="*/ 221580 h 300037"/>
                <a:gd name="T46" fmla="*/ 243138 w 285750"/>
                <a:gd name="T47" fmla="*/ 237725 h 300037"/>
                <a:gd name="T48" fmla="*/ 271284 w 285750"/>
                <a:gd name="T49" fmla="*/ 189148 h 300037"/>
                <a:gd name="T50" fmla="*/ 243566 w 285750"/>
                <a:gd name="T51" fmla="*/ 173146 h 300037"/>
                <a:gd name="T52" fmla="*/ 246424 w 285750"/>
                <a:gd name="T53" fmla="*/ 149983 h 3000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85750" h="300037">
                  <a:moveTo>
                    <a:pt x="246281" y="150126"/>
                  </a:moveTo>
                  <a:cubicBezTo>
                    <a:pt x="246281" y="142268"/>
                    <a:pt x="245281" y="134838"/>
                    <a:pt x="243566" y="127552"/>
                  </a:cubicBezTo>
                  <a:lnTo>
                    <a:pt x="271141" y="111693"/>
                  </a:lnTo>
                  <a:lnTo>
                    <a:pt x="242995" y="63115"/>
                  </a:lnTo>
                  <a:lnTo>
                    <a:pt x="215420" y="78974"/>
                  </a:lnTo>
                  <a:cubicBezTo>
                    <a:pt x="204276" y="68401"/>
                    <a:pt x="190702" y="60400"/>
                    <a:pt x="175701" y="55971"/>
                  </a:cubicBezTo>
                  <a:lnTo>
                    <a:pt x="175701" y="24110"/>
                  </a:lnTo>
                  <a:lnTo>
                    <a:pt x="119551" y="24110"/>
                  </a:lnTo>
                  <a:lnTo>
                    <a:pt x="119551" y="56114"/>
                  </a:lnTo>
                  <a:cubicBezTo>
                    <a:pt x="104549" y="60686"/>
                    <a:pt x="91119" y="68687"/>
                    <a:pt x="80117" y="79117"/>
                  </a:cubicBezTo>
                  <a:lnTo>
                    <a:pt x="52257" y="62972"/>
                  </a:lnTo>
                  <a:lnTo>
                    <a:pt x="24110" y="111550"/>
                  </a:lnTo>
                  <a:lnTo>
                    <a:pt x="52257" y="127837"/>
                  </a:lnTo>
                  <a:cubicBezTo>
                    <a:pt x="50542" y="134981"/>
                    <a:pt x="49685" y="142411"/>
                    <a:pt x="49685" y="150126"/>
                  </a:cubicBezTo>
                  <a:cubicBezTo>
                    <a:pt x="49685" y="157841"/>
                    <a:pt x="50685" y="165699"/>
                    <a:pt x="52399" y="172986"/>
                  </a:cubicBezTo>
                  <a:lnTo>
                    <a:pt x="24110" y="189274"/>
                  </a:lnTo>
                  <a:lnTo>
                    <a:pt x="52257" y="237851"/>
                  </a:lnTo>
                  <a:lnTo>
                    <a:pt x="80689" y="221421"/>
                  </a:lnTo>
                  <a:cubicBezTo>
                    <a:pt x="91690" y="231708"/>
                    <a:pt x="104835" y="239566"/>
                    <a:pt x="119694" y="243995"/>
                  </a:cubicBezTo>
                  <a:lnTo>
                    <a:pt x="119694" y="276570"/>
                  </a:lnTo>
                  <a:lnTo>
                    <a:pt x="175843" y="276570"/>
                  </a:lnTo>
                  <a:lnTo>
                    <a:pt x="175843" y="244138"/>
                  </a:lnTo>
                  <a:cubicBezTo>
                    <a:pt x="190702" y="239709"/>
                    <a:pt x="204133" y="231850"/>
                    <a:pt x="215134" y="221563"/>
                  </a:cubicBezTo>
                  <a:lnTo>
                    <a:pt x="243138" y="237708"/>
                  </a:lnTo>
                  <a:lnTo>
                    <a:pt x="271284" y="189131"/>
                  </a:lnTo>
                  <a:lnTo>
                    <a:pt x="243566" y="173129"/>
                  </a:lnTo>
                  <a:cubicBezTo>
                    <a:pt x="245424" y="165699"/>
                    <a:pt x="246424" y="157984"/>
                    <a:pt x="246424" y="149983"/>
                  </a:cubicBezTo>
                  <a:lnTo>
                    <a:pt x="246281" y="150126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118" name="Группа 4">
            <a:extLst>
              <a:ext uri="{FF2B5EF4-FFF2-40B4-BE49-F238E27FC236}">
                <a16:creationId xmlns:a16="http://schemas.microsoft.com/office/drawing/2014/main" id="{75F60AEF-DB33-432F-8567-CF64C99DEC9C}"/>
              </a:ext>
            </a:extLst>
          </p:cNvPr>
          <p:cNvGrpSpPr>
            <a:grpSpLocks/>
          </p:cNvGrpSpPr>
          <p:nvPr/>
        </p:nvGrpSpPr>
        <p:grpSpPr bwMode="auto">
          <a:xfrm>
            <a:off x="8104285" y="4612027"/>
            <a:ext cx="1274762" cy="1385887"/>
            <a:chOff x="7643490" y="4525637"/>
            <a:chExt cx="1274762" cy="1386119"/>
          </a:xfrm>
        </p:grpSpPr>
        <p:grpSp>
          <p:nvGrpSpPr>
            <p:cNvPr id="119" name="Группа 80">
              <a:extLst>
                <a:ext uri="{FF2B5EF4-FFF2-40B4-BE49-F238E27FC236}">
                  <a16:creationId xmlns:a16="http://schemas.microsoft.com/office/drawing/2014/main" id="{C7F1638C-4478-4602-A7E2-0287421C8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3490" y="4827747"/>
              <a:ext cx="1274762" cy="1084009"/>
              <a:chOff x="8923393" y="4802334"/>
              <a:chExt cx="1275754" cy="1084740"/>
            </a:xfrm>
          </p:grpSpPr>
          <p:sp>
            <p:nvSpPr>
              <p:cNvPr id="121" name="Текст 3">
                <a:extLst>
                  <a:ext uri="{FF2B5EF4-FFF2-40B4-BE49-F238E27FC236}">
                    <a16:creationId xmlns:a16="http://schemas.microsoft.com/office/drawing/2014/main" id="{01A1901F-1DE1-4CED-953B-7D203545EF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3393" y="5632860"/>
                <a:ext cx="1275754" cy="254214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21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1pPr>
                <a:lvl2pPr marL="6858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7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2pPr>
                <a:lvl3pPr marL="11430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6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3pPr>
                <a:lvl4pPr marL="16002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4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4pPr>
                <a:lvl5pPr marL="20574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5pPr>
                <a:lvl6pPr marL="25146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6pPr>
                <a:lvl7pPr marL="29718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7pPr>
                <a:lvl8pPr marL="34290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8pPr>
                <a:lvl9pPr marL="38862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1138"/>
                  </a:spcAft>
                  <a:buClrTx/>
                  <a:buFontTx/>
                  <a:buNone/>
                  <a:defRPr/>
                </a:pPr>
                <a:r>
                  <a:rPr lang="ru-RU" altLang="ru-RU" sz="105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cs typeface="+mn-cs"/>
                  </a:rPr>
                  <a:t>Модуль 1С:</a:t>
                </a:r>
                <a:r>
                  <a:rPr lang="en-US" altLang="ru-RU" sz="105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cs typeface="+mn-cs"/>
                  </a:rPr>
                  <a:t>EDI</a:t>
                </a:r>
                <a:endParaRPr lang="ru-RU" altLang="ru-RU" sz="1050" b="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endParaRPr>
              </a:p>
            </p:txBody>
          </p:sp>
          <p:pic>
            <p:nvPicPr>
              <p:cNvPr id="122" name="Рисунок 84">
                <a:extLst>
                  <a:ext uri="{FF2B5EF4-FFF2-40B4-BE49-F238E27FC236}">
                    <a16:creationId xmlns:a16="http://schemas.microsoft.com/office/drawing/2014/main" id="{0E41D8FD-8C35-4734-9F3F-08CAD9DF1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7259" y="4802334"/>
                <a:ext cx="748022" cy="364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0" name="Рисунок 3">
              <a:extLst>
                <a:ext uri="{FF2B5EF4-FFF2-40B4-BE49-F238E27FC236}">
                  <a16:creationId xmlns:a16="http://schemas.microsoft.com/office/drawing/2014/main" id="{6EB20B2D-5707-4E3F-ADF6-2902A4016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185" y="4525637"/>
              <a:ext cx="1079159" cy="107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880A2DBC-B6DE-44F5-AC09-1815BD7CF147}"/>
              </a:ext>
            </a:extLst>
          </p:cNvPr>
          <p:cNvCxnSpPr>
            <a:cxnSpLocks/>
          </p:cNvCxnSpPr>
          <p:nvPr/>
        </p:nvCxnSpPr>
        <p:spPr>
          <a:xfrm>
            <a:off x="8593235" y="3515064"/>
            <a:ext cx="0" cy="160338"/>
          </a:xfrm>
          <a:prstGeom prst="line">
            <a:avLst/>
          </a:prstGeom>
          <a:ln w="63500">
            <a:solidFill>
              <a:srgbClr val="C9DBE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Группа 40">
            <a:extLst>
              <a:ext uri="{FF2B5EF4-FFF2-40B4-BE49-F238E27FC236}">
                <a16:creationId xmlns:a16="http://schemas.microsoft.com/office/drawing/2014/main" id="{1FB8449F-5B5C-4327-B930-9AEFA85A60A5}"/>
              </a:ext>
            </a:extLst>
          </p:cNvPr>
          <p:cNvGrpSpPr>
            <a:grpSpLocks/>
          </p:cNvGrpSpPr>
          <p:nvPr/>
        </p:nvGrpSpPr>
        <p:grpSpPr bwMode="auto">
          <a:xfrm>
            <a:off x="6592985" y="1978364"/>
            <a:ext cx="4319587" cy="1854200"/>
            <a:chOff x="6472236" y="1943983"/>
            <a:chExt cx="4320000" cy="2039529"/>
          </a:xfrm>
        </p:grpSpPr>
        <p:sp>
          <p:nvSpPr>
            <p:cNvPr id="125" name="Скругленный прямоугольник 26">
              <a:extLst>
                <a:ext uri="{FF2B5EF4-FFF2-40B4-BE49-F238E27FC236}">
                  <a16:creationId xmlns:a16="http://schemas.microsoft.com/office/drawing/2014/main" id="{DB5F1187-97E5-4E97-AE6B-4F50C5D8F446}"/>
                </a:ext>
              </a:extLst>
            </p:cNvPr>
            <p:cNvSpPr/>
            <p:nvPr/>
          </p:nvSpPr>
          <p:spPr>
            <a:xfrm>
              <a:off x="6472236" y="2078376"/>
              <a:ext cx="4320000" cy="19051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>
                <a:solidFill>
                  <a:srgbClr val="FFFFFF"/>
                </a:solidFill>
              </a:endParaRPr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7704B9DF-347B-4899-84B4-56C2FA72DBD4}"/>
                </a:ext>
              </a:extLst>
            </p:cNvPr>
            <p:cNvSpPr/>
            <p:nvPr/>
          </p:nvSpPr>
          <p:spPr>
            <a:xfrm>
              <a:off x="6661166" y="1943983"/>
              <a:ext cx="1260596" cy="359711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Сложности</a:t>
              </a:r>
            </a:p>
          </p:txBody>
        </p:sp>
      </p:grpSp>
      <p:grpSp>
        <p:nvGrpSpPr>
          <p:cNvPr id="127" name="Группа 41">
            <a:extLst>
              <a:ext uri="{FF2B5EF4-FFF2-40B4-BE49-F238E27FC236}">
                <a16:creationId xmlns:a16="http://schemas.microsoft.com/office/drawing/2014/main" id="{B369BDD8-C1D9-4ACB-9E2F-BD30D42ECD8C}"/>
              </a:ext>
            </a:extLst>
          </p:cNvPr>
          <p:cNvGrpSpPr>
            <a:grpSpLocks/>
          </p:cNvGrpSpPr>
          <p:nvPr/>
        </p:nvGrpSpPr>
        <p:grpSpPr bwMode="auto">
          <a:xfrm>
            <a:off x="1541560" y="1978364"/>
            <a:ext cx="4319587" cy="1854200"/>
            <a:chOff x="718543" y="1943983"/>
            <a:chExt cx="4320000" cy="2039529"/>
          </a:xfrm>
        </p:grpSpPr>
        <p:sp>
          <p:nvSpPr>
            <p:cNvPr id="128" name="Скругленный прямоугольник 26">
              <a:extLst>
                <a:ext uri="{FF2B5EF4-FFF2-40B4-BE49-F238E27FC236}">
                  <a16:creationId xmlns:a16="http://schemas.microsoft.com/office/drawing/2014/main" id="{036CB336-A651-484D-8045-2E4E0F5AD750}"/>
                </a:ext>
              </a:extLst>
            </p:cNvPr>
            <p:cNvSpPr/>
            <p:nvPr/>
          </p:nvSpPr>
          <p:spPr>
            <a:xfrm>
              <a:off x="718543" y="2078376"/>
              <a:ext cx="4320000" cy="19051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>
                <a:solidFill>
                  <a:srgbClr val="FFFFFF"/>
                </a:solidFill>
              </a:endParaRPr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B8D85C54-1739-42C7-8ABC-29721695D655}"/>
                </a:ext>
              </a:extLst>
            </p:cNvPr>
            <p:cNvSpPr/>
            <p:nvPr/>
          </p:nvSpPr>
          <p:spPr>
            <a:xfrm>
              <a:off x="901122" y="1943983"/>
              <a:ext cx="1259008" cy="359711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Клиент</a:t>
              </a:r>
            </a:p>
          </p:txBody>
        </p:sp>
      </p:grpSp>
      <p:sp>
        <p:nvSpPr>
          <p:cNvPr id="130" name="Скругленный прямоугольник 26">
            <a:extLst>
              <a:ext uri="{FF2B5EF4-FFF2-40B4-BE49-F238E27FC236}">
                <a16:creationId xmlns:a16="http://schemas.microsoft.com/office/drawing/2014/main" id="{DC3934C3-A253-449F-B0AE-A329149BCFC0}"/>
              </a:ext>
            </a:extLst>
          </p:cNvPr>
          <p:cNvSpPr/>
          <p:nvPr/>
        </p:nvSpPr>
        <p:spPr bwMode="auto">
          <a:xfrm>
            <a:off x="1540989" y="4381222"/>
            <a:ext cx="4319587" cy="17318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1" b="0" dirty="0">
              <a:solidFill>
                <a:srgbClr val="FFFFFF"/>
              </a:solidFill>
            </a:endParaRPr>
          </a:p>
        </p:txBody>
      </p:sp>
      <p:sp>
        <p:nvSpPr>
          <p:cNvPr id="131" name="Текст 3">
            <a:extLst>
              <a:ext uri="{FF2B5EF4-FFF2-40B4-BE49-F238E27FC236}">
                <a16:creationId xmlns:a16="http://schemas.microsoft.com/office/drawing/2014/main" id="{01071ECC-D749-4FB8-B8DC-297BE57074D1}"/>
              </a:ext>
            </a:extLst>
          </p:cNvPr>
          <p:cNvSpPr txBox="1">
            <a:spLocks/>
          </p:cNvSpPr>
          <p:nvPr/>
        </p:nvSpPr>
        <p:spPr>
          <a:xfrm>
            <a:off x="8042372" y="3278527"/>
            <a:ext cx="1439863" cy="57150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Дополнительная нагрузка 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на сотрудников </a:t>
            </a:r>
          </a:p>
        </p:txBody>
      </p:sp>
      <p:sp>
        <p:nvSpPr>
          <p:cNvPr id="132" name="Текст 3">
            <a:extLst>
              <a:ext uri="{FF2B5EF4-FFF2-40B4-BE49-F238E27FC236}">
                <a16:creationId xmlns:a16="http://schemas.microsoft.com/office/drawing/2014/main" id="{D5128460-55F7-4234-9A7E-5A0616189AC8}"/>
              </a:ext>
            </a:extLst>
          </p:cNvPr>
          <p:cNvSpPr txBox="1">
            <a:spLocks/>
          </p:cNvSpPr>
          <p:nvPr/>
        </p:nvSpPr>
        <p:spPr>
          <a:xfrm>
            <a:off x="6589810" y="3278527"/>
            <a:ext cx="1452562" cy="57150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Ошибки 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из-за человеческого фактора </a:t>
            </a:r>
          </a:p>
        </p:txBody>
      </p:sp>
      <p:sp>
        <p:nvSpPr>
          <p:cNvPr id="133" name="Текст 3">
            <a:extLst>
              <a:ext uri="{FF2B5EF4-FFF2-40B4-BE49-F238E27FC236}">
                <a16:creationId xmlns:a16="http://schemas.microsoft.com/office/drawing/2014/main" id="{ECAC8147-E52B-4FF6-85BD-A574D163A8FF}"/>
              </a:ext>
            </a:extLst>
          </p:cNvPr>
          <p:cNvSpPr txBox="1">
            <a:spLocks/>
          </p:cNvSpPr>
          <p:nvPr/>
        </p:nvSpPr>
        <p:spPr>
          <a:xfrm>
            <a:off x="1541560" y="5447052"/>
            <a:ext cx="1441450" cy="4000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Автоматизация процесса маркировки </a:t>
            </a:r>
          </a:p>
        </p:txBody>
      </p:sp>
      <p:sp>
        <p:nvSpPr>
          <p:cNvPr id="134" name="Текст 3">
            <a:extLst>
              <a:ext uri="{FF2B5EF4-FFF2-40B4-BE49-F238E27FC236}">
                <a16:creationId xmlns:a16="http://schemas.microsoft.com/office/drawing/2014/main" id="{9BBDD4B7-D13B-4722-A0A0-87F009AAD0FF}"/>
              </a:ext>
            </a:extLst>
          </p:cNvPr>
          <p:cNvSpPr txBox="1">
            <a:spLocks/>
          </p:cNvSpPr>
          <p:nvPr/>
        </p:nvSpPr>
        <p:spPr>
          <a:xfrm>
            <a:off x="2983010" y="5447052"/>
            <a:ext cx="1430337" cy="554037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  <a:t>20% 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сокращение времени обработки заказов</a:t>
            </a:r>
          </a:p>
        </p:txBody>
      </p:sp>
      <p:sp>
        <p:nvSpPr>
          <p:cNvPr id="135" name="Текст 3">
            <a:extLst>
              <a:ext uri="{FF2B5EF4-FFF2-40B4-BE49-F238E27FC236}">
                <a16:creationId xmlns:a16="http://schemas.microsoft.com/office/drawing/2014/main" id="{A4B1960A-45F3-4994-9395-96FBEAFA5A5E}"/>
              </a:ext>
            </a:extLst>
          </p:cNvPr>
          <p:cNvSpPr txBox="1">
            <a:spLocks/>
          </p:cNvSpPr>
          <p:nvPr/>
        </p:nvSpPr>
        <p:spPr>
          <a:xfrm>
            <a:off x="4424460" y="5447052"/>
            <a:ext cx="1431925" cy="554037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На</a:t>
            </a:r>
            <a:r>
              <a:rPr lang="ru-RU" altLang="ru-RU" sz="1000" b="0" dirty="0">
                <a:solidFill>
                  <a:srgbClr val="535D62"/>
                </a:solidFill>
                <a:latin typeface="+mn-lt"/>
                <a:cs typeface="+mn-cs"/>
              </a:rPr>
              <a:t> </a:t>
            </a:r>
            <a: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  <a:t>10 дней</a:t>
            </a:r>
            <a:br>
              <a:rPr lang="ru-RU" altLang="ru-RU" sz="1000" b="0" dirty="0">
                <a:solidFill>
                  <a:srgbClr val="535D62"/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сократились сроки оплаты со стороны ТС</a:t>
            </a:r>
          </a:p>
        </p:txBody>
      </p:sp>
      <p:sp>
        <p:nvSpPr>
          <p:cNvPr id="136" name="Текст 3">
            <a:extLst>
              <a:ext uri="{FF2B5EF4-FFF2-40B4-BE49-F238E27FC236}">
                <a16:creationId xmlns:a16="http://schemas.microsoft.com/office/drawing/2014/main" id="{276CD430-BEF5-4FDC-B487-D6B1CF512CAD}"/>
              </a:ext>
            </a:extLst>
          </p:cNvPr>
          <p:cNvSpPr txBox="1">
            <a:spLocks/>
          </p:cNvSpPr>
          <p:nvPr/>
        </p:nvSpPr>
        <p:spPr>
          <a:xfrm>
            <a:off x="9482235" y="3278527"/>
            <a:ext cx="1419225" cy="4127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Непрерывное производство</a:t>
            </a:r>
          </a:p>
        </p:txBody>
      </p:sp>
      <p:sp>
        <p:nvSpPr>
          <p:cNvPr id="137" name="Текст 3">
            <a:extLst>
              <a:ext uri="{FF2B5EF4-FFF2-40B4-BE49-F238E27FC236}">
                <a16:creationId xmlns:a16="http://schemas.microsoft.com/office/drawing/2014/main" id="{588F8A8A-2ED1-4C45-A4CB-D3E7C7E82CA6}"/>
              </a:ext>
            </a:extLst>
          </p:cNvPr>
          <p:cNvSpPr txBox="1">
            <a:spLocks/>
          </p:cNvSpPr>
          <p:nvPr/>
        </p:nvSpPr>
        <p:spPr>
          <a:xfrm>
            <a:off x="1552672" y="3278527"/>
            <a:ext cx="1430338" cy="4000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Трафик – более </a:t>
            </a:r>
            <a: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  <a:t>16K</a:t>
            </a:r>
            <a:r>
              <a:rPr lang="ru-RU" altLang="ru-RU" sz="1000" b="0" dirty="0">
                <a:solidFill>
                  <a:srgbClr val="535D62"/>
                </a:solidFill>
                <a:latin typeface="+mn-lt"/>
                <a:cs typeface="+mn-cs"/>
              </a:rPr>
              <a:t> 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документов в месяц</a:t>
            </a:r>
          </a:p>
        </p:txBody>
      </p:sp>
      <p:sp>
        <p:nvSpPr>
          <p:cNvPr id="138" name="Текст 3">
            <a:extLst>
              <a:ext uri="{FF2B5EF4-FFF2-40B4-BE49-F238E27FC236}">
                <a16:creationId xmlns:a16="http://schemas.microsoft.com/office/drawing/2014/main" id="{A9FDF749-083B-45DE-A214-259C51B673FD}"/>
              </a:ext>
            </a:extLst>
          </p:cNvPr>
          <p:cNvSpPr txBox="1">
            <a:spLocks/>
          </p:cNvSpPr>
          <p:nvPr/>
        </p:nvSpPr>
        <p:spPr>
          <a:xfrm>
            <a:off x="2983010" y="3278527"/>
            <a:ext cx="1430337" cy="252412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1С:Бухгалтерия 8.3</a:t>
            </a:r>
          </a:p>
        </p:txBody>
      </p:sp>
      <p:sp>
        <p:nvSpPr>
          <p:cNvPr id="139" name="Текст 3">
            <a:extLst>
              <a:ext uri="{FF2B5EF4-FFF2-40B4-BE49-F238E27FC236}">
                <a16:creationId xmlns:a16="http://schemas.microsoft.com/office/drawing/2014/main" id="{EA672213-C66B-43DE-A821-140ACB5C1214}"/>
              </a:ext>
            </a:extLst>
          </p:cNvPr>
          <p:cNvSpPr txBox="1">
            <a:spLocks/>
          </p:cNvSpPr>
          <p:nvPr/>
        </p:nvSpPr>
        <p:spPr>
          <a:xfrm>
            <a:off x="4413347" y="3278527"/>
            <a:ext cx="1431925" cy="4127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  <a:t>≈ 5 000 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поставок ежемесячно</a:t>
            </a:r>
          </a:p>
        </p:txBody>
      </p:sp>
      <p:grpSp>
        <p:nvGrpSpPr>
          <p:cNvPr id="140" name="Рисунок 46">
            <a:extLst>
              <a:ext uri="{FF2B5EF4-FFF2-40B4-BE49-F238E27FC236}">
                <a16:creationId xmlns:a16="http://schemas.microsoft.com/office/drawing/2014/main" id="{85D3175B-1434-4CBB-83F9-FA639047077A}"/>
              </a:ext>
            </a:extLst>
          </p:cNvPr>
          <p:cNvGrpSpPr>
            <a:grpSpLocks/>
          </p:cNvGrpSpPr>
          <p:nvPr/>
        </p:nvGrpSpPr>
        <p:grpSpPr bwMode="auto">
          <a:xfrm>
            <a:off x="1924147" y="2481602"/>
            <a:ext cx="685800" cy="685800"/>
            <a:chOff x="1102337" y="2375991"/>
            <a:chExt cx="685800" cy="685800"/>
          </a:xfrm>
        </p:grpSpPr>
        <p:sp>
          <p:nvSpPr>
            <p:cNvPr id="141" name="Полилиния: фигура 73">
              <a:extLst>
                <a:ext uri="{FF2B5EF4-FFF2-40B4-BE49-F238E27FC236}">
                  <a16:creationId xmlns:a16="http://schemas.microsoft.com/office/drawing/2014/main" id="{E399F428-FB65-43BE-8904-87224DBC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12" y="2460128"/>
              <a:ext cx="457200" cy="585788"/>
            </a:xfrm>
            <a:custGeom>
              <a:avLst/>
              <a:gdLst>
                <a:gd name="T0" fmla="*/ 441269 w 457200"/>
                <a:gd name="T1" fmla="*/ 461860 h 585787"/>
                <a:gd name="T2" fmla="*/ 441269 w 457200"/>
                <a:gd name="T3" fmla="*/ 555158 h 585787"/>
                <a:gd name="T4" fmla="*/ 420553 w 457200"/>
                <a:gd name="T5" fmla="*/ 575875 h 585787"/>
                <a:gd name="T6" fmla="*/ 36790 w 457200"/>
                <a:gd name="T7" fmla="*/ 575875 h 585787"/>
                <a:gd name="T8" fmla="*/ 16073 w 457200"/>
                <a:gd name="T9" fmla="*/ 555158 h 585787"/>
                <a:gd name="T10" fmla="*/ 16073 w 457200"/>
                <a:gd name="T11" fmla="*/ 36790 h 585787"/>
                <a:gd name="T12" fmla="*/ 36790 w 457200"/>
                <a:gd name="T13" fmla="*/ 16073 h 585787"/>
                <a:gd name="T14" fmla="*/ 316825 w 457200"/>
                <a:gd name="T15" fmla="*/ 16073 h 585787"/>
                <a:gd name="T16" fmla="*/ 441269 w 457200"/>
                <a:gd name="T17" fmla="*/ 150947 h 585787"/>
                <a:gd name="T18" fmla="*/ 441269 w 457200"/>
                <a:gd name="T19" fmla="*/ 171664 h 5857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7200" h="585787">
                  <a:moveTo>
                    <a:pt x="441269" y="461843"/>
                  </a:moveTo>
                  <a:lnTo>
                    <a:pt x="441269" y="555141"/>
                  </a:lnTo>
                  <a:cubicBezTo>
                    <a:pt x="441269" y="566571"/>
                    <a:pt x="431983" y="575858"/>
                    <a:pt x="420553" y="575858"/>
                  </a:cubicBezTo>
                  <a:lnTo>
                    <a:pt x="36790" y="575858"/>
                  </a:lnTo>
                  <a:cubicBezTo>
                    <a:pt x="25360" y="575858"/>
                    <a:pt x="16073" y="566571"/>
                    <a:pt x="16073" y="555141"/>
                  </a:cubicBezTo>
                  <a:lnTo>
                    <a:pt x="16073" y="36790"/>
                  </a:lnTo>
                  <a:cubicBezTo>
                    <a:pt x="16073" y="25360"/>
                    <a:pt x="25360" y="16073"/>
                    <a:pt x="36790" y="16073"/>
                  </a:cubicBezTo>
                  <a:lnTo>
                    <a:pt x="316825" y="16073"/>
                  </a:lnTo>
                  <a:lnTo>
                    <a:pt x="441269" y="150947"/>
                  </a:lnTo>
                  <a:lnTo>
                    <a:pt x="441269" y="17166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42" name="Полилиния: фигура 74">
              <a:extLst>
                <a:ext uri="{FF2B5EF4-FFF2-40B4-BE49-F238E27FC236}">
                  <a16:creationId xmlns:a16="http://schemas.microsoft.com/office/drawing/2014/main" id="{A205C1B6-50E2-4A80-95CF-ED4E0F79D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137" y="2542678"/>
              <a:ext cx="142875" cy="71438"/>
            </a:xfrm>
            <a:custGeom>
              <a:avLst/>
              <a:gdLst>
                <a:gd name="T0" fmla="*/ 16073 w 142875"/>
                <a:gd name="T1" fmla="*/ 16073 h 71437"/>
                <a:gd name="T2" fmla="*/ 16073 w 142875"/>
                <a:gd name="T3" fmla="*/ 57524 h 71437"/>
                <a:gd name="T4" fmla="*/ 26503 w 142875"/>
                <a:gd name="T5" fmla="*/ 67954 h 71437"/>
                <a:gd name="T6" fmla="*/ 140518 w 142875"/>
                <a:gd name="T7" fmla="*/ 67954 h 714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71437">
                  <a:moveTo>
                    <a:pt x="16073" y="16073"/>
                  </a:moveTo>
                  <a:lnTo>
                    <a:pt x="16073" y="57507"/>
                  </a:lnTo>
                  <a:cubicBezTo>
                    <a:pt x="16073" y="63222"/>
                    <a:pt x="20645" y="67937"/>
                    <a:pt x="26503" y="67937"/>
                  </a:cubicBezTo>
                  <a:lnTo>
                    <a:pt x="140518" y="6793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43" name="Полилиния: фигура 75">
              <a:extLst>
                <a:ext uri="{FF2B5EF4-FFF2-40B4-BE49-F238E27FC236}">
                  <a16:creationId xmlns:a16="http://schemas.microsoft.com/office/drawing/2014/main" id="{E22127A6-57DB-4CD3-8F9A-8F5F88190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587" y="2377578"/>
              <a:ext cx="457200" cy="585788"/>
            </a:xfrm>
            <a:custGeom>
              <a:avLst/>
              <a:gdLst>
                <a:gd name="T0" fmla="*/ 223528 w 457200"/>
                <a:gd name="T1" fmla="*/ 576018 h 585787"/>
                <a:gd name="T2" fmla="*/ 420553 w 457200"/>
                <a:gd name="T3" fmla="*/ 576018 h 585787"/>
                <a:gd name="T4" fmla="*/ 441269 w 457200"/>
                <a:gd name="T5" fmla="*/ 555301 h 585787"/>
                <a:gd name="T6" fmla="*/ 441269 w 457200"/>
                <a:gd name="T7" fmla="*/ 150805 h 585787"/>
                <a:gd name="T8" fmla="*/ 316825 w 457200"/>
                <a:gd name="T9" fmla="*/ 16073 h 585787"/>
                <a:gd name="T10" fmla="*/ 36790 w 457200"/>
                <a:gd name="T11" fmla="*/ 16073 h 585787"/>
                <a:gd name="T12" fmla="*/ 16073 w 457200"/>
                <a:gd name="T13" fmla="*/ 36790 h 5857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7200" h="585787">
                  <a:moveTo>
                    <a:pt x="223528" y="576001"/>
                  </a:moveTo>
                  <a:lnTo>
                    <a:pt x="420553" y="576001"/>
                  </a:lnTo>
                  <a:cubicBezTo>
                    <a:pt x="431983" y="576001"/>
                    <a:pt x="441269" y="566714"/>
                    <a:pt x="441269" y="555284"/>
                  </a:cubicBezTo>
                  <a:lnTo>
                    <a:pt x="441269" y="150805"/>
                  </a:lnTo>
                  <a:lnTo>
                    <a:pt x="316825" y="16073"/>
                  </a:lnTo>
                  <a:lnTo>
                    <a:pt x="36790" y="16073"/>
                  </a:lnTo>
                  <a:cubicBezTo>
                    <a:pt x="25360" y="16073"/>
                    <a:pt x="16073" y="25360"/>
                    <a:pt x="16073" y="36790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44" name="Полилиния: фигура 76">
              <a:extLst>
                <a:ext uri="{FF2B5EF4-FFF2-40B4-BE49-F238E27FC236}">
                  <a16:creationId xmlns:a16="http://schemas.microsoft.com/office/drawing/2014/main" id="{99A6A735-9C9C-4FDC-ADD0-5AB0B0D49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625" y="2460128"/>
              <a:ext cx="142875" cy="71438"/>
            </a:xfrm>
            <a:custGeom>
              <a:avLst/>
              <a:gdLst>
                <a:gd name="T0" fmla="*/ 140518 w 142875"/>
                <a:gd name="T1" fmla="*/ 67954 h 71437"/>
                <a:gd name="T2" fmla="*/ 26503 w 142875"/>
                <a:gd name="T3" fmla="*/ 67954 h 71437"/>
                <a:gd name="T4" fmla="*/ 16073 w 142875"/>
                <a:gd name="T5" fmla="*/ 57524 h 71437"/>
                <a:gd name="T6" fmla="*/ 16073 w 142875"/>
                <a:gd name="T7" fmla="*/ 16073 h 714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71437">
                  <a:moveTo>
                    <a:pt x="140518" y="67937"/>
                  </a:moveTo>
                  <a:lnTo>
                    <a:pt x="26503" y="67937"/>
                  </a:lnTo>
                  <a:cubicBezTo>
                    <a:pt x="20788" y="67937"/>
                    <a:pt x="16073" y="63365"/>
                    <a:pt x="16073" y="57507"/>
                  </a:cubicBezTo>
                  <a:lnTo>
                    <a:pt x="16073" y="16073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45" name="Полилиния: фигура 77">
              <a:extLst>
                <a:ext uri="{FF2B5EF4-FFF2-40B4-BE49-F238E27FC236}">
                  <a16:creationId xmlns:a16="http://schemas.microsoft.com/office/drawing/2014/main" id="{F1D49E23-4BD3-4FF4-9633-6C24AB303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175" y="2656978"/>
              <a:ext cx="485775" cy="342900"/>
            </a:xfrm>
            <a:custGeom>
              <a:avLst/>
              <a:gdLst>
                <a:gd name="T0" fmla="*/ 254532 w 485775"/>
                <a:gd name="T1" fmla="*/ 275392 h 342900"/>
                <a:gd name="T2" fmla="*/ 171664 w 485775"/>
                <a:gd name="T3" fmla="*/ 275392 h 342900"/>
                <a:gd name="T4" fmla="*/ 171664 w 485775"/>
                <a:gd name="T5" fmla="*/ 327255 h 342900"/>
                <a:gd name="T6" fmla="*/ 16073 w 485775"/>
                <a:gd name="T7" fmla="*/ 223528 h 342900"/>
                <a:gd name="T8" fmla="*/ 171664 w 485775"/>
                <a:gd name="T9" fmla="*/ 119801 h 342900"/>
                <a:gd name="T10" fmla="*/ 171664 w 485775"/>
                <a:gd name="T11" fmla="*/ 171664 h 342900"/>
                <a:gd name="T12" fmla="*/ 316825 w 485775"/>
                <a:gd name="T13" fmla="*/ 171664 h 342900"/>
                <a:gd name="T14" fmla="*/ 316825 w 485775"/>
                <a:gd name="T15" fmla="*/ 223528 h 342900"/>
                <a:gd name="T16" fmla="*/ 482703 w 485775"/>
                <a:gd name="T17" fmla="*/ 119801 h 342900"/>
                <a:gd name="T18" fmla="*/ 316825 w 485775"/>
                <a:gd name="T19" fmla="*/ 16073 h 342900"/>
                <a:gd name="T20" fmla="*/ 316825 w 485775"/>
                <a:gd name="T21" fmla="*/ 67937 h 342900"/>
                <a:gd name="T22" fmla="*/ 254532 w 485775"/>
                <a:gd name="T23" fmla="*/ 67937 h 3429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5775" h="342900">
                  <a:moveTo>
                    <a:pt x="254532" y="275392"/>
                  </a:moveTo>
                  <a:lnTo>
                    <a:pt x="171664" y="275392"/>
                  </a:lnTo>
                  <a:lnTo>
                    <a:pt x="171664" y="327255"/>
                  </a:lnTo>
                  <a:lnTo>
                    <a:pt x="16073" y="223528"/>
                  </a:lnTo>
                  <a:lnTo>
                    <a:pt x="171664" y="119801"/>
                  </a:lnTo>
                  <a:lnTo>
                    <a:pt x="171664" y="171664"/>
                  </a:lnTo>
                  <a:lnTo>
                    <a:pt x="316825" y="171664"/>
                  </a:lnTo>
                  <a:lnTo>
                    <a:pt x="316825" y="223528"/>
                  </a:lnTo>
                  <a:lnTo>
                    <a:pt x="482703" y="119801"/>
                  </a:lnTo>
                  <a:lnTo>
                    <a:pt x="316825" y="16073"/>
                  </a:lnTo>
                  <a:lnTo>
                    <a:pt x="316825" y="67937"/>
                  </a:lnTo>
                  <a:lnTo>
                    <a:pt x="254532" y="67937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146" name="Рисунок 62">
            <a:extLst>
              <a:ext uri="{FF2B5EF4-FFF2-40B4-BE49-F238E27FC236}">
                <a16:creationId xmlns:a16="http://schemas.microsoft.com/office/drawing/2014/main" id="{F4483810-B3D0-46A7-8164-E391700516ED}"/>
              </a:ext>
            </a:extLst>
          </p:cNvPr>
          <p:cNvGrpSpPr>
            <a:grpSpLocks/>
          </p:cNvGrpSpPr>
          <p:nvPr/>
        </p:nvGrpSpPr>
        <p:grpSpPr bwMode="auto">
          <a:xfrm>
            <a:off x="3356072" y="2481602"/>
            <a:ext cx="685800" cy="685800"/>
            <a:chOff x="2533136" y="2375991"/>
            <a:chExt cx="685800" cy="685800"/>
          </a:xfrm>
        </p:grpSpPr>
        <p:sp>
          <p:nvSpPr>
            <p:cNvPr id="147" name="Полилиния: фигура 79">
              <a:extLst>
                <a:ext uri="{FF2B5EF4-FFF2-40B4-BE49-F238E27FC236}">
                  <a16:creationId xmlns:a16="http://schemas.microsoft.com/office/drawing/2014/main" id="{D1A0EC93-976F-45E3-AEDF-9BF1AA45A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961" y="2550616"/>
              <a:ext cx="300038" cy="371475"/>
            </a:xfrm>
            <a:custGeom>
              <a:avLst/>
              <a:gdLst>
                <a:gd name="T0" fmla="*/ 24110 w 300037"/>
                <a:gd name="T1" fmla="*/ 24110 h 371475"/>
                <a:gd name="T2" fmla="*/ 287160 w 300037"/>
                <a:gd name="T3" fmla="*/ 24110 h 371475"/>
                <a:gd name="T4" fmla="*/ 287160 w 300037"/>
                <a:gd name="T5" fmla="*/ 360152 h 371475"/>
                <a:gd name="T6" fmla="*/ 24110 w 300037"/>
                <a:gd name="T7" fmla="*/ 360152 h 3714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0037" h="371475">
                  <a:moveTo>
                    <a:pt x="24110" y="24110"/>
                  </a:moveTo>
                  <a:lnTo>
                    <a:pt x="287143" y="24110"/>
                  </a:lnTo>
                  <a:lnTo>
                    <a:pt x="287143" y="360152"/>
                  </a:lnTo>
                  <a:lnTo>
                    <a:pt x="24110" y="360152"/>
                  </a:lnTo>
                  <a:lnTo>
                    <a:pt x="24110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48" name="Полилиния: фигура 80">
              <a:extLst>
                <a:ext uri="{FF2B5EF4-FFF2-40B4-BE49-F238E27FC236}">
                  <a16:creationId xmlns:a16="http://schemas.microsoft.com/office/drawing/2014/main" id="{7C9D61E1-F72C-4119-BBC9-22716E114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961" y="2666503"/>
              <a:ext cx="300038" cy="42863"/>
            </a:xfrm>
            <a:custGeom>
              <a:avLst/>
              <a:gdLst>
                <a:gd name="T0" fmla="*/ 24110 w 300037"/>
                <a:gd name="T1" fmla="*/ 24127 h 42862"/>
                <a:gd name="T2" fmla="*/ 287160 w 3000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0037" h="42862">
                  <a:moveTo>
                    <a:pt x="24110" y="24110"/>
                  </a:moveTo>
                  <a:lnTo>
                    <a:pt x="28714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49" name="Полилиния: фигура 81">
              <a:extLst>
                <a:ext uri="{FF2B5EF4-FFF2-40B4-BE49-F238E27FC236}">
                  <a16:creationId xmlns:a16="http://schemas.microsoft.com/office/drawing/2014/main" id="{FAAC32B6-E1D4-405C-9DCA-493A01852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961" y="2739528"/>
              <a:ext cx="300038" cy="42863"/>
            </a:xfrm>
            <a:custGeom>
              <a:avLst/>
              <a:gdLst>
                <a:gd name="T0" fmla="*/ 24110 w 300037"/>
                <a:gd name="T1" fmla="*/ 24127 h 42862"/>
                <a:gd name="T2" fmla="*/ 287160 w 3000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0037" h="42862">
                  <a:moveTo>
                    <a:pt x="24110" y="24110"/>
                  </a:moveTo>
                  <a:lnTo>
                    <a:pt x="28714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50" name="Полилиния: фигура 82">
              <a:extLst>
                <a:ext uri="{FF2B5EF4-FFF2-40B4-BE49-F238E27FC236}">
                  <a16:creationId xmlns:a16="http://schemas.microsoft.com/office/drawing/2014/main" id="{10BEC90E-4531-4676-8BCE-06F9B8F1F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961" y="2812553"/>
              <a:ext cx="214313" cy="42863"/>
            </a:xfrm>
            <a:custGeom>
              <a:avLst/>
              <a:gdLst>
                <a:gd name="T0" fmla="*/ 24110 w 214312"/>
                <a:gd name="T1" fmla="*/ 24127 h 42862"/>
                <a:gd name="T2" fmla="*/ 199578 w 214312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4312" h="42862">
                  <a:moveTo>
                    <a:pt x="24110" y="24110"/>
                  </a:moveTo>
                  <a:lnTo>
                    <a:pt x="199561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51" name="Полилиния: фигура 83">
              <a:extLst>
                <a:ext uri="{FF2B5EF4-FFF2-40B4-BE49-F238E27FC236}">
                  <a16:creationId xmlns:a16="http://schemas.microsoft.com/office/drawing/2014/main" id="{D9FFEF0B-7DFF-42D6-AF14-60CFFC4CF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274" y="2666503"/>
              <a:ext cx="42862" cy="257175"/>
            </a:xfrm>
            <a:custGeom>
              <a:avLst/>
              <a:gdLst>
                <a:gd name="T0" fmla="*/ 24127 w 42862"/>
                <a:gd name="T1" fmla="*/ 243280 h 257175"/>
                <a:gd name="T2" fmla="*/ 24127 w 42862"/>
                <a:gd name="T3" fmla="*/ 24110 h 2571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257175">
                  <a:moveTo>
                    <a:pt x="24110" y="24328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52" name="Полилиния: фигура 84">
              <a:extLst>
                <a:ext uri="{FF2B5EF4-FFF2-40B4-BE49-F238E27FC236}">
                  <a16:creationId xmlns:a16="http://schemas.microsoft.com/office/drawing/2014/main" id="{534527F7-2F5F-43A1-BBCA-96FE88647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586" y="2666503"/>
              <a:ext cx="42863" cy="257175"/>
            </a:xfrm>
            <a:custGeom>
              <a:avLst/>
              <a:gdLst>
                <a:gd name="T0" fmla="*/ 24127 w 42862"/>
                <a:gd name="T1" fmla="*/ 243280 h 257175"/>
                <a:gd name="T2" fmla="*/ 24127 w 42862"/>
                <a:gd name="T3" fmla="*/ 24110 h 2571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257175">
                  <a:moveTo>
                    <a:pt x="24110" y="24328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53" name="Полилиния: фигура 85">
              <a:extLst>
                <a:ext uri="{FF2B5EF4-FFF2-40B4-BE49-F238E27FC236}">
                  <a16:creationId xmlns:a16="http://schemas.microsoft.com/office/drawing/2014/main" id="{052C2D94-77B9-4D56-ACC8-97BC5645C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961" y="2404566"/>
              <a:ext cx="128588" cy="614362"/>
            </a:xfrm>
            <a:custGeom>
              <a:avLst/>
              <a:gdLst>
                <a:gd name="T0" fmla="*/ 67990 w 128587"/>
                <a:gd name="T1" fmla="*/ 24110 h 614362"/>
                <a:gd name="T2" fmla="*/ 24110 w 128587"/>
                <a:gd name="T3" fmla="*/ 38683 h 614362"/>
                <a:gd name="T4" fmla="*/ 24110 w 128587"/>
                <a:gd name="T5" fmla="*/ 491614 h 614362"/>
                <a:gd name="T6" fmla="*/ 38969 w 128587"/>
                <a:gd name="T7" fmla="*/ 545621 h 614362"/>
                <a:gd name="T8" fmla="*/ 67990 w 128587"/>
                <a:gd name="T9" fmla="*/ 593913 h 614362"/>
                <a:gd name="T10" fmla="*/ 96993 w 128587"/>
                <a:gd name="T11" fmla="*/ 545621 h 614362"/>
                <a:gd name="T12" fmla="*/ 111852 w 128587"/>
                <a:gd name="T13" fmla="*/ 491614 h 614362"/>
                <a:gd name="T14" fmla="*/ 111852 w 128587"/>
                <a:gd name="T15" fmla="*/ 38683 h 614362"/>
                <a:gd name="T16" fmla="*/ 67990 w 128587"/>
                <a:gd name="T17" fmla="*/ 24110 h 6143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587" h="614362">
                  <a:moveTo>
                    <a:pt x="67973" y="24110"/>
                  </a:moveTo>
                  <a:cubicBezTo>
                    <a:pt x="43827" y="24110"/>
                    <a:pt x="24110" y="37255"/>
                    <a:pt x="24110" y="38683"/>
                  </a:cubicBezTo>
                  <a:lnTo>
                    <a:pt x="24110" y="491597"/>
                  </a:lnTo>
                  <a:cubicBezTo>
                    <a:pt x="24110" y="510457"/>
                    <a:pt x="29254" y="529316"/>
                    <a:pt x="38969" y="545604"/>
                  </a:cubicBezTo>
                  <a:lnTo>
                    <a:pt x="67973" y="593896"/>
                  </a:lnTo>
                  <a:lnTo>
                    <a:pt x="96976" y="545604"/>
                  </a:lnTo>
                  <a:cubicBezTo>
                    <a:pt x="106692" y="529459"/>
                    <a:pt x="111835" y="510457"/>
                    <a:pt x="111835" y="491597"/>
                  </a:cubicBezTo>
                  <a:lnTo>
                    <a:pt x="111835" y="38683"/>
                  </a:lnTo>
                  <a:cubicBezTo>
                    <a:pt x="111835" y="37112"/>
                    <a:pt x="92262" y="24110"/>
                    <a:pt x="67973" y="24110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54" name="Полилиния: фигура 86">
              <a:extLst>
                <a:ext uri="{FF2B5EF4-FFF2-40B4-BE49-F238E27FC236}">
                  <a16:creationId xmlns:a16="http://schemas.microsoft.com/office/drawing/2014/main" id="{F28EA473-B1AE-4C8B-A175-1C28199EA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961" y="2477591"/>
              <a:ext cx="128588" cy="42862"/>
            </a:xfrm>
            <a:custGeom>
              <a:avLst/>
              <a:gdLst>
                <a:gd name="T0" fmla="*/ 24110 w 128587"/>
                <a:gd name="T1" fmla="*/ 24127 h 42862"/>
                <a:gd name="T2" fmla="*/ 111852 w 12858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42862">
                  <a:moveTo>
                    <a:pt x="24110" y="24110"/>
                  </a:moveTo>
                  <a:lnTo>
                    <a:pt x="111835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55" name="Полилиния: фигура 87">
              <a:extLst>
                <a:ext uri="{FF2B5EF4-FFF2-40B4-BE49-F238E27FC236}">
                  <a16:creationId xmlns:a16="http://schemas.microsoft.com/office/drawing/2014/main" id="{E6861AA9-2A17-4A0C-9817-EB7A60B84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961" y="2871291"/>
              <a:ext cx="128588" cy="42862"/>
            </a:xfrm>
            <a:custGeom>
              <a:avLst/>
              <a:gdLst>
                <a:gd name="T0" fmla="*/ 24110 w 128587"/>
                <a:gd name="T1" fmla="*/ 24127 h 42862"/>
                <a:gd name="T2" fmla="*/ 111852 w 12858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42862">
                  <a:moveTo>
                    <a:pt x="24110" y="24110"/>
                  </a:moveTo>
                  <a:lnTo>
                    <a:pt x="111835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56" name="Полилиния: фигура 88">
              <a:extLst>
                <a:ext uri="{FF2B5EF4-FFF2-40B4-BE49-F238E27FC236}">
                  <a16:creationId xmlns:a16="http://schemas.microsoft.com/office/drawing/2014/main" id="{D691C0AD-42EA-4F0F-804B-78969C250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886" y="2418853"/>
              <a:ext cx="457200" cy="600075"/>
            </a:xfrm>
            <a:custGeom>
              <a:avLst/>
              <a:gdLst>
                <a:gd name="T0" fmla="*/ 433304 w 457200"/>
                <a:gd name="T1" fmla="*/ 520887 h 600075"/>
                <a:gd name="T2" fmla="*/ 433304 w 457200"/>
                <a:gd name="T3" fmla="*/ 579322 h 600075"/>
                <a:gd name="T4" fmla="*/ 24110 w 457200"/>
                <a:gd name="T5" fmla="*/ 579322 h 600075"/>
                <a:gd name="T6" fmla="*/ 24110 w 457200"/>
                <a:gd name="T7" fmla="*/ 24110 h 600075"/>
                <a:gd name="T8" fmla="*/ 433304 w 457200"/>
                <a:gd name="T9" fmla="*/ 24110 h 600075"/>
                <a:gd name="T10" fmla="*/ 433304 w 457200"/>
                <a:gd name="T11" fmla="*/ 126409 h 6000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7200" h="600075">
                  <a:moveTo>
                    <a:pt x="433304" y="520887"/>
                  </a:moveTo>
                  <a:lnTo>
                    <a:pt x="433304" y="579322"/>
                  </a:lnTo>
                  <a:lnTo>
                    <a:pt x="24110" y="579322"/>
                  </a:lnTo>
                  <a:lnTo>
                    <a:pt x="24110" y="24110"/>
                  </a:lnTo>
                  <a:lnTo>
                    <a:pt x="433304" y="24110"/>
                  </a:lnTo>
                  <a:lnTo>
                    <a:pt x="433304" y="126409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157" name="Рисунок 60">
            <a:extLst>
              <a:ext uri="{FF2B5EF4-FFF2-40B4-BE49-F238E27FC236}">
                <a16:creationId xmlns:a16="http://schemas.microsoft.com/office/drawing/2014/main" id="{7448B7D6-8DE6-412C-AD28-7E8518767A73}"/>
              </a:ext>
            </a:extLst>
          </p:cNvPr>
          <p:cNvGrpSpPr>
            <a:grpSpLocks/>
          </p:cNvGrpSpPr>
          <p:nvPr/>
        </p:nvGrpSpPr>
        <p:grpSpPr bwMode="auto">
          <a:xfrm>
            <a:off x="4786410" y="2481602"/>
            <a:ext cx="685800" cy="685800"/>
            <a:chOff x="3963935" y="2375991"/>
            <a:chExt cx="685800" cy="685800"/>
          </a:xfrm>
        </p:grpSpPr>
        <p:sp>
          <p:nvSpPr>
            <p:cNvPr id="158" name="Полилиния: фигура 90">
              <a:extLst>
                <a:ext uri="{FF2B5EF4-FFF2-40B4-BE49-F238E27FC236}">
                  <a16:creationId xmlns:a16="http://schemas.microsoft.com/office/drawing/2014/main" id="{F735F038-05EF-4282-83B4-39CF2FBD0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697" y="2429966"/>
              <a:ext cx="457200" cy="371475"/>
            </a:xfrm>
            <a:custGeom>
              <a:avLst/>
              <a:gdLst>
                <a:gd name="T0" fmla="*/ 24110 w 457200"/>
                <a:gd name="T1" fmla="*/ 107978 h 371475"/>
                <a:gd name="T2" fmla="*/ 24110 w 457200"/>
                <a:gd name="T3" fmla="*/ 24110 h 371475"/>
                <a:gd name="T4" fmla="*/ 443448 w 457200"/>
                <a:gd name="T5" fmla="*/ 24110 h 371475"/>
                <a:gd name="T6" fmla="*/ 443448 w 457200"/>
                <a:gd name="T7" fmla="*/ 359438 h 371475"/>
                <a:gd name="T8" fmla="*/ 373582 w 457200"/>
                <a:gd name="T9" fmla="*/ 359438 h 371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200" h="371475">
                  <a:moveTo>
                    <a:pt x="24110" y="107978"/>
                  </a:moveTo>
                  <a:lnTo>
                    <a:pt x="24110" y="24110"/>
                  </a:lnTo>
                  <a:lnTo>
                    <a:pt x="443448" y="24110"/>
                  </a:lnTo>
                  <a:lnTo>
                    <a:pt x="443448" y="359438"/>
                  </a:lnTo>
                  <a:lnTo>
                    <a:pt x="373582" y="35943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59" name="Полилиния: фигура 91">
              <a:extLst>
                <a:ext uri="{FF2B5EF4-FFF2-40B4-BE49-F238E27FC236}">
                  <a16:creationId xmlns:a16="http://schemas.microsoft.com/office/drawing/2014/main" id="{7B64CC01-5D43-4ABA-BB02-3E9503ED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585" y="2717303"/>
              <a:ext cx="142875" cy="142875"/>
            </a:xfrm>
            <a:custGeom>
              <a:avLst/>
              <a:gdLst>
                <a:gd name="T0" fmla="*/ 76269 w 142875"/>
                <a:gd name="T1" fmla="*/ 30488 h 142875"/>
                <a:gd name="T2" fmla="*/ 113806 w 142875"/>
                <a:gd name="T3" fmla="*/ 76269 h 142875"/>
                <a:gd name="T4" fmla="*/ 68026 w 142875"/>
                <a:gd name="T5" fmla="*/ 113806 h 142875"/>
                <a:gd name="T6" fmla="*/ 30488 w 142875"/>
                <a:gd name="T7" fmla="*/ 68026 h 142875"/>
                <a:gd name="T8" fmla="*/ 76269 w 142875"/>
                <a:gd name="T9" fmla="*/ 30488 h 142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875" h="142875">
                  <a:moveTo>
                    <a:pt x="76269" y="30488"/>
                  </a:moveTo>
                  <a:cubicBezTo>
                    <a:pt x="99276" y="32764"/>
                    <a:pt x="116082" y="53261"/>
                    <a:pt x="113806" y="76269"/>
                  </a:cubicBezTo>
                  <a:cubicBezTo>
                    <a:pt x="111530" y="99276"/>
                    <a:pt x="91033" y="116082"/>
                    <a:pt x="68026" y="113806"/>
                  </a:cubicBezTo>
                  <a:cubicBezTo>
                    <a:pt x="45018" y="111530"/>
                    <a:pt x="28212" y="91033"/>
                    <a:pt x="30488" y="68026"/>
                  </a:cubicBezTo>
                  <a:cubicBezTo>
                    <a:pt x="32764" y="45018"/>
                    <a:pt x="53261" y="28212"/>
                    <a:pt x="76269" y="30488"/>
                  </a:cubicBez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60" name="Полилиния: фигура 92">
              <a:extLst>
                <a:ext uri="{FF2B5EF4-FFF2-40B4-BE49-F238E27FC236}">
                  <a16:creationId xmlns:a16="http://schemas.microsoft.com/office/drawing/2014/main" id="{4806C3E8-6074-43A6-924F-C399FC0B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385" y="2766516"/>
              <a:ext cx="128587" cy="42862"/>
            </a:xfrm>
            <a:custGeom>
              <a:avLst/>
              <a:gdLst>
                <a:gd name="T0" fmla="*/ 24110 w 128587"/>
                <a:gd name="T1" fmla="*/ 24127 h 42862"/>
                <a:gd name="T2" fmla="*/ 107995 w 12858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42862">
                  <a:moveTo>
                    <a:pt x="24110" y="24110"/>
                  </a:moveTo>
                  <a:lnTo>
                    <a:pt x="107978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61" name="Полилиния: фигура 93">
              <a:extLst>
                <a:ext uri="{FF2B5EF4-FFF2-40B4-BE49-F238E27FC236}">
                  <a16:creationId xmlns:a16="http://schemas.microsoft.com/office/drawing/2014/main" id="{200B82AA-F2CD-4B46-98C9-9643B90D1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10" y="2556966"/>
              <a:ext cx="157162" cy="257175"/>
            </a:xfrm>
            <a:custGeom>
              <a:avLst/>
              <a:gdLst>
                <a:gd name="T0" fmla="*/ 80134 w 157162"/>
                <a:gd name="T1" fmla="*/ 233565 h 257175"/>
                <a:gd name="T2" fmla="*/ 135998 w 157162"/>
                <a:gd name="T3" fmla="*/ 233565 h 257175"/>
                <a:gd name="T4" fmla="*/ 135998 w 157162"/>
                <a:gd name="T5" fmla="*/ 193989 h 257175"/>
                <a:gd name="T6" fmla="*/ 121997 w 157162"/>
                <a:gd name="T7" fmla="*/ 148983 h 257175"/>
                <a:gd name="T8" fmla="*/ 68116 w 157162"/>
                <a:gd name="T9" fmla="*/ 99834 h 257175"/>
                <a:gd name="T10" fmla="*/ 24110 w 157162"/>
                <a:gd name="T11" fmla="*/ 24110 h 257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62" h="257175">
                  <a:moveTo>
                    <a:pt x="80117" y="233565"/>
                  </a:moveTo>
                  <a:lnTo>
                    <a:pt x="135981" y="233565"/>
                  </a:lnTo>
                  <a:lnTo>
                    <a:pt x="135981" y="193989"/>
                  </a:lnTo>
                  <a:cubicBezTo>
                    <a:pt x="135981" y="177701"/>
                    <a:pt x="132981" y="164271"/>
                    <a:pt x="121980" y="148983"/>
                  </a:cubicBezTo>
                  <a:cubicBezTo>
                    <a:pt x="117836" y="143268"/>
                    <a:pt x="83689" y="110121"/>
                    <a:pt x="68116" y="99834"/>
                  </a:cubicBezTo>
                  <a:cubicBezTo>
                    <a:pt x="46542" y="61401"/>
                    <a:pt x="41970" y="54685"/>
                    <a:pt x="24110" y="24110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62" name="Полилиния: фигура 94">
              <a:extLst>
                <a:ext uri="{FF2B5EF4-FFF2-40B4-BE49-F238E27FC236}">
                  <a16:creationId xmlns:a16="http://schemas.microsoft.com/office/drawing/2014/main" id="{D3963C98-0A05-40B7-8033-8A2A0A040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797" y="2472828"/>
              <a:ext cx="157163" cy="128588"/>
            </a:xfrm>
            <a:custGeom>
              <a:avLst/>
              <a:gdLst>
                <a:gd name="T0" fmla="*/ 66115 w 157162"/>
                <a:gd name="T1" fmla="*/ 107997 h 128587"/>
                <a:gd name="T2" fmla="*/ 135998 w 157162"/>
                <a:gd name="T3" fmla="*/ 107997 h 128587"/>
                <a:gd name="T4" fmla="*/ 46542 w 157162"/>
                <a:gd name="T5" fmla="*/ 24112 h 128587"/>
                <a:gd name="T6" fmla="*/ 24110 w 157162"/>
                <a:gd name="T7" fmla="*/ 24112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7162" h="128587">
                  <a:moveTo>
                    <a:pt x="66115" y="107980"/>
                  </a:moveTo>
                  <a:lnTo>
                    <a:pt x="135981" y="107980"/>
                  </a:lnTo>
                  <a:cubicBezTo>
                    <a:pt x="123408" y="83406"/>
                    <a:pt x="73116" y="23684"/>
                    <a:pt x="46542" y="24112"/>
                  </a:cubicBezTo>
                  <a:lnTo>
                    <a:pt x="24110" y="24112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63" name="Полилиния: фигура 95">
              <a:extLst>
                <a:ext uri="{FF2B5EF4-FFF2-40B4-BE49-F238E27FC236}">
                  <a16:creationId xmlns:a16="http://schemas.microsoft.com/office/drawing/2014/main" id="{1E5B7920-6BEF-4CE2-82DD-D8ED41D7F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660" y="2606178"/>
              <a:ext cx="114300" cy="85725"/>
            </a:xfrm>
            <a:custGeom>
              <a:avLst/>
              <a:gdLst>
                <a:gd name="T0" fmla="*/ 24110 w 114300"/>
                <a:gd name="T1" fmla="*/ 24110 h 85725"/>
                <a:gd name="T2" fmla="*/ 38112 w 114300"/>
                <a:gd name="T3" fmla="*/ 63687 h 85725"/>
                <a:gd name="T4" fmla="*/ 102263 w 114300"/>
                <a:gd name="T5" fmla="*/ 70687 h 857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300" h="85725">
                  <a:moveTo>
                    <a:pt x="24110" y="24110"/>
                  </a:moveTo>
                  <a:lnTo>
                    <a:pt x="38112" y="63687"/>
                  </a:lnTo>
                  <a:lnTo>
                    <a:pt x="102263" y="7068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64" name="Полилиния: фигура 96">
              <a:extLst>
                <a:ext uri="{FF2B5EF4-FFF2-40B4-BE49-F238E27FC236}">
                  <a16:creationId xmlns:a16="http://schemas.microsoft.com/office/drawing/2014/main" id="{A6538408-A90A-443E-A7A2-FA8C871D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847" y="2514103"/>
              <a:ext cx="157163" cy="185738"/>
            </a:xfrm>
            <a:custGeom>
              <a:avLst/>
              <a:gdLst>
                <a:gd name="T0" fmla="*/ 79991 w 157162"/>
                <a:gd name="T1" fmla="*/ 163859 h 185737"/>
                <a:gd name="T2" fmla="*/ 135855 w 157162"/>
                <a:gd name="T3" fmla="*/ 103994 h 185737"/>
                <a:gd name="T4" fmla="*/ 135855 w 157162"/>
                <a:gd name="T5" fmla="*/ 83975 h 185737"/>
                <a:gd name="T6" fmla="*/ 79991 w 157162"/>
                <a:gd name="T7" fmla="*/ 24110 h 185737"/>
                <a:gd name="T8" fmla="*/ 24110 w 157162"/>
                <a:gd name="T9" fmla="*/ 83975 h 185737"/>
                <a:gd name="T10" fmla="*/ 24110 w 157162"/>
                <a:gd name="T11" fmla="*/ 103994 h 185737"/>
                <a:gd name="T12" fmla="*/ 79991 w 157162"/>
                <a:gd name="T13" fmla="*/ 163859 h 185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162" h="185737">
                  <a:moveTo>
                    <a:pt x="79974" y="163842"/>
                  </a:moveTo>
                  <a:cubicBezTo>
                    <a:pt x="111978" y="163842"/>
                    <a:pt x="135838" y="136981"/>
                    <a:pt x="135838" y="103977"/>
                  </a:cubicBezTo>
                  <a:lnTo>
                    <a:pt x="135838" y="83975"/>
                  </a:lnTo>
                  <a:cubicBezTo>
                    <a:pt x="135838" y="50828"/>
                    <a:pt x="111978" y="24110"/>
                    <a:pt x="79974" y="24110"/>
                  </a:cubicBezTo>
                  <a:cubicBezTo>
                    <a:pt x="47970" y="24110"/>
                    <a:pt x="24110" y="50971"/>
                    <a:pt x="24110" y="83975"/>
                  </a:cubicBezTo>
                  <a:lnTo>
                    <a:pt x="24110" y="103977"/>
                  </a:lnTo>
                  <a:cubicBezTo>
                    <a:pt x="24110" y="137124"/>
                    <a:pt x="47970" y="163842"/>
                    <a:pt x="79974" y="163842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65" name="Полилиния: фигура 97">
              <a:extLst>
                <a:ext uri="{FF2B5EF4-FFF2-40B4-BE49-F238E27FC236}">
                  <a16:creationId xmlns:a16="http://schemas.microsoft.com/office/drawing/2014/main" id="{839D7A64-BB73-4E8A-AF4E-68D79C84A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697" y="2696666"/>
              <a:ext cx="271463" cy="228600"/>
            </a:xfrm>
            <a:custGeom>
              <a:avLst/>
              <a:gdLst>
                <a:gd name="T0" fmla="*/ 133838 w 271462"/>
                <a:gd name="T1" fmla="*/ 212705 h 228600"/>
                <a:gd name="T2" fmla="*/ 88690 w 271462"/>
                <a:gd name="T3" fmla="*/ 203561 h 228600"/>
                <a:gd name="T4" fmla="*/ 53971 w 271462"/>
                <a:gd name="T5" fmla="*/ 179987 h 228600"/>
                <a:gd name="T6" fmla="*/ 42112 w 271462"/>
                <a:gd name="T7" fmla="*/ 153698 h 228600"/>
                <a:gd name="T8" fmla="*/ 24110 w 271462"/>
                <a:gd name="T9" fmla="*/ 101834 h 228600"/>
                <a:gd name="T10" fmla="*/ 88690 w 271462"/>
                <a:gd name="T11" fmla="*/ 24110 h 228600"/>
                <a:gd name="T12" fmla="*/ 169288 w 271462"/>
                <a:gd name="T13" fmla="*/ 24110 h 228600"/>
                <a:gd name="T14" fmla="*/ 225009 w 271462"/>
                <a:gd name="T15" fmla="*/ 46684 h 228600"/>
                <a:gd name="T16" fmla="*/ 252299 w 271462"/>
                <a:gd name="T17" fmla="*/ 79689 h 228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1462" h="228600">
                  <a:moveTo>
                    <a:pt x="133838" y="212705"/>
                  </a:moveTo>
                  <a:lnTo>
                    <a:pt x="88690" y="203561"/>
                  </a:lnTo>
                  <a:cubicBezTo>
                    <a:pt x="75402" y="201704"/>
                    <a:pt x="66401" y="198703"/>
                    <a:pt x="53971" y="179987"/>
                  </a:cubicBezTo>
                  <a:lnTo>
                    <a:pt x="42112" y="153698"/>
                  </a:lnTo>
                  <a:cubicBezTo>
                    <a:pt x="31540" y="130552"/>
                    <a:pt x="24110" y="120694"/>
                    <a:pt x="24110" y="101834"/>
                  </a:cubicBezTo>
                  <a:cubicBezTo>
                    <a:pt x="24110" y="62401"/>
                    <a:pt x="44256" y="24110"/>
                    <a:pt x="88690" y="24110"/>
                  </a:cubicBezTo>
                  <a:lnTo>
                    <a:pt x="169271" y="24110"/>
                  </a:lnTo>
                  <a:cubicBezTo>
                    <a:pt x="195132" y="25110"/>
                    <a:pt x="210991" y="29682"/>
                    <a:pt x="224992" y="46684"/>
                  </a:cubicBezTo>
                  <a:cubicBezTo>
                    <a:pt x="239137" y="63687"/>
                    <a:pt x="252282" y="79689"/>
                    <a:pt x="252282" y="79689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66" name="Полилиния: фигура 98">
              <a:extLst>
                <a:ext uri="{FF2B5EF4-FFF2-40B4-BE49-F238E27FC236}">
                  <a16:creationId xmlns:a16="http://schemas.microsoft.com/office/drawing/2014/main" id="{1C8241F2-B054-4222-A361-4C23DA9B3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372" y="2769691"/>
              <a:ext cx="114300" cy="100012"/>
            </a:xfrm>
            <a:custGeom>
              <a:avLst/>
              <a:gdLst>
                <a:gd name="T0" fmla="*/ 24110 w 114300"/>
                <a:gd name="T1" fmla="*/ 24110 h 100012"/>
                <a:gd name="T2" fmla="*/ 36683 w 114300"/>
                <a:gd name="T3" fmla="*/ 55703 h 100012"/>
                <a:gd name="T4" fmla="*/ 59543 w 114300"/>
                <a:gd name="T5" fmla="*/ 77562 h 100012"/>
                <a:gd name="T6" fmla="*/ 92119 w 114300"/>
                <a:gd name="T7" fmla="*/ 89135 h 1000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300" h="100012">
                  <a:moveTo>
                    <a:pt x="24110" y="24110"/>
                  </a:moveTo>
                  <a:lnTo>
                    <a:pt x="36683" y="55686"/>
                  </a:lnTo>
                  <a:cubicBezTo>
                    <a:pt x="41684" y="68259"/>
                    <a:pt x="47827" y="73259"/>
                    <a:pt x="59543" y="77545"/>
                  </a:cubicBezTo>
                  <a:lnTo>
                    <a:pt x="92119" y="89118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67" name="Полилиния: фигура 99">
              <a:extLst>
                <a:ext uri="{FF2B5EF4-FFF2-40B4-BE49-F238E27FC236}">
                  <a16:creationId xmlns:a16="http://schemas.microsoft.com/office/drawing/2014/main" id="{FBC23183-3528-4B13-AF07-05D0A00E3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247" y="2807791"/>
              <a:ext cx="128588" cy="100012"/>
            </a:xfrm>
            <a:custGeom>
              <a:avLst/>
              <a:gdLst>
                <a:gd name="T0" fmla="*/ 73598 w 128587"/>
                <a:gd name="T1" fmla="*/ 79991 h 100012"/>
                <a:gd name="T2" fmla="*/ 24289 w 128587"/>
                <a:gd name="T3" fmla="*/ 79991 h 100012"/>
                <a:gd name="T4" fmla="*/ 50578 w 128587"/>
                <a:gd name="T5" fmla="*/ 24110 h 100012"/>
                <a:gd name="T6" fmla="*/ 94887 w 128587"/>
                <a:gd name="T7" fmla="*/ 24110 h 100012"/>
                <a:gd name="T8" fmla="*/ 106602 w 128587"/>
                <a:gd name="T9" fmla="*/ 44398 h 100012"/>
                <a:gd name="T10" fmla="*/ 97173 w 128587"/>
                <a:gd name="T11" fmla="*/ 64704 h 100012"/>
                <a:gd name="T12" fmla="*/ 73741 w 128587"/>
                <a:gd name="T13" fmla="*/ 80134 h 1000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587" h="100012">
                  <a:moveTo>
                    <a:pt x="73581" y="79974"/>
                  </a:moveTo>
                  <a:lnTo>
                    <a:pt x="24289" y="79974"/>
                  </a:lnTo>
                  <a:cubicBezTo>
                    <a:pt x="21575" y="46827"/>
                    <a:pt x="50578" y="24110"/>
                    <a:pt x="50578" y="24110"/>
                  </a:cubicBezTo>
                  <a:lnTo>
                    <a:pt x="94870" y="24110"/>
                  </a:lnTo>
                  <a:cubicBezTo>
                    <a:pt x="104585" y="24110"/>
                    <a:pt x="111015" y="35112"/>
                    <a:pt x="106585" y="44398"/>
                  </a:cubicBezTo>
                  <a:lnTo>
                    <a:pt x="97156" y="64687"/>
                  </a:lnTo>
                  <a:cubicBezTo>
                    <a:pt x="92727" y="74116"/>
                    <a:pt x="83583" y="80117"/>
                    <a:pt x="73724" y="80117"/>
                  </a:cubicBezTo>
                  <a:lnTo>
                    <a:pt x="73581" y="79974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68" name="Полилиния: фигура 100">
              <a:extLst>
                <a:ext uri="{FF2B5EF4-FFF2-40B4-BE49-F238E27FC236}">
                  <a16:creationId xmlns:a16="http://schemas.microsoft.com/office/drawing/2014/main" id="{93F4C3A2-1535-4662-A54B-26342E49E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647" y="2752228"/>
              <a:ext cx="228600" cy="200025"/>
            </a:xfrm>
            <a:custGeom>
              <a:avLst/>
              <a:gdLst>
                <a:gd name="T0" fmla="*/ 190464 w 228600"/>
                <a:gd name="T1" fmla="*/ 80260 h 200025"/>
                <a:gd name="T2" fmla="*/ 208895 w 228600"/>
                <a:gd name="T3" fmla="*/ 42684 h 200025"/>
                <a:gd name="T4" fmla="*/ 197608 w 228600"/>
                <a:gd name="T5" fmla="*/ 24110 h 200025"/>
                <a:gd name="T6" fmla="*/ 99738 w 228600"/>
                <a:gd name="T7" fmla="*/ 24110 h 200025"/>
                <a:gd name="T8" fmla="*/ 88451 w 228600"/>
                <a:gd name="T9" fmla="*/ 31254 h 200025"/>
                <a:gd name="T10" fmla="*/ 25443 w 228600"/>
                <a:gd name="T11" fmla="*/ 159556 h 200025"/>
                <a:gd name="T12" fmla="*/ 36730 w 228600"/>
                <a:gd name="T13" fmla="*/ 178129 h 200025"/>
                <a:gd name="T14" fmla="*/ 134600 w 228600"/>
                <a:gd name="T15" fmla="*/ 178129 h 200025"/>
                <a:gd name="T16" fmla="*/ 145887 w 228600"/>
                <a:gd name="T17" fmla="*/ 170986 h 200025"/>
                <a:gd name="T18" fmla="*/ 163032 w 228600"/>
                <a:gd name="T19" fmla="*/ 136124 h 2000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600" h="200025">
                  <a:moveTo>
                    <a:pt x="190464" y="80260"/>
                  </a:moveTo>
                  <a:lnTo>
                    <a:pt x="208895" y="42684"/>
                  </a:lnTo>
                  <a:cubicBezTo>
                    <a:pt x="213038" y="34111"/>
                    <a:pt x="207037" y="24110"/>
                    <a:pt x="197608" y="24110"/>
                  </a:cubicBezTo>
                  <a:lnTo>
                    <a:pt x="99738" y="24110"/>
                  </a:lnTo>
                  <a:cubicBezTo>
                    <a:pt x="95023" y="24110"/>
                    <a:pt x="90594" y="26825"/>
                    <a:pt x="88451" y="31254"/>
                  </a:cubicBezTo>
                  <a:lnTo>
                    <a:pt x="25443" y="159556"/>
                  </a:lnTo>
                  <a:cubicBezTo>
                    <a:pt x="21300" y="168128"/>
                    <a:pt x="27301" y="178129"/>
                    <a:pt x="36730" y="178129"/>
                  </a:cubicBezTo>
                  <a:lnTo>
                    <a:pt x="134600" y="178129"/>
                  </a:lnTo>
                  <a:cubicBezTo>
                    <a:pt x="139315" y="178129"/>
                    <a:pt x="143744" y="175415"/>
                    <a:pt x="145887" y="170986"/>
                  </a:cubicBezTo>
                  <a:lnTo>
                    <a:pt x="163032" y="136124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69" name="Полилиния: фигура 101">
              <a:extLst>
                <a:ext uri="{FF2B5EF4-FFF2-40B4-BE49-F238E27FC236}">
                  <a16:creationId xmlns:a16="http://schemas.microsoft.com/office/drawing/2014/main" id="{D17E5C9D-2118-433A-B37A-9CBF47D7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847" y="2874466"/>
              <a:ext cx="42863" cy="100012"/>
            </a:xfrm>
            <a:custGeom>
              <a:avLst/>
              <a:gdLst>
                <a:gd name="T0" fmla="*/ 24127 w 42862"/>
                <a:gd name="T1" fmla="*/ 24110 h 100012"/>
                <a:gd name="T2" fmla="*/ 24127 w 42862"/>
                <a:gd name="T3" fmla="*/ 83849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83832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70" name="Полилиния: фигура 102">
              <a:extLst>
                <a:ext uri="{FF2B5EF4-FFF2-40B4-BE49-F238E27FC236}">
                  <a16:creationId xmlns:a16="http://schemas.microsoft.com/office/drawing/2014/main" id="{2F882431-34CF-4FF4-AEFB-0061D712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547" y="2906216"/>
              <a:ext cx="42863" cy="71437"/>
            </a:xfrm>
            <a:custGeom>
              <a:avLst/>
              <a:gdLst>
                <a:gd name="T0" fmla="*/ 24127 w 42862"/>
                <a:gd name="T1" fmla="*/ 24110 h 71437"/>
                <a:gd name="T2" fmla="*/ 24127 w 42862"/>
                <a:gd name="T3" fmla="*/ 51988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71437">
                  <a:moveTo>
                    <a:pt x="24110" y="24110"/>
                  </a:moveTo>
                  <a:lnTo>
                    <a:pt x="24110" y="51971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171" name="Рисунок 58">
            <a:extLst>
              <a:ext uri="{FF2B5EF4-FFF2-40B4-BE49-F238E27FC236}">
                <a16:creationId xmlns:a16="http://schemas.microsoft.com/office/drawing/2014/main" id="{9033E4B5-E2E5-477E-9750-C43A199C843B}"/>
              </a:ext>
            </a:extLst>
          </p:cNvPr>
          <p:cNvGrpSpPr>
            <a:grpSpLocks/>
          </p:cNvGrpSpPr>
          <p:nvPr/>
        </p:nvGrpSpPr>
        <p:grpSpPr bwMode="auto">
          <a:xfrm>
            <a:off x="1919385" y="4715214"/>
            <a:ext cx="685800" cy="685800"/>
            <a:chOff x="1096690" y="4608239"/>
            <a:chExt cx="685800" cy="685800"/>
          </a:xfrm>
        </p:grpSpPr>
        <p:sp>
          <p:nvSpPr>
            <p:cNvPr id="172" name="Полилиния: фигура 104">
              <a:extLst>
                <a:ext uri="{FF2B5EF4-FFF2-40B4-BE49-F238E27FC236}">
                  <a16:creationId xmlns:a16="http://schemas.microsoft.com/office/drawing/2014/main" id="{5970BE7E-B5AE-4A4F-8B1F-213634A7E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127" y="4789214"/>
              <a:ext cx="128588" cy="128588"/>
            </a:xfrm>
            <a:custGeom>
              <a:avLst/>
              <a:gdLst>
                <a:gd name="T0" fmla="*/ 107195 w 128587"/>
                <a:gd name="T1" fmla="*/ 57923 h 128587"/>
                <a:gd name="T2" fmla="*/ 57886 w 128587"/>
                <a:gd name="T3" fmla="*/ 107232 h 128587"/>
                <a:gd name="T4" fmla="*/ 24882 w 128587"/>
                <a:gd name="T5" fmla="*/ 74228 h 128587"/>
                <a:gd name="T6" fmla="*/ 74191 w 128587"/>
                <a:gd name="T7" fmla="*/ 24919 h 128587"/>
                <a:gd name="T8" fmla="*/ 107195 w 128587"/>
                <a:gd name="T9" fmla="*/ 57923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587" h="128587">
                  <a:moveTo>
                    <a:pt x="107178" y="57923"/>
                  </a:moveTo>
                  <a:cubicBezTo>
                    <a:pt x="112750" y="87498"/>
                    <a:pt x="87318" y="112930"/>
                    <a:pt x="57886" y="107215"/>
                  </a:cubicBezTo>
                  <a:cubicBezTo>
                    <a:pt x="41456" y="104072"/>
                    <a:pt x="28025" y="90641"/>
                    <a:pt x="24882" y="74211"/>
                  </a:cubicBezTo>
                  <a:cubicBezTo>
                    <a:pt x="19310" y="44636"/>
                    <a:pt x="44742" y="19204"/>
                    <a:pt x="74174" y="24919"/>
                  </a:cubicBezTo>
                  <a:cubicBezTo>
                    <a:pt x="90605" y="28062"/>
                    <a:pt x="104035" y="41492"/>
                    <a:pt x="107178" y="57923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73" name="Полилиния: фигура 105">
              <a:extLst>
                <a:ext uri="{FF2B5EF4-FFF2-40B4-BE49-F238E27FC236}">
                  <a16:creationId xmlns:a16="http://schemas.microsoft.com/office/drawing/2014/main" id="{E6BBC6F9-59E6-4580-A5C5-9ED814798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827" y="4789214"/>
              <a:ext cx="128588" cy="128588"/>
            </a:xfrm>
            <a:custGeom>
              <a:avLst/>
              <a:gdLst>
                <a:gd name="T0" fmla="*/ 107852 w 128587"/>
                <a:gd name="T1" fmla="*/ 65990 h 128587"/>
                <a:gd name="T2" fmla="*/ 65990 w 128587"/>
                <a:gd name="T3" fmla="*/ 107852 h 128587"/>
                <a:gd name="T4" fmla="*/ 24110 w 128587"/>
                <a:gd name="T5" fmla="*/ 65990 h 128587"/>
                <a:gd name="T6" fmla="*/ 65990 w 128587"/>
                <a:gd name="T7" fmla="*/ 24110 h 128587"/>
                <a:gd name="T8" fmla="*/ 107852 w 128587"/>
                <a:gd name="T9" fmla="*/ 65990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587" h="128587">
                  <a:moveTo>
                    <a:pt x="107835" y="65973"/>
                  </a:moveTo>
                  <a:cubicBezTo>
                    <a:pt x="107835" y="89092"/>
                    <a:pt x="89092" y="107835"/>
                    <a:pt x="65973" y="107835"/>
                  </a:cubicBezTo>
                  <a:cubicBezTo>
                    <a:pt x="42853" y="107835"/>
                    <a:pt x="24110" y="89092"/>
                    <a:pt x="24110" y="65973"/>
                  </a:cubicBezTo>
                  <a:cubicBezTo>
                    <a:pt x="24110" y="42853"/>
                    <a:pt x="42853" y="24110"/>
                    <a:pt x="65973" y="24110"/>
                  </a:cubicBezTo>
                  <a:cubicBezTo>
                    <a:pt x="89092" y="24110"/>
                    <a:pt x="107835" y="42853"/>
                    <a:pt x="107835" y="65973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74" name="Полилиния: фигура 106">
              <a:extLst>
                <a:ext uri="{FF2B5EF4-FFF2-40B4-BE49-F238E27FC236}">
                  <a16:creationId xmlns:a16="http://schemas.microsoft.com/office/drawing/2014/main" id="{D4BEC7AF-CCFB-4825-8B47-A661FC53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277" y="4705077"/>
              <a:ext cx="400050" cy="285750"/>
            </a:xfrm>
            <a:custGeom>
              <a:avLst/>
              <a:gdLst>
                <a:gd name="T0" fmla="*/ 373582 w 400050"/>
                <a:gd name="T1" fmla="*/ 205704 h 285750"/>
                <a:gd name="T2" fmla="*/ 373582 w 400050"/>
                <a:gd name="T3" fmla="*/ 275570 h 285750"/>
                <a:gd name="T4" fmla="*/ 38112 w 400050"/>
                <a:gd name="T5" fmla="*/ 275570 h 285750"/>
                <a:gd name="T6" fmla="*/ 38112 w 400050"/>
                <a:gd name="T7" fmla="*/ 205704 h 285750"/>
                <a:gd name="T8" fmla="*/ 24110 w 400050"/>
                <a:gd name="T9" fmla="*/ 205704 h 285750"/>
                <a:gd name="T10" fmla="*/ 24110 w 400050"/>
                <a:gd name="T11" fmla="*/ 107835 h 285750"/>
                <a:gd name="T12" fmla="*/ 38112 w 400050"/>
                <a:gd name="T13" fmla="*/ 107835 h 285750"/>
                <a:gd name="T14" fmla="*/ 38112 w 400050"/>
                <a:gd name="T15" fmla="*/ 79974 h 285750"/>
                <a:gd name="T16" fmla="*/ 93976 w 400050"/>
                <a:gd name="T17" fmla="*/ 24110 h 285750"/>
                <a:gd name="T18" fmla="*/ 317575 w 400050"/>
                <a:gd name="T19" fmla="*/ 24110 h 285750"/>
                <a:gd name="T20" fmla="*/ 373440 w 400050"/>
                <a:gd name="T21" fmla="*/ 79974 h 285750"/>
                <a:gd name="T22" fmla="*/ 373440 w 400050"/>
                <a:gd name="T23" fmla="*/ 107835 h 285750"/>
                <a:gd name="T24" fmla="*/ 387441 w 400050"/>
                <a:gd name="T25" fmla="*/ 107835 h 285750"/>
                <a:gd name="T26" fmla="*/ 387441 w 400050"/>
                <a:gd name="T27" fmla="*/ 205704 h 285750"/>
                <a:gd name="T28" fmla="*/ 373440 w 400050"/>
                <a:gd name="T29" fmla="*/ 205704 h 2857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0050" h="285750">
                  <a:moveTo>
                    <a:pt x="373582" y="205704"/>
                  </a:moveTo>
                  <a:lnTo>
                    <a:pt x="373582" y="275570"/>
                  </a:lnTo>
                  <a:lnTo>
                    <a:pt x="38112" y="275570"/>
                  </a:lnTo>
                  <a:lnTo>
                    <a:pt x="38112" y="205704"/>
                  </a:lnTo>
                  <a:lnTo>
                    <a:pt x="24110" y="205704"/>
                  </a:lnTo>
                  <a:lnTo>
                    <a:pt x="24110" y="107835"/>
                  </a:lnTo>
                  <a:lnTo>
                    <a:pt x="38112" y="107835"/>
                  </a:lnTo>
                  <a:cubicBezTo>
                    <a:pt x="38112" y="107835"/>
                    <a:pt x="38112" y="79974"/>
                    <a:pt x="38112" y="79974"/>
                  </a:cubicBezTo>
                  <a:cubicBezTo>
                    <a:pt x="38112" y="49113"/>
                    <a:pt x="63115" y="24110"/>
                    <a:pt x="93976" y="24110"/>
                  </a:cubicBezTo>
                  <a:lnTo>
                    <a:pt x="317575" y="24110"/>
                  </a:lnTo>
                  <a:cubicBezTo>
                    <a:pt x="348436" y="24110"/>
                    <a:pt x="373440" y="49113"/>
                    <a:pt x="373440" y="79974"/>
                  </a:cubicBezTo>
                  <a:lnTo>
                    <a:pt x="373440" y="107835"/>
                  </a:lnTo>
                  <a:lnTo>
                    <a:pt x="387441" y="107835"/>
                  </a:lnTo>
                  <a:lnTo>
                    <a:pt x="387441" y="205704"/>
                  </a:lnTo>
                  <a:cubicBezTo>
                    <a:pt x="387441" y="205704"/>
                    <a:pt x="371725" y="205704"/>
                    <a:pt x="373440" y="205704"/>
                  </a:cubicBezTo>
                  <a:lnTo>
                    <a:pt x="373582" y="205704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75" name="Полилиния: фигура 107">
              <a:extLst>
                <a:ext uri="{FF2B5EF4-FFF2-40B4-BE49-F238E27FC236}">
                  <a16:creationId xmlns:a16="http://schemas.microsoft.com/office/drawing/2014/main" id="{6695FC8B-D37E-4FA4-8EC1-D68EC809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52" y="4608239"/>
              <a:ext cx="42863" cy="142875"/>
            </a:xfrm>
            <a:custGeom>
              <a:avLst/>
              <a:gdLst>
                <a:gd name="T0" fmla="*/ 24127 w 42862"/>
                <a:gd name="T1" fmla="*/ 121980 h 142875"/>
                <a:gd name="T2" fmla="*/ 24127 w 42862"/>
                <a:gd name="T3" fmla="*/ 24110 h 142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42875">
                  <a:moveTo>
                    <a:pt x="24110" y="12198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76" name="Полилиния: фигура 108">
              <a:extLst>
                <a:ext uri="{FF2B5EF4-FFF2-40B4-BE49-F238E27FC236}">
                  <a16:creationId xmlns:a16="http://schemas.microsoft.com/office/drawing/2014/main" id="{6A1B9F37-94FE-4FE9-BD18-EEA9ED311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102" y="4622527"/>
              <a:ext cx="428625" cy="642937"/>
            </a:xfrm>
            <a:custGeom>
              <a:avLst/>
              <a:gdLst>
                <a:gd name="T0" fmla="*/ 24110 w 428625"/>
                <a:gd name="T1" fmla="*/ 79974 h 642937"/>
                <a:gd name="T2" fmla="*/ 24110 w 428625"/>
                <a:gd name="T3" fmla="*/ 24110 h 642937"/>
                <a:gd name="T4" fmla="*/ 415445 w 428625"/>
                <a:gd name="T5" fmla="*/ 24110 h 642937"/>
                <a:gd name="T6" fmla="*/ 415445 w 428625"/>
                <a:gd name="T7" fmla="*/ 625059 h 642937"/>
                <a:gd name="T8" fmla="*/ 52114 w 428625"/>
                <a:gd name="T9" fmla="*/ 625059 h 6429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8625" h="642937">
                  <a:moveTo>
                    <a:pt x="24110" y="79974"/>
                  </a:moveTo>
                  <a:lnTo>
                    <a:pt x="24110" y="24110"/>
                  </a:lnTo>
                  <a:lnTo>
                    <a:pt x="415445" y="24110"/>
                  </a:lnTo>
                  <a:lnTo>
                    <a:pt x="415445" y="625042"/>
                  </a:lnTo>
                  <a:lnTo>
                    <a:pt x="52114" y="625042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77" name="Полилиния: фигура 109">
              <a:extLst>
                <a:ext uri="{FF2B5EF4-FFF2-40B4-BE49-F238E27FC236}">
                  <a16:creationId xmlns:a16="http://schemas.microsoft.com/office/drawing/2014/main" id="{99115BCD-EE6A-4943-B45F-F3C89DB9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365" y="4663802"/>
              <a:ext cx="71437" cy="42862"/>
            </a:xfrm>
            <a:custGeom>
              <a:avLst/>
              <a:gdLst>
                <a:gd name="T0" fmla="*/ 52131 w 71437"/>
                <a:gd name="T1" fmla="*/ 24127 h 42862"/>
                <a:gd name="T2" fmla="*/ 24110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52114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78" name="Полилиния: фигура 110">
              <a:extLst>
                <a:ext uri="{FF2B5EF4-FFF2-40B4-BE49-F238E27FC236}">
                  <a16:creationId xmlns:a16="http://schemas.microsoft.com/office/drawing/2014/main" id="{CFA34AF3-E8B5-4765-8FEA-95B60155F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215" y="4663802"/>
              <a:ext cx="71437" cy="42862"/>
            </a:xfrm>
            <a:custGeom>
              <a:avLst/>
              <a:gdLst>
                <a:gd name="T0" fmla="*/ 51988 w 71437"/>
                <a:gd name="T1" fmla="*/ 24127 h 42862"/>
                <a:gd name="T2" fmla="*/ 24110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51971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79" name="Полилиния: фигура 111">
              <a:extLst>
                <a:ext uri="{FF2B5EF4-FFF2-40B4-BE49-F238E27FC236}">
                  <a16:creationId xmlns:a16="http://schemas.microsoft.com/office/drawing/2014/main" id="{04B65FA0-F748-43F1-BB42-C71B1772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515" y="4705077"/>
              <a:ext cx="300037" cy="42862"/>
            </a:xfrm>
            <a:custGeom>
              <a:avLst/>
              <a:gdLst>
                <a:gd name="T0" fmla="*/ 289732 w 300037"/>
                <a:gd name="T1" fmla="*/ 24127 h 42862"/>
                <a:gd name="T2" fmla="*/ 24110 w 3000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0037" h="42862">
                  <a:moveTo>
                    <a:pt x="289715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80" name="Полилиния: фигура 112">
              <a:extLst>
                <a:ext uri="{FF2B5EF4-FFF2-40B4-BE49-F238E27FC236}">
                  <a16:creationId xmlns:a16="http://schemas.microsoft.com/office/drawing/2014/main" id="{26B497DF-A538-4493-B9DC-690E3EAF5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827" y="4957489"/>
              <a:ext cx="314325" cy="100013"/>
            </a:xfrm>
            <a:custGeom>
              <a:avLst/>
              <a:gdLst>
                <a:gd name="T0" fmla="*/ 24110 w 314325"/>
                <a:gd name="T1" fmla="*/ 24110 h 100012"/>
                <a:gd name="T2" fmla="*/ 24110 w 314325"/>
                <a:gd name="T3" fmla="*/ 79991 h 100012"/>
                <a:gd name="T4" fmla="*/ 303717 w 314325"/>
                <a:gd name="T5" fmla="*/ 79991 h 1000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325" h="100012">
                  <a:moveTo>
                    <a:pt x="24110" y="24110"/>
                  </a:moveTo>
                  <a:lnTo>
                    <a:pt x="24110" y="79974"/>
                  </a:lnTo>
                  <a:lnTo>
                    <a:pt x="303717" y="7997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81" name="Полилиния: фигура 113">
              <a:extLst>
                <a:ext uri="{FF2B5EF4-FFF2-40B4-BE49-F238E27FC236}">
                  <a16:creationId xmlns:a16="http://schemas.microsoft.com/office/drawing/2014/main" id="{51B0C9BD-2B74-48C1-92DE-095F86D41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840" y="4963839"/>
              <a:ext cx="128587" cy="142875"/>
            </a:xfrm>
            <a:custGeom>
              <a:avLst/>
              <a:gdLst>
                <a:gd name="T0" fmla="*/ 24110 w 128587"/>
                <a:gd name="T1" fmla="*/ 40684 h 142875"/>
                <a:gd name="T2" fmla="*/ 61258 w 128587"/>
                <a:gd name="T3" fmla="*/ 24110 h 142875"/>
                <a:gd name="T4" fmla="*/ 111138 w 128587"/>
                <a:gd name="T5" fmla="*/ 73974 h 142875"/>
                <a:gd name="T6" fmla="*/ 61258 w 128587"/>
                <a:gd name="T7" fmla="*/ 123837 h 142875"/>
                <a:gd name="T8" fmla="*/ 28111 w 128587"/>
                <a:gd name="T9" fmla="*/ 111121 h 142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587" h="142875">
                  <a:moveTo>
                    <a:pt x="24110" y="40684"/>
                  </a:moveTo>
                  <a:cubicBezTo>
                    <a:pt x="33254" y="30540"/>
                    <a:pt x="46542" y="24110"/>
                    <a:pt x="61258" y="24110"/>
                  </a:cubicBezTo>
                  <a:cubicBezTo>
                    <a:pt x="88833" y="24110"/>
                    <a:pt x="111121" y="46399"/>
                    <a:pt x="111121" y="73974"/>
                  </a:cubicBezTo>
                  <a:cubicBezTo>
                    <a:pt x="111121" y="101548"/>
                    <a:pt x="88833" y="123837"/>
                    <a:pt x="61258" y="123837"/>
                  </a:cubicBezTo>
                  <a:cubicBezTo>
                    <a:pt x="48542" y="123837"/>
                    <a:pt x="36826" y="119122"/>
                    <a:pt x="28111" y="111121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82" name="Полилиния: фигура 114">
              <a:extLst>
                <a:ext uri="{FF2B5EF4-FFF2-40B4-BE49-F238E27FC236}">
                  <a16:creationId xmlns:a16="http://schemas.microsoft.com/office/drawing/2014/main" id="{35F3DC74-9E95-4EFF-9EE1-643CAE32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090" y="4914627"/>
              <a:ext cx="214312" cy="242887"/>
            </a:xfrm>
            <a:custGeom>
              <a:avLst/>
              <a:gdLst>
                <a:gd name="T0" fmla="*/ 24110 w 214312"/>
                <a:gd name="T1" fmla="*/ 53542 h 242887"/>
                <a:gd name="T2" fmla="*/ 93976 w 214312"/>
                <a:gd name="T3" fmla="*/ 24110 h 242887"/>
                <a:gd name="T4" fmla="*/ 191862 w 214312"/>
                <a:gd name="T5" fmla="*/ 121997 h 242887"/>
                <a:gd name="T6" fmla="*/ 93976 w 214312"/>
                <a:gd name="T7" fmla="*/ 219866 h 242887"/>
                <a:gd name="T8" fmla="*/ 25539 w 214312"/>
                <a:gd name="T9" fmla="*/ 191862 h 242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312" h="242887">
                  <a:moveTo>
                    <a:pt x="24110" y="53542"/>
                  </a:moveTo>
                  <a:cubicBezTo>
                    <a:pt x="41827" y="35397"/>
                    <a:pt x="66687" y="24110"/>
                    <a:pt x="93976" y="24110"/>
                  </a:cubicBezTo>
                  <a:cubicBezTo>
                    <a:pt x="147983" y="24110"/>
                    <a:pt x="191845" y="67973"/>
                    <a:pt x="191845" y="121980"/>
                  </a:cubicBezTo>
                  <a:cubicBezTo>
                    <a:pt x="191845" y="175986"/>
                    <a:pt x="147983" y="219849"/>
                    <a:pt x="93976" y="219849"/>
                  </a:cubicBezTo>
                  <a:cubicBezTo>
                    <a:pt x="67258" y="219849"/>
                    <a:pt x="43113" y="209133"/>
                    <a:pt x="25539" y="191845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83" name="Полилиния: фигура 115">
              <a:extLst>
                <a:ext uri="{FF2B5EF4-FFF2-40B4-BE49-F238E27FC236}">
                  <a16:creationId xmlns:a16="http://schemas.microsoft.com/office/drawing/2014/main" id="{CFC7BB74-DE02-45E7-BF5B-84F76409E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402" y="5054327"/>
              <a:ext cx="185738" cy="214312"/>
            </a:xfrm>
            <a:custGeom>
              <a:avLst/>
              <a:gdLst>
                <a:gd name="T0" fmla="*/ 24110 w 185737"/>
                <a:gd name="T1" fmla="*/ 24110 h 214312"/>
                <a:gd name="T2" fmla="*/ 24110 w 185737"/>
                <a:gd name="T3" fmla="*/ 191862 h 214312"/>
                <a:gd name="T4" fmla="*/ 163859 w 185737"/>
                <a:gd name="T5" fmla="*/ 191862 h 214312"/>
                <a:gd name="T6" fmla="*/ 163859 w 185737"/>
                <a:gd name="T7" fmla="*/ 24110 h 214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5737" h="214312">
                  <a:moveTo>
                    <a:pt x="24110" y="24110"/>
                  </a:moveTo>
                  <a:lnTo>
                    <a:pt x="24110" y="191845"/>
                  </a:lnTo>
                  <a:lnTo>
                    <a:pt x="163842" y="191845"/>
                  </a:lnTo>
                  <a:lnTo>
                    <a:pt x="163842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84" name="Полилиния: фигура 116">
              <a:extLst>
                <a:ext uri="{FF2B5EF4-FFF2-40B4-BE49-F238E27FC236}">
                  <a16:creationId xmlns:a16="http://schemas.microsoft.com/office/drawing/2014/main" id="{562715D9-5E24-4D68-BFCB-A459F7A0E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840" y="4957489"/>
              <a:ext cx="142875" cy="285750"/>
            </a:xfrm>
            <a:custGeom>
              <a:avLst/>
              <a:gdLst>
                <a:gd name="T0" fmla="*/ 24110 w 142875"/>
                <a:gd name="T1" fmla="*/ 275713 h 285750"/>
                <a:gd name="T2" fmla="*/ 24110 w 142875"/>
                <a:gd name="T3" fmla="*/ 107978 h 285750"/>
                <a:gd name="T4" fmla="*/ 52114 w 142875"/>
                <a:gd name="T5" fmla="*/ 79974 h 285750"/>
                <a:gd name="T6" fmla="*/ 121980 w 142875"/>
                <a:gd name="T7" fmla="*/ 79974 h 285750"/>
                <a:gd name="T8" fmla="*/ 121980 w 142875"/>
                <a:gd name="T9" fmla="*/ 24110 h 285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875" h="285750">
                  <a:moveTo>
                    <a:pt x="24110" y="275713"/>
                  </a:moveTo>
                  <a:lnTo>
                    <a:pt x="24110" y="107978"/>
                  </a:lnTo>
                  <a:cubicBezTo>
                    <a:pt x="24110" y="92547"/>
                    <a:pt x="36683" y="79974"/>
                    <a:pt x="52114" y="79974"/>
                  </a:cubicBezTo>
                  <a:lnTo>
                    <a:pt x="121980" y="79974"/>
                  </a:lnTo>
                  <a:lnTo>
                    <a:pt x="12198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185" name="Рисунок 56">
            <a:extLst>
              <a:ext uri="{FF2B5EF4-FFF2-40B4-BE49-F238E27FC236}">
                <a16:creationId xmlns:a16="http://schemas.microsoft.com/office/drawing/2014/main" id="{E8B8B290-599C-4ABA-B3B9-D98A7D3D7DAA}"/>
              </a:ext>
            </a:extLst>
          </p:cNvPr>
          <p:cNvGrpSpPr>
            <a:grpSpLocks/>
          </p:cNvGrpSpPr>
          <p:nvPr/>
        </p:nvGrpSpPr>
        <p:grpSpPr bwMode="auto">
          <a:xfrm>
            <a:off x="3356072" y="4715214"/>
            <a:ext cx="685800" cy="685800"/>
            <a:chOff x="2533136" y="4608239"/>
            <a:chExt cx="685800" cy="685800"/>
          </a:xfrm>
        </p:grpSpPr>
        <p:sp>
          <p:nvSpPr>
            <p:cNvPr id="186" name="Полилиния: фигура 118">
              <a:extLst>
                <a:ext uri="{FF2B5EF4-FFF2-40B4-BE49-F238E27FC236}">
                  <a16:creationId xmlns:a16="http://schemas.microsoft.com/office/drawing/2014/main" id="{89E4C040-9178-4C9B-9C5F-AAC5516AF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811" y="4697139"/>
              <a:ext cx="28575" cy="71438"/>
            </a:xfrm>
            <a:custGeom>
              <a:avLst/>
              <a:gdLst>
                <a:gd name="T0" fmla="*/ 16073 w 28575"/>
                <a:gd name="T1" fmla="*/ 16073 h 71437"/>
                <a:gd name="T2" fmla="*/ 16073 w 28575"/>
                <a:gd name="T3" fmla="*/ 67954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575" h="71437">
                  <a:moveTo>
                    <a:pt x="16073" y="16073"/>
                  </a:moveTo>
                  <a:lnTo>
                    <a:pt x="16073" y="6793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87" name="Полилиния: фигура 119">
              <a:extLst>
                <a:ext uri="{FF2B5EF4-FFF2-40B4-BE49-F238E27FC236}">
                  <a16:creationId xmlns:a16="http://schemas.microsoft.com/office/drawing/2014/main" id="{56018283-A68E-4937-8086-B2067CE9D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099" y="4925739"/>
              <a:ext cx="71437" cy="28575"/>
            </a:xfrm>
            <a:custGeom>
              <a:avLst/>
              <a:gdLst>
                <a:gd name="T0" fmla="*/ 16073 w 71437"/>
                <a:gd name="T1" fmla="*/ 16073 h 28575"/>
                <a:gd name="T2" fmla="*/ 67954 w 71437"/>
                <a:gd name="T3" fmla="*/ 16073 h 28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28575">
                  <a:moveTo>
                    <a:pt x="16073" y="16073"/>
                  </a:moveTo>
                  <a:lnTo>
                    <a:pt x="67937" y="16073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88" name="Полилиния: фигура 120">
              <a:extLst>
                <a:ext uri="{FF2B5EF4-FFF2-40B4-BE49-F238E27FC236}">
                  <a16:creationId xmlns:a16="http://schemas.microsoft.com/office/drawing/2014/main" id="{C630D300-D943-4503-92A4-FDED4F93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036" y="4832077"/>
              <a:ext cx="128588" cy="114300"/>
            </a:xfrm>
            <a:custGeom>
              <a:avLst/>
              <a:gdLst>
                <a:gd name="T0" fmla="*/ 119675 w 128587"/>
                <a:gd name="T1" fmla="*/ 109371 h 114300"/>
                <a:gd name="T2" fmla="*/ 16073 w 128587"/>
                <a:gd name="T3" fmla="*/ 16073 h 114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114300">
                  <a:moveTo>
                    <a:pt x="119658" y="109371"/>
                  </a:moveTo>
                  <a:lnTo>
                    <a:pt x="16073" y="16073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89" name="Полилиния: фигура 121">
              <a:extLst>
                <a:ext uri="{FF2B5EF4-FFF2-40B4-BE49-F238E27FC236}">
                  <a16:creationId xmlns:a16="http://schemas.microsoft.com/office/drawing/2014/main" id="{66749B22-A46C-4C0C-BF64-049CBE0B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811" y="4779689"/>
              <a:ext cx="185738" cy="171450"/>
            </a:xfrm>
            <a:custGeom>
              <a:avLst/>
              <a:gdLst>
                <a:gd name="T0" fmla="*/ 171681 w 185737"/>
                <a:gd name="T1" fmla="*/ 16073 h 171450"/>
                <a:gd name="T2" fmla="*/ 16073 w 185737"/>
                <a:gd name="T3" fmla="*/ 161234 h 1714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737" h="171450">
                  <a:moveTo>
                    <a:pt x="171664" y="16073"/>
                  </a:moveTo>
                  <a:lnTo>
                    <a:pt x="16073" y="16123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90" name="Полилиния: фигура 122">
              <a:extLst>
                <a:ext uri="{FF2B5EF4-FFF2-40B4-BE49-F238E27FC236}">
                  <a16:creationId xmlns:a16="http://schemas.microsoft.com/office/drawing/2014/main" id="{DC232F5C-0968-4BD3-BA4D-ECD4714AA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661" y="4614589"/>
              <a:ext cx="642938" cy="642938"/>
            </a:xfrm>
            <a:custGeom>
              <a:avLst/>
              <a:gdLst>
                <a:gd name="T0" fmla="*/ 378993 w 642937"/>
                <a:gd name="T1" fmla="*/ 634025 h 642937"/>
                <a:gd name="T2" fmla="*/ 327129 w 642937"/>
                <a:gd name="T3" fmla="*/ 638311 h 642937"/>
                <a:gd name="T4" fmla="*/ 16073 w 642937"/>
                <a:gd name="T5" fmla="*/ 327272 h 642937"/>
                <a:gd name="T6" fmla="*/ 327129 w 642937"/>
                <a:gd name="T7" fmla="*/ 16073 h 642937"/>
                <a:gd name="T8" fmla="*/ 638168 w 642937"/>
                <a:gd name="T9" fmla="*/ 327129 h 642937"/>
                <a:gd name="T10" fmla="*/ 636597 w 642937"/>
                <a:gd name="T11" fmla="*/ 358276 h 6429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2937" h="642937">
                  <a:moveTo>
                    <a:pt x="378976" y="634008"/>
                  </a:moveTo>
                  <a:cubicBezTo>
                    <a:pt x="362117" y="636865"/>
                    <a:pt x="344829" y="638294"/>
                    <a:pt x="327112" y="638294"/>
                  </a:cubicBezTo>
                  <a:cubicBezTo>
                    <a:pt x="155234" y="638294"/>
                    <a:pt x="16073" y="498991"/>
                    <a:pt x="16073" y="327255"/>
                  </a:cubicBezTo>
                  <a:cubicBezTo>
                    <a:pt x="16073" y="155519"/>
                    <a:pt x="155377" y="16073"/>
                    <a:pt x="327112" y="16073"/>
                  </a:cubicBezTo>
                  <a:cubicBezTo>
                    <a:pt x="498848" y="16073"/>
                    <a:pt x="638151" y="155377"/>
                    <a:pt x="638151" y="327112"/>
                  </a:cubicBezTo>
                  <a:cubicBezTo>
                    <a:pt x="638151" y="337542"/>
                    <a:pt x="637580" y="347972"/>
                    <a:pt x="636580" y="358259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91" name="Полилиния: фигура 123">
              <a:extLst>
                <a:ext uri="{FF2B5EF4-FFF2-40B4-BE49-F238E27FC236}">
                  <a16:creationId xmlns:a16="http://schemas.microsoft.com/office/drawing/2014/main" id="{42C2BF96-57E6-4E1B-B798-B08119ED3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586" y="5011464"/>
              <a:ext cx="200025" cy="271463"/>
            </a:xfrm>
            <a:custGeom>
              <a:avLst/>
              <a:gdLst>
                <a:gd name="T0" fmla="*/ 24110 w 200025"/>
                <a:gd name="T1" fmla="*/ 252299 h 271462"/>
                <a:gd name="T2" fmla="*/ 189988 w 200025"/>
                <a:gd name="T3" fmla="*/ 24110 h 2714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25" h="271462">
                  <a:moveTo>
                    <a:pt x="24110" y="252282"/>
                  </a:moveTo>
                  <a:lnTo>
                    <a:pt x="189988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92" name="Полилиния: фигура 124">
              <a:extLst>
                <a:ext uri="{FF2B5EF4-FFF2-40B4-BE49-F238E27FC236}">
                  <a16:creationId xmlns:a16="http://schemas.microsoft.com/office/drawing/2014/main" id="{D2B14D8E-4383-4ED7-9AE2-09514EAA6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886" y="5144814"/>
              <a:ext cx="142875" cy="142875"/>
            </a:xfrm>
            <a:custGeom>
              <a:avLst/>
              <a:gdLst>
                <a:gd name="T0" fmla="*/ 127837 w 142875"/>
                <a:gd name="T1" fmla="*/ 75974 h 142875"/>
                <a:gd name="T2" fmla="*/ 75974 w 142875"/>
                <a:gd name="T3" fmla="*/ 127837 h 142875"/>
                <a:gd name="T4" fmla="*/ 24110 w 142875"/>
                <a:gd name="T5" fmla="*/ 75974 h 142875"/>
                <a:gd name="T6" fmla="*/ 75974 w 142875"/>
                <a:gd name="T7" fmla="*/ 24110 h 142875"/>
                <a:gd name="T8" fmla="*/ 127837 w 142875"/>
                <a:gd name="T9" fmla="*/ 75974 h 142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875" h="142875">
                  <a:moveTo>
                    <a:pt x="127837" y="75974"/>
                  </a:moveTo>
                  <a:cubicBezTo>
                    <a:pt x="127837" y="104617"/>
                    <a:pt x="104617" y="127837"/>
                    <a:pt x="75974" y="127837"/>
                  </a:cubicBezTo>
                  <a:cubicBezTo>
                    <a:pt x="47330" y="127837"/>
                    <a:pt x="24110" y="104617"/>
                    <a:pt x="24110" y="75974"/>
                  </a:cubicBezTo>
                  <a:cubicBezTo>
                    <a:pt x="24110" y="47330"/>
                    <a:pt x="47330" y="24110"/>
                    <a:pt x="75974" y="24110"/>
                  </a:cubicBezTo>
                  <a:cubicBezTo>
                    <a:pt x="104617" y="24110"/>
                    <a:pt x="127837" y="47330"/>
                    <a:pt x="127837" y="75974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93" name="Полилиния: фигура 125">
              <a:extLst>
                <a:ext uri="{FF2B5EF4-FFF2-40B4-BE49-F238E27FC236}">
                  <a16:creationId xmlns:a16="http://schemas.microsoft.com/office/drawing/2014/main" id="{430CB649-5939-473D-9B3C-E3E27DF52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786" y="5000352"/>
              <a:ext cx="142875" cy="142875"/>
            </a:xfrm>
            <a:custGeom>
              <a:avLst/>
              <a:gdLst>
                <a:gd name="T0" fmla="*/ 127837 w 142875"/>
                <a:gd name="T1" fmla="*/ 75974 h 142875"/>
                <a:gd name="T2" fmla="*/ 75974 w 142875"/>
                <a:gd name="T3" fmla="*/ 127837 h 142875"/>
                <a:gd name="T4" fmla="*/ 24110 w 142875"/>
                <a:gd name="T5" fmla="*/ 75974 h 142875"/>
                <a:gd name="T6" fmla="*/ 75974 w 142875"/>
                <a:gd name="T7" fmla="*/ 24110 h 142875"/>
                <a:gd name="T8" fmla="*/ 127837 w 142875"/>
                <a:gd name="T9" fmla="*/ 75974 h 142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875" h="142875">
                  <a:moveTo>
                    <a:pt x="127837" y="75974"/>
                  </a:moveTo>
                  <a:cubicBezTo>
                    <a:pt x="127837" y="104617"/>
                    <a:pt x="104617" y="127837"/>
                    <a:pt x="75974" y="127837"/>
                  </a:cubicBezTo>
                  <a:cubicBezTo>
                    <a:pt x="47330" y="127837"/>
                    <a:pt x="24110" y="104617"/>
                    <a:pt x="24110" y="75974"/>
                  </a:cubicBezTo>
                  <a:cubicBezTo>
                    <a:pt x="24110" y="47330"/>
                    <a:pt x="47330" y="24110"/>
                    <a:pt x="75974" y="24110"/>
                  </a:cubicBezTo>
                  <a:cubicBezTo>
                    <a:pt x="104617" y="24110"/>
                    <a:pt x="127837" y="47330"/>
                    <a:pt x="127837" y="75974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194" name="Рисунок 54">
            <a:extLst>
              <a:ext uri="{FF2B5EF4-FFF2-40B4-BE49-F238E27FC236}">
                <a16:creationId xmlns:a16="http://schemas.microsoft.com/office/drawing/2014/main" id="{E1529F00-3934-4D61-8DCA-3D5CB4CC5EF9}"/>
              </a:ext>
            </a:extLst>
          </p:cNvPr>
          <p:cNvGrpSpPr>
            <a:grpSpLocks/>
          </p:cNvGrpSpPr>
          <p:nvPr/>
        </p:nvGrpSpPr>
        <p:grpSpPr bwMode="auto">
          <a:xfrm>
            <a:off x="4797522" y="4715214"/>
            <a:ext cx="685800" cy="685800"/>
            <a:chOff x="3975230" y="4608239"/>
            <a:chExt cx="685800" cy="685800"/>
          </a:xfrm>
        </p:grpSpPr>
        <p:sp>
          <p:nvSpPr>
            <p:cNvPr id="195" name="Полилиния: фигура 127">
              <a:extLst>
                <a:ext uri="{FF2B5EF4-FFF2-40B4-BE49-F238E27FC236}">
                  <a16:creationId xmlns:a16="http://schemas.microsoft.com/office/drawing/2014/main" id="{4CB69543-C857-49EB-A09B-8C120E6E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55" y="4651102"/>
              <a:ext cx="128588" cy="257175"/>
            </a:xfrm>
            <a:custGeom>
              <a:avLst/>
              <a:gdLst>
                <a:gd name="T0" fmla="*/ 24110 w 128587"/>
                <a:gd name="T1" fmla="*/ 24110 h 257175"/>
                <a:gd name="T2" fmla="*/ 93993 w 128587"/>
                <a:gd name="T3" fmla="*/ 24110 h 257175"/>
                <a:gd name="T4" fmla="*/ 107995 w 128587"/>
                <a:gd name="T5" fmla="*/ 38112 h 257175"/>
                <a:gd name="T6" fmla="*/ 107995 w 128587"/>
                <a:gd name="T7" fmla="*/ 233851 h 257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587" h="257175">
                  <a:moveTo>
                    <a:pt x="24110" y="24110"/>
                  </a:moveTo>
                  <a:lnTo>
                    <a:pt x="93976" y="24110"/>
                  </a:lnTo>
                  <a:cubicBezTo>
                    <a:pt x="101691" y="24110"/>
                    <a:pt x="107978" y="30397"/>
                    <a:pt x="107978" y="38112"/>
                  </a:cubicBezTo>
                  <a:lnTo>
                    <a:pt x="107978" y="233851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96" name="Полилиния: фигура 128">
              <a:extLst>
                <a:ext uri="{FF2B5EF4-FFF2-40B4-BE49-F238E27FC236}">
                  <a16:creationId xmlns:a16="http://schemas.microsoft.com/office/drawing/2014/main" id="{22C3F906-DA5D-4C7D-9558-54FDEE758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868" y="4651102"/>
              <a:ext cx="314325" cy="442912"/>
            </a:xfrm>
            <a:custGeom>
              <a:avLst/>
              <a:gdLst>
                <a:gd name="T0" fmla="*/ 303717 w 314325"/>
                <a:gd name="T1" fmla="*/ 429464 h 442912"/>
                <a:gd name="T2" fmla="*/ 38112 w 314325"/>
                <a:gd name="T3" fmla="*/ 429464 h 442912"/>
                <a:gd name="T4" fmla="*/ 24110 w 314325"/>
                <a:gd name="T5" fmla="*/ 415462 h 442912"/>
                <a:gd name="T6" fmla="*/ 24110 w 314325"/>
                <a:gd name="T7" fmla="*/ 38112 h 442912"/>
                <a:gd name="T8" fmla="*/ 38112 w 314325"/>
                <a:gd name="T9" fmla="*/ 24110 h 442912"/>
                <a:gd name="T10" fmla="*/ 107978 w 314325"/>
                <a:gd name="T11" fmla="*/ 24110 h 4429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4325" h="442912">
                  <a:moveTo>
                    <a:pt x="303717" y="429447"/>
                  </a:moveTo>
                  <a:lnTo>
                    <a:pt x="38112" y="429447"/>
                  </a:lnTo>
                  <a:cubicBezTo>
                    <a:pt x="30397" y="429447"/>
                    <a:pt x="24110" y="423160"/>
                    <a:pt x="24110" y="415445"/>
                  </a:cubicBezTo>
                  <a:lnTo>
                    <a:pt x="24110" y="38112"/>
                  </a:lnTo>
                  <a:cubicBezTo>
                    <a:pt x="24110" y="30397"/>
                    <a:pt x="30397" y="24110"/>
                    <a:pt x="38112" y="24110"/>
                  </a:cubicBezTo>
                  <a:lnTo>
                    <a:pt x="107978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97" name="Полилиния: фигура 129">
              <a:extLst>
                <a:ext uri="{FF2B5EF4-FFF2-40B4-BE49-F238E27FC236}">
                  <a16:creationId xmlns:a16="http://schemas.microsoft.com/office/drawing/2014/main" id="{65410F8B-0AA8-451E-A282-EE132B1F6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868" y="4762227"/>
              <a:ext cx="557212" cy="42862"/>
            </a:xfrm>
            <a:custGeom>
              <a:avLst/>
              <a:gdLst>
                <a:gd name="T0" fmla="*/ 24110 w 557212"/>
                <a:gd name="T1" fmla="*/ 24127 h 42862"/>
                <a:gd name="T2" fmla="*/ 541192 w 557212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7212" h="42862">
                  <a:moveTo>
                    <a:pt x="24110" y="24110"/>
                  </a:moveTo>
                  <a:lnTo>
                    <a:pt x="54117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98" name="Полилиния: фигура 130">
              <a:extLst>
                <a:ext uri="{FF2B5EF4-FFF2-40B4-BE49-F238E27FC236}">
                  <a16:creationId xmlns:a16="http://schemas.microsoft.com/office/drawing/2014/main" id="{7A652FD7-F1B0-44E0-B75F-2C034206C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268" y="4609827"/>
              <a:ext cx="42862" cy="128587"/>
            </a:xfrm>
            <a:custGeom>
              <a:avLst/>
              <a:gdLst>
                <a:gd name="T0" fmla="*/ 24127 w 42862"/>
                <a:gd name="T1" fmla="*/ 24110 h 128587"/>
                <a:gd name="T2" fmla="*/ 24127 w 42862"/>
                <a:gd name="T3" fmla="*/ 107995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28587">
                  <a:moveTo>
                    <a:pt x="24110" y="24110"/>
                  </a:moveTo>
                  <a:lnTo>
                    <a:pt x="24110" y="10797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99" name="Полилиния: фигура 131">
              <a:extLst>
                <a:ext uri="{FF2B5EF4-FFF2-40B4-BE49-F238E27FC236}">
                  <a16:creationId xmlns:a16="http://schemas.microsoft.com/office/drawing/2014/main" id="{570470CC-AB75-4149-89E2-80E7869FF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568" y="4651102"/>
              <a:ext cx="285750" cy="42862"/>
            </a:xfrm>
            <a:custGeom>
              <a:avLst/>
              <a:gdLst>
                <a:gd name="T0" fmla="*/ 24110 w 285750"/>
                <a:gd name="T1" fmla="*/ 24127 h 42862"/>
                <a:gd name="T2" fmla="*/ 261711 w 285750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5750" h="42862">
                  <a:moveTo>
                    <a:pt x="24110" y="24110"/>
                  </a:moveTo>
                  <a:lnTo>
                    <a:pt x="261711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00" name="Полилиния: фигура 132">
              <a:extLst>
                <a:ext uri="{FF2B5EF4-FFF2-40B4-BE49-F238E27FC236}">
                  <a16:creationId xmlns:a16="http://schemas.microsoft.com/office/drawing/2014/main" id="{028D6C73-A32A-425E-8C01-CF2409825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580" y="4609827"/>
              <a:ext cx="42863" cy="128587"/>
            </a:xfrm>
            <a:custGeom>
              <a:avLst/>
              <a:gdLst>
                <a:gd name="T0" fmla="*/ 24127 w 42862"/>
                <a:gd name="T1" fmla="*/ 24110 h 128587"/>
                <a:gd name="T2" fmla="*/ 24127 w 42862"/>
                <a:gd name="T3" fmla="*/ 107995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28587">
                  <a:moveTo>
                    <a:pt x="24110" y="24110"/>
                  </a:moveTo>
                  <a:lnTo>
                    <a:pt x="24110" y="10797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01" name="Полилиния: фигура 133">
              <a:extLst>
                <a:ext uri="{FF2B5EF4-FFF2-40B4-BE49-F238E27FC236}">
                  <a16:creationId xmlns:a16="http://schemas.microsoft.com/office/drawing/2014/main" id="{EB192755-44BA-43BA-AAF7-9A49C5920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855" y="483366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5973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02" name="Полилиния: фигура 134">
              <a:extLst>
                <a:ext uri="{FF2B5EF4-FFF2-40B4-BE49-F238E27FC236}">
                  <a16:creationId xmlns:a16="http://schemas.microsoft.com/office/drawing/2014/main" id="{BFAC5B8D-A753-4774-B4F2-84F6F5EF0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05" y="483366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5973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03" name="Полилиния: фигура 135">
              <a:extLst>
                <a:ext uri="{FF2B5EF4-FFF2-40B4-BE49-F238E27FC236}">
                  <a16:creationId xmlns:a16="http://schemas.microsoft.com/office/drawing/2014/main" id="{52DAB046-AEED-4102-8BC5-0587B3B17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555" y="483366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5973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04" name="Полилиния: фигура 136">
              <a:extLst>
                <a:ext uri="{FF2B5EF4-FFF2-40B4-BE49-F238E27FC236}">
                  <a16:creationId xmlns:a16="http://schemas.microsoft.com/office/drawing/2014/main" id="{2947E7EA-9ADD-47AF-ACC2-233F5187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405" y="483366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6115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611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05" name="Полилиния: фигура 137">
              <a:extLst>
                <a:ext uri="{FF2B5EF4-FFF2-40B4-BE49-F238E27FC236}">
                  <a16:creationId xmlns:a16="http://schemas.microsoft.com/office/drawing/2014/main" id="{3D67F03B-B078-4A16-A796-1D0A1AF88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005" y="490351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5973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06" name="Полилиния: фигура 138">
              <a:extLst>
                <a:ext uri="{FF2B5EF4-FFF2-40B4-BE49-F238E27FC236}">
                  <a16:creationId xmlns:a16="http://schemas.microsoft.com/office/drawing/2014/main" id="{84441223-BD03-4B67-B62B-E92992D6F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855" y="490351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5973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07" name="Полилиния: фигура 139">
              <a:extLst>
                <a:ext uri="{FF2B5EF4-FFF2-40B4-BE49-F238E27FC236}">
                  <a16:creationId xmlns:a16="http://schemas.microsoft.com/office/drawing/2014/main" id="{03118FF9-E513-4136-A3C7-5F6F5E9A9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05" y="490351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5973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08" name="Полилиния: фигура 140">
              <a:extLst>
                <a:ext uri="{FF2B5EF4-FFF2-40B4-BE49-F238E27FC236}">
                  <a16:creationId xmlns:a16="http://schemas.microsoft.com/office/drawing/2014/main" id="{71C16873-4F16-4161-9AFD-4AF4C6DF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555" y="490351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5973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09" name="Полилиния: фигура 141">
              <a:extLst>
                <a:ext uri="{FF2B5EF4-FFF2-40B4-BE49-F238E27FC236}">
                  <a16:creationId xmlns:a16="http://schemas.microsoft.com/office/drawing/2014/main" id="{B371C200-A83A-4D00-97F0-6E0198B8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005" y="497336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5973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10" name="Полилиния: фигура 142">
              <a:extLst>
                <a:ext uri="{FF2B5EF4-FFF2-40B4-BE49-F238E27FC236}">
                  <a16:creationId xmlns:a16="http://schemas.microsoft.com/office/drawing/2014/main" id="{3F29EBDA-F097-47D1-966A-79F943B2B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855" y="497336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5973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11" name="Полилиния: фигура 143">
              <a:extLst>
                <a:ext uri="{FF2B5EF4-FFF2-40B4-BE49-F238E27FC236}">
                  <a16:creationId xmlns:a16="http://schemas.microsoft.com/office/drawing/2014/main" id="{A8954323-3400-4523-AF98-508A0A350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705" y="497336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5973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12" name="Полилиния: фигура 144">
              <a:extLst>
                <a:ext uri="{FF2B5EF4-FFF2-40B4-BE49-F238E27FC236}">
                  <a16:creationId xmlns:a16="http://schemas.microsoft.com/office/drawing/2014/main" id="{6A2B0758-5DD2-48AB-9FAA-8F66BB46B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543" y="4874939"/>
              <a:ext cx="42862" cy="71438"/>
            </a:xfrm>
            <a:custGeom>
              <a:avLst/>
              <a:gdLst>
                <a:gd name="T0" fmla="*/ 24127 w 42862"/>
                <a:gd name="T1" fmla="*/ 24110 h 71437"/>
                <a:gd name="T2" fmla="*/ 24127 w 42862"/>
                <a:gd name="T3" fmla="*/ 52131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71437">
                  <a:moveTo>
                    <a:pt x="24110" y="24110"/>
                  </a:moveTo>
                  <a:lnTo>
                    <a:pt x="24110" y="52114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13" name="Полилиния: фигура 145">
              <a:extLst>
                <a:ext uri="{FF2B5EF4-FFF2-40B4-BE49-F238E27FC236}">
                  <a16:creationId xmlns:a16="http://schemas.microsoft.com/office/drawing/2014/main" id="{66DEB2AE-11DB-4C7B-A460-7A0287C8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555" y="4901927"/>
              <a:ext cx="342900" cy="328612"/>
            </a:xfrm>
            <a:custGeom>
              <a:avLst/>
              <a:gdLst>
                <a:gd name="T0" fmla="*/ 331577 w 342900"/>
                <a:gd name="T1" fmla="*/ 317735 h 328612"/>
                <a:gd name="T2" fmla="*/ 331577 w 342900"/>
                <a:gd name="T3" fmla="*/ 289732 h 328612"/>
                <a:gd name="T4" fmla="*/ 289715 w 342900"/>
                <a:gd name="T5" fmla="*/ 191862 h 328612"/>
                <a:gd name="T6" fmla="*/ 289715 w 342900"/>
                <a:gd name="T7" fmla="*/ 135981 h 328612"/>
                <a:gd name="T8" fmla="*/ 177844 w 342900"/>
                <a:gd name="T9" fmla="*/ 24110 h 328612"/>
                <a:gd name="T10" fmla="*/ 65973 w 342900"/>
                <a:gd name="T11" fmla="*/ 135981 h 328612"/>
                <a:gd name="T12" fmla="*/ 65973 w 342900"/>
                <a:gd name="T13" fmla="*/ 177861 h 328612"/>
                <a:gd name="T14" fmla="*/ 24110 w 342900"/>
                <a:gd name="T15" fmla="*/ 289732 h 328612"/>
                <a:gd name="T16" fmla="*/ 24110 w 342900"/>
                <a:gd name="T17" fmla="*/ 317735 h 328612"/>
                <a:gd name="T18" fmla="*/ 331577 w 342900"/>
                <a:gd name="T19" fmla="*/ 317735 h 3286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2900" h="328612">
                  <a:moveTo>
                    <a:pt x="331577" y="317718"/>
                  </a:moveTo>
                  <a:lnTo>
                    <a:pt x="331577" y="289715"/>
                  </a:lnTo>
                  <a:cubicBezTo>
                    <a:pt x="298002" y="265140"/>
                    <a:pt x="289715" y="233851"/>
                    <a:pt x="289715" y="191845"/>
                  </a:cubicBezTo>
                  <a:lnTo>
                    <a:pt x="289715" y="135981"/>
                  </a:lnTo>
                  <a:cubicBezTo>
                    <a:pt x="289715" y="74259"/>
                    <a:pt x="239709" y="24110"/>
                    <a:pt x="177844" y="24110"/>
                  </a:cubicBezTo>
                  <a:cubicBezTo>
                    <a:pt x="115979" y="24110"/>
                    <a:pt x="65973" y="74116"/>
                    <a:pt x="65973" y="135981"/>
                  </a:cubicBezTo>
                  <a:lnTo>
                    <a:pt x="65973" y="177844"/>
                  </a:lnTo>
                  <a:cubicBezTo>
                    <a:pt x="65973" y="219706"/>
                    <a:pt x="57686" y="265140"/>
                    <a:pt x="24110" y="289715"/>
                  </a:cubicBezTo>
                  <a:lnTo>
                    <a:pt x="24110" y="317718"/>
                  </a:lnTo>
                  <a:lnTo>
                    <a:pt x="331577" y="317718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14" name="Полилиния: фигура 146">
              <a:extLst>
                <a:ext uri="{FF2B5EF4-FFF2-40B4-BE49-F238E27FC236}">
                  <a16:creationId xmlns:a16="http://schemas.microsoft.com/office/drawing/2014/main" id="{C314318B-ED46-4646-87BB-CDFFEC92D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268" y="5224189"/>
              <a:ext cx="128587" cy="71438"/>
            </a:xfrm>
            <a:custGeom>
              <a:avLst/>
              <a:gdLst>
                <a:gd name="T0" fmla="*/ 107852 w 128587"/>
                <a:gd name="T1" fmla="*/ 24110 h 71437"/>
                <a:gd name="T2" fmla="*/ 65990 w 128587"/>
                <a:gd name="T3" fmla="*/ 52131 h 71437"/>
                <a:gd name="T4" fmla="*/ 24110 w 128587"/>
                <a:gd name="T5" fmla="*/ 24110 h 714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587" h="71437">
                  <a:moveTo>
                    <a:pt x="107835" y="24110"/>
                  </a:moveTo>
                  <a:cubicBezTo>
                    <a:pt x="107835" y="39541"/>
                    <a:pt x="89118" y="52114"/>
                    <a:pt x="65973" y="52114"/>
                  </a:cubicBezTo>
                  <a:cubicBezTo>
                    <a:pt x="42827" y="52114"/>
                    <a:pt x="24110" y="39541"/>
                    <a:pt x="24110" y="24110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215" name="Рисунок 52">
            <a:extLst>
              <a:ext uri="{FF2B5EF4-FFF2-40B4-BE49-F238E27FC236}">
                <a16:creationId xmlns:a16="http://schemas.microsoft.com/office/drawing/2014/main" id="{4D05AD0B-F94B-4647-B402-8D5116F0CD59}"/>
              </a:ext>
            </a:extLst>
          </p:cNvPr>
          <p:cNvGrpSpPr>
            <a:grpSpLocks/>
          </p:cNvGrpSpPr>
          <p:nvPr/>
        </p:nvGrpSpPr>
        <p:grpSpPr bwMode="auto">
          <a:xfrm>
            <a:off x="6972397" y="2481602"/>
            <a:ext cx="685800" cy="685800"/>
            <a:chOff x="6852408" y="2375991"/>
            <a:chExt cx="685800" cy="685800"/>
          </a:xfrm>
        </p:grpSpPr>
        <p:sp>
          <p:nvSpPr>
            <p:cNvPr id="216" name="Полилиния: фигура 148">
              <a:extLst>
                <a:ext uri="{FF2B5EF4-FFF2-40B4-BE49-F238E27FC236}">
                  <a16:creationId xmlns:a16="http://schemas.microsoft.com/office/drawing/2014/main" id="{DC8DB67F-1792-4ED6-831C-9D43B9A3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3208" y="2609353"/>
              <a:ext cx="157163" cy="185738"/>
            </a:xfrm>
            <a:custGeom>
              <a:avLst/>
              <a:gdLst>
                <a:gd name="T0" fmla="*/ 79991 w 157162"/>
                <a:gd name="T1" fmla="*/ 163859 h 185737"/>
                <a:gd name="T2" fmla="*/ 135855 w 157162"/>
                <a:gd name="T3" fmla="*/ 103994 h 185737"/>
                <a:gd name="T4" fmla="*/ 135855 w 157162"/>
                <a:gd name="T5" fmla="*/ 83975 h 185737"/>
                <a:gd name="T6" fmla="*/ 79991 w 157162"/>
                <a:gd name="T7" fmla="*/ 24110 h 185737"/>
                <a:gd name="T8" fmla="*/ 24110 w 157162"/>
                <a:gd name="T9" fmla="*/ 83975 h 185737"/>
                <a:gd name="T10" fmla="*/ 24110 w 157162"/>
                <a:gd name="T11" fmla="*/ 103994 h 185737"/>
                <a:gd name="T12" fmla="*/ 79991 w 157162"/>
                <a:gd name="T13" fmla="*/ 163859 h 185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162" h="185737">
                  <a:moveTo>
                    <a:pt x="79974" y="163842"/>
                  </a:moveTo>
                  <a:cubicBezTo>
                    <a:pt x="111978" y="163842"/>
                    <a:pt x="135838" y="136981"/>
                    <a:pt x="135838" y="103977"/>
                  </a:cubicBezTo>
                  <a:lnTo>
                    <a:pt x="135838" y="83975"/>
                  </a:lnTo>
                  <a:cubicBezTo>
                    <a:pt x="135838" y="50828"/>
                    <a:pt x="111978" y="24110"/>
                    <a:pt x="79974" y="24110"/>
                  </a:cubicBezTo>
                  <a:cubicBezTo>
                    <a:pt x="47970" y="24110"/>
                    <a:pt x="24110" y="50971"/>
                    <a:pt x="24110" y="83975"/>
                  </a:cubicBezTo>
                  <a:lnTo>
                    <a:pt x="24110" y="103977"/>
                  </a:lnTo>
                  <a:cubicBezTo>
                    <a:pt x="24110" y="137124"/>
                    <a:pt x="47970" y="163842"/>
                    <a:pt x="79974" y="163842"/>
                  </a:cubicBez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17" name="Полилиния: фигура 149">
              <a:extLst>
                <a:ext uri="{FF2B5EF4-FFF2-40B4-BE49-F238E27FC236}">
                  <a16:creationId xmlns:a16="http://schemas.microsoft.com/office/drawing/2014/main" id="{A131D502-9F2D-43F9-A7B0-E40CA37D4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896" y="2371228"/>
              <a:ext cx="457200" cy="471488"/>
            </a:xfrm>
            <a:custGeom>
              <a:avLst/>
              <a:gdLst>
                <a:gd name="T0" fmla="*/ 65973 w 457200"/>
                <a:gd name="T1" fmla="*/ 24110 h 471487"/>
                <a:gd name="T2" fmla="*/ 401443 w 457200"/>
                <a:gd name="T3" fmla="*/ 24110 h 471487"/>
                <a:gd name="T4" fmla="*/ 443305 w 457200"/>
                <a:gd name="T5" fmla="*/ 65973 h 471487"/>
                <a:gd name="T6" fmla="*/ 443305 w 457200"/>
                <a:gd name="T7" fmla="*/ 317592 h 471487"/>
                <a:gd name="T8" fmla="*/ 387441 w 457200"/>
                <a:gd name="T9" fmla="*/ 373457 h 471487"/>
                <a:gd name="T10" fmla="*/ 177844 w 457200"/>
                <a:gd name="T11" fmla="*/ 373457 h 471487"/>
                <a:gd name="T12" fmla="*/ 119122 w 457200"/>
                <a:gd name="T13" fmla="*/ 451752 h 471487"/>
                <a:gd name="T14" fmla="*/ 93976 w 457200"/>
                <a:gd name="T15" fmla="*/ 443322 h 471487"/>
                <a:gd name="T16" fmla="*/ 93976 w 457200"/>
                <a:gd name="T17" fmla="*/ 373457 h 471487"/>
                <a:gd name="T18" fmla="*/ 65973 w 457200"/>
                <a:gd name="T19" fmla="*/ 373457 h 471487"/>
                <a:gd name="T20" fmla="*/ 24110 w 457200"/>
                <a:gd name="T21" fmla="*/ 331594 h 471487"/>
                <a:gd name="T22" fmla="*/ 24110 w 457200"/>
                <a:gd name="T23" fmla="*/ 65973 h 471487"/>
                <a:gd name="T24" fmla="*/ 65973 w 457200"/>
                <a:gd name="T25" fmla="*/ 24110 h 4714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7200" h="471487">
                  <a:moveTo>
                    <a:pt x="65973" y="24110"/>
                  </a:moveTo>
                  <a:lnTo>
                    <a:pt x="401443" y="24110"/>
                  </a:lnTo>
                  <a:cubicBezTo>
                    <a:pt x="424589" y="24110"/>
                    <a:pt x="443305" y="42827"/>
                    <a:pt x="443305" y="65973"/>
                  </a:cubicBezTo>
                  <a:lnTo>
                    <a:pt x="443305" y="317575"/>
                  </a:lnTo>
                  <a:cubicBezTo>
                    <a:pt x="443305" y="348436"/>
                    <a:pt x="418302" y="373440"/>
                    <a:pt x="387441" y="373440"/>
                  </a:cubicBezTo>
                  <a:lnTo>
                    <a:pt x="177844" y="373440"/>
                  </a:lnTo>
                  <a:lnTo>
                    <a:pt x="119122" y="451735"/>
                  </a:lnTo>
                  <a:cubicBezTo>
                    <a:pt x="111121" y="462451"/>
                    <a:pt x="93976" y="456736"/>
                    <a:pt x="93976" y="443305"/>
                  </a:cubicBezTo>
                  <a:lnTo>
                    <a:pt x="93976" y="373440"/>
                  </a:lnTo>
                  <a:lnTo>
                    <a:pt x="65973" y="373440"/>
                  </a:lnTo>
                  <a:cubicBezTo>
                    <a:pt x="42827" y="373440"/>
                    <a:pt x="24110" y="354723"/>
                    <a:pt x="24110" y="331577"/>
                  </a:cubicBezTo>
                  <a:lnTo>
                    <a:pt x="24110" y="65973"/>
                  </a:lnTo>
                  <a:cubicBezTo>
                    <a:pt x="24110" y="42827"/>
                    <a:pt x="42827" y="24110"/>
                    <a:pt x="65973" y="24110"/>
                  </a:cubicBez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18" name="Полилиния: фигура 150">
              <a:extLst>
                <a:ext uri="{FF2B5EF4-FFF2-40B4-BE49-F238E27FC236}">
                  <a16:creationId xmlns:a16="http://schemas.microsoft.com/office/drawing/2014/main" id="{6719AF61-81CA-427E-B9E5-F5C0414D1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7646" y="2790328"/>
              <a:ext cx="271462" cy="228600"/>
            </a:xfrm>
            <a:custGeom>
              <a:avLst/>
              <a:gdLst>
                <a:gd name="T0" fmla="*/ 135855 w 271462"/>
                <a:gd name="T1" fmla="*/ 213134 h 228600"/>
                <a:gd name="T2" fmla="*/ 88690 w 271462"/>
                <a:gd name="T3" fmla="*/ 203561 h 228600"/>
                <a:gd name="T4" fmla="*/ 53971 w 271462"/>
                <a:gd name="T5" fmla="*/ 179987 h 228600"/>
                <a:gd name="T6" fmla="*/ 42112 w 271462"/>
                <a:gd name="T7" fmla="*/ 153698 h 228600"/>
                <a:gd name="T8" fmla="*/ 24110 w 271462"/>
                <a:gd name="T9" fmla="*/ 101834 h 228600"/>
                <a:gd name="T10" fmla="*/ 88690 w 271462"/>
                <a:gd name="T11" fmla="*/ 24110 h 228600"/>
                <a:gd name="T12" fmla="*/ 169288 w 271462"/>
                <a:gd name="T13" fmla="*/ 24110 h 228600"/>
                <a:gd name="T14" fmla="*/ 225009 w 271462"/>
                <a:gd name="T15" fmla="*/ 46684 h 228600"/>
                <a:gd name="T16" fmla="*/ 252299 w 271462"/>
                <a:gd name="T17" fmla="*/ 79689 h 228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1462" h="228600">
                  <a:moveTo>
                    <a:pt x="135838" y="213134"/>
                  </a:moveTo>
                  <a:lnTo>
                    <a:pt x="88690" y="203561"/>
                  </a:lnTo>
                  <a:cubicBezTo>
                    <a:pt x="75402" y="201704"/>
                    <a:pt x="66401" y="198703"/>
                    <a:pt x="53971" y="179987"/>
                  </a:cubicBezTo>
                  <a:lnTo>
                    <a:pt x="42112" y="153698"/>
                  </a:lnTo>
                  <a:cubicBezTo>
                    <a:pt x="31540" y="130552"/>
                    <a:pt x="24110" y="120694"/>
                    <a:pt x="24110" y="101834"/>
                  </a:cubicBezTo>
                  <a:cubicBezTo>
                    <a:pt x="24110" y="62401"/>
                    <a:pt x="44256" y="24110"/>
                    <a:pt x="88690" y="24110"/>
                  </a:cubicBezTo>
                  <a:lnTo>
                    <a:pt x="169271" y="24110"/>
                  </a:lnTo>
                  <a:cubicBezTo>
                    <a:pt x="195132" y="25110"/>
                    <a:pt x="210991" y="29682"/>
                    <a:pt x="224992" y="46684"/>
                  </a:cubicBezTo>
                  <a:cubicBezTo>
                    <a:pt x="238994" y="63687"/>
                    <a:pt x="252282" y="79689"/>
                    <a:pt x="252282" y="79689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19" name="Полилиния: фигура 151">
              <a:extLst>
                <a:ext uri="{FF2B5EF4-FFF2-40B4-BE49-F238E27FC236}">
                  <a16:creationId xmlns:a16="http://schemas.microsoft.com/office/drawing/2014/main" id="{F345DD59-E391-4C30-81BB-3E392A3F6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733" y="2864941"/>
              <a:ext cx="114300" cy="100012"/>
            </a:xfrm>
            <a:custGeom>
              <a:avLst/>
              <a:gdLst>
                <a:gd name="T0" fmla="*/ 24110 w 114300"/>
                <a:gd name="T1" fmla="*/ 24110 h 100012"/>
                <a:gd name="T2" fmla="*/ 36683 w 114300"/>
                <a:gd name="T3" fmla="*/ 55703 h 100012"/>
                <a:gd name="T4" fmla="*/ 59543 w 114300"/>
                <a:gd name="T5" fmla="*/ 77562 h 100012"/>
                <a:gd name="T6" fmla="*/ 92119 w 114300"/>
                <a:gd name="T7" fmla="*/ 89135 h 1000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300" h="100012">
                  <a:moveTo>
                    <a:pt x="24110" y="24110"/>
                  </a:moveTo>
                  <a:lnTo>
                    <a:pt x="36683" y="55686"/>
                  </a:lnTo>
                  <a:cubicBezTo>
                    <a:pt x="41684" y="68259"/>
                    <a:pt x="47827" y="73259"/>
                    <a:pt x="59543" y="77545"/>
                  </a:cubicBezTo>
                  <a:lnTo>
                    <a:pt x="92119" y="8911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20" name="Полилиния: фигура 152">
              <a:extLst>
                <a:ext uri="{FF2B5EF4-FFF2-40B4-BE49-F238E27FC236}">
                  <a16:creationId xmlns:a16="http://schemas.microsoft.com/office/drawing/2014/main" id="{3928C424-9610-4E67-AA49-F5D56F37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7196" y="2903041"/>
              <a:ext cx="128587" cy="100012"/>
            </a:xfrm>
            <a:custGeom>
              <a:avLst/>
              <a:gdLst>
                <a:gd name="T0" fmla="*/ 73598 w 128587"/>
                <a:gd name="T1" fmla="*/ 79991 h 100012"/>
                <a:gd name="T2" fmla="*/ 24289 w 128587"/>
                <a:gd name="T3" fmla="*/ 79991 h 100012"/>
                <a:gd name="T4" fmla="*/ 50578 w 128587"/>
                <a:gd name="T5" fmla="*/ 24110 h 100012"/>
                <a:gd name="T6" fmla="*/ 94887 w 128587"/>
                <a:gd name="T7" fmla="*/ 24110 h 100012"/>
                <a:gd name="T8" fmla="*/ 106602 w 128587"/>
                <a:gd name="T9" fmla="*/ 44398 h 100012"/>
                <a:gd name="T10" fmla="*/ 97173 w 128587"/>
                <a:gd name="T11" fmla="*/ 64704 h 100012"/>
                <a:gd name="T12" fmla="*/ 73741 w 128587"/>
                <a:gd name="T13" fmla="*/ 80134 h 1000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587" h="100012">
                  <a:moveTo>
                    <a:pt x="73581" y="79974"/>
                  </a:moveTo>
                  <a:lnTo>
                    <a:pt x="24289" y="79974"/>
                  </a:lnTo>
                  <a:cubicBezTo>
                    <a:pt x="21575" y="46827"/>
                    <a:pt x="50578" y="24110"/>
                    <a:pt x="50578" y="24110"/>
                  </a:cubicBezTo>
                  <a:lnTo>
                    <a:pt x="94870" y="24110"/>
                  </a:lnTo>
                  <a:cubicBezTo>
                    <a:pt x="104585" y="24110"/>
                    <a:pt x="111015" y="35112"/>
                    <a:pt x="106585" y="44398"/>
                  </a:cubicBezTo>
                  <a:lnTo>
                    <a:pt x="97156" y="64687"/>
                  </a:lnTo>
                  <a:cubicBezTo>
                    <a:pt x="92727" y="74116"/>
                    <a:pt x="83583" y="80117"/>
                    <a:pt x="73724" y="80117"/>
                  </a:cubicBezTo>
                  <a:lnTo>
                    <a:pt x="73581" y="79974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21" name="Полилиния: фигура 153">
              <a:extLst>
                <a:ext uri="{FF2B5EF4-FFF2-40B4-BE49-F238E27FC236}">
                  <a16:creationId xmlns:a16="http://schemas.microsoft.com/office/drawing/2014/main" id="{8E0DF069-1336-4572-A470-EE229DADE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008" y="2845891"/>
              <a:ext cx="228600" cy="200025"/>
            </a:xfrm>
            <a:custGeom>
              <a:avLst/>
              <a:gdLst>
                <a:gd name="T0" fmla="*/ 190464 w 228600"/>
                <a:gd name="T1" fmla="*/ 80260 h 200025"/>
                <a:gd name="T2" fmla="*/ 208895 w 228600"/>
                <a:gd name="T3" fmla="*/ 42684 h 200025"/>
                <a:gd name="T4" fmla="*/ 197608 w 228600"/>
                <a:gd name="T5" fmla="*/ 24110 h 200025"/>
                <a:gd name="T6" fmla="*/ 99738 w 228600"/>
                <a:gd name="T7" fmla="*/ 24110 h 200025"/>
                <a:gd name="T8" fmla="*/ 88451 w 228600"/>
                <a:gd name="T9" fmla="*/ 31254 h 200025"/>
                <a:gd name="T10" fmla="*/ 25443 w 228600"/>
                <a:gd name="T11" fmla="*/ 159556 h 200025"/>
                <a:gd name="T12" fmla="*/ 36730 w 228600"/>
                <a:gd name="T13" fmla="*/ 178129 h 200025"/>
                <a:gd name="T14" fmla="*/ 134600 w 228600"/>
                <a:gd name="T15" fmla="*/ 178129 h 200025"/>
                <a:gd name="T16" fmla="*/ 145887 w 228600"/>
                <a:gd name="T17" fmla="*/ 170986 h 200025"/>
                <a:gd name="T18" fmla="*/ 163032 w 228600"/>
                <a:gd name="T19" fmla="*/ 136124 h 2000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600" h="200025">
                  <a:moveTo>
                    <a:pt x="190464" y="80260"/>
                  </a:moveTo>
                  <a:lnTo>
                    <a:pt x="208895" y="42684"/>
                  </a:lnTo>
                  <a:cubicBezTo>
                    <a:pt x="213038" y="34111"/>
                    <a:pt x="207038" y="24110"/>
                    <a:pt x="197608" y="24110"/>
                  </a:cubicBezTo>
                  <a:lnTo>
                    <a:pt x="99738" y="24110"/>
                  </a:lnTo>
                  <a:cubicBezTo>
                    <a:pt x="95024" y="24110"/>
                    <a:pt x="90594" y="26825"/>
                    <a:pt x="88451" y="31254"/>
                  </a:cubicBezTo>
                  <a:lnTo>
                    <a:pt x="25443" y="159556"/>
                  </a:lnTo>
                  <a:cubicBezTo>
                    <a:pt x="21300" y="168128"/>
                    <a:pt x="27301" y="178129"/>
                    <a:pt x="36730" y="178129"/>
                  </a:cubicBezTo>
                  <a:lnTo>
                    <a:pt x="134600" y="178129"/>
                  </a:lnTo>
                  <a:cubicBezTo>
                    <a:pt x="139315" y="178129"/>
                    <a:pt x="143744" y="175415"/>
                    <a:pt x="145887" y="170986"/>
                  </a:cubicBezTo>
                  <a:lnTo>
                    <a:pt x="163032" y="13612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22" name="Полилиния: фигура 154">
              <a:extLst>
                <a:ext uri="{FF2B5EF4-FFF2-40B4-BE49-F238E27FC236}">
                  <a16:creationId xmlns:a16="http://schemas.microsoft.com/office/drawing/2014/main" id="{2DF39277-DC7C-4494-9A7E-CED50617E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3208" y="2968128"/>
              <a:ext cx="42863" cy="100013"/>
            </a:xfrm>
            <a:custGeom>
              <a:avLst/>
              <a:gdLst>
                <a:gd name="T0" fmla="*/ 24127 w 42862"/>
                <a:gd name="T1" fmla="*/ 24110 h 100012"/>
                <a:gd name="T2" fmla="*/ 24127 w 42862"/>
                <a:gd name="T3" fmla="*/ 83992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83975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23" name="Полилиния: фигура 155">
              <a:extLst>
                <a:ext uri="{FF2B5EF4-FFF2-40B4-BE49-F238E27FC236}">
                  <a16:creationId xmlns:a16="http://schemas.microsoft.com/office/drawing/2014/main" id="{2CBF5E23-2D58-47ED-80C6-0C3F46A2E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908" y="2999878"/>
              <a:ext cx="42863" cy="71438"/>
            </a:xfrm>
            <a:custGeom>
              <a:avLst/>
              <a:gdLst>
                <a:gd name="T0" fmla="*/ 24127 w 42862"/>
                <a:gd name="T1" fmla="*/ 24110 h 71437"/>
                <a:gd name="T2" fmla="*/ 24127 w 42862"/>
                <a:gd name="T3" fmla="*/ 52131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71437">
                  <a:moveTo>
                    <a:pt x="24110" y="24110"/>
                  </a:moveTo>
                  <a:lnTo>
                    <a:pt x="24110" y="5211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24" name="Полилиния: фигура 156">
              <a:extLst>
                <a:ext uri="{FF2B5EF4-FFF2-40B4-BE49-F238E27FC236}">
                  <a16:creationId xmlns:a16="http://schemas.microsoft.com/office/drawing/2014/main" id="{CFFA63E9-16C7-41BC-A285-AB42FFC2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746" y="2426791"/>
              <a:ext cx="314325" cy="271462"/>
            </a:xfrm>
            <a:custGeom>
              <a:avLst/>
              <a:gdLst>
                <a:gd name="T0" fmla="*/ 202030 w 314325"/>
                <a:gd name="T1" fmla="*/ 247798 h 271462"/>
                <a:gd name="T2" fmla="*/ 291041 w 314325"/>
                <a:gd name="T3" fmla="*/ 247798 h 271462"/>
                <a:gd name="T4" fmla="*/ 301328 w 314325"/>
                <a:gd name="T5" fmla="*/ 226081 h 271462"/>
                <a:gd name="T6" fmla="*/ 174169 w 314325"/>
                <a:gd name="T7" fmla="*/ 29897 h 271462"/>
                <a:gd name="T8" fmla="*/ 153595 w 314325"/>
                <a:gd name="T9" fmla="*/ 29897 h 271462"/>
                <a:gd name="T10" fmla="*/ 26437 w 314325"/>
                <a:gd name="T11" fmla="*/ 226081 h 271462"/>
                <a:gd name="T12" fmla="*/ 36724 w 314325"/>
                <a:gd name="T13" fmla="*/ 247798 h 271462"/>
                <a:gd name="T14" fmla="*/ 125735 w 314325"/>
                <a:gd name="T15" fmla="*/ 247798 h 271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4325" h="271462">
                  <a:moveTo>
                    <a:pt x="202030" y="247781"/>
                  </a:moveTo>
                  <a:lnTo>
                    <a:pt x="291041" y="247781"/>
                  </a:lnTo>
                  <a:cubicBezTo>
                    <a:pt x="301328" y="247781"/>
                    <a:pt x="307186" y="235208"/>
                    <a:pt x="301328" y="226064"/>
                  </a:cubicBezTo>
                  <a:lnTo>
                    <a:pt x="174169" y="29897"/>
                  </a:lnTo>
                  <a:cubicBezTo>
                    <a:pt x="169169" y="22181"/>
                    <a:pt x="158596" y="22181"/>
                    <a:pt x="153595" y="29897"/>
                  </a:cubicBezTo>
                  <a:lnTo>
                    <a:pt x="26437" y="226064"/>
                  </a:lnTo>
                  <a:cubicBezTo>
                    <a:pt x="20579" y="235208"/>
                    <a:pt x="26437" y="247781"/>
                    <a:pt x="36724" y="247781"/>
                  </a:cubicBezTo>
                  <a:lnTo>
                    <a:pt x="125735" y="247781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25" name="Полилиния: фигура 157">
              <a:extLst>
                <a:ext uri="{FF2B5EF4-FFF2-40B4-BE49-F238E27FC236}">
                  <a16:creationId xmlns:a16="http://schemas.microsoft.com/office/drawing/2014/main" id="{09C406C8-9099-4A50-86A3-CC711B263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446" y="2510928"/>
              <a:ext cx="42862" cy="142875"/>
            </a:xfrm>
            <a:custGeom>
              <a:avLst/>
              <a:gdLst>
                <a:gd name="T0" fmla="*/ 24127 w 42862"/>
                <a:gd name="T1" fmla="*/ 24110 h 142875"/>
                <a:gd name="T2" fmla="*/ 24127 w 42862"/>
                <a:gd name="T3" fmla="*/ 121980 h 142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42875">
                  <a:moveTo>
                    <a:pt x="24110" y="24110"/>
                  </a:moveTo>
                  <a:lnTo>
                    <a:pt x="24110" y="12198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26" name="Полилиния: фигура 158">
              <a:extLst>
                <a:ext uri="{FF2B5EF4-FFF2-40B4-BE49-F238E27FC236}">
                  <a16:creationId xmlns:a16="http://schemas.microsoft.com/office/drawing/2014/main" id="{564BD03E-DFB4-4F81-A2DD-D8CD80132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446" y="2636341"/>
              <a:ext cx="42862" cy="71437"/>
            </a:xfrm>
            <a:custGeom>
              <a:avLst/>
              <a:gdLst>
                <a:gd name="T0" fmla="*/ 24127 w 42862"/>
                <a:gd name="T1" fmla="*/ 24110 h 71437"/>
                <a:gd name="T2" fmla="*/ 24127 w 42862"/>
                <a:gd name="T3" fmla="*/ 51988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71437">
                  <a:moveTo>
                    <a:pt x="24110" y="24110"/>
                  </a:moveTo>
                  <a:lnTo>
                    <a:pt x="24110" y="51971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227" name="Рисунок 50">
            <a:extLst>
              <a:ext uri="{FF2B5EF4-FFF2-40B4-BE49-F238E27FC236}">
                <a16:creationId xmlns:a16="http://schemas.microsoft.com/office/drawing/2014/main" id="{15A19B9E-4237-4254-8357-65F44130D9B2}"/>
              </a:ext>
            </a:extLst>
          </p:cNvPr>
          <p:cNvGrpSpPr>
            <a:grpSpLocks/>
          </p:cNvGrpSpPr>
          <p:nvPr/>
        </p:nvGrpSpPr>
        <p:grpSpPr bwMode="auto">
          <a:xfrm>
            <a:off x="8418610" y="2481602"/>
            <a:ext cx="685800" cy="685800"/>
            <a:chOff x="8298456" y="2375991"/>
            <a:chExt cx="685800" cy="685800"/>
          </a:xfrm>
        </p:grpSpPr>
        <p:sp>
          <p:nvSpPr>
            <p:cNvPr id="228" name="Полилиния: фигура 160">
              <a:extLst>
                <a:ext uri="{FF2B5EF4-FFF2-40B4-BE49-F238E27FC236}">
                  <a16:creationId xmlns:a16="http://schemas.microsoft.com/office/drawing/2014/main" id="{2EDCDD8E-F700-49AC-8392-5F2FC0207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4506" y="2537916"/>
              <a:ext cx="114300" cy="228600"/>
            </a:xfrm>
            <a:custGeom>
              <a:avLst/>
              <a:gdLst>
                <a:gd name="T0" fmla="*/ 32397 w 114300"/>
                <a:gd name="T1" fmla="*/ 214134 h 228600"/>
                <a:gd name="T2" fmla="*/ 24110 w 114300"/>
                <a:gd name="T3" fmla="*/ 179701 h 228600"/>
                <a:gd name="T4" fmla="*/ 67687 w 114300"/>
                <a:gd name="T5" fmla="*/ 94690 h 228600"/>
                <a:gd name="T6" fmla="*/ 94833 w 114300"/>
                <a:gd name="T7" fmla="*/ 47113 h 228600"/>
                <a:gd name="T8" fmla="*/ 94833 w 114300"/>
                <a:gd name="T9" fmla="*/ 24110 h 228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300" h="228600">
                  <a:moveTo>
                    <a:pt x="32397" y="214134"/>
                  </a:moveTo>
                  <a:cubicBezTo>
                    <a:pt x="27111" y="202990"/>
                    <a:pt x="24110" y="192417"/>
                    <a:pt x="24110" y="179701"/>
                  </a:cubicBezTo>
                  <a:cubicBezTo>
                    <a:pt x="24110" y="141982"/>
                    <a:pt x="38541" y="113550"/>
                    <a:pt x="67687" y="94690"/>
                  </a:cubicBezTo>
                  <a:cubicBezTo>
                    <a:pt x="84118" y="84118"/>
                    <a:pt x="94833" y="66687"/>
                    <a:pt x="94833" y="47113"/>
                  </a:cubicBezTo>
                  <a:lnTo>
                    <a:pt x="9483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29" name="Полилиния: фигура 161">
              <a:extLst>
                <a:ext uri="{FF2B5EF4-FFF2-40B4-BE49-F238E27FC236}">
                  <a16:creationId xmlns:a16="http://schemas.microsoft.com/office/drawing/2014/main" id="{C01A2840-0E0C-4C3A-9957-267E044DC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656" y="2537916"/>
              <a:ext cx="185737" cy="300037"/>
            </a:xfrm>
            <a:custGeom>
              <a:avLst/>
              <a:gdLst>
                <a:gd name="T0" fmla="*/ 24110 w 185737"/>
                <a:gd name="T1" fmla="*/ 263300 h 300037"/>
                <a:gd name="T2" fmla="*/ 71830 w 185737"/>
                <a:gd name="T3" fmla="*/ 276016 h 300037"/>
                <a:gd name="T4" fmla="*/ 168860 w 185737"/>
                <a:gd name="T5" fmla="*/ 195291 h 300037"/>
                <a:gd name="T6" fmla="*/ 169145 w 185737"/>
                <a:gd name="T7" fmla="*/ 190719 h 300037"/>
                <a:gd name="T8" fmla="*/ 137284 w 185737"/>
                <a:gd name="T9" fmla="*/ 184290 h 300037"/>
                <a:gd name="T10" fmla="*/ 92833 w 185737"/>
                <a:gd name="T11" fmla="*/ 219009 h 300037"/>
                <a:gd name="T12" fmla="*/ 44684 w 185737"/>
                <a:gd name="T13" fmla="*/ 180432 h 300037"/>
                <a:gd name="T14" fmla="*/ 71402 w 185737"/>
                <a:gd name="T15" fmla="*/ 139267 h 300037"/>
                <a:gd name="T16" fmla="*/ 119853 w 185737"/>
                <a:gd name="T17" fmla="*/ 60686 h 300037"/>
                <a:gd name="T18" fmla="*/ 119853 w 185737"/>
                <a:gd name="T19" fmla="*/ 24110 h 3000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737" h="300037">
                  <a:moveTo>
                    <a:pt x="24110" y="263283"/>
                  </a:moveTo>
                  <a:cubicBezTo>
                    <a:pt x="38969" y="270855"/>
                    <a:pt x="55400" y="275999"/>
                    <a:pt x="71830" y="275999"/>
                  </a:cubicBezTo>
                  <a:cubicBezTo>
                    <a:pt x="124266" y="275999"/>
                    <a:pt x="165128" y="230565"/>
                    <a:pt x="168843" y="195274"/>
                  </a:cubicBezTo>
                  <a:cubicBezTo>
                    <a:pt x="168985" y="193560"/>
                    <a:pt x="169128" y="192274"/>
                    <a:pt x="169128" y="190702"/>
                  </a:cubicBezTo>
                  <a:cubicBezTo>
                    <a:pt x="168843" y="173700"/>
                    <a:pt x="144840" y="168985"/>
                    <a:pt x="137267" y="184273"/>
                  </a:cubicBezTo>
                  <a:cubicBezTo>
                    <a:pt x="129123" y="200704"/>
                    <a:pt x="109549" y="218992"/>
                    <a:pt x="92833" y="218992"/>
                  </a:cubicBezTo>
                  <a:cubicBezTo>
                    <a:pt x="71116" y="218992"/>
                    <a:pt x="44684" y="211848"/>
                    <a:pt x="44684" y="180415"/>
                  </a:cubicBezTo>
                  <a:cubicBezTo>
                    <a:pt x="44684" y="160842"/>
                    <a:pt x="53828" y="146840"/>
                    <a:pt x="71402" y="139267"/>
                  </a:cubicBezTo>
                  <a:cubicBezTo>
                    <a:pt x="95405" y="128838"/>
                    <a:pt x="119836" y="99405"/>
                    <a:pt x="119836" y="60686"/>
                  </a:cubicBezTo>
                  <a:lnTo>
                    <a:pt x="119836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30" name="Полилиния: фигура 162">
              <a:extLst>
                <a:ext uri="{FF2B5EF4-FFF2-40B4-BE49-F238E27FC236}">
                  <a16:creationId xmlns:a16="http://schemas.microsoft.com/office/drawing/2014/main" id="{A1A42691-1371-4B49-B47A-F9C6D17BC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4531" y="2790328"/>
              <a:ext cx="142875" cy="142875"/>
            </a:xfrm>
            <a:custGeom>
              <a:avLst/>
              <a:gdLst>
                <a:gd name="T0" fmla="*/ 24110 w 142875"/>
                <a:gd name="T1" fmla="*/ 24110 h 142875"/>
                <a:gd name="T2" fmla="*/ 126837 w 142875"/>
                <a:gd name="T3" fmla="*/ 126980 h 142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2875" h="142875">
                  <a:moveTo>
                    <a:pt x="24110" y="24110"/>
                  </a:moveTo>
                  <a:lnTo>
                    <a:pt x="126837" y="12698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31" name="Полилиния: фигура 163">
              <a:extLst>
                <a:ext uri="{FF2B5EF4-FFF2-40B4-BE49-F238E27FC236}">
                  <a16:creationId xmlns:a16="http://schemas.microsoft.com/office/drawing/2014/main" id="{F2255970-0592-4789-9961-FA3DB702A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6556" y="2706191"/>
              <a:ext cx="257175" cy="228600"/>
            </a:xfrm>
            <a:custGeom>
              <a:avLst/>
              <a:gdLst>
                <a:gd name="T0" fmla="*/ 24110 w 257175"/>
                <a:gd name="T1" fmla="*/ 211022 h 228600"/>
                <a:gd name="T2" fmla="*/ 106120 w 257175"/>
                <a:gd name="T3" fmla="*/ 129012 h 228600"/>
                <a:gd name="T4" fmla="*/ 189845 w 257175"/>
                <a:gd name="T5" fmla="*/ 45287 h 228600"/>
                <a:gd name="T6" fmla="*/ 242995 w 257175"/>
                <a:gd name="T7" fmla="*/ 24142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7175" h="228600">
                  <a:moveTo>
                    <a:pt x="24110" y="211022"/>
                  </a:moveTo>
                  <a:lnTo>
                    <a:pt x="106120" y="129012"/>
                  </a:lnTo>
                  <a:lnTo>
                    <a:pt x="189845" y="45287"/>
                  </a:lnTo>
                  <a:cubicBezTo>
                    <a:pt x="204418" y="30714"/>
                    <a:pt x="223849" y="23570"/>
                    <a:pt x="242995" y="24142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32" name="Полилиния: фигура 164">
              <a:extLst>
                <a:ext uri="{FF2B5EF4-FFF2-40B4-BE49-F238E27FC236}">
                  <a16:creationId xmlns:a16="http://schemas.microsoft.com/office/drawing/2014/main" id="{CC650FAD-5E0B-4B9E-9F61-5A4ED7D7E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9106" y="2372816"/>
              <a:ext cx="314325" cy="200025"/>
            </a:xfrm>
            <a:custGeom>
              <a:avLst/>
              <a:gdLst>
                <a:gd name="T0" fmla="*/ 24110 w 314325"/>
                <a:gd name="T1" fmla="*/ 24110 h 200025"/>
                <a:gd name="T2" fmla="*/ 24110 w 314325"/>
                <a:gd name="T3" fmla="*/ 119836 h 200025"/>
                <a:gd name="T4" fmla="*/ 79117 w 314325"/>
                <a:gd name="T5" fmla="*/ 188131 h 200025"/>
                <a:gd name="T6" fmla="*/ 247852 w 314325"/>
                <a:gd name="T7" fmla="*/ 188131 h 200025"/>
                <a:gd name="T8" fmla="*/ 297716 w 314325"/>
                <a:gd name="T9" fmla="*/ 119836 h 200025"/>
                <a:gd name="T10" fmla="*/ 297716 w 314325"/>
                <a:gd name="T11" fmla="*/ 24110 h 200025"/>
                <a:gd name="T12" fmla="*/ 24110 w 314325"/>
                <a:gd name="T13" fmla="*/ 24110 h 2000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4325" h="200025">
                  <a:moveTo>
                    <a:pt x="24110" y="24110"/>
                  </a:moveTo>
                  <a:lnTo>
                    <a:pt x="24110" y="119836"/>
                  </a:lnTo>
                  <a:lnTo>
                    <a:pt x="79117" y="188131"/>
                  </a:lnTo>
                  <a:lnTo>
                    <a:pt x="247852" y="188131"/>
                  </a:lnTo>
                  <a:lnTo>
                    <a:pt x="297716" y="119836"/>
                  </a:lnTo>
                  <a:lnTo>
                    <a:pt x="297716" y="24110"/>
                  </a:lnTo>
                  <a:lnTo>
                    <a:pt x="24110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33" name="Полилиния: фигура 165">
              <a:extLst>
                <a:ext uri="{FF2B5EF4-FFF2-40B4-BE49-F238E27FC236}">
                  <a16:creationId xmlns:a16="http://schemas.microsoft.com/office/drawing/2014/main" id="{18200E05-5E4B-4FE8-B349-BFD8655E7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9568" y="2893516"/>
              <a:ext cx="500063" cy="157162"/>
            </a:xfrm>
            <a:custGeom>
              <a:avLst/>
              <a:gdLst>
                <a:gd name="T0" fmla="*/ 24110 w 500062"/>
                <a:gd name="T1" fmla="*/ 147285 h 157162"/>
                <a:gd name="T2" fmla="*/ 24110 w 500062"/>
                <a:gd name="T3" fmla="*/ 24110 h 157162"/>
                <a:gd name="T4" fmla="*/ 489328 w 500062"/>
                <a:gd name="T5" fmla="*/ 24110 h 157162"/>
                <a:gd name="T6" fmla="*/ 489328 w 500062"/>
                <a:gd name="T7" fmla="*/ 147285 h 157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0062" h="157162">
                  <a:moveTo>
                    <a:pt x="24110" y="147268"/>
                  </a:moveTo>
                  <a:lnTo>
                    <a:pt x="24110" y="24110"/>
                  </a:lnTo>
                  <a:lnTo>
                    <a:pt x="489311" y="24110"/>
                  </a:lnTo>
                  <a:lnTo>
                    <a:pt x="489311" y="14726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34" name="Полилиния: фигура 166">
              <a:extLst>
                <a:ext uri="{FF2B5EF4-FFF2-40B4-BE49-F238E27FC236}">
                  <a16:creationId xmlns:a16="http://schemas.microsoft.com/office/drawing/2014/main" id="{8D57BF2E-32AF-480F-A1E7-3CEA47998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706" y="2455366"/>
              <a:ext cx="128587" cy="128587"/>
            </a:xfrm>
            <a:custGeom>
              <a:avLst/>
              <a:gdLst>
                <a:gd name="T0" fmla="*/ 106137 w 128587"/>
                <a:gd name="T1" fmla="*/ 24110 h 128587"/>
                <a:gd name="T2" fmla="*/ 24110 w 128587"/>
                <a:gd name="T3" fmla="*/ 106137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128587">
                  <a:moveTo>
                    <a:pt x="106120" y="24110"/>
                  </a:moveTo>
                  <a:lnTo>
                    <a:pt x="24110" y="10612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35" name="Полилиния: фигура 167">
              <a:extLst>
                <a:ext uri="{FF2B5EF4-FFF2-40B4-BE49-F238E27FC236}">
                  <a16:creationId xmlns:a16="http://schemas.microsoft.com/office/drawing/2014/main" id="{8A99EE5C-8B24-438A-A6DE-55949662E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443" y="2523628"/>
              <a:ext cx="128588" cy="128588"/>
            </a:xfrm>
            <a:custGeom>
              <a:avLst/>
              <a:gdLst>
                <a:gd name="T0" fmla="*/ 106137 w 128587"/>
                <a:gd name="T1" fmla="*/ 65132 h 128587"/>
                <a:gd name="T2" fmla="*/ 65132 w 128587"/>
                <a:gd name="T3" fmla="*/ 106137 h 128587"/>
                <a:gd name="T4" fmla="*/ 24110 w 128587"/>
                <a:gd name="T5" fmla="*/ 65132 h 128587"/>
                <a:gd name="T6" fmla="*/ 65132 w 128587"/>
                <a:gd name="T7" fmla="*/ 24110 h 128587"/>
                <a:gd name="T8" fmla="*/ 106137 w 128587"/>
                <a:gd name="T9" fmla="*/ 65132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587" h="128587">
                  <a:moveTo>
                    <a:pt x="106120" y="65115"/>
                  </a:moveTo>
                  <a:cubicBezTo>
                    <a:pt x="106120" y="87762"/>
                    <a:pt x="87762" y="106120"/>
                    <a:pt x="65115" y="106120"/>
                  </a:cubicBezTo>
                  <a:cubicBezTo>
                    <a:pt x="42469" y="106120"/>
                    <a:pt x="24110" y="87762"/>
                    <a:pt x="24110" y="65115"/>
                  </a:cubicBezTo>
                  <a:cubicBezTo>
                    <a:pt x="24110" y="42469"/>
                    <a:pt x="42469" y="24110"/>
                    <a:pt x="65115" y="24110"/>
                  </a:cubicBezTo>
                  <a:cubicBezTo>
                    <a:pt x="87762" y="24110"/>
                    <a:pt x="106120" y="42469"/>
                    <a:pt x="106120" y="65115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36" name="Полилиния: фигура 168">
              <a:extLst>
                <a:ext uri="{FF2B5EF4-FFF2-40B4-BE49-F238E27FC236}">
                  <a16:creationId xmlns:a16="http://schemas.microsoft.com/office/drawing/2014/main" id="{69E645A6-17C1-494F-A661-77B5E5CF5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2156" y="2606178"/>
              <a:ext cx="71437" cy="71438"/>
            </a:xfrm>
            <a:custGeom>
              <a:avLst/>
              <a:gdLst>
                <a:gd name="T0" fmla="*/ 51559 w 71437"/>
                <a:gd name="T1" fmla="*/ 24110 h 71437"/>
                <a:gd name="T2" fmla="*/ 24110 w 71437"/>
                <a:gd name="T3" fmla="*/ 51559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71437">
                  <a:moveTo>
                    <a:pt x="51542" y="24110"/>
                  </a:moveTo>
                  <a:lnTo>
                    <a:pt x="24110" y="51542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37" name="Полилиния: фигура 169">
              <a:extLst>
                <a:ext uri="{FF2B5EF4-FFF2-40B4-BE49-F238E27FC236}">
                  <a16:creationId xmlns:a16="http://schemas.microsoft.com/office/drawing/2014/main" id="{846D7B82-A856-46E4-8C82-720A3BF6D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9143" y="2372816"/>
              <a:ext cx="257175" cy="428625"/>
            </a:xfrm>
            <a:custGeom>
              <a:avLst/>
              <a:gdLst>
                <a:gd name="T0" fmla="*/ 37826 w 257175"/>
                <a:gd name="T1" fmla="*/ 24539 h 428625"/>
                <a:gd name="T2" fmla="*/ 51542 w 257175"/>
                <a:gd name="T3" fmla="*/ 24110 h 428625"/>
                <a:gd name="T4" fmla="*/ 242995 w 257175"/>
                <a:gd name="T5" fmla="*/ 215563 h 428625"/>
                <a:gd name="T6" fmla="*/ 51542 w 257175"/>
                <a:gd name="T7" fmla="*/ 407015 h 428625"/>
                <a:gd name="T8" fmla="*/ 24110 w 257175"/>
                <a:gd name="T9" fmla="*/ 405015 h 428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175" h="428625">
                  <a:moveTo>
                    <a:pt x="37826" y="24539"/>
                  </a:moveTo>
                  <a:cubicBezTo>
                    <a:pt x="42398" y="24253"/>
                    <a:pt x="46970" y="24110"/>
                    <a:pt x="51542" y="24110"/>
                  </a:cubicBezTo>
                  <a:cubicBezTo>
                    <a:pt x="157270" y="24110"/>
                    <a:pt x="242995" y="109835"/>
                    <a:pt x="242995" y="215563"/>
                  </a:cubicBezTo>
                  <a:cubicBezTo>
                    <a:pt x="242995" y="321290"/>
                    <a:pt x="157270" y="407015"/>
                    <a:pt x="51542" y="407015"/>
                  </a:cubicBezTo>
                  <a:cubicBezTo>
                    <a:pt x="42255" y="407015"/>
                    <a:pt x="33111" y="406301"/>
                    <a:pt x="24110" y="405015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38" name="Полилиния: фигура 170">
              <a:extLst>
                <a:ext uri="{FF2B5EF4-FFF2-40B4-BE49-F238E27FC236}">
                  <a16:creationId xmlns:a16="http://schemas.microsoft.com/office/drawing/2014/main" id="{00444AB4-754D-4F4A-A1C0-4867E4FBF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718" y="2401391"/>
              <a:ext cx="42863" cy="85725"/>
            </a:xfrm>
            <a:custGeom>
              <a:avLst/>
              <a:gdLst>
                <a:gd name="T0" fmla="*/ 24127 w 42862"/>
                <a:gd name="T1" fmla="*/ 24110 h 85725"/>
                <a:gd name="T2" fmla="*/ 24127 w 42862"/>
                <a:gd name="T3" fmla="*/ 65115 h 857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85725">
                  <a:moveTo>
                    <a:pt x="24110" y="24110"/>
                  </a:moveTo>
                  <a:lnTo>
                    <a:pt x="24110" y="65115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39" name="Полилиния: фигура 171">
              <a:extLst>
                <a:ext uri="{FF2B5EF4-FFF2-40B4-BE49-F238E27FC236}">
                  <a16:creationId xmlns:a16="http://schemas.microsoft.com/office/drawing/2014/main" id="{1A6F541E-480C-4CE8-AC0E-ECDBE14CA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956" y="2564903"/>
              <a:ext cx="85725" cy="42863"/>
            </a:xfrm>
            <a:custGeom>
              <a:avLst/>
              <a:gdLst>
                <a:gd name="T0" fmla="*/ 65115 w 85725"/>
                <a:gd name="T1" fmla="*/ 24127 h 42862"/>
                <a:gd name="T2" fmla="*/ 24110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65115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40" name="Полилиния: фигура 172">
              <a:extLst>
                <a:ext uri="{FF2B5EF4-FFF2-40B4-BE49-F238E27FC236}">
                  <a16:creationId xmlns:a16="http://schemas.microsoft.com/office/drawing/2014/main" id="{F49A6062-8178-4D94-AFC6-D7D2FF91C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031" y="2652216"/>
              <a:ext cx="71437" cy="71437"/>
            </a:xfrm>
            <a:custGeom>
              <a:avLst/>
              <a:gdLst>
                <a:gd name="T0" fmla="*/ 53131 w 71437"/>
                <a:gd name="T1" fmla="*/ 53131 h 71437"/>
                <a:gd name="T2" fmla="*/ 24110 w 71437"/>
                <a:gd name="T3" fmla="*/ 24110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71437">
                  <a:moveTo>
                    <a:pt x="53114" y="53114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41" name="Полилиния: фигура 173">
              <a:extLst>
                <a:ext uri="{FF2B5EF4-FFF2-40B4-BE49-F238E27FC236}">
                  <a16:creationId xmlns:a16="http://schemas.microsoft.com/office/drawing/2014/main" id="{F3535228-0267-47BB-AC4A-2FD9A1B08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718" y="2688728"/>
              <a:ext cx="42863" cy="85725"/>
            </a:xfrm>
            <a:custGeom>
              <a:avLst/>
              <a:gdLst>
                <a:gd name="T0" fmla="*/ 24127 w 42862"/>
                <a:gd name="T1" fmla="*/ 65115 h 85725"/>
                <a:gd name="T2" fmla="*/ 24127 w 42862"/>
                <a:gd name="T3" fmla="*/ 24110 h 857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85725">
                  <a:moveTo>
                    <a:pt x="24110" y="65115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242" name="Рисунок 48">
            <a:extLst>
              <a:ext uri="{FF2B5EF4-FFF2-40B4-BE49-F238E27FC236}">
                <a16:creationId xmlns:a16="http://schemas.microsoft.com/office/drawing/2014/main" id="{0E0A8B49-7FC5-46BD-9A9D-720B493501F3}"/>
              </a:ext>
            </a:extLst>
          </p:cNvPr>
          <p:cNvGrpSpPr>
            <a:grpSpLocks/>
          </p:cNvGrpSpPr>
          <p:nvPr/>
        </p:nvGrpSpPr>
        <p:grpSpPr bwMode="auto">
          <a:xfrm>
            <a:off x="9848947" y="2481602"/>
            <a:ext cx="685800" cy="685800"/>
            <a:chOff x="9728288" y="2375991"/>
            <a:chExt cx="685800" cy="685800"/>
          </a:xfrm>
        </p:grpSpPr>
        <p:sp>
          <p:nvSpPr>
            <p:cNvPr id="243" name="Полилиния: фигура 175">
              <a:extLst>
                <a:ext uri="{FF2B5EF4-FFF2-40B4-BE49-F238E27FC236}">
                  <a16:creationId xmlns:a16="http://schemas.microsoft.com/office/drawing/2014/main" id="{3FA8C99A-8C76-4EA1-A391-F69DEEB2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626" y="2744291"/>
              <a:ext cx="314325" cy="314325"/>
            </a:xfrm>
            <a:custGeom>
              <a:avLst/>
              <a:gdLst>
                <a:gd name="T0" fmla="*/ 24110 w 314325"/>
                <a:gd name="T1" fmla="*/ 194560 h 314325"/>
                <a:gd name="T2" fmla="*/ 42398 w 314325"/>
                <a:gd name="T3" fmla="*/ 238851 h 314325"/>
                <a:gd name="T4" fmla="*/ 76688 w 314325"/>
                <a:gd name="T5" fmla="*/ 224707 h 314325"/>
                <a:gd name="T6" fmla="*/ 101263 w 314325"/>
                <a:gd name="T7" fmla="*/ 249281 h 314325"/>
                <a:gd name="T8" fmla="*/ 87118 w 314325"/>
                <a:gd name="T9" fmla="*/ 283571 h 314325"/>
                <a:gd name="T10" fmla="*/ 131409 w 314325"/>
                <a:gd name="T11" fmla="*/ 301859 h 314325"/>
                <a:gd name="T12" fmla="*/ 145554 w 314325"/>
                <a:gd name="T13" fmla="*/ 267569 h 314325"/>
                <a:gd name="T14" fmla="*/ 180415 w 314325"/>
                <a:gd name="T15" fmla="*/ 267569 h 314325"/>
                <a:gd name="T16" fmla="*/ 194560 w 314325"/>
                <a:gd name="T17" fmla="*/ 301859 h 314325"/>
                <a:gd name="T18" fmla="*/ 238851 w 314325"/>
                <a:gd name="T19" fmla="*/ 283571 h 314325"/>
                <a:gd name="T20" fmla="*/ 224707 w 314325"/>
                <a:gd name="T21" fmla="*/ 249281 h 314325"/>
                <a:gd name="T22" fmla="*/ 249281 w 314325"/>
                <a:gd name="T23" fmla="*/ 224707 h 314325"/>
                <a:gd name="T24" fmla="*/ 283571 w 314325"/>
                <a:gd name="T25" fmla="*/ 238851 h 314325"/>
                <a:gd name="T26" fmla="*/ 301859 w 314325"/>
                <a:gd name="T27" fmla="*/ 194560 h 314325"/>
                <a:gd name="T28" fmla="*/ 267569 w 314325"/>
                <a:gd name="T29" fmla="*/ 180415 h 314325"/>
                <a:gd name="T30" fmla="*/ 267569 w 314325"/>
                <a:gd name="T31" fmla="*/ 145554 h 314325"/>
                <a:gd name="T32" fmla="*/ 301859 w 314325"/>
                <a:gd name="T33" fmla="*/ 131409 h 314325"/>
                <a:gd name="T34" fmla="*/ 283571 w 314325"/>
                <a:gd name="T35" fmla="*/ 87118 h 314325"/>
                <a:gd name="T36" fmla="*/ 249281 w 314325"/>
                <a:gd name="T37" fmla="*/ 101263 h 314325"/>
                <a:gd name="T38" fmla="*/ 224707 w 314325"/>
                <a:gd name="T39" fmla="*/ 76688 h 314325"/>
                <a:gd name="T40" fmla="*/ 238851 w 314325"/>
                <a:gd name="T41" fmla="*/ 42398 h 314325"/>
                <a:gd name="T42" fmla="*/ 194560 w 314325"/>
                <a:gd name="T43" fmla="*/ 24110 h 314325"/>
                <a:gd name="T44" fmla="*/ 180415 w 314325"/>
                <a:gd name="T45" fmla="*/ 58400 h 314325"/>
                <a:gd name="T46" fmla="*/ 145554 w 314325"/>
                <a:gd name="T47" fmla="*/ 58400 h 314325"/>
                <a:gd name="T48" fmla="*/ 131409 w 314325"/>
                <a:gd name="T49" fmla="*/ 24110 h 314325"/>
                <a:gd name="T50" fmla="*/ 87118 w 314325"/>
                <a:gd name="T51" fmla="*/ 42398 h 314325"/>
                <a:gd name="T52" fmla="*/ 101263 w 314325"/>
                <a:gd name="T53" fmla="*/ 76688 h 314325"/>
                <a:gd name="T54" fmla="*/ 76688 w 314325"/>
                <a:gd name="T55" fmla="*/ 101263 h 314325"/>
                <a:gd name="T56" fmla="*/ 42398 w 314325"/>
                <a:gd name="T57" fmla="*/ 87118 h 314325"/>
                <a:gd name="T58" fmla="*/ 24110 w 314325"/>
                <a:gd name="T59" fmla="*/ 131409 h 314325"/>
                <a:gd name="T60" fmla="*/ 58400 w 314325"/>
                <a:gd name="T61" fmla="*/ 145554 h 314325"/>
                <a:gd name="T62" fmla="*/ 58400 w 314325"/>
                <a:gd name="T63" fmla="*/ 180415 h 314325"/>
                <a:gd name="T64" fmla="*/ 24110 w 314325"/>
                <a:gd name="T65" fmla="*/ 194560 h 314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4325" h="314325">
                  <a:moveTo>
                    <a:pt x="24110" y="194560"/>
                  </a:moveTo>
                  <a:lnTo>
                    <a:pt x="42398" y="238851"/>
                  </a:lnTo>
                  <a:lnTo>
                    <a:pt x="76688" y="224707"/>
                  </a:lnTo>
                  <a:cubicBezTo>
                    <a:pt x="83546" y="234422"/>
                    <a:pt x="91976" y="242566"/>
                    <a:pt x="101263" y="249281"/>
                  </a:cubicBezTo>
                  <a:lnTo>
                    <a:pt x="87118" y="283571"/>
                  </a:lnTo>
                  <a:lnTo>
                    <a:pt x="131409" y="301859"/>
                  </a:lnTo>
                  <a:lnTo>
                    <a:pt x="145554" y="267569"/>
                  </a:lnTo>
                  <a:cubicBezTo>
                    <a:pt x="156984" y="269427"/>
                    <a:pt x="168700" y="269569"/>
                    <a:pt x="180415" y="267569"/>
                  </a:cubicBezTo>
                  <a:lnTo>
                    <a:pt x="194560" y="301859"/>
                  </a:lnTo>
                  <a:lnTo>
                    <a:pt x="238851" y="283571"/>
                  </a:lnTo>
                  <a:lnTo>
                    <a:pt x="224707" y="249281"/>
                  </a:lnTo>
                  <a:cubicBezTo>
                    <a:pt x="234422" y="242423"/>
                    <a:pt x="242566" y="233994"/>
                    <a:pt x="249281" y="224707"/>
                  </a:cubicBezTo>
                  <a:lnTo>
                    <a:pt x="283571" y="238851"/>
                  </a:lnTo>
                  <a:lnTo>
                    <a:pt x="301859" y="194560"/>
                  </a:lnTo>
                  <a:lnTo>
                    <a:pt x="267569" y="180415"/>
                  </a:lnTo>
                  <a:cubicBezTo>
                    <a:pt x="269427" y="168985"/>
                    <a:pt x="269569" y="157270"/>
                    <a:pt x="267569" y="145554"/>
                  </a:cubicBezTo>
                  <a:lnTo>
                    <a:pt x="301859" y="131409"/>
                  </a:lnTo>
                  <a:lnTo>
                    <a:pt x="283571" y="87118"/>
                  </a:lnTo>
                  <a:lnTo>
                    <a:pt x="249281" y="101263"/>
                  </a:lnTo>
                  <a:cubicBezTo>
                    <a:pt x="242423" y="91547"/>
                    <a:pt x="233994" y="83403"/>
                    <a:pt x="224707" y="76688"/>
                  </a:cubicBezTo>
                  <a:lnTo>
                    <a:pt x="238851" y="42398"/>
                  </a:lnTo>
                  <a:lnTo>
                    <a:pt x="194560" y="24110"/>
                  </a:lnTo>
                  <a:lnTo>
                    <a:pt x="180415" y="58400"/>
                  </a:lnTo>
                  <a:cubicBezTo>
                    <a:pt x="168985" y="56543"/>
                    <a:pt x="157270" y="56400"/>
                    <a:pt x="145554" y="58400"/>
                  </a:cubicBezTo>
                  <a:lnTo>
                    <a:pt x="131409" y="24110"/>
                  </a:lnTo>
                  <a:lnTo>
                    <a:pt x="87118" y="42398"/>
                  </a:lnTo>
                  <a:lnTo>
                    <a:pt x="101263" y="76688"/>
                  </a:lnTo>
                  <a:cubicBezTo>
                    <a:pt x="91547" y="83546"/>
                    <a:pt x="83403" y="91976"/>
                    <a:pt x="76688" y="101263"/>
                  </a:cubicBezTo>
                  <a:lnTo>
                    <a:pt x="42398" y="87118"/>
                  </a:lnTo>
                  <a:lnTo>
                    <a:pt x="24110" y="131409"/>
                  </a:lnTo>
                  <a:lnTo>
                    <a:pt x="58400" y="145554"/>
                  </a:lnTo>
                  <a:cubicBezTo>
                    <a:pt x="56543" y="156984"/>
                    <a:pt x="56400" y="168700"/>
                    <a:pt x="58400" y="180415"/>
                  </a:cubicBezTo>
                  <a:lnTo>
                    <a:pt x="24110" y="19456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44" name="Полилиния: фигура 176">
              <a:extLst>
                <a:ext uri="{FF2B5EF4-FFF2-40B4-BE49-F238E27FC236}">
                  <a16:creationId xmlns:a16="http://schemas.microsoft.com/office/drawing/2014/main" id="{6999D32D-64F6-4258-80A3-E76970FB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2288" y="2837953"/>
              <a:ext cx="128588" cy="128588"/>
            </a:xfrm>
            <a:custGeom>
              <a:avLst/>
              <a:gdLst>
                <a:gd name="T0" fmla="*/ 27676 w 128587"/>
                <a:gd name="T1" fmla="*/ 88558 h 128587"/>
                <a:gd name="T2" fmla="*/ 52822 w 128587"/>
                <a:gd name="T3" fmla="*/ 27676 h 128587"/>
                <a:gd name="T4" fmla="*/ 113704 w 128587"/>
                <a:gd name="T5" fmla="*/ 52822 h 128587"/>
                <a:gd name="T6" fmla="*/ 88558 w 128587"/>
                <a:gd name="T7" fmla="*/ 113704 h 128587"/>
                <a:gd name="T8" fmla="*/ 27676 w 128587"/>
                <a:gd name="T9" fmla="*/ 88558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587" h="128587">
                  <a:moveTo>
                    <a:pt x="27676" y="88541"/>
                  </a:moveTo>
                  <a:cubicBezTo>
                    <a:pt x="17818" y="64824"/>
                    <a:pt x="29105" y="37535"/>
                    <a:pt x="52822" y="27676"/>
                  </a:cubicBezTo>
                  <a:cubicBezTo>
                    <a:pt x="76540" y="17818"/>
                    <a:pt x="103829" y="29105"/>
                    <a:pt x="113687" y="52822"/>
                  </a:cubicBezTo>
                  <a:cubicBezTo>
                    <a:pt x="123546" y="76540"/>
                    <a:pt x="112258" y="103829"/>
                    <a:pt x="88541" y="113687"/>
                  </a:cubicBezTo>
                  <a:cubicBezTo>
                    <a:pt x="64824" y="123546"/>
                    <a:pt x="37535" y="112258"/>
                    <a:pt x="27676" y="88541"/>
                  </a:cubicBez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45" name="Полилиния: фигура 177">
              <a:extLst>
                <a:ext uri="{FF2B5EF4-FFF2-40B4-BE49-F238E27FC236}">
                  <a16:creationId xmlns:a16="http://schemas.microsoft.com/office/drawing/2014/main" id="{191F5979-7C71-4278-8E33-B7C6FCA22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2313" y="2576016"/>
              <a:ext cx="228600" cy="357187"/>
            </a:xfrm>
            <a:custGeom>
              <a:avLst/>
              <a:gdLst>
                <a:gd name="T0" fmla="*/ 205704 w 228600"/>
                <a:gd name="T1" fmla="*/ 24110 h 357187"/>
                <a:gd name="T2" fmla="*/ 163842 w 228600"/>
                <a:gd name="T3" fmla="*/ 24110 h 357187"/>
                <a:gd name="T4" fmla="*/ 163842 w 228600"/>
                <a:gd name="T5" fmla="*/ 56829 h 357187"/>
                <a:gd name="T6" fmla="*/ 132981 w 228600"/>
                <a:gd name="T7" fmla="*/ 69544 h 357187"/>
                <a:gd name="T8" fmla="*/ 99977 w 228600"/>
                <a:gd name="T9" fmla="*/ 36540 h 357187"/>
                <a:gd name="T10" fmla="*/ 50542 w 228600"/>
                <a:gd name="T11" fmla="*/ 85975 h 357187"/>
                <a:gd name="T12" fmla="*/ 83546 w 228600"/>
                <a:gd name="T13" fmla="*/ 118979 h 357187"/>
                <a:gd name="T14" fmla="*/ 70830 w 228600"/>
                <a:gd name="T15" fmla="*/ 149840 h 357187"/>
                <a:gd name="T16" fmla="*/ 24110 w 228600"/>
                <a:gd name="T17" fmla="*/ 149840 h 357187"/>
                <a:gd name="T18" fmla="*/ 24110 w 228600"/>
                <a:gd name="T19" fmla="*/ 219723 h 357187"/>
                <a:gd name="T20" fmla="*/ 65973 w 228600"/>
                <a:gd name="T21" fmla="*/ 219723 h 357187"/>
                <a:gd name="T22" fmla="*/ 83546 w 228600"/>
                <a:gd name="T23" fmla="*/ 250584 h 357187"/>
                <a:gd name="T24" fmla="*/ 50542 w 228600"/>
                <a:gd name="T25" fmla="*/ 283588 h 357187"/>
                <a:gd name="T26" fmla="*/ 99977 w 228600"/>
                <a:gd name="T27" fmla="*/ 333023 h 357187"/>
                <a:gd name="T28" fmla="*/ 132981 w 228600"/>
                <a:gd name="T29" fmla="*/ 300019 h 357187"/>
                <a:gd name="T30" fmla="*/ 163842 w 228600"/>
                <a:gd name="T31" fmla="*/ 312735 h 357187"/>
                <a:gd name="T32" fmla="*/ 163842 w 228600"/>
                <a:gd name="T33" fmla="*/ 345453 h 357187"/>
                <a:gd name="T34" fmla="*/ 205704 w 228600"/>
                <a:gd name="T35" fmla="*/ 345453 h 357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8600" h="357187">
                  <a:moveTo>
                    <a:pt x="205704" y="24110"/>
                  </a:moveTo>
                  <a:lnTo>
                    <a:pt x="163842" y="24110"/>
                  </a:lnTo>
                  <a:lnTo>
                    <a:pt x="163842" y="56829"/>
                  </a:lnTo>
                  <a:cubicBezTo>
                    <a:pt x="149840" y="59829"/>
                    <a:pt x="142554" y="64115"/>
                    <a:pt x="132981" y="69544"/>
                  </a:cubicBezTo>
                  <a:lnTo>
                    <a:pt x="99977" y="36540"/>
                  </a:lnTo>
                  <a:lnTo>
                    <a:pt x="50542" y="85975"/>
                  </a:lnTo>
                  <a:lnTo>
                    <a:pt x="83546" y="118979"/>
                  </a:lnTo>
                  <a:cubicBezTo>
                    <a:pt x="78117" y="128552"/>
                    <a:pt x="73831" y="135838"/>
                    <a:pt x="70830" y="149840"/>
                  </a:cubicBezTo>
                  <a:lnTo>
                    <a:pt x="24110" y="149840"/>
                  </a:lnTo>
                  <a:lnTo>
                    <a:pt x="24110" y="219706"/>
                  </a:lnTo>
                  <a:lnTo>
                    <a:pt x="65973" y="219706"/>
                  </a:lnTo>
                  <a:cubicBezTo>
                    <a:pt x="68973" y="230565"/>
                    <a:pt x="77974" y="240994"/>
                    <a:pt x="83546" y="250567"/>
                  </a:cubicBezTo>
                  <a:lnTo>
                    <a:pt x="50542" y="283571"/>
                  </a:lnTo>
                  <a:lnTo>
                    <a:pt x="99977" y="333006"/>
                  </a:lnTo>
                  <a:lnTo>
                    <a:pt x="132981" y="300002"/>
                  </a:lnTo>
                  <a:cubicBezTo>
                    <a:pt x="142554" y="305431"/>
                    <a:pt x="149840" y="309717"/>
                    <a:pt x="163842" y="312718"/>
                  </a:cubicBezTo>
                  <a:lnTo>
                    <a:pt x="163842" y="345436"/>
                  </a:lnTo>
                  <a:lnTo>
                    <a:pt x="205704" y="34543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46" name="Полилиния: фигура 178">
              <a:extLst>
                <a:ext uri="{FF2B5EF4-FFF2-40B4-BE49-F238E27FC236}">
                  <a16:creationId xmlns:a16="http://schemas.microsoft.com/office/drawing/2014/main" id="{CF24EED5-F21C-44E9-9D66-24827D80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5663" y="2687141"/>
              <a:ext cx="85725" cy="142875"/>
            </a:xfrm>
            <a:custGeom>
              <a:avLst/>
              <a:gdLst>
                <a:gd name="T0" fmla="*/ 72973 w 85725"/>
                <a:gd name="T1" fmla="*/ 121837 h 142875"/>
                <a:gd name="T2" fmla="*/ 24110 w 85725"/>
                <a:gd name="T3" fmla="*/ 72973 h 142875"/>
                <a:gd name="T4" fmla="*/ 72973 w 85725"/>
                <a:gd name="T5" fmla="*/ 24110 h 1428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725" h="142875">
                  <a:moveTo>
                    <a:pt x="72973" y="121837"/>
                  </a:moveTo>
                  <a:cubicBezTo>
                    <a:pt x="45970" y="121837"/>
                    <a:pt x="24110" y="99977"/>
                    <a:pt x="24110" y="72973"/>
                  </a:cubicBezTo>
                  <a:cubicBezTo>
                    <a:pt x="24110" y="45970"/>
                    <a:pt x="45970" y="24110"/>
                    <a:pt x="72973" y="24110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47" name="Полилиния: фигура 179">
              <a:extLst>
                <a:ext uri="{FF2B5EF4-FFF2-40B4-BE49-F238E27FC236}">
                  <a16:creationId xmlns:a16="http://schemas.microsoft.com/office/drawing/2014/main" id="{678624A2-3B29-4035-87D3-0A0558A12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326" y="2631578"/>
              <a:ext cx="142875" cy="128588"/>
            </a:xfrm>
            <a:custGeom>
              <a:avLst/>
              <a:gdLst>
                <a:gd name="T0" fmla="*/ 24110 w 142875"/>
                <a:gd name="T1" fmla="*/ 80134 h 128587"/>
                <a:gd name="T2" fmla="*/ 79974 w 142875"/>
                <a:gd name="T3" fmla="*/ 24110 h 128587"/>
                <a:gd name="T4" fmla="*/ 121980 w 142875"/>
                <a:gd name="T5" fmla="*/ 24110 h 128587"/>
                <a:gd name="T6" fmla="*/ 121980 w 142875"/>
                <a:gd name="T7" fmla="*/ 107995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128587">
                  <a:moveTo>
                    <a:pt x="24110" y="80117"/>
                  </a:moveTo>
                  <a:lnTo>
                    <a:pt x="79974" y="24110"/>
                  </a:lnTo>
                  <a:lnTo>
                    <a:pt x="121980" y="24110"/>
                  </a:lnTo>
                  <a:lnTo>
                    <a:pt x="121980" y="107978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48" name="Полилиния: фигура 180">
              <a:extLst>
                <a:ext uri="{FF2B5EF4-FFF2-40B4-BE49-F238E27FC236}">
                  <a16:creationId xmlns:a16="http://schemas.microsoft.com/office/drawing/2014/main" id="{2D86346A-D621-438A-8550-EBE6A1874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501" y="2422028"/>
              <a:ext cx="171450" cy="185738"/>
            </a:xfrm>
            <a:custGeom>
              <a:avLst/>
              <a:gdLst>
                <a:gd name="T0" fmla="*/ 24110 w 171450"/>
                <a:gd name="T1" fmla="*/ 163859 h 185737"/>
                <a:gd name="T2" fmla="*/ 135981 w 171450"/>
                <a:gd name="T3" fmla="*/ 24110 h 185737"/>
                <a:gd name="T4" fmla="*/ 149983 w 171450"/>
                <a:gd name="T5" fmla="*/ 24110 h 1857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450" h="185737">
                  <a:moveTo>
                    <a:pt x="24110" y="163842"/>
                  </a:moveTo>
                  <a:cubicBezTo>
                    <a:pt x="24110" y="86689"/>
                    <a:pt x="45113" y="24110"/>
                    <a:pt x="135981" y="24110"/>
                  </a:cubicBezTo>
                  <a:lnTo>
                    <a:pt x="149983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49" name="Полилиния: фигура 181">
              <a:extLst>
                <a:ext uri="{FF2B5EF4-FFF2-40B4-BE49-F238E27FC236}">
                  <a16:creationId xmlns:a16="http://schemas.microsoft.com/office/drawing/2014/main" id="{F55E04C5-FC68-43A1-BA73-F32ED082B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626" y="2393453"/>
              <a:ext cx="171450" cy="114300"/>
            </a:xfrm>
            <a:custGeom>
              <a:avLst/>
              <a:gdLst>
                <a:gd name="T0" fmla="*/ 24110 w 171450"/>
                <a:gd name="T1" fmla="*/ 93976 h 114300"/>
                <a:gd name="T2" fmla="*/ 93976 w 171450"/>
                <a:gd name="T3" fmla="*/ 24110 h 114300"/>
                <a:gd name="T4" fmla="*/ 157270 w 171450"/>
                <a:gd name="T5" fmla="*/ 64401 h 114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450" h="114300">
                  <a:moveTo>
                    <a:pt x="24110" y="93976"/>
                  </a:moveTo>
                  <a:cubicBezTo>
                    <a:pt x="24110" y="55400"/>
                    <a:pt x="55400" y="24110"/>
                    <a:pt x="93976" y="24110"/>
                  </a:cubicBezTo>
                  <a:cubicBezTo>
                    <a:pt x="121980" y="24110"/>
                    <a:pt x="146125" y="40541"/>
                    <a:pt x="157270" y="64401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50" name="Полилиния: фигура 182">
              <a:extLst>
                <a:ext uri="{FF2B5EF4-FFF2-40B4-BE49-F238E27FC236}">
                  <a16:creationId xmlns:a16="http://schemas.microsoft.com/office/drawing/2014/main" id="{68EC9726-A81C-43BE-B945-B2684902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3063" y="2379166"/>
              <a:ext cx="385763" cy="228600"/>
            </a:xfrm>
            <a:custGeom>
              <a:avLst/>
              <a:gdLst>
                <a:gd name="T0" fmla="*/ 24110 w 385762"/>
                <a:gd name="T1" fmla="*/ 205704 h 228600"/>
                <a:gd name="T2" fmla="*/ 107978 w 385762"/>
                <a:gd name="T3" fmla="*/ 163842 h 228600"/>
                <a:gd name="T4" fmla="*/ 317592 w 385762"/>
                <a:gd name="T5" fmla="*/ 163842 h 228600"/>
                <a:gd name="T6" fmla="*/ 373457 w 385762"/>
                <a:gd name="T7" fmla="*/ 107978 h 228600"/>
                <a:gd name="T8" fmla="*/ 289589 w 385762"/>
                <a:gd name="T9" fmla="*/ 24110 h 228600"/>
                <a:gd name="T10" fmla="*/ 205721 w 385762"/>
                <a:gd name="T11" fmla="*/ 107978 h 228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5762" h="228600">
                  <a:moveTo>
                    <a:pt x="24110" y="205704"/>
                  </a:moveTo>
                  <a:cubicBezTo>
                    <a:pt x="24110" y="182559"/>
                    <a:pt x="61686" y="163842"/>
                    <a:pt x="107978" y="163842"/>
                  </a:cubicBezTo>
                  <a:lnTo>
                    <a:pt x="317575" y="163842"/>
                  </a:lnTo>
                  <a:cubicBezTo>
                    <a:pt x="348436" y="163842"/>
                    <a:pt x="373440" y="138839"/>
                    <a:pt x="373440" y="107978"/>
                  </a:cubicBezTo>
                  <a:cubicBezTo>
                    <a:pt x="373440" y="56400"/>
                    <a:pt x="335863" y="24110"/>
                    <a:pt x="289572" y="24110"/>
                  </a:cubicBezTo>
                  <a:cubicBezTo>
                    <a:pt x="243280" y="24110"/>
                    <a:pt x="205704" y="61686"/>
                    <a:pt x="205704" y="107978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51" name="Полилиния: фигура 183">
              <a:extLst>
                <a:ext uri="{FF2B5EF4-FFF2-40B4-BE49-F238E27FC236}">
                  <a16:creationId xmlns:a16="http://schemas.microsoft.com/office/drawing/2014/main" id="{F1174085-E733-4A81-911A-8AD5F5503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8926" y="2588716"/>
              <a:ext cx="285750" cy="285750"/>
            </a:xfrm>
            <a:custGeom>
              <a:avLst/>
              <a:gdLst>
                <a:gd name="T0" fmla="*/ 275570 w 285750"/>
                <a:gd name="T1" fmla="*/ 149840 h 285750"/>
                <a:gd name="T2" fmla="*/ 275570 w 285750"/>
                <a:gd name="T3" fmla="*/ 65973 h 285750"/>
                <a:gd name="T4" fmla="*/ 233708 w 285750"/>
                <a:gd name="T5" fmla="*/ 65973 h 285750"/>
                <a:gd name="T6" fmla="*/ 177844 w 285750"/>
                <a:gd name="T7" fmla="*/ 121980 h 285750"/>
                <a:gd name="T8" fmla="*/ 135838 w 285750"/>
                <a:gd name="T9" fmla="*/ 121980 h 285750"/>
                <a:gd name="T10" fmla="*/ 121837 w 285750"/>
                <a:gd name="T11" fmla="*/ 24110 h 285750"/>
                <a:gd name="T12" fmla="*/ 51971 w 285750"/>
                <a:gd name="T13" fmla="*/ 24110 h 285750"/>
                <a:gd name="T14" fmla="*/ 24110 w 285750"/>
                <a:gd name="T15" fmla="*/ 247710 h 285750"/>
                <a:gd name="T16" fmla="*/ 24110 w 285750"/>
                <a:gd name="T17" fmla="*/ 275713 h 2857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5750" h="285750">
                  <a:moveTo>
                    <a:pt x="275570" y="149840"/>
                  </a:moveTo>
                  <a:lnTo>
                    <a:pt x="275570" y="65973"/>
                  </a:lnTo>
                  <a:lnTo>
                    <a:pt x="233708" y="65973"/>
                  </a:lnTo>
                  <a:lnTo>
                    <a:pt x="177844" y="121980"/>
                  </a:lnTo>
                  <a:lnTo>
                    <a:pt x="135838" y="121980"/>
                  </a:lnTo>
                  <a:lnTo>
                    <a:pt x="121837" y="24110"/>
                  </a:lnTo>
                  <a:lnTo>
                    <a:pt x="51971" y="24110"/>
                  </a:lnTo>
                  <a:lnTo>
                    <a:pt x="24110" y="247710"/>
                  </a:lnTo>
                  <a:lnTo>
                    <a:pt x="24110" y="275713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252" name="Полилиния: фигура 184">
              <a:extLst>
                <a:ext uri="{FF2B5EF4-FFF2-40B4-BE49-F238E27FC236}">
                  <a16:creationId xmlns:a16="http://schemas.microsoft.com/office/drawing/2014/main" id="{32814072-6994-48D7-95C2-0D6CF226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1638" y="2687141"/>
              <a:ext cx="57150" cy="114300"/>
            </a:xfrm>
            <a:custGeom>
              <a:avLst/>
              <a:gdLst>
                <a:gd name="T0" fmla="*/ 38112 w 57150"/>
                <a:gd name="T1" fmla="*/ 93976 h 114300"/>
                <a:gd name="T2" fmla="*/ 24110 w 57150"/>
                <a:gd name="T3" fmla="*/ 24110 h 114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150" h="114300">
                  <a:moveTo>
                    <a:pt x="38112" y="93976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7F7E9586-974A-47C3-B464-F473C7C50A25}"/>
              </a:ext>
            </a:extLst>
          </p:cNvPr>
          <p:cNvSpPr/>
          <p:nvPr/>
        </p:nvSpPr>
        <p:spPr>
          <a:xfrm>
            <a:off x="1722535" y="4135777"/>
            <a:ext cx="1260475" cy="358775"/>
          </a:xfrm>
          <a:prstGeom prst="rect">
            <a:avLst/>
          </a:prstGeom>
          <a:solidFill>
            <a:srgbClr val="CCCCCC"/>
          </a:solidFill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Итог</a:t>
            </a:r>
          </a:p>
        </p:txBody>
      </p:sp>
    </p:spTree>
    <p:extLst>
      <p:ext uri="{BB962C8B-B14F-4D97-AF65-F5344CB8AC3E}">
        <p14:creationId xmlns:p14="http://schemas.microsoft.com/office/powerpoint/2010/main" val="398320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Кейс: «</a:t>
            </a:r>
            <a:r>
              <a:rPr lang="ru-RU" altLang="ru-RU" dirty="0" err="1"/>
              <a:t>ЗетТехнолоджи</a:t>
            </a:r>
            <a:r>
              <a:rPr lang="ru-RU" altLang="ru-RU" dirty="0"/>
              <a:t>»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11</a:t>
            </a:fld>
            <a:endParaRPr lang="ru-RU" dirty="0"/>
          </a:p>
        </p:txBody>
      </p:sp>
      <p:grpSp>
        <p:nvGrpSpPr>
          <p:cNvPr id="4" name="Группа 40">
            <a:extLst>
              <a:ext uri="{FF2B5EF4-FFF2-40B4-BE49-F238E27FC236}">
                <a16:creationId xmlns:a16="http://schemas.microsoft.com/office/drawing/2014/main" id="{DBB0FAA4-A777-4FA8-8439-224C9A7A6CF8}"/>
              </a:ext>
            </a:extLst>
          </p:cNvPr>
          <p:cNvGrpSpPr>
            <a:grpSpLocks/>
          </p:cNvGrpSpPr>
          <p:nvPr/>
        </p:nvGrpSpPr>
        <p:grpSpPr bwMode="auto">
          <a:xfrm>
            <a:off x="6599238" y="1979216"/>
            <a:ext cx="4319587" cy="1854200"/>
            <a:chOff x="6472236" y="1943983"/>
            <a:chExt cx="4320000" cy="2039529"/>
          </a:xfrm>
        </p:grpSpPr>
        <p:sp>
          <p:nvSpPr>
            <p:cNvPr id="5" name="Скругленный прямоугольник 26">
              <a:extLst>
                <a:ext uri="{FF2B5EF4-FFF2-40B4-BE49-F238E27FC236}">
                  <a16:creationId xmlns:a16="http://schemas.microsoft.com/office/drawing/2014/main" id="{3E76621A-DDEC-4933-A327-5BA658037446}"/>
                </a:ext>
              </a:extLst>
            </p:cNvPr>
            <p:cNvSpPr/>
            <p:nvPr/>
          </p:nvSpPr>
          <p:spPr>
            <a:xfrm>
              <a:off x="6472236" y="2078376"/>
              <a:ext cx="4320000" cy="19051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18AC767-C9F8-450D-AAC8-7D34C13A8C9C}"/>
                </a:ext>
              </a:extLst>
            </p:cNvPr>
            <p:cNvSpPr/>
            <p:nvPr/>
          </p:nvSpPr>
          <p:spPr>
            <a:xfrm>
              <a:off x="6661166" y="1943983"/>
              <a:ext cx="1260596" cy="359711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Сложности</a:t>
              </a:r>
            </a:p>
          </p:txBody>
        </p:sp>
      </p:grpSp>
      <p:grpSp>
        <p:nvGrpSpPr>
          <p:cNvPr id="8" name="Группа 41">
            <a:extLst>
              <a:ext uri="{FF2B5EF4-FFF2-40B4-BE49-F238E27FC236}">
                <a16:creationId xmlns:a16="http://schemas.microsoft.com/office/drawing/2014/main" id="{E573FD02-85BB-41BD-ABFC-08E480D93903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1979216"/>
            <a:ext cx="4319587" cy="1854200"/>
            <a:chOff x="718543" y="1943983"/>
            <a:chExt cx="4320000" cy="2039529"/>
          </a:xfrm>
        </p:grpSpPr>
        <p:sp>
          <p:nvSpPr>
            <p:cNvPr id="9" name="Скругленный прямоугольник 26">
              <a:extLst>
                <a:ext uri="{FF2B5EF4-FFF2-40B4-BE49-F238E27FC236}">
                  <a16:creationId xmlns:a16="http://schemas.microsoft.com/office/drawing/2014/main" id="{96316D65-5CAA-4A40-A3C7-D4775AFE8B67}"/>
                </a:ext>
              </a:extLst>
            </p:cNvPr>
            <p:cNvSpPr/>
            <p:nvPr/>
          </p:nvSpPr>
          <p:spPr>
            <a:xfrm>
              <a:off x="718543" y="2078376"/>
              <a:ext cx="4320000" cy="19051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>
                <a:solidFill>
                  <a:srgbClr val="FFFFFF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73E8F0E-272B-45C1-8F50-F2DE75DE5566}"/>
                </a:ext>
              </a:extLst>
            </p:cNvPr>
            <p:cNvSpPr/>
            <p:nvPr/>
          </p:nvSpPr>
          <p:spPr>
            <a:xfrm>
              <a:off x="901122" y="1943983"/>
              <a:ext cx="1259008" cy="359711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Клиент</a:t>
              </a:r>
            </a:p>
          </p:txBody>
        </p:sp>
      </p:grpSp>
      <p:sp>
        <p:nvSpPr>
          <p:cNvPr id="11" name="Скругленный прямоугольник 26">
            <a:extLst>
              <a:ext uri="{FF2B5EF4-FFF2-40B4-BE49-F238E27FC236}">
                <a16:creationId xmlns:a16="http://schemas.microsoft.com/office/drawing/2014/main" id="{7D322C40-D766-4BCC-B01A-DE2EDCFB801F}"/>
              </a:ext>
            </a:extLst>
          </p:cNvPr>
          <p:cNvSpPr/>
          <p:nvPr/>
        </p:nvSpPr>
        <p:spPr bwMode="auto">
          <a:xfrm>
            <a:off x="1547242" y="4380934"/>
            <a:ext cx="4319587" cy="17318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1" b="0" dirty="0">
              <a:solidFill>
                <a:srgbClr val="FFFFFF"/>
              </a:solidFill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E9E56394-618C-456D-B5EE-788E22403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9113" y="3449241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br>
              <a:rPr lang="ru-RU" altLang="ru-RU" sz="2400" b="0" dirty="0">
                <a:solidFill>
                  <a:schemeClr val="tx1"/>
                </a:solidFill>
                <a:latin typeface="+mn-lt"/>
                <a:cs typeface="+mn-cs"/>
              </a:rPr>
            </a:br>
            <a:endParaRPr lang="en-US" altLang="ru-RU" sz="24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altLang="ru-RU" sz="24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195ED778-5917-4438-94DE-606A53A5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420416"/>
            <a:ext cx="7970837" cy="349250"/>
          </a:xfrm>
          <a:prstGeom prst="rect">
            <a:avLst/>
          </a:prstGeom>
          <a:noFill/>
          <a:ln>
            <a:noFill/>
          </a:ln>
        </p:spPr>
        <p:txBody>
          <a:bodyPr lIns="90000" rIns="90000">
            <a:spAutoFit/>
          </a:bodyPr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563"/>
              </a:spcAft>
              <a:defRPr/>
            </a:pPr>
            <a:r>
              <a:rPr lang="ru-RU" altLang="ru-RU" sz="1600" b="0">
                <a:solidFill>
                  <a:srgbClr val="C00000"/>
                </a:solidFill>
                <a:latin typeface="+mn-lt"/>
              </a:rPr>
              <a:t>Электронный обмен данными со всеми федеральными сетями в 1С</a:t>
            </a:r>
          </a:p>
        </p:txBody>
      </p:sp>
      <p:grpSp>
        <p:nvGrpSpPr>
          <p:cNvPr id="14" name="Группа 49">
            <a:extLst>
              <a:ext uri="{FF2B5EF4-FFF2-40B4-BE49-F238E27FC236}">
                <a16:creationId xmlns:a16="http://schemas.microsoft.com/office/drawing/2014/main" id="{5F27CB0C-583C-4D5C-8721-6E1E459DD4FC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4230291"/>
            <a:ext cx="4319588" cy="1882775"/>
            <a:chOff x="6460941" y="4048938"/>
            <a:chExt cx="4320000" cy="2071804"/>
          </a:xfrm>
        </p:grpSpPr>
        <p:sp>
          <p:nvSpPr>
            <p:cNvPr id="15" name="Скругленный прямоугольник 26">
              <a:extLst>
                <a:ext uri="{FF2B5EF4-FFF2-40B4-BE49-F238E27FC236}">
                  <a16:creationId xmlns:a16="http://schemas.microsoft.com/office/drawing/2014/main" id="{C003D0C6-E349-47C5-900F-0AF4C677806E}"/>
                </a:ext>
              </a:extLst>
            </p:cNvPr>
            <p:cNvSpPr/>
            <p:nvPr/>
          </p:nvSpPr>
          <p:spPr>
            <a:xfrm>
              <a:off x="6460941" y="4215606"/>
              <a:ext cx="4320000" cy="19051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>
                <a:solidFill>
                  <a:srgbClr val="FFFFFF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053ECA5-938D-4D81-A382-E8D5E68DBB6C}"/>
                </a:ext>
              </a:extLst>
            </p:cNvPr>
            <p:cNvSpPr/>
            <p:nvPr/>
          </p:nvSpPr>
          <p:spPr>
            <a:xfrm>
              <a:off x="6660985" y="4048938"/>
              <a:ext cx="1260595" cy="359858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Решение</a:t>
              </a:r>
            </a:p>
          </p:txBody>
        </p:sp>
      </p:grpSp>
      <p:grpSp>
        <p:nvGrpSpPr>
          <p:cNvPr id="18" name="Группа 4">
            <a:extLst>
              <a:ext uri="{FF2B5EF4-FFF2-40B4-BE49-F238E27FC236}">
                <a16:creationId xmlns:a16="http://schemas.microsoft.com/office/drawing/2014/main" id="{AD256ABE-4057-4E33-883B-08CEAEEBF7E1}"/>
              </a:ext>
            </a:extLst>
          </p:cNvPr>
          <p:cNvGrpSpPr>
            <a:grpSpLocks/>
          </p:cNvGrpSpPr>
          <p:nvPr/>
        </p:nvGrpSpPr>
        <p:grpSpPr bwMode="auto">
          <a:xfrm>
            <a:off x="8110538" y="4612879"/>
            <a:ext cx="1274762" cy="1377950"/>
            <a:chOff x="7643490" y="4525637"/>
            <a:chExt cx="1274762" cy="1378263"/>
          </a:xfrm>
        </p:grpSpPr>
        <p:grpSp>
          <p:nvGrpSpPr>
            <p:cNvPr id="19" name="Группа 80">
              <a:extLst>
                <a:ext uri="{FF2B5EF4-FFF2-40B4-BE49-F238E27FC236}">
                  <a16:creationId xmlns:a16="http://schemas.microsoft.com/office/drawing/2014/main" id="{6F429E12-BC4D-4A90-A244-15D792A69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3490" y="4827755"/>
              <a:ext cx="1274762" cy="1076145"/>
              <a:chOff x="8923393" y="4802343"/>
              <a:chExt cx="1275754" cy="1076871"/>
            </a:xfrm>
          </p:grpSpPr>
          <p:sp>
            <p:nvSpPr>
              <p:cNvPr id="21" name="Текст 3">
                <a:extLst>
                  <a:ext uri="{FF2B5EF4-FFF2-40B4-BE49-F238E27FC236}">
                    <a16:creationId xmlns:a16="http://schemas.microsoft.com/office/drawing/2014/main" id="{75D61E78-1105-4722-A3E6-298B72D866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3393" y="5632929"/>
                <a:ext cx="1275754" cy="246285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21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1pPr>
                <a:lvl2pPr marL="6858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7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2pPr>
                <a:lvl3pPr marL="11430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6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3pPr>
                <a:lvl4pPr marL="16002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4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4pPr>
                <a:lvl5pPr marL="20574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5pPr>
                <a:lvl6pPr marL="25146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6pPr>
                <a:lvl7pPr marL="29718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7pPr>
                <a:lvl8pPr marL="34290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8pPr>
                <a:lvl9pPr marL="38862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1138"/>
                  </a:spcAft>
                  <a:buClrTx/>
                  <a:buFontTx/>
                  <a:buNone/>
                  <a:defRPr/>
                </a:pPr>
                <a:r>
                  <a:rPr lang="ru-RU" altLang="ru-RU" sz="100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cs typeface="+mn-cs"/>
                  </a:rPr>
                  <a:t>Модуль 1С:</a:t>
                </a:r>
                <a:r>
                  <a:rPr lang="en-US" altLang="ru-RU" sz="1000" b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cs typeface="+mn-cs"/>
                  </a:rPr>
                  <a:t>EDI</a:t>
                </a:r>
                <a:endParaRPr lang="ru-RU" altLang="ru-RU" sz="1000" b="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endParaRPr>
              </a:p>
            </p:txBody>
          </p:sp>
          <p:pic>
            <p:nvPicPr>
              <p:cNvPr id="22" name="Рисунок 84">
                <a:extLst>
                  <a:ext uri="{FF2B5EF4-FFF2-40B4-BE49-F238E27FC236}">
                    <a16:creationId xmlns:a16="http://schemas.microsoft.com/office/drawing/2014/main" id="{8D682A9E-A0ED-42E8-8419-D6811567C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7259" y="4802334"/>
                <a:ext cx="748022" cy="364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Рисунок 3">
              <a:extLst>
                <a:ext uri="{FF2B5EF4-FFF2-40B4-BE49-F238E27FC236}">
                  <a16:creationId xmlns:a16="http://schemas.microsoft.com/office/drawing/2014/main" id="{EFD195CC-E1E7-4CB8-8AEE-ADD2C8E8E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185" y="4525637"/>
              <a:ext cx="1079159" cy="107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Текст 3">
            <a:extLst>
              <a:ext uri="{FF2B5EF4-FFF2-40B4-BE49-F238E27FC236}">
                <a16:creationId xmlns:a16="http://schemas.microsoft.com/office/drawing/2014/main" id="{A61CA752-F07D-47EC-9BF5-143FC2516662}"/>
              </a:ext>
            </a:extLst>
          </p:cNvPr>
          <p:cNvSpPr txBox="1">
            <a:spLocks/>
          </p:cNvSpPr>
          <p:nvPr/>
        </p:nvSpPr>
        <p:spPr>
          <a:xfrm>
            <a:off x="8045450" y="3142854"/>
            <a:ext cx="1443038" cy="4000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Два подразделения оформляли заказы 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4C3CD649-C707-4079-8D5A-9CAC687564DE}"/>
              </a:ext>
            </a:extLst>
          </p:cNvPr>
          <p:cNvSpPr txBox="1">
            <a:spLocks/>
          </p:cNvSpPr>
          <p:nvPr/>
        </p:nvSpPr>
        <p:spPr>
          <a:xfrm>
            <a:off x="6599238" y="3142854"/>
            <a:ext cx="1446212" cy="4000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Перенос данных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из веб-сервиса в 1С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FDDA40C4-4E64-40A1-972A-91024BD0E1D8}"/>
              </a:ext>
            </a:extLst>
          </p:cNvPr>
          <p:cNvSpPr txBox="1">
            <a:spLocks/>
          </p:cNvSpPr>
          <p:nvPr/>
        </p:nvSpPr>
        <p:spPr>
          <a:xfrm>
            <a:off x="9488488" y="3142854"/>
            <a:ext cx="1414462" cy="4000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Важно избежать сложных интеграций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94A8DBDF-E9A0-42FD-863B-71D6E8350D2E}"/>
              </a:ext>
            </a:extLst>
          </p:cNvPr>
          <p:cNvSpPr txBox="1">
            <a:spLocks/>
          </p:cNvSpPr>
          <p:nvPr/>
        </p:nvSpPr>
        <p:spPr>
          <a:xfrm>
            <a:off x="1547813" y="3142854"/>
            <a:ext cx="1441450" cy="554037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Больше 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  <a:t>5 000 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документов ежемесячно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701757E0-48DA-40AB-B048-FCBC387F6687}"/>
              </a:ext>
            </a:extLst>
          </p:cNvPr>
          <p:cNvSpPr txBox="1">
            <a:spLocks/>
          </p:cNvSpPr>
          <p:nvPr/>
        </p:nvSpPr>
        <p:spPr>
          <a:xfrm>
            <a:off x="2989263" y="3142854"/>
            <a:ext cx="1441450" cy="554037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Больше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  <a:t>10 000 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отгрузок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в год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C0224B2B-E942-409C-BCF0-1D8ABE760020}"/>
              </a:ext>
            </a:extLst>
          </p:cNvPr>
          <p:cNvSpPr txBox="1">
            <a:spLocks/>
          </p:cNvSpPr>
          <p:nvPr/>
        </p:nvSpPr>
        <p:spPr>
          <a:xfrm>
            <a:off x="4430713" y="3142854"/>
            <a:ext cx="1431925" cy="708025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Сотрудничество</a:t>
            </a:r>
            <a:r>
              <a:rPr lang="en-US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</a:t>
            </a:r>
            <a:r>
              <a:rPr lang="en-US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всеми федеральными сетями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id="{972976CB-6B9F-4819-9A15-8827E9829D74}"/>
              </a:ext>
            </a:extLst>
          </p:cNvPr>
          <p:cNvSpPr txBox="1">
            <a:spLocks/>
          </p:cNvSpPr>
          <p:nvPr/>
        </p:nvSpPr>
        <p:spPr>
          <a:xfrm>
            <a:off x="1547813" y="5474891"/>
            <a:ext cx="1441450" cy="554038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Работа с заказами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в режиме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одного окна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52B79E5F-C045-46E8-BF74-FF461020529F}"/>
              </a:ext>
            </a:extLst>
          </p:cNvPr>
          <p:cNvSpPr txBox="1">
            <a:spLocks/>
          </p:cNvSpPr>
          <p:nvPr/>
        </p:nvSpPr>
        <p:spPr>
          <a:xfrm>
            <a:off x="2989263" y="5474891"/>
            <a:ext cx="1441450" cy="554038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Заказы обрабатывает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одно подразделение</a:t>
            </a:r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BC5F357D-4E44-41B0-9BA4-3B6020E6C04E}"/>
              </a:ext>
            </a:extLst>
          </p:cNvPr>
          <p:cNvSpPr txBox="1">
            <a:spLocks/>
          </p:cNvSpPr>
          <p:nvPr/>
        </p:nvSpPr>
        <p:spPr>
          <a:xfrm>
            <a:off x="4424363" y="5474891"/>
            <a:ext cx="1438275" cy="57150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  <a:t>40 рабочих дней 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ежегодно экономят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сотрудники</a:t>
            </a:r>
          </a:p>
        </p:txBody>
      </p:sp>
      <p:grpSp>
        <p:nvGrpSpPr>
          <p:cNvPr id="32" name="Рисунок 56">
            <a:extLst>
              <a:ext uri="{FF2B5EF4-FFF2-40B4-BE49-F238E27FC236}">
                <a16:creationId xmlns:a16="http://schemas.microsoft.com/office/drawing/2014/main" id="{67E854CA-1D4F-465F-887B-0275BE4B52B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716066"/>
            <a:ext cx="685800" cy="685800"/>
            <a:chOff x="2533136" y="4608239"/>
            <a:chExt cx="685800" cy="685800"/>
          </a:xfrm>
        </p:grpSpPr>
        <p:sp>
          <p:nvSpPr>
            <p:cNvPr id="33" name="Полилиния: фигура 63">
              <a:extLst>
                <a:ext uri="{FF2B5EF4-FFF2-40B4-BE49-F238E27FC236}">
                  <a16:creationId xmlns:a16="http://schemas.microsoft.com/office/drawing/2014/main" id="{DA430D59-8A9B-479D-B94C-BB50503AE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811" y="4697139"/>
              <a:ext cx="28575" cy="71438"/>
            </a:xfrm>
            <a:custGeom>
              <a:avLst/>
              <a:gdLst>
                <a:gd name="T0" fmla="*/ 16073 w 28575"/>
                <a:gd name="T1" fmla="*/ 16073 h 71437"/>
                <a:gd name="T2" fmla="*/ 16073 w 28575"/>
                <a:gd name="T3" fmla="*/ 67954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575" h="71437">
                  <a:moveTo>
                    <a:pt x="16073" y="16073"/>
                  </a:moveTo>
                  <a:lnTo>
                    <a:pt x="16073" y="6793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4" name="Полилиния: фигура 64">
              <a:extLst>
                <a:ext uri="{FF2B5EF4-FFF2-40B4-BE49-F238E27FC236}">
                  <a16:creationId xmlns:a16="http://schemas.microsoft.com/office/drawing/2014/main" id="{A26C2370-9520-47DC-B976-1615ACC71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099" y="4925739"/>
              <a:ext cx="71437" cy="28575"/>
            </a:xfrm>
            <a:custGeom>
              <a:avLst/>
              <a:gdLst>
                <a:gd name="T0" fmla="*/ 16073 w 71437"/>
                <a:gd name="T1" fmla="*/ 16073 h 28575"/>
                <a:gd name="T2" fmla="*/ 67954 w 71437"/>
                <a:gd name="T3" fmla="*/ 16073 h 28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28575">
                  <a:moveTo>
                    <a:pt x="16073" y="16073"/>
                  </a:moveTo>
                  <a:lnTo>
                    <a:pt x="67937" y="16073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5" name="Полилиния: фигура 65">
              <a:extLst>
                <a:ext uri="{FF2B5EF4-FFF2-40B4-BE49-F238E27FC236}">
                  <a16:creationId xmlns:a16="http://schemas.microsoft.com/office/drawing/2014/main" id="{CE1991CA-C61F-459B-8BC4-F3CE7FD0B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036" y="4832077"/>
              <a:ext cx="128588" cy="114300"/>
            </a:xfrm>
            <a:custGeom>
              <a:avLst/>
              <a:gdLst>
                <a:gd name="T0" fmla="*/ 119675 w 128587"/>
                <a:gd name="T1" fmla="*/ 109371 h 114300"/>
                <a:gd name="T2" fmla="*/ 16073 w 128587"/>
                <a:gd name="T3" fmla="*/ 16073 h 114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114300">
                  <a:moveTo>
                    <a:pt x="119658" y="109371"/>
                  </a:moveTo>
                  <a:lnTo>
                    <a:pt x="16073" y="16073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6" name="Полилиния: фигура 66">
              <a:extLst>
                <a:ext uri="{FF2B5EF4-FFF2-40B4-BE49-F238E27FC236}">
                  <a16:creationId xmlns:a16="http://schemas.microsoft.com/office/drawing/2014/main" id="{F989AAFB-8759-41C6-AC71-68AF56BFE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811" y="4779689"/>
              <a:ext cx="185738" cy="171450"/>
            </a:xfrm>
            <a:custGeom>
              <a:avLst/>
              <a:gdLst>
                <a:gd name="T0" fmla="*/ 171681 w 185737"/>
                <a:gd name="T1" fmla="*/ 16073 h 171450"/>
                <a:gd name="T2" fmla="*/ 16073 w 185737"/>
                <a:gd name="T3" fmla="*/ 161234 h 1714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737" h="171450">
                  <a:moveTo>
                    <a:pt x="171664" y="16073"/>
                  </a:moveTo>
                  <a:lnTo>
                    <a:pt x="16073" y="16123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7" name="Полилиния: фигура 67">
              <a:extLst>
                <a:ext uri="{FF2B5EF4-FFF2-40B4-BE49-F238E27FC236}">
                  <a16:creationId xmlns:a16="http://schemas.microsoft.com/office/drawing/2014/main" id="{1F2329DB-092A-4A1C-9453-8C415CE1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661" y="4614589"/>
              <a:ext cx="642938" cy="642938"/>
            </a:xfrm>
            <a:custGeom>
              <a:avLst/>
              <a:gdLst>
                <a:gd name="T0" fmla="*/ 378993 w 642937"/>
                <a:gd name="T1" fmla="*/ 634025 h 642937"/>
                <a:gd name="T2" fmla="*/ 327129 w 642937"/>
                <a:gd name="T3" fmla="*/ 638311 h 642937"/>
                <a:gd name="T4" fmla="*/ 16073 w 642937"/>
                <a:gd name="T5" fmla="*/ 327272 h 642937"/>
                <a:gd name="T6" fmla="*/ 327129 w 642937"/>
                <a:gd name="T7" fmla="*/ 16073 h 642937"/>
                <a:gd name="T8" fmla="*/ 638168 w 642937"/>
                <a:gd name="T9" fmla="*/ 327129 h 642937"/>
                <a:gd name="T10" fmla="*/ 636597 w 642937"/>
                <a:gd name="T11" fmla="*/ 358276 h 6429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2937" h="642937">
                  <a:moveTo>
                    <a:pt x="378976" y="634008"/>
                  </a:moveTo>
                  <a:cubicBezTo>
                    <a:pt x="362117" y="636865"/>
                    <a:pt x="344829" y="638294"/>
                    <a:pt x="327112" y="638294"/>
                  </a:cubicBezTo>
                  <a:cubicBezTo>
                    <a:pt x="155234" y="638294"/>
                    <a:pt x="16073" y="498991"/>
                    <a:pt x="16073" y="327255"/>
                  </a:cubicBezTo>
                  <a:cubicBezTo>
                    <a:pt x="16073" y="155519"/>
                    <a:pt x="155377" y="16073"/>
                    <a:pt x="327112" y="16073"/>
                  </a:cubicBezTo>
                  <a:cubicBezTo>
                    <a:pt x="498848" y="16073"/>
                    <a:pt x="638151" y="155377"/>
                    <a:pt x="638151" y="327112"/>
                  </a:cubicBezTo>
                  <a:cubicBezTo>
                    <a:pt x="638151" y="337542"/>
                    <a:pt x="637580" y="347972"/>
                    <a:pt x="636580" y="358259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8" name="Полилиния: фигура 68">
              <a:extLst>
                <a:ext uri="{FF2B5EF4-FFF2-40B4-BE49-F238E27FC236}">
                  <a16:creationId xmlns:a16="http://schemas.microsoft.com/office/drawing/2014/main" id="{F7EEBF68-7A3B-4D2B-9F93-2059F5693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586" y="5011464"/>
              <a:ext cx="200025" cy="271463"/>
            </a:xfrm>
            <a:custGeom>
              <a:avLst/>
              <a:gdLst>
                <a:gd name="T0" fmla="*/ 24110 w 200025"/>
                <a:gd name="T1" fmla="*/ 252299 h 271462"/>
                <a:gd name="T2" fmla="*/ 189988 w 200025"/>
                <a:gd name="T3" fmla="*/ 24110 h 2714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25" h="271462">
                  <a:moveTo>
                    <a:pt x="24110" y="252282"/>
                  </a:moveTo>
                  <a:lnTo>
                    <a:pt x="189988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39" name="Полилиния: фигура 69">
              <a:extLst>
                <a:ext uri="{FF2B5EF4-FFF2-40B4-BE49-F238E27FC236}">
                  <a16:creationId xmlns:a16="http://schemas.microsoft.com/office/drawing/2014/main" id="{4CA30489-4A69-45E6-934D-F1DAEF610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886" y="5144814"/>
              <a:ext cx="142875" cy="142875"/>
            </a:xfrm>
            <a:custGeom>
              <a:avLst/>
              <a:gdLst>
                <a:gd name="T0" fmla="*/ 127837 w 142875"/>
                <a:gd name="T1" fmla="*/ 75974 h 142875"/>
                <a:gd name="T2" fmla="*/ 75974 w 142875"/>
                <a:gd name="T3" fmla="*/ 127837 h 142875"/>
                <a:gd name="T4" fmla="*/ 24110 w 142875"/>
                <a:gd name="T5" fmla="*/ 75974 h 142875"/>
                <a:gd name="T6" fmla="*/ 75974 w 142875"/>
                <a:gd name="T7" fmla="*/ 24110 h 142875"/>
                <a:gd name="T8" fmla="*/ 127837 w 142875"/>
                <a:gd name="T9" fmla="*/ 75974 h 142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875" h="142875">
                  <a:moveTo>
                    <a:pt x="127837" y="75974"/>
                  </a:moveTo>
                  <a:cubicBezTo>
                    <a:pt x="127837" y="104617"/>
                    <a:pt x="104617" y="127837"/>
                    <a:pt x="75974" y="127837"/>
                  </a:cubicBezTo>
                  <a:cubicBezTo>
                    <a:pt x="47330" y="127837"/>
                    <a:pt x="24110" y="104617"/>
                    <a:pt x="24110" y="75974"/>
                  </a:cubicBezTo>
                  <a:cubicBezTo>
                    <a:pt x="24110" y="47330"/>
                    <a:pt x="47330" y="24110"/>
                    <a:pt x="75974" y="24110"/>
                  </a:cubicBezTo>
                  <a:cubicBezTo>
                    <a:pt x="104617" y="24110"/>
                    <a:pt x="127837" y="47330"/>
                    <a:pt x="127837" y="75974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0" name="Полилиния: фигура 70">
              <a:extLst>
                <a:ext uri="{FF2B5EF4-FFF2-40B4-BE49-F238E27FC236}">
                  <a16:creationId xmlns:a16="http://schemas.microsoft.com/office/drawing/2014/main" id="{9C4D2D46-3C94-4A13-8EF7-508E2689D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786" y="5000352"/>
              <a:ext cx="142875" cy="142875"/>
            </a:xfrm>
            <a:custGeom>
              <a:avLst/>
              <a:gdLst>
                <a:gd name="T0" fmla="*/ 127837 w 142875"/>
                <a:gd name="T1" fmla="*/ 75974 h 142875"/>
                <a:gd name="T2" fmla="*/ 75974 w 142875"/>
                <a:gd name="T3" fmla="*/ 127837 h 142875"/>
                <a:gd name="T4" fmla="*/ 24110 w 142875"/>
                <a:gd name="T5" fmla="*/ 75974 h 142875"/>
                <a:gd name="T6" fmla="*/ 75974 w 142875"/>
                <a:gd name="T7" fmla="*/ 24110 h 142875"/>
                <a:gd name="T8" fmla="*/ 127837 w 142875"/>
                <a:gd name="T9" fmla="*/ 75974 h 142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875" h="142875">
                  <a:moveTo>
                    <a:pt x="127837" y="75974"/>
                  </a:moveTo>
                  <a:cubicBezTo>
                    <a:pt x="127837" y="104617"/>
                    <a:pt x="104617" y="127837"/>
                    <a:pt x="75974" y="127837"/>
                  </a:cubicBezTo>
                  <a:cubicBezTo>
                    <a:pt x="47330" y="127837"/>
                    <a:pt x="24110" y="104617"/>
                    <a:pt x="24110" y="75974"/>
                  </a:cubicBezTo>
                  <a:cubicBezTo>
                    <a:pt x="24110" y="47330"/>
                    <a:pt x="47330" y="24110"/>
                    <a:pt x="75974" y="24110"/>
                  </a:cubicBezTo>
                  <a:cubicBezTo>
                    <a:pt x="104617" y="24110"/>
                    <a:pt x="127837" y="47330"/>
                    <a:pt x="127837" y="75974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41" name="Рисунок 60">
            <a:extLst>
              <a:ext uri="{FF2B5EF4-FFF2-40B4-BE49-F238E27FC236}">
                <a16:creationId xmlns:a16="http://schemas.microsoft.com/office/drawing/2014/main" id="{D43B8FC1-5385-4BE7-A5AA-9D9572E12B04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2423716"/>
            <a:ext cx="685800" cy="685800"/>
            <a:chOff x="3963935" y="2375991"/>
            <a:chExt cx="685800" cy="685800"/>
          </a:xfrm>
        </p:grpSpPr>
        <p:sp>
          <p:nvSpPr>
            <p:cNvPr id="42" name="Полилиния: фигура 72">
              <a:extLst>
                <a:ext uri="{FF2B5EF4-FFF2-40B4-BE49-F238E27FC236}">
                  <a16:creationId xmlns:a16="http://schemas.microsoft.com/office/drawing/2014/main" id="{79C31011-E56C-48A4-8187-16485958F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697" y="2429966"/>
              <a:ext cx="457200" cy="371475"/>
            </a:xfrm>
            <a:custGeom>
              <a:avLst/>
              <a:gdLst>
                <a:gd name="T0" fmla="*/ 24110 w 457200"/>
                <a:gd name="T1" fmla="*/ 107978 h 371475"/>
                <a:gd name="T2" fmla="*/ 24110 w 457200"/>
                <a:gd name="T3" fmla="*/ 24110 h 371475"/>
                <a:gd name="T4" fmla="*/ 443448 w 457200"/>
                <a:gd name="T5" fmla="*/ 24110 h 371475"/>
                <a:gd name="T6" fmla="*/ 443448 w 457200"/>
                <a:gd name="T7" fmla="*/ 359438 h 371475"/>
                <a:gd name="T8" fmla="*/ 373582 w 457200"/>
                <a:gd name="T9" fmla="*/ 359438 h 371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200" h="371475">
                  <a:moveTo>
                    <a:pt x="24110" y="107978"/>
                  </a:moveTo>
                  <a:lnTo>
                    <a:pt x="24110" y="24110"/>
                  </a:lnTo>
                  <a:lnTo>
                    <a:pt x="443448" y="24110"/>
                  </a:lnTo>
                  <a:lnTo>
                    <a:pt x="443448" y="359438"/>
                  </a:lnTo>
                  <a:lnTo>
                    <a:pt x="373582" y="35943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3" name="Полилиния: фигура 73">
              <a:extLst>
                <a:ext uri="{FF2B5EF4-FFF2-40B4-BE49-F238E27FC236}">
                  <a16:creationId xmlns:a16="http://schemas.microsoft.com/office/drawing/2014/main" id="{1B352A5B-F168-4D0D-89AB-2F0E0C14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585" y="2717304"/>
              <a:ext cx="142875" cy="142875"/>
            </a:xfrm>
            <a:custGeom>
              <a:avLst/>
              <a:gdLst>
                <a:gd name="T0" fmla="*/ 76269 w 142875"/>
                <a:gd name="T1" fmla="*/ 30488 h 142875"/>
                <a:gd name="T2" fmla="*/ 113806 w 142875"/>
                <a:gd name="T3" fmla="*/ 76269 h 142875"/>
                <a:gd name="T4" fmla="*/ 68026 w 142875"/>
                <a:gd name="T5" fmla="*/ 113806 h 142875"/>
                <a:gd name="T6" fmla="*/ 30488 w 142875"/>
                <a:gd name="T7" fmla="*/ 68026 h 142875"/>
                <a:gd name="T8" fmla="*/ 76269 w 142875"/>
                <a:gd name="T9" fmla="*/ 30488 h 142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875" h="142875">
                  <a:moveTo>
                    <a:pt x="76269" y="30488"/>
                  </a:moveTo>
                  <a:cubicBezTo>
                    <a:pt x="99276" y="32764"/>
                    <a:pt x="116082" y="53261"/>
                    <a:pt x="113806" y="76269"/>
                  </a:cubicBezTo>
                  <a:cubicBezTo>
                    <a:pt x="111530" y="99276"/>
                    <a:pt x="91033" y="116082"/>
                    <a:pt x="68026" y="113806"/>
                  </a:cubicBezTo>
                  <a:cubicBezTo>
                    <a:pt x="45018" y="111530"/>
                    <a:pt x="28212" y="91033"/>
                    <a:pt x="30488" y="68026"/>
                  </a:cubicBezTo>
                  <a:cubicBezTo>
                    <a:pt x="32764" y="45018"/>
                    <a:pt x="53261" y="28212"/>
                    <a:pt x="76269" y="30488"/>
                  </a:cubicBez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4" name="Полилиния: фигура 74">
              <a:extLst>
                <a:ext uri="{FF2B5EF4-FFF2-40B4-BE49-F238E27FC236}">
                  <a16:creationId xmlns:a16="http://schemas.microsoft.com/office/drawing/2014/main" id="{203AEE25-4FA7-4B41-8EF3-2EBC27D21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385" y="2766516"/>
              <a:ext cx="128587" cy="42863"/>
            </a:xfrm>
            <a:custGeom>
              <a:avLst/>
              <a:gdLst>
                <a:gd name="T0" fmla="*/ 24110 w 128587"/>
                <a:gd name="T1" fmla="*/ 24127 h 42862"/>
                <a:gd name="T2" fmla="*/ 107995 w 12858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42862">
                  <a:moveTo>
                    <a:pt x="24110" y="24110"/>
                  </a:moveTo>
                  <a:lnTo>
                    <a:pt x="107978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5" name="Полилиния: фигура 75">
              <a:extLst>
                <a:ext uri="{FF2B5EF4-FFF2-40B4-BE49-F238E27FC236}">
                  <a16:creationId xmlns:a16="http://schemas.microsoft.com/office/drawing/2014/main" id="{BAA28D98-B056-45CF-BBBF-983FEF7F8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10" y="2556966"/>
              <a:ext cx="157162" cy="257175"/>
            </a:xfrm>
            <a:custGeom>
              <a:avLst/>
              <a:gdLst>
                <a:gd name="T0" fmla="*/ 80134 w 157162"/>
                <a:gd name="T1" fmla="*/ 233565 h 257175"/>
                <a:gd name="T2" fmla="*/ 135998 w 157162"/>
                <a:gd name="T3" fmla="*/ 233565 h 257175"/>
                <a:gd name="T4" fmla="*/ 135998 w 157162"/>
                <a:gd name="T5" fmla="*/ 193989 h 257175"/>
                <a:gd name="T6" fmla="*/ 121997 w 157162"/>
                <a:gd name="T7" fmla="*/ 148983 h 257175"/>
                <a:gd name="T8" fmla="*/ 68116 w 157162"/>
                <a:gd name="T9" fmla="*/ 99834 h 257175"/>
                <a:gd name="T10" fmla="*/ 24110 w 157162"/>
                <a:gd name="T11" fmla="*/ 24110 h 257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62" h="257175">
                  <a:moveTo>
                    <a:pt x="80117" y="233565"/>
                  </a:moveTo>
                  <a:lnTo>
                    <a:pt x="135981" y="233565"/>
                  </a:lnTo>
                  <a:lnTo>
                    <a:pt x="135981" y="193989"/>
                  </a:lnTo>
                  <a:cubicBezTo>
                    <a:pt x="135981" y="177701"/>
                    <a:pt x="132981" y="164271"/>
                    <a:pt x="121980" y="148983"/>
                  </a:cubicBezTo>
                  <a:cubicBezTo>
                    <a:pt x="117836" y="143268"/>
                    <a:pt x="83689" y="110121"/>
                    <a:pt x="68116" y="99834"/>
                  </a:cubicBezTo>
                  <a:cubicBezTo>
                    <a:pt x="46542" y="61401"/>
                    <a:pt x="41970" y="54685"/>
                    <a:pt x="24110" y="24110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6" name="Полилиния: фигура 76">
              <a:extLst>
                <a:ext uri="{FF2B5EF4-FFF2-40B4-BE49-F238E27FC236}">
                  <a16:creationId xmlns:a16="http://schemas.microsoft.com/office/drawing/2014/main" id="{6AEC6E4A-1272-495D-99DA-A077DDE6A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797" y="2472829"/>
              <a:ext cx="157163" cy="128587"/>
            </a:xfrm>
            <a:custGeom>
              <a:avLst/>
              <a:gdLst>
                <a:gd name="T0" fmla="*/ 66115 w 157162"/>
                <a:gd name="T1" fmla="*/ 107997 h 128587"/>
                <a:gd name="T2" fmla="*/ 135998 w 157162"/>
                <a:gd name="T3" fmla="*/ 107997 h 128587"/>
                <a:gd name="T4" fmla="*/ 46542 w 157162"/>
                <a:gd name="T5" fmla="*/ 24112 h 128587"/>
                <a:gd name="T6" fmla="*/ 24110 w 157162"/>
                <a:gd name="T7" fmla="*/ 24112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7162" h="128587">
                  <a:moveTo>
                    <a:pt x="66115" y="107980"/>
                  </a:moveTo>
                  <a:lnTo>
                    <a:pt x="135981" y="107980"/>
                  </a:lnTo>
                  <a:cubicBezTo>
                    <a:pt x="123408" y="83406"/>
                    <a:pt x="73116" y="23684"/>
                    <a:pt x="46542" y="24112"/>
                  </a:cubicBezTo>
                  <a:lnTo>
                    <a:pt x="24110" y="24112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7" name="Полилиния: фигура 77">
              <a:extLst>
                <a:ext uri="{FF2B5EF4-FFF2-40B4-BE49-F238E27FC236}">
                  <a16:creationId xmlns:a16="http://schemas.microsoft.com/office/drawing/2014/main" id="{0528EA06-0DFB-45B3-94DD-FFC423D78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660" y="2606179"/>
              <a:ext cx="114300" cy="85725"/>
            </a:xfrm>
            <a:custGeom>
              <a:avLst/>
              <a:gdLst>
                <a:gd name="T0" fmla="*/ 24110 w 114300"/>
                <a:gd name="T1" fmla="*/ 24110 h 85725"/>
                <a:gd name="T2" fmla="*/ 38112 w 114300"/>
                <a:gd name="T3" fmla="*/ 63687 h 85725"/>
                <a:gd name="T4" fmla="*/ 102263 w 114300"/>
                <a:gd name="T5" fmla="*/ 70687 h 857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300" h="85725">
                  <a:moveTo>
                    <a:pt x="24110" y="24110"/>
                  </a:moveTo>
                  <a:lnTo>
                    <a:pt x="38112" y="63687"/>
                  </a:lnTo>
                  <a:lnTo>
                    <a:pt x="102263" y="7068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8" name="Полилиния: фигура 78">
              <a:extLst>
                <a:ext uri="{FF2B5EF4-FFF2-40B4-BE49-F238E27FC236}">
                  <a16:creationId xmlns:a16="http://schemas.microsoft.com/office/drawing/2014/main" id="{0C30A6CA-AF1B-4CAC-B8F8-BFAC3D652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847" y="2514104"/>
              <a:ext cx="157163" cy="185737"/>
            </a:xfrm>
            <a:custGeom>
              <a:avLst/>
              <a:gdLst>
                <a:gd name="T0" fmla="*/ 79991 w 157162"/>
                <a:gd name="T1" fmla="*/ 163859 h 185737"/>
                <a:gd name="T2" fmla="*/ 135855 w 157162"/>
                <a:gd name="T3" fmla="*/ 103994 h 185737"/>
                <a:gd name="T4" fmla="*/ 135855 w 157162"/>
                <a:gd name="T5" fmla="*/ 83975 h 185737"/>
                <a:gd name="T6" fmla="*/ 79991 w 157162"/>
                <a:gd name="T7" fmla="*/ 24110 h 185737"/>
                <a:gd name="T8" fmla="*/ 24110 w 157162"/>
                <a:gd name="T9" fmla="*/ 83975 h 185737"/>
                <a:gd name="T10" fmla="*/ 24110 w 157162"/>
                <a:gd name="T11" fmla="*/ 103994 h 185737"/>
                <a:gd name="T12" fmla="*/ 79991 w 157162"/>
                <a:gd name="T13" fmla="*/ 163859 h 185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162" h="185737">
                  <a:moveTo>
                    <a:pt x="79974" y="163842"/>
                  </a:moveTo>
                  <a:cubicBezTo>
                    <a:pt x="111978" y="163842"/>
                    <a:pt x="135838" y="136981"/>
                    <a:pt x="135838" y="103977"/>
                  </a:cubicBezTo>
                  <a:lnTo>
                    <a:pt x="135838" y="83975"/>
                  </a:lnTo>
                  <a:cubicBezTo>
                    <a:pt x="135838" y="50828"/>
                    <a:pt x="111978" y="24110"/>
                    <a:pt x="79974" y="24110"/>
                  </a:cubicBezTo>
                  <a:cubicBezTo>
                    <a:pt x="47970" y="24110"/>
                    <a:pt x="24110" y="50971"/>
                    <a:pt x="24110" y="83975"/>
                  </a:cubicBezTo>
                  <a:lnTo>
                    <a:pt x="24110" y="103977"/>
                  </a:lnTo>
                  <a:cubicBezTo>
                    <a:pt x="24110" y="137124"/>
                    <a:pt x="47970" y="163842"/>
                    <a:pt x="79974" y="163842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49" name="Полилиния: фигура 79">
              <a:extLst>
                <a:ext uri="{FF2B5EF4-FFF2-40B4-BE49-F238E27FC236}">
                  <a16:creationId xmlns:a16="http://schemas.microsoft.com/office/drawing/2014/main" id="{876871A3-ACA1-4A08-A0AF-4E1D0EA69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697" y="2696666"/>
              <a:ext cx="271463" cy="228600"/>
            </a:xfrm>
            <a:custGeom>
              <a:avLst/>
              <a:gdLst>
                <a:gd name="T0" fmla="*/ 133838 w 271462"/>
                <a:gd name="T1" fmla="*/ 212705 h 228600"/>
                <a:gd name="T2" fmla="*/ 88690 w 271462"/>
                <a:gd name="T3" fmla="*/ 203561 h 228600"/>
                <a:gd name="T4" fmla="*/ 53971 w 271462"/>
                <a:gd name="T5" fmla="*/ 179987 h 228600"/>
                <a:gd name="T6" fmla="*/ 42112 w 271462"/>
                <a:gd name="T7" fmla="*/ 153698 h 228600"/>
                <a:gd name="T8" fmla="*/ 24110 w 271462"/>
                <a:gd name="T9" fmla="*/ 101834 h 228600"/>
                <a:gd name="T10" fmla="*/ 88690 w 271462"/>
                <a:gd name="T11" fmla="*/ 24110 h 228600"/>
                <a:gd name="T12" fmla="*/ 169288 w 271462"/>
                <a:gd name="T13" fmla="*/ 24110 h 228600"/>
                <a:gd name="T14" fmla="*/ 225009 w 271462"/>
                <a:gd name="T15" fmla="*/ 46684 h 228600"/>
                <a:gd name="T16" fmla="*/ 252299 w 271462"/>
                <a:gd name="T17" fmla="*/ 79689 h 228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1462" h="228600">
                  <a:moveTo>
                    <a:pt x="133838" y="212705"/>
                  </a:moveTo>
                  <a:lnTo>
                    <a:pt x="88690" y="203561"/>
                  </a:lnTo>
                  <a:cubicBezTo>
                    <a:pt x="75402" y="201704"/>
                    <a:pt x="66401" y="198703"/>
                    <a:pt x="53971" y="179987"/>
                  </a:cubicBezTo>
                  <a:lnTo>
                    <a:pt x="42112" y="153698"/>
                  </a:lnTo>
                  <a:cubicBezTo>
                    <a:pt x="31540" y="130552"/>
                    <a:pt x="24110" y="120694"/>
                    <a:pt x="24110" y="101834"/>
                  </a:cubicBezTo>
                  <a:cubicBezTo>
                    <a:pt x="24110" y="62401"/>
                    <a:pt x="44256" y="24110"/>
                    <a:pt x="88690" y="24110"/>
                  </a:cubicBezTo>
                  <a:lnTo>
                    <a:pt x="169271" y="24110"/>
                  </a:lnTo>
                  <a:cubicBezTo>
                    <a:pt x="195132" y="25110"/>
                    <a:pt x="210991" y="29682"/>
                    <a:pt x="224992" y="46684"/>
                  </a:cubicBezTo>
                  <a:cubicBezTo>
                    <a:pt x="239137" y="63687"/>
                    <a:pt x="252282" y="79689"/>
                    <a:pt x="252282" y="79689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0" name="Полилиния: фигура 80">
              <a:extLst>
                <a:ext uri="{FF2B5EF4-FFF2-40B4-BE49-F238E27FC236}">
                  <a16:creationId xmlns:a16="http://schemas.microsoft.com/office/drawing/2014/main" id="{C0FE3916-9035-4182-8D08-83960039B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372" y="2769691"/>
              <a:ext cx="114300" cy="100013"/>
            </a:xfrm>
            <a:custGeom>
              <a:avLst/>
              <a:gdLst>
                <a:gd name="T0" fmla="*/ 24110 w 114300"/>
                <a:gd name="T1" fmla="*/ 24110 h 100012"/>
                <a:gd name="T2" fmla="*/ 36683 w 114300"/>
                <a:gd name="T3" fmla="*/ 55703 h 100012"/>
                <a:gd name="T4" fmla="*/ 59543 w 114300"/>
                <a:gd name="T5" fmla="*/ 77562 h 100012"/>
                <a:gd name="T6" fmla="*/ 92119 w 114300"/>
                <a:gd name="T7" fmla="*/ 89135 h 1000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300" h="100012">
                  <a:moveTo>
                    <a:pt x="24110" y="24110"/>
                  </a:moveTo>
                  <a:lnTo>
                    <a:pt x="36683" y="55686"/>
                  </a:lnTo>
                  <a:cubicBezTo>
                    <a:pt x="41684" y="68259"/>
                    <a:pt x="47827" y="73259"/>
                    <a:pt x="59543" y="77545"/>
                  </a:cubicBezTo>
                  <a:lnTo>
                    <a:pt x="92119" y="89118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1" name="Полилиния: фигура 81">
              <a:extLst>
                <a:ext uri="{FF2B5EF4-FFF2-40B4-BE49-F238E27FC236}">
                  <a16:creationId xmlns:a16="http://schemas.microsoft.com/office/drawing/2014/main" id="{F69764C3-791E-4B1D-9B38-940AEA7BF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247" y="2807791"/>
              <a:ext cx="128588" cy="100013"/>
            </a:xfrm>
            <a:custGeom>
              <a:avLst/>
              <a:gdLst>
                <a:gd name="T0" fmla="*/ 73598 w 128587"/>
                <a:gd name="T1" fmla="*/ 79991 h 100012"/>
                <a:gd name="T2" fmla="*/ 24289 w 128587"/>
                <a:gd name="T3" fmla="*/ 79991 h 100012"/>
                <a:gd name="T4" fmla="*/ 50578 w 128587"/>
                <a:gd name="T5" fmla="*/ 24110 h 100012"/>
                <a:gd name="T6" fmla="*/ 94887 w 128587"/>
                <a:gd name="T7" fmla="*/ 24110 h 100012"/>
                <a:gd name="T8" fmla="*/ 106602 w 128587"/>
                <a:gd name="T9" fmla="*/ 44398 h 100012"/>
                <a:gd name="T10" fmla="*/ 97173 w 128587"/>
                <a:gd name="T11" fmla="*/ 64704 h 100012"/>
                <a:gd name="T12" fmla="*/ 73741 w 128587"/>
                <a:gd name="T13" fmla="*/ 80134 h 1000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587" h="100012">
                  <a:moveTo>
                    <a:pt x="73581" y="79974"/>
                  </a:moveTo>
                  <a:lnTo>
                    <a:pt x="24289" y="79974"/>
                  </a:lnTo>
                  <a:cubicBezTo>
                    <a:pt x="21575" y="46827"/>
                    <a:pt x="50578" y="24110"/>
                    <a:pt x="50578" y="24110"/>
                  </a:cubicBezTo>
                  <a:lnTo>
                    <a:pt x="94870" y="24110"/>
                  </a:lnTo>
                  <a:cubicBezTo>
                    <a:pt x="104585" y="24110"/>
                    <a:pt x="111015" y="35112"/>
                    <a:pt x="106585" y="44398"/>
                  </a:cubicBezTo>
                  <a:lnTo>
                    <a:pt x="97156" y="64687"/>
                  </a:lnTo>
                  <a:cubicBezTo>
                    <a:pt x="92727" y="74116"/>
                    <a:pt x="83583" y="80117"/>
                    <a:pt x="73724" y="80117"/>
                  </a:cubicBezTo>
                  <a:lnTo>
                    <a:pt x="73581" y="79974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2" name="Полилиния: фигура 82">
              <a:extLst>
                <a:ext uri="{FF2B5EF4-FFF2-40B4-BE49-F238E27FC236}">
                  <a16:creationId xmlns:a16="http://schemas.microsoft.com/office/drawing/2014/main" id="{42DF86C8-1F54-4BA4-BB1C-F177067B8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647" y="2752229"/>
              <a:ext cx="228600" cy="200025"/>
            </a:xfrm>
            <a:custGeom>
              <a:avLst/>
              <a:gdLst>
                <a:gd name="T0" fmla="*/ 190464 w 228600"/>
                <a:gd name="T1" fmla="*/ 80260 h 200025"/>
                <a:gd name="T2" fmla="*/ 208895 w 228600"/>
                <a:gd name="T3" fmla="*/ 42684 h 200025"/>
                <a:gd name="T4" fmla="*/ 197608 w 228600"/>
                <a:gd name="T5" fmla="*/ 24110 h 200025"/>
                <a:gd name="T6" fmla="*/ 99738 w 228600"/>
                <a:gd name="T7" fmla="*/ 24110 h 200025"/>
                <a:gd name="T8" fmla="*/ 88451 w 228600"/>
                <a:gd name="T9" fmla="*/ 31254 h 200025"/>
                <a:gd name="T10" fmla="*/ 25443 w 228600"/>
                <a:gd name="T11" fmla="*/ 159556 h 200025"/>
                <a:gd name="T12" fmla="*/ 36730 w 228600"/>
                <a:gd name="T13" fmla="*/ 178129 h 200025"/>
                <a:gd name="T14" fmla="*/ 134600 w 228600"/>
                <a:gd name="T15" fmla="*/ 178129 h 200025"/>
                <a:gd name="T16" fmla="*/ 145887 w 228600"/>
                <a:gd name="T17" fmla="*/ 170986 h 200025"/>
                <a:gd name="T18" fmla="*/ 163032 w 228600"/>
                <a:gd name="T19" fmla="*/ 136124 h 2000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600" h="200025">
                  <a:moveTo>
                    <a:pt x="190464" y="80260"/>
                  </a:moveTo>
                  <a:lnTo>
                    <a:pt x="208895" y="42684"/>
                  </a:lnTo>
                  <a:cubicBezTo>
                    <a:pt x="213038" y="34111"/>
                    <a:pt x="207037" y="24110"/>
                    <a:pt x="197608" y="24110"/>
                  </a:cubicBezTo>
                  <a:lnTo>
                    <a:pt x="99738" y="24110"/>
                  </a:lnTo>
                  <a:cubicBezTo>
                    <a:pt x="95023" y="24110"/>
                    <a:pt x="90594" y="26825"/>
                    <a:pt x="88451" y="31254"/>
                  </a:cubicBezTo>
                  <a:lnTo>
                    <a:pt x="25443" y="159556"/>
                  </a:lnTo>
                  <a:cubicBezTo>
                    <a:pt x="21300" y="168128"/>
                    <a:pt x="27301" y="178129"/>
                    <a:pt x="36730" y="178129"/>
                  </a:cubicBezTo>
                  <a:lnTo>
                    <a:pt x="134600" y="178129"/>
                  </a:lnTo>
                  <a:cubicBezTo>
                    <a:pt x="139315" y="178129"/>
                    <a:pt x="143744" y="175415"/>
                    <a:pt x="145887" y="170986"/>
                  </a:cubicBezTo>
                  <a:lnTo>
                    <a:pt x="163032" y="136124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3" name="Полилиния: фигура 83">
              <a:extLst>
                <a:ext uri="{FF2B5EF4-FFF2-40B4-BE49-F238E27FC236}">
                  <a16:creationId xmlns:a16="http://schemas.microsoft.com/office/drawing/2014/main" id="{5F08AB1D-8509-4B02-B61D-C72598C83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847" y="2874466"/>
              <a:ext cx="42863" cy="100013"/>
            </a:xfrm>
            <a:custGeom>
              <a:avLst/>
              <a:gdLst>
                <a:gd name="T0" fmla="*/ 24127 w 42862"/>
                <a:gd name="T1" fmla="*/ 24110 h 100012"/>
                <a:gd name="T2" fmla="*/ 24127 w 42862"/>
                <a:gd name="T3" fmla="*/ 83849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83832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4" name="Полилиния: фигура 84">
              <a:extLst>
                <a:ext uri="{FF2B5EF4-FFF2-40B4-BE49-F238E27FC236}">
                  <a16:creationId xmlns:a16="http://schemas.microsoft.com/office/drawing/2014/main" id="{FB1666BC-59A3-42C5-A3F1-F7090CDCB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547" y="2906216"/>
              <a:ext cx="42863" cy="71438"/>
            </a:xfrm>
            <a:custGeom>
              <a:avLst/>
              <a:gdLst>
                <a:gd name="T0" fmla="*/ 24127 w 42862"/>
                <a:gd name="T1" fmla="*/ 24110 h 71437"/>
                <a:gd name="T2" fmla="*/ 24127 w 42862"/>
                <a:gd name="T3" fmla="*/ 51988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71437">
                  <a:moveTo>
                    <a:pt x="24110" y="24110"/>
                  </a:moveTo>
                  <a:lnTo>
                    <a:pt x="24110" y="51971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55" name="Рисунок 86">
            <a:extLst>
              <a:ext uri="{FF2B5EF4-FFF2-40B4-BE49-F238E27FC236}">
                <a16:creationId xmlns:a16="http://schemas.microsoft.com/office/drawing/2014/main" id="{6E6DBA85-81EA-4BDC-8000-4FDF25C4E8F1}"/>
              </a:ext>
            </a:extLst>
          </p:cNvPr>
          <p:cNvGrpSpPr>
            <a:grpSpLocks/>
          </p:cNvGrpSpPr>
          <p:nvPr/>
        </p:nvGrpSpPr>
        <p:grpSpPr bwMode="auto">
          <a:xfrm>
            <a:off x="4803775" y="2423716"/>
            <a:ext cx="685800" cy="685800"/>
            <a:chOff x="3931872" y="2395409"/>
            <a:chExt cx="685800" cy="685800"/>
          </a:xfrm>
        </p:grpSpPr>
        <p:sp>
          <p:nvSpPr>
            <p:cNvPr id="56" name="Полилиния: фигура 88">
              <a:extLst>
                <a:ext uri="{FF2B5EF4-FFF2-40B4-BE49-F238E27FC236}">
                  <a16:creationId xmlns:a16="http://schemas.microsoft.com/office/drawing/2014/main" id="{26EEB0B7-67FD-4A80-9FB9-BBE046B7E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460" y="2414459"/>
              <a:ext cx="685800" cy="528638"/>
            </a:xfrm>
            <a:custGeom>
              <a:avLst/>
              <a:gdLst>
                <a:gd name="T0" fmla="*/ 624185 w 685800"/>
                <a:gd name="T1" fmla="*/ 24110 h 528637"/>
                <a:gd name="T2" fmla="*/ 667048 w 685800"/>
                <a:gd name="T3" fmla="*/ 66973 h 528637"/>
                <a:gd name="T4" fmla="*/ 667048 w 685800"/>
                <a:gd name="T5" fmla="*/ 470469 h 528637"/>
                <a:gd name="T6" fmla="*/ 624185 w 685800"/>
                <a:gd name="T7" fmla="*/ 513331 h 528637"/>
                <a:gd name="T8" fmla="*/ 66973 w 685800"/>
                <a:gd name="T9" fmla="*/ 513331 h 528637"/>
                <a:gd name="T10" fmla="*/ 24110 w 685800"/>
                <a:gd name="T11" fmla="*/ 470469 h 528637"/>
                <a:gd name="T12" fmla="*/ 24110 w 685800"/>
                <a:gd name="T13" fmla="*/ 66973 h 528637"/>
                <a:gd name="T14" fmla="*/ 66973 w 685800"/>
                <a:gd name="T15" fmla="*/ 24110 h 5286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5800" h="528637">
                  <a:moveTo>
                    <a:pt x="624185" y="24110"/>
                  </a:moveTo>
                  <a:cubicBezTo>
                    <a:pt x="647857" y="24110"/>
                    <a:pt x="667048" y="43300"/>
                    <a:pt x="667048" y="66973"/>
                  </a:cubicBezTo>
                  <a:lnTo>
                    <a:pt x="667048" y="470452"/>
                  </a:lnTo>
                  <a:cubicBezTo>
                    <a:pt x="667048" y="494124"/>
                    <a:pt x="647857" y="513314"/>
                    <a:pt x="624185" y="513314"/>
                  </a:cubicBezTo>
                  <a:lnTo>
                    <a:pt x="66973" y="513314"/>
                  </a:lnTo>
                  <a:cubicBezTo>
                    <a:pt x="43300" y="513314"/>
                    <a:pt x="24110" y="494124"/>
                    <a:pt x="24110" y="470452"/>
                  </a:cubicBezTo>
                  <a:lnTo>
                    <a:pt x="24110" y="66973"/>
                  </a:lnTo>
                  <a:cubicBezTo>
                    <a:pt x="24110" y="43300"/>
                    <a:pt x="43300" y="24110"/>
                    <a:pt x="66973" y="24110"/>
                  </a:cubicBezTo>
                  <a:lnTo>
                    <a:pt x="624185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7" name="Полилиния: фигура 89">
              <a:extLst>
                <a:ext uri="{FF2B5EF4-FFF2-40B4-BE49-F238E27FC236}">
                  <a16:creationId xmlns:a16="http://schemas.microsoft.com/office/drawing/2014/main" id="{186DF701-9591-40EF-8819-3751DF3BE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572" y="2931984"/>
              <a:ext cx="42863" cy="100013"/>
            </a:xfrm>
            <a:custGeom>
              <a:avLst/>
              <a:gdLst>
                <a:gd name="T0" fmla="*/ 24127 w 42862"/>
                <a:gd name="T1" fmla="*/ 24110 h 100012"/>
                <a:gd name="T2" fmla="*/ 24127 w 42862"/>
                <a:gd name="T3" fmla="*/ 79991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7997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8" name="Полилиния: фигура 90">
              <a:extLst>
                <a:ext uri="{FF2B5EF4-FFF2-40B4-BE49-F238E27FC236}">
                  <a16:creationId xmlns:a16="http://schemas.microsoft.com/office/drawing/2014/main" id="{6FE17AD0-EE2A-46B1-8F8D-25677BF66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160" y="2931984"/>
              <a:ext cx="42862" cy="100013"/>
            </a:xfrm>
            <a:custGeom>
              <a:avLst/>
              <a:gdLst>
                <a:gd name="T0" fmla="*/ 24127 w 42862"/>
                <a:gd name="T1" fmla="*/ 79991 h 100012"/>
                <a:gd name="T2" fmla="*/ 24127 w 42862"/>
                <a:gd name="T3" fmla="*/ 24110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79974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59" name="Полилиния: фигура 91">
              <a:extLst>
                <a:ext uri="{FF2B5EF4-FFF2-40B4-BE49-F238E27FC236}">
                  <a16:creationId xmlns:a16="http://schemas.microsoft.com/office/drawing/2014/main" id="{7F1EFB6B-B75E-4032-861C-7F4A2984E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310" y="2987547"/>
              <a:ext cx="300037" cy="71437"/>
            </a:xfrm>
            <a:custGeom>
              <a:avLst/>
              <a:gdLst>
                <a:gd name="T0" fmla="*/ 289732 w 300037"/>
                <a:gd name="T1" fmla="*/ 52131 h 71437"/>
                <a:gd name="T2" fmla="*/ 261728 w 300037"/>
                <a:gd name="T3" fmla="*/ 24110 h 71437"/>
                <a:gd name="T4" fmla="*/ 52114 w 300037"/>
                <a:gd name="T5" fmla="*/ 24110 h 71437"/>
                <a:gd name="T6" fmla="*/ 24110 w 300037"/>
                <a:gd name="T7" fmla="*/ 52131 h 714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0037" h="71437">
                  <a:moveTo>
                    <a:pt x="289715" y="52114"/>
                  </a:moveTo>
                  <a:lnTo>
                    <a:pt x="261711" y="24110"/>
                  </a:lnTo>
                  <a:lnTo>
                    <a:pt x="52114" y="24110"/>
                  </a:lnTo>
                  <a:lnTo>
                    <a:pt x="24110" y="5211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0" name="Полилиния: фигура 92">
              <a:extLst>
                <a:ext uri="{FF2B5EF4-FFF2-40B4-BE49-F238E27FC236}">
                  <a16:creationId xmlns:a16="http://schemas.microsoft.com/office/drawing/2014/main" id="{33208099-57D9-49E8-BB2E-64E01AD6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460" y="2820859"/>
              <a:ext cx="685800" cy="42863"/>
            </a:xfrm>
            <a:custGeom>
              <a:avLst/>
              <a:gdLst>
                <a:gd name="T0" fmla="*/ 24110 w 685800"/>
                <a:gd name="T1" fmla="*/ 24127 h 42862"/>
                <a:gd name="T2" fmla="*/ 667048 w 685800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42862">
                  <a:moveTo>
                    <a:pt x="24110" y="24110"/>
                  </a:moveTo>
                  <a:lnTo>
                    <a:pt x="667048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1" name="Полилиния: фигура 93">
              <a:extLst>
                <a:ext uri="{FF2B5EF4-FFF2-40B4-BE49-F238E27FC236}">
                  <a16:creationId xmlns:a16="http://schemas.microsoft.com/office/drawing/2014/main" id="{1504BFEA-383B-4A71-A9FC-60D77E922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435" y="2862134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5973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2" name="Полилиния: фигура 94">
              <a:extLst>
                <a:ext uri="{FF2B5EF4-FFF2-40B4-BE49-F238E27FC236}">
                  <a16:creationId xmlns:a16="http://schemas.microsoft.com/office/drawing/2014/main" id="{7CC97ECF-CB0C-4CC6-A0C3-46834296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572" y="2582734"/>
              <a:ext cx="142875" cy="100013"/>
            </a:xfrm>
            <a:custGeom>
              <a:avLst/>
              <a:gdLst>
                <a:gd name="T0" fmla="*/ 24110 w 142875"/>
                <a:gd name="T1" fmla="*/ 24110 h 100012"/>
                <a:gd name="T2" fmla="*/ 107978 w 142875"/>
                <a:gd name="T3" fmla="*/ 24110 h 100012"/>
                <a:gd name="T4" fmla="*/ 121980 w 142875"/>
                <a:gd name="T5" fmla="*/ 38112 h 100012"/>
                <a:gd name="T6" fmla="*/ 121980 w 142875"/>
                <a:gd name="T7" fmla="*/ 66132 h 100012"/>
                <a:gd name="T8" fmla="*/ 107978 w 142875"/>
                <a:gd name="T9" fmla="*/ 80134 h 100012"/>
                <a:gd name="T10" fmla="*/ 52114 w 142875"/>
                <a:gd name="T11" fmla="*/ 80134 h 1000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875" h="100012">
                  <a:moveTo>
                    <a:pt x="24110" y="24110"/>
                  </a:moveTo>
                  <a:lnTo>
                    <a:pt x="107978" y="24110"/>
                  </a:lnTo>
                  <a:cubicBezTo>
                    <a:pt x="115693" y="24110"/>
                    <a:pt x="121980" y="30397"/>
                    <a:pt x="121980" y="38112"/>
                  </a:cubicBezTo>
                  <a:lnTo>
                    <a:pt x="121980" y="66115"/>
                  </a:lnTo>
                  <a:cubicBezTo>
                    <a:pt x="121980" y="73831"/>
                    <a:pt x="115693" y="80117"/>
                    <a:pt x="107978" y="80117"/>
                  </a:cubicBezTo>
                  <a:lnTo>
                    <a:pt x="52114" y="80117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3" name="Полилиния: фигура 95">
              <a:extLst>
                <a:ext uri="{FF2B5EF4-FFF2-40B4-BE49-F238E27FC236}">
                  <a16:creationId xmlns:a16="http://schemas.microsoft.com/office/drawing/2014/main" id="{EA1EA248-35B5-40C8-B822-EE425A21C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447" y="2582734"/>
              <a:ext cx="185738" cy="100013"/>
            </a:xfrm>
            <a:custGeom>
              <a:avLst/>
              <a:gdLst>
                <a:gd name="T0" fmla="*/ 107995 w 185737"/>
                <a:gd name="T1" fmla="*/ 80134 h 100012"/>
                <a:gd name="T2" fmla="*/ 38112 w 185737"/>
                <a:gd name="T3" fmla="*/ 80134 h 100012"/>
                <a:gd name="T4" fmla="*/ 24110 w 185737"/>
                <a:gd name="T5" fmla="*/ 66132 h 100012"/>
                <a:gd name="T6" fmla="*/ 24110 w 185737"/>
                <a:gd name="T7" fmla="*/ 38112 h 100012"/>
                <a:gd name="T8" fmla="*/ 38112 w 185737"/>
                <a:gd name="T9" fmla="*/ 24110 h 100012"/>
                <a:gd name="T10" fmla="*/ 163859 w 185737"/>
                <a:gd name="T11" fmla="*/ 24110 h 1000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5737" h="100012">
                  <a:moveTo>
                    <a:pt x="107978" y="80117"/>
                  </a:moveTo>
                  <a:lnTo>
                    <a:pt x="38112" y="80117"/>
                  </a:lnTo>
                  <a:cubicBezTo>
                    <a:pt x="30397" y="80117"/>
                    <a:pt x="24110" y="73831"/>
                    <a:pt x="24110" y="66115"/>
                  </a:cubicBezTo>
                  <a:lnTo>
                    <a:pt x="24110" y="38112"/>
                  </a:lnTo>
                  <a:cubicBezTo>
                    <a:pt x="24110" y="30397"/>
                    <a:pt x="30397" y="24110"/>
                    <a:pt x="38112" y="24110"/>
                  </a:cubicBezTo>
                  <a:lnTo>
                    <a:pt x="163842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4" name="Полилиния: фигура 96">
              <a:extLst>
                <a:ext uri="{FF2B5EF4-FFF2-40B4-BE49-F238E27FC236}">
                  <a16:creationId xmlns:a16="http://schemas.microsoft.com/office/drawing/2014/main" id="{8563A5A9-EFA0-4515-975F-802529149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847" y="2639884"/>
              <a:ext cx="328613" cy="171450"/>
            </a:xfrm>
            <a:custGeom>
              <a:avLst/>
              <a:gdLst>
                <a:gd name="T0" fmla="*/ 310163 w 328612"/>
                <a:gd name="T1" fmla="*/ 24682 h 171450"/>
                <a:gd name="T2" fmla="*/ 281302 w 328612"/>
                <a:gd name="T3" fmla="*/ 138124 h 171450"/>
                <a:gd name="T4" fmla="*/ 267729 w 328612"/>
                <a:gd name="T5" fmla="*/ 148697 h 171450"/>
                <a:gd name="T6" fmla="*/ 65973 w 328612"/>
                <a:gd name="T7" fmla="*/ 148697 h 171450"/>
                <a:gd name="T8" fmla="*/ 52399 w 328612"/>
                <a:gd name="T9" fmla="*/ 138124 h 171450"/>
                <a:gd name="T10" fmla="*/ 24110 w 328612"/>
                <a:gd name="T11" fmla="*/ 24110 h 171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8612" h="171450">
                  <a:moveTo>
                    <a:pt x="310146" y="24682"/>
                  </a:moveTo>
                  <a:lnTo>
                    <a:pt x="281285" y="138124"/>
                  </a:lnTo>
                  <a:cubicBezTo>
                    <a:pt x="279714" y="144411"/>
                    <a:pt x="274141" y="148697"/>
                    <a:pt x="267712" y="148697"/>
                  </a:cubicBezTo>
                  <a:lnTo>
                    <a:pt x="65973" y="148697"/>
                  </a:lnTo>
                  <a:cubicBezTo>
                    <a:pt x="59543" y="148697"/>
                    <a:pt x="53971" y="144268"/>
                    <a:pt x="52399" y="138124"/>
                  </a:cubicBez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5" name="Полилиния: фигура 97">
              <a:extLst>
                <a:ext uri="{FF2B5EF4-FFF2-40B4-BE49-F238E27FC236}">
                  <a16:creationId xmlns:a16="http://schemas.microsoft.com/office/drawing/2014/main" id="{497813FB-CEF6-45F9-BC8C-F2AFECE7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722" y="2512884"/>
              <a:ext cx="100013" cy="171450"/>
            </a:xfrm>
            <a:custGeom>
              <a:avLst/>
              <a:gdLst>
                <a:gd name="T0" fmla="*/ 79991 w 100012"/>
                <a:gd name="T1" fmla="*/ 24110 h 171450"/>
                <a:gd name="T2" fmla="*/ 24110 w 100012"/>
                <a:gd name="T3" fmla="*/ 149983 h 1714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012" h="171450">
                  <a:moveTo>
                    <a:pt x="79974" y="24110"/>
                  </a:moveTo>
                  <a:lnTo>
                    <a:pt x="24110" y="149983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6" name="Полилиния: фигура 98">
              <a:extLst>
                <a:ext uri="{FF2B5EF4-FFF2-40B4-BE49-F238E27FC236}">
                  <a16:creationId xmlns:a16="http://schemas.microsoft.com/office/drawing/2014/main" id="{7058F1D5-D737-45F8-80D3-642ACE754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160" y="2666872"/>
              <a:ext cx="42862" cy="100012"/>
            </a:xfrm>
            <a:custGeom>
              <a:avLst/>
              <a:gdLst>
                <a:gd name="T0" fmla="*/ 24127 w 42862"/>
                <a:gd name="T1" fmla="*/ 24110 h 100012"/>
                <a:gd name="T2" fmla="*/ 24127 w 42862"/>
                <a:gd name="T3" fmla="*/ 80134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80117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7" name="Полилиния: фигура 99">
              <a:extLst>
                <a:ext uri="{FF2B5EF4-FFF2-40B4-BE49-F238E27FC236}">
                  <a16:creationId xmlns:a16="http://schemas.microsoft.com/office/drawing/2014/main" id="{CF81F114-8E67-48CC-BD5D-B3ABE7DF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722" y="2666872"/>
              <a:ext cx="42863" cy="100012"/>
            </a:xfrm>
            <a:custGeom>
              <a:avLst/>
              <a:gdLst>
                <a:gd name="T0" fmla="*/ 24127 w 42862"/>
                <a:gd name="T1" fmla="*/ 24110 h 100012"/>
                <a:gd name="T2" fmla="*/ 24127 w 42862"/>
                <a:gd name="T3" fmla="*/ 80134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80117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8" name="Полилиния: фигура 100">
              <a:extLst>
                <a:ext uri="{FF2B5EF4-FFF2-40B4-BE49-F238E27FC236}">
                  <a16:creationId xmlns:a16="http://schemas.microsoft.com/office/drawing/2014/main" id="{195A6D88-D786-4D6C-B97D-2D40D1DB1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285" y="2666872"/>
              <a:ext cx="42862" cy="100012"/>
            </a:xfrm>
            <a:custGeom>
              <a:avLst/>
              <a:gdLst>
                <a:gd name="T0" fmla="*/ 24127 w 42862"/>
                <a:gd name="T1" fmla="*/ 24110 h 100012"/>
                <a:gd name="T2" fmla="*/ 24127 w 42862"/>
                <a:gd name="T3" fmla="*/ 80134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80117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69" name="Полилиния: фигура 101">
              <a:extLst>
                <a:ext uri="{FF2B5EF4-FFF2-40B4-BE49-F238E27FC236}">
                  <a16:creationId xmlns:a16="http://schemas.microsoft.com/office/drawing/2014/main" id="{B34E5869-81FA-4A48-95AC-49D641249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322" y="2470022"/>
              <a:ext cx="600075" cy="342900"/>
            </a:xfrm>
            <a:custGeom>
              <a:avLst/>
              <a:gdLst>
                <a:gd name="T0" fmla="*/ 24110 w 600075"/>
                <a:gd name="T1" fmla="*/ 331577 h 342900"/>
                <a:gd name="T2" fmla="*/ 24110 w 600075"/>
                <a:gd name="T3" fmla="*/ 24110 h 342900"/>
                <a:gd name="T4" fmla="*/ 583180 w 600075"/>
                <a:gd name="T5" fmla="*/ 24110 h 342900"/>
                <a:gd name="T6" fmla="*/ 583180 w 600075"/>
                <a:gd name="T7" fmla="*/ 331577 h 34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0075" h="342900">
                  <a:moveTo>
                    <a:pt x="24110" y="331577"/>
                  </a:moveTo>
                  <a:lnTo>
                    <a:pt x="24110" y="24110"/>
                  </a:lnTo>
                  <a:lnTo>
                    <a:pt x="583180" y="24110"/>
                  </a:lnTo>
                  <a:lnTo>
                    <a:pt x="583180" y="33157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70" name="Рисунок 103">
            <a:extLst>
              <a:ext uri="{FF2B5EF4-FFF2-40B4-BE49-F238E27FC236}">
                <a16:creationId xmlns:a16="http://schemas.microsoft.com/office/drawing/2014/main" id="{6ADE5FB8-8E7E-4B2F-A7F3-EC1B64AFBC18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4716066"/>
            <a:ext cx="685800" cy="685800"/>
            <a:chOff x="5532437" y="3011487"/>
            <a:chExt cx="685800" cy="685800"/>
          </a:xfrm>
        </p:grpSpPr>
        <p:sp>
          <p:nvSpPr>
            <p:cNvPr id="71" name="Полилиния: фигура 105">
              <a:extLst>
                <a:ext uri="{FF2B5EF4-FFF2-40B4-BE49-F238E27FC236}">
                  <a16:creationId xmlns:a16="http://schemas.microsoft.com/office/drawing/2014/main" id="{45D86614-34D7-465B-8704-D6B8FDD6D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4" y="3076575"/>
              <a:ext cx="685800" cy="514350"/>
            </a:xfrm>
            <a:custGeom>
              <a:avLst/>
              <a:gdLst>
                <a:gd name="T0" fmla="*/ 597182 w 685800"/>
                <a:gd name="T1" fmla="*/ 24110 h 514350"/>
                <a:gd name="T2" fmla="*/ 653046 w 685800"/>
                <a:gd name="T3" fmla="*/ 24110 h 514350"/>
                <a:gd name="T4" fmla="*/ 667048 w 685800"/>
                <a:gd name="T5" fmla="*/ 38112 h 514350"/>
                <a:gd name="T6" fmla="*/ 667048 w 685800"/>
                <a:gd name="T7" fmla="*/ 485311 h 514350"/>
                <a:gd name="T8" fmla="*/ 653046 w 685800"/>
                <a:gd name="T9" fmla="*/ 499312 h 514350"/>
                <a:gd name="T10" fmla="*/ 38112 w 685800"/>
                <a:gd name="T11" fmla="*/ 499312 h 514350"/>
                <a:gd name="T12" fmla="*/ 24110 w 685800"/>
                <a:gd name="T13" fmla="*/ 485311 h 514350"/>
                <a:gd name="T14" fmla="*/ 24110 w 685800"/>
                <a:gd name="T15" fmla="*/ 38112 h 514350"/>
                <a:gd name="T16" fmla="*/ 38112 w 685800"/>
                <a:gd name="T17" fmla="*/ 24110 h 514350"/>
                <a:gd name="T18" fmla="*/ 93976 w 685800"/>
                <a:gd name="T19" fmla="*/ 24110 h 5143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5800" h="514350">
                  <a:moveTo>
                    <a:pt x="597182" y="24110"/>
                  </a:moveTo>
                  <a:lnTo>
                    <a:pt x="653046" y="24110"/>
                  </a:lnTo>
                  <a:cubicBezTo>
                    <a:pt x="660761" y="24110"/>
                    <a:pt x="667048" y="30397"/>
                    <a:pt x="667048" y="38112"/>
                  </a:cubicBezTo>
                  <a:lnTo>
                    <a:pt x="667048" y="485311"/>
                  </a:lnTo>
                  <a:cubicBezTo>
                    <a:pt x="667048" y="493026"/>
                    <a:pt x="660761" y="499312"/>
                    <a:pt x="653046" y="499312"/>
                  </a:cubicBezTo>
                  <a:lnTo>
                    <a:pt x="38112" y="499312"/>
                  </a:lnTo>
                  <a:cubicBezTo>
                    <a:pt x="30397" y="499312"/>
                    <a:pt x="24110" y="493026"/>
                    <a:pt x="24110" y="485311"/>
                  </a:cubicBezTo>
                  <a:lnTo>
                    <a:pt x="24110" y="38112"/>
                  </a:lnTo>
                  <a:cubicBezTo>
                    <a:pt x="24110" y="30397"/>
                    <a:pt x="30397" y="24110"/>
                    <a:pt x="38112" y="24110"/>
                  </a:cubicBezTo>
                  <a:lnTo>
                    <a:pt x="93976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2" name="Полилиния: фигура 106">
              <a:extLst>
                <a:ext uri="{FF2B5EF4-FFF2-40B4-BE49-F238E27FC236}">
                  <a16:creationId xmlns:a16="http://schemas.microsoft.com/office/drawing/2014/main" id="{2E53F260-126A-401F-B746-F0577F444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199" y="3579812"/>
              <a:ext cx="42863" cy="100013"/>
            </a:xfrm>
            <a:custGeom>
              <a:avLst/>
              <a:gdLst>
                <a:gd name="T0" fmla="*/ 24127 w 42862"/>
                <a:gd name="T1" fmla="*/ 24110 h 100012"/>
                <a:gd name="T2" fmla="*/ 24127 w 42862"/>
                <a:gd name="T3" fmla="*/ 79991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7997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3" name="Полилиния: фигура 107">
              <a:extLst>
                <a:ext uri="{FF2B5EF4-FFF2-40B4-BE49-F238E27FC236}">
                  <a16:creationId xmlns:a16="http://schemas.microsoft.com/office/drawing/2014/main" id="{F71F53AB-8362-451C-893A-00219AC64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787" y="3579812"/>
              <a:ext cx="42862" cy="100013"/>
            </a:xfrm>
            <a:custGeom>
              <a:avLst/>
              <a:gdLst>
                <a:gd name="T0" fmla="*/ 24127 w 42862"/>
                <a:gd name="T1" fmla="*/ 79991 h 100012"/>
                <a:gd name="T2" fmla="*/ 24127 w 42862"/>
                <a:gd name="T3" fmla="*/ 24110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79974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4" name="Полилиния: фигура 108">
              <a:extLst>
                <a:ext uri="{FF2B5EF4-FFF2-40B4-BE49-F238E27FC236}">
                  <a16:creationId xmlns:a16="http://schemas.microsoft.com/office/drawing/2014/main" id="{9D069F9B-D8CE-4D65-A75D-EC657C1EE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224" y="3635375"/>
              <a:ext cx="285750" cy="42862"/>
            </a:xfrm>
            <a:custGeom>
              <a:avLst/>
              <a:gdLst>
                <a:gd name="T0" fmla="*/ 261711 w 285750"/>
                <a:gd name="T1" fmla="*/ 24127 h 42862"/>
                <a:gd name="T2" fmla="*/ 24110 w 285750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5750" h="42862">
                  <a:moveTo>
                    <a:pt x="261711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5" name="Полилиния: фигура 109">
              <a:extLst>
                <a:ext uri="{FF2B5EF4-FFF2-40B4-BE49-F238E27FC236}">
                  <a16:creationId xmlns:a16="http://schemas.microsoft.com/office/drawing/2014/main" id="{A273E221-4441-4BF4-ACC5-4402430CF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4" y="3467100"/>
              <a:ext cx="685800" cy="42862"/>
            </a:xfrm>
            <a:custGeom>
              <a:avLst/>
              <a:gdLst>
                <a:gd name="T0" fmla="*/ 24110 w 685800"/>
                <a:gd name="T1" fmla="*/ 24127 h 42862"/>
                <a:gd name="T2" fmla="*/ 667048 w 685800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42862">
                  <a:moveTo>
                    <a:pt x="24110" y="24110"/>
                  </a:moveTo>
                  <a:lnTo>
                    <a:pt x="667048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6" name="Полилиния: фигура 110">
              <a:extLst>
                <a:ext uri="{FF2B5EF4-FFF2-40B4-BE49-F238E27FC236}">
                  <a16:creationId xmlns:a16="http://schemas.microsoft.com/office/drawing/2014/main" id="{9C740103-B38A-4CCD-90AD-212849F6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49" y="3509962"/>
              <a:ext cx="85725" cy="42863"/>
            </a:xfrm>
            <a:custGeom>
              <a:avLst/>
              <a:gdLst>
                <a:gd name="T0" fmla="*/ 24110 w 85725"/>
                <a:gd name="T1" fmla="*/ 24127 h 42862"/>
                <a:gd name="T2" fmla="*/ 66115 w 857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42862">
                  <a:moveTo>
                    <a:pt x="24110" y="24110"/>
                  </a:moveTo>
                  <a:lnTo>
                    <a:pt x="6611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7" name="Полилиния: фигура 111">
              <a:extLst>
                <a:ext uri="{FF2B5EF4-FFF2-40B4-BE49-F238E27FC236}">
                  <a16:creationId xmlns:a16="http://schemas.microsoft.com/office/drawing/2014/main" id="{29847F6C-2530-403E-A262-C11CBF2DF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799" y="3021012"/>
              <a:ext cx="457200" cy="442913"/>
            </a:xfrm>
            <a:custGeom>
              <a:avLst/>
              <a:gdLst>
                <a:gd name="T0" fmla="*/ 24110 w 457200"/>
                <a:gd name="T1" fmla="*/ 429321 h 442912"/>
                <a:gd name="T2" fmla="*/ 24110 w 457200"/>
                <a:gd name="T3" fmla="*/ 24110 h 442912"/>
                <a:gd name="T4" fmla="*/ 443448 w 457200"/>
                <a:gd name="T5" fmla="*/ 24110 h 442912"/>
                <a:gd name="T6" fmla="*/ 443448 w 457200"/>
                <a:gd name="T7" fmla="*/ 429321 h 4429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200" h="442912">
                  <a:moveTo>
                    <a:pt x="24110" y="429304"/>
                  </a:moveTo>
                  <a:lnTo>
                    <a:pt x="24110" y="24110"/>
                  </a:lnTo>
                  <a:lnTo>
                    <a:pt x="443448" y="24110"/>
                  </a:lnTo>
                  <a:lnTo>
                    <a:pt x="443448" y="429304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8" name="Полилиния: фигура 112">
              <a:extLst>
                <a:ext uri="{FF2B5EF4-FFF2-40B4-BE49-F238E27FC236}">
                  <a16:creationId xmlns:a16="http://schemas.microsoft.com/office/drawing/2014/main" id="{A5180794-AD63-4749-A65D-BE250E763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799" y="3103562"/>
              <a:ext cx="457200" cy="42863"/>
            </a:xfrm>
            <a:custGeom>
              <a:avLst/>
              <a:gdLst>
                <a:gd name="T0" fmla="*/ 24110 w 457200"/>
                <a:gd name="T1" fmla="*/ 24127 h 42862"/>
                <a:gd name="T2" fmla="*/ 443448 w 457200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7200" h="42862">
                  <a:moveTo>
                    <a:pt x="24110" y="24110"/>
                  </a:moveTo>
                  <a:lnTo>
                    <a:pt x="443448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79" name="Полилиния: фигура 113">
              <a:extLst>
                <a:ext uri="{FF2B5EF4-FFF2-40B4-BE49-F238E27FC236}">
                  <a16:creationId xmlns:a16="http://schemas.microsoft.com/office/drawing/2014/main" id="{DBB3A245-4B49-4D48-8F30-585E42050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2" y="3062287"/>
              <a:ext cx="71437" cy="42863"/>
            </a:xfrm>
            <a:custGeom>
              <a:avLst/>
              <a:gdLst>
                <a:gd name="T0" fmla="*/ 24110 w 71437"/>
                <a:gd name="T1" fmla="*/ 24127 h 42862"/>
                <a:gd name="T2" fmla="*/ 52131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2114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0" name="Полилиния: фигура 114">
              <a:extLst>
                <a:ext uri="{FF2B5EF4-FFF2-40B4-BE49-F238E27FC236}">
                  <a16:creationId xmlns:a16="http://schemas.microsoft.com/office/drawing/2014/main" id="{4196FC43-3356-4670-92ED-6E447290C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224" y="3062287"/>
              <a:ext cx="71438" cy="42863"/>
            </a:xfrm>
            <a:custGeom>
              <a:avLst/>
              <a:gdLst>
                <a:gd name="T0" fmla="*/ 24110 w 71437"/>
                <a:gd name="T1" fmla="*/ 24127 h 42862"/>
                <a:gd name="T2" fmla="*/ 51988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1971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1" name="Полилиния: фигура 115">
              <a:extLst>
                <a:ext uri="{FF2B5EF4-FFF2-40B4-BE49-F238E27FC236}">
                  <a16:creationId xmlns:a16="http://schemas.microsoft.com/office/drawing/2014/main" id="{44718AAB-6C3B-4A21-BF39-CA37A13BD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787" y="3062287"/>
              <a:ext cx="71437" cy="42863"/>
            </a:xfrm>
            <a:custGeom>
              <a:avLst/>
              <a:gdLst>
                <a:gd name="T0" fmla="*/ 24110 w 71437"/>
                <a:gd name="T1" fmla="*/ 24127 h 42862"/>
                <a:gd name="T2" fmla="*/ 52131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2114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82" name="Рисунок 117">
            <a:extLst>
              <a:ext uri="{FF2B5EF4-FFF2-40B4-BE49-F238E27FC236}">
                <a16:creationId xmlns:a16="http://schemas.microsoft.com/office/drawing/2014/main" id="{470FA1A1-FDCC-49A7-A698-3533D60567B4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2423716"/>
            <a:ext cx="685800" cy="685800"/>
            <a:chOff x="1096688" y="2365551"/>
            <a:chExt cx="685800" cy="685800"/>
          </a:xfrm>
        </p:grpSpPr>
        <p:sp>
          <p:nvSpPr>
            <p:cNvPr id="83" name="Полилиния: фигура 119">
              <a:extLst>
                <a:ext uri="{FF2B5EF4-FFF2-40B4-BE49-F238E27FC236}">
                  <a16:creationId xmlns:a16="http://schemas.microsoft.com/office/drawing/2014/main" id="{912CD50A-075B-4A8B-BF62-709941707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725" y="2575101"/>
              <a:ext cx="357188" cy="471488"/>
            </a:xfrm>
            <a:custGeom>
              <a:avLst/>
              <a:gdLst>
                <a:gd name="T0" fmla="*/ 345596 w 357187"/>
                <a:gd name="T1" fmla="*/ 457467 h 471487"/>
                <a:gd name="T2" fmla="*/ 24110 w 357187"/>
                <a:gd name="T3" fmla="*/ 457467 h 471487"/>
                <a:gd name="T4" fmla="*/ 24110 w 357187"/>
                <a:gd name="T5" fmla="*/ 79974 h 471487"/>
                <a:gd name="T6" fmla="*/ 79974 w 357187"/>
                <a:gd name="T7" fmla="*/ 24110 h 471487"/>
                <a:gd name="T8" fmla="*/ 345596 w 357187"/>
                <a:gd name="T9" fmla="*/ 24110 h 471487"/>
                <a:gd name="T10" fmla="*/ 345596 w 357187"/>
                <a:gd name="T11" fmla="*/ 457467 h 4714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7187" h="471487">
                  <a:moveTo>
                    <a:pt x="345579" y="457450"/>
                  </a:moveTo>
                  <a:lnTo>
                    <a:pt x="24110" y="457450"/>
                  </a:lnTo>
                  <a:lnTo>
                    <a:pt x="24110" y="79974"/>
                  </a:lnTo>
                  <a:lnTo>
                    <a:pt x="79974" y="24110"/>
                  </a:lnTo>
                  <a:lnTo>
                    <a:pt x="345579" y="24110"/>
                  </a:lnTo>
                  <a:lnTo>
                    <a:pt x="345579" y="45745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4" name="Полилиния: фигура 120">
              <a:extLst>
                <a:ext uri="{FF2B5EF4-FFF2-40B4-BE49-F238E27FC236}">
                  <a16:creationId xmlns:a16="http://schemas.microsoft.com/office/drawing/2014/main" id="{F5A46699-774E-48E0-A0E6-8F9A51767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138" y="2505251"/>
              <a:ext cx="300037" cy="471488"/>
            </a:xfrm>
            <a:custGeom>
              <a:avLst/>
              <a:gdLst>
                <a:gd name="T0" fmla="*/ 24110 w 300037"/>
                <a:gd name="T1" fmla="*/ 24110 h 471487"/>
                <a:gd name="T2" fmla="*/ 289732 w 300037"/>
                <a:gd name="T3" fmla="*/ 24110 h 471487"/>
                <a:gd name="T4" fmla="*/ 289732 w 300037"/>
                <a:gd name="T5" fmla="*/ 457324 h 4714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0037" h="471487">
                  <a:moveTo>
                    <a:pt x="24110" y="24110"/>
                  </a:moveTo>
                  <a:lnTo>
                    <a:pt x="289715" y="24110"/>
                  </a:lnTo>
                  <a:lnTo>
                    <a:pt x="289715" y="45730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5" name="Полилиния: фигура 121">
              <a:extLst>
                <a:ext uri="{FF2B5EF4-FFF2-40B4-BE49-F238E27FC236}">
                  <a16:creationId xmlns:a16="http://schemas.microsoft.com/office/drawing/2014/main" id="{94BA6DA4-1B37-466E-BE17-E120BEA67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988" y="2435401"/>
              <a:ext cx="300037" cy="471488"/>
            </a:xfrm>
            <a:custGeom>
              <a:avLst/>
              <a:gdLst>
                <a:gd name="T0" fmla="*/ 24110 w 300037"/>
                <a:gd name="T1" fmla="*/ 24110 h 471487"/>
                <a:gd name="T2" fmla="*/ 289732 w 300037"/>
                <a:gd name="T3" fmla="*/ 24110 h 471487"/>
                <a:gd name="T4" fmla="*/ 289732 w 300037"/>
                <a:gd name="T5" fmla="*/ 457324 h 4714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0037" h="471487">
                  <a:moveTo>
                    <a:pt x="24110" y="24110"/>
                  </a:moveTo>
                  <a:lnTo>
                    <a:pt x="289715" y="24110"/>
                  </a:lnTo>
                  <a:lnTo>
                    <a:pt x="289715" y="45730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6" name="Полилиния: фигура 122">
              <a:extLst>
                <a:ext uri="{FF2B5EF4-FFF2-40B4-BE49-F238E27FC236}">
                  <a16:creationId xmlns:a16="http://schemas.microsoft.com/office/drawing/2014/main" id="{4328514C-64D1-4452-8E8D-DE5FFA3D3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838" y="2365551"/>
              <a:ext cx="300037" cy="471488"/>
            </a:xfrm>
            <a:custGeom>
              <a:avLst/>
              <a:gdLst>
                <a:gd name="T0" fmla="*/ 24110 w 300037"/>
                <a:gd name="T1" fmla="*/ 24110 h 471487"/>
                <a:gd name="T2" fmla="*/ 289732 w 300037"/>
                <a:gd name="T3" fmla="*/ 24110 h 471487"/>
                <a:gd name="T4" fmla="*/ 289732 w 300037"/>
                <a:gd name="T5" fmla="*/ 457324 h 4714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0037" h="471487">
                  <a:moveTo>
                    <a:pt x="24110" y="24110"/>
                  </a:moveTo>
                  <a:lnTo>
                    <a:pt x="289715" y="24110"/>
                  </a:lnTo>
                  <a:lnTo>
                    <a:pt x="289715" y="45730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7" name="Полилиния: фигура 123">
              <a:extLst>
                <a:ext uri="{FF2B5EF4-FFF2-40B4-BE49-F238E27FC236}">
                  <a16:creationId xmlns:a16="http://schemas.microsoft.com/office/drawing/2014/main" id="{AF47A56B-03DA-4FB4-B859-26E572AD7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000" y="2617964"/>
              <a:ext cx="85725" cy="85725"/>
            </a:xfrm>
            <a:custGeom>
              <a:avLst/>
              <a:gdLst>
                <a:gd name="T0" fmla="*/ 66115 w 85725"/>
                <a:gd name="T1" fmla="*/ 24110 h 85725"/>
                <a:gd name="T2" fmla="*/ 66115 w 85725"/>
                <a:gd name="T3" fmla="*/ 66115 h 85725"/>
                <a:gd name="T4" fmla="*/ 24110 w 85725"/>
                <a:gd name="T5" fmla="*/ 66115 h 857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725" h="85725">
                  <a:moveTo>
                    <a:pt x="66115" y="24110"/>
                  </a:moveTo>
                  <a:lnTo>
                    <a:pt x="66115" y="66115"/>
                  </a:lnTo>
                  <a:lnTo>
                    <a:pt x="24110" y="66115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8" name="Полилиния: фигура 124">
              <a:extLst>
                <a:ext uri="{FF2B5EF4-FFF2-40B4-BE49-F238E27FC236}">
                  <a16:creationId xmlns:a16="http://schemas.microsoft.com/office/drawing/2014/main" id="{8C357595-2BE6-4D01-AB11-F2A930ECB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863" y="2743376"/>
              <a:ext cx="200025" cy="42863"/>
            </a:xfrm>
            <a:custGeom>
              <a:avLst/>
              <a:gdLst>
                <a:gd name="T0" fmla="*/ 24110 w 200025"/>
                <a:gd name="T1" fmla="*/ 24127 h 42862"/>
                <a:gd name="T2" fmla="*/ 177844 w 2000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25" h="42862">
                  <a:moveTo>
                    <a:pt x="24110" y="24110"/>
                  </a:moveTo>
                  <a:lnTo>
                    <a:pt x="177844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89" name="Полилиния: фигура 125">
              <a:extLst>
                <a:ext uri="{FF2B5EF4-FFF2-40B4-BE49-F238E27FC236}">
                  <a16:creationId xmlns:a16="http://schemas.microsoft.com/office/drawing/2014/main" id="{791AFFDB-C475-4231-B015-EA076D04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863" y="2798939"/>
              <a:ext cx="200025" cy="42862"/>
            </a:xfrm>
            <a:custGeom>
              <a:avLst/>
              <a:gdLst>
                <a:gd name="T0" fmla="*/ 24110 w 200025"/>
                <a:gd name="T1" fmla="*/ 24127 h 42862"/>
                <a:gd name="T2" fmla="*/ 177844 w 20002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25" h="42862">
                  <a:moveTo>
                    <a:pt x="24110" y="24110"/>
                  </a:moveTo>
                  <a:lnTo>
                    <a:pt x="177844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0" name="Полилиния: фигура 126">
              <a:extLst>
                <a:ext uri="{FF2B5EF4-FFF2-40B4-BE49-F238E27FC236}">
                  <a16:creationId xmlns:a16="http://schemas.microsoft.com/office/drawing/2014/main" id="{9FFC8116-C040-40A2-90DA-2B75C2EC3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863" y="2854501"/>
              <a:ext cx="142875" cy="42863"/>
            </a:xfrm>
            <a:custGeom>
              <a:avLst/>
              <a:gdLst>
                <a:gd name="T0" fmla="*/ 24110 w 142875"/>
                <a:gd name="T1" fmla="*/ 24127 h 42862"/>
                <a:gd name="T2" fmla="*/ 121837 w 142875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2875" h="42862">
                  <a:moveTo>
                    <a:pt x="24110" y="24110"/>
                  </a:moveTo>
                  <a:lnTo>
                    <a:pt x="121837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91" name="Рисунок 130">
            <a:extLst>
              <a:ext uri="{FF2B5EF4-FFF2-40B4-BE49-F238E27FC236}">
                <a16:creationId xmlns:a16="http://schemas.microsoft.com/office/drawing/2014/main" id="{9FA64E8C-1D72-427E-B94D-7BC8DFE276BD}"/>
              </a:ext>
            </a:extLst>
          </p:cNvPr>
          <p:cNvGrpSpPr>
            <a:grpSpLocks/>
          </p:cNvGrpSpPr>
          <p:nvPr/>
        </p:nvGrpSpPr>
        <p:grpSpPr bwMode="auto">
          <a:xfrm>
            <a:off x="6978650" y="2385616"/>
            <a:ext cx="685800" cy="685800"/>
            <a:chOff x="6852075" y="2401903"/>
            <a:chExt cx="685800" cy="685800"/>
          </a:xfrm>
        </p:grpSpPr>
        <p:sp>
          <p:nvSpPr>
            <p:cNvPr id="92" name="Полилиния: фигура 132">
              <a:extLst>
                <a:ext uri="{FF2B5EF4-FFF2-40B4-BE49-F238E27FC236}">
                  <a16:creationId xmlns:a16="http://schemas.microsoft.com/office/drawing/2014/main" id="{D0A5271F-D080-4724-AAB1-5C6CD7A5F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2075" y="2927366"/>
              <a:ext cx="685800" cy="114300"/>
            </a:xfrm>
            <a:custGeom>
              <a:avLst/>
              <a:gdLst>
                <a:gd name="T0" fmla="*/ 625042 w 685800"/>
                <a:gd name="T1" fmla="*/ 93976 h 114300"/>
                <a:gd name="T2" fmla="*/ 65973 w 685800"/>
                <a:gd name="T3" fmla="*/ 93976 h 114300"/>
                <a:gd name="T4" fmla="*/ 24110 w 685800"/>
                <a:gd name="T5" fmla="*/ 52114 h 114300"/>
                <a:gd name="T6" fmla="*/ 24110 w 685800"/>
                <a:gd name="T7" fmla="*/ 24110 h 114300"/>
                <a:gd name="T8" fmla="*/ 275713 w 685800"/>
                <a:gd name="T9" fmla="*/ 24110 h 114300"/>
                <a:gd name="T10" fmla="*/ 289715 w 685800"/>
                <a:gd name="T11" fmla="*/ 38112 h 114300"/>
                <a:gd name="T12" fmla="*/ 401586 w 685800"/>
                <a:gd name="T13" fmla="*/ 38112 h 114300"/>
                <a:gd name="T14" fmla="*/ 415588 w 685800"/>
                <a:gd name="T15" fmla="*/ 24110 h 114300"/>
                <a:gd name="T16" fmla="*/ 667191 w 685800"/>
                <a:gd name="T17" fmla="*/ 24110 h 114300"/>
                <a:gd name="T18" fmla="*/ 667191 w 685800"/>
                <a:gd name="T19" fmla="*/ 52114 h 114300"/>
                <a:gd name="T20" fmla="*/ 625328 w 685800"/>
                <a:gd name="T21" fmla="*/ 93976 h 114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5800" h="114300">
                  <a:moveTo>
                    <a:pt x="625042" y="93976"/>
                  </a:moveTo>
                  <a:lnTo>
                    <a:pt x="65973" y="93976"/>
                  </a:lnTo>
                  <a:cubicBezTo>
                    <a:pt x="42827" y="93976"/>
                    <a:pt x="24110" y="75259"/>
                    <a:pt x="24110" y="52114"/>
                  </a:cubicBezTo>
                  <a:lnTo>
                    <a:pt x="24110" y="24110"/>
                  </a:lnTo>
                  <a:lnTo>
                    <a:pt x="275713" y="24110"/>
                  </a:lnTo>
                  <a:lnTo>
                    <a:pt x="289715" y="38112"/>
                  </a:lnTo>
                  <a:lnTo>
                    <a:pt x="401586" y="38112"/>
                  </a:lnTo>
                  <a:lnTo>
                    <a:pt x="415588" y="24110"/>
                  </a:lnTo>
                  <a:lnTo>
                    <a:pt x="667191" y="24110"/>
                  </a:lnTo>
                  <a:lnTo>
                    <a:pt x="667191" y="52114"/>
                  </a:lnTo>
                  <a:cubicBezTo>
                    <a:pt x="667191" y="75259"/>
                    <a:pt x="648474" y="93976"/>
                    <a:pt x="625328" y="93976"/>
                  </a:cubicBezTo>
                  <a:lnTo>
                    <a:pt x="625042" y="93976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3" name="Полилиния: фигура 133">
              <a:extLst>
                <a:ext uri="{FF2B5EF4-FFF2-40B4-BE49-F238E27FC236}">
                  <a16:creationId xmlns:a16="http://schemas.microsoft.com/office/drawing/2014/main" id="{9BF6EAEE-1BA9-4ABE-96C3-AED5AEB0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350" y="2857516"/>
              <a:ext cx="42863" cy="114300"/>
            </a:xfrm>
            <a:custGeom>
              <a:avLst/>
              <a:gdLst>
                <a:gd name="T0" fmla="*/ 24127 w 42862"/>
                <a:gd name="T1" fmla="*/ 93976 h 114300"/>
                <a:gd name="T2" fmla="*/ 24127 w 42862"/>
                <a:gd name="T3" fmla="*/ 24110 h 114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14300">
                  <a:moveTo>
                    <a:pt x="24110" y="93976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4" name="Полилиния: фигура 134">
              <a:extLst>
                <a:ext uri="{FF2B5EF4-FFF2-40B4-BE49-F238E27FC236}">
                  <a16:creationId xmlns:a16="http://schemas.microsoft.com/office/drawing/2014/main" id="{B1D2351D-A010-4962-90B3-6F66AB08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313" y="2535253"/>
              <a:ext cx="271462" cy="428625"/>
            </a:xfrm>
            <a:custGeom>
              <a:avLst/>
              <a:gdLst>
                <a:gd name="T0" fmla="*/ 24110 w 271462"/>
                <a:gd name="T1" fmla="*/ 24110 h 428625"/>
                <a:gd name="T2" fmla="*/ 219866 w 271462"/>
                <a:gd name="T3" fmla="*/ 24110 h 428625"/>
                <a:gd name="T4" fmla="*/ 247869 w 271462"/>
                <a:gd name="T5" fmla="*/ 52114 h 428625"/>
                <a:gd name="T6" fmla="*/ 247869 w 271462"/>
                <a:gd name="T7" fmla="*/ 415445 h 4286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1462" h="428625">
                  <a:moveTo>
                    <a:pt x="24110" y="24110"/>
                  </a:moveTo>
                  <a:lnTo>
                    <a:pt x="219849" y="24110"/>
                  </a:lnTo>
                  <a:cubicBezTo>
                    <a:pt x="235279" y="24110"/>
                    <a:pt x="247852" y="36683"/>
                    <a:pt x="247852" y="52114"/>
                  </a:cubicBezTo>
                  <a:lnTo>
                    <a:pt x="247852" y="415445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5" name="Полилиния: фигура 135">
              <a:extLst>
                <a:ext uri="{FF2B5EF4-FFF2-40B4-BE49-F238E27FC236}">
                  <a16:creationId xmlns:a16="http://schemas.microsoft.com/office/drawing/2014/main" id="{A78A6856-306E-4986-91FE-D13D2D467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2075" y="2452703"/>
              <a:ext cx="385763" cy="171450"/>
            </a:xfrm>
            <a:custGeom>
              <a:avLst/>
              <a:gdLst>
                <a:gd name="T0" fmla="*/ 38398 w 385762"/>
                <a:gd name="T1" fmla="*/ 24110 h 171450"/>
                <a:gd name="T2" fmla="*/ 359312 w 385762"/>
                <a:gd name="T3" fmla="*/ 24110 h 171450"/>
                <a:gd name="T4" fmla="*/ 373599 w 385762"/>
                <a:gd name="T5" fmla="*/ 38398 h 171450"/>
                <a:gd name="T6" fmla="*/ 373599 w 385762"/>
                <a:gd name="T7" fmla="*/ 149840 h 171450"/>
                <a:gd name="T8" fmla="*/ 24110 w 385762"/>
                <a:gd name="T9" fmla="*/ 149840 h 171450"/>
                <a:gd name="T10" fmla="*/ 24110 w 385762"/>
                <a:gd name="T11" fmla="*/ 38398 h 171450"/>
                <a:gd name="T12" fmla="*/ 38398 w 385762"/>
                <a:gd name="T13" fmla="*/ 24110 h 1714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5762" h="171450">
                  <a:moveTo>
                    <a:pt x="38398" y="24110"/>
                  </a:moveTo>
                  <a:lnTo>
                    <a:pt x="359295" y="24110"/>
                  </a:lnTo>
                  <a:cubicBezTo>
                    <a:pt x="367153" y="24110"/>
                    <a:pt x="373582" y="30540"/>
                    <a:pt x="373582" y="38398"/>
                  </a:cubicBezTo>
                  <a:lnTo>
                    <a:pt x="373582" y="149840"/>
                  </a:lnTo>
                  <a:lnTo>
                    <a:pt x="24110" y="149840"/>
                  </a:lnTo>
                  <a:lnTo>
                    <a:pt x="24110" y="38398"/>
                  </a:lnTo>
                  <a:cubicBezTo>
                    <a:pt x="24110" y="30540"/>
                    <a:pt x="30540" y="24110"/>
                    <a:pt x="38398" y="24110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6" name="Полилиния: фигура 136">
              <a:extLst>
                <a:ext uri="{FF2B5EF4-FFF2-40B4-BE49-F238E27FC236}">
                  <a16:creationId xmlns:a16="http://schemas.microsoft.com/office/drawing/2014/main" id="{13C27F4C-1003-4953-A9CC-28D371C73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2075" y="2578116"/>
              <a:ext cx="242888" cy="171450"/>
            </a:xfrm>
            <a:custGeom>
              <a:avLst/>
              <a:gdLst>
                <a:gd name="T0" fmla="*/ 219723 w 242887"/>
                <a:gd name="T1" fmla="*/ 149983 h 171450"/>
                <a:gd name="T2" fmla="*/ 24110 w 242887"/>
                <a:gd name="T3" fmla="*/ 149983 h 171450"/>
                <a:gd name="T4" fmla="*/ 24110 w 242887"/>
                <a:gd name="T5" fmla="*/ 24110 h 1714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2887" h="171450">
                  <a:moveTo>
                    <a:pt x="219706" y="149983"/>
                  </a:moveTo>
                  <a:lnTo>
                    <a:pt x="24110" y="149983"/>
                  </a:ln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7" name="Полилиния: фигура 137">
              <a:extLst>
                <a:ext uri="{FF2B5EF4-FFF2-40B4-BE49-F238E27FC236}">
                  <a16:creationId xmlns:a16="http://schemas.microsoft.com/office/drawing/2014/main" id="{85B7F5D0-A7B6-45EE-A962-0E7AE12BA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2075" y="2703528"/>
              <a:ext cx="385763" cy="171450"/>
            </a:xfrm>
            <a:custGeom>
              <a:avLst/>
              <a:gdLst>
                <a:gd name="T0" fmla="*/ 373457 w 385762"/>
                <a:gd name="T1" fmla="*/ 66115 h 171450"/>
                <a:gd name="T2" fmla="*/ 373457 w 385762"/>
                <a:gd name="T3" fmla="*/ 135981 h 171450"/>
                <a:gd name="T4" fmla="*/ 359455 w 385762"/>
                <a:gd name="T5" fmla="*/ 149983 h 171450"/>
                <a:gd name="T6" fmla="*/ 38112 w 385762"/>
                <a:gd name="T7" fmla="*/ 149983 h 171450"/>
                <a:gd name="T8" fmla="*/ 24110 w 385762"/>
                <a:gd name="T9" fmla="*/ 135981 h 171450"/>
                <a:gd name="T10" fmla="*/ 24110 w 385762"/>
                <a:gd name="T11" fmla="*/ 24110 h 171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5762" h="171450">
                  <a:moveTo>
                    <a:pt x="373440" y="66115"/>
                  </a:moveTo>
                  <a:lnTo>
                    <a:pt x="373440" y="135981"/>
                  </a:lnTo>
                  <a:cubicBezTo>
                    <a:pt x="373440" y="143697"/>
                    <a:pt x="367153" y="149983"/>
                    <a:pt x="359438" y="149983"/>
                  </a:cubicBezTo>
                  <a:lnTo>
                    <a:pt x="38112" y="149983"/>
                  </a:lnTo>
                  <a:cubicBezTo>
                    <a:pt x="30397" y="149983"/>
                    <a:pt x="24110" y="143697"/>
                    <a:pt x="24110" y="135981"/>
                  </a:cubicBez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8" name="Полилиния: фигура 138">
              <a:extLst>
                <a:ext uri="{FF2B5EF4-FFF2-40B4-BE49-F238E27FC236}">
                  <a16:creationId xmlns:a16="http://schemas.microsoft.com/office/drawing/2014/main" id="{241ED4F7-36B1-4142-BD91-84E7AA07F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350" y="2522553"/>
              <a:ext cx="71438" cy="42863"/>
            </a:xfrm>
            <a:custGeom>
              <a:avLst/>
              <a:gdLst>
                <a:gd name="T0" fmla="*/ 24110 w 71437"/>
                <a:gd name="T1" fmla="*/ 24127 h 42862"/>
                <a:gd name="T2" fmla="*/ 52131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2114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99" name="Полилиния: фигура 139">
              <a:extLst>
                <a:ext uri="{FF2B5EF4-FFF2-40B4-BE49-F238E27FC236}">
                  <a16:creationId xmlns:a16="http://schemas.microsoft.com/office/drawing/2014/main" id="{E7B1F832-3192-4EC7-B294-59D9E8543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350" y="2647966"/>
              <a:ext cx="71438" cy="42862"/>
            </a:xfrm>
            <a:custGeom>
              <a:avLst/>
              <a:gdLst>
                <a:gd name="T0" fmla="*/ 24110 w 71437"/>
                <a:gd name="T1" fmla="*/ 24127 h 42862"/>
                <a:gd name="T2" fmla="*/ 52131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2114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0" name="Полилиния: фигура 140">
              <a:extLst>
                <a:ext uri="{FF2B5EF4-FFF2-40B4-BE49-F238E27FC236}">
                  <a16:creationId xmlns:a16="http://schemas.microsoft.com/office/drawing/2014/main" id="{E72F8F13-AFDA-46AA-8605-E56924264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350" y="2773378"/>
              <a:ext cx="71438" cy="42863"/>
            </a:xfrm>
            <a:custGeom>
              <a:avLst/>
              <a:gdLst>
                <a:gd name="T0" fmla="*/ 24110 w 71437"/>
                <a:gd name="T1" fmla="*/ 24127 h 42862"/>
                <a:gd name="T2" fmla="*/ 52131 w 71437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2114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1" name="Полилиния: фигура 141">
              <a:extLst>
                <a:ext uri="{FF2B5EF4-FFF2-40B4-BE49-F238E27FC236}">
                  <a16:creationId xmlns:a16="http://schemas.microsoft.com/office/drawing/2014/main" id="{A2D64C65-0614-4055-8730-2810132AD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613" y="2703528"/>
              <a:ext cx="285750" cy="42863"/>
            </a:xfrm>
            <a:custGeom>
              <a:avLst/>
              <a:gdLst>
                <a:gd name="T0" fmla="*/ 275713 w 285750"/>
                <a:gd name="T1" fmla="*/ 24127 h 42862"/>
                <a:gd name="T2" fmla="*/ 24110 w 285750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5750" h="42862">
                  <a:moveTo>
                    <a:pt x="275713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2" name="Полилиния: фигура 142">
              <a:extLst>
                <a:ext uri="{FF2B5EF4-FFF2-40B4-BE49-F238E27FC236}">
                  <a16:creationId xmlns:a16="http://schemas.microsoft.com/office/drawing/2014/main" id="{0B14969A-20A6-4EEF-AFE0-6C7482E60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613" y="2662253"/>
              <a:ext cx="85725" cy="128588"/>
            </a:xfrm>
            <a:custGeom>
              <a:avLst/>
              <a:gdLst>
                <a:gd name="T0" fmla="*/ 65973 w 85725"/>
                <a:gd name="T1" fmla="*/ 107995 h 128587"/>
                <a:gd name="T2" fmla="*/ 24110 w 85725"/>
                <a:gd name="T3" fmla="*/ 66132 h 128587"/>
                <a:gd name="T4" fmla="*/ 65973 w 85725"/>
                <a:gd name="T5" fmla="*/ 24110 h 128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725" h="128587">
                  <a:moveTo>
                    <a:pt x="65973" y="107978"/>
                  </a:moveTo>
                  <a:lnTo>
                    <a:pt x="24110" y="66115"/>
                  </a:lnTo>
                  <a:lnTo>
                    <a:pt x="65973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3" name="Полилиния: фигура 143">
              <a:extLst>
                <a:ext uri="{FF2B5EF4-FFF2-40B4-BE49-F238E27FC236}">
                  <a16:creationId xmlns:a16="http://schemas.microsoft.com/office/drawing/2014/main" id="{42B142CE-91FB-4EBD-A8E9-632C3318E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163" y="2662253"/>
              <a:ext cx="85725" cy="128588"/>
            </a:xfrm>
            <a:custGeom>
              <a:avLst/>
              <a:gdLst>
                <a:gd name="T0" fmla="*/ 24110 w 85725"/>
                <a:gd name="T1" fmla="*/ 107995 h 128587"/>
                <a:gd name="T2" fmla="*/ 66115 w 85725"/>
                <a:gd name="T3" fmla="*/ 66132 h 128587"/>
                <a:gd name="T4" fmla="*/ 24110 w 85725"/>
                <a:gd name="T5" fmla="*/ 24110 h 128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725" h="128587">
                  <a:moveTo>
                    <a:pt x="24110" y="107978"/>
                  </a:moveTo>
                  <a:lnTo>
                    <a:pt x="66115" y="66115"/>
                  </a:ln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4" name="Полилиния: фигура 144">
              <a:extLst>
                <a:ext uri="{FF2B5EF4-FFF2-40B4-BE49-F238E27FC236}">
                  <a16:creationId xmlns:a16="http://schemas.microsoft.com/office/drawing/2014/main" id="{DCC66E2E-7DF8-47C6-94FB-83CB161DF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325" y="2578116"/>
              <a:ext cx="42863" cy="128587"/>
            </a:xfrm>
            <a:custGeom>
              <a:avLst/>
              <a:gdLst>
                <a:gd name="T0" fmla="*/ 24127 w 42862"/>
                <a:gd name="T1" fmla="*/ 24110 h 128587"/>
                <a:gd name="T2" fmla="*/ 24127 w 42862"/>
                <a:gd name="T3" fmla="*/ 107995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28587">
                  <a:moveTo>
                    <a:pt x="24110" y="24110"/>
                  </a:moveTo>
                  <a:lnTo>
                    <a:pt x="24110" y="107978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105" name="Рисунок 146">
            <a:extLst>
              <a:ext uri="{FF2B5EF4-FFF2-40B4-BE49-F238E27FC236}">
                <a16:creationId xmlns:a16="http://schemas.microsoft.com/office/drawing/2014/main" id="{D03228E8-155C-48D8-BB40-F5BF4465352E}"/>
              </a:ext>
            </a:extLst>
          </p:cNvPr>
          <p:cNvGrpSpPr>
            <a:grpSpLocks/>
          </p:cNvGrpSpPr>
          <p:nvPr/>
        </p:nvGrpSpPr>
        <p:grpSpPr bwMode="auto">
          <a:xfrm>
            <a:off x="8423275" y="2385616"/>
            <a:ext cx="685800" cy="685800"/>
            <a:chOff x="8369815" y="2373850"/>
            <a:chExt cx="685800" cy="685800"/>
          </a:xfrm>
        </p:grpSpPr>
        <p:sp>
          <p:nvSpPr>
            <p:cNvPr id="106" name="Полилиния: фигура 148">
              <a:extLst>
                <a:ext uri="{FF2B5EF4-FFF2-40B4-BE49-F238E27FC236}">
                  <a16:creationId xmlns:a16="http://schemas.microsoft.com/office/drawing/2014/main" id="{0772899D-8CE9-49B1-A260-FA12D8D89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640" y="2686588"/>
              <a:ext cx="142875" cy="142875"/>
            </a:xfrm>
            <a:custGeom>
              <a:avLst/>
              <a:gdLst>
                <a:gd name="T0" fmla="*/ 121837 w 142875"/>
                <a:gd name="T1" fmla="*/ 72973 h 142875"/>
                <a:gd name="T2" fmla="*/ 72973 w 142875"/>
                <a:gd name="T3" fmla="*/ 121837 h 142875"/>
                <a:gd name="T4" fmla="*/ 24110 w 142875"/>
                <a:gd name="T5" fmla="*/ 72973 h 142875"/>
                <a:gd name="T6" fmla="*/ 72973 w 142875"/>
                <a:gd name="T7" fmla="*/ 24110 h 142875"/>
                <a:gd name="T8" fmla="*/ 121837 w 142875"/>
                <a:gd name="T9" fmla="*/ 72973 h 142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875" h="142875">
                  <a:moveTo>
                    <a:pt x="121837" y="72973"/>
                  </a:moveTo>
                  <a:cubicBezTo>
                    <a:pt x="121837" y="99960"/>
                    <a:pt x="99960" y="121837"/>
                    <a:pt x="72973" y="121837"/>
                  </a:cubicBezTo>
                  <a:cubicBezTo>
                    <a:pt x="45987" y="121837"/>
                    <a:pt x="24110" y="99960"/>
                    <a:pt x="24110" y="72973"/>
                  </a:cubicBezTo>
                  <a:cubicBezTo>
                    <a:pt x="24110" y="45987"/>
                    <a:pt x="45987" y="24110"/>
                    <a:pt x="72973" y="24110"/>
                  </a:cubicBezTo>
                  <a:cubicBezTo>
                    <a:pt x="99960" y="24110"/>
                    <a:pt x="121837" y="45987"/>
                    <a:pt x="121837" y="72973"/>
                  </a:cubicBez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7" name="Полилиния: фигура 149">
              <a:extLst>
                <a:ext uri="{FF2B5EF4-FFF2-40B4-BE49-F238E27FC236}">
                  <a16:creationId xmlns:a16="http://schemas.microsoft.com/office/drawing/2014/main" id="{5E414F6E-6534-4D11-9ECA-C951FDD72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5403" y="2737388"/>
              <a:ext cx="300037" cy="328612"/>
            </a:xfrm>
            <a:custGeom>
              <a:avLst/>
              <a:gdLst>
                <a:gd name="T0" fmla="*/ 286428 w 300037"/>
                <a:gd name="T1" fmla="*/ 308877 h 328612"/>
                <a:gd name="T2" fmla="*/ 253710 w 300037"/>
                <a:gd name="T3" fmla="*/ 156412 h 328612"/>
                <a:gd name="T4" fmla="*/ 202561 w 300037"/>
                <a:gd name="T5" fmla="*/ 113121 h 328612"/>
                <a:gd name="T6" fmla="*/ 118676 w 300037"/>
                <a:gd name="T7" fmla="*/ 99120 h 328612"/>
                <a:gd name="T8" fmla="*/ 35523 w 300037"/>
                <a:gd name="T9" fmla="*/ 24110 h 328612"/>
                <a:gd name="T10" fmla="*/ 38523 w 300037"/>
                <a:gd name="T11" fmla="*/ 99977 h 328612"/>
                <a:gd name="T12" fmla="*/ 98531 w 300037"/>
                <a:gd name="T13" fmla="*/ 159270 h 328612"/>
                <a:gd name="T14" fmla="*/ 190273 w 300037"/>
                <a:gd name="T15" fmla="*/ 187290 h 328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0037" h="328612">
                  <a:moveTo>
                    <a:pt x="286411" y="308860"/>
                  </a:moveTo>
                  <a:lnTo>
                    <a:pt x="253693" y="156412"/>
                  </a:lnTo>
                  <a:cubicBezTo>
                    <a:pt x="248264" y="131124"/>
                    <a:pt x="230404" y="118408"/>
                    <a:pt x="202544" y="113121"/>
                  </a:cubicBezTo>
                  <a:lnTo>
                    <a:pt x="118676" y="99120"/>
                  </a:lnTo>
                  <a:lnTo>
                    <a:pt x="35523" y="24110"/>
                  </a:lnTo>
                  <a:cubicBezTo>
                    <a:pt x="35523" y="24110"/>
                    <a:pt x="7948" y="71259"/>
                    <a:pt x="38523" y="99977"/>
                  </a:cubicBezTo>
                  <a:lnTo>
                    <a:pt x="98531" y="159270"/>
                  </a:lnTo>
                  <a:lnTo>
                    <a:pt x="190256" y="187273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8" name="Полилиния: фигура 150">
              <a:extLst>
                <a:ext uri="{FF2B5EF4-FFF2-40B4-BE49-F238E27FC236}">
                  <a16:creationId xmlns:a16="http://schemas.microsoft.com/office/drawing/2014/main" id="{B7C8E1A6-BF5F-4993-993C-A39646AC7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3353" y="2883438"/>
              <a:ext cx="71437" cy="185737"/>
            </a:xfrm>
            <a:custGeom>
              <a:avLst/>
              <a:gdLst>
                <a:gd name="T0" fmla="*/ 51845 w 71437"/>
                <a:gd name="T1" fmla="*/ 163002 h 185737"/>
                <a:gd name="T2" fmla="*/ 24110 w 71437"/>
                <a:gd name="T3" fmla="*/ 24110 h 1857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185737">
                  <a:moveTo>
                    <a:pt x="51828" y="162985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09" name="Полилиния: фигура 151">
              <a:extLst>
                <a:ext uri="{FF2B5EF4-FFF2-40B4-BE49-F238E27FC236}">
                  <a16:creationId xmlns:a16="http://schemas.microsoft.com/office/drawing/2014/main" id="{281A5742-C2E5-4DA4-962D-DF21A4AC5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728" y="2729450"/>
              <a:ext cx="142875" cy="142875"/>
            </a:xfrm>
            <a:custGeom>
              <a:avLst/>
              <a:gdLst>
                <a:gd name="T0" fmla="*/ 121837 w 142875"/>
                <a:gd name="T1" fmla="*/ 72973 h 142875"/>
                <a:gd name="T2" fmla="*/ 72973 w 142875"/>
                <a:gd name="T3" fmla="*/ 121837 h 142875"/>
                <a:gd name="T4" fmla="*/ 24110 w 142875"/>
                <a:gd name="T5" fmla="*/ 72973 h 142875"/>
                <a:gd name="T6" fmla="*/ 72973 w 142875"/>
                <a:gd name="T7" fmla="*/ 24110 h 142875"/>
                <a:gd name="T8" fmla="*/ 121837 w 142875"/>
                <a:gd name="T9" fmla="*/ 72973 h 142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875" h="142875">
                  <a:moveTo>
                    <a:pt x="121837" y="72973"/>
                  </a:moveTo>
                  <a:cubicBezTo>
                    <a:pt x="121837" y="99960"/>
                    <a:pt x="99960" y="121837"/>
                    <a:pt x="72973" y="121837"/>
                  </a:cubicBezTo>
                  <a:cubicBezTo>
                    <a:pt x="45987" y="121837"/>
                    <a:pt x="24110" y="99960"/>
                    <a:pt x="24110" y="72973"/>
                  </a:cubicBezTo>
                  <a:cubicBezTo>
                    <a:pt x="24110" y="45987"/>
                    <a:pt x="45987" y="24110"/>
                    <a:pt x="72973" y="24110"/>
                  </a:cubicBezTo>
                  <a:cubicBezTo>
                    <a:pt x="99960" y="24110"/>
                    <a:pt x="121837" y="45987"/>
                    <a:pt x="121837" y="72973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0" name="Полилиния: фигура 152">
              <a:extLst>
                <a:ext uri="{FF2B5EF4-FFF2-40B4-BE49-F238E27FC236}">
                  <a16:creationId xmlns:a16="http://schemas.microsoft.com/office/drawing/2014/main" id="{C6CAD6E3-AD94-4500-89AF-4EA72E53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403" y="2869150"/>
              <a:ext cx="300037" cy="200025"/>
            </a:xfrm>
            <a:custGeom>
              <a:avLst/>
              <a:gdLst>
                <a:gd name="T0" fmla="*/ 24110 w 300037"/>
                <a:gd name="T1" fmla="*/ 177986 h 200025"/>
                <a:gd name="T2" fmla="*/ 61829 w 300037"/>
                <a:gd name="T3" fmla="*/ 68973 h 200025"/>
                <a:gd name="T4" fmla="*/ 127123 w 300037"/>
                <a:gd name="T5" fmla="*/ 24110 h 200025"/>
                <a:gd name="T6" fmla="*/ 280874 w 300037"/>
                <a:gd name="T7" fmla="*/ 24110 h 200025"/>
                <a:gd name="T8" fmla="*/ 223295 w 300037"/>
                <a:gd name="T9" fmla="*/ 81689 h 200025"/>
                <a:gd name="T10" fmla="*/ 127837 w 300037"/>
                <a:gd name="T11" fmla="*/ 93262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037" h="200025">
                  <a:moveTo>
                    <a:pt x="24110" y="177986"/>
                  </a:moveTo>
                  <a:lnTo>
                    <a:pt x="61829" y="68973"/>
                  </a:lnTo>
                  <a:cubicBezTo>
                    <a:pt x="71545" y="41684"/>
                    <a:pt x="82975" y="24110"/>
                    <a:pt x="127123" y="24110"/>
                  </a:cubicBezTo>
                  <a:lnTo>
                    <a:pt x="280857" y="24110"/>
                  </a:lnTo>
                  <a:cubicBezTo>
                    <a:pt x="280857" y="24110"/>
                    <a:pt x="270998" y="75831"/>
                    <a:pt x="223278" y="81689"/>
                  </a:cubicBezTo>
                  <a:cubicBezTo>
                    <a:pt x="185130" y="86261"/>
                    <a:pt x="143125" y="91404"/>
                    <a:pt x="127837" y="93262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1" name="Полилиния: фигура 153">
              <a:extLst>
                <a:ext uri="{FF2B5EF4-FFF2-40B4-BE49-F238E27FC236}">
                  <a16:creationId xmlns:a16="http://schemas.microsoft.com/office/drawing/2014/main" id="{D523E207-D3A5-436E-834F-E5F474833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940" y="2934238"/>
              <a:ext cx="71438" cy="128587"/>
            </a:xfrm>
            <a:custGeom>
              <a:avLst/>
              <a:gdLst>
                <a:gd name="T0" fmla="*/ 24110 w 71437"/>
                <a:gd name="T1" fmla="*/ 113281 h 128587"/>
                <a:gd name="T2" fmla="*/ 56274 w 71437"/>
                <a:gd name="T3" fmla="*/ 24110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128587">
                  <a:moveTo>
                    <a:pt x="24110" y="113264"/>
                  </a:moveTo>
                  <a:lnTo>
                    <a:pt x="56257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2" name="Полилиния: фигура 154">
              <a:extLst>
                <a:ext uri="{FF2B5EF4-FFF2-40B4-BE49-F238E27FC236}">
                  <a16:creationId xmlns:a16="http://schemas.microsoft.com/office/drawing/2014/main" id="{8FA2B3CD-120D-42C6-B25D-8CB7E7BC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403" y="2519900"/>
              <a:ext cx="400050" cy="257175"/>
            </a:xfrm>
            <a:custGeom>
              <a:avLst/>
              <a:gdLst>
                <a:gd name="T0" fmla="*/ 387441 w 400050"/>
                <a:gd name="T1" fmla="*/ 174415 h 257175"/>
                <a:gd name="T2" fmla="*/ 350722 w 400050"/>
                <a:gd name="T3" fmla="*/ 171843 h 257175"/>
                <a:gd name="T4" fmla="*/ 332006 w 400050"/>
                <a:gd name="T5" fmla="*/ 126837 h 257175"/>
                <a:gd name="T6" fmla="*/ 356009 w 400050"/>
                <a:gd name="T7" fmla="*/ 98977 h 257175"/>
                <a:gd name="T8" fmla="*/ 312003 w 400050"/>
                <a:gd name="T9" fmla="*/ 55257 h 257175"/>
                <a:gd name="T10" fmla="*/ 284286 w 400050"/>
                <a:gd name="T11" fmla="*/ 79403 h 257175"/>
                <a:gd name="T12" fmla="*/ 239137 w 400050"/>
                <a:gd name="T13" fmla="*/ 60829 h 257175"/>
                <a:gd name="T14" fmla="*/ 236422 w 400050"/>
                <a:gd name="T15" fmla="*/ 24110 h 257175"/>
                <a:gd name="T16" fmla="*/ 174415 w 400050"/>
                <a:gd name="T17" fmla="*/ 24110 h 257175"/>
                <a:gd name="T18" fmla="*/ 171843 w 400050"/>
                <a:gd name="T19" fmla="*/ 60972 h 257175"/>
                <a:gd name="T20" fmla="*/ 126837 w 400050"/>
                <a:gd name="T21" fmla="*/ 79689 h 257175"/>
                <a:gd name="T22" fmla="*/ 98977 w 400050"/>
                <a:gd name="T23" fmla="*/ 55686 h 257175"/>
                <a:gd name="T24" fmla="*/ 55257 w 400050"/>
                <a:gd name="T25" fmla="*/ 99691 h 257175"/>
                <a:gd name="T26" fmla="*/ 79403 w 400050"/>
                <a:gd name="T27" fmla="*/ 127409 h 257175"/>
                <a:gd name="T28" fmla="*/ 60829 w 400050"/>
                <a:gd name="T29" fmla="*/ 172557 h 257175"/>
                <a:gd name="T30" fmla="*/ 24110 w 400050"/>
                <a:gd name="T31" fmla="*/ 175272 h 257175"/>
                <a:gd name="T32" fmla="*/ 24110 w 400050"/>
                <a:gd name="T33" fmla="*/ 237280 h 257175"/>
                <a:gd name="T34" fmla="*/ 60972 w 400050"/>
                <a:gd name="T35" fmla="*/ 239851 h 257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0050" h="257175">
                  <a:moveTo>
                    <a:pt x="387441" y="174415"/>
                  </a:moveTo>
                  <a:lnTo>
                    <a:pt x="350722" y="171843"/>
                  </a:lnTo>
                  <a:cubicBezTo>
                    <a:pt x="347008" y="156127"/>
                    <a:pt x="340864" y="140839"/>
                    <a:pt x="332006" y="126837"/>
                  </a:cubicBezTo>
                  <a:lnTo>
                    <a:pt x="356009" y="98977"/>
                  </a:lnTo>
                  <a:lnTo>
                    <a:pt x="312003" y="55257"/>
                  </a:lnTo>
                  <a:lnTo>
                    <a:pt x="284286" y="79403"/>
                  </a:lnTo>
                  <a:cubicBezTo>
                    <a:pt x="270141" y="70687"/>
                    <a:pt x="254853" y="64401"/>
                    <a:pt x="239137" y="60829"/>
                  </a:cubicBezTo>
                  <a:lnTo>
                    <a:pt x="236422" y="24110"/>
                  </a:lnTo>
                  <a:lnTo>
                    <a:pt x="174415" y="24110"/>
                  </a:lnTo>
                  <a:cubicBezTo>
                    <a:pt x="174415" y="24110"/>
                    <a:pt x="171843" y="60972"/>
                    <a:pt x="171843" y="60972"/>
                  </a:cubicBezTo>
                  <a:cubicBezTo>
                    <a:pt x="156127" y="64687"/>
                    <a:pt x="140839" y="70830"/>
                    <a:pt x="126837" y="79689"/>
                  </a:cubicBezTo>
                  <a:lnTo>
                    <a:pt x="98977" y="55686"/>
                  </a:lnTo>
                  <a:lnTo>
                    <a:pt x="55257" y="99691"/>
                  </a:lnTo>
                  <a:lnTo>
                    <a:pt x="79403" y="127409"/>
                  </a:lnTo>
                  <a:cubicBezTo>
                    <a:pt x="70687" y="141553"/>
                    <a:pt x="64401" y="156841"/>
                    <a:pt x="60829" y="172557"/>
                  </a:cubicBezTo>
                  <a:lnTo>
                    <a:pt x="24110" y="175272"/>
                  </a:lnTo>
                  <a:lnTo>
                    <a:pt x="24110" y="237280"/>
                  </a:lnTo>
                  <a:cubicBezTo>
                    <a:pt x="24110" y="237280"/>
                    <a:pt x="60972" y="239851"/>
                    <a:pt x="60972" y="239851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3" name="Полилиния: фигура 155">
              <a:extLst>
                <a:ext uri="{FF2B5EF4-FFF2-40B4-BE49-F238E27FC236}">
                  <a16:creationId xmlns:a16="http://schemas.microsoft.com/office/drawing/2014/main" id="{595C03BA-87E6-4588-BE46-B3CC73419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578" y="2645313"/>
              <a:ext cx="142875" cy="142875"/>
            </a:xfrm>
            <a:custGeom>
              <a:avLst/>
              <a:gdLst>
                <a:gd name="T0" fmla="*/ 24110 w 142875"/>
                <a:gd name="T1" fmla="*/ 59686 h 142875"/>
                <a:gd name="T2" fmla="*/ 75688 w 142875"/>
                <a:gd name="T3" fmla="*/ 24110 h 142875"/>
                <a:gd name="T4" fmla="*/ 130981 w 142875"/>
                <a:gd name="T5" fmla="*/ 79403 h 142875"/>
                <a:gd name="T6" fmla="*/ 97262 w 142875"/>
                <a:gd name="T7" fmla="*/ 130266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142875">
                  <a:moveTo>
                    <a:pt x="24110" y="59686"/>
                  </a:moveTo>
                  <a:cubicBezTo>
                    <a:pt x="31968" y="38826"/>
                    <a:pt x="52114" y="24110"/>
                    <a:pt x="75688" y="24110"/>
                  </a:cubicBezTo>
                  <a:cubicBezTo>
                    <a:pt x="106263" y="24110"/>
                    <a:pt x="130981" y="48828"/>
                    <a:pt x="130981" y="79403"/>
                  </a:cubicBezTo>
                  <a:cubicBezTo>
                    <a:pt x="130981" y="102263"/>
                    <a:pt x="117122" y="121980"/>
                    <a:pt x="97262" y="130266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4" name="Полилиния: фигура 156">
              <a:extLst>
                <a:ext uri="{FF2B5EF4-FFF2-40B4-BE49-F238E27FC236}">
                  <a16:creationId xmlns:a16="http://schemas.microsoft.com/office/drawing/2014/main" id="{A1A5D0D5-16AF-45B0-992A-D764F069C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865" y="2380200"/>
              <a:ext cx="414338" cy="414338"/>
            </a:xfrm>
            <a:custGeom>
              <a:avLst/>
              <a:gdLst>
                <a:gd name="T0" fmla="*/ 255728 w 414337"/>
                <a:gd name="T1" fmla="*/ 379886 h 414337"/>
                <a:gd name="T2" fmla="*/ 280159 w 414337"/>
                <a:gd name="T3" fmla="*/ 367313 h 414337"/>
                <a:gd name="T4" fmla="*/ 311163 w 414337"/>
                <a:gd name="T5" fmla="*/ 394031 h 414337"/>
                <a:gd name="T6" fmla="*/ 359883 w 414337"/>
                <a:gd name="T7" fmla="*/ 345024 h 414337"/>
                <a:gd name="T8" fmla="*/ 333023 w 414337"/>
                <a:gd name="T9" fmla="*/ 314163 h 414337"/>
                <a:gd name="T10" fmla="*/ 353740 w 414337"/>
                <a:gd name="T11" fmla="*/ 263871 h 414337"/>
                <a:gd name="T12" fmla="*/ 394602 w 414337"/>
                <a:gd name="T13" fmla="*/ 260871 h 414337"/>
                <a:gd name="T14" fmla="*/ 394602 w 414337"/>
                <a:gd name="T15" fmla="*/ 191703 h 414337"/>
                <a:gd name="T16" fmla="*/ 353454 w 414337"/>
                <a:gd name="T17" fmla="*/ 188845 h 414337"/>
                <a:gd name="T18" fmla="*/ 332594 w 414337"/>
                <a:gd name="T19" fmla="*/ 138553 h 414337"/>
                <a:gd name="T20" fmla="*/ 359312 w 414337"/>
                <a:gd name="T21" fmla="*/ 107549 h 414337"/>
                <a:gd name="T22" fmla="*/ 310306 w 414337"/>
                <a:gd name="T23" fmla="*/ 58829 h 414337"/>
                <a:gd name="T24" fmla="*/ 279445 w 414337"/>
                <a:gd name="T25" fmla="*/ 85689 h 414337"/>
                <a:gd name="T26" fmla="*/ 229153 w 414337"/>
                <a:gd name="T27" fmla="*/ 64972 h 414337"/>
                <a:gd name="T28" fmla="*/ 226152 w 414337"/>
                <a:gd name="T29" fmla="*/ 24110 h 414337"/>
                <a:gd name="T30" fmla="*/ 156984 w 414337"/>
                <a:gd name="T31" fmla="*/ 24110 h 414337"/>
                <a:gd name="T32" fmla="*/ 154126 w 414337"/>
                <a:gd name="T33" fmla="*/ 65258 h 414337"/>
                <a:gd name="T34" fmla="*/ 103834 w 414337"/>
                <a:gd name="T35" fmla="*/ 86118 h 414337"/>
                <a:gd name="T36" fmla="*/ 72831 w 414337"/>
                <a:gd name="T37" fmla="*/ 59400 h 414337"/>
                <a:gd name="T38" fmla="*/ 24110 w 414337"/>
                <a:gd name="T39" fmla="*/ 108406 h 414337"/>
                <a:gd name="T40" fmla="*/ 50971 w 414337"/>
                <a:gd name="T41" fmla="*/ 139267 h 414337"/>
                <a:gd name="T42" fmla="*/ 38541 w 414337"/>
                <a:gd name="T43" fmla="*/ 163699 h 4143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14337" h="414337">
                  <a:moveTo>
                    <a:pt x="255711" y="379869"/>
                  </a:moveTo>
                  <a:cubicBezTo>
                    <a:pt x="264140" y="376440"/>
                    <a:pt x="272284" y="372154"/>
                    <a:pt x="280142" y="367296"/>
                  </a:cubicBezTo>
                  <a:lnTo>
                    <a:pt x="311146" y="394014"/>
                  </a:lnTo>
                  <a:lnTo>
                    <a:pt x="359866" y="345007"/>
                  </a:lnTo>
                  <a:lnTo>
                    <a:pt x="333006" y="314146"/>
                  </a:lnTo>
                  <a:cubicBezTo>
                    <a:pt x="342864" y="298430"/>
                    <a:pt x="349722" y="281428"/>
                    <a:pt x="353723" y="263854"/>
                  </a:cubicBezTo>
                  <a:lnTo>
                    <a:pt x="394585" y="260854"/>
                  </a:lnTo>
                  <a:lnTo>
                    <a:pt x="394585" y="191703"/>
                  </a:lnTo>
                  <a:cubicBezTo>
                    <a:pt x="394585" y="191703"/>
                    <a:pt x="353437" y="188845"/>
                    <a:pt x="353437" y="188845"/>
                  </a:cubicBezTo>
                  <a:cubicBezTo>
                    <a:pt x="349294" y="171271"/>
                    <a:pt x="342436" y="154269"/>
                    <a:pt x="332577" y="138553"/>
                  </a:cubicBezTo>
                  <a:lnTo>
                    <a:pt x="359295" y="107549"/>
                  </a:lnTo>
                  <a:lnTo>
                    <a:pt x="310289" y="58829"/>
                  </a:lnTo>
                  <a:lnTo>
                    <a:pt x="279428" y="85689"/>
                  </a:lnTo>
                  <a:cubicBezTo>
                    <a:pt x="263712" y="75831"/>
                    <a:pt x="246709" y="68973"/>
                    <a:pt x="229136" y="64972"/>
                  </a:cubicBezTo>
                  <a:lnTo>
                    <a:pt x="226135" y="24110"/>
                  </a:lnTo>
                  <a:lnTo>
                    <a:pt x="156984" y="24110"/>
                  </a:lnTo>
                  <a:cubicBezTo>
                    <a:pt x="156984" y="24110"/>
                    <a:pt x="154126" y="65258"/>
                    <a:pt x="154126" y="65258"/>
                  </a:cubicBezTo>
                  <a:cubicBezTo>
                    <a:pt x="136553" y="69402"/>
                    <a:pt x="119551" y="76260"/>
                    <a:pt x="103834" y="86118"/>
                  </a:cubicBezTo>
                  <a:lnTo>
                    <a:pt x="72831" y="59400"/>
                  </a:lnTo>
                  <a:lnTo>
                    <a:pt x="24110" y="108406"/>
                  </a:lnTo>
                  <a:lnTo>
                    <a:pt x="50971" y="139267"/>
                  </a:lnTo>
                  <a:cubicBezTo>
                    <a:pt x="46113" y="147126"/>
                    <a:pt x="41970" y="155412"/>
                    <a:pt x="38541" y="163699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5" name="Полилиния: фигура 157">
              <a:extLst>
                <a:ext uri="{FF2B5EF4-FFF2-40B4-BE49-F238E27FC236}">
                  <a16:creationId xmlns:a16="http://schemas.microsoft.com/office/drawing/2014/main" id="{47B058A5-4B18-4AF5-9B10-78CB13654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0815" y="2521488"/>
              <a:ext cx="157163" cy="157162"/>
            </a:xfrm>
            <a:custGeom>
              <a:avLst/>
              <a:gdLst>
                <a:gd name="T0" fmla="*/ 145857 w 157162"/>
                <a:gd name="T1" fmla="*/ 84992 h 157162"/>
                <a:gd name="T2" fmla="*/ 84992 w 157162"/>
                <a:gd name="T3" fmla="*/ 145857 h 157162"/>
                <a:gd name="T4" fmla="*/ 24110 w 157162"/>
                <a:gd name="T5" fmla="*/ 84992 h 157162"/>
                <a:gd name="T6" fmla="*/ 84992 w 157162"/>
                <a:gd name="T7" fmla="*/ 24110 h 157162"/>
                <a:gd name="T8" fmla="*/ 145857 w 157162"/>
                <a:gd name="T9" fmla="*/ 84992 h 157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162" h="157162">
                  <a:moveTo>
                    <a:pt x="145840" y="84975"/>
                  </a:moveTo>
                  <a:cubicBezTo>
                    <a:pt x="145840" y="118590"/>
                    <a:pt x="118590" y="145840"/>
                    <a:pt x="84975" y="145840"/>
                  </a:cubicBezTo>
                  <a:cubicBezTo>
                    <a:pt x="51360" y="145840"/>
                    <a:pt x="24110" y="118590"/>
                    <a:pt x="24110" y="84975"/>
                  </a:cubicBezTo>
                  <a:cubicBezTo>
                    <a:pt x="24110" y="51360"/>
                    <a:pt x="51360" y="24110"/>
                    <a:pt x="84975" y="24110"/>
                  </a:cubicBezTo>
                  <a:cubicBezTo>
                    <a:pt x="118590" y="24110"/>
                    <a:pt x="145840" y="51360"/>
                    <a:pt x="145840" y="84975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116" name="Рисунок 168">
            <a:extLst>
              <a:ext uri="{FF2B5EF4-FFF2-40B4-BE49-F238E27FC236}">
                <a16:creationId xmlns:a16="http://schemas.microsoft.com/office/drawing/2014/main" id="{CB37AD0F-4CAE-4C20-84BC-AE740DF47B99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4743054"/>
            <a:ext cx="685800" cy="685800"/>
            <a:chOff x="2591031" y="4601045"/>
            <a:chExt cx="685800" cy="685800"/>
          </a:xfrm>
        </p:grpSpPr>
        <p:sp>
          <p:nvSpPr>
            <p:cNvPr id="117" name="Полилиния: фигура 170">
              <a:extLst>
                <a:ext uri="{FF2B5EF4-FFF2-40B4-BE49-F238E27FC236}">
                  <a16:creationId xmlns:a16="http://schemas.microsoft.com/office/drawing/2014/main" id="{5FD91447-9038-4F6C-971B-1D8612CF0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881" y="4931245"/>
              <a:ext cx="157162" cy="185737"/>
            </a:xfrm>
            <a:custGeom>
              <a:avLst/>
              <a:gdLst>
                <a:gd name="T0" fmla="*/ 79991 w 157162"/>
                <a:gd name="T1" fmla="*/ 163859 h 185737"/>
                <a:gd name="T2" fmla="*/ 24110 w 157162"/>
                <a:gd name="T3" fmla="*/ 103994 h 185737"/>
                <a:gd name="T4" fmla="*/ 24110 w 157162"/>
                <a:gd name="T5" fmla="*/ 83975 h 185737"/>
                <a:gd name="T6" fmla="*/ 79991 w 157162"/>
                <a:gd name="T7" fmla="*/ 24110 h 185737"/>
                <a:gd name="T8" fmla="*/ 135855 w 157162"/>
                <a:gd name="T9" fmla="*/ 83975 h 185737"/>
                <a:gd name="T10" fmla="*/ 135855 w 157162"/>
                <a:gd name="T11" fmla="*/ 103994 h 185737"/>
                <a:gd name="T12" fmla="*/ 79991 w 157162"/>
                <a:gd name="T13" fmla="*/ 163859 h 185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162" h="185737">
                  <a:moveTo>
                    <a:pt x="79974" y="163842"/>
                  </a:moveTo>
                  <a:cubicBezTo>
                    <a:pt x="46970" y="163842"/>
                    <a:pt x="24110" y="136981"/>
                    <a:pt x="24110" y="103977"/>
                  </a:cubicBezTo>
                  <a:lnTo>
                    <a:pt x="24110" y="83975"/>
                  </a:lnTo>
                  <a:cubicBezTo>
                    <a:pt x="24110" y="50828"/>
                    <a:pt x="46970" y="24110"/>
                    <a:pt x="79974" y="24110"/>
                  </a:cubicBezTo>
                  <a:cubicBezTo>
                    <a:pt x="112978" y="24110"/>
                    <a:pt x="135838" y="50971"/>
                    <a:pt x="135838" y="83975"/>
                  </a:cubicBezTo>
                  <a:lnTo>
                    <a:pt x="135838" y="103977"/>
                  </a:lnTo>
                  <a:cubicBezTo>
                    <a:pt x="135838" y="137124"/>
                    <a:pt x="112978" y="163842"/>
                    <a:pt x="79974" y="163842"/>
                  </a:cubicBezTo>
                  <a:close/>
                </a:path>
              </a:pathLst>
            </a:custGeom>
            <a:noFill/>
            <a:ln w="21431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8" name="Полилиния: фигура 171">
              <a:extLst>
                <a:ext uri="{FF2B5EF4-FFF2-40B4-BE49-F238E27FC236}">
                  <a16:creationId xmlns:a16="http://schemas.microsoft.com/office/drawing/2014/main" id="{F49F0578-ED64-464F-8BEF-E7B23A61C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031" y="5070945"/>
              <a:ext cx="328612" cy="214312"/>
            </a:xfrm>
            <a:custGeom>
              <a:avLst/>
              <a:gdLst>
                <a:gd name="T0" fmla="*/ 24110 w 328612"/>
                <a:gd name="T1" fmla="*/ 191862 h 214312"/>
                <a:gd name="T2" fmla="*/ 52114 w 328612"/>
                <a:gd name="T3" fmla="*/ 79974 h 214312"/>
                <a:gd name="T4" fmla="*/ 107978 w 328612"/>
                <a:gd name="T5" fmla="*/ 24110 h 214312"/>
                <a:gd name="T6" fmla="*/ 135981 w 328612"/>
                <a:gd name="T7" fmla="*/ 24110 h 214312"/>
                <a:gd name="T8" fmla="*/ 233582 w 328612"/>
                <a:gd name="T9" fmla="*/ 135998 h 214312"/>
                <a:gd name="T10" fmla="*/ 317450 w 328612"/>
                <a:gd name="T11" fmla="*/ 135998 h 214312"/>
                <a:gd name="T12" fmla="*/ 275587 w 328612"/>
                <a:gd name="T13" fmla="*/ 191862 h 214312"/>
                <a:gd name="T14" fmla="*/ 192005 w 328612"/>
                <a:gd name="T15" fmla="*/ 191862 h 214312"/>
                <a:gd name="T16" fmla="*/ 122122 w 328612"/>
                <a:gd name="T17" fmla="*/ 121997 h 21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8612" h="214312">
                  <a:moveTo>
                    <a:pt x="24110" y="191845"/>
                  </a:moveTo>
                  <a:lnTo>
                    <a:pt x="52114" y="79974"/>
                  </a:lnTo>
                  <a:cubicBezTo>
                    <a:pt x="60543" y="44970"/>
                    <a:pt x="77260" y="24110"/>
                    <a:pt x="107978" y="24110"/>
                  </a:cubicBezTo>
                  <a:lnTo>
                    <a:pt x="135981" y="24110"/>
                  </a:lnTo>
                  <a:lnTo>
                    <a:pt x="233565" y="135981"/>
                  </a:lnTo>
                  <a:lnTo>
                    <a:pt x="317433" y="135981"/>
                  </a:lnTo>
                  <a:cubicBezTo>
                    <a:pt x="317433" y="135981"/>
                    <a:pt x="323719" y="191845"/>
                    <a:pt x="275570" y="191845"/>
                  </a:cubicBezTo>
                  <a:lnTo>
                    <a:pt x="191988" y="191845"/>
                  </a:lnTo>
                  <a:lnTo>
                    <a:pt x="122122" y="121980"/>
                  </a:lnTo>
                </a:path>
              </a:pathLst>
            </a:custGeom>
            <a:noFill/>
            <a:ln w="21431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19" name="Полилиния: фигура 172">
              <a:extLst>
                <a:ext uri="{FF2B5EF4-FFF2-40B4-BE49-F238E27FC236}">
                  <a16:creationId xmlns:a16="http://schemas.microsoft.com/office/drawing/2014/main" id="{B0B39C50-EE1E-41F0-B820-20B7B4E97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281" y="5043957"/>
              <a:ext cx="342900" cy="200025"/>
            </a:xfrm>
            <a:custGeom>
              <a:avLst/>
              <a:gdLst>
                <a:gd name="T0" fmla="*/ 24110 w 342900"/>
                <a:gd name="T1" fmla="*/ 121980 h 200025"/>
                <a:gd name="T2" fmla="*/ 79974 w 342900"/>
                <a:gd name="T3" fmla="*/ 24110 h 200025"/>
                <a:gd name="T4" fmla="*/ 331577 w 342900"/>
                <a:gd name="T5" fmla="*/ 24110 h 200025"/>
                <a:gd name="T6" fmla="*/ 247710 w 342900"/>
                <a:gd name="T7" fmla="*/ 177844 h 200025"/>
                <a:gd name="T8" fmla="*/ 121980 w 342900"/>
                <a:gd name="T9" fmla="*/ 177844 h 200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2900" h="200025">
                  <a:moveTo>
                    <a:pt x="24110" y="121980"/>
                  </a:moveTo>
                  <a:lnTo>
                    <a:pt x="79974" y="24110"/>
                  </a:lnTo>
                  <a:lnTo>
                    <a:pt x="331577" y="24110"/>
                  </a:lnTo>
                  <a:lnTo>
                    <a:pt x="247710" y="177844"/>
                  </a:lnTo>
                  <a:lnTo>
                    <a:pt x="121980" y="177844"/>
                  </a:lnTo>
                </a:path>
              </a:pathLst>
            </a:custGeom>
            <a:noFill/>
            <a:ln w="21431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20" name="Полилиния: фигура 173">
              <a:extLst>
                <a:ext uri="{FF2B5EF4-FFF2-40B4-BE49-F238E27FC236}">
                  <a16:creationId xmlns:a16="http://schemas.microsoft.com/office/drawing/2014/main" id="{DE053085-D3C6-46D9-B2F9-4DFBA5486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156" y="5239220"/>
              <a:ext cx="457200" cy="42862"/>
            </a:xfrm>
            <a:custGeom>
              <a:avLst/>
              <a:gdLst>
                <a:gd name="T0" fmla="*/ 24110 w 457200"/>
                <a:gd name="T1" fmla="*/ 24127 h 42862"/>
                <a:gd name="T2" fmla="*/ 443448 w 457200"/>
                <a:gd name="T3" fmla="*/ 24127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7200" h="42862">
                  <a:moveTo>
                    <a:pt x="24110" y="24110"/>
                  </a:moveTo>
                  <a:lnTo>
                    <a:pt x="443448" y="24110"/>
                  </a:lnTo>
                </a:path>
              </a:pathLst>
            </a:custGeom>
            <a:noFill/>
            <a:ln w="21431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21" name="Полилиния: фигура 174">
              <a:extLst>
                <a:ext uri="{FF2B5EF4-FFF2-40B4-BE49-F238E27FC236}">
                  <a16:creationId xmlns:a16="http://schemas.microsoft.com/office/drawing/2014/main" id="{D6DDF7BE-EF44-4F52-9BA4-8CDBFB4E4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568" y="4708995"/>
              <a:ext cx="157163" cy="142875"/>
            </a:xfrm>
            <a:custGeom>
              <a:avLst/>
              <a:gdLst>
                <a:gd name="T0" fmla="*/ 135855 w 157162"/>
                <a:gd name="T1" fmla="*/ 121837 h 142875"/>
                <a:gd name="T2" fmla="*/ 135855 w 157162"/>
                <a:gd name="T3" fmla="*/ 51971 h 142875"/>
                <a:gd name="T4" fmla="*/ 107995 w 157162"/>
                <a:gd name="T5" fmla="*/ 24110 h 142875"/>
                <a:gd name="T6" fmla="*/ 24110 w 157162"/>
                <a:gd name="T7" fmla="*/ 2411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7162" h="142875">
                  <a:moveTo>
                    <a:pt x="135838" y="121837"/>
                  </a:moveTo>
                  <a:lnTo>
                    <a:pt x="135838" y="51971"/>
                  </a:lnTo>
                  <a:cubicBezTo>
                    <a:pt x="135838" y="36540"/>
                    <a:pt x="123408" y="24110"/>
                    <a:pt x="107978" y="24110"/>
                  </a:cubicBezTo>
                  <a:lnTo>
                    <a:pt x="24110" y="24110"/>
                  </a:lnTo>
                </a:path>
              </a:pathLst>
            </a:custGeom>
            <a:noFill/>
            <a:ln w="21431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22" name="Полилиния: фигура 175">
              <a:extLst>
                <a:ext uri="{FF2B5EF4-FFF2-40B4-BE49-F238E27FC236}">
                  <a16:creationId xmlns:a16="http://schemas.microsoft.com/office/drawing/2014/main" id="{89A92A40-6920-4AEA-B2DF-8CDC3C064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581" y="4708995"/>
              <a:ext cx="300037" cy="328612"/>
            </a:xfrm>
            <a:custGeom>
              <a:avLst/>
              <a:gdLst>
                <a:gd name="T0" fmla="*/ 135838 w 300037"/>
                <a:gd name="T1" fmla="*/ 24110 h 328612"/>
                <a:gd name="T2" fmla="*/ 51971 w 300037"/>
                <a:gd name="T3" fmla="*/ 24110 h 328612"/>
                <a:gd name="T4" fmla="*/ 24110 w 300037"/>
                <a:gd name="T5" fmla="*/ 51971 h 328612"/>
                <a:gd name="T6" fmla="*/ 24110 w 300037"/>
                <a:gd name="T7" fmla="*/ 219723 h 328612"/>
                <a:gd name="T8" fmla="*/ 52114 w 300037"/>
                <a:gd name="T9" fmla="*/ 247727 h 328612"/>
                <a:gd name="T10" fmla="*/ 65973 w 300037"/>
                <a:gd name="T11" fmla="*/ 247727 h 328612"/>
                <a:gd name="T12" fmla="*/ 65973 w 300037"/>
                <a:gd name="T13" fmla="*/ 303591 h 328612"/>
                <a:gd name="T14" fmla="*/ 90404 w 300037"/>
                <a:gd name="T15" fmla="*/ 312735 h 328612"/>
                <a:gd name="T16" fmla="*/ 149840 w 300037"/>
                <a:gd name="T17" fmla="*/ 247584 h 328612"/>
                <a:gd name="T18" fmla="*/ 261728 w 300037"/>
                <a:gd name="T19" fmla="*/ 247584 h 328612"/>
                <a:gd name="T20" fmla="*/ 289732 w 300037"/>
                <a:gd name="T21" fmla="*/ 219580 h 328612"/>
                <a:gd name="T22" fmla="*/ 289732 w 300037"/>
                <a:gd name="T23" fmla="*/ 163699 h 3286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0037" h="328612">
                  <a:moveTo>
                    <a:pt x="135838" y="24110"/>
                  </a:moveTo>
                  <a:lnTo>
                    <a:pt x="51971" y="24110"/>
                  </a:lnTo>
                  <a:cubicBezTo>
                    <a:pt x="36540" y="24110"/>
                    <a:pt x="24110" y="36540"/>
                    <a:pt x="24110" y="51971"/>
                  </a:cubicBezTo>
                  <a:lnTo>
                    <a:pt x="24110" y="219706"/>
                  </a:lnTo>
                  <a:cubicBezTo>
                    <a:pt x="24110" y="235137"/>
                    <a:pt x="36683" y="247710"/>
                    <a:pt x="52114" y="247710"/>
                  </a:cubicBezTo>
                  <a:lnTo>
                    <a:pt x="65973" y="247710"/>
                  </a:lnTo>
                  <a:lnTo>
                    <a:pt x="65973" y="303574"/>
                  </a:lnTo>
                  <a:cubicBezTo>
                    <a:pt x="65973" y="316432"/>
                    <a:pt x="81975" y="322433"/>
                    <a:pt x="90404" y="312718"/>
                  </a:cubicBezTo>
                  <a:lnTo>
                    <a:pt x="149840" y="247567"/>
                  </a:lnTo>
                  <a:lnTo>
                    <a:pt x="261711" y="247567"/>
                  </a:lnTo>
                  <a:cubicBezTo>
                    <a:pt x="277142" y="247567"/>
                    <a:pt x="289715" y="234994"/>
                    <a:pt x="289715" y="219563"/>
                  </a:cubicBezTo>
                  <a:lnTo>
                    <a:pt x="289715" y="163699"/>
                  </a:lnTo>
                </a:path>
              </a:pathLst>
            </a:custGeom>
            <a:noFill/>
            <a:ln w="21431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23" name="Полилиния: фигура 176">
              <a:extLst>
                <a:ext uri="{FF2B5EF4-FFF2-40B4-BE49-F238E27FC236}">
                  <a16:creationId xmlns:a16="http://schemas.microsoft.com/office/drawing/2014/main" id="{F6958826-3088-4E95-9880-6A0B35991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706" y="4610570"/>
              <a:ext cx="357187" cy="342900"/>
            </a:xfrm>
            <a:custGeom>
              <a:avLst/>
              <a:gdLst>
                <a:gd name="T0" fmla="*/ 219866 w 357187"/>
                <a:gd name="T1" fmla="*/ 261711 h 342900"/>
                <a:gd name="T2" fmla="*/ 52114 w 357187"/>
                <a:gd name="T3" fmla="*/ 261711 h 342900"/>
                <a:gd name="T4" fmla="*/ 24110 w 357187"/>
                <a:gd name="T5" fmla="*/ 233708 h 342900"/>
                <a:gd name="T6" fmla="*/ 24110 w 357187"/>
                <a:gd name="T7" fmla="*/ 51971 h 342900"/>
                <a:gd name="T8" fmla="*/ 51971 w 357187"/>
                <a:gd name="T9" fmla="*/ 24110 h 342900"/>
                <a:gd name="T10" fmla="*/ 317592 w 357187"/>
                <a:gd name="T11" fmla="*/ 24110 h 342900"/>
                <a:gd name="T12" fmla="*/ 345453 w 357187"/>
                <a:gd name="T13" fmla="*/ 51971 h 342900"/>
                <a:gd name="T14" fmla="*/ 345453 w 357187"/>
                <a:gd name="T15" fmla="*/ 233565 h 342900"/>
                <a:gd name="T16" fmla="*/ 317450 w 357187"/>
                <a:gd name="T17" fmla="*/ 261568 h 342900"/>
                <a:gd name="T18" fmla="*/ 303591 w 357187"/>
                <a:gd name="T19" fmla="*/ 261568 h 342900"/>
                <a:gd name="T20" fmla="*/ 303591 w 357187"/>
                <a:gd name="T21" fmla="*/ 317433 h 342900"/>
                <a:gd name="T22" fmla="*/ 279159 w 357187"/>
                <a:gd name="T23" fmla="*/ 326577 h 342900"/>
                <a:gd name="T24" fmla="*/ 219723 w 357187"/>
                <a:gd name="T25" fmla="*/ 261426 h 342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7187" h="342900">
                  <a:moveTo>
                    <a:pt x="219849" y="261711"/>
                  </a:moveTo>
                  <a:lnTo>
                    <a:pt x="52114" y="261711"/>
                  </a:lnTo>
                  <a:cubicBezTo>
                    <a:pt x="36683" y="261711"/>
                    <a:pt x="24110" y="249138"/>
                    <a:pt x="24110" y="233708"/>
                  </a:cubicBezTo>
                  <a:lnTo>
                    <a:pt x="24110" y="51971"/>
                  </a:lnTo>
                  <a:cubicBezTo>
                    <a:pt x="24110" y="36540"/>
                    <a:pt x="36540" y="24110"/>
                    <a:pt x="51971" y="24110"/>
                  </a:cubicBezTo>
                  <a:lnTo>
                    <a:pt x="317575" y="24110"/>
                  </a:lnTo>
                  <a:cubicBezTo>
                    <a:pt x="333006" y="24110"/>
                    <a:pt x="345436" y="36540"/>
                    <a:pt x="345436" y="51971"/>
                  </a:cubicBezTo>
                  <a:lnTo>
                    <a:pt x="345436" y="233565"/>
                  </a:lnTo>
                  <a:cubicBezTo>
                    <a:pt x="345436" y="248995"/>
                    <a:pt x="332863" y="261568"/>
                    <a:pt x="317433" y="261568"/>
                  </a:cubicBezTo>
                  <a:lnTo>
                    <a:pt x="303574" y="261568"/>
                  </a:lnTo>
                  <a:lnTo>
                    <a:pt x="303574" y="317433"/>
                  </a:lnTo>
                  <a:cubicBezTo>
                    <a:pt x="303574" y="330291"/>
                    <a:pt x="287572" y="336292"/>
                    <a:pt x="279142" y="326577"/>
                  </a:cubicBezTo>
                  <a:lnTo>
                    <a:pt x="219706" y="261426"/>
                  </a:lnTo>
                  <a:lnTo>
                    <a:pt x="219849" y="261711"/>
                  </a:lnTo>
                  <a:close/>
                </a:path>
              </a:pathLst>
            </a:custGeom>
            <a:noFill/>
            <a:ln w="21431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grpSp>
        <p:nvGrpSpPr>
          <p:cNvPr id="124" name="Рисунок 180">
            <a:extLst>
              <a:ext uri="{FF2B5EF4-FFF2-40B4-BE49-F238E27FC236}">
                <a16:creationId xmlns:a16="http://schemas.microsoft.com/office/drawing/2014/main" id="{A45034D2-1B9A-48C8-A852-84C2847E58D1}"/>
              </a:ext>
            </a:extLst>
          </p:cNvPr>
          <p:cNvGrpSpPr>
            <a:grpSpLocks/>
          </p:cNvGrpSpPr>
          <p:nvPr/>
        </p:nvGrpSpPr>
        <p:grpSpPr bwMode="auto">
          <a:xfrm>
            <a:off x="9852025" y="2385616"/>
            <a:ext cx="685800" cy="685800"/>
            <a:chOff x="9656970" y="2458171"/>
            <a:chExt cx="685800" cy="685800"/>
          </a:xfrm>
        </p:grpSpPr>
        <p:sp>
          <p:nvSpPr>
            <p:cNvPr id="125" name="Полилиния: фигура 182">
              <a:extLst>
                <a:ext uri="{FF2B5EF4-FFF2-40B4-BE49-F238E27FC236}">
                  <a16:creationId xmlns:a16="http://schemas.microsoft.com/office/drawing/2014/main" id="{C81C88C6-E6DB-4825-872C-A152D34F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1433" y="2678834"/>
              <a:ext cx="400050" cy="228600"/>
            </a:xfrm>
            <a:custGeom>
              <a:avLst/>
              <a:gdLst>
                <a:gd name="T0" fmla="*/ 24110 w 400050"/>
                <a:gd name="T1" fmla="*/ 117408 h 228600"/>
                <a:gd name="T2" fmla="*/ 158984 w 400050"/>
                <a:gd name="T3" fmla="*/ 117408 h 228600"/>
                <a:gd name="T4" fmla="*/ 189988 w 400050"/>
                <a:gd name="T5" fmla="*/ 210705 h 228600"/>
                <a:gd name="T6" fmla="*/ 252282 w 400050"/>
                <a:gd name="T7" fmla="*/ 24110 h 228600"/>
                <a:gd name="T8" fmla="*/ 293715 w 400050"/>
                <a:gd name="T9" fmla="*/ 127837 h 228600"/>
                <a:gd name="T10" fmla="*/ 387013 w 400050"/>
                <a:gd name="T11" fmla="*/ 127837 h 228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0050" h="228600">
                  <a:moveTo>
                    <a:pt x="24110" y="117408"/>
                  </a:moveTo>
                  <a:lnTo>
                    <a:pt x="158984" y="117408"/>
                  </a:lnTo>
                  <a:lnTo>
                    <a:pt x="189988" y="210705"/>
                  </a:lnTo>
                  <a:lnTo>
                    <a:pt x="252282" y="24110"/>
                  </a:lnTo>
                  <a:lnTo>
                    <a:pt x="293715" y="127837"/>
                  </a:lnTo>
                  <a:lnTo>
                    <a:pt x="387013" y="127837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26" name="Полилиния: фигура 183">
              <a:extLst>
                <a:ext uri="{FF2B5EF4-FFF2-40B4-BE49-F238E27FC236}">
                  <a16:creationId xmlns:a16="http://schemas.microsoft.com/office/drawing/2014/main" id="{55F8D179-42AE-47BF-9DDE-15CAAD9C2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383" y="2637559"/>
              <a:ext cx="100012" cy="128587"/>
            </a:xfrm>
            <a:custGeom>
              <a:avLst/>
              <a:gdLst>
                <a:gd name="T0" fmla="*/ 50130 w 100012"/>
                <a:gd name="T1" fmla="*/ 24110 h 128587"/>
                <a:gd name="T2" fmla="*/ 75991 w 100012"/>
                <a:gd name="T3" fmla="*/ 49971 h 128587"/>
                <a:gd name="T4" fmla="*/ 75991 w 100012"/>
                <a:gd name="T5" fmla="*/ 81277 h 128587"/>
                <a:gd name="T6" fmla="*/ 50130 w 100012"/>
                <a:gd name="T7" fmla="*/ 107138 h 128587"/>
                <a:gd name="T8" fmla="*/ 49971 w 100012"/>
                <a:gd name="T9" fmla="*/ 107138 h 128587"/>
                <a:gd name="T10" fmla="*/ 24110 w 100012"/>
                <a:gd name="T11" fmla="*/ 81277 h 128587"/>
                <a:gd name="T12" fmla="*/ 24110 w 100012"/>
                <a:gd name="T13" fmla="*/ 49971 h 128587"/>
                <a:gd name="T14" fmla="*/ 49971 w 100012"/>
                <a:gd name="T15" fmla="*/ 24110 h 1285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012" h="128587">
                  <a:moveTo>
                    <a:pt x="50113" y="24110"/>
                  </a:moveTo>
                  <a:cubicBezTo>
                    <a:pt x="64396" y="24110"/>
                    <a:pt x="75974" y="35688"/>
                    <a:pt x="75974" y="49971"/>
                  </a:cubicBezTo>
                  <a:lnTo>
                    <a:pt x="75974" y="81260"/>
                  </a:lnTo>
                  <a:cubicBezTo>
                    <a:pt x="75974" y="95542"/>
                    <a:pt x="64396" y="107121"/>
                    <a:pt x="50113" y="107121"/>
                  </a:cubicBezTo>
                  <a:lnTo>
                    <a:pt x="49971" y="107121"/>
                  </a:lnTo>
                  <a:cubicBezTo>
                    <a:pt x="35688" y="107121"/>
                    <a:pt x="24110" y="95542"/>
                    <a:pt x="24110" y="81260"/>
                  </a:cubicBezTo>
                  <a:lnTo>
                    <a:pt x="24110" y="49971"/>
                  </a:lnTo>
                  <a:cubicBezTo>
                    <a:pt x="24110" y="35688"/>
                    <a:pt x="35688" y="24110"/>
                    <a:pt x="49971" y="24110"/>
                  </a:cubicBezTo>
                  <a:lnTo>
                    <a:pt x="50113" y="24110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27" name="Полилиния: фигура 184">
              <a:extLst>
                <a:ext uri="{FF2B5EF4-FFF2-40B4-BE49-F238E27FC236}">
                  <a16:creationId xmlns:a16="http://schemas.microsoft.com/office/drawing/2014/main" id="{D9C9E43E-FEF1-4D19-8250-D8EA06F0B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595" y="2637559"/>
              <a:ext cx="100013" cy="128587"/>
            </a:xfrm>
            <a:custGeom>
              <a:avLst/>
              <a:gdLst>
                <a:gd name="T0" fmla="*/ 50130 w 100012"/>
                <a:gd name="T1" fmla="*/ 24110 h 128587"/>
                <a:gd name="T2" fmla="*/ 75991 w 100012"/>
                <a:gd name="T3" fmla="*/ 49971 h 128587"/>
                <a:gd name="T4" fmla="*/ 75991 w 100012"/>
                <a:gd name="T5" fmla="*/ 81277 h 128587"/>
                <a:gd name="T6" fmla="*/ 50130 w 100012"/>
                <a:gd name="T7" fmla="*/ 107138 h 128587"/>
                <a:gd name="T8" fmla="*/ 49971 w 100012"/>
                <a:gd name="T9" fmla="*/ 107138 h 128587"/>
                <a:gd name="T10" fmla="*/ 24110 w 100012"/>
                <a:gd name="T11" fmla="*/ 81277 h 128587"/>
                <a:gd name="T12" fmla="*/ 24110 w 100012"/>
                <a:gd name="T13" fmla="*/ 49971 h 128587"/>
                <a:gd name="T14" fmla="*/ 49971 w 100012"/>
                <a:gd name="T15" fmla="*/ 24110 h 1285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012" h="128587">
                  <a:moveTo>
                    <a:pt x="50113" y="24110"/>
                  </a:moveTo>
                  <a:cubicBezTo>
                    <a:pt x="64396" y="24110"/>
                    <a:pt x="75974" y="35688"/>
                    <a:pt x="75974" y="49971"/>
                  </a:cubicBezTo>
                  <a:lnTo>
                    <a:pt x="75974" y="81260"/>
                  </a:lnTo>
                  <a:cubicBezTo>
                    <a:pt x="75974" y="95542"/>
                    <a:pt x="64396" y="107121"/>
                    <a:pt x="50113" y="107121"/>
                  </a:cubicBezTo>
                  <a:lnTo>
                    <a:pt x="49971" y="107121"/>
                  </a:lnTo>
                  <a:cubicBezTo>
                    <a:pt x="35688" y="107121"/>
                    <a:pt x="24110" y="95542"/>
                    <a:pt x="24110" y="81260"/>
                  </a:cubicBezTo>
                  <a:lnTo>
                    <a:pt x="24110" y="49971"/>
                  </a:lnTo>
                  <a:cubicBezTo>
                    <a:pt x="24110" y="35688"/>
                    <a:pt x="35688" y="24110"/>
                    <a:pt x="49971" y="24110"/>
                  </a:cubicBezTo>
                  <a:lnTo>
                    <a:pt x="50113" y="24110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28" name="Полилиния: фигура 185">
              <a:extLst>
                <a:ext uri="{FF2B5EF4-FFF2-40B4-BE49-F238E27FC236}">
                  <a16:creationId xmlns:a16="http://schemas.microsoft.com/office/drawing/2014/main" id="{BC841EF0-E75F-4D6D-8884-5504700F1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683" y="2637559"/>
              <a:ext cx="42862" cy="128587"/>
            </a:xfrm>
            <a:custGeom>
              <a:avLst/>
              <a:gdLst>
                <a:gd name="T0" fmla="*/ 24127 w 42862"/>
                <a:gd name="T1" fmla="*/ 24110 h 128587"/>
                <a:gd name="T2" fmla="*/ 24127 w 42862"/>
                <a:gd name="T3" fmla="*/ 106995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28587">
                  <a:moveTo>
                    <a:pt x="24110" y="24110"/>
                  </a:moveTo>
                  <a:lnTo>
                    <a:pt x="24110" y="106978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29" name="Полилиния: фигура 186">
              <a:extLst>
                <a:ext uri="{FF2B5EF4-FFF2-40B4-BE49-F238E27FC236}">
                  <a16:creationId xmlns:a16="http://schemas.microsoft.com/office/drawing/2014/main" id="{06BE5CB6-7F9C-4E6C-966C-1C2A655D7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8883" y="2824884"/>
              <a:ext cx="100012" cy="128587"/>
            </a:xfrm>
            <a:custGeom>
              <a:avLst/>
              <a:gdLst>
                <a:gd name="T0" fmla="*/ 50130 w 100012"/>
                <a:gd name="T1" fmla="*/ 24110 h 128587"/>
                <a:gd name="T2" fmla="*/ 75991 w 100012"/>
                <a:gd name="T3" fmla="*/ 49971 h 128587"/>
                <a:gd name="T4" fmla="*/ 75991 w 100012"/>
                <a:gd name="T5" fmla="*/ 81277 h 128587"/>
                <a:gd name="T6" fmla="*/ 50130 w 100012"/>
                <a:gd name="T7" fmla="*/ 107138 h 128587"/>
                <a:gd name="T8" fmla="*/ 49971 w 100012"/>
                <a:gd name="T9" fmla="*/ 107138 h 128587"/>
                <a:gd name="T10" fmla="*/ 24110 w 100012"/>
                <a:gd name="T11" fmla="*/ 81277 h 128587"/>
                <a:gd name="T12" fmla="*/ 24110 w 100012"/>
                <a:gd name="T13" fmla="*/ 49971 h 128587"/>
                <a:gd name="T14" fmla="*/ 49971 w 100012"/>
                <a:gd name="T15" fmla="*/ 24110 h 1285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012" h="128587">
                  <a:moveTo>
                    <a:pt x="50113" y="24110"/>
                  </a:moveTo>
                  <a:cubicBezTo>
                    <a:pt x="64396" y="24110"/>
                    <a:pt x="75974" y="35688"/>
                    <a:pt x="75974" y="49971"/>
                  </a:cubicBezTo>
                  <a:lnTo>
                    <a:pt x="75974" y="81260"/>
                  </a:lnTo>
                  <a:cubicBezTo>
                    <a:pt x="75974" y="95542"/>
                    <a:pt x="64396" y="107121"/>
                    <a:pt x="50113" y="107121"/>
                  </a:cubicBezTo>
                  <a:lnTo>
                    <a:pt x="49971" y="107121"/>
                  </a:lnTo>
                  <a:cubicBezTo>
                    <a:pt x="35688" y="107121"/>
                    <a:pt x="24110" y="95542"/>
                    <a:pt x="24110" y="81260"/>
                  </a:cubicBezTo>
                  <a:lnTo>
                    <a:pt x="24110" y="49971"/>
                  </a:lnTo>
                  <a:cubicBezTo>
                    <a:pt x="24110" y="35688"/>
                    <a:pt x="35688" y="24110"/>
                    <a:pt x="49971" y="24110"/>
                  </a:cubicBezTo>
                  <a:lnTo>
                    <a:pt x="50113" y="24110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30" name="Полилиния: фигура 187">
              <a:extLst>
                <a:ext uri="{FF2B5EF4-FFF2-40B4-BE49-F238E27FC236}">
                  <a16:creationId xmlns:a16="http://schemas.microsoft.com/office/drawing/2014/main" id="{D56B59F1-2B18-403A-B7CB-47395BDA7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595" y="2824884"/>
              <a:ext cx="100013" cy="128587"/>
            </a:xfrm>
            <a:custGeom>
              <a:avLst/>
              <a:gdLst>
                <a:gd name="T0" fmla="*/ 50130 w 100012"/>
                <a:gd name="T1" fmla="*/ 24110 h 128587"/>
                <a:gd name="T2" fmla="*/ 75991 w 100012"/>
                <a:gd name="T3" fmla="*/ 49971 h 128587"/>
                <a:gd name="T4" fmla="*/ 75991 w 100012"/>
                <a:gd name="T5" fmla="*/ 81277 h 128587"/>
                <a:gd name="T6" fmla="*/ 50130 w 100012"/>
                <a:gd name="T7" fmla="*/ 107138 h 128587"/>
                <a:gd name="T8" fmla="*/ 49971 w 100012"/>
                <a:gd name="T9" fmla="*/ 107138 h 128587"/>
                <a:gd name="T10" fmla="*/ 24110 w 100012"/>
                <a:gd name="T11" fmla="*/ 81277 h 128587"/>
                <a:gd name="T12" fmla="*/ 24110 w 100012"/>
                <a:gd name="T13" fmla="*/ 49971 h 128587"/>
                <a:gd name="T14" fmla="*/ 49971 w 100012"/>
                <a:gd name="T15" fmla="*/ 24110 h 1285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012" h="128587">
                  <a:moveTo>
                    <a:pt x="50113" y="24110"/>
                  </a:moveTo>
                  <a:cubicBezTo>
                    <a:pt x="64396" y="24110"/>
                    <a:pt x="75974" y="35688"/>
                    <a:pt x="75974" y="49971"/>
                  </a:cubicBezTo>
                  <a:lnTo>
                    <a:pt x="75974" y="81260"/>
                  </a:lnTo>
                  <a:cubicBezTo>
                    <a:pt x="75974" y="95542"/>
                    <a:pt x="64396" y="107121"/>
                    <a:pt x="50113" y="107121"/>
                  </a:cubicBezTo>
                  <a:lnTo>
                    <a:pt x="49971" y="107121"/>
                  </a:lnTo>
                  <a:cubicBezTo>
                    <a:pt x="35688" y="107121"/>
                    <a:pt x="24110" y="95542"/>
                    <a:pt x="24110" y="81260"/>
                  </a:cubicBezTo>
                  <a:lnTo>
                    <a:pt x="24110" y="49971"/>
                  </a:lnTo>
                  <a:cubicBezTo>
                    <a:pt x="24110" y="35688"/>
                    <a:pt x="35688" y="24110"/>
                    <a:pt x="49971" y="24110"/>
                  </a:cubicBezTo>
                  <a:lnTo>
                    <a:pt x="50113" y="24110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31" name="Полилиния: фигура 188">
              <a:extLst>
                <a:ext uri="{FF2B5EF4-FFF2-40B4-BE49-F238E27FC236}">
                  <a16:creationId xmlns:a16="http://schemas.microsoft.com/office/drawing/2014/main" id="{4914062B-4585-461A-84C8-2D9413B7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383" y="2824884"/>
              <a:ext cx="42862" cy="128587"/>
            </a:xfrm>
            <a:custGeom>
              <a:avLst/>
              <a:gdLst>
                <a:gd name="T0" fmla="*/ 24127 w 42862"/>
                <a:gd name="T1" fmla="*/ 24110 h 128587"/>
                <a:gd name="T2" fmla="*/ 24127 w 42862"/>
                <a:gd name="T3" fmla="*/ 107138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28587">
                  <a:moveTo>
                    <a:pt x="24110" y="24110"/>
                  </a:moveTo>
                  <a:lnTo>
                    <a:pt x="24110" y="107121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32" name="Полилиния: фигура 189">
              <a:extLst>
                <a:ext uri="{FF2B5EF4-FFF2-40B4-BE49-F238E27FC236}">
                  <a16:creationId xmlns:a16="http://schemas.microsoft.com/office/drawing/2014/main" id="{49620923-E875-443E-B061-7CC695F9A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470" y="2970934"/>
              <a:ext cx="428625" cy="171450"/>
            </a:xfrm>
            <a:custGeom>
              <a:avLst/>
              <a:gdLst>
                <a:gd name="T0" fmla="*/ 24110 w 428625"/>
                <a:gd name="T1" fmla="*/ 24110 h 171450"/>
                <a:gd name="T2" fmla="*/ 82832 w 428625"/>
                <a:gd name="T3" fmla="*/ 82832 h 171450"/>
                <a:gd name="T4" fmla="*/ 112121 w 428625"/>
                <a:gd name="T5" fmla="*/ 82832 h 171450"/>
                <a:gd name="T6" fmla="*/ 122408 w 428625"/>
                <a:gd name="T7" fmla="*/ 72545 h 171450"/>
                <a:gd name="T8" fmla="*/ 144982 w 428625"/>
                <a:gd name="T9" fmla="*/ 68116 h 171450"/>
                <a:gd name="T10" fmla="*/ 205704 w 428625"/>
                <a:gd name="T11" fmla="*/ 93262 h 171450"/>
                <a:gd name="T12" fmla="*/ 218563 w 428625"/>
                <a:gd name="T13" fmla="*/ 112407 h 171450"/>
                <a:gd name="T14" fmla="*/ 218563 w 428625"/>
                <a:gd name="T15" fmla="*/ 126980 h 171450"/>
                <a:gd name="T16" fmla="*/ 239280 w 428625"/>
                <a:gd name="T17" fmla="*/ 147697 h 171450"/>
                <a:gd name="T18" fmla="*/ 322290 w 428625"/>
                <a:gd name="T19" fmla="*/ 147697 h 171450"/>
                <a:gd name="T20" fmla="*/ 343007 w 428625"/>
                <a:gd name="T21" fmla="*/ 126980 h 171450"/>
                <a:gd name="T22" fmla="*/ 343007 w 428625"/>
                <a:gd name="T23" fmla="*/ 112407 h 171450"/>
                <a:gd name="T24" fmla="*/ 355866 w 428625"/>
                <a:gd name="T25" fmla="*/ 93262 h 171450"/>
                <a:gd name="T26" fmla="*/ 416588 w 428625"/>
                <a:gd name="T27" fmla="*/ 68116 h 171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8625" h="171450">
                  <a:moveTo>
                    <a:pt x="24110" y="24110"/>
                  </a:moveTo>
                  <a:lnTo>
                    <a:pt x="82832" y="82832"/>
                  </a:lnTo>
                  <a:cubicBezTo>
                    <a:pt x="90976" y="90976"/>
                    <a:pt x="104120" y="90976"/>
                    <a:pt x="112121" y="82832"/>
                  </a:cubicBezTo>
                  <a:lnTo>
                    <a:pt x="122408" y="72545"/>
                  </a:lnTo>
                  <a:cubicBezTo>
                    <a:pt x="128409" y="66544"/>
                    <a:pt x="137267" y="64830"/>
                    <a:pt x="144982" y="68116"/>
                  </a:cubicBezTo>
                  <a:lnTo>
                    <a:pt x="205704" y="93262"/>
                  </a:lnTo>
                  <a:cubicBezTo>
                    <a:pt x="213420" y="96405"/>
                    <a:pt x="218563" y="103977"/>
                    <a:pt x="218563" y="112407"/>
                  </a:cubicBezTo>
                  <a:lnTo>
                    <a:pt x="218563" y="126980"/>
                  </a:lnTo>
                  <a:cubicBezTo>
                    <a:pt x="218563" y="138410"/>
                    <a:pt x="227850" y="147697"/>
                    <a:pt x="239280" y="147697"/>
                  </a:cubicBezTo>
                  <a:lnTo>
                    <a:pt x="322290" y="147697"/>
                  </a:lnTo>
                  <a:cubicBezTo>
                    <a:pt x="333720" y="147697"/>
                    <a:pt x="343007" y="138410"/>
                    <a:pt x="343007" y="126980"/>
                  </a:cubicBezTo>
                  <a:lnTo>
                    <a:pt x="343007" y="112407"/>
                  </a:lnTo>
                  <a:cubicBezTo>
                    <a:pt x="343007" y="103977"/>
                    <a:pt x="348008" y="96405"/>
                    <a:pt x="355866" y="93262"/>
                  </a:cubicBezTo>
                  <a:lnTo>
                    <a:pt x="416588" y="6811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33" name="Полилиния: фигура 190">
              <a:extLst>
                <a:ext uri="{FF2B5EF4-FFF2-40B4-BE49-F238E27FC236}">
                  <a16:creationId xmlns:a16="http://schemas.microsoft.com/office/drawing/2014/main" id="{7947AD98-6366-4B6C-BB37-39D25D56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470" y="2450234"/>
              <a:ext cx="614363" cy="500062"/>
            </a:xfrm>
            <a:custGeom>
              <a:avLst/>
              <a:gdLst>
                <a:gd name="T0" fmla="*/ 522761 w 614362"/>
                <a:gd name="T1" fmla="*/ 481470 h 500062"/>
                <a:gd name="T2" fmla="*/ 547907 w 614362"/>
                <a:gd name="T3" fmla="*/ 420748 h 500062"/>
                <a:gd name="T4" fmla="*/ 567052 w 614362"/>
                <a:gd name="T5" fmla="*/ 407889 h 500062"/>
                <a:gd name="T6" fmla="*/ 581625 w 614362"/>
                <a:gd name="T7" fmla="*/ 407889 h 500062"/>
                <a:gd name="T8" fmla="*/ 602342 w 614362"/>
                <a:gd name="T9" fmla="*/ 387173 h 500062"/>
                <a:gd name="T10" fmla="*/ 602342 w 614362"/>
                <a:gd name="T11" fmla="*/ 304162 h 500062"/>
                <a:gd name="T12" fmla="*/ 581625 w 614362"/>
                <a:gd name="T13" fmla="*/ 283445 h 500062"/>
                <a:gd name="T14" fmla="*/ 567052 w 614362"/>
                <a:gd name="T15" fmla="*/ 283445 h 500062"/>
                <a:gd name="T16" fmla="*/ 547907 w 614362"/>
                <a:gd name="T17" fmla="*/ 270587 h 500062"/>
                <a:gd name="T18" fmla="*/ 522761 w 614362"/>
                <a:gd name="T19" fmla="*/ 209848 h 500062"/>
                <a:gd name="T20" fmla="*/ 527190 w 614362"/>
                <a:gd name="T21" fmla="*/ 187273 h 500062"/>
                <a:gd name="T22" fmla="*/ 537477 w 614362"/>
                <a:gd name="T23" fmla="*/ 176986 h 500062"/>
                <a:gd name="T24" fmla="*/ 537477 w 614362"/>
                <a:gd name="T25" fmla="*/ 147697 h 500062"/>
                <a:gd name="T26" fmla="*/ 478755 w 614362"/>
                <a:gd name="T27" fmla="*/ 88975 h 500062"/>
                <a:gd name="T28" fmla="*/ 449466 w 614362"/>
                <a:gd name="T29" fmla="*/ 88975 h 500062"/>
                <a:gd name="T30" fmla="*/ 439179 w 614362"/>
                <a:gd name="T31" fmla="*/ 99262 h 500062"/>
                <a:gd name="T32" fmla="*/ 416605 w 614362"/>
                <a:gd name="T33" fmla="*/ 103692 h 500062"/>
                <a:gd name="T34" fmla="*/ 355883 w 614362"/>
                <a:gd name="T35" fmla="*/ 78546 h 500062"/>
                <a:gd name="T36" fmla="*/ 343024 w 614362"/>
                <a:gd name="T37" fmla="*/ 59400 h 500062"/>
                <a:gd name="T38" fmla="*/ 343024 w 614362"/>
                <a:gd name="T39" fmla="*/ 44827 h 500062"/>
                <a:gd name="T40" fmla="*/ 322307 w 614362"/>
                <a:gd name="T41" fmla="*/ 24110 h 500062"/>
                <a:gd name="T42" fmla="*/ 239280 w 614362"/>
                <a:gd name="T43" fmla="*/ 24110 h 500062"/>
                <a:gd name="T44" fmla="*/ 218563 w 614362"/>
                <a:gd name="T45" fmla="*/ 44827 h 500062"/>
                <a:gd name="T46" fmla="*/ 218563 w 614362"/>
                <a:gd name="T47" fmla="*/ 59400 h 500062"/>
                <a:gd name="T48" fmla="*/ 205704 w 614362"/>
                <a:gd name="T49" fmla="*/ 78546 h 500062"/>
                <a:gd name="T50" fmla="*/ 144982 w 614362"/>
                <a:gd name="T51" fmla="*/ 103692 h 500062"/>
                <a:gd name="T52" fmla="*/ 122408 w 614362"/>
                <a:gd name="T53" fmla="*/ 99262 h 500062"/>
                <a:gd name="T54" fmla="*/ 112121 w 614362"/>
                <a:gd name="T55" fmla="*/ 88975 h 500062"/>
                <a:gd name="T56" fmla="*/ 82832 w 614362"/>
                <a:gd name="T57" fmla="*/ 88975 h 500062"/>
                <a:gd name="T58" fmla="*/ 24110 w 614362"/>
                <a:gd name="T59" fmla="*/ 147697 h 5000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14362" h="500062">
                  <a:moveTo>
                    <a:pt x="522744" y="481453"/>
                  </a:moveTo>
                  <a:lnTo>
                    <a:pt x="547890" y="420731"/>
                  </a:lnTo>
                  <a:cubicBezTo>
                    <a:pt x="551033" y="413016"/>
                    <a:pt x="558606" y="407872"/>
                    <a:pt x="567035" y="407872"/>
                  </a:cubicBezTo>
                  <a:lnTo>
                    <a:pt x="581608" y="407872"/>
                  </a:lnTo>
                  <a:cubicBezTo>
                    <a:pt x="593038" y="407872"/>
                    <a:pt x="602325" y="398586"/>
                    <a:pt x="602325" y="387156"/>
                  </a:cubicBezTo>
                  <a:lnTo>
                    <a:pt x="602325" y="304145"/>
                  </a:lnTo>
                  <a:cubicBezTo>
                    <a:pt x="602325" y="292715"/>
                    <a:pt x="593038" y="283428"/>
                    <a:pt x="581608" y="283428"/>
                  </a:cubicBezTo>
                  <a:lnTo>
                    <a:pt x="567035" y="283428"/>
                  </a:lnTo>
                  <a:cubicBezTo>
                    <a:pt x="558606" y="283428"/>
                    <a:pt x="551033" y="278428"/>
                    <a:pt x="547890" y="270570"/>
                  </a:cubicBezTo>
                  <a:lnTo>
                    <a:pt x="522744" y="209848"/>
                  </a:lnTo>
                  <a:cubicBezTo>
                    <a:pt x="519601" y="202132"/>
                    <a:pt x="521315" y="193131"/>
                    <a:pt x="527173" y="187273"/>
                  </a:cubicBezTo>
                  <a:lnTo>
                    <a:pt x="537460" y="176986"/>
                  </a:lnTo>
                  <a:cubicBezTo>
                    <a:pt x="545604" y="168843"/>
                    <a:pt x="545604" y="155698"/>
                    <a:pt x="537460" y="147697"/>
                  </a:cubicBezTo>
                  <a:lnTo>
                    <a:pt x="478738" y="88975"/>
                  </a:lnTo>
                  <a:cubicBezTo>
                    <a:pt x="470595" y="80832"/>
                    <a:pt x="457450" y="80832"/>
                    <a:pt x="449449" y="88975"/>
                  </a:cubicBezTo>
                  <a:lnTo>
                    <a:pt x="439162" y="99262"/>
                  </a:lnTo>
                  <a:cubicBezTo>
                    <a:pt x="433161" y="105263"/>
                    <a:pt x="424303" y="106978"/>
                    <a:pt x="416588" y="103692"/>
                  </a:cubicBezTo>
                  <a:lnTo>
                    <a:pt x="355866" y="78546"/>
                  </a:lnTo>
                  <a:cubicBezTo>
                    <a:pt x="348151" y="75402"/>
                    <a:pt x="343007" y="67830"/>
                    <a:pt x="343007" y="59400"/>
                  </a:cubicBezTo>
                  <a:lnTo>
                    <a:pt x="343007" y="44827"/>
                  </a:lnTo>
                  <a:cubicBezTo>
                    <a:pt x="343007" y="33397"/>
                    <a:pt x="333720" y="24110"/>
                    <a:pt x="322290" y="24110"/>
                  </a:cubicBezTo>
                  <a:lnTo>
                    <a:pt x="239280" y="24110"/>
                  </a:lnTo>
                  <a:cubicBezTo>
                    <a:pt x="227850" y="24110"/>
                    <a:pt x="218563" y="33397"/>
                    <a:pt x="218563" y="44827"/>
                  </a:cubicBezTo>
                  <a:lnTo>
                    <a:pt x="218563" y="59400"/>
                  </a:lnTo>
                  <a:cubicBezTo>
                    <a:pt x="218563" y="67830"/>
                    <a:pt x="213562" y="75402"/>
                    <a:pt x="205704" y="78546"/>
                  </a:cubicBezTo>
                  <a:lnTo>
                    <a:pt x="144982" y="103692"/>
                  </a:lnTo>
                  <a:cubicBezTo>
                    <a:pt x="137267" y="106835"/>
                    <a:pt x="128266" y="105120"/>
                    <a:pt x="122408" y="99262"/>
                  </a:cubicBezTo>
                  <a:lnTo>
                    <a:pt x="112121" y="88975"/>
                  </a:lnTo>
                  <a:cubicBezTo>
                    <a:pt x="103977" y="80832"/>
                    <a:pt x="90833" y="80832"/>
                    <a:pt x="82832" y="88975"/>
                  </a:cubicBezTo>
                  <a:lnTo>
                    <a:pt x="24110" y="14769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34" name="Полилиния: фигура 191">
              <a:extLst>
                <a:ext uri="{FF2B5EF4-FFF2-40B4-BE49-F238E27FC236}">
                  <a16:creationId xmlns:a16="http://schemas.microsoft.com/office/drawing/2014/main" id="{62CBD214-A06B-4528-9722-036CC5512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258" y="2585171"/>
              <a:ext cx="285750" cy="414338"/>
            </a:xfrm>
            <a:custGeom>
              <a:avLst/>
              <a:gdLst>
                <a:gd name="T0" fmla="*/ 24110 w 285750"/>
                <a:gd name="T1" fmla="*/ 31397 h 414337"/>
                <a:gd name="T2" fmla="*/ 75974 w 285750"/>
                <a:gd name="T3" fmla="*/ 24110 h 414337"/>
                <a:gd name="T4" fmla="*/ 262569 w 285750"/>
                <a:gd name="T5" fmla="*/ 210722 h 414337"/>
                <a:gd name="T6" fmla="*/ 75974 w 285750"/>
                <a:gd name="T7" fmla="*/ 397317 h 414337"/>
                <a:gd name="T8" fmla="*/ 24253 w 285750"/>
                <a:gd name="T9" fmla="*/ 390030 h 414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750" h="414337">
                  <a:moveTo>
                    <a:pt x="24110" y="31397"/>
                  </a:moveTo>
                  <a:cubicBezTo>
                    <a:pt x="40541" y="26682"/>
                    <a:pt x="57972" y="24110"/>
                    <a:pt x="75974" y="24110"/>
                  </a:cubicBezTo>
                  <a:cubicBezTo>
                    <a:pt x="179130" y="24110"/>
                    <a:pt x="262569" y="107692"/>
                    <a:pt x="262569" y="210705"/>
                  </a:cubicBezTo>
                  <a:cubicBezTo>
                    <a:pt x="262569" y="313718"/>
                    <a:pt x="178987" y="397300"/>
                    <a:pt x="75974" y="397300"/>
                  </a:cubicBezTo>
                  <a:cubicBezTo>
                    <a:pt x="57972" y="397300"/>
                    <a:pt x="40684" y="394728"/>
                    <a:pt x="24253" y="390013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  <p:sp>
          <p:nvSpPr>
            <p:cNvPr id="135" name="Полилиния: фигура 192">
              <a:extLst>
                <a:ext uri="{FF2B5EF4-FFF2-40B4-BE49-F238E27FC236}">
                  <a16:creationId xmlns:a16="http://schemas.microsoft.com/office/drawing/2014/main" id="{629B3729-99FA-4BF0-8518-B896C820F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9408" y="2904259"/>
              <a:ext cx="228600" cy="228600"/>
            </a:xfrm>
            <a:custGeom>
              <a:avLst/>
              <a:gdLst>
                <a:gd name="T0" fmla="*/ 24110 w 228600"/>
                <a:gd name="T1" fmla="*/ 24110 h 228600"/>
                <a:gd name="T2" fmla="*/ 213705 w 228600"/>
                <a:gd name="T3" fmla="*/ 213562 h 228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8600" h="228600">
                  <a:moveTo>
                    <a:pt x="24110" y="24110"/>
                  </a:moveTo>
                  <a:lnTo>
                    <a:pt x="213705" y="213562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b="0">
                <a:latin typeface="+mn-lt"/>
              </a:endParaRPr>
            </a:p>
          </p:txBody>
        </p:sp>
      </p:grp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CF2FEE88-C31E-4B50-93C3-5F34D5D7CF8C}"/>
              </a:ext>
            </a:extLst>
          </p:cNvPr>
          <p:cNvSpPr/>
          <p:nvPr/>
        </p:nvSpPr>
        <p:spPr>
          <a:xfrm>
            <a:off x="1728788" y="4136629"/>
            <a:ext cx="1260475" cy="358775"/>
          </a:xfrm>
          <a:prstGeom prst="rect">
            <a:avLst/>
          </a:prstGeom>
          <a:solidFill>
            <a:srgbClr val="CCCCCC"/>
          </a:solidFill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Итог</a:t>
            </a:r>
          </a:p>
        </p:txBody>
      </p:sp>
    </p:spTree>
    <p:extLst>
      <p:ext uri="{BB962C8B-B14F-4D97-AF65-F5344CB8AC3E}">
        <p14:creationId xmlns:p14="http://schemas.microsoft.com/office/powerpoint/2010/main" val="222428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Отзывы пользователей 1С:</a:t>
            </a:r>
            <a:r>
              <a:rPr lang="en-US" altLang="ru-RU" dirty="0"/>
              <a:t>EDI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5D5D6F6-CA84-47D7-B96B-A085E2CB29AF}"/>
              </a:ext>
            </a:extLst>
          </p:cNvPr>
          <p:cNvSpPr/>
          <p:nvPr/>
        </p:nvSpPr>
        <p:spPr>
          <a:xfrm>
            <a:off x="1389160" y="2150664"/>
            <a:ext cx="2957513" cy="35258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01" b="0">
              <a:solidFill>
                <a:srgbClr val="FFFFFF"/>
              </a:solidFill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7E732546-BBA6-48D1-926B-AD5DCBE11F73}"/>
              </a:ext>
            </a:extLst>
          </p:cNvPr>
          <p:cNvSpPr/>
          <p:nvPr/>
        </p:nvSpPr>
        <p:spPr>
          <a:xfrm>
            <a:off x="4856260" y="2150664"/>
            <a:ext cx="2957513" cy="35258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01" b="0">
              <a:solidFill>
                <a:srgbClr val="FFFFFF"/>
              </a:solidFill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3C54C26-209F-42CF-9B46-3B1A34F0AF36}"/>
              </a:ext>
            </a:extLst>
          </p:cNvPr>
          <p:cNvSpPr/>
          <p:nvPr/>
        </p:nvSpPr>
        <p:spPr>
          <a:xfrm>
            <a:off x="8321773" y="2150664"/>
            <a:ext cx="2957512" cy="35258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01" b="0">
              <a:solidFill>
                <a:srgbClr val="FFFFFF"/>
              </a:solidFill>
            </a:endParaRPr>
          </a:p>
        </p:txBody>
      </p:sp>
      <p:sp>
        <p:nvSpPr>
          <p:cNvPr id="8" name="Subtitle 176">
            <a:extLst>
              <a:ext uri="{FF2B5EF4-FFF2-40B4-BE49-F238E27FC236}">
                <a16:creationId xmlns:a16="http://schemas.microsoft.com/office/drawing/2014/main" id="{B92AD58B-0010-440C-82A4-47E28870B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785" y="4900613"/>
            <a:ext cx="2949575" cy="60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600" b="0">
                <a:solidFill>
                  <a:srgbClr val="C00000"/>
                </a:solidFill>
                <a:latin typeface="+mn-lt"/>
              </a:rPr>
              <a:t>РК ТРЕЙД </a:t>
            </a:r>
            <a:br>
              <a:rPr lang="ru-RU" altLang="ru-RU" sz="1600" b="0">
                <a:solidFill>
                  <a:srgbClr val="C00000"/>
                </a:solidFill>
                <a:latin typeface="+mn-lt"/>
              </a:rPr>
            </a:br>
            <a:r>
              <a:rPr lang="ru-RU" altLang="ru-RU" sz="1400" b="0">
                <a:solidFill>
                  <a:srgbClr val="C00000"/>
                </a:solidFill>
                <a:latin typeface="+mn-lt"/>
              </a:rPr>
              <a:t>Оптовая торговля напитками</a:t>
            </a:r>
            <a:br>
              <a:rPr lang="ru-RU" altLang="ru-RU" sz="1400" b="0">
                <a:solidFill>
                  <a:srgbClr val="C00000"/>
                </a:solidFill>
                <a:latin typeface="+mn-lt"/>
              </a:rPr>
            </a:br>
            <a:r>
              <a:rPr lang="ru-RU" altLang="ru-RU" sz="1400" b="0">
                <a:solidFill>
                  <a:srgbClr val="C00000"/>
                </a:solidFill>
                <a:latin typeface="+mn-lt"/>
              </a:rPr>
              <a:t>Максим Глотов</a:t>
            </a:r>
          </a:p>
        </p:txBody>
      </p:sp>
      <p:cxnSp>
        <p:nvCxnSpPr>
          <p:cNvPr id="9" name="Straight Connector 35">
            <a:extLst>
              <a:ext uri="{FF2B5EF4-FFF2-40B4-BE49-F238E27FC236}">
                <a16:creationId xmlns:a16="http://schemas.microsoft.com/office/drawing/2014/main" id="{1C825961-16FE-4ECC-903C-02875EF4AE53}"/>
              </a:ext>
            </a:extLst>
          </p:cNvPr>
          <p:cNvCxnSpPr/>
          <p:nvPr/>
        </p:nvCxnSpPr>
        <p:spPr>
          <a:xfrm>
            <a:off x="1584423" y="4759325"/>
            <a:ext cx="25082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8">
            <a:extLst>
              <a:ext uri="{FF2B5EF4-FFF2-40B4-BE49-F238E27FC236}">
                <a16:creationId xmlns:a16="http://schemas.microsoft.com/office/drawing/2014/main" id="{F5CBB8A5-59DB-4C11-838F-A21634DB298A}"/>
              </a:ext>
            </a:extLst>
          </p:cNvPr>
          <p:cNvCxnSpPr>
            <a:cxnSpLocks/>
          </p:cNvCxnSpPr>
          <p:nvPr/>
        </p:nvCxnSpPr>
        <p:spPr>
          <a:xfrm>
            <a:off x="5081685" y="4759325"/>
            <a:ext cx="25082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1">
            <a:extLst>
              <a:ext uri="{FF2B5EF4-FFF2-40B4-BE49-F238E27FC236}">
                <a16:creationId xmlns:a16="http://schemas.microsoft.com/office/drawing/2014/main" id="{FC6A390B-9F36-401F-B210-006907F97878}"/>
              </a:ext>
            </a:extLst>
          </p:cNvPr>
          <p:cNvCxnSpPr>
            <a:cxnSpLocks/>
          </p:cNvCxnSpPr>
          <p:nvPr/>
        </p:nvCxnSpPr>
        <p:spPr>
          <a:xfrm>
            <a:off x="8545610" y="4759325"/>
            <a:ext cx="25082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">
            <a:extLst>
              <a:ext uri="{FF2B5EF4-FFF2-40B4-BE49-F238E27FC236}">
                <a16:creationId xmlns:a16="http://schemas.microsoft.com/office/drawing/2014/main" id="{61CE98FD-CFA8-4088-B112-15459E3F3BC2}"/>
              </a:ext>
            </a:extLst>
          </p:cNvPr>
          <p:cNvGrpSpPr>
            <a:grpSpLocks/>
          </p:cNvGrpSpPr>
          <p:nvPr/>
        </p:nvGrpSpPr>
        <p:grpSpPr bwMode="auto">
          <a:xfrm>
            <a:off x="2659160" y="1784350"/>
            <a:ext cx="434975" cy="436563"/>
            <a:chOff x="2094742" y="1672655"/>
            <a:chExt cx="436491" cy="436491"/>
          </a:xfrm>
        </p:grpSpPr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033881E8-77D5-431B-BD31-C8FA5AFFCCF0}"/>
                </a:ext>
              </a:extLst>
            </p:cNvPr>
            <p:cNvSpPr/>
            <p:nvPr/>
          </p:nvSpPr>
          <p:spPr>
            <a:xfrm>
              <a:off x="2094742" y="1672655"/>
              <a:ext cx="436491" cy="436491"/>
            </a:xfrm>
            <a:prstGeom prst="ellips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84"/>
            </a:p>
          </p:txBody>
        </p:sp>
        <p:grpSp>
          <p:nvGrpSpPr>
            <p:cNvPr id="14" name="Group 45">
              <a:extLst>
                <a:ext uri="{FF2B5EF4-FFF2-40B4-BE49-F238E27FC236}">
                  <a16:creationId xmlns:a16="http://schemas.microsoft.com/office/drawing/2014/main" id="{66900C57-37D4-49A8-8D90-79C7D06883A7}"/>
                </a:ext>
              </a:extLst>
            </p:cNvPr>
            <p:cNvGrpSpPr/>
            <p:nvPr/>
          </p:nvGrpSpPr>
          <p:grpSpPr>
            <a:xfrm>
              <a:off x="2193451" y="1780316"/>
              <a:ext cx="239073" cy="221170"/>
              <a:chOff x="4113213" y="3621088"/>
              <a:chExt cx="360363" cy="333375"/>
            </a:xfrm>
            <a:solidFill>
              <a:schemeClr val="bg1"/>
            </a:solidFill>
          </p:grpSpPr>
          <p:sp>
            <p:nvSpPr>
              <p:cNvPr id="15" name="Rectangle 46">
                <a:extLst>
                  <a:ext uri="{FF2B5EF4-FFF2-40B4-BE49-F238E27FC236}">
                    <a16:creationId xmlns:a16="http://schemas.microsoft.com/office/drawing/2014/main" id="{10FFF4E8-DFE2-4C12-821C-C952C09A0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988" y="3725863"/>
                <a:ext cx="44450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86402" tIns="43201" rIns="86402" bIns="43201"/>
              <a:lstStyle/>
              <a:p>
                <a:pPr>
                  <a:defRPr/>
                </a:pPr>
                <a:endParaRPr lang="id-ID" sz="1984">
                  <a:latin typeface="+mn-lt"/>
                  <a:cs typeface="+mn-cs"/>
                </a:endParaRPr>
              </a:p>
            </p:txBody>
          </p:sp>
          <p:sp>
            <p:nvSpPr>
              <p:cNvPr id="17" name="Rectangle 47">
                <a:extLst>
                  <a:ext uri="{FF2B5EF4-FFF2-40B4-BE49-F238E27FC236}">
                    <a16:creationId xmlns:a16="http://schemas.microsoft.com/office/drawing/2014/main" id="{93F58A3F-3AC9-4547-BA51-6B76FE5EA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763" y="3725863"/>
                <a:ext cx="46038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86402" tIns="43201" rIns="86402" bIns="43201"/>
              <a:lstStyle/>
              <a:p>
                <a:pPr>
                  <a:defRPr/>
                </a:pPr>
                <a:endParaRPr lang="id-ID" sz="1984">
                  <a:latin typeface="+mn-lt"/>
                  <a:cs typeface="+mn-cs"/>
                </a:endParaRPr>
              </a:p>
            </p:txBody>
          </p:sp>
          <p:sp>
            <p:nvSpPr>
              <p:cNvPr id="18" name="Freeform 66">
                <a:extLst>
                  <a:ext uri="{FF2B5EF4-FFF2-40B4-BE49-F238E27FC236}">
                    <a16:creationId xmlns:a16="http://schemas.microsoft.com/office/drawing/2014/main" id="{F8475728-914B-4E41-B0DD-7E9391604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3213" y="3621088"/>
                <a:ext cx="360363" cy="333375"/>
              </a:xfrm>
              <a:custGeom>
                <a:avLst/>
                <a:gdLst>
                  <a:gd name="T0" fmla="*/ 48 w 96"/>
                  <a:gd name="T1" fmla="*/ 0 h 89"/>
                  <a:gd name="T2" fmla="*/ 0 w 96"/>
                  <a:gd name="T3" fmla="*/ 40 h 89"/>
                  <a:gd name="T4" fmla="*/ 13 w 96"/>
                  <a:gd name="T5" fmla="*/ 67 h 89"/>
                  <a:gd name="T6" fmla="*/ 4 w 96"/>
                  <a:gd name="T7" fmla="*/ 87 h 89"/>
                  <a:gd name="T8" fmla="*/ 4 w 96"/>
                  <a:gd name="T9" fmla="*/ 89 h 89"/>
                  <a:gd name="T10" fmla="*/ 5 w 96"/>
                  <a:gd name="T11" fmla="*/ 89 h 89"/>
                  <a:gd name="T12" fmla="*/ 6 w 96"/>
                  <a:gd name="T13" fmla="*/ 89 h 89"/>
                  <a:gd name="T14" fmla="*/ 32 w 96"/>
                  <a:gd name="T15" fmla="*/ 77 h 89"/>
                  <a:gd name="T16" fmla="*/ 48 w 96"/>
                  <a:gd name="T17" fmla="*/ 80 h 89"/>
                  <a:gd name="T18" fmla="*/ 96 w 96"/>
                  <a:gd name="T19" fmla="*/ 40 h 89"/>
                  <a:gd name="T20" fmla="*/ 48 w 96"/>
                  <a:gd name="T21" fmla="*/ 0 h 89"/>
                  <a:gd name="T22" fmla="*/ 44 w 96"/>
                  <a:gd name="T23" fmla="*/ 42 h 89"/>
                  <a:gd name="T24" fmla="*/ 44 w 96"/>
                  <a:gd name="T25" fmla="*/ 48 h 89"/>
                  <a:gd name="T26" fmla="*/ 34 w 96"/>
                  <a:gd name="T27" fmla="*/ 58 h 89"/>
                  <a:gd name="T28" fmla="*/ 32 w 96"/>
                  <a:gd name="T29" fmla="*/ 56 h 89"/>
                  <a:gd name="T30" fmla="*/ 34 w 96"/>
                  <a:gd name="T31" fmla="*/ 54 h 89"/>
                  <a:gd name="T32" fmla="*/ 40 w 96"/>
                  <a:gd name="T33" fmla="*/ 48 h 89"/>
                  <a:gd name="T34" fmla="*/ 40 w 96"/>
                  <a:gd name="T35" fmla="*/ 44 h 89"/>
                  <a:gd name="T36" fmla="*/ 26 w 96"/>
                  <a:gd name="T37" fmla="*/ 44 h 89"/>
                  <a:gd name="T38" fmla="*/ 24 w 96"/>
                  <a:gd name="T39" fmla="*/ 42 h 89"/>
                  <a:gd name="T40" fmla="*/ 24 w 96"/>
                  <a:gd name="T41" fmla="*/ 26 h 89"/>
                  <a:gd name="T42" fmla="*/ 26 w 96"/>
                  <a:gd name="T43" fmla="*/ 24 h 89"/>
                  <a:gd name="T44" fmla="*/ 42 w 96"/>
                  <a:gd name="T45" fmla="*/ 24 h 89"/>
                  <a:gd name="T46" fmla="*/ 44 w 96"/>
                  <a:gd name="T47" fmla="*/ 26 h 89"/>
                  <a:gd name="T48" fmla="*/ 44 w 96"/>
                  <a:gd name="T49" fmla="*/ 42 h 89"/>
                  <a:gd name="T50" fmla="*/ 72 w 96"/>
                  <a:gd name="T51" fmla="*/ 42 h 89"/>
                  <a:gd name="T52" fmla="*/ 72 w 96"/>
                  <a:gd name="T53" fmla="*/ 48 h 89"/>
                  <a:gd name="T54" fmla="*/ 62 w 96"/>
                  <a:gd name="T55" fmla="*/ 58 h 89"/>
                  <a:gd name="T56" fmla="*/ 60 w 96"/>
                  <a:gd name="T57" fmla="*/ 56 h 89"/>
                  <a:gd name="T58" fmla="*/ 62 w 96"/>
                  <a:gd name="T59" fmla="*/ 54 h 89"/>
                  <a:gd name="T60" fmla="*/ 68 w 96"/>
                  <a:gd name="T61" fmla="*/ 48 h 89"/>
                  <a:gd name="T62" fmla="*/ 68 w 96"/>
                  <a:gd name="T63" fmla="*/ 44 h 89"/>
                  <a:gd name="T64" fmla="*/ 54 w 96"/>
                  <a:gd name="T65" fmla="*/ 44 h 89"/>
                  <a:gd name="T66" fmla="*/ 52 w 96"/>
                  <a:gd name="T67" fmla="*/ 42 h 89"/>
                  <a:gd name="T68" fmla="*/ 52 w 96"/>
                  <a:gd name="T69" fmla="*/ 26 h 89"/>
                  <a:gd name="T70" fmla="*/ 54 w 96"/>
                  <a:gd name="T71" fmla="*/ 24 h 89"/>
                  <a:gd name="T72" fmla="*/ 70 w 96"/>
                  <a:gd name="T73" fmla="*/ 24 h 89"/>
                  <a:gd name="T74" fmla="*/ 72 w 96"/>
                  <a:gd name="T75" fmla="*/ 26 h 89"/>
                  <a:gd name="T76" fmla="*/ 72 w 96"/>
                  <a:gd name="T77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89">
                    <a:moveTo>
                      <a:pt x="48" y="0"/>
                    </a:moveTo>
                    <a:cubicBezTo>
                      <a:pt x="22" y="0"/>
                      <a:pt x="0" y="18"/>
                      <a:pt x="0" y="40"/>
                    </a:cubicBezTo>
                    <a:cubicBezTo>
                      <a:pt x="0" y="50"/>
                      <a:pt x="5" y="60"/>
                      <a:pt x="13" y="6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4" y="89"/>
                    </a:cubicBezTo>
                    <a:cubicBezTo>
                      <a:pt x="4" y="89"/>
                      <a:pt x="5" y="89"/>
                      <a:pt x="5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7" y="79"/>
                      <a:pt x="43" y="80"/>
                      <a:pt x="48" y="80"/>
                    </a:cubicBezTo>
                    <a:cubicBezTo>
                      <a:pt x="74" y="80"/>
                      <a:pt x="96" y="62"/>
                      <a:pt x="96" y="40"/>
                    </a:cubicBezTo>
                    <a:cubicBezTo>
                      <a:pt x="96" y="18"/>
                      <a:pt x="74" y="0"/>
                      <a:pt x="48" y="0"/>
                    </a:cubicBezTo>
                    <a:close/>
                    <a:moveTo>
                      <a:pt x="44" y="42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54"/>
                      <a:pt x="39" y="58"/>
                      <a:pt x="34" y="58"/>
                    </a:cubicBezTo>
                    <a:cubicBezTo>
                      <a:pt x="33" y="58"/>
                      <a:pt x="32" y="58"/>
                      <a:pt x="32" y="56"/>
                    </a:cubicBezTo>
                    <a:cubicBezTo>
                      <a:pt x="32" y="55"/>
                      <a:pt x="33" y="54"/>
                      <a:pt x="34" y="54"/>
                    </a:cubicBezTo>
                    <a:cubicBezTo>
                      <a:pt x="37" y="54"/>
                      <a:pt x="40" y="52"/>
                      <a:pt x="40" y="48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4" y="44"/>
                      <a:pt x="24" y="4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4"/>
                      <a:pt x="44" y="25"/>
                      <a:pt x="44" y="26"/>
                    </a:cubicBezTo>
                    <a:lnTo>
                      <a:pt x="44" y="42"/>
                    </a:lnTo>
                    <a:close/>
                    <a:moveTo>
                      <a:pt x="72" y="42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54"/>
                      <a:pt x="67" y="58"/>
                      <a:pt x="62" y="58"/>
                    </a:cubicBezTo>
                    <a:cubicBezTo>
                      <a:pt x="61" y="58"/>
                      <a:pt x="60" y="58"/>
                      <a:pt x="60" y="56"/>
                    </a:cubicBezTo>
                    <a:cubicBezTo>
                      <a:pt x="60" y="55"/>
                      <a:pt x="61" y="54"/>
                      <a:pt x="62" y="54"/>
                    </a:cubicBezTo>
                    <a:cubicBezTo>
                      <a:pt x="65" y="54"/>
                      <a:pt x="68" y="52"/>
                      <a:pt x="68" y="4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3" y="44"/>
                      <a:pt x="52" y="44"/>
                      <a:pt x="52" y="42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3" y="24"/>
                      <a:pt x="54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5"/>
                      <a:pt x="72" y="26"/>
                    </a:cubicBezTo>
                    <a:lnTo>
                      <a:pt x="72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86402" tIns="43201" rIns="86402" bIns="43201"/>
              <a:lstStyle/>
              <a:p>
                <a:pPr>
                  <a:defRPr/>
                </a:pPr>
                <a:endParaRPr lang="id-ID" sz="1984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9" name="Group 49">
            <a:extLst>
              <a:ext uri="{FF2B5EF4-FFF2-40B4-BE49-F238E27FC236}">
                <a16:creationId xmlns:a16="http://schemas.microsoft.com/office/drawing/2014/main" id="{14FA4A16-DF35-4D66-8FA4-5CAD4D1AF480}"/>
              </a:ext>
            </a:extLst>
          </p:cNvPr>
          <p:cNvGrpSpPr/>
          <p:nvPr/>
        </p:nvGrpSpPr>
        <p:grpSpPr>
          <a:xfrm>
            <a:off x="6215928" y="2697122"/>
            <a:ext cx="239073" cy="221170"/>
            <a:chOff x="4113213" y="3621088"/>
            <a:chExt cx="360363" cy="333375"/>
          </a:xfrm>
          <a:solidFill>
            <a:schemeClr val="bg1"/>
          </a:solidFill>
        </p:grpSpPr>
        <p:sp>
          <p:nvSpPr>
            <p:cNvPr id="20" name="Rectangle 50">
              <a:extLst>
                <a:ext uri="{FF2B5EF4-FFF2-40B4-BE49-F238E27FC236}">
                  <a16:creationId xmlns:a16="http://schemas.microsoft.com/office/drawing/2014/main" id="{B6EA0595-5F4D-4388-9DD2-FA4706249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988" y="3725863"/>
              <a:ext cx="44450" cy="44450"/>
            </a:xfrm>
            <a:prstGeom prst="rect">
              <a:avLst/>
            </a:prstGeom>
            <a:grpFill/>
            <a:ln>
              <a:noFill/>
            </a:ln>
          </p:spPr>
          <p:txBody>
            <a:bodyPr lIns="86402" tIns="43201" rIns="86402" bIns="43201"/>
            <a:lstStyle/>
            <a:p>
              <a:pPr>
                <a:defRPr/>
              </a:pPr>
              <a:endParaRPr lang="id-ID" sz="1984">
                <a:latin typeface="+mn-lt"/>
                <a:cs typeface="+mn-cs"/>
              </a:endParaRPr>
            </a:p>
          </p:txBody>
        </p:sp>
        <p:sp>
          <p:nvSpPr>
            <p:cNvPr id="21" name="Rectangle 51">
              <a:extLst>
                <a:ext uri="{FF2B5EF4-FFF2-40B4-BE49-F238E27FC236}">
                  <a16:creationId xmlns:a16="http://schemas.microsoft.com/office/drawing/2014/main" id="{AFA79488-E327-4E90-990D-A6C767B82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763" y="3725863"/>
              <a:ext cx="46038" cy="44450"/>
            </a:xfrm>
            <a:prstGeom prst="rect">
              <a:avLst/>
            </a:prstGeom>
            <a:grpFill/>
            <a:ln>
              <a:noFill/>
            </a:ln>
          </p:spPr>
          <p:txBody>
            <a:bodyPr lIns="86402" tIns="43201" rIns="86402" bIns="43201"/>
            <a:lstStyle/>
            <a:p>
              <a:pPr>
                <a:defRPr/>
              </a:pPr>
              <a:endParaRPr lang="id-ID" sz="1984">
                <a:latin typeface="+mn-lt"/>
                <a:cs typeface="+mn-cs"/>
              </a:endParaRPr>
            </a:p>
          </p:txBody>
        </p:sp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D990B7AA-4826-4334-8E04-AB600AD71E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3621088"/>
              <a:ext cx="360363" cy="333375"/>
            </a:xfrm>
            <a:custGeom>
              <a:avLst/>
              <a:gdLst>
                <a:gd name="T0" fmla="*/ 48 w 96"/>
                <a:gd name="T1" fmla="*/ 0 h 89"/>
                <a:gd name="T2" fmla="*/ 0 w 96"/>
                <a:gd name="T3" fmla="*/ 40 h 89"/>
                <a:gd name="T4" fmla="*/ 13 w 96"/>
                <a:gd name="T5" fmla="*/ 67 h 89"/>
                <a:gd name="T6" fmla="*/ 4 w 96"/>
                <a:gd name="T7" fmla="*/ 87 h 89"/>
                <a:gd name="T8" fmla="*/ 4 w 96"/>
                <a:gd name="T9" fmla="*/ 89 h 89"/>
                <a:gd name="T10" fmla="*/ 5 w 96"/>
                <a:gd name="T11" fmla="*/ 89 h 89"/>
                <a:gd name="T12" fmla="*/ 6 w 96"/>
                <a:gd name="T13" fmla="*/ 89 h 89"/>
                <a:gd name="T14" fmla="*/ 32 w 96"/>
                <a:gd name="T15" fmla="*/ 77 h 89"/>
                <a:gd name="T16" fmla="*/ 48 w 96"/>
                <a:gd name="T17" fmla="*/ 80 h 89"/>
                <a:gd name="T18" fmla="*/ 96 w 96"/>
                <a:gd name="T19" fmla="*/ 40 h 89"/>
                <a:gd name="T20" fmla="*/ 48 w 96"/>
                <a:gd name="T21" fmla="*/ 0 h 89"/>
                <a:gd name="T22" fmla="*/ 44 w 96"/>
                <a:gd name="T23" fmla="*/ 42 h 89"/>
                <a:gd name="T24" fmla="*/ 44 w 96"/>
                <a:gd name="T25" fmla="*/ 48 h 89"/>
                <a:gd name="T26" fmla="*/ 34 w 96"/>
                <a:gd name="T27" fmla="*/ 58 h 89"/>
                <a:gd name="T28" fmla="*/ 32 w 96"/>
                <a:gd name="T29" fmla="*/ 56 h 89"/>
                <a:gd name="T30" fmla="*/ 34 w 96"/>
                <a:gd name="T31" fmla="*/ 54 h 89"/>
                <a:gd name="T32" fmla="*/ 40 w 96"/>
                <a:gd name="T33" fmla="*/ 48 h 89"/>
                <a:gd name="T34" fmla="*/ 40 w 96"/>
                <a:gd name="T35" fmla="*/ 44 h 89"/>
                <a:gd name="T36" fmla="*/ 26 w 96"/>
                <a:gd name="T37" fmla="*/ 44 h 89"/>
                <a:gd name="T38" fmla="*/ 24 w 96"/>
                <a:gd name="T39" fmla="*/ 42 h 89"/>
                <a:gd name="T40" fmla="*/ 24 w 96"/>
                <a:gd name="T41" fmla="*/ 26 h 89"/>
                <a:gd name="T42" fmla="*/ 26 w 96"/>
                <a:gd name="T43" fmla="*/ 24 h 89"/>
                <a:gd name="T44" fmla="*/ 42 w 96"/>
                <a:gd name="T45" fmla="*/ 24 h 89"/>
                <a:gd name="T46" fmla="*/ 44 w 96"/>
                <a:gd name="T47" fmla="*/ 26 h 89"/>
                <a:gd name="T48" fmla="*/ 44 w 96"/>
                <a:gd name="T49" fmla="*/ 42 h 89"/>
                <a:gd name="T50" fmla="*/ 72 w 96"/>
                <a:gd name="T51" fmla="*/ 42 h 89"/>
                <a:gd name="T52" fmla="*/ 72 w 96"/>
                <a:gd name="T53" fmla="*/ 48 h 89"/>
                <a:gd name="T54" fmla="*/ 62 w 96"/>
                <a:gd name="T55" fmla="*/ 58 h 89"/>
                <a:gd name="T56" fmla="*/ 60 w 96"/>
                <a:gd name="T57" fmla="*/ 56 h 89"/>
                <a:gd name="T58" fmla="*/ 62 w 96"/>
                <a:gd name="T59" fmla="*/ 54 h 89"/>
                <a:gd name="T60" fmla="*/ 68 w 96"/>
                <a:gd name="T61" fmla="*/ 48 h 89"/>
                <a:gd name="T62" fmla="*/ 68 w 96"/>
                <a:gd name="T63" fmla="*/ 44 h 89"/>
                <a:gd name="T64" fmla="*/ 54 w 96"/>
                <a:gd name="T65" fmla="*/ 44 h 89"/>
                <a:gd name="T66" fmla="*/ 52 w 96"/>
                <a:gd name="T67" fmla="*/ 42 h 89"/>
                <a:gd name="T68" fmla="*/ 52 w 96"/>
                <a:gd name="T69" fmla="*/ 26 h 89"/>
                <a:gd name="T70" fmla="*/ 54 w 96"/>
                <a:gd name="T71" fmla="*/ 24 h 89"/>
                <a:gd name="T72" fmla="*/ 70 w 96"/>
                <a:gd name="T73" fmla="*/ 24 h 89"/>
                <a:gd name="T74" fmla="*/ 72 w 96"/>
                <a:gd name="T75" fmla="*/ 26 h 89"/>
                <a:gd name="T76" fmla="*/ 72 w 96"/>
                <a:gd name="T7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89">
                  <a:moveTo>
                    <a:pt x="48" y="0"/>
                  </a:moveTo>
                  <a:cubicBezTo>
                    <a:pt x="22" y="0"/>
                    <a:pt x="0" y="18"/>
                    <a:pt x="0" y="40"/>
                  </a:cubicBezTo>
                  <a:cubicBezTo>
                    <a:pt x="0" y="50"/>
                    <a:pt x="5" y="60"/>
                    <a:pt x="13" y="6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7"/>
                    <a:pt x="3" y="88"/>
                    <a:pt x="4" y="89"/>
                  </a:cubicBezTo>
                  <a:cubicBezTo>
                    <a:pt x="4" y="89"/>
                    <a:pt x="5" y="89"/>
                    <a:pt x="5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7" y="79"/>
                    <a:pt x="43" y="80"/>
                    <a:pt x="48" y="80"/>
                  </a:cubicBezTo>
                  <a:cubicBezTo>
                    <a:pt x="74" y="80"/>
                    <a:pt x="96" y="62"/>
                    <a:pt x="96" y="40"/>
                  </a:cubicBezTo>
                  <a:cubicBezTo>
                    <a:pt x="96" y="18"/>
                    <a:pt x="74" y="0"/>
                    <a:pt x="48" y="0"/>
                  </a:cubicBezTo>
                  <a:close/>
                  <a:moveTo>
                    <a:pt x="44" y="42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54"/>
                    <a:pt x="39" y="58"/>
                    <a:pt x="34" y="58"/>
                  </a:cubicBezTo>
                  <a:cubicBezTo>
                    <a:pt x="33" y="58"/>
                    <a:pt x="32" y="58"/>
                    <a:pt x="32" y="56"/>
                  </a:cubicBezTo>
                  <a:cubicBezTo>
                    <a:pt x="32" y="55"/>
                    <a:pt x="33" y="54"/>
                    <a:pt x="34" y="54"/>
                  </a:cubicBezTo>
                  <a:cubicBezTo>
                    <a:pt x="37" y="54"/>
                    <a:pt x="40" y="52"/>
                    <a:pt x="40" y="48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4" y="44"/>
                    <a:pt x="24" y="4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lnTo>
                    <a:pt x="44" y="42"/>
                  </a:lnTo>
                  <a:close/>
                  <a:moveTo>
                    <a:pt x="72" y="42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54"/>
                    <a:pt x="67" y="58"/>
                    <a:pt x="62" y="58"/>
                  </a:cubicBezTo>
                  <a:cubicBezTo>
                    <a:pt x="61" y="58"/>
                    <a:pt x="60" y="58"/>
                    <a:pt x="60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5" y="54"/>
                    <a:pt x="68" y="52"/>
                    <a:pt x="68" y="4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2" y="44"/>
                    <a:pt x="52" y="4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24"/>
                    <a:pt x="72" y="25"/>
                    <a:pt x="72" y="26"/>
                  </a:cubicBezTo>
                  <a:lnTo>
                    <a:pt x="72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6402" tIns="43201" rIns="86402" bIns="43201"/>
            <a:lstStyle/>
            <a:p>
              <a:pPr>
                <a:defRPr/>
              </a:pPr>
              <a:endParaRPr lang="id-ID" sz="1984">
                <a:latin typeface="+mn-lt"/>
                <a:cs typeface="+mn-cs"/>
              </a:endParaRPr>
            </a:p>
          </p:txBody>
        </p:sp>
      </p:grpSp>
      <p:grpSp>
        <p:nvGrpSpPr>
          <p:cNvPr id="23" name="Group 53">
            <a:extLst>
              <a:ext uri="{FF2B5EF4-FFF2-40B4-BE49-F238E27FC236}">
                <a16:creationId xmlns:a16="http://schemas.microsoft.com/office/drawing/2014/main" id="{BECB5DFE-9C0A-4A4D-B7BE-E78CB2FCB3BD}"/>
              </a:ext>
            </a:extLst>
          </p:cNvPr>
          <p:cNvGrpSpPr/>
          <p:nvPr/>
        </p:nvGrpSpPr>
        <p:grpSpPr>
          <a:xfrm>
            <a:off x="9680843" y="2697122"/>
            <a:ext cx="239073" cy="221170"/>
            <a:chOff x="4113213" y="3621088"/>
            <a:chExt cx="360363" cy="333375"/>
          </a:xfrm>
          <a:solidFill>
            <a:schemeClr val="bg1"/>
          </a:solidFill>
        </p:grpSpPr>
        <p:sp>
          <p:nvSpPr>
            <p:cNvPr id="24" name="Rectangle 54">
              <a:extLst>
                <a:ext uri="{FF2B5EF4-FFF2-40B4-BE49-F238E27FC236}">
                  <a16:creationId xmlns:a16="http://schemas.microsoft.com/office/drawing/2014/main" id="{87DE8CC6-6D76-4C63-A5DF-E95B35202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988" y="3725863"/>
              <a:ext cx="44450" cy="44450"/>
            </a:xfrm>
            <a:prstGeom prst="rect">
              <a:avLst/>
            </a:prstGeom>
            <a:grpFill/>
            <a:ln>
              <a:noFill/>
            </a:ln>
          </p:spPr>
          <p:txBody>
            <a:bodyPr lIns="86402" tIns="43201" rIns="86402" bIns="43201"/>
            <a:lstStyle/>
            <a:p>
              <a:pPr>
                <a:defRPr/>
              </a:pPr>
              <a:endParaRPr lang="id-ID" sz="1984">
                <a:latin typeface="+mn-lt"/>
                <a:cs typeface="+mn-cs"/>
              </a:endParaRPr>
            </a:p>
          </p:txBody>
        </p:sp>
        <p:sp>
          <p:nvSpPr>
            <p:cNvPr id="25" name="Rectangle 55">
              <a:extLst>
                <a:ext uri="{FF2B5EF4-FFF2-40B4-BE49-F238E27FC236}">
                  <a16:creationId xmlns:a16="http://schemas.microsoft.com/office/drawing/2014/main" id="{6207435C-C884-4A3D-A880-500E7CADC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763" y="3725863"/>
              <a:ext cx="46038" cy="44450"/>
            </a:xfrm>
            <a:prstGeom prst="rect">
              <a:avLst/>
            </a:prstGeom>
            <a:grpFill/>
            <a:ln>
              <a:noFill/>
            </a:ln>
          </p:spPr>
          <p:txBody>
            <a:bodyPr lIns="86402" tIns="43201" rIns="86402" bIns="43201"/>
            <a:lstStyle/>
            <a:p>
              <a:pPr>
                <a:defRPr/>
              </a:pPr>
              <a:endParaRPr lang="id-ID" sz="1984">
                <a:latin typeface="+mn-lt"/>
                <a:cs typeface="+mn-cs"/>
              </a:endParaRPr>
            </a:p>
          </p:txBody>
        </p:sp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EF595DCA-F185-404F-A40E-BE40F50AA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3621088"/>
              <a:ext cx="360363" cy="333375"/>
            </a:xfrm>
            <a:custGeom>
              <a:avLst/>
              <a:gdLst>
                <a:gd name="T0" fmla="*/ 48 w 96"/>
                <a:gd name="T1" fmla="*/ 0 h 89"/>
                <a:gd name="T2" fmla="*/ 0 w 96"/>
                <a:gd name="T3" fmla="*/ 40 h 89"/>
                <a:gd name="T4" fmla="*/ 13 w 96"/>
                <a:gd name="T5" fmla="*/ 67 h 89"/>
                <a:gd name="T6" fmla="*/ 4 w 96"/>
                <a:gd name="T7" fmla="*/ 87 h 89"/>
                <a:gd name="T8" fmla="*/ 4 w 96"/>
                <a:gd name="T9" fmla="*/ 89 h 89"/>
                <a:gd name="T10" fmla="*/ 5 w 96"/>
                <a:gd name="T11" fmla="*/ 89 h 89"/>
                <a:gd name="T12" fmla="*/ 6 w 96"/>
                <a:gd name="T13" fmla="*/ 89 h 89"/>
                <a:gd name="T14" fmla="*/ 32 w 96"/>
                <a:gd name="T15" fmla="*/ 77 h 89"/>
                <a:gd name="T16" fmla="*/ 48 w 96"/>
                <a:gd name="T17" fmla="*/ 80 h 89"/>
                <a:gd name="T18" fmla="*/ 96 w 96"/>
                <a:gd name="T19" fmla="*/ 40 h 89"/>
                <a:gd name="T20" fmla="*/ 48 w 96"/>
                <a:gd name="T21" fmla="*/ 0 h 89"/>
                <a:gd name="T22" fmla="*/ 44 w 96"/>
                <a:gd name="T23" fmla="*/ 42 h 89"/>
                <a:gd name="T24" fmla="*/ 44 w 96"/>
                <a:gd name="T25" fmla="*/ 48 h 89"/>
                <a:gd name="T26" fmla="*/ 34 w 96"/>
                <a:gd name="T27" fmla="*/ 58 h 89"/>
                <a:gd name="T28" fmla="*/ 32 w 96"/>
                <a:gd name="T29" fmla="*/ 56 h 89"/>
                <a:gd name="T30" fmla="*/ 34 w 96"/>
                <a:gd name="T31" fmla="*/ 54 h 89"/>
                <a:gd name="T32" fmla="*/ 40 w 96"/>
                <a:gd name="T33" fmla="*/ 48 h 89"/>
                <a:gd name="T34" fmla="*/ 40 w 96"/>
                <a:gd name="T35" fmla="*/ 44 h 89"/>
                <a:gd name="T36" fmla="*/ 26 w 96"/>
                <a:gd name="T37" fmla="*/ 44 h 89"/>
                <a:gd name="T38" fmla="*/ 24 w 96"/>
                <a:gd name="T39" fmla="*/ 42 h 89"/>
                <a:gd name="T40" fmla="*/ 24 w 96"/>
                <a:gd name="T41" fmla="*/ 26 h 89"/>
                <a:gd name="T42" fmla="*/ 26 w 96"/>
                <a:gd name="T43" fmla="*/ 24 h 89"/>
                <a:gd name="T44" fmla="*/ 42 w 96"/>
                <a:gd name="T45" fmla="*/ 24 h 89"/>
                <a:gd name="T46" fmla="*/ 44 w 96"/>
                <a:gd name="T47" fmla="*/ 26 h 89"/>
                <a:gd name="T48" fmla="*/ 44 w 96"/>
                <a:gd name="T49" fmla="*/ 42 h 89"/>
                <a:gd name="T50" fmla="*/ 72 w 96"/>
                <a:gd name="T51" fmla="*/ 42 h 89"/>
                <a:gd name="T52" fmla="*/ 72 w 96"/>
                <a:gd name="T53" fmla="*/ 48 h 89"/>
                <a:gd name="T54" fmla="*/ 62 w 96"/>
                <a:gd name="T55" fmla="*/ 58 h 89"/>
                <a:gd name="T56" fmla="*/ 60 w 96"/>
                <a:gd name="T57" fmla="*/ 56 h 89"/>
                <a:gd name="T58" fmla="*/ 62 w 96"/>
                <a:gd name="T59" fmla="*/ 54 h 89"/>
                <a:gd name="T60" fmla="*/ 68 w 96"/>
                <a:gd name="T61" fmla="*/ 48 h 89"/>
                <a:gd name="T62" fmla="*/ 68 w 96"/>
                <a:gd name="T63" fmla="*/ 44 h 89"/>
                <a:gd name="T64" fmla="*/ 54 w 96"/>
                <a:gd name="T65" fmla="*/ 44 h 89"/>
                <a:gd name="T66" fmla="*/ 52 w 96"/>
                <a:gd name="T67" fmla="*/ 42 h 89"/>
                <a:gd name="T68" fmla="*/ 52 w 96"/>
                <a:gd name="T69" fmla="*/ 26 h 89"/>
                <a:gd name="T70" fmla="*/ 54 w 96"/>
                <a:gd name="T71" fmla="*/ 24 h 89"/>
                <a:gd name="T72" fmla="*/ 70 w 96"/>
                <a:gd name="T73" fmla="*/ 24 h 89"/>
                <a:gd name="T74" fmla="*/ 72 w 96"/>
                <a:gd name="T75" fmla="*/ 26 h 89"/>
                <a:gd name="T76" fmla="*/ 72 w 96"/>
                <a:gd name="T7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89">
                  <a:moveTo>
                    <a:pt x="48" y="0"/>
                  </a:moveTo>
                  <a:cubicBezTo>
                    <a:pt x="22" y="0"/>
                    <a:pt x="0" y="18"/>
                    <a:pt x="0" y="40"/>
                  </a:cubicBezTo>
                  <a:cubicBezTo>
                    <a:pt x="0" y="50"/>
                    <a:pt x="5" y="60"/>
                    <a:pt x="13" y="6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7"/>
                    <a:pt x="3" y="88"/>
                    <a:pt x="4" y="89"/>
                  </a:cubicBezTo>
                  <a:cubicBezTo>
                    <a:pt x="4" y="89"/>
                    <a:pt x="5" y="89"/>
                    <a:pt x="5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7" y="79"/>
                    <a:pt x="43" y="80"/>
                    <a:pt x="48" y="80"/>
                  </a:cubicBezTo>
                  <a:cubicBezTo>
                    <a:pt x="74" y="80"/>
                    <a:pt x="96" y="62"/>
                    <a:pt x="96" y="40"/>
                  </a:cubicBezTo>
                  <a:cubicBezTo>
                    <a:pt x="96" y="18"/>
                    <a:pt x="74" y="0"/>
                    <a:pt x="48" y="0"/>
                  </a:cubicBezTo>
                  <a:close/>
                  <a:moveTo>
                    <a:pt x="44" y="42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54"/>
                    <a:pt x="39" y="58"/>
                    <a:pt x="34" y="58"/>
                  </a:cubicBezTo>
                  <a:cubicBezTo>
                    <a:pt x="33" y="58"/>
                    <a:pt x="32" y="58"/>
                    <a:pt x="32" y="56"/>
                  </a:cubicBezTo>
                  <a:cubicBezTo>
                    <a:pt x="32" y="55"/>
                    <a:pt x="33" y="54"/>
                    <a:pt x="34" y="54"/>
                  </a:cubicBezTo>
                  <a:cubicBezTo>
                    <a:pt x="37" y="54"/>
                    <a:pt x="40" y="52"/>
                    <a:pt x="40" y="48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4" y="44"/>
                    <a:pt x="24" y="4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lnTo>
                    <a:pt x="44" y="42"/>
                  </a:lnTo>
                  <a:close/>
                  <a:moveTo>
                    <a:pt x="72" y="42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54"/>
                    <a:pt x="67" y="58"/>
                    <a:pt x="62" y="58"/>
                  </a:cubicBezTo>
                  <a:cubicBezTo>
                    <a:pt x="61" y="58"/>
                    <a:pt x="60" y="58"/>
                    <a:pt x="60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5" y="54"/>
                    <a:pt x="68" y="52"/>
                    <a:pt x="68" y="4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2" y="44"/>
                    <a:pt x="52" y="4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24"/>
                    <a:pt x="72" y="25"/>
                    <a:pt x="72" y="26"/>
                  </a:cubicBezTo>
                  <a:lnTo>
                    <a:pt x="72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6402" tIns="43201" rIns="86402" bIns="43201"/>
            <a:lstStyle/>
            <a:p>
              <a:pPr>
                <a:defRPr/>
              </a:pPr>
              <a:endParaRPr lang="id-ID" sz="1984">
                <a:latin typeface="+mn-lt"/>
                <a:cs typeface="+mn-cs"/>
              </a:endParaRPr>
            </a:p>
          </p:txBody>
        </p:sp>
      </p:grpSp>
      <p:sp>
        <p:nvSpPr>
          <p:cNvPr id="27" name="Текст 2">
            <a:extLst>
              <a:ext uri="{FF2B5EF4-FFF2-40B4-BE49-F238E27FC236}">
                <a16:creationId xmlns:a16="http://schemas.microsoft.com/office/drawing/2014/main" id="{4A2D353D-1F26-428C-8313-897108685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160" y="2403475"/>
            <a:ext cx="3024188" cy="2319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7338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r>
              <a:rPr lang="ru-RU" altLang="ru-RU" sz="1400" b="0">
                <a:solidFill>
                  <a:schemeClr val="tx1"/>
                </a:solidFill>
                <a:latin typeface="+mn-lt"/>
              </a:rPr>
              <a:t>Довольны приобретением модуля. </a:t>
            </a:r>
          </a:p>
          <a:p>
            <a:pPr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r>
              <a:rPr lang="ru-RU" altLang="ru-RU" sz="1400" b="0">
                <a:solidFill>
                  <a:schemeClr val="tx1"/>
                </a:solidFill>
                <a:latin typeface="+mn-lt"/>
              </a:rPr>
              <a:t>Нравится лёгкий и понятный интерфейс. </a:t>
            </a:r>
          </a:p>
          <a:p>
            <a:pPr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r>
              <a:rPr lang="ru-RU" altLang="ru-RU" sz="1400" b="0">
                <a:solidFill>
                  <a:schemeClr val="tx1"/>
                </a:solidFill>
                <a:latin typeface="+mn-lt"/>
              </a:rPr>
              <a:t>Понравилось доступность и энергономичность.</a:t>
            </a:r>
          </a:p>
          <a:p>
            <a:pPr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r>
              <a:rPr lang="ru-RU" altLang="ru-RU" sz="1400" b="0">
                <a:solidFill>
                  <a:schemeClr val="tx1"/>
                </a:solidFill>
                <a:latin typeface="+mn-lt"/>
              </a:rPr>
              <a:t>С приобретением модуля, работать стало намного удобнее и быстрее.</a:t>
            </a:r>
          </a:p>
        </p:txBody>
      </p:sp>
      <p:grpSp>
        <p:nvGrpSpPr>
          <p:cNvPr id="28" name="Группа 61">
            <a:extLst>
              <a:ext uri="{FF2B5EF4-FFF2-40B4-BE49-F238E27FC236}">
                <a16:creationId xmlns:a16="http://schemas.microsoft.com/office/drawing/2014/main" id="{D4DCB96C-88D1-4245-B43F-4EC08D6062E7}"/>
              </a:ext>
            </a:extLst>
          </p:cNvPr>
          <p:cNvGrpSpPr>
            <a:grpSpLocks/>
          </p:cNvGrpSpPr>
          <p:nvPr/>
        </p:nvGrpSpPr>
        <p:grpSpPr bwMode="auto">
          <a:xfrm>
            <a:off x="6096098" y="1804988"/>
            <a:ext cx="436562" cy="436562"/>
            <a:chOff x="2094742" y="1672655"/>
            <a:chExt cx="436491" cy="436491"/>
          </a:xfrm>
        </p:grpSpPr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01DECA83-2DCB-44F8-951C-95B96C41510F}"/>
                </a:ext>
              </a:extLst>
            </p:cNvPr>
            <p:cNvSpPr/>
            <p:nvPr/>
          </p:nvSpPr>
          <p:spPr>
            <a:xfrm>
              <a:off x="2094742" y="1672655"/>
              <a:ext cx="436491" cy="436491"/>
            </a:xfrm>
            <a:prstGeom prst="ellips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84"/>
            </a:p>
          </p:txBody>
        </p:sp>
        <p:grpSp>
          <p:nvGrpSpPr>
            <p:cNvPr id="30" name="Group 45">
              <a:extLst>
                <a:ext uri="{FF2B5EF4-FFF2-40B4-BE49-F238E27FC236}">
                  <a16:creationId xmlns:a16="http://schemas.microsoft.com/office/drawing/2014/main" id="{C222CA3E-E1DE-4EC2-8FFE-77B6C57F541B}"/>
                </a:ext>
              </a:extLst>
            </p:cNvPr>
            <p:cNvGrpSpPr/>
            <p:nvPr/>
          </p:nvGrpSpPr>
          <p:grpSpPr>
            <a:xfrm>
              <a:off x="2193451" y="1780316"/>
              <a:ext cx="239073" cy="221170"/>
              <a:chOff x="4113213" y="3621088"/>
              <a:chExt cx="360363" cy="333375"/>
            </a:xfrm>
            <a:solidFill>
              <a:schemeClr val="bg1"/>
            </a:solidFill>
          </p:grpSpPr>
          <p:sp>
            <p:nvSpPr>
              <p:cNvPr id="31" name="Rectangle 46">
                <a:extLst>
                  <a:ext uri="{FF2B5EF4-FFF2-40B4-BE49-F238E27FC236}">
                    <a16:creationId xmlns:a16="http://schemas.microsoft.com/office/drawing/2014/main" id="{2CC52528-D54F-426F-8467-C9AFECF62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988" y="3725863"/>
                <a:ext cx="44450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86402" tIns="43201" rIns="86402" bIns="43201"/>
              <a:lstStyle/>
              <a:p>
                <a:pPr>
                  <a:defRPr/>
                </a:pPr>
                <a:endParaRPr lang="id-ID" sz="1984">
                  <a:latin typeface="+mn-lt"/>
                  <a:cs typeface="+mn-cs"/>
                </a:endParaRPr>
              </a:p>
            </p:txBody>
          </p:sp>
          <p:sp>
            <p:nvSpPr>
              <p:cNvPr id="32" name="Rectangle 47">
                <a:extLst>
                  <a:ext uri="{FF2B5EF4-FFF2-40B4-BE49-F238E27FC236}">
                    <a16:creationId xmlns:a16="http://schemas.microsoft.com/office/drawing/2014/main" id="{92AD2832-47A2-48ED-BA83-C3C2F10A2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763" y="3725863"/>
                <a:ext cx="46038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86402" tIns="43201" rIns="86402" bIns="43201"/>
              <a:lstStyle/>
              <a:p>
                <a:pPr>
                  <a:defRPr/>
                </a:pPr>
                <a:endParaRPr lang="id-ID" sz="1984">
                  <a:latin typeface="+mn-lt"/>
                  <a:cs typeface="+mn-cs"/>
                </a:endParaRPr>
              </a:p>
            </p:txBody>
          </p:sp>
          <p:sp>
            <p:nvSpPr>
              <p:cNvPr id="33" name="Freeform 66">
                <a:extLst>
                  <a:ext uri="{FF2B5EF4-FFF2-40B4-BE49-F238E27FC236}">
                    <a16:creationId xmlns:a16="http://schemas.microsoft.com/office/drawing/2014/main" id="{9D6B056D-10D7-4179-A592-7427099E7E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3213" y="3621088"/>
                <a:ext cx="360363" cy="333375"/>
              </a:xfrm>
              <a:custGeom>
                <a:avLst/>
                <a:gdLst>
                  <a:gd name="T0" fmla="*/ 48 w 96"/>
                  <a:gd name="T1" fmla="*/ 0 h 89"/>
                  <a:gd name="T2" fmla="*/ 0 w 96"/>
                  <a:gd name="T3" fmla="*/ 40 h 89"/>
                  <a:gd name="T4" fmla="*/ 13 w 96"/>
                  <a:gd name="T5" fmla="*/ 67 h 89"/>
                  <a:gd name="T6" fmla="*/ 4 w 96"/>
                  <a:gd name="T7" fmla="*/ 87 h 89"/>
                  <a:gd name="T8" fmla="*/ 4 w 96"/>
                  <a:gd name="T9" fmla="*/ 89 h 89"/>
                  <a:gd name="T10" fmla="*/ 5 w 96"/>
                  <a:gd name="T11" fmla="*/ 89 h 89"/>
                  <a:gd name="T12" fmla="*/ 6 w 96"/>
                  <a:gd name="T13" fmla="*/ 89 h 89"/>
                  <a:gd name="T14" fmla="*/ 32 w 96"/>
                  <a:gd name="T15" fmla="*/ 77 h 89"/>
                  <a:gd name="T16" fmla="*/ 48 w 96"/>
                  <a:gd name="T17" fmla="*/ 80 h 89"/>
                  <a:gd name="T18" fmla="*/ 96 w 96"/>
                  <a:gd name="T19" fmla="*/ 40 h 89"/>
                  <a:gd name="T20" fmla="*/ 48 w 96"/>
                  <a:gd name="T21" fmla="*/ 0 h 89"/>
                  <a:gd name="T22" fmla="*/ 44 w 96"/>
                  <a:gd name="T23" fmla="*/ 42 h 89"/>
                  <a:gd name="T24" fmla="*/ 44 w 96"/>
                  <a:gd name="T25" fmla="*/ 48 h 89"/>
                  <a:gd name="T26" fmla="*/ 34 w 96"/>
                  <a:gd name="T27" fmla="*/ 58 h 89"/>
                  <a:gd name="T28" fmla="*/ 32 w 96"/>
                  <a:gd name="T29" fmla="*/ 56 h 89"/>
                  <a:gd name="T30" fmla="*/ 34 w 96"/>
                  <a:gd name="T31" fmla="*/ 54 h 89"/>
                  <a:gd name="T32" fmla="*/ 40 w 96"/>
                  <a:gd name="T33" fmla="*/ 48 h 89"/>
                  <a:gd name="T34" fmla="*/ 40 w 96"/>
                  <a:gd name="T35" fmla="*/ 44 h 89"/>
                  <a:gd name="T36" fmla="*/ 26 w 96"/>
                  <a:gd name="T37" fmla="*/ 44 h 89"/>
                  <a:gd name="T38" fmla="*/ 24 w 96"/>
                  <a:gd name="T39" fmla="*/ 42 h 89"/>
                  <a:gd name="T40" fmla="*/ 24 w 96"/>
                  <a:gd name="T41" fmla="*/ 26 h 89"/>
                  <a:gd name="T42" fmla="*/ 26 w 96"/>
                  <a:gd name="T43" fmla="*/ 24 h 89"/>
                  <a:gd name="T44" fmla="*/ 42 w 96"/>
                  <a:gd name="T45" fmla="*/ 24 h 89"/>
                  <a:gd name="T46" fmla="*/ 44 w 96"/>
                  <a:gd name="T47" fmla="*/ 26 h 89"/>
                  <a:gd name="T48" fmla="*/ 44 w 96"/>
                  <a:gd name="T49" fmla="*/ 42 h 89"/>
                  <a:gd name="T50" fmla="*/ 72 w 96"/>
                  <a:gd name="T51" fmla="*/ 42 h 89"/>
                  <a:gd name="T52" fmla="*/ 72 w 96"/>
                  <a:gd name="T53" fmla="*/ 48 h 89"/>
                  <a:gd name="T54" fmla="*/ 62 w 96"/>
                  <a:gd name="T55" fmla="*/ 58 h 89"/>
                  <a:gd name="T56" fmla="*/ 60 w 96"/>
                  <a:gd name="T57" fmla="*/ 56 h 89"/>
                  <a:gd name="T58" fmla="*/ 62 w 96"/>
                  <a:gd name="T59" fmla="*/ 54 h 89"/>
                  <a:gd name="T60" fmla="*/ 68 w 96"/>
                  <a:gd name="T61" fmla="*/ 48 h 89"/>
                  <a:gd name="T62" fmla="*/ 68 w 96"/>
                  <a:gd name="T63" fmla="*/ 44 h 89"/>
                  <a:gd name="T64" fmla="*/ 54 w 96"/>
                  <a:gd name="T65" fmla="*/ 44 h 89"/>
                  <a:gd name="T66" fmla="*/ 52 w 96"/>
                  <a:gd name="T67" fmla="*/ 42 h 89"/>
                  <a:gd name="T68" fmla="*/ 52 w 96"/>
                  <a:gd name="T69" fmla="*/ 26 h 89"/>
                  <a:gd name="T70" fmla="*/ 54 w 96"/>
                  <a:gd name="T71" fmla="*/ 24 h 89"/>
                  <a:gd name="T72" fmla="*/ 70 w 96"/>
                  <a:gd name="T73" fmla="*/ 24 h 89"/>
                  <a:gd name="T74" fmla="*/ 72 w 96"/>
                  <a:gd name="T75" fmla="*/ 26 h 89"/>
                  <a:gd name="T76" fmla="*/ 72 w 96"/>
                  <a:gd name="T77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89">
                    <a:moveTo>
                      <a:pt x="48" y="0"/>
                    </a:moveTo>
                    <a:cubicBezTo>
                      <a:pt x="22" y="0"/>
                      <a:pt x="0" y="18"/>
                      <a:pt x="0" y="40"/>
                    </a:cubicBezTo>
                    <a:cubicBezTo>
                      <a:pt x="0" y="50"/>
                      <a:pt x="5" y="60"/>
                      <a:pt x="13" y="6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4" y="89"/>
                    </a:cubicBezTo>
                    <a:cubicBezTo>
                      <a:pt x="4" y="89"/>
                      <a:pt x="5" y="89"/>
                      <a:pt x="5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7" y="79"/>
                      <a:pt x="43" y="80"/>
                      <a:pt x="48" y="80"/>
                    </a:cubicBezTo>
                    <a:cubicBezTo>
                      <a:pt x="74" y="80"/>
                      <a:pt x="96" y="62"/>
                      <a:pt x="96" y="40"/>
                    </a:cubicBezTo>
                    <a:cubicBezTo>
                      <a:pt x="96" y="18"/>
                      <a:pt x="74" y="0"/>
                      <a:pt x="48" y="0"/>
                    </a:cubicBezTo>
                    <a:close/>
                    <a:moveTo>
                      <a:pt x="44" y="42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54"/>
                      <a:pt x="39" y="58"/>
                      <a:pt x="34" y="58"/>
                    </a:cubicBezTo>
                    <a:cubicBezTo>
                      <a:pt x="33" y="58"/>
                      <a:pt x="32" y="58"/>
                      <a:pt x="32" y="56"/>
                    </a:cubicBezTo>
                    <a:cubicBezTo>
                      <a:pt x="32" y="55"/>
                      <a:pt x="33" y="54"/>
                      <a:pt x="34" y="54"/>
                    </a:cubicBezTo>
                    <a:cubicBezTo>
                      <a:pt x="37" y="54"/>
                      <a:pt x="40" y="52"/>
                      <a:pt x="40" y="48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4" y="44"/>
                      <a:pt x="24" y="4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4"/>
                      <a:pt x="44" y="25"/>
                      <a:pt x="44" y="26"/>
                    </a:cubicBezTo>
                    <a:lnTo>
                      <a:pt x="44" y="42"/>
                    </a:lnTo>
                    <a:close/>
                    <a:moveTo>
                      <a:pt x="72" y="42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54"/>
                      <a:pt x="67" y="58"/>
                      <a:pt x="62" y="58"/>
                    </a:cubicBezTo>
                    <a:cubicBezTo>
                      <a:pt x="61" y="58"/>
                      <a:pt x="60" y="58"/>
                      <a:pt x="60" y="56"/>
                    </a:cubicBezTo>
                    <a:cubicBezTo>
                      <a:pt x="60" y="55"/>
                      <a:pt x="61" y="54"/>
                      <a:pt x="62" y="54"/>
                    </a:cubicBezTo>
                    <a:cubicBezTo>
                      <a:pt x="65" y="54"/>
                      <a:pt x="68" y="52"/>
                      <a:pt x="68" y="4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3" y="44"/>
                      <a:pt x="52" y="44"/>
                      <a:pt x="52" y="42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3" y="24"/>
                      <a:pt x="54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5"/>
                      <a:pt x="72" y="26"/>
                    </a:cubicBezTo>
                    <a:lnTo>
                      <a:pt x="72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86402" tIns="43201" rIns="86402" bIns="43201"/>
              <a:lstStyle/>
              <a:p>
                <a:pPr>
                  <a:defRPr/>
                </a:pPr>
                <a:endParaRPr lang="id-ID" sz="1984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34" name="Группа 67">
            <a:extLst>
              <a:ext uri="{FF2B5EF4-FFF2-40B4-BE49-F238E27FC236}">
                <a16:creationId xmlns:a16="http://schemas.microsoft.com/office/drawing/2014/main" id="{6A5C4E23-B983-4307-A316-96E146961322}"/>
              </a:ext>
            </a:extLst>
          </p:cNvPr>
          <p:cNvGrpSpPr>
            <a:grpSpLocks/>
          </p:cNvGrpSpPr>
          <p:nvPr/>
        </p:nvGrpSpPr>
        <p:grpSpPr bwMode="auto">
          <a:xfrm>
            <a:off x="9582248" y="1793875"/>
            <a:ext cx="436562" cy="436563"/>
            <a:chOff x="2094742" y="1672655"/>
            <a:chExt cx="436491" cy="436491"/>
          </a:xfrm>
        </p:grpSpPr>
        <p:sp>
          <p:nvSpPr>
            <p:cNvPr id="35" name="Oval 22">
              <a:extLst>
                <a:ext uri="{FF2B5EF4-FFF2-40B4-BE49-F238E27FC236}">
                  <a16:creationId xmlns:a16="http://schemas.microsoft.com/office/drawing/2014/main" id="{BE3DBB07-E967-47C5-A586-8F3832F8CF3E}"/>
                </a:ext>
              </a:extLst>
            </p:cNvPr>
            <p:cNvSpPr/>
            <p:nvPr/>
          </p:nvSpPr>
          <p:spPr>
            <a:xfrm>
              <a:off x="2094742" y="1672655"/>
              <a:ext cx="436491" cy="436491"/>
            </a:xfrm>
            <a:prstGeom prst="ellips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84"/>
            </a:p>
          </p:txBody>
        </p:sp>
        <p:grpSp>
          <p:nvGrpSpPr>
            <p:cNvPr id="36" name="Group 45">
              <a:extLst>
                <a:ext uri="{FF2B5EF4-FFF2-40B4-BE49-F238E27FC236}">
                  <a16:creationId xmlns:a16="http://schemas.microsoft.com/office/drawing/2014/main" id="{F745CE64-C7F6-4ACC-912D-9D6294B6603B}"/>
                </a:ext>
              </a:extLst>
            </p:cNvPr>
            <p:cNvGrpSpPr/>
            <p:nvPr/>
          </p:nvGrpSpPr>
          <p:grpSpPr>
            <a:xfrm>
              <a:off x="2193451" y="1780316"/>
              <a:ext cx="239073" cy="221170"/>
              <a:chOff x="4113213" y="3621088"/>
              <a:chExt cx="360363" cy="333375"/>
            </a:xfrm>
            <a:solidFill>
              <a:schemeClr val="bg1"/>
            </a:solidFill>
          </p:grpSpPr>
          <p:sp>
            <p:nvSpPr>
              <p:cNvPr id="37" name="Rectangle 46">
                <a:extLst>
                  <a:ext uri="{FF2B5EF4-FFF2-40B4-BE49-F238E27FC236}">
                    <a16:creationId xmlns:a16="http://schemas.microsoft.com/office/drawing/2014/main" id="{677A2878-D37C-41C7-B609-AD2672826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988" y="3725863"/>
                <a:ext cx="44450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86402" tIns="43201" rIns="86402" bIns="43201"/>
              <a:lstStyle/>
              <a:p>
                <a:pPr>
                  <a:defRPr/>
                </a:pPr>
                <a:endParaRPr lang="id-ID" sz="1984">
                  <a:latin typeface="+mn-lt"/>
                  <a:cs typeface="+mn-cs"/>
                </a:endParaRPr>
              </a:p>
            </p:txBody>
          </p:sp>
          <p:sp>
            <p:nvSpPr>
              <p:cNvPr id="38" name="Rectangle 47">
                <a:extLst>
                  <a:ext uri="{FF2B5EF4-FFF2-40B4-BE49-F238E27FC236}">
                    <a16:creationId xmlns:a16="http://schemas.microsoft.com/office/drawing/2014/main" id="{CCAED184-B51B-4275-AC24-732B0A6D3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763" y="3725863"/>
                <a:ext cx="46038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86402" tIns="43201" rIns="86402" bIns="43201"/>
              <a:lstStyle/>
              <a:p>
                <a:pPr>
                  <a:defRPr/>
                </a:pPr>
                <a:endParaRPr lang="id-ID" sz="1984">
                  <a:latin typeface="+mn-lt"/>
                  <a:cs typeface="+mn-cs"/>
                </a:endParaRPr>
              </a:p>
            </p:txBody>
          </p:sp>
          <p:sp>
            <p:nvSpPr>
              <p:cNvPr id="39" name="Freeform 66">
                <a:extLst>
                  <a:ext uri="{FF2B5EF4-FFF2-40B4-BE49-F238E27FC236}">
                    <a16:creationId xmlns:a16="http://schemas.microsoft.com/office/drawing/2014/main" id="{0E107A6D-D706-48D7-A0C9-8D0B5B240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3213" y="3621088"/>
                <a:ext cx="360363" cy="333375"/>
              </a:xfrm>
              <a:custGeom>
                <a:avLst/>
                <a:gdLst>
                  <a:gd name="T0" fmla="*/ 48 w 96"/>
                  <a:gd name="T1" fmla="*/ 0 h 89"/>
                  <a:gd name="T2" fmla="*/ 0 w 96"/>
                  <a:gd name="T3" fmla="*/ 40 h 89"/>
                  <a:gd name="T4" fmla="*/ 13 w 96"/>
                  <a:gd name="T5" fmla="*/ 67 h 89"/>
                  <a:gd name="T6" fmla="*/ 4 w 96"/>
                  <a:gd name="T7" fmla="*/ 87 h 89"/>
                  <a:gd name="T8" fmla="*/ 4 w 96"/>
                  <a:gd name="T9" fmla="*/ 89 h 89"/>
                  <a:gd name="T10" fmla="*/ 5 w 96"/>
                  <a:gd name="T11" fmla="*/ 89 h 89"/>
                  <a:gd name="T12" fmla="*/ 6 w 96"/>
                  <a:gd name="T13" fmla="*/ 89 h 89"/>
                  <a:gd name="T14" fmla="*/ 32 w 96"/>
                  <a:gd name="T15" fmla="*/ 77 h 89"/>
                  <a:gd name="T16" fmla="*/ 48 w 96"/>
                  <a:gd name="T17" fmla="*/ 80 h 89"/>
                  <a:gd name="T18" fmla="*/ 96 w 96"/>
                  <a:gd name="T19" fmla="*/ 40 h 89"/>
                  <a:gd name="T20" fmla="*/ 48 w 96"/>
                  <a:gd name="T21" fmla="*/ 0 h 89"/>
                  <a:gd name="T22" fmla="*/ 44 w 96"/>
                  <a:gd name="T23" fmla="*/ 42 h 89"/>
                  <a:gd name="T24" fmla="*/ 44 w 96"/>
                  <a:gd name="T25" fmla="*/ 48 h 89"/>
                  <a:gd name="T26" fmla="*/ 34 w 96"/>
                  <a:gd name="T27" fmla="*/ 58 h 89"/>
                  <a:gd name="T28" fmla="*/ 32 w 96"/>
                  <a:gd name="T29" fmla="*/ 56 h 89"/>
                  <a:gd name="T30" fmla="*/ 34 w 96"/>
                  <a:gd name="T31" fmla="*/ 54 h 89"/>
                  <a:gd name="T32" fmla="*/ 40 w 96"/>
                  <a:gd name="T33" fmla="*/ 48 h 89"/>
                  <a:gd name="T34" fmla="*/ 40 w 96"/>
                  <a:gd name="T35" fmla="*/ 44 h 89"/>
                  <a:gd name="T36" fmla="*/ 26 w 96"/>
                  <a:gd name="T37" fmla="*/ 44 h 89"/>
                  <a:gd name="T38" fmla="*/ 24 w 96"/>
                  <a:gd name="T39" fmla="*/ 42 h 89"/>
                  <a:gd name="T40" fmla="*/ 24 w 96"/>
                  <a:gd name="T41" fmla="*/ 26 h 89"/>
                  <a:gd name="T42" fmla="*/ 26 w 96"/>
                  <a:gd name="T43" fmla="*/ 24 h 89"/>
                  <a:gd name="T44" fmla="*/ 42 w 96"/>
                  <a:gd name="T45" fmla="*/ 24 h 89"/>
                  <a:gd name="T46" fmla="*/ 44 w 96"/>
                  <a:gd name="T47" fmla="*/ 26 h 89"/>
                  <a:gd name="T48" fmla="*/ 44 w 96"/>
                  <a:gd name="T49" fmla="*/ 42 h 89"/>
                  <a:gd name="T50" fmla="*/ 72 w 96"/>
                  <a:gd name="T51" fmla="*/ 42 h 89"/>
                  <a:gd name="T52" fmla="*/ 72 w 96"/>
                  <a:gd name="T53" fmla="*/ 48 h 89"/>
                  <a:gd name="T54" fmla="*/ 62 w 96"/>
                  <a:gd name="T55" fmla="*/ 58 h 89"/>
                  <a:gd name="T56" fmla="*/ 60 w 96"/>
                  <a:gd name="T57" fmla="*/ 56 h 89"/>
                  <a:gd name="T58" fmla="*/ 62 w 96"/>
                  <a:gd name="T59" fmla="*/ 54 h 89"/>
                  <a:gd name="T60" fmla="*/ 68 w 96"/>
                  <a:gd name="T61" fmla="*/ 48 h 89"/>
                  <a:gd name="T62" fmla="*/ 68 w 96"/>
                  <a:gd name="T63" fmla="*/ 44 h 89"/>
                  <a:gd name="T64" fmla="*/ 54 w 96"/>
                  <a:gd name="T65" fmla="*/ 44 h 89"/>
                  <a:gd name="T66" fmla="*/ 52 w 96"/>
                  <a:gd name="T67" fmla="*/ 42 h 89"/>
                  <a:gd name="T68" fmla="*/ 52 w 96"/>
                  <a:gd name="T69" fmla="*/ 26 h 89"/>
                  <a:gd name="T70" fmla="*/ 54 w 96"/>
                  <a:gd name="T71" fmla="*/ 24 h 89"/>
                  <a:gd name="T72" fmla="*/ 70 w 96"/>
                  <a:gd name="T73" fmla="*/ 24 h 89"/>
                  <a:gd name="T74" fmla="*/ 72 w 96"/>
                  <a:gd name="T75" fmla="*/ 26 h 89"/>
                  <a:gd name="T76" fmla="*/ 72 w 96"/>
                  <a:gd name="T77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89">
                    <a:moveTo>
                      <a:pt x="48" y="0"/>
                    </a:moveTo>
                    <a:cubicBezTo>
                      <a:pt x="22" y="0"/>
                      <a:pt x="0" y="18"/>
                      <a:pt x="0" y="40"/>
                    </a:cubicBezTo>
                    <a:cubicBezTo>
                      <a:pt x="0" y="50"/>
                      <a:pt x="5" y="60"/>
                      <a:pt x="13" y="6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4" y="89"/>
                    </a:cubicBezTo>
                    <a:cubicBezTo>
                      <a:pt x="4" y="89"/>
                      <a:pt x="5" y="89"/>
                      <a:pt x="5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7" y="79"/>
                      <a:pt x="43" y="80"/>
                      <a:pt x="48" y="80"/>
                    </a:cubicBezTo>
                    <a:cubicBezTo>
                      <a:pt x="74" y="80"/>
                      <a:pt x="96" y="62"/>
                      <a:pt x="96" y="40"/>
                    </a:cubicBezTo>
                    <a:cubicBezTo>
                      <a:pt x="96" y="18"/>
                      <a:pt x="74" y="0"/>
                      <a:pt x="48" y="0"/>
                    </a:cubicBezTo>
                    <a:close/>
                    <a:moveTo>
                      <a:pt x="44" y="42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54"/>
                      <a:pt x="39" y="58"/>
                      <a:pt x="34" y="58"/>
                    </a:cubicBezTo>
                    <a:cubicBezTo>
                      <a:pt x="33" y="58"/>
                      <a:pt x="32" y="58"/>
                      <a:pt x="32" y="56"/>
                    </a:cubicBezTo>
                    <a:cubicBezTo>
                      <a:pt x="32" y="55"/>
                      <a:pt x="33" y="54"/>
                      <a:pt x="34" y="54"/>
                    </a:cubicBezTo>
                    <a:cubicBezTo>
                      <a:pt x="37" y="54"/>
                      <a:pt x="40" y="52"/>
                      <a:pt x="40" y="48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4" y="44"/>
                      <a:pt x="24" y="4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4"/>
                      <a:pt x="44" y="25"/>
                      <a:pt x="44" y="26"/>
                    </a:cubicBezTo>
                    <a:lnTo>
                      <a:pt x="44" y="42"/>
                    </a:lnTo>
                    <a:close/>
                    <a:moveTo>
                      <a:pt x="72" y="42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54"/>
                      <a:pt x="67" y="58"/>
                      <a:pt x="62" y="58"/>
                    </a:cubicBezTo>
                    <a:cubicBezTo>
                      <a:pt x="61" y="58"/>
                      <a:pt x="60" y="58"/>
                      <a:pt x="60" y="56"/>
                    </a:cubicBezTo>
                    <a:cubicBezTo>
                      <a:pt x="60" y="55"/>
                      <a:pt x="61" y="54"/>
                      <a:pt x="62" y="54"/>
                    </a:cubicBezTo>
                    <a:cubicBezTo>
                      <a:pt x="65" y="54"/>
                      <a:pt x="68" y="52"/>
                      <a:pt x="68" y="4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3" y="44"/>
                      <a:pt x="52" y="44"/>
                      <a:pt x="52" y="42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3" y="24"/>
                      <a:pt x="54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5"/>
                      <a:pt x="72" y="26"/>
                    </a:cubicBezTo>
                    <a:lnTo>
                      <a:pt x="72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86402" tIns="43201" rIns="86402" bIns="43201"/>
              <a:lstStyle/>
              <a:p>
                <a:pPr>
                  <a:defRPr/>
                </a:pPr>
                <a:endParaRPr lang="id-ID" sz="1984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0" name="Текст 2">
            <a:extLst>
              <a:ext uri="{FF2B5EF4-FFF2-40B4-BE49-F238E27FC236}">
                <a16:creationId xmlns:a16="http://schemas.microsoft.com/office/drawing/2014/main" id="{6490B5D6-1E9C-4FDE-81F2-F663E4924AF7}"/>
              </a:ext>
            </a:extLst>
          </p:cNvPr>
          <p:cNvSpPr txBox="1">
            <a:spLocks/>
          </p:cNvSpPr>
          <p:nvPr/>
        </p:nvSpPr>
        <p:spPr bwMode="auto">
          <a:xfrm>
            <a:off x="4846735" y="2135188"/>
            <a:ext cx="3133725" cy="321151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/>
          <a:lstStyle>
            <a:lvl1pPr marL="342900" indent="-3429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7338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endParaRPr lang="ru-RU" altLang="ru-RU" sz="1400" b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r>
              <a:rPr lang="ru-RU" altLang="ru-RU" sz="1400" b="0">
                <a:solidFill>
                  <a:schemeClr val="tx1"/>
                </a:solidFill>
                <a:latin typeface="+mn-lt"/>
              </a:rPr>
              <a:t>Стало намного удобнее работать, оптимизировали процессы, поддержка всегда очень быстро все решает задачи. </a:t>
            </a:r>
          </a:p>
          <a:p>
            <a:pPr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r>
              <a:rPr lang="ru-RU" altLang="ru-RU" sz="1400" b="0">
                <a:solidFill>
                  <a:schemeClr val="tx1"/>
                </a:solidFill>
                <a:latin typeface="+mn-lt"/>
              </a:rPr>
              <a:t>Данное решение в целом помогло продолжать работу с торговыми сетями.</a:t>
            </a:r>
          </a:p>
          <a:p>
            <a:pPr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r>
              <a:rPr lang="ru-RU" altLang="ru-RU" sz="1400" b="0">
                <a:solidFill>
                  <a:schemeClr val="tx1"/>
                </a:solidFill>
                <a:latin typeface="+mn-lt"/>
              </a:rPr>
              <a:t>Единственное решение на облачную 1С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0D6CEEB-51DE-4788-94DB-DE70ACAE346A}"/>
              </a:ext>
            </a:extLst>
          </p:cNvPr>
          <p:cNvSpPr/>
          <p:nvPr/>
        </p:nvSpPr>
        <p:spPr>
          <a:xfrm>
            <a:off x="4991198" y="4822825"/>
            <a:ext cx="302418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0" dirty="0">
                <a:solidFill>
                  <a:srgbClr val="C00000"/>
                </a:solidFill>
                <a:latin typeface="+mn-lt"/>
                <a:cs typeface="+mn-cs"/>
              </a:rPr>
              <a:t>ООО «ГРАНД»</a:t>
            </a:r>
            <a:br>
              <a:rPr lang="ru-RU" sz="1600" b="0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ru-RU" sz="1400" b="0" dirty="0">
                <a:solidFill>
                  <a:srgbClr val="C00000"/>
                </a:solidFill>
                <a:latin typeface="+mn-lt"/>
                <a:cs typeface="+mn-cs"/>
              </a:rPr>
              <a:t>(готовое рационное питание)</a:t>
            </a:r>
          </a:p>
          <a:p>
            <a:pPr>
              <a:defRPr/>
            </a:pPr>
            <a:r>
              <a:rPr lang="ru-RU" sz="1400" b="0" dirty="0">
                <a:solidFill>
                  <a:srgbClr val="C00000"/>
                </a:solidFill>
                <a:latin typeface="+mn-lt"/>
                <a:cs typeface="+mn-cs"/>
              </a:rPr>
              <a:t>Петрова Алена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080B407-0076-499E-A03D-51C5A89F6881}"/>
              </a:ext>
            </a:extLst>
          </p:cNvPr>
          <p:cNvSpPr/>
          <p:nvPr/>
        </p:nvSpPr>
        <p:spPr>
          <a:xfrm>
            <a:off x="8515448" y="4791075"/>
            <a:ext cx="26336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0" dirty="0">
                <a:solidFill>
                  <a:srgbClr val="C00000"/>
                </a:solidFill>
                <a:latin typeface="+mn-lt"/>
                <a:cs typeface="+mn-cs"/>
              </a:rPr>
              <a:t>ИП Кудряшова Е</a:t>
            </a:r>
            <a:r>
              <a:rPr lang="en-US" altLang="ru-RU" sz="1600" b="0" dirty="0">
                <a:solidFill>
                  <a:srgbClr val="C00000"/>
                </a:solidFill>
                <a:latin typeface="+mn-lt"/>
                <a:cs typeface="+mn-cs"/>
              </a:rPr>
              <a:t>.</a:t>
            </a:r>
            <a:r>
              <a:rPr lang="ru-RU" altLang="ru-RU" sz="1600" b="0" dirty="0">
                <a:solidFill>
                  <a:srgbClr val="C00000"/>
                </a:solidFill>
                <a:latin typeface="+mn-lt"/>
                <a:cs typeface="+mn-cs"/>
              </a:rPr>
              <a:t>В.</a:t>
            </a:r>
            <a:r>
              <a:rPr lang="en-US" altLang="ru-RU" sz="1600" b="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altLang="ru-RU" sz="1400" b="0" dirty="0">
                <a:solidFill>
                  <a:srgbClr val="C00000"/>
                </a:solidFill>
                <a:latin typeface="+mn-lt"/>
                <a:cs typeface="+mn-cs"/>
              </a:rPr>
              <a:t>Производство овощей открытого грунта</a:t>
            </a:r>
            <a:endParaRPr lang="ru-RU" sz="1400" b="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6D7FDE98-773A-42A8-963D-712B91713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373" y="2300288"/>
            <a:ext cx="3046412" cy="24542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r>
              <a:rPr lang="ru-RU" altLang="ru-RU" sz="1400" b="0" dirty="0">
                <a:solidFill>
                  <a:schemeClr val="tx1"/>
                </a:solidFill>
                <a:latin typeface="+mn-lt"/>
                <a:cs typeface="+mn-cs"/>
              </a:rPr>
              <a:t>Готова порекомендовать. </a:t>
            </a:r>
          </a:p>
          <a:p>
            <a:pPr>
              <a:spcBef>
                <a:spcPct val="20000"/>
              </a:spcBef>
              <a:buClr>
                <a:srgbClr val="CC0000"/>
              </a:buClr>
              <a:defRPr/>
            </a:pPr>
            <a:br>
              <a:rPr lang="ru-RU" altLang="ru-RU" sz="1400" b="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ru-RU" altLang="ru-RU" sz="1400" b="0" dirty="0">
                <a:solidFill>
                  <a:schemeClr val="tx1"/>
                </a:solidFill>
                <a:latin typeface="+mn-lt"/>
                <a:cs typeface="+mn-cs"/>
              </a:rPr>
              <a:t>С сетями стало удобно работать: 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r>
              <a:rPr lang="ru-RU" altLang="ru-RU" sz="1400" b="0" dirty="0">
                <a:solidFill>
                  <a:schemeClr val="tx1"/>
                </a:solidFill>
                <a:latin typeface="+mn-lt"/>
                <a:cs typeface="+mn-cs"/>
              </a:rPr>
              <a:t>Модуль 1С:</a:t>
            </a:r>
            <a:r>
              <a:rPr lang="en-US" altLang="ru-RU" sz="1400" b="0" dirty="0">
                <a:solidFill>
                  <a:schemeClr val="tx1"/>
                </a:solidFill>
                <a:latin typeface="+mn-lt"/>
                <a:cs typeface="+mn-cs"/>
              </a:rPr>
              <a:t>EDI </a:t>
            </a:r>
            <a:r>
              <a:rPr lang="ru-RU" altLang="ru-RU" sz="1400" b="0" dirty="0">
                <a:solidFill>
                  <a:schemeClr val="tx1"/>
                </a:solidFill>
                <a:latin typeface="+mn-lt"/>
                <a:cs typeface="+mn-cs"/>
              </a:rPr>
              <a:t>не ломается, удобный,  автоматическое формирование документов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r>
              <a:rPr lang="ru-RU" altLang="ru-RU" sz="1400" b="0" dirty="0">
                <a:solidFill>
                  <a:schemeClr val="tx1"/>
                </a:solidFill>
                <a:latin typeface="+mn-lt"/>
                <a:cs typeface="+mn-cs"/>
              </a:rPr>
              <a:t>Вопросы с техподдержкой решаются оперативно.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Tx/>
              <a:buChar char="•"/>
              <a:defRPr/>
            </a:pPr>
            <a:r>
              <a:rPr lang="ru-RU" altLang="ru-RU" sz="1400" b="0" dirty="0">
                <a:solidFill>
                  <a:schemeClr val="tx1"/>
                </a:solidFill>
                <a:latin typeface="+mn-lt"/>
                <a:cs typeface="+mn-cs"/>
              </a:rPr>
              <a:t>Очень быстро обрабатываются документы </a:t>
            </a:r>
          </a:p>
        </p:txBody>
      </p:sp>
    </p:spTree>
    <p:extLst>
      <p:ext uri="{BB962C8B-B14F-4D97-AF65-F5344CB8AC3E}">
        <p14:creationId xmlns:p14="http://schemas.microsoft.com/office/powerpoint/2010/main" val="321421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Финансовые условия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13</a:t>
            </a:fld>
            <a:endParaRPr lang="ru-RU" dirty="0"/>
          </a:p>
        </p:txBody>
      </p:sp>
      <p:grpSp>
        <p:nvGrpSpPr>
          <p:cNvPr id="4" name="Группа 15">
            <a:extLst>
              <a:ext uri="{FF2B5EF4-FFF2-40B4-BE49-F238E27FC236}">
                <a16:creationId xmlns:a16="http://schemas.microsoft.com/office/drawing/2014/main" id="{CCEDEBAA-B3F3-4229-AF28-74F6B515D07D}"/>
              </a:ext>
            </a:extLst>
          </p:cNvPr>
          <p:cNvGrpSpPr>
            <a:grpSpLocks/>
          </p:cNvGrpSpPr>
          <p:nvPr/>
        </p:nvGrpSpPr>
        <p:grpSpPr bwMode="auto">
          <a:xfrm>
            <a:off x="779537" y="4241449"/>
            <a:ext cx="10800928" cy="1976961"/>
            <a:chOff x="266645" y="3841599"/>
            <a:chExt cx="10966505" cy="2297264"/>
          </a:xfr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5" name="Прямоугольник: один усеченный угол 4">
              <a:extLst>
                <a:ext uri="{FF2B5EF4-FFF2-40B4-BE49-F238E27FC236}">
                  <a16:creationId xmlns:a16="http://schemas.microsoft.com/office/drawing/2014/main" id="{F986787A-A7CE-4FDB-BFB2-1A0DEEAC6599}"/>
                </a:ext>
              </a:extLst>
            </p:cNvPr>
            <p:cNvSpPr/>
            <p:nvPr/>
          </p:nvSpPr>
          <p:spPr bwMode="auto">
            <a:xfrm flipH="1">
              <a:off x="288477" y="3855830"/>
              <a:ext cx="10944673" cy="2283033"/>
            </a:xfrm>
            <a:prstGeom prst="snip1Rect">
              <a:avLst>
                <a:gd name="adj" fmla="val 518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  <a:alpha val="50000"/>
                </a:schemeClr>
              </a:solidFill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  <a:defRPr/>
              </a:pPr>
              <a:endParaRPr lang="ru-RU" b="0" dirty="0">
                <a:cs typeface="+mn-cs"/>
              </a:endParaRPr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:a16="http://schemas.microsoft.com/office/drawing/2014/main" id="{4406155D-F5ED-44B2-9E29-9796E1D109A6}"/>
                </a:ext>
              </a:extLst>
            </p:cNvPr>
            <p:cNvSpPr/>
            <p:nvPr/>
          </p:nvSpPr>
          <p:spPr bwMode="auto">
            <a:xfrm rot="16200000">
              <a:off x="266889" y="3841355"/>
              <a:ext cx="146253" cy="146741"/>
            </a:xfrm>
            <a:prstGeom prst="rtTriangle">
              <a:avLst/>
            </a:prstGeom>
            <a:solidFill>
              <a:srgbClr val="CC342B"/>
            </a:solidFill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rgbClr val="C00000"/>
                </a:solidFill>
                <a:latin typeface="Roboto"/>
              </a:endParaRPr>
            </a:p>
          </p:txBody>
        </p:sp>
      </p:grpSp>
      <p:sp>
        <p:nvSpPr>
          <p:cNvPr id="8" name="Текст 3">
            <a:extLst>
              <a:ext uri="{FF2B5EF4-FFF2-40B4-BE49-F238E27FC236}">
                <a16:creationId xmlns:a16="http://schemas.microsoft.com/office/drawing/2014/main" id="{49D8A2CB-5942-4980-A1FC-CCC890182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1463675"/>
            <a:ext cx="9558337" cy="2487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7338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altLang="ru-RU" sz="1900" b="0" dirty="0">
                <a:solidFill>
                  <a:schemeClr val="tx1"/>
                </a:solidFill>
                <a:latin typeface="+mn-lt"/>
              </a:rPr>
              <a:t>С 30 апреля 2026 года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900" b="0" dirty="0">
                <a:solidFill>
                  <a:schemeClr val="tx1"/>
                </a:solidFill>
                <a:latin typeface="+mn-lt"/>
              </a:rPr>
              <a:t>Стоимость использования Модуля 1С:</a:t>
            </a:r>
            <a:r>
              <a:rPr lang="en-US" altLang="ru-RU" sz="1900" b="0" dirty="0">
                <a:solidFill>
                  <a:schemeClr val="tx1"/>
                </a:solidFill>
                <a:latin typeface="+mn-lt"/>
              </a:rPr>
              <a:t>EDI </a:t>
            </a:r>
            <a:r>
              <a:rPr lang="ru-RU" altLang="ru-RU" sz="1900" b="0" dirty="0">
                <a:solidFill>
                  <a:schemeClr val="tx1"/>
                </a:solidFill>
                <a:latin typeface="+mn-lt"/>
              </a:rPr>
              <a:t>составит 17 000 руб. (с НДС) на 12 месяцев</a:t>
            </a:r>
            <a:endParaRPr lang="ru-RU" altLang="ru-RU" sz="1900" b="0" dirty="0">
              <a:solidFill>
                <a:srgbClr val="C00000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ru-RU" altLang="ru-RU" sz="19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altLang="ru-RU" sz="1900" b="0" dirty="0">
                <a:solidFill>
                  <a:schemeClr val="tx1"/>
                </a:solidFill>
                <a:latin typeface="+mn-lt"/>
              </a:rPr>
              <a:t>Оплатить: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Использование модуля 1С:</a:t>
            </a:r>
            <a:r>
              <a:rPr lang="en-US" altLang="ru-RU" sz="1600" b="0" dirty="0">
                <a:solidFill>
                  <a:schemeClr val="tx1"/>
                </a:solidFill>
                <a:latin typeface="+mn-lt"/>
              </a:rPr>
              <a:t>EDI </a:t>
            </a: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на 12 месяцев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Тарифный </a:t>
            </a:r>
            <a:r>
              <a:rPr lang="ru-RU" altLang="ru-RU" sz="1600" b="0" dirty="0">
                <a:solidFill>
                  <a:srgbClr val="C00000"/>
                </a:solidFill>
                <a:latin typeface="+mn-lt"/>
              </a:rPr>
              <a:t>пакет EDI</a:t>
            </a: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 (трафик) от </a:t>
            </a:r>
            <a:r>
              <a:rPr lang="ru-RU" altLang="ru-RU" sz="1600" b="0" dirty="0" err="1">
                <a:solidFill>
                  <a:schemeClr val="tx1"/>
                </a:solidFill>
                <a:latin typeface="+mn-lt"/>
              </a:rPr>
              <a:t>Сислинка</a:t>
            </a: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, подбирается индивидуально</a:t>
            </a:r>
            <a:br>
              <a:rPr lang="ru-RU" altLang="ru-RU" sz="1600" b="0" dirty="0">
                <a:solidFill>
                  <a:schemeClr val="tx1"/>
                </a:solidFill>
                <a:latin typeface="+mn-lt"/>
              </a:rPr>
            </a:br>
            <a:r>
              <a:rPr lang="ru-RU" altLang="ru-RU" sz="1400" b="0" i="1" dirty="0">
                <a:solidFill>
                  <a:schemeClr val="tx1"/>
                </a:solidFill>
                <a:latin typeface="+mn-lt"/>
              </a:rPr>
              <a:t>* </a:t>
            </a:r>
            <a:r>
              <a:rPr lang="ru-RU" altLang="ru-RU" sz="1300" b="0" i="1" dirty="0">
                <a:solidFill>
                  <a:schemeClr val="tx1"/>
                </a:solidFill>
                <a:latin typeface="+mn-lt"/>
              </a:rPr>
              <a:t>Тарифы EDI подразумевают оплату как входящих так и исходящих документов на стороне поставщика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A3F0BDBD-FB7F-459B-B0C1-C4FC930D9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4506913"/>
            <a:ext cx="5757863" cy="415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4213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dirty="0">
                <a:solidFill>
                  <a:srgbClr val="D10A11"/>
                </a:solidFill>
                <a:latin typeface="+mj-lt"/>
              </a:rPr>
              <a:t>БЕСПЛАТНО</a:t>
            </a:r>
            <a:r>
              <a:rPr lang="ru-RU" altLang="ru-RU" sz="2000" dirty="0">
                <a:solidFill>
                  <a:srgbClr val="D10A11"/>
                </a:solidFill>
              </a:rPr>
              <a:t>: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60EE88F-6FBF-4927-A525-BB67F2A03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6788" y="2251075"/>
            <a:ext cx="18002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800" b="0" dirty="0">
                <a:solidFill>
                  <a:srgbClr val="333333"/>
                </a:solidFill>
                <a:latin typeface="+mj-lt"/>
                <a:cs typeface="Futura" pitchFamily="34" charset="0"/>
              </a:rPr>
              <a:t>Инфописьмо </a:t>
            </a:r>
            <a:br>
              <a:rPr lang="ru-RU" altLang="ru-RU" sz="1800" b="0" dirty="0">
                <a:solidFill>
                  <a:srgbClr val="333333"/>
                </a:solidFill>
                <a:latin typeface="+mj-lt"/>
                <a:cs typeface="Futura" pitchFamily="34" charset="0"/>
              </a:rPr>
            </a:br>
            <a:r>
              <a:rPr lang="ru-RU" altLang="ru-RU" sz="1800" b="0" dirty="0">
                <a:solidFill>
                  <a:srgbClr val="333333"/>
                </a:solidFill>
                <a:latin typeface="+mj-lt"/>
                <a:cs typeface="Futura" pitchFamily="34" charset="0"/>
              </a:rPr>
              <a:t>№ 34357</a:t>
            </a:r>
          </a:p>
        </p:txBody>
      </p:sp>
      <p:pic>
        <p:nvPicPr>
          <p:cNvPr id="11" name="Текст 3">
            <a:extLst>
              <a:ext uri="{FF2B5EF4-FFF2-40B4-BE49-F238E27FC236}">
                <a16:creationId xmlns:a16="http://schemas.microsoft.com/office/drawing/2014/main" id="{56C59AA5-200B-4CD7-9791-52E366F39B7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937125"/>
            <a:ext cx="100965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>
            <a:extLst>
              <a:ext uri="{FF2B5EF4-FFF2-40B4-BE49-F238E27FC236}">
                <a16:creationId xmlns:a16="http://schemas.microsoft.com/office/drawing/2014/main" id="{08807AF7-AA40-4B3F-99EA-E844BC8E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00" y="2954338"/>
            <a:ext cx="10842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4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3 шага</a:t>
            </a:r>
            <a:r>
              <a:rPr lang="ru-RU" altLang="ru-RU" dirty="0"/>
              <a:t> для подключения к 1С:</a:t>
            </a:r>
            <a:r>
              <a:rPr lang="en-US" altLang="ru-RU" dirty="0"/>
              <a:t>EDI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14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8BB3DF9-2A95-4884-8448-8092772FB16A}"/>
              </a:ext>
            </a:extLst>
          </p:cNvPr>
          <p:cNvGrpSpPr>
            <a:grpSpLocks/>
          </p:cNvGrpSpPr>
          <p:nvPr/>
        </p:nvGrpSpPr>
        <p:grpSpPr bwMode="auto">
          <a:xfrm>
            <a:off x="1605060" y="5230416"/>
            <a:ext cx="9288463" cy="882650"/>
            <a:chOff x="990924" y="6228043"/>
            <a:chExt cx="9830226" cy="998898"/>
          </a:xfrm>
        </p:grpSpPr>
        <p:sp>
          <p:nvSpPr>
            <p:cNvPr id="5" name="Объект 176">
              <a:extLst>
                <a:ext uri="{FF2B5EF4-FFF2-40B4-BE49-F238E27FC236}">
                  <a16:creationId xmlns:a16="http://schemas.microsoft.com/office/drawing/2014/main" id="{D90B9FF2-7CF1-4DED-8038-0C338DECA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924" y="6228043"/>
              <a:ext cx="3023983" cy="99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402" tIns="43201" rIns="86402" bIns="43201"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858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725"/>
                </a:lnSpc>
              </a:pPr>
              <a:r>
                <a:rPr lang="ru-RU" altLang="ru-RU" sz="1300" b="0">
                  <a:solidFill>
                    <a:schemeClr val="tx1"/>
                  </a:solidFill>
                </a:rPr>
                <a:t>В течение 1 рабочего дня менеджер </a:t>
              </a:r>
              <a:r>
                <a:rPr lang="ru-RU" altLang="ru-RU" sz="1300">
                  <a:solidFill>
                    <a:schemeClr val="tx1"/>
                  </a:solidFill>
                </a:rPr>
                <a:t>Сислинк</a:t>
              </a:r>
              <a:r>
                <a:rPr lang="en-US" altLang="ru-RU" sz="1300">
                  <a:solidFill>
                    <a:schemeClr val="tx1"/>
                  </a:solidFill>
                </a:rPr>
                <a:t> </a:t>
              </a:r>
              <a:r>
                <a:rPr lang="ru-RU" altLang="ru-RU" sz="1300" b="0">
                  <a:solidFill>
                    <a:schemeClr val="tx1"/>
                  </a:solidFill>
                </a:rPr>
                <a:t>связывается по контактам для старта подключения</a:t>
              </a:r>
            </a:p>
          </p:txBody>
        </p:sp>
        <p:sp>
          <p:nvSpPr>
            <p:cNvPr id="7" name="Объект 176">
              <a:extLst>
                <a:ext uri="{FF2B5EF4-FFF2-40B4-BE49-F238E27FC236}">
                  <a16:creationId xmlns:a16="http://schemas.microsoft.com/office/drawing/2014/main" id="{29189124-3AE6-4816-AAB3-BA33C5BCC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072" y="6228043"/>
              <a:ext cx="3429438" cy="99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402" tIns="43201" rIns="86402" bIns="43201">
              <a:spAutoFit/>
            </a:bodyPr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858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725"/>
                </a:lnSpc>
              </a:pPr>
              <a:r>
                <a:rPr lang="ru-RU" altLang="ru-RU" sz="1300" b="0">
                  <a:solidFill>
                    <a:schemeClr val="tx1"/>
                  </a:solidFill>
                </a:rPr>
                <a:t>GLN от </a:t>
              </a:r>
              <a:r>
                <a:rPr lang="en-US" altLang="ru-RU" sz="1300" b="0">
                  <a:solidFill>
                    <a:schemeClr val="tx1"/>
                  </a:solidFill>
                </a:rPr>
                <a:t>GS1 </a:t>
              </a:r>
              <a:r>
                <a:rPr lang="ru-RU" altLang="ru-RU" sz="1300" b="0">
                  <a:solidFill>
                    <a:schemeClr val="tx1"/>
                  </a:solidFill>
                </a:rPr>
                <a:t>– до 3х дней.</a:t>
              </a:r>
            </a:p>
            <a:p>
              <a:pPr algn="ctr" eaLnBrk="1" hangingPunct="1">
                <a:lnSpc>
                  <a:spcPts val="1725"/>
                </a:lnSpc>
              </a:pPr>
              <a:r>
                <a:rPr lang="ru-RU" altLang="ru-RU" sz="1300" b="0">
                  <a:solidFill>
                    <a:schemeClr val="tx1"/>
                  </a:solidFill>
                </a:rPr>
                <a:t>Подключение к торговой </a:t>
              </a:r>
              <a:br>
                <a:rPr lang="ru-RU" altLang="ru-RU" sz="1300" b="0">
                  <a:solidFill>
                    <a:schemeClr val="tx1"/>
                  </a:solidFill>
                </a:rPr>
              </a:br>
              <a:r>
                <a:rPr lang="ru-RU" altLang="ru-RU" sz="1300" b="0">
                  <a:solidFill>
                    <a:schemeClr val="tx1"/>
                  </a:solidFill>
                </a:rPr>
                <a:t>сети – от 1 до 8 рабочих дней</a:t>
              </a:r>
              <a:br>
                <a:rPr lang="ru-RU" altLang="ru-RU" sz="1300" b="0">
                  <a:solidFill>
                    <a:schemeClr val="tx1"/>
                  </a:solidFill>
                </a:rPr>
              </a:br>
              <a:endParaRPr lang="ru-RU" altLang="ru-RU" sz="1300" b="0">
                <a:solidFill>
                  <a:schemeClr val="tx1"/>
                </a:solidFill>
              </a:endParaRPr>
            </a:p>
          </p:txBody>
        </p:sp>
        <p:sp>
          <p:nvSpPr>
            <p:cNvPr id="8" name="Объект 176">
              <a:extLst>
                <a:ext uri="{FF2B5EF4-FFF2-40B4-BE49-F238E27FC236}">
                  <a16:creationId xmlns:a16="http://schemas.microsoft.com/office/drawing/2014/main" id="{4DF0CB3F-CE16-4F7A-A143-A2B54DFA2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4926" y="6258262"/>
              <a:ext cx="2676224" cy="82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402" tIns="43201" rIns="86402" bIns="43201">
              <a:spAutoFit/>
            </a:bodyPr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858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725"/>
                </a:lnSpc>
              </a:pPr>
              <a:r>
                <a:rPr lang="ru-RU" altLang="ru-RU" sz="1300" b="0">
                  <a:solidFill>
                    <a:schemeClr val="tx1"/>
                  </a:solidFill>
                </a:rPr>
                <a:t>Настройка в 1С – в течение 1 рабочего дня после получения данных оператора</a:t>
              </a:r>
            </a:p>
          </p:txBody>
        </p:sp>
      </p:grpSp>
      <p:grpSp>
        <p:nvGrpSpPr>
          <p:cNvPr id="9" name="Группа 25">
            <a:extLst>
              <a:ext uri="{FF2B5EF4-FFF2-40B4-BE49-F238E27FC236}">
                <a16:creationId xmlns:a16="http://schemas.microsoft.com/office/drawing/2014/main" id="{1508F182-742A-408F-BEAC-57893807797F}"/>
              </a:ext>
            </a:extLst>
          </p:cNvPr>
          <p:cNvGrpSpPr>
            <a:grpSpLocks/>
          </p:cNvGrpSpPr>
          <p:nvPr/>
        </p:nvGrpSpPr>
        <p:grpSpPr bwMode="auto">
          <a:xfrm>
            <a:off x="1581248" y="4790678"/>
            <a:ext cx="9674225" cy="368300"/>
            <a:chOff x="965539" y="3808621"/>
            <a:chExt cx="10237047" cy="388769"/>
          </a:xfrm>
        </p:grpSpPr>
        <p:grpSp>
          <p:nvGrpSpPr>
            <p:cNvPr id="10" name="Группа 24">
              <a:extLst>
                <a:ext uri="{FF2B5EF4-FFF2-40B4-BE49-F238E27FC236}">
                  <a16:creationId xmlns:a16="http://schemas.microsoft.com/office/drawing/2014/main" id="{5DEF6D87-1441-4C56-BF28-6DA59CC48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5539" y="3843481"/>
              <a:ext cx="10237047" cy="345200"/>
              <a:chOff x="965539" y="3843481"/>
              <a:chExt cx="10237047" cy="345200"/>
            </a:xfrm>
          </p:grpSpPr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id="{FE4CF164-585E-4763-942C-8B858F324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539" y="4016411"/>
                <a:ext cx="10237047" cy="0"/>
              </a:xfrm>
              <a:prstGeom prst="straightConnector1">
                <a:avLst/>
              </a:prstGeom>
              <a:ln w="19050">
                <a:solidFill>
                  <a:srgbClr val="99A5AA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95E15C-F3DD-4D3D-9918-D391CA9F5B54}"/>
                  </a:ext>
                </a:extLst>
              </p:cNvPr>
              <p:cNvSpPr txBox="1"/>
              <p:nvPr/>
            </p:nvSpPr>
            <p:spPr>
              <a:xfrm>
                <a:off x="4552033" y="3843811"/>
                <a:ext cx="2491228" cy="345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defTabSz="86401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12" dirty="0">
                    <a:solidFill>
                      <a:schemeClr val="tx1"/>
                    </a:solidFill>
                    <a:cs typeface="+mn-cs"/>
                  </a:rPr>
                  <a:t>    </a:t>
                </a:r>
                <a:r>
                  <a:rPr lang="en-US" sz="1512" dirty="0">
                    <a:solidFill>
                      <a:schemeClr val="tx1"/>
                    </a:solidFill>
                    <a:cs typeface="+mn-cs"/>
                  </a:rPr>
                  <a:t>   </a:t>
                </a:r>
                <a:r>
                  <a:rPr lang="ru-RU" sz="1512" dirty="0">
                    <a:solidFill>
                      <a:schemeClr val="tx1"/>
                    </a:solidFill>
                    <a:cs typeface="+mn-cs"/>
                  </a:rPr>
                  <a:t> </a:t>
                </a:r>
                <a:r>
                  <a:rPr lang="ru-RU" sz="1512" dirty="0">
                    <a:solidFill>
                      <a:srgbClr val="C00000"/>
                    </a:solidFill>
                    <a:cs typeface="+mn-cs"/>
                  </a:rPr>
                  <a:t>от 2 рабочих дней</a:t>
                </a:r>
              </a:p>
            </p:txBody>
          </p:sp>
        </p:grpSp>
        <p:pic>
          <p:nvPicPr>
            <p:cNvPr id="11" name="Рисунок 19">
              <a:extLst>
                <a:ext uri="{FF2B5EF4-FFF2-40B4-BE49-F238E27FC236}">
                  <a16:creationId xmlns:a16="http://schemas.microsoft.com/office/drawing/2014/main" id="{3FF5EAA3-7994-449C-8E4B-23E722AF0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073" y="3808621"/>
              <a:ext cx="377967" cy="388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39">
            <a:extLst>
              <a:ext uri="{FF2B5EF4-FFF2-40B4-BE49-F238E27FC236}">
                <a16:creationId xmlns:a16="http://schemas.microsoft.com/office/drawing/2014/main" id="{72137DA0-2458-41BE-8C7B-98096574E314}"/>
              </a:ext>
            </a:extLst>
          </p:cNvPr>
          <p:cNvGrpSpPr>
            <a:grpSpLocks/>
          </p:cNvGrpSpPr>
          <p:nvPr/>
        </p:nvGrpSpPr>
        <p:grpSpPr bwMode="auto">
          <a:xfrm>
            <a:off x="1493935" y="1629966"/>
            <a:ext cx="9672638" cy="3033712"/>
            <a:chOff x="826252" y="2571749"/>
            <a:chExt cx="9671886" cy="3034263"/>
          </a:xfrm>
        </p:grpSpPr>
        <p:sp>
          <p:nvSpPr>
            <p:cNvPr id="15" name="Скругленный прямоугольник 26">
              <a:extLst>
                <a:ext uri="{FF2B5EF4-FFF2-40B4-BE49-F238E27FC236}">
                  <a16:creationId xmlns:a16="http://schemas.microsoft.com/office/drawing/2014/main" id="{A3A92E7E-E317-4DEE-93F6-7047F3AEC3DD}"/>
                </a:ext>
              </a:extLst>
            </p:cNvPr>
            <p:cNvSpPr/>
            <p:nvPr/>
          </p:nvSpPr>
          <p:spPr bwMode="auto">
            <a:xfrm>
              <a:off x="826252" y="2571749"/>
              <a:ext cx="3056093" cy="3034263"/>
            </a:xfrm>
            <a:prstGeom prst="roundRect">
              <a:avLst>
                <a:gd name="adj" fmla="val 1788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26">
              <a:extLst>
                <a:ext uri="{FF2B5EF4-FFF2-40B4-BE49-F238E27FC236}">
                  <a16:creationId xmlns:a16="http://schemas.microsoft.com/office/drawing/2014/main" id="{D9526675-5DD0-454C-B013-25EF26C96226}"/>
                </a:ext>
              </a:extLst>
            </p:cNvPr>
            <p:cNvSpPr/>
            <p:nvPr/>
          </p:nvSpPr>
          <p:spPr bwMode="auto">
            <a:xfrm>
              <a:off x="7442045" y="2571760"/>
              <a:ext cx="3056093" cy="3034243"/>
            </a:xfrm>
            <a:prstGeom prst="roundRect">
              <a:avLst>
                <a:gd name="adj" fmla="val 1788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Скругленный прямоугольник 26">
              <a:extLst>
                <a:ext uri="{FF2B5EF4-FFF2-40B4-BE49-F238E27FC236}">
                  <a16:creationId xmlns:a16="http://schemas.microsoft.com/office/drawing/2014/main" id="{D5EBC91D-7B1B-467C-B619-D9C1DEC20FA1}"/>
                </a:ext>
              </a:extLst>
            </p:cNvPr>
            <p:cNvSpPr/>
            <p:nvPr/>
          </p:nvSpPr>
          <p:spPr bwMode="auto">
            <a:xfrm>
              <a:off x="4129741" y="2571760"/>
              <a:ext cx="3056093" cy="3029499"/>
            </a:xfrm>
            <a:prstGeom prst="roundRect">
              <a:avLst>
                <a:gd name="adj" fmla="val 1788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Группа 40">
            <a:extLst>
              <a:ext uri="{FF2B5EF4-FFF2-40B4-BE49-F238E27FC236}">
                <a16:creationId xmlns:a16="http://schemas.microsoft.com/office/drawing/2014/main" id="{8000F92A-FE1A-4391-AE64-3BAE3D859840}"/>
              </a:ext>
            </a:extLst>
          </p:cNvPr>
          <p:cNvGrpSpPr>
            <a:grpSpLocks/>
          </p:cNvGrpSpPr>
          <p:nvPr/>
        </p:nvGrpSpPr>
        <p:grpSpPr bwMode="auto">
          <a:xfrm>
            <a:off x="1487585" y="1622028"/>
            <a:ext cx="9690100" cy="1042988"/>
            <a:chOff x="819908" y="2563805"/>
            <a:chExt cx="9688588" cy="649076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EE20FCD-BAB1-4585-9BD3-9A8AF971C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8117" y="2563812"/>
              <a:ext cx="3070379" cy="649069"/>
            </a:xfrm>
            <a:prstGeom prst="rect">
              <a:avLst/>
            </a:prstGeom>
            <a:solidFill>
              <a:srgbClr val="FFDC0E"/>
            </a:solidFill>
            <a:ln>
              <a:noFill/>
            </a:ln>
            <a:effectLst>
              <a:softEdge rad="25400"/>
            </a:effectLst>
          </p:spPr>
          <p:txBody>
            <a:bodyPr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altLang="ru-RU" sz="180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1B6140BB-3860-4926-9A10-48AF2FFA7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908" y="2563812"/>
              <a:ext cx="3068787" cy="649069"/>
            </a:xfrm>
            <a:prstGeom prst="rect">
              <a:avLst/>
            </a:prstGeom>
            <a:solidFill>
              <a:srgbClr val="FFDC0E"/>
            </a:solidFill>
            <a:ln>
              <a:noFill/>
            </a:ln>
            <a:effectLst>
              <a:softEdge rad="25400"/>
            </a:effectLst>
          </p:spPr>
          <p:txBody>
            <a:bodyPr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altLang="ru-RU" sz="180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0C19A1EA-3F48-4303-A1D6-FE2FB9D7F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483" y="2563805"/>
              <a:ext cx="3096000" cy="649069"/>
            </a:xfrm>
            <a:prstGeom prst="rect">
              <a:avLst/>
            </a:prstGeom>
            <a:solidFill>
              <a:srgbClr val="FFDC0E"/>
            </a:solidFill>
            <a:ln>
              <a:noFill/>
            </a:ln>
            <a:effectLst>
              <a:softEdge rad="25400"/>
            </a:effectLst>
          </p:spPr>
          <p:txBody>
            <a:bodyPr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altLang="ru-RU" sz="1800" dirty="0">
                <a:solidFill>
                  <a:schemeClr val="tx2"/>
                </a:solidFill>
                <a:cs typeface="+mn-cs"/>
              </a:endParaRPr>
            </a:p>
          </p:txBody>
        </p:sp>
      </p:grpSp>
      <p:grpSp>
        <p:nvGrpSpPr>
          <p:cNvPr id="23" name="Группа 14">
            <a:extLst>
              <a:ext uri="{FF2B5EF4-FFF2-40B4-BE49-F238E27FC236}">
                <a16:creationId xmlns:a16="http://schemas.microsoft.com/office/drawing/2014/main" id="{2467AF1A-99CB-4A07-9B0D-55D7C6376E5A}"/>
              </a:ext>
            </a:extLst>
          </p:cNvPr>
          <p:cNvGrpSpPr>
            <a:grpSpLocks/>
          </p:cNvGrpSpPr>
          <p:nvPr/>
        </p:nvGrpSpPr>
        <p:grpSpPr bwMode="auto">
          <a:xfrm>
            <a:off x="1533623" y="2711053"/>
            <a:ext cx="9669462" cy="1862138"/>
            <a:chOff x="956892" y="4270929"/>
            <a:chExt cx="10233271" cy="1970905"/>
          </a:xfrm>
        </p:grpSpPr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00F10029-129A-4999-9BFB-232827C5D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1506" y="4270929"/>
              <a:ext cx="3146760" cy="19709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marL="216000" indent="-215900" defTabSz="863600" ea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Segoe UI" panose="020B0502040204020203" pitchFamily="34" charset="0"/>
                <a:buChar char="●"/>
                <a:defRPr/>
              </a:pPr>
              <a:r>
                <a:rPr lang="ru-RU" altLang="ru-RU" sz="1320" b="0" dirty="0">
                  <a:solidFill>
                    <a:schemeClr val="tx1"/>
                  </a:solidFill>
                  <a:cs typeface="+mn-cs"/>
                  <a:sym typeface="Calibri Light" panose="020F0302020204030204" pitchFamily="34" charset="0"/>
                </a:rPr>
                <a:t>заключить договор с </a:t>
              </a:r>
              <a:r>
                <a:rPr lang="ru-RU" altLang="ru-RU" sz="1320" dirty="0">
                  <a:solidFill>
                    <a:schemeClr val="tx1"/>
                  </a:solidFill>
                  <a:cs typeface="+mn-cs"/>
                </a:rPr>
                <a:t>Сислинк</a:t>
              </a:r>
              <a:endParaRPr lang="ru-RU" altLang="ru-RU" sz="1320" b="0" dirty="0">
                <a:solidFill>
                  <a:schemeClr val="tx1"/>
                </a:solidFill>
                <a:cs typeface="+mn-cs"/>
                <a:sym typeface="Calibri Light" panose="020F0302020204030204" pitchFamily="34" charset="0"/>
              </a:endParaRPr>
            </a:p>
            <a:p>
              <a:pPr marL="216000" indent="-215900" defTabSz="863600" ea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Segoe UI" panose="020B0502040204020203" pitchFamily="34" charset="0"/>
                <a:buChar char="●"/>
                <a:defRPr/>
              </a:pPr>
              <a:r>
                <a:rPr lang="ru-RU" altLang="ru-RU" sz="1320" b="0" dirty="0">
                  <a:solidFill>
                    <a:schemeClr val="tx1"/>
                  </a:solidFill>
                  <a:cs typeface="+mn-cs"/>
                  <a:sym typeface="Calibri Light" panose="020F0302020204030204" pitchFamily="34" charset="0"/>
                </a:rPr>
                <a:t>оплатить тариф, </a:t>
              </a:r>
              <a:br>
                <a:rPr lang="ru-RU" altLang="ru-RU" sz="1320" b="0" dirty="0">
                  <a:solidFill>
                    <a:schemeClr val="tx1"/>
                  </a:solidFill>
                  <a:cs typeface="+mn-cs"/>
                  <a:sym typeface="Calibri Light" panose="020F0302020204030204" pitchFamily="34" charset="0"/>
                </a:rPr>
              </a:br>
              <a:endParaRPr lang="ru-RU" altLang="ru-RU" sz="1320" b="0" dirty="0">
                <a:solidFill>
                  <a:schemeClr val="tx1"/>
                </a:solidFill>
                <a:cs typeface="+mn-cs"/>
                <a:sym typeface="Calibri Light" panose="020F0302020204030204" pitchFamily="34" charset="0"/>
              </a:endParaRPr>
            </a:p>
            <a:p>
              <a:pPr marL="100" defTabSz="863600" ea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ru-RU" altLang="ru-RU" sz="1320" dirty="0">
                  <a:solidFill>
                    <a:schemeClr val="tx1"/>
                  </a:solidFill>
                  <a:cs typeface="+mn-cs"/>
                </a:rPr>
                <a:t>Получить от Сислинк:</a:t>
              </a:r>
            </a:p>
            <a:p>
              <a:pPr marL="216000" indent="-215900" defTabSz="863600" ea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Segoe UI" panose="020B0502040204020203" pitchFamily="34" charset="0"/>
                <a:buChar char="●"/>
                <a:defRPr/>
              </a:pPr>
              <a:r>
                <a:rPr lang="ru-RU" altLang="ru-RU" sz="1320" b="0" dirty="0">
                  <a:solidFill>
                    <a:schemeClr val="tx1"/>
                  </a:solidFill>
                  <a:cs typeface="+mn-cs"/>
                </a:rPr>
                <a:t>Уведомление, что обмен с ТС</a:t>
              </a:r>
              <a:r>
                <a:rPr lang="ru-RU" altLang="ru-RU" sz="1320" b="0" dirty="0">
                  <a:solidFill>
                    <a:schemeClr val="tx1"/>
                  </a:solidFill>
                  <a:cs typeface="+mn-cs"/>
                  <a:sym typeface="Calibri Light" panose="020F0302020204030204" pitchFamily="34" charset="0"/>
                </a:rPr>
                <a:t> настроен, </a:t>
              </a:r>
            </a:p>
            <a:p>
              <a:pPr marL="216000" indent="-215900" defTabSz="863600" ea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Segoe UI" panose="020B0502040204020203" pitchFamily="34" charset="0"/>
                <a:buChar char="●"/>
                <a:defRPr/>
              </a:pPr>
              <a:r>
                <a:rPr lang="ru-RU" altLang="ru-RU" sz="1320" b="0" dirty="0">
                  <a:solidFill>
                    <a:schemeClr val="tx1"/>
                  </a:solidFill>
                  <a:cs typeface="+mn-cs"/>
                  <a:sym typeface="Calibri Light" panose="020F0302020204030204" pitchFamily="34" charset="0"/>
                </a:rPr>
                <a:t>доступ в личный веб-кабинет </a:t>
              </a:r>
              <a:r>
                <a:rPr lang="en-US" altLang="ru-RU" sz="1320" b="0" dirty="0" err="1">
                  <a:solidFill>
                    <a:schemeClr val="tx1"/>
                  </a:solidFill>
                  <a:cs typeface="+mn-cs"/>
                  <a:sym typeface="Calibri Light" panose="020F0302020204030204" pitchFamily="34" charset="0"/>
                </a:rPr>
                <a:t>Doclink</a:t>
              </a:r>
              <a:endParaRPr lang="ru-RU" altLang="ru-RU" sz="1320" b="0" dirty="0">
                <a:solidFill>
                  <a:schemeClr val="tx1"/>
                </a:solidFill>
                <a:cs typeface="+mn-cs"/>
                <a:sym typeface="Calibri Light" panose="020F03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08D823-637E-41DA-AB12-C3D0997EC70A}"/>
                </a:ext>
              </a:extLst>
            </p:cNvPr>
            <p:cNvSpPr txBox="1"/>
            <p:nvPr/>
          </p:nvSpPr>
          <p:spPr>
            <a:xfrm>
              <a:off x="7940919" y="4294452"/>
              <a:ext cx="3249244" cy="173399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216000" indent="-215900" defTabSz="863600" ea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Segoe UI" panose="020B0502040204020203" pitchFamily="34" charset="0"/>
                <a:buChar char="●"/>
                <a:defRPr sz="1320" b="0">
                  <a:solidFill>
                    <a:schemeClr val="tx1"/>
                  </a:solidFill>
                  <a:cs typeface="+mn-cs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100" indent="0">
                <a:buFont typeface="Segoe UI" panose="020B0502040204020203" pitchFamily="34" charset="0"/>
                <a:buNone/>
                <a:defRPr/>
              </a:pPr>
              <a:r>
                <a:rPr lang="ru-RU" altLang="ru-RU" b="1" dirty="0">
                  <a:sym typeface="Calibri Light" panose="020F0302020204030204" pitchFamily="34" charset="0"/>
                </a:rPr>
                <a:t>Получить от 1С:</a:t>
              </a:r>
            </a:p>
            <a:p>
              <a:pPr>
                <a:defRPr/>
              </a:pPr>
              <a:r>
                <a:rPr lang="ru-RU" altLang="ru-RU" dirty="0">
                  <a:sym typeface="Calibri Light" panose="020F0302020204030204" pitchFamily="34" charset="0"/>
                </a:rPr>
                <a:t>Уведомление, что Модуль 1C:EDI   </a:t>
              </a:r>
              <a:br>
                <a:rPr lang="ru-RU" altLang="ru-RU" dirty="0">
                  <a:sym typeface="Calibri Light" panose="020F0302020204030204" pitchFamily="34" charset="0"/>
                </a:rPr>
              </a:br>
              <a:r>
                <a:rPr lang="ru-RU" altLang="ru-RU" dirty="0">
                  <a:sym typeface="Calibri Light" panose="020F0302020204030204" pitchFamily="34" charset="0"/>
                </a:rPr>
                <a:t>настроен</a:t>
              </a:r>
            </a:p>
            <a:p>
              <a:pPr>
                <a:defRPr/>
              </a:pPr>
              <a:r>
                <a:rPr lang="ru-RU" altLang="ru-RU" dirty="0">
                  <a:sym typeface="Calibri Light" panose="020F0302020204030204" pitchFamily="34" charset="0"/>
                </a:rPr>
                <a:t>Инструкции по установке</a:t>
              </a:r>
            </a:p>
            <a:p>
              <a:pPr>
                <a:defRPr/>
              </a:pPr>
              <a:r>
                <a:rPr lang="ru-RU" altLang="ru-RU" dirty="0">
                  <a:sym typeface="Calibri Light" panose="020F0302020204030204" pitchFamily="34" charset="0"/>
                </a:rPr>
                <a:t>Консультацию по работе в модуле 1С:</a:t>
              </a:r>
              <a:r>
                <a:rPr lang="en-US" altLang="ru-RU" dirty="0">
                  <a:sym typeface="Calibri Light" panose="020F0302020204030204" pitchFamily="34" charset="0"/>
                </a:rPr>
                <a:t>EDI</a:t>
              </a:r>
              <a:r>
                <a:rPr lang="ru-RU" altLang="ru-RU" dirty="0">
                  <a:sym typeface="Calibri Light" panose="020F0302020204030204" pitchFamily="34" charset="0"/>
                </a:rPr>
                <a:t> (по запросу)</a:t>
              </a:r>
              <a:endParaRPr lang="en-US" altLang="ru-RU" dirty="0">
                <a:sym typeface="Calibri Light" panose="020F0302020204030204" pitchFamily="34" charset="0"/>
              </a:endParaRPr>
            </a:p>
            <a:p>
              <a:pPr>
                <a:defRPr/>
              </a:pPr>
              <a:endParaRPr lang="ru-RU" altLang="ru-RU" dirty="0">
                <a:sym typeface="Calibri Light" panose="020F0302020204030204" pitchFamily="34" charset="0"/>
              </a:endParaRPr>
            </a:p>
          </p:txBody>
        </p:sp>
        <p:sp>
          <p:nvSpPr>
            <p:cNvPr id="26" name="Заголовок 2">
              <a:extLst>
                <a:ext uri="{FF2B5EF4-FFF2-40B4-BE49-F238E27FC236}">
                  <a16:creationId xmlns:a16="http://schemas.microsoft.com/office/drawing/2014/main" id="{08E2D8B2-6C43-49A0-9FC8-64FF075DCBFD}"/>
                </a:ext>
              </a:extLst>
            </p:cNvPr>
            <p:cNvSpPr txBox="1">
              <a:spLocks/>
            </p:cNvSpPr>
            <p:nvPr/>
          </p:nvSpPr>
          <p:spPr>
            <a:xfrm>
              <a:off x="956892" y="4270929"/>
              <a:ext cx="3266045" cy="724178"/>
            </a:xfrm>
            <a:prstGeom prst="rect">
              <a:avLst/>
            </a:prstGeom>
          </p:spPr>
          <p:txBody>
            <a:bodyPr lIns="86402" tIns="43201" rIns="86402" bIns="43201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defTabSz="864017" fontAlgn="auto">
                <a:spcAft>
                  <a:spcPts val="0"/>
                </a:spcAft>
                <a:defRPr/>
              </a:pPr>
              <a:r>
                <a:rPr lang="ru-RU" altLang="ru-RU" sz="1323" b="0" dirty="0">
                  <a:latin typeface="Arial" panose="020B0604020202020204" pitchFamily="34" charset="0"/>
                  <a:cs typeface="Arial" panose="020B0604020202020204" pitchFamily="34" charset="0"/>
                </a:rPr>
                <a:t>оставить на сайте </a:t>
              </a:r>
              <a:r>
                <a:rPr lang="en-US" altLang="ru-RU" sz="1400" b="0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1cedi.ru</a:t>
              </a:r>
              <a:r>
                <a:rPr lang="ru-RU" altLang="ru-RU" sz="1400" b="0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ru-RU" altLang="ru-RU" sz="1400" b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323" b="0" dirty="0">
                  <a:latin typeface="Arial" panose="020B0604020202020204" pitchFamily="34" charset="0"/>
                  <a:cs typeface="Arial" panose="020B0604020202020204" pitchFamily="34" charset="0"/>
                </a:rPr>
                <a:t>(или через вашего партнера 1С)</a:t>
              </a:r>
              <a:endParaRPr lang="ru-RU" sz="945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60EAEF4-9E6F-4C7B-BD5C-666C0EEBD02C}"/>
              </a:ext>
            </a:extLst>
          </p:cNvPr>
          <p:cNvSpPr txBox="1"/>
          <p:nvPr/>
        </p:nvSpPr>
        <p:spPr bwMode="auto">
          <a:xfrm>
            <a:off x="4624485" y="1677591"/>
            <a:ext cx="3394075" cy="1173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1"/>
                </a:solidFill>
                <a:cs typeface="+mn-cs"/>
                <a:sym typeface="Calibri Light" panose="020F0302020204030204" pitchFamily="34" charset="0"/>
              </a:rPr>
              <a:t>Подключение </a:t>
            </a:r>
            <a:r>
              <a:rPr lang="en-US" altLang="ru-RU" sz="2000" dirty="0">
                <a:solidFill>
                  <a:schemeClr val="tx1"/>
                </a:solidFill>
                <a:cs typeface="+mn-cs"/>
                <a:sym typeface="Calibri Light" panose="020F0302020204030204" pitchFamily="34" charset="0"/>
              </a:rPr>
              <a:t>EDI</a:t>
            </a:r>
            <a:r>
              <a:rPr lang="ru-RU" altLang="ru-RU" sz="2000" dirty="0">
                <a:solidFill>
                  <a:schemeClr val="tx1"/>
                </a:solidFill>
                <a:cs typeface="+mn-cs"/>
                <a:sym typeface="Calibri Light" panose="020F0302020204030204" pitchFamily="34" charset="0"/>
              </a:rPr>
              <a:t> с ТС </a:t>
            </a:r>
            <a:br>
              <a:rPr lang="ru-RU" altLang="ru-RU" sz="2000" dirty="0">
                <a:solidFill>
                  <a:schemeClr val="tx1"/>
                </a:solidFill>
                <a:cs typeface="+mn-cs"/>
                <a:sym typeface="Calibri Light" panose="020F0302020204030204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  <a:cs typeface="+mn-cs"/>
                <a:sym typeface="Calibri Light" panose="020F0302020204030204" pitchFamily="34" charset="0"/>
              </a:rPr>
              <a:t>через Сислинк</a:t>
            </a:r>
            <a:endParaRPr lang="en-US" altLang="ru-RU" sz="2000" dirty="0">
              <a:solidFill>
                <a:schemeClr val="tx1"/>
              </a:solidFill>
              <a:cs typeface="+mn-cs"/>
            </a:endParaRPr>
          </a:p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24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D6E234-AF17-440D-87F8-96DA3D289B83}"/>
              </a:ext>
            </a:extLst>
          </p:cNvPr>
          <p:cNvSpPr txBox="1"/>
          <p:nvPr/>
        </p:nvSpPr>
        <p:spPr bwMode="auto">
          <a:xfrm>
            <a:off x="8042373" y="1893491"/>
            <a:ext cx="3067050" cy="86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1"/>
                </a:solidFill>
                <a:cs typeface="+mn-cs"/>
                <a:sym typeface="Calibri Light" panose="020F0302020204030204" pitchFamily="34" charset="0"/>
              </a:rPr>
              <a:t>Настройка 1С</a:t>
            </a:r>
            <a:r>
              <a:rPr lang="en-US" altLang="ru-RU" sz="2000" dirty="0">
                <a:solidFill>
                  <a:schemeClr val="tx1"/>
                </a:solidFill>
                <a:cs typeface="+mn-cs"/>
                <a:sym typeface="Calibri Light" panose="020F0302020204030204" pitchFamily="34" charset="0"/>
              </a:rPr>
              <a:t>:EDI</a:t>
            </a:r>
            <a:endParaRPr lang="ru-RU" altLang="ru-RU" sz="2000" dirty="0">
              <a:solidFill>
                <a:schemeClr val="tx1"/>
              </a:solidFill>
              <a:cs typeface="+mn-cs"/>
              <a:sym typeface="Calibri Light" panose="020F0302020204030204" pitchFamily="34" charset="0"/>
            </a:endParaRPr>
          </a:p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24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6A37D6-C20C-4684-8DD1-170DB6D69BBF}"/>
              </a:ext>
            </a:extLst>
          </p:cNvPr>
          <p:cNvSpPr txBox="1"/>
          <p:nvPr/>
        </p:nvSpPr>
        <p:spPr bwMode="auto">
          <a:xfrm>
            <a:off x="1389160" y="1699816"/>
            <a:ext cx="3122613" cy="117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1"/>
                </a:solidFill>
                <a:cs typeface="+mn-cs"/>
              </a:rPr>
              <a:t>Заявка </a:t>
            </a:r>
            <a:br>
              <a:rPr lang="ru-RU" altLang="ru-RU" sz="2000" dirty="0">
                <a:solidFill>
                  <a:schemeClr val="tx1"/>
                </a:solidFill>
                <a:cs typeface="+mn-cs"/>
              </a:rPr>
            </a:br>
            <a:r>
              <a:rPr lang="ru-RU" altLang="ru-RU" sz="2000" dirty="0">
                <a:solidFill>
                  <a:schemeClr val="tx1"/>
                </a:solidFill>
                <a:cs typeface="+mn-cs"/>
              </a:rPr>
              <a:t>на консультацию </a:t>
            </a:r>
          </a:p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24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30" name="Рисунок 2">
            <a:extLst>
              <a:ext uri="{FF2B5EF4-FFF2-40B4-BE49-F238E27FC236}">
                <a16:creationId xmlns:a16="http://schemas.microsoft.com/office/drawing/2014/main" id="{A48A5E5F-6012-40D5-8BA9-BD99EBD5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85" y="3252391"/>
            <a:ext cx="11223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1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Заявка на подключение 1С:</a:t>
            </a:r>
            <a:r>
              <a:rPr lang="en-US" altLang="ru-RU" dirty="0"/>
              <a:t>EDI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15</a:t>
            </a:fld>
            <a:endParaRPr lang="ru-RU" dirty="0"/>
          </a:p>
        </p:txBody>
      </p:sp>
      <p:pic>
        <p:nvPicPr>
          <p:cNvPr id="4" name="Рисунок 13">
            <a:extLst>
              <a:ext uri="{FF2B5EF4-FFF2-40B4-BE49-F238E27FC236}">
                <a16:creationId xmlns:a16="http://schemas.microsoft.com/office/drawing/2014/main" id="{D111788C-6DFC-4A90-8648-D92EF071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9" y="2588816"/>
            <a:ext cx="3526379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CE516697-FC67-4DC5-B164-F0436C256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1460104"/>
            <a:ext cx="5472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>
                <a:solidFill>
                  <a:srgbClr val="C00000"/>
                </a:solidFill>
              </a:rPr>
              <a:t>Видеообзоры по работе в 1С:</a:t>
            </a:r>
            <a:r>
              <a:rPr lang="en-US" altLang="ru-RU" sz="1800">
                <a:solidFill>
                  <a:srgbClr val="C00000"/>
                </a:solidFill>
              </a:rPr>
              <a:t>EDI </a:t>
            </a:r>
            <a:br>
              <a:rPr lang="ru-RU" altLang="ru-RU" sz="1800">
                <a:solidFill>
                  <a:srgbClr val="C00000"/>
                </a:solidFill>
              </a:rPr>
            </a:br>
            <a:r>
              <a:rPr lang="ru-RU" altLang="ru-RU" sz="1800">
                <a:solidFill>
                  <a:srgbClr val="C00000"/>
                </a:solidFill>
              </a:rPr>
              <a:t>на примере разных конфигураций 1С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4F8F44-77DD-44F2-ACA7-801C536C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9925" y="2106216"/>
            <a:ext cx="5399088" cy="4006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16274ADF-ABEC-420D-9320-074FEAA2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4" y="1460104"/>
            <a:ext cx="263048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5400" b="0" dirty="0">
                <a:solidFill>
                  <a:srgbClr val="C00000"/>
                </a:solidFill>
                <a:ea typeface="+mj-ea"/>
              </a:rPr>
              <a:t>1cedi.ru</a:t>
            </a:r>
            <a:endParaRPr lang="ru-RU" altLang="ru-RU" sz="5400" b="0" dirty="0">
              <a:solidFill>
                <a:srgbClr val="C0000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986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47"/>
            <a:ext cx="12191937" cy="6857107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40" y="179998"/>
            <a:ext cx="11804588" cy="648885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4A9061A-5D54-4E78-AEFA-76CBF224016B}"/>
              </a:ext>
            </a:extLst>
          </p:cNvPr>
          <p:cNvSpPr/>
          <p:nvPr/>
        </p:nvSpPr>
        <p:spPr>
          <a:xfrm>
            <a:off x="6369046" y="549274"/>
            <a:ext cx="5307015" cy="5768600"/>
          </a:xfrm>
          <a:prstGeom prst="roundRect">
            <a:avLst>
              <a:gd name="adj" fmla="val 25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4696" y="1609525"/>
            <a:ext cx="5152996" cy="2158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499"/>
              </a:lnSpc>
            </a:pPr>
            <a:r>
              <a:rPr lang="en-US" sz="5999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rPr>
              <a:t>Благодарим за внимание!</a:t>
            </a:r>
            <a:endParaRPr lang="en-US" sz="59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832404" y="5331658"/>
            <a:ext cx="4362066" cy="9543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en-US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 «1С»</a:t>
            </a:r>
            <a:br>
              <a:rPr lang="ru-RU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-</a:t>
            </a:r>
            <a:r>
              <a:rPr lang="ru-RU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0000">
                    <a:alpha val="100000"/>
                  </a:srgbClr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по орг. и методологическим вопросам</a:t>
            </a:r>
            <a:r>
              <a:rPr lang="ru-RU" sz="1200" dirty="0">
                <a:solidFill>
                  <a:srgbClr val="000000">
                    <a:alpha val="100000"/>
                  </a:srgbClr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: </a:t>
            </a:r>
            <a:r>
              <a:rPr lang="ru-RU" sz="1200" b="1" u="sng" dirty="0">
                <a:solidFill>
                  <a:srgbClr val="FF0000"/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doc@1c.ru</a:t>
            </a:r>
          </a:p>
          <a:p>
            <a:pPr>
              <a:lnSpc>
                <a:spcPts val="2599"/>
              </a:lnSpc>
            </a:pPr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-</a:t>
            </a:r>
            <a:r>
              <a:rPr lang="ru-RU" sz="1200" b="1" dirty="0">
                <a:solidFill>
                  <a:srgbClr val="000000">
                    <a:alpha val="100000"/>
                  </a:srgbClr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 по техническим вопросам: </a:t>
            </a:r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v8@1c.ru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текст, Графика, графический дизай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F8028D9-06D5-7617-0EA6-85EE0CFB1F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5331658"/>
            <a:ext cx="987554" cy="954364"/>
          </a:xfrm>
          <a:prstGeom prst="rect">
            <a:avLst/>
          </a:prstGeom>
        </p:spPr>
      </p:pic>
      <p:sp>
        <p:nvSpPr>
          <p:cNvPr id="12" name="Text 3">
            <a:extLst>
              <a:ext uri="{FF2B5EF4-FFF2-40B4-BE49-F238E27FC236}">
                <a16:creationId xmlns:a16="http://schemas.microsoft.com/office/drawing/2014/main" id="{EDDA2E3F-0AB8-4925-BA72-1F41EC102E8D}"/>
              </a:ext>
            </a:extLst>
          </p:cNvPr>
          <p:cNvSpPr/>
          <p:nvPr/>
        </p:nvSpPr>
        <p:spPr>
          <a:xfrm>
            <a:off x="7856658" y="5225551"/>
            <a:ext cx="2382830" cy="6201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Aft>
                <a:spcPts val="24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Узнайте больше о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сервисе 1С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:EDI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F7E5B852-0C00-4EDA-BC63-443C60BBAE44}"/>
              </a:ext>
            </a:extLst>
          </p:cNvPr>
          <p:cNvSpPr/>
          <p:nvPr/>
        </p:nvSpPr>
        <p:spPr>
          <a:xfrm>
            <a:off x="774696" y="3947795"/>
            <a:ext cx="4448224" cy="666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ru-RU" sz="28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Любые вопросы</a:t>
            </a:r>
          </a:p>
          <a:p>
            <a:pPr>
              <a:lnSpc>
                <a:spcPts val="2599"/>
              </a:lnSpc>
            </a:pPr>
            <a:r>
              <a:rPr lang="en-US" sz="2800" b="1" dirty="0">
                <a:solidFill>
                  <a:srgbClr val="D71920"/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edi@1c.ru</a:t>
            </a:r>
            <a:endParaRPr lang="ru-RU" sz="2800" b="1" dirty="0">
              <a:solidFill>
                <a:srgbClr val="D71920"/>
              </a:solidFill>
              <a:latin typeface="Arial" panose="020B0604020202020204" pitchFamily="34" charset="0"/>
              <a:ea typeface="Helvetica Neue Regular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Рисунок 13">
            <a:extLst>
              <a:ext uri="{FF2B5EF4-FFF2-40B4-BE49-F238E27FC236}">
                <a16:creationId xmlns:a16="http://schemas.microsoft.com/office/drawing/2014/main" id="{18A5C855-B042-485B-97D1-92ABD15F8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201576"/>
            <a:ext cx="3846746" cy="38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34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EDI и ЭДО с торговыми сетями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5BA9BD-BBBC-4F66-A73D-DF9BF8519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328737"/>
            <a:ext cx="115252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7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Цепочка документов с торговой сетью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</a:t>
            </a:fld>
            <a:endParaRPr lang="ru-RU" dirty="0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86A50-4912-4FA0-9C58-B7815C57B3DF}"/>
              </a:ext>
            </a:extLst>
          </p:cNvPr>
          <p:cNvSpPr/>
          <p:nvPr/>
        </p:nvSpPr>
        <p:spPr>
          <a:xfrm>
            <a:off x="1136650" y="1857375"/>
            <a:ext cx="4303713" cy="4140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solidFill>
                <a:srgbClr val="FFFFFF"/>
              </a:solidFill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6EDFE010-2E95-4F5A-AF30-FC9D44CE796F}"/>
              </a:ext>
            </a:extLst>
          </p:cNvPr>
          <p:cNvSpPr/>
          <p:nvPr/>
        </p:nvSpPr>
        <p:spPr>
          <a:xfrm>
            <a:off x="6900863" y="1858963"/>
            <a:ext cx="4303712" cy="41386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A0069B0D-6996-4F7F-9B52-0849F0E1FD00}"/>
              </a:ext>
            </a:extLst>
          </p:cNvPr>
          <p:cNvSpPr/>
          <p:nvPr/>
        </p:nvSpPr>
        <p:spPr>
          <a:xfrm>
            <a:off x="1346200" y="2014538"/>
            <a:ext cx="1223963" cy="38274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C3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solidFill>
                <a:srgbClr val="FFFFFF"/>
              </a:solidFill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755BCB54-DD3E-410D-852C-DCEC31735BC6}"/>
              </a:ext>
            </a:extLst>
          </p:cNvPr>
          <p:cNvSpPr/>
          <p:nvPr/>
        </p:nvSpPr>
        <p:spPr>
          <a:xfrm>
            <a:off x="9780588" y="2014538"/>
            <a:ext cx="1223962" cy="38274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C3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solidFill>
                <a:srgbClr val="FFFFFF"/>
              </a:solidFill>
            </a:endParaRPr>
          </a:p>
        </p:txBody>
      </p:sp>
      <p:sp>
        <p:nvSpPr>
          <p:cNvPr id="70" name="TextBox 12">
            <a:extLst>
              <a:ext uri="{FF2B5EF4-FFF2-40B4-BE49-F238E27FC236}">
                <a16:creationId xmlns:a16="http://schemas.microsoft.com/office/drawing/2014/main" id="{E31EDD2D-B815-4A97-BDBB-48DF3AEC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4143375"/>
            <a:ext cx="12080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>
                <a:solidFill>
                  <a:schemeClr val="bg2">
                    <a:lumMod val="50000"/>
                  </a:schemeClr>
                </a:solidFill>
                <a:cs typeface="+mn-cs"/>
              </a:rPr>
              <a:t>Торговая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chemeClr val="bg2">
                    <a:lumMod val="50000"/>
                  </a:schemeClr>
                </a:solidFill>
                <a:cs typeface="+mn-cs"/>
              </a:rPr>
              <a:t>сеть</a:t>
            </a:r>
          </a:p>
        </p:txBody>
      </p:sp>
      <p:sp>
        <p:nvSpPr>
          <p:cNvPr id="71" name="TextBox 14">
            <a:extLst>
              <a:ext uri="{FF2B5EF4-FFF2-40B4-BE49-F238E27FC236}">
                <a16:creationId xmlns:a16="http://schemas.microsoft.com/office/drawing/2014/main" id="{F2D8E1D6-7C67-4769-BFCB-E387C8A8C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0588" y="4224338"/>
            <a:ext cx="122396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>
                <a:solidFill>
                  <a:schemeClr val="bg2">
                    <a:lumMod val="50000"/>
                  </a:schemeClr>
                </a:solidFill>
                <a:cs typeface="+mn-cs"/>
              </a:rPr>
              <a:t>Поставщик</a:t>
            </a:r>
          </a:p>
        </p:txBody>
      </p:sp>
      <p:grpSp>
        <p:nvGrpSpPr>
          <p:cNvPr id="72" name="Рисунок 116">
            <a:extLst>
              <a:ext uri="{FF2B5EF4-FFF2-40B4-BE49-F238E27FC236}">
                <a16:creationId xmlns:a16="http://schemas.microsoft.com/office/drawing/2014/main" id="{2CF157C4-71B6-4A70-BDE0-B934A0AE1961}"/>
              </a:ext>
            </a:extLst>
          </p:cNvPr>
          <p:cNvGrpSpPr>
            <a:grpSpLocks/>
          </p:cNvGrpSpPr>
          <p:nvPr/>
        </p:nvGrpSpPr>
        <p:grpSpPr bwMode="auto">
          <a:xfrm>
            <a:off x="1473200" y="3190875"/>
            <a:ext cx="952500" cy="952500"/>
            <a:chOff x="1064143" y="3312546"/>
            <a:chExt cx="952500" cy="952500"/>
          </a:xfrm>
        </p:grpSpPr>
        <p:sp>
          <p:nvSpPr>
            <p:cNvPr id="73" name="Полилиния: фигура 121">
              <a:extLst>
                <a:ext uri="{FF2B5EF4-FFF2-40B4-BE49-F238E27FC236}">
                  <a16:creationId xmlns:a16="http://schemas.microsoft.com/office/drawing/2014/main" id="{BB7FB614-BC5C-4FBC-A466-20021E79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774" y="3817942"/>
              <a:ext cx="762000" cy="438150"/>
            </a:xfrm>
            <a:custGeom>
              <a:avLst/>
              <a:gdLst>
                <a:gd name="T0" fmla="*/ 743712 w 762000"/>
                <a:gd name="T1" fmla="*/ 34290 h 438150"/>
                <a:gd name="T2" fmla="*/ 743712 w 762000"/>
                <a:gd name="T3" fmla="*/ 409766 h 438150"/>
                <a:gd name="T4" fmla="*/ 34290 w 762000"/>
                <a:gd name="T5" fmla="*/ 409766 h 438150"/>
                <a:gd name="T6" fmla="*/ 34290 w 762000"/>
                <a:gd name="T7" fmla="*/ 34290 h 438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2000" h="438150">
                  <a:moveTo>
                    <a:pt x="743712" y="34290"/>
                  </a:moveTo>
                  <a:lnTo>
                    <a:pt x="743712" y="409766"/>
                  </a:lnTo>
                  <a:lnTo>
                    <a:pt x="34290" y="409766"/>
                  </a:lnTo>
                  <a:lnTo>
                    <a:pt x="34290" y="34290"/>
                  </a:lnTo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4" name="Полилиния: фигура 122">
              <a:extLst>
                <a:ext uri="{FF2B5EF4-FFF2-40B4-BE49-F238E27FC236}">
                  <a16:creationId xmlns:a16="http://schemas.microsoft.com/office/drawing/2014/main" id="{35465C82-5907-4FD1-9569-FB097DD1D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213" y="3901382"/>
              <a:ext cx="247650" cy="342900"/>
            </a:xfrm>
            <a:custGeom>
              <a:avLst/>
              <a:gdLst>
                <a:gd name="T0" fmla="*/ 34290 w 247650"/>
                <a:gd name="T1" fmla="*/ 34290 h 342900"/>
                <a:gd name="T2" fmla="*/ 222123 w 247650"/>
                <a:gd name="T3" fmla="*/ 34290 h 342900"/>
                <a:gd name="T4" fmla="*/ 222123 w 247650"/>
                <a:gd name="T5" fmla="*/ 326327 h 342900"/>
                <a:gd name="T6" fmla="*/ 34290 w 247650"/>
                <a:gd name="T7" fmla="*/ 326327 h 34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7650" h="342900">
                  <a:moveTo>
                    <a:pt x="34290" y="34290"/>
                  </a:moveTo>
                  <a:lnTo>
                    <a:pt x="222123" y="34290"/>
                  </a:lnTo>
                  <a:lnTo>
                    <a:pt x="222123" y="326327"/>
                  </a:lnTo>
                  <a:lnTo>
                    <a:pt x="34290" y="326327"/>
                  </a:lnTo>
                  <a:lnTo>
                    <a:pt x="34290" y="34290"/>
                  </a:lnTo>
                  <a:close/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5" name="Полилиния: фигура 123">
              <a:extLst>
                <a:ext uri="{FF2B5EF4-FFF2-40B4-BE49-F238E27FC236}">
                  <a16:creationId xmlns:a16="http://schemas.microsoft.com/office/drawing/2014/main" id="{056CDE7B-1AD0-47A7-8A11-8C6F11B2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371" y="4026540"/>
              <a:ext cx="57150" cy="95250"/>
            </a:xfrm>
            <a:custGeom>
              <a:avLst/>
              <a:gdLst>
                <a:gd name="T0" fmla="*/ 34290 w 57150"/>
                <a:gd name="T1" fmla="*/ 34290 h 95250"/>
                <a:gd name="T2" fmla="*/ 34290 w 57150"/>
                <a:gd name="T3" fmla="*/ 76010 h 952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150" h="95250">
                  <a:moveTo>
                    <a:pt x="34290" y="34290"/>
                  </a:moveTo>
                  <a:lnTo>
                    <a:pt x="34290" y="76010"/>
                  </a:lnTo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6" name="Полилиния: фигура 124">
              <a:extLst>
                <a:ext uri="{FF2B5EF4-FFF2-40B4-BE49-F238E27FC236}">
                  <a16:creationId xmlns:a16="http://schemas.microsoft.com/office/drawing/2014/main" id="{14D6CA95-962B-48FE-B3C9-834E3D160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485" y="3901382"/>
              <a:ext cx="323850" cy="228600"/>
            </a:xfrm>
            <a:custGeom>
              <a:avLst/>
              <a:gdLst>
                <a:gd name="T0" fmla="*/ 34290 w 323850"/>
                <a:gd name="T1" fmla="*/ 34290 h 228600"/>
                <a:gd name="T2" fmla="*/ 305562 w 323850"/>
                <a:gd name="T3" fmla="*/ 34290 h 228600"/>
                <a:gd name="T4" fmla="*/ 305562 w 323850"/>
                <a:gd name="T5" fmla="*/ 201168 h 228600"/>
                <a:gd name="T6" fmla="*/ 34290 w 323850"/>
                <a:gd name="T7" fmla="*/ 201168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3850" h="228600">
                  <a:moveTo>
                    <a:pt x="34290" y="34290"/>
                  </a:moveTo>
                  <a:lnTo>
                    <a:pt x="305562" y="34290"/>
                  </a:lnTo>
                  <a:lnTo>
                    <a:pt x="305562" y="201168"/>
                  </a:lnTo>
                  <a:lnTo>
                    <a:pt x="34290" y="201168"/>
                  </a:lnTo>
                  <a:lnTo>
                    <a:pt x="34290" y="34290"/>
                  </a:lnTo>
                  <a:close/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7" name="Полилиния: фигура 125">
              <a:extLst>
                <a:ext uri="{FF2B5EF4-FFF2-40B4-BE49-F238E27FC236}">
                  <a16:creationId xmlns:a16="http://schemas.microsoft.com/office/drawing/2014/main" id="{1CF99170-E106-4397-90BD-332F3B7AF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289" y="3609345"/>
              <a:ext cx="895350" cy="266700"/>
            </a:xfrm>
            <a:custGeom>
              <a:avLst/>
              <a:gdLst>
                <a:gd name="T0" fmla="*/ 34290 w 895350"/>
                <a:gd name="T1" fmla="*/ 159449 h 266700"/>
                <a:gd name="T2" fmla="*/ 117729 w 895350"/>
                <a:gd name="T3" fmla="*/ 242888 h 266700"/>
                <a:gd name="T4" fmla="*/ 201168 w 895350"/>
                <a:gd name="T5" fmla="*/ 159449 h 266700"/>
                <a:gd name="T6" fmla="*/ 284607 w 895350"/>
                <a:gd name="T7" fmla="*/ 242888 h 266700"/>
                <a:gd name="T8" fmla="*/ 368046 w 895350"/>
                <a:gd name="T9" fmla="*/ 159449 h 266700"/>
                <a:gd name="T10" fmla="*/ 451485 w 895350"/>
                <a:gd name="T11" fmla="*/ 242888 h 266700"/>
                <a:gd name="T12" fmla="*/ 534924 w 895350"/>
                <a:gd name="T13" fmla="*/ 159449 h 266700"/>
                <a:gd name="T14" fmla="*/ 618363 w 895350"/>
                <a:gd name="T15" fmla="*/ 242888 h 266700"/>
                <a:gd name="T16" fmla="*/ 701802 w 895350"/>
                <a:gd name="T17" fmla="*/ 159449 h 266700"/>
                <a:gd name="T18" fmla="*/ 785241 w 895350"/>
                <a:gd name="T19" fmla="*/ 242888 h 266700"/>
                <a:gd name="T20" fmla="*/ 868680 w 895350"/>
                <a:gd name="T21" fmla="*/ 159449 h 266700"/>
                <a:gd name="T22" fmla="*/ 868680 w 895350"/>
                <a:gd name="T23" fmla="*/ 34290 h 266700"/>
                <a:gd name="T24" fmla="*/ 34290 w 895350"/>
                <a:gd name="T25" fmla="*/ 34290 h 266700"/>
                <a:gd name="T26" fmla="*/ 34290 w 895350"/>
                <a:gd name="T27" fmla="*/ 159449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5350" h="266700">
                  <a:moveTo>
                    <a:pt x="34290" y="159449"/>
                  </a:moveTo>
                  <a:cubicBezTo>
                    <a:pt x="34290" y="205550"/>
                    <a:pt x="71628" y="242888"/>
                    <a:pt x="117729" y="242888"/>
                  </a:cubicBezTo>
                  <a:cubicBezTo>
                    <a:pt x="163830" y="242888"/>
                    <a:pt x="201168" y="205550"/>
                    <a:pt x="201168" y="159449"/>
                  </a:cubicBezTo>
                  <a:cubicBezTo>
                    <a:pt x="201168" y="205550"/>
                    <a:pt x="238506" y="242888"/>
                    <a:pt x="284607" y="242888"/>
                  </a:cubicBezTo>
                  <a:cubicBezTo>
                    <a:pt x="330708" y="242888"/>
                    <a:pt x="368046" y="205550"/>
                    <a:pt x="368046" y="159449"/>
                  </a:cubicBezTo>
                  <a:cubicBezTo>
                    <a:pt x="368046" y="205550"/>
                    <a:pt x="405384" y="242888"/>
                    <a:pt x="451485" y="242888"/>
                  </a:cubicBezTo>
                  <a:cubicBezTo>
                    <a:pt x="497586" y="242888"/>
                    <a:pt x="534924" y="205550"/>
                    <a:pt x="534924" y="159449"/>
                  </a:cubicBezTo>
                  <a:cubicBezTo>
                    <a:pt x="534924" y="205550"/>
                    <a:pt x="572262" y="242888"/>
                    <a:pt x="618363" y="242888"/>
                  </a:cubicBezTo>
                  <a:cubicBezTo>
                    <a:pt x="664464" y="242888"/>
                    <a:pt x="701802" y="205550"/>
                    <a:pt x="701802" y="159449"/>
                  </a:cubicBezTo>
                  <a:cubicBezTo>
                    <a:pt x="701802" y="205550"/>
                    <a:pt x="739140" y="242888"/>
                    <a:pt x="785241" y="242888"/>
                  </a:cubicBezTo>
                  <a:cubicBezTo>
                    <a:pt x="831342" y="242888"/>
                    <a:pt x="868680" y="205550"/>
                    <a:pt x="868680" y="159449"/>
                  </a:cubicBezTo>
                  <a:lnTo>
                    <a:pt x="868680" y="34290"/>
                  </a:lnTo>
                  <a:lnTo>
                    <a:pt x="34290" y="34290"/>
                  </a:lnTo>
                  <a:lnTo>
                    <a:pt x="34290" y="159449"/>
                  </a:lnTo>
                  <a:close/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" name="Полилиния: фигура 126">
              <a:extLst>
                <a:ext uri="{FF2B5EF4-FFF2-40B4-BE49-F238E27FC236}">
                  <a16:creationId xmlns:a16="http://schemas.microsoft.com/office/drawing/2014/main" id="{C520A697-D063-426F-8FA9-42C652B51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168" y="3692784"/>
              <a:ext cx="57150" cy="95250"/>
            </a:xfrm>
            <a:custGeom>
              <a:avLst/>
              <a:gdLst>
                <a:gd name="T0" fmla="*/ 34290 w 57150"/>
                <a:gd name="T1" fmla="*/ 34290 h 95250"/>
                <a:gd name="T2" fmla="*/ 34290 w 57150"/>
                <a:gd name="T3" fmla="*/ 76010 h 952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150" h="95250">
                  <a:moveTo>
                    <a:pt x="34290" y="34290"/>
                  </a:moveTo>
                  <a:lnTo>
                    <a:pt x="34290" y="7601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" name="Полилиния: фигура 127">
              <a:extLst>
                <a:ext uri="{FF2B5EF4-FFF2-40B4-BE49-F238E27FC236}">
                  <a16:creationId xmlns:a16="http://schemas.microsoft.com/office/drawing/2014/main" id="{C5D31A83-F9DB-4D5D-8BD2-4A1EB25F4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46" y="3692784"/>
              <a:ext cx="57150" cy="95250"/>
            </a:xfrm>
            <a:custGeom>
              <a:avLst/>
              <a:gdLst>
                <a:gd name="T0" fmla="*/ 34290 w 57150"/>
                <a:gd name="T1" fmla="*/ 34290 h 95250"/>
                <a:gd name="T2" fmla="*/ 34290 w 57150"/>
                <a:gd name="T3" fmla="*/ 76010 h 952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150" h="95250">
                  <a:moveTo>
                    <a:pt x="34290" y="34290"/>
                  </a:moveTo>
                  <a:lnTo>
                    <a:pt x="34290" y="7601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0" name="Полилиния: фигура 128">
              <a:extLst>
                <a:ext uri="{FF2B5EF4-FFF2-40B4-BE49-F238E27FC236}">
                  <a16:creationId xmlns:a16="http://schemas.microsoft.com/office/drawing/2014/main" id="{677DA3C2-B23F-418F-9A8D-E5705C6F4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924" y="3692784"/>
              <a:ext cx="57150" cy="95250"/>
            </a:xfrm>
            <a:custGeom>
              <a:avLst/>
              <a:gdLst>
                <a:gd name="T0" fmla="*/ 34290 w 57150"/>
                <a:gd name="T1" fmla="*/ 34290 h 95250"/>
                <a:gd name="T2" fmla="*/ 34290 w 57150"/>
                <a:gd name="T3" fmla="*/ 76010 h 952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150" h="95250">
                  <a:moveTo>
                    <a:pt x="34290" y="34290"/>
                  </a:moveTo>
                  <a:lnTo>
                    <a:pt x="34290" y="7601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" name="Полилиния: фигура 129">
              <a:extLst>
                <a:ext uri="{FF2B5EF4-FFF2-40B4-BE49-F238E27FC236}">
                  <a16:creationId xmlns:a16="http://schemas.microsoft.com/office/drawing/2014/main" id="{7551C922-1164-4CB4-A6BC-CAB6E83AC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802" y="3692784"/>
              <a:ext cx="57150" cy="95250"/>
            </a:xfrm>
            <a:custGeom>
              <a:avLst/>
              <a:gdLst>
                <a:gd name="T0" fmla="*/ 34290 w 57150"/>
                <a:gd name="T1" fmla="*/ 34290 h 95250"/>
                <a:gd name="T2" fmla="*/ 34290 w 57150"/>
                <a:gd name="T3" fmla="*/ 76010 h 952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150" h="95250">
                  <a:moveTo>
                    <a:pt x="34290" y="34290"/>
                  </a:moveTo>
                  <a:lnTo>
                    <a:pt x="34290" y="7601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" name="Полилиния: фигура 130">
              <a:extLst>
                <a:ext uri="{FF2B5EF4-FFF2-40B4-BE49-F238E27FC236}">
                  <a16:creationId xmlns:a16="http://schemas.microsoft.com/office/drawing/2014/main" id="{46532B26-BDB0-4E8C-8160-80C6FF870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289" y="3442276"/>
              <a:ext cx="895350" cy="228600"/>
            </a:xfrm>
            <a:custGeom>
              <a:avLst/>
              <a:gdLst>
                <a:gd name="T0" fmla="*/ 722757 w 895350"/>
                <a:gd name="T1" fmla="*/ 34290 h 228600"/>
                <a:gd name="T2" fmla="*/ 180213 w 895350"/>
                <a:gd name="T3" fmla="*/ 34290 h 228600"/>
                <a:gd name="T4" fmla="*/ 34290 w 895350"/>
                <a:gd name="T5" fmla="*/ 180404 h 228600"/>
                <a:gd name="T6" fmla="*/ 34290 w 895350"/>
                <a:gd name="T7" fmla="*/ 201358 h 228600"/>
                <a:gd name="T8" fmla="*/ 868871 w 895350"/>
                <a:gd name="T9" fmla="*/ 201358 h 228600"/>
                <a:gd name="T10" fmla="*/ 868871 w 895350"/>
                <a:gd name="T11" fmla="*/ 180404 h 228600"/>
                <a:gd name="T12" fmla="*/ 722757 w 895350"/>
                <a:gd name="T13" fmla="*/ 34290 h 228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5350" h="228600">
                  <a:moveTo>
                    <a:pt x="722757" y="34290"/>
                  </a:moveTo>
                  <a:lnTo>
                    <a:pt x="180213" y="34290"/>
                  </a:lnTo>
                  <a:lnTo>
                    <a:pt x="34290" y="180404"/>
                  </a:lnTo>
                  <a:lnTo>
                    <a:pt x="34290" y="201358"/>
                  </a:lnTo>
                  <a:lnTo>
                    <a:pt x="868871" y="201358"/>
                  </a:lnTo>
                  <a:lnTo>
                    <a:pt x="868871" y="180404"/>
                  </a:lnTo>
                  <a:lnTo>
                    <a:pt x="722757" y="34290"/>
                  </a:lnTo>
                  <a:close/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3" name="Полилиния: фигура 131">
              <a:extLst>
                <a:ext uri="{FF2B5EF4-FFF2-40B4-BE49-F238E27FC236}">
                  <a16:creationId xmlns:a16="http://schemas.microsoft.com/office/drawing/2014/main" id="{B1CB7CF9-01E8-43BE-8DF1-9E873BF96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213" y="3317118"/>
              <a:ext cx="609600" cy="190500"/>
            </a:xfrm>
            <a:custGeom>
              <a:avLst/>
              <a:gdLst>
                <a:gd name="T0" fmla="*/ 34290 w 609600"/>
                <a:gd name="T1" fmla="*/ 34290 h 190500"/>
                <a:gd name="T2" fmla="*/ 576834 w 609600"/>
                <a:gd name="T3" fmla="*/ 34290 h 190500"/>
                <a:gd name="T4" fmla="*/ 576834 w 609600"/>
                <a:gd name="T5" fmla="*/ 159449 h 190500"/>
                <a:gd name="T6" fmla="*/ 34290 w 609600"/>
                <a:gd name="T7" fmla="*/ 159449 h 1905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9600" h="190500">
                  <a:moveTo>
                    <a:pt x="34290" y="34290"/>
                  </a:moveTo>
                  <a:lnTo>
                    <a:pt x="576834" y="34290"/>
                  </a:lnTo>
                  <a:lnTo>
                    <a:pt x="576834" y="159449"/>
                  </a:lnTo>
                  <a:lnTo>
                    <a:pt x="34290" y="159449"/>
                  </a:lnTo>
                  <a:lnTo>
                    <a:pt x="34290" y="34290"/>
                  </a:lnTo>
                  <a:close/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4" name="Полилиния: фигура 132">
              <a:extLst>
                <a:ext uri="{FF2B5EF4-FFF2-40B4-BE49-F238E27FC236}">
                  <a16:creationId xmlns:a16="http://schemas.microsoft.com/office/drawing/2014/main" id="{62E1DE88-6957-4C2D-8A59-428BB2ECD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168" y="3442276"/>
              <a:ext cx="114300" cy="228600"/>
            </a:xfrm>
            <a:custGeom>
              <a:avLst/>
              <a:gdLst>
                <a:gd name="T0" fmla="*/ 34290 w 114300"/>
                <a:gd name="T1" fmla="*/ 201358 h 228600"/>
                <a:gd name="T2" fmla="*/ 34290 w 114300"/>
                <a:gd name="T3" fmla="*/ 180404 h 228600"/>
                <a:gd name="T4" fmla="*/ 96774 w 114300"/>
                <a:gd name="T5" fmla="*/ 76010 h 228600"/>
                <a:gd name="T6" fmla="*/ 96774 w 114300"/>
                <a:gd name="T7" fmla="*/ 34290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300" h="228600">
                  <a:moveTo>
                    <a:pt x="34290" y="201358"/>
                  </a:moveTo>
                  <a:lnTo>
                    <a:pt x="34290" y="180404"/>
                  </a:lnTo>
                  <a:lnTo>
                    <a:pt x="96774" y="76010"/>
                  </a:lnTo>
                  <a:lnTo>
                    <a:pt x="96774" y="3429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5" name="Полилиния: фигура 133">
              <a:extLst>
                <a:ext uri="{FF2B5EF4-FFF2-40B4-BE49-F238E27FC236}">
                  <a16:creationId xmlns:a16="http://schemas.microsoft.com/office/drawing/2014/main" id="{F9588189-D423-4D2B-BECB-F9E647CA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318" y="3442276"/>
              <a:ext cx="114300" cy="228600"/>
            </a:xfrm>
            <a:custGeom>
              <a:avLst/>
              <a:gdLst>
                <a:gd name="T0" fmla="*/ 96774 w 114300"/>
                <a:gd name="T1" fmla="*/ 201358 h 228600"/>
                <a:gd name="T2" fmla="*/ 96774 w 114300"/>
                <a:gd name="T3" fmla="*/ 180404 h 228600"/>
                <a:gd name="T4" fmla="*/ 34290 w 114300"/>
                <a:gd name="T5" fmla="*/ 76010 h 228600"/>
                <a:gd name="T6" fmla="*/ 34290 w 114300"/>
                <a:gd name="T7" fmla="*/ 34290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300" h="228600">
                  <a:moveTo>
                    <a:pt x="96774" y="201358"/>
                  </a:moveTo>
                  <a:lnTo>
                    <a:pt x="96774" y="180404"/>
                  </a:lnTo>
                  <a:lnTo>
                    <a:pt x="34290" y="76010"/>
                  </a:lnTo>
                  <a:lnTo>
                    <a:pt x="34290" y="3429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6" name="Полилиния: фигура 134">
              <a:extLst>
                <a:ext uri="{FF2B5EF4-FFF2-40B4-BE49-F238E27FC236}">
                  <a16:creationId xmlns:a16="http://schemas.microsoft.com/office/drawing/2014/main" id="{5E73FA66-8D5B-4F4B-B1D2-05CA56824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46" y="3442276"/>
              <a:ext cx="76200" cy="228600"/>
            </a:xfrm>
            <a:custGeom>
              <a:avLst/>
              <a:gdLst>
                <a:gd name="T0" fmla="*/ 34290 w 76200"/>
                <a:gd name="T1" fmla="*/ 201358 h 228600"/>
                <a:gd name="T2" fmla="*/ 34290 w 76200"/>
                <a:gd name="T3" fmla="*/ 180404 h 228600"/>
                <a:gd name="T4" fmla="*/ 55245 w 76200"/>
                <a:gd name="T5" fmla="*/ 76010 h 228600"/>
                <a:gd name="T6" fmla="*/ 55245 w 76200"/>
                <a:gd name="T7" fmla="*/ 34290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200" h="228600">
                  <a:moveTo>
                    <a:pt x="34290" y="201358"/>
                  </a:moveTo>
                  <a:lnTo>
                    <a:pt x="34290" y="180404"/>
                  </a:lnTo>
                  <a:lnTo>
                    <a:pt x="55245" y="76010"/>
                  </a:lnTo>
                  <a:lnTo>
                    <a:pt x="55245" y="3429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7" name="Полилиния: фигура 135">
              <a:extLst>
                <a:ext uri="{FF2B5EF4-FFF2-40B4-BE49-F238E27FC236}">
                  <a16:creationId xmlns:a16="http://schemas.microsoft.com/office/drawing/2014/main" id="{90C455DE-43EE-4523-8327-A82ABA7EF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159" y="3442276"/>
              <a:ext cx="76200" cy="228600"/>
            </a:xfrm>
            <a:custGeom>
              <a:avLst/>
              <a:gdLst>
                <a:gd name="T0" fmla="*/ 55055 w 76200"/>
                <a:gd name="T1" fmla="*/ 201358 h 228600"/>
                <a:gd name="T2" fmla="*/ 55055 w 76200"/>
                <a:gd name="T3" fmla="*/ 180404 h 228600"/>
                <a:gd name="T4" fmla="*/ 34290 w 76200"/>
                <a:gd name="T5" fmla="*/ 76010 h 228600"/>
                <a:gd name="T6" fmla="*/ 34290 w 76200"/>
                <a:gd name="T7" fmla="*/ 34290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200" h="228600">
                  <a:moveTo>
                    <a:pt x="55055" y="201358"/>
                  </a:moveTo>
                  <a:lnTo>
                    <a:pt x="55055" y="180404"/>
                  </a:lnTo>
                  <a:lnTo>
                    <a:pt x="34290" y="76010"/>
                  </a:lnTo>
                  <a:lnTo>
                    <a:pt x="34290" y="3429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88" name="Рисунок 117">
            <a:extLst>
              <a:ext uri="{FF2B5EF4-FFF2-40B4-BE49-F238E27FC236}">
                <a16:creationId xmlns:a16="http://schemas.microsoft.com/office/drawing/2014/main" id="{687FA659-693A-4070-B679-AFD682D89FF9}"/>
              </a:ext>
            </a:extLst>
          </p:cNvPr>
          <p:cNvGrpSpPr>
            <a:grpSpLocks/>
          </p:cNvGrpSpPr>
          <p:nvPr/>
        </p:nvGrpSpPr>
        <p:grpSpPr bwMode="auto">
          <a:xfrm>
            <a:off x="9936163" y="3324225"/>
            <a:ext cx="914400" cy="914400"/>
            <a:chOff x="9526164" y="3446179"/>
            <a:chExt cx="914400" cy="914400"/>
          </a:xfrm>
        </p:grpSpPr>
        <p:sp>
          <p:nvSpPr>
            <p:cNvPr id="89" name="Полилиния: фигура 137">
              <a:extLst>
                <a:ext uri="{FF2B5EF4-FFF2-40B4-BE49-F238E27FC236}">
                  <a16:creationId xmlns:a16="http://schemas.microsoft.com/office/drawing/2014/main" id="{EABD422F-8F43-4B7E-91C0-1EDD34274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5125" y="3821083"/>
              <a:ext cx="285750" cy="495300"/>
            </a:xfrm>
            <a:custGeom>
              <a:avLst/>
              <a:gdLst>
                <a:gd name="T0" fmla="*/ 34290 w 285750"/>
                <a:gd name="T1" fmla="*/ 472440 h 495300"/>
                <a:gd name="T2" fmla="*/ 34290 w 285750"/>
                <a:gd name="T3" fmla="*/ 434340 h 495300"/>
                <a:gd name="T4" fmla="*/ 72390 w 285750"/>
                <a:gd name="T5" fmla="*/ 34290 h 495300"/>
                <a:gd name="T6" fmla="*/ 224790 w 285750"/>
                <a:gd name="T7" fmla="*/ 34290 h 495300"/>
                <a:gd name="T8" fmla="*/ 262890 w 285750"/>
                <a:gd name="T9" fmla="*/ 434340 h 495300"/>
                <a:gd name="T10" fmla="*/ 262890 w 285750"/>
                <a:gd name="T11" fmla="*/ 472440 h 495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750" h="495300">
                  <a:moveTo>
                    <a:pt x="34290" y="472440"/>
                  </a:moveTo>
                  <a:lnTo>
                    <a:pt x="34290" y="434340"/>
                  </a:lnTo>
                  <a:lnTo>
                    <a:pt x="72390" y="34290"/>
                  </a:lnTo>
                  <a:lnTo>
                    <a:pt x="224790" y="34290"/>
                  </a:lnTo>
                  <a:lnTo>
                    <a:pt x="262890" y="434340"/>
                  </a:lnTo>
                  <a:lnTo>
                    <a:pt x="262890" y="47244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0" name="Полилиния: фигура 138">
              <a:extLst>
                <a:ext uri="{FF2B5EF4-FFF2-40B4-BE49-F238E27FC236}">
                  <a16:creationId xmlns:a16="http://schemas.microsoft.com/office/drawing/2014/main" id="{468CF0AD-E794-4A70-88B4-BDDD129A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775" y="3916333"/>
              <a:ext cx="190500" cy="171450"/>
            </a:xfrm>
            <a:custGeom>
              <a:avLst/>
              <a:gdLst>
                <a:gd name="T0" fmla="*/ 34290 w 190500"/>
                <a:gd name="T1" fmla="*/ 110490 h 171450"/>
                <a:gd name="T2" fmla="*/ 110490 w 190500"/>
                <a:gd name="T3" fmla="*/ 34290 h 171450"/>
                <a:gd name="T4" fmla="*/ 167640 w 190500"/>
                <a:gd name="T5" fmla="*/ 34290 h 171450"/>
                <a:gd name="T6" fmla="*/ 167640 w 190500"/>
                <a:gd name="T7" fmla="*/ 14859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500" h="171450">
                  <a:moveTo>
                    <a:pt x="34290" y="110490"/>
                  </a:moveTo>
                  <a:lnTo>
                    <a:pt x="110490" y="34290"/>
                  </a:lnTo>
                  <a:lnTo>
                    <a:pt x="167640" y="34290"/>
                  </a:lnTo>
                  <a:lnTo>
                    <a:pt x="167640" y="14859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1" name="Полилиния: фигура 139">
              <a:extLst>
                <a:ext uri="{FF2B5EF4-FFF2-40B4-BE49-F238E27FC236}">
                  <a16:creationId xmlns:a16="http://schemas.microsoft.com/office/drawing/2014/main" id="{F0D31891-4973-4D31-A486-65815DAD3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4225" y="3916333"/>
              <a:ext cx="190500" cy="171450"/>
            </a:xfrm>
            <a:custGeom>
              <a:avLst/>
              <a:gdLst>
                <a:gd name="T0" fmla="*/ 34290 w 190500"/>
                <a:gd name="T1" fmla="*/ 110490 h 171450"/>
                <a:gd name="T2" fmla="*/ 110490 w 190500"/>
                <a:gd name="T3" fmla="*/ 34290 h 171450"/>
                <a:gd name="T4" fmla="*/ 167640 w 190500"/>
                <a:gd name="T5" fmla="*/ 34290 h 171450"/>
                <a:gd name="T6" fmla="*/ 167640 w 190500"/>
                <a:gd name="T7" fmla="*/ 14859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500" h="171450">
                  <a:moveTo>
                    <a:pt x="34290" y="110490"/>
                  </a:moveTo>
                  <a:lnTo>
                    <a:pt x="110490" y="34290"/>
                  </a:lnTo>
                  <a:lnTo>
                    <a:pt x="167640" y="34290"/>
                  </a:lnTo>
                  <a:lnTo>
                    <a:pt x="167640" y="14859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" name="Полилиния: фигура 140">
              <a:extLst>
                <a:ext uri="{FF2B5EF4-FFF2-40B4-BE49-F238E27FC236}">
                  <a16:creationId xmlns:a16="http://schemas.microsoft.com/office/drawing/2014/main" id="{78687088-49DB-42F7-8F2F-CA666F748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5675" y="3916333"/>
              <a:ext cx="190500" cy="400050"/>
            </a:xfrm>
            <a:custGeom>
              <a:avLst/>
              <a:gdLst>
                <a:gd name="T0" fmla="*/ 34290 w 190500"/>
                <a:gd name="T1" fmla="*/ 110490 h 400050"/>
                <a:gd name="T2" fmla="*/ 110490 w 190500"/>
                <a:gd name="T3" fmla="*/ 34290 h 400050"/>
                <a:gd name="T4" fmla="*/ 167640 w 190500"/>
                <a:gd name="T5" fmla="*/ 34290 h 400050"/>
                <a:gd name="T6" fmla="*/ 167640 w 190500"/>
                <a:gd name="T7" fmla="*/ 377190 h 4000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500" h="400050">
                  <a:moveTo>
                    <a:pt x="34290" y="110490"/>
                  </a:moveTo>
                  <a:lnTo>
                    <a:pt x="110490" y="34290"/>
                  </a:lnTo>
                  <a:lnTo>
                    <a:pt x="167640" y="34290"/>
                  </a:lnTo>
                  <a:lnTo>
                    <a:pt x="167640" y="377190"/>
                  </a:lnTo>
                </a:path>
              </a:pathLst>
            </a:custGeom>
            <a:noFill/>
            <a:ln w="25400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3" name="Полилиния: фигура 141">
              <a:extLst>
                <a:ext uri="{FF2B5EF4-FFF2-40B4-BE49-F238E27FC236}">
                  <a16:creationId xmlns:a16="http://schemas.microsoft.com/office/drawing/2014/main" id="{2F750988-AA95-47A4-B26B-42FA3FD7B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925" y="4259233"/>
              <a:ext cx="933450" cy="57150"/>
            </a:xfrm>
            <a:custGeom>
              <a:avLst/>
              <a:gdLst>
                <a:gd name="T0" fmla="*/ 910590 w 933450"/>
                <a:gd name="T1" fmla="*/ 34290 h 57150"/>
                <a:gd name="T2" fmla="*/ 34290 w 933450"/>
                <a:gd name="T3" fmla="*/ 3429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33450" h="57150">
                  <a:moveTo>
                    <a:pt x="910590" y="34290"/>
                  </a:moveTo>
                  <a:lnTo>
                    <a:pt x="34290" y="34290"/>
                  </a:lnTo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4" name="Полилиния: фигура 142">
              <a:extLst>
                <a:ext uri="{FF2B5EF4-FFF2-40B4-BE49-F238E27FC236}">
                  <a16:creationId xmlns:a16="http://schemas.microsoft.com/office/drawing/2014/main" id="{806C3D9E-1EA1-48AA-AA6D-9F16FD978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975" y="4106833"/>
              <a:ext cx="57150" cy="133350"/>
            </a:xfrm>
            <a:custGeom>
              <a:avLst/>
              <a:gdLst>
                <a:gd name="T0" fmla="*/ 34290 w 57150"/>
                <a:gd name="T1" fmla="*/ 34290 h 133350"/>
                <a:gd name="T2" fmla="*/ 34290 w 57150"/>
                <a:gd name="T3" fmla="*/ 110490 h 1333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150" h="133350">
                  <a:moveTo>
                    <a:pt x="34290" y="34290"/>
                  </a:moveTo>
                  <a:lnTo>
                    <a:pt x="34290" y="110490"/>
                  </a:lnTo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5" name="Полилиния: фигура 143">
              <a:extLst>
                <a:ext uri="{FF2B5EF4-FFF2-40B4-BE49-F238E27FC236}">
                  <a16:creationId xmlns:a16="http://schemas.microsoft.com/office/drawing/2014/main" id="{6E854452-E202-4E2E-8972-AC7D596C4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175" y="4106833"/>
              <a:ext cx="57150" cy="133350"/>
            </a:xfrm>
            <a:custGeom>
              <a:avLst/>
              <a:gdLst>
                <a:gd name="T0" fmla="*/ 34290 w 57150"/>
                <a:gd name="T1" fmla="*/ 34290 h 133350"/>
                <a:gd name="T2" fmla="*/ 34290 w 57150"/>
                <a:gd name="T3" fmla="*/ 110490 h 1333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150" h="133350">
                  <a:moveTo>
                    <a:pt x="34290" y="34290"/>
                  </a:moveTo>
                  <a:lnTo>
                    <a:pt x="34290" y="110490"/>
                  </a:lnTo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6" name="Полилиния: фигура 144">
              <a:extLst>
                <a:ext uri="{FF2B5EF4-FFF2-40B4-BE49-F238E27FC236}">
                  <a16:creationId xmlns:a16="http://schemas.microsoft.com/office/drawing/2014/main" id="{538A5A6A-F50D-4113-B1BB-4C7268CE9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375" y="4106833"/>
              <a:ext cx="57150" cy="133350"/>
            </a:xfrm>
            <a:custGeom>
              <a:avLst/>
              <a:gdLst>
                <a:gd name="T0" fmla="*/ 34290 w 57150"/>
                <a:gd name="T1" fmla="*/ 34290 h 133350"/>
                <a:gd name="T2" fmla="*/ 34290 w 57150"/>
                <a:gd name="T3" fmla="*/ 110490 h 1333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150" h="133350">
                  <a:moveTo>
                    <a:pt x="34290" y="34290"/>
                  </a:moveTo>
                  <a:lnTo>
                    <a:pt x="34290" y="110490"/>
                  </a:lnTo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7" name="Полилиния: фигура 145">
              <a:extLst>
                <a:ext uri="{FF2B5EF4-FFF2-40B4-BE49-F238E27FC236}">
                  <a16:creationId xmlns:a16="http://schemas.microsoft.com/office/drawing/2014/main" id="{8613C13E-A707-431F-A6CC-A3543A58C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339" y="3687352"/>
              <a:ext cx="95250" cy="133350"/>
            </a:xfrm>
            <a:custGeom>
              <a:avLst/>
              <a:gdLst>
                <a:gd name="T0" fmla="*/ 62865 w 95250"/>
                <a:gd name="T1" fmla="*/ 34290 h 133350"/>
                <a:gd name="T2" fmla="*/ 72390 w 95250"/>
                <a:gd name="T3" fmla="*/ 62865 h 133350"/>
                <a:gd name="T4" fmla="*/ 34290 w 95250"/>
                <a:gd name="T5" fmla="*/ 109537 h 1333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250" h="133350">
                  <a:moveTo>
                    <a:pt x="62865" y="34290"/>
                  </a:moveTo>
                  <a:cubicBezTo>
                    <a:pt x="68771" y="42291"/>
                    <a:pt x="72390" y="52197"/>
                    <a:pt x="72390" y="62865"/>
                  </a:cubicBezTo>
                  <a:cubicBezTo>
                    <a:pt x="72390" y="85916"/>
                    <a:pt x="56007" y="105156"/>
                    <a:pt x="34290" y="109537"/>
                  </a:cubicBezTo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8" name="Полилиния: фигура 146">
              <a:extLst>
                <a:ext uri="{FF2B5EF4-FFF2-40B4-BE49-F238E27FC236}">
                  <a16:creationId xmlns:a16="http://schemas.microsoft.com/office/drawing/2014/main" id="{463C5FC1-D08D-4D5F-B74D-D6759D3C8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9915" y="3630583"/>
              <a:ext cx="190500" cy="171450"/>
            </a:xfrm>
            <a:custGeom>
              <a:avLst/>
              <a:gdLst>
                <a:gd name="T0" fmla="*/ 169736 w 190500"/>
                <a:gd name="T1" fmla="*/ 34290 h 171450"/>
                <a:gd name="T2" fmla="*/ 171641 w 190500"/>
                <a:gd name="T3" fmla="*/ 52959 h 171450"/>
                <a:gd name="T4" fmla="*/ 76391 w 190500"/>
                <a:gd name="T5" fmla="*/ 148209 h 171450"/>
                <a:gd name="T6" fmla="*/ 34290 w 190500"/>
                <a:gd name="T7" fmla="*/ 138494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500" h="171450">
                  <a:moveTo>
                    <a:pt x="169736" y="34290"/>
                  </a:moveTo>
                  <a:cubicBezTo>
                    <a:pt x="170879" y="40386"/>
                    <a:pt x="171641" y="46482"/>
                    <a:pt x="171641" y="52959"/>
                  </a:cubicBezTo>
                  <a:cubicBezTo>
                    <a:pt x="171641" y="105537"/>
                    <a:pt x="128969" y="148209"/>
                    <a:pt x="76391" y="148209"/>
                  </a:cubicBezTo>
                  <a:cubicBezTo>
                    <a:pt x="61341" y="148209"/>
                    <a:pt x="47054" y="144780"/>
                    <a:pt x="34290" y="138494"/>
                  </a:cubicBezTo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9" name="Полилиния: фигура 147">
              <a:extLst>
                <a:ext uri="{FF2B5EF4-FFF2-40B4-BE49-F238E27FC236}">
                  <a16:creationId xmlns:a16="http://schemas.microsoft.com/office/drawing/2014/main" id="{74C8B0E8-CA77-4BF8-B2BE-EFF924F84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9836" y="3675922"/>
              <a:ext cx="304800" cy="114300"/>
            </a:xfrm>
            <a:custGeom>
              <a:avLst/>
              <a:gdLst>
                <a:gd name="T0" fmla="*/ 289179 w 304800"/>
                <a:gd name="T1" fmla="*/ 59246 h 114300"/>
                <a:gd name="T2" fmla="*/ 175260 w 304800"/>
                <a:gd name="T3" fmla="*/ 93345 h 114300"/>
                <a:gd name="T4" fmla="*/ 34290 w 304800"/>
                <a:gd name="T5" fmla="*/ 34290 h 114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800" h="114300">
                  <a:moveTo>
                    <a:pt x="289179" y="59246"/>
                  </a:moveTo>
                  <a:cubicBezTo>
                    <a:pt x="259461" y="80391"/>
                    <a:pt x="219265" y="93345"/>
                    <a:pt x="175260" y="93345"/>
                  </a:cubicBezTo>
                  <a:cubicBezTo>
                    <a:pt x="115824" y="93345"/>
                    <a:pt x="63627" y="69723"/>
                    <a:pt x="34290" y="34290"/>
                  </a:cubicBezTo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0" name="Полилиния: фигура 148">
              <a:extLst>
                <a:ext uri="{FF2B5EF4-FFF2-40B4-BE49-F238E27FC236}">
                  <a16:creationId xmlns:a16="http://schemas.microsoft.com/office/drawing/2014/main" id="{7AA49995-41FE-4389-ABC1-D2564C890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1325" y="3497150"/>
              <a:ext cx="723900" cy="190500"/>
            </a:xfrm>
            <a:custGeom>
              <a:avLst/>
              <a:gdLst>
                <a:gd name="T0" fmla="*/ 34290 w 723900"/>
                <a:gd name="T1" fmla="*/ 168485 h 190500"/>
                <a:gd name="T2" fmla="*/ 158115 w 723900"/>
                <a:gd name="T3" fmla="*/ 44660 h 190500"/>
                <a:gd name="T4" fmla="*/ 233363 w 723900"/>
                <a:gd name="T5" fmla="*/ 70187 h 190500"/>
                <a:gd name="T6" fmla="*/ 473012 w 723900"/>
                <a:gd name="T7" fmla="*/ 64853 h 190500"/>
                <a:gd name="T8" fmla="*/ 701040 w 723900"/>
                <a:gd name="T9" fmla="*/ 120860 h 190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3900" h="190500">
                  <a:moveTo>
                    <a:pt x="34290" y="168485"/>
                  </a:moveTo>
                  <a:cubicBezTo>
                    <a:pt x="34290" y="100095"/>
                    <a:pt x="89726" y="44660"/>
                    <a:pt x="158115" y="44660"/>
                  </a:cubicBezTo>
                  <a:cubicBezTo>
                    <a:pt x="186500" y="44660"/>
                    <a:pt x="212598" y="54185"/>
                    <a:pt x="233363" y="70187"/>
                  </a:cubicBezTo>
                  <a:cubicBezTo>
                    <a:pt x="278892" y="43898"/>
                    <a:pt x="361950" y="7322"/>
                    <a:pt x="473012" y="64853"/>
                  </a:cubicBezTo>
                  <a:cubicBezTo>
                    <a:pt x="536067" y="97619"/>
                    <a:pt x="572452" y="153626"/>
                    <a:pt x="701040" y="120860"/>
                  </a:cubicBezTo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1" name="Полилиния: фигура 149">
              <a:extLst>
                <a:ext uri="{FF2B5EF4-FFF2-40B4-BE49-F238E27FC236}">
                  <a16:creationId xmlns:a16="http://schemas.microsoft.com/office/drawing/2014/main" id="{10846821-E274-4AB0-9723-FBEB4A947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3225" y="3630583"/>
              <a:ext cx="152400" cy="190500"/>
            </a:xfrm>
            <a:custGeom>
              <a:avLst/>
              <a:gdLst>
                <a:gd name="T0" fmla="*/ 60198 w 152400"/>
                <a:gd name="T1" fmla="*/ 167640 h 190500"/>
                <a:gd name="T2" fmla="*/ 34290 w 152400"/>
                <a:gd name="T3" fmla="*/ 110490 h 190500"/>
                <a:gd name="T4" fmla="*/ 110490 w 152400"/>
                <a:gd name="T5" fmla="*/ 34290 h 190500"/>
                <a:gd name="T6" fmla="*/ 129540 w 152400"/>
                <a:gd name="T7" fmla="*/ 36767 h 1905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400" h="190500">
                  <a:moveTo>
                    <a:pt x="60198" y="167640"/>
                  </a:moveTo>
                  <a:cubicBezTo>
                    <a:pt x="44386" y="153734"/>
                    <a:pt x="34290" y="133160"/>
                    <a:pt x="34290" y="110490"/>
                  </a:cubicBezTo>
                  <a:cubicBezTo>
                    <a:pt x="34290" y="68390"/>
                    <a:pt x="68390" y="34290"/>
                    <a:pt x="110490" y="34290"/>
                  </a:cubicBezTo>
                  <a:cubicBezTo>
                    <a:pt x="117158" y="34290"/>
                    <a:pt x="123444" y="35052"/>
                    <a:pt x="129540" y="36767"/>
                  </a:cubicBezTo>
                </a:path>
              </a:pathLst>
            </a:custGeom>
            <a:noFill/>
            <a:ln w="25400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" name="TextBox 64">
            <a:extLst>
              <a:ext uri="{FF2B5EF4-FFF2-40B4-BE49-F238E27FC236}">
                <a16:creationId xmlns:a16="http://schemas.microsoft.com/office/drawing/2014/main" id="{4409D1B3-19B8-4EFE-88B9-890C2E05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2487613"/>
            <a:ext cx="2100263" cy="51117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535D62"/>
                </a:solidFill>
              </a:rPr>
              <a:t>Заказ на поставку продукции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03" name="TextBox 65">
            <a:extLst>
              <a:ext uri="{FF2B5EF4-FFF2-40B4-BE49-F238E27FC236}">
                <a16:creationId xmlns:a16="http://schemas.microsoft.com/office/drawing/2014/main" id="{D529DC75-7091-4D64-9717-8826EF0B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146425"/>
            <a:ext cx="2046287" cy="307975"/>
          </a:xfrm>
          <a:prstGeom prst="roundRect">
            <a:avLst>
              <a:gd name="adj" fmla="val 19097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535D62"/>
                </a:solidFill>
              </a:rPr>
              <a:t>Подтверждение заказа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04" name="TextBox 66">
            <a:extLst>
              <a:ext uri="{FF2B5EF4-FFF2-40B4-BE49-F238E27FC236}">
                <a16:creationId xmlns:a16="http://schemas.microsoft.com/office/drawing/2014/main" id="{6CD91872-0049-4166-B20C-C9E701E8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614738"/>
            <a:ext cx="2028825" cy="871537"/>
          </a:xfrm>
          <a:prstGeom prst="roundRect">
            <a:avLst>
              <a:gd name="adj" fmla="val 915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535D62"/>
                </a:solidFill>
              </a:rPr>
              <a:t>Уведомление </a:t>
            </a:r>
            <a:br>
              <a:rPr lang="ru-RU" altLang="ru-RU" sz="1200">
                <a:solidFill>
                  <a:srgbClr val="535D62"/>
                </a:solidFill>
              </a:rPr>
            </a:br>
            <a:r>
              <a:rPr lang="ru-RU" altLang="ru-RU" sz="1200">
                <a:solidFill>
                  <a:srgbClr val="535D62"/>
                </a:solidFill>
              </a:rPr>
              <a:t>об отгрузке </a:t>
            </a:r>
            <a:r>
              <a:rPr lang="en-US" altLang="ru-RU" sz="1200">
                <a:solidFill>
                  <a:srgbClr val="535D62"/>
                </a:solidFill>
              </a:rPr>
              <a:t>—</a:t>
            </a:r>
            <a:r>
              <a:rPr lang="ru-RU" altLang="ru-RU" sz="1200">
                <a:solidFill>
                  <a:srgbClr val="535D62"/>
                </a:solidFill>
              </a:rPr>
              <a:t> аналог товарно-транспортной накладной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05" name="TextBox 67">
            <a:extLst>
              <a:ext uri="{FF2B5EF4-FFF2-40B4-BE49-F238E27FC236}">
                <a16:creationId xmlns:a16="http://schemas.microsoft.com/office/drawing/2014/main" id="{7B7BBFC8-368B-43C0-AAFA-2DD5AFFD8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2030413"/>
            <a:ext cx="2020887" cy="3063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535D62"/>
                </a:solidFill>
              </a:rPr>
              <a:t>Отправка прайс-листа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06" name="TextBox 68">
            <a:extLst>
              <a:ext uri="{FF2B5EF4-FFF2-40B4-BE49-F238E27FC236}">
                <a16:creationId xmlns:a16="http://schemas.microsoft.com/office/drawing/2014/main" id="{49AF5C82-33AB-4260-B913-44ABEF8DF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4205288"/>
            <a:ext cx="2078038" cy="51117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535D62"/>
                </a:solidFill>
              </a:rPr>
              <a:t>Уведомление о приеме</a:t>
            </a:r>
            <a:r>
              <a:rPr lang="en-US" altLang="ru-RU" sz="1200">
                <a:solidFill>
                  <a:srgbClr val="535D62"/>
                </a:solidFill>
              </a:rPr>
              <a:t> </a:t>
            </a:r>
            <a:r>
              <a:rPr lang="ru-RU" altLang="ru-RU" sz="1200">
                <a:solidFill>
                  <a:srgbClr val="535D62"/>
                </a:solidFill>
              </a:rPr>
              <a:t>товаров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07" name="TextBox 69">
            <a:extLst>
              <a:ext uri="{FF2B5EF4-FFF2-40B4-BE49-F238E27FC236}">
                <a16:creationId xmlns:a16="http://schemas.microsoft.com/office/drawing/2014/main" id="{CCCE3802-27CD-45F0-8581-05FFC58E7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4899025"/>
            <a:ext cx="1897062" cy="30638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535D62"/>
                </a:solidFill>
              </a:rPr>
              <a:t>Счёт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08" name="TextBox 70">
            <a:extLst>
              <a:ext uri="{FF2B5EF4-FFF2-40B4-BE49-F238E27FC236}">
                <a16:creationId xmlns:a16="http://schemas.microsoft.com/office/drawing/2014/main" id="{4C9CF814-508D-4170-8B24-CE27A045C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5205413"/>
            <a:ext cx="2078037" cy="71596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535D62"/>
                </a:solidFill>
              </a:rPr>
              <a:t>Универсальный передаточный документ (УПД)</a:t>
            </a:r>
            <a:endParaRPr lang="ru-RU" altLang="ru-RU" sz="1200">
              <a:solidFill>
                <a:srgbClr val="000000"/>
              </a:solidFill>
            </a:endParaRPr>
          </a:p>
        </p:txBody>
      </p:sp>
      <p:grpSp>
        <p:nvGrpSpPr>
          <p:cNvPr id="109" name="Группа 64">
            <a:extLst>
              <a:ext uri="{FF2B5EF4-FFF2-40B4-BE49-F238E27FC236}">
                <a16:creationId xmlns:a16="http://schemas.microsoft.com/office/drawing/2014/main" id="{4B84E78E-DF5E-47E7-9F46-C3D1DE36E295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2014538"/>
            <a:ext cx="1954212" cy="3795712"/>
            <a:chOff x="4789734" y="2136776"/>
            <a:chExt cx="1953843" cy="3795129"/>
          </a:xfrm>
        </p:grpSpPr>
        <p:grpSp>
          <p:nvGrpSpPr>
            <p:cNvPr id="110" name="Группа 63">
              <a:extLst>
                <a:ext uri="{FF2B5EF4-FFF2-40B4-BE49-F238E27FC236}">
                  <a16:creationId xmlns:a16="http://schemas.microsoft.com/office/drawing/2014/main" id="{0CC4A2D5-6BDE-4E10-A632-BEAE0CB52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9734" y="2305024"/>
              <a:ext cx="1953843" cy="3454786"/>
              <a:chOff x="4789734" y="2305024"/>
              <a:chExt cx="1953843" cy="3454786"/>
            </a:xfrm>
          </p:grpSpPr>
          <p:cxnSp>
            <p:nvCxnSpPr>
              <p:cNvPr id="119" name="Прямая со стрелкой 118">
                <a:extLst>
                  <a:ext uri="{FF2B5EF4-FFF2-40B4-BE49-F238E27FC236}">
                    <a16:creationId xmlns:a16="http://schemas.microsoft.com/office/drawing/2014/main" id="{58CB43A7-9DA5-441E-AE6A-78FEE2E27D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24652" y="2305025"/>
                <a:ext cx="1885594" cy="0"/>
              </a:xfrm>
              <a:prstGeom prst="straightConnector1">
                <a:avLst/>
              </a:prstGeom>
              <a:ln w="31750" cap="flat" cmpd="sng" algn="ctr">
                <a:solidFill>
                  <a:srgbClr val="676767"/>
                </a:solidFill>
                <a:prstDash val="sysDot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 стрелкой 119">
                <a:extLst>
                  <a:ext uri="{FF2B5EF4-FFF2-40B4-BE49-F238E27FC236}">
                    <a16:creationId xmlns:a16="http://schemas.microsoft.com/office/drawing/2014/main" id="{4B50B11B-F8FC-4A5E-8852-D4546246EC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23065" y="3412930"/>
                <a:ext cx="1885594" cy="0"/>
              </a:xfrm>
              <a:prstGeom prst="straightConnector1">
                <a:avLst/>
              </a:prstGeom>
              <a:ln w="31750" cap="flat" cmpd="sng" algn="ctr">
                <a:solidFill>
                  <a:srgbClr val="676767"/>
                </a:solidFill>
                <a:prstDash val="sysDot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 стрелкой 120">
                <a:extLst>
                  <a:ext uri="{FF2B5EF4-FFF2-40B4-BE49-F238E27FC236}">
                    <a16:creationId xmlns:a16="http://schemas.microsoft.com/office/drawing/2014/main" id="{1B44E898-9FFD-470C-B5F4-833D68167B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24652" y="4027197"/>
                <a:ext cx="1885594" cy="0"/>
              </a:xfrm>
              <a:prstGeom prst="straightConnector1">
                <a:avLst/>
              </a:prstGeom>
              <a:ln w="31750" cap="flat" cmpd="sng" algn="ctr">
                <a:solidFill>
                  <a:srgbClr val="676767"/>
                </a:solidFill>
                <a:prstDash val="sysDot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 стрелкой 121">
                <a:extLst>
                  <a:ext uri="{FF2B5EF4-FFF2-40B4-BE49-F238E27FC236}">
                    <a16:creationId xmlns:a16="http://schemas.microsoft.com/office/drawing/2014/main" id="{68416C9C-9BC5-4B43-A566-0781B9C4F8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24652" y="5160498"/>
                <a:ext cx="1885594" cy="0"/>
              </a:xfrm>
              <a:prstGeom prst="straightConnector1">
                <a:avLst/>
              </a:prstGeom>
              <a:ln w="31750" cap="flat" cmpd="sng" algn="ctr">
                <a:solidFill>
                  <a:srgbClr val="676767"/>
                </a:solidFill>
                <a:prstDash val="sysDot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 стрелкой 122">
                <a:extLst>
                  <a:ext uri="{FF2B5EF4-FFF2-40B4-BE49-F238E27FC236}">
                    <a16:creationId xmlns:a16="http://schemas.microsoft.com/office/drawing/2014/main" id="{5E17CA06-0535-4852-A53E-722BCDA47D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18304" y="5760481"/>
                <a:ext cx="1885594" cy="0"/>
              </a:xfrm>
              <a:prstGeom prst="straightConnector1">
                <a:avLst/>
              </a:prstGeom>
              <a:ln w="31750" cap="flat" cmpd="sng" algn="ctr">
                <a:solidFill>
                  <a:srgbClr val="676767"/>
                </a:solidFill>
                <a:prstDash val="sysDot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 стрелкой 123">
                <a:extLst>
                  <a:ext uri="{FF2B5EF4-FFF2-40B4-BE49-F238E27FC236}">
                    <a16:creationId xmlns:a16="http://schemas.microsoft.com/office/drawing/2014/main" id="{1E1FFEE7-0748-40AC-B61B-59F61064CD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789734" y="2846279"/>
                <a:ext cx="1920512" cy="9524"/>
              </a:xfrm>
              <a:prstGeom prst="straightConnector1">
                <a:avLst/>
              </a:prstGeom>
              <a:ln w="31750" cap="flat" cmpd="sng" algn="ctr">
                <a:solidFill>
                  <a:srgbClr val="676767"/>
                </a:solidFill>
                <a:prstDash val="sysDot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 стрелкой 124">
                <a:extLst>
                  <a:ext uri="{FF2B5EF4-FFF2-40B4-BE49-F238E27FC236}">
                    <a16:creationId xmlns:a16="http://schemas.microsoft.com/office/drawing/2014/main" id="{D9F5C9BA-EBAE-4151-9FE6-BB8592A3C8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823065" y="4587499"/>
                <a:ext cx="1920512" cy="11110"/>
              </a:xfrm>
              <a:prstGeom prst="straightConnector1">
                <a:avLst/>
              </a:prstGeom>
              <a:ln w="31750" cap="flat" cmpd="sng" algn="ctr">
                <a:solidFill>
                  <a:srgbClr val="676767"/>
                </a:solidFill>
                <a:prstDash val="sysDot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Группа 55">
              <a:extLst>
                <a:ext uri="{FF2B5EF4-FFF2-40B4-BE49-F238E27FC236}">
                  <a16:creationId xmlns:a16="http://schemas.microsoft.com/office/drawing/2014/main" id="{583DFAD2-6DE2-498A-ADFB-5161C3C84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5417" y="2136776"/>
              <a:ext cx="923751" cy="3795129"/>
              <a:chOff x="5275417" y="2136776"/>
              <a:chExt cx="923751" cy="3795129"/>
            </a:xfrm>
          </p:grpSpPr>
          <p:sp>
            <p:nvSpPr>
              <p:cNvPr id="112" name="Прямоугольник: скругленные углы 111">
                <a:extLst>
                  <a:ext uri="{FF2B5EF4-FFF2-40B4-BE49-F238E27FC236}">
                    <a16:creationId xmlns:a16="http://schemas.microsoft.com/office/drawing/2014/main" id="{8B643337-1A0C-4EE9-B7C5-620EDED53CD3}"/>
                  </a:ext>
                </a:extLst>
              </p:cNvPr>
              <p:cNvSpPr/>
              <p:nvPr/>
            </p:nvSpPr>
            <p:spPr bwMode="auto">
              <a:xfrm>
                <a:off x="5275417" y="2136776"/>
                <a:ext cx="923751" cy="350783"/>
              </a:xfrm>
              <a:prstGeom prst="roundRect">
                <a:avLst/>
              </a:prstGeom>
              <a:solidFill>
                <a:srgbClr val="FFED00"/>
              </a:solidFill>
              <a:ln>
                <a:noFill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85000"/>
                  </a:lnSpc>
                  <a:spcBef>
                    <a:spcPct val="50000"/>
                  </a:spcBef>
                  <a:buSzPct val="120000"/>
                  <a:defRPr/>
                </a:pPr>
                <a:r>
                  <a:rPr lang="en-US" sz="1100">
                    <a:solidFill>
                      <a:schemeClr val="bg2">
                        <a:lumMod val="50000"/>
                      </a:schemeClr>
                    </a:solidFill>
                    <a:cs typeface="+mn-cs"/>
                  </a:rPr>
                  <a:t>PRICAT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113" name="Прямоугольник: скругленные углы 112">
                <a:extLst>
                  <a:ext uri="{FF2B5EF4-FFF2-40B4-BE49-F238E27FC236}">
                    <a16:creationId xmlns:a16="http://schemas.microsoft.com/office/drawing/2014/main" id="{D702BA35-ADEB-403B-A34F-FD6A9704CBDE}"/>
                  </a:ext>
                </a:extLst>
              </p:cNvPr>
              <p:cNvSpPr/>
              <p:nvPr/>
            </p:nvSpPr>
            <p:spPr bwMode="auto">
              <a:xfrm>
                <a:off x="5275417" y="2700251"/>
                <a:ext cx="923751" cy="350784"/>
              </a:xfrm>
              <a:prstGeom prst="roundRect">
                <a:avLst/>
              </a:prstGeom>
              <a:solidFill>
                <a:srgbClr val="FFED00"/>
              </a:solidFill>
              <a:ln>
                <a:noFill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85000"/>
                  </a:lnSpc>
                  <a:spcBef>
                    <a:spcPct val="50000"/>
                  </a:spcBef>
                  <a:buSzPct val="120000"/>
                  <a:defRPr/>
                </a:pPr>
                <a:r>
                  <a:rPr lang="en-US" sz="1100">
                    <a:solidFill>
                      <a:schemeClr val="bg2">
                        <a:lumMod val="50000"/>
                      </a:schemeClr>
                    </a:solidFill>
                    <a:cs typeface="+mn-cs"/>
                  </a:rPr>
                  <a:t>ORDERS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114" name="Прямоугольник: скругленные углы 113">
                <a:extLst>
                  <a:ext uri="{FF2B5EF4-FFF2-40B4-BE49-F238E27FC236}">
                    <a16:creationId xmlns:a16="http://schemas.microsoft.com/office/drawing/2014/main" id="{715601E5-6923-4FB3-A324-77AE90E44CC4}"/>
                  </a:ext>
                </a:extLst>
              </p:cNvPr>
              <p:cNvSpPr/>
              <p:nvPr/>
            </p:nvSpPr>
            <p:spPr bwMode="auto">
              <a:xfrm>
                <a:off x="5275417" y="3268489"/>
                <a:ext cx="923751" cy="350784"/>
              </a:xfrm>
              <a:prstGeom prst="roundRect">
                <a:avLst/>
              </a:prstGeom>
              <a:solidFill>
                <a:srgbClr val="FFED00"/>
              </a:solidFill>
              <a:ln>
                <a:noFill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85000"/>
                  </a:lnSpc>
                  <a:spcBef>
                    <a:spcPct val="50000"/>
                  </a:spcBef>
                  <a:buSzPct val="120000"/>
                  <a:defRPr/>
                </a:pPr>
                <a:r>
                  <a:rPr lang="en-US" sz="1100">
                    <a:solidFill>
                      <a:schemeClr val="bg2">
                        <a:lumMod val="50000"/>
                      </a:schemeClr>
                    </a:solidFill>
                    <a:cs typeface="+mn-cs"/>
                  </a:rPr>
                  <a:t>ORDERSP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115" name="Прямоугольник: скругленные углы 114">
                <a:extLst>
                  <a:ext uri="{FF2B5EF4-FFF2-40B4-BE49-F238E27FC236}">
                    <a16:creationId xmlns:a16="http://schemas.microsoft.com/office/drawing/2014/main" id="{11FDD6A2-EF86-4A42-A29E-4DB35109274F}"/>
                  </a:ext>
                </a:extLst>
              </p:cNvPr>
              <p:cNvSpPr/>
              <p:nvPr/>
            </p:nvSpPr>
            <p:spPr bwMode="auto">
              <a:xfrm>
                <a:off x="5275417" y="3862123"/>
                <a:ext cx="923751" cy="350784"/>
              </a:xfrm>
              <a:prstGeom prst="roundRect">
                <a:avLst/>
              </a:prstGeom>
              <a:solidFill>
                <a:srgbClr val="FFED00"/>
              </a:solidFill>
              <a:ln>
                <a:noFill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85000"/>
                  </a:lnSpc>
                  <a:spcBef>
                    <a:spcPct val="50000"/>
                  </a:spcBef>
                  <a:buSzPct val="120000"/>
                  <a:defRPr/>
                </a:pPr>
                <a:r>
                  <a:rPr lang="en-US" sz="1100">
                    <a:solidFill>
                      <a:schemeClr val="bg2">
                        <a:lumMod val="50000"/>
                      </a:schemeClr>
                    </a:solidFill>
                    <a:cs typeface="+mn-cs"/>
                  </a:rPr>
                  <a:t>DESADV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116" name="Прямоугольник: скругленные углы 115">
                <a:extLst>
                  <a:ext uri="{FF2B5EF4-FFF2-40B4-BE49-F238E27FC236}">
                    <a16:creationId xmlns:a16="http://schemas.microsoft.com/office/drawing/2014/main" id="{CBAE2239-6B19-4739-A7E4-B12C0701D401}"/>
                  </a:ext>
                </a:extLst>
              </p:cNvPr>
              <p:cNvSpPr/>
              <p:nvPr/>
            </p:nvSpPr>
            <p:spPr bwMode="auto">
              <a:xfrm>
                <a:off x="5275417" y="4416076"/>
                <a:ext cx="923751" cy="350783"/>
              </a:xfrm>
              <a:prstGeom prst="roundRect">
                <a:avLst/>
              </a:prstGeom>
              <a:solidFill>
                <a:srgbClr val="FFED00"/>
              </a:solidFill>
              <a:ln>
                <a:noFill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85000"/>
                  </a:lnSpc>
                  <a:spcBef>
                    <a:spcPct val="50000"/>
                  </a:spcBef>
                  <a:buSzPct val="120000"/>
                  <a:defRPr/>
                </a:pPr>
                <a:r>
                  <a:rPr lang="en-US" sz="1100">
                    <a:solidFill>
                      <a:schemeClr val="bg2">
                        <a:lumMod val="50000"/>
                      </a:schemeClr>
                    </a:solidFill>
                    <a:cs typeface="+mn-cs"/>
                  </a:rPr>
                  <a:t>RECADV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117" name="Прямоугольник: скругленные углы 116">
                <a:extLst>
                  <a:ext uri="{FF2B5EF4-FFF2-40B4-BE49-F238E27FC236}">
                    <a16:creationId xmlns:a16="http://schemas.microsoft.com/office/drawing/2014/main" id="{76FC1865-3EA6-4960-8929-377E7447D0DD}"/>
                  </a:ext>
                </a:extLst>
              </p:cNvPr>
              <p:cNvSpPr/>
              <p:nvPr/>
            </p:nvSpPr>
            <p:spPr bwMode="auto">
              <a:xfrm>
                <a:off x="5275417" y="4985900"/>
                <a:ext cx="923751" cy="350784"/>
              </a:xfrm>
              <a:prstGeom prst="roundRect">
                <a:avLst/>
              </a:prstGeom>
              <a:solidFill>
                <a:srgbClr val="FFED00"/>
              </a:solidFill>
              <a:ln>
                <a:noFill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85000"/>
                  </a:lnSpc>
                  <a:spcBef>
                    <a:spcPct val="50000"/>
                  </a:spcBef>
                  <a:buSzPct val="120000"/>
                  <a:defRPr/>
                </a:pPr>
                <a:r>
                  <a:rPr lang="en-US" sz="1100">
                    <a:solidFill>
                      <a:schemeClr val="bg2">
                        <a:lumMod val="50000"/>
                      </a:schemeClr>
                    </a:solidFill>
                    <a:cs typeface="+mn-cs"/>
                  </a:rPr>
                  <a:t>INVOICE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118" name="Прямоугольник: скругленные углы 117">
                <a:extLst>
                  <a:ext uri="{FF2B5EF4-FFF2-40B4-BE49-F238E27FC236}">
                    <a16:creationId xmlns:a16="http://schemas.microsoft.com/office/drawing/2014/main" id="{5097DCCE-B863-436E-92BD-EA84CAC11B84}"/>
                  </a:ext>
                </a:extLst>
              </p:cNvPr>
              <p:cNvSpPr/>
              <p:nvPr/>
            </p:nvSpPr>
            <p:spPr bwMode="auto">
              <a:xfrm>
                <a:off x="5275417" y="5581122"/>
                <a:ext cx="923751" cy="350783"/>
              </a:xfrm>
              <a:prstGeom prst="roundRect">
                <a:avLst/>
              </a:prstGeom>
              <a:solidFill>
                <a:srgbClr val="FFED00"/>
              </a:solidFill>
              <a:ln>
                <a:noFill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85000"/>
                  </a:lnSpc>
                  <a:spcBef>
                    <a:spcPct val="50000"/>
                  </a:spcBef>
                  <a:buSzPct val="120000"/>
                  <a:defRPr/>
                </a:pP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cs typeface="+mn-cs"/>
                  </a:rPr>
                  <a:t>УПД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72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EDI и ЭДО прямо из вашей 1С – </a:t>
            </a:r>
            <a:br>
              <a:rPr lang="ru-RU" altLang="ru-RU" dirty="0"/>
            </a:br>
            <a:r>
              <a:rPr lang="ru-RU" altLang="ru-RU" dirty="0"/>
              <a:t>штатный Модуль 1С:EDI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AABAED-20E3-41C7-9F82-AF3C99955889}"/>
              </a:ext>
            </a:extLst>
          </p:cNvPr>
          <p:cNvSpPr/>
          <p:nvPr/>
        </p:nvSpPr>
        <p:spPr>
          <a:xfrm>
            <a:off x="0" y="1800225"/>
            <a:ext cx="11522075" cy="169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F30F882-181F-4896-992C-8889FF03B6EA}"/>
              </a:ext>
            </a:extLst>
          </p:cNvPr>
          <p:cNvSpPr/>
          <p:nvPr/>
        </p:nvSpPr>
        <p:spPr>
          <a:xfrm>
            <a:off x="8929389" y="4311970"/>
            <a:ext cx="2520280" cy="9842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solidFill>
                <a:srgbClr val="FFFFFF"/>
              </a:solidFill>
            </a:endParaRPr>
          </a:p>
        </p:txBody>
      </p:sp>
      <p:grpSp>
        <p:nvGrpSpPr>
          <p:cNvPr id="7" name="Группа 1">
            <a:extLst>
              <a:ext uri="{FF2B5EF4-FFF2-40B4-BE49-F238E27FC236}">
                <a16:creationId xmlns:a16="http://schemas.microsoft.com/office/drawing/2014/main" id="{39B68B42-9B74-47CB-96A8-5D842682A093}"/>
              </a:ext>
            </a:extLst>
          </p:cNvPr>
          <p:cNvGrpSpPr>
            <a:grpSpLocks/>
          </p:cNvGrpSpPr>
          <p:nvPr/>
        </p:nvGrpSpPr>
        <p:grpSpPr bwMode="auto">
          <a:xfrm>
            <a:off x="576461" y="1799927"/>
            <a:ext cx="4319588" cy="3928341"/>
            <a:chOff x="720725" y="1817688"/>
            <a:chExt cx="4319588" cy="4321175"/>
          </a:xfr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8" name="Прямоугольник: один усеченный угол 7">
              <a:extLst>
                <a:ext uri="{FF2B5EF4-FFF2-40B4-BE49-F238E27FC236}">
                  <a16:creationId xmlns:a16="http://schemas.microsoft.com/office/drawing/2014/main" id="{A6592990-F018-453E-B21E-5202E515B41B}"/>
                </a:ext>
              </a:extLst>
            </p:cNvPr>
            <p:cNvSpPr/>
            <p:nvPr/>
          </p:nvSpPr>
          <p:spPr bwMode="auto">
            <a:xfrm flipH="1">
              <a:off x="720725" y="1819275"/>
              <a:ext cx="4319588" cy="4319588"/>
            </a:xfrm>
            <a:prstGeom prst="snip1Rect">
              <a:avLst>
                <a:gd name="adj" fmla="val 518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  <a:alpha val="40000"/>
                </a:schemeClr>
              </a:solidFill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  <a:defRPr/>
              </a:pPr>
              <a:endParaRPr lang="ru-RU" b="0" dirty="0">
                <a:cs typeface="+mn-cs"/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4869F7A1-A8C9-4660-BF98-037EBB7FA1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0725" y="1817688"/>
              <a:ext cx="215900" cy="215900"/>
            </a:xfrm>
            <a:prstGeom prst="rtTriangle">
              <a:avLst/>
            </a:prstGeom>
            <a:solidFill>
              <a:srgbClr val="CC342B"/>
            </a:solidFill>
            <a:ln w="9525">
              <a:solidFill>
                <a:schemeClr val="bg1">
                  <a:lumMod val="50000"/>
                  <a:alpha val="40000"/>
                </a:schemeClr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marL="381000" indent="-3810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  <a:defRPr/>
              </a:pPr>
              <a:endParaRPr lang="ru-RU" altLang="ru-RU" b="0" dirty="0">
                <a:cs typeface="+mn-cs"/>
              </a:endParaRPr>
            </a:p>
          </p:txBody>
        </p:sp>
      </p:grp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E5C11CF8-1B52-4554-892B-D85C0103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1"/>
          <a:stretch>
            <a:fillRect/>
          </a:stretch>
        </p:blipFill>
        <p:spPr bwMode="auto">
          <a:xfrm>
            <a:off x="5159375" y="2403475"/>
            <a:ext cx="5649913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F1984AD4-D205-4D8F-9A3A-EC4480BA4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93888"/>
            <a:ext cx="4175125" cy="380682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215900" indent="-2159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n-lt"/>
              </a:rPr>
              <a:t>Модуль1С:</a:t>
            </a:r>
            <a:r>
              <a:rPr lang="en-US" altLang="ru-RU" sz="1500" b="0" dirty="0">
                <a:solidFill>
                  <a:schemeClr val="tx1"/>
                </a:solidFill>
                <a:latin typeface="+mn-lt"/>
              </a:rPr>
              <a:t>EDI </a:t>
            </a:r>
            <a:r>
              <a:rPr lang="ru-RU" altLang="ru-RU" sz="1500" b="0" dirty="0">
                <a:solidFill>
                  <a:schemeClr val="tx1"/>
                </a:solidFill>
                <a:latin typeface="+mn-lt"/>
              </a:rPr>
              <a:t>уже интегрирован с оператором ЭДО/EDI </a:t>
            </a:r>
            <a:r>
              <a:rPr lang="en-US" altLang="ru-RU" sz="1500" b="0" dirty="0">
                <a:solidFill>
                  <a:schemeClr val="tx1"/>
                </a:solidFill>
                <a:latin typeface="+mn-lt"/>
              </a:rPr>
              <a:t>–</a:t>
            </a:r>
            <a:r>
              <a:rPr lang="ru-RU" altLang="ru-RU" sz="1500" b="0" dirty="0">
                <a:solidFill>
                  <a:schemeClr val="tx1"/>
                </a:solidFill>
                <a:latin typeface="+mn-lt"/>
              </a:rPr>
              <a:t> Сислинк, это обеспечивает обмен документами со всеми федеральными сетями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n-lt"/>
              </a:rPr>
              <a:t>Дополнительные настройки и отправка приглашений не нужны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n-lt"/>
              </a:rPr>
              <a:t>Получать </a:t>
            </a:r>
            <a:r>
              <a:rPr lang="en-US" altLang="ru-RU" sz="1500" b="0" dirty="0">
                <a:solidFill>
                  <a:schemeClr val="tx1"/>
                </a:solidFill>
                <a:latin typeface="+mn-lt"/>
              </a:rPr>
              <a:t>EDI-</a:t>
            </a:r>
            <a:r>
              <a:rPr lang="ru-RU" altLang="ru-RU" sz="1500" b="0" dirty="0">
                <a:solidFill>
                  <a:schemeClr val="tx1"/>
                </a:solidFill>
                <a:latin typeface="+mn-lt"/>
              </a:rPr>
              <a:t>заказы от торговой сети </a:t>
            </a:r>
            <a:br>
              <a:rPr lang="ru-RU" altLang="ru-RU" sz="1500" b="0" dirty="0">
                <a:solidFill>
                  <a:schemeClr val="tx1"/>
                </a:solidFill>
                <a:latin typeface="+mn-lt"/>
              </a:rPr>
            </a:br>
            <a:r>
              <a:rPr lang="ru-RU" altLang="ru-RU" sz="1500" b="0" dirty="0">
                <a:solidFill>
                  <a:schemeClr val="tx1"/>
                </a:solidFill>
                <a:latin typeface="+mn-lt"/>
              </a:rPr>
              <a:t>можно сразу после подключения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n-lt"/>
              </a:rPr>
              <a:t>Гарантируется работа с 13 типовыми 1С,</a:t>
            </a:r>
            <a:r>
              <a:rPr lang="en-GB" altLang="ru-RU" sz="1500" b="0" dirty="0">
                <a:solidFill>
                  <a:schemeClr val="tx1"/>
                </a:solidFill>
                <a:latin typeface="+mn-lt"/>
              </a:rPr>
              <a:t> </a:t>
            </a:r>
            <a:br>
              <a:rPr lang="ru-RU" altLang="ru-RU" sz="1500" b="0" dirty="0">
                <a:solidFill>
                  <a:schemeClr val="tx1"/>
                </a:solidFill>
                <a:latin typeface="+mn-lt"/>
              </a:rPr>
            </a:br>
            <a:r>
              <a:rPr lang="ru-RU" altLang="ru-RU" sz="1500" b="0" dirty="0">
                <a:solidFill>
                  <a:schemeClr val="tx1"/>
                </a:solidFill>
                <a:latin typeface="+mn-lt"/>
              </a:rPr>
              <a:t>в т. ч. в облаках 1С:Фреш и 1С:БухОбслуживание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B7AF2-AAED-4E2A-AC58-7C60D40DCD8F}"/>
              </a:ext>
            </a:extLst>
          </p:cNvPr>
          <p:cNvSpPr txBox="1"/>
          <p:nvPr/>
        </p:nvSpPr>
        <p:spPr>
          <a:xfrm>
            <a:off x="7610475" y="2073275"/>
            <a:ext cx="21510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cs typeface="+mn-cs"/>
              </a:rPr>
              <a:t>Сервис </a:t>
            </a:r>
            <a:r>
              <a:rPr lang="en-US" sz="1800" b="1" dirty="0">
                <a:cs typeface="+mn-cs"/>
              </a:rPr>
              <a:t>1C:EDI</a:t>
            </a:r>
            <a:endParaRPr lang="ru-RU" sz="1800" b="1" dirty="0">
              <a:cs typeface="+mn-cs"/>
            </a:endParaRPr>
          </a:p>
        </p:txBody>
      </p:sp>
      <p:pic>
        <p:nvPicPr>
          <p:cNvPr id="13" name="Рисунок 25">
            <a:extLst>
              <a:ext uri="{FF2B5EF4-FFF2-40B4-BE49-F238E27FC236}">
                <a16:creationId xmlns:a16="http://schemas.microsoft.com/office/drawing/2014/main" id="{4D171BBB-33E6-43CB-A0D4-F15C2F69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2549525"/>
            <a:ext cx="183673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DAFE840C-5659-4F08-8EF4-A7D5A7934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475" y="4946650"/>
            <a:ext cx="54768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F5CAB9E1-5C77-4E8B-8846-FA838CA60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88" y="4870450"/>
            <a:ext cx="70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404040"/>
                </a:solidFill>
              </a:rPr>
              <a:t>100+</a:t>
            </a:r>
          </a:p>
        </p:txBody>
      </p:sp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77B95D4F-9337-4B80-938A-1C396EBE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050" y="4545013"/>
            <a:ext cx="1519238" cy="474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8" name="Рисунок 2">
            <a:extLst>
              <a:ext uri="{FF2B5EF4-FFF2-40B4-BE49-F238E27FC236}">
                <a16:creationId xmlns:a16="http://schemas.microsoft.com/office/drawing/2014/main" id="{29D7FDBA-1E49-460D-8CFA-7955F603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4619625"/>
            <a:ext cx="2127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1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1С:EDI максимально упростит и автоматизирует обмен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C51F3-BB89-4AD7-934E-9BDE7A0AA1DA}"/>
              </a:ext>
            </a:extLst>
          </p:cNvPr>
          <p:cNvSpPr txBox="1"/>
          <p:nvPr/>
        </p:nvSpPr>
        <p:spPr>
          <a:xfrm>
            <a:off x="1466850" y="1286946"/>
            <a:ext cx="7768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/>
              <a:t>С учетом всех требований торговых сетей</a:t>
            </a:r>
            <a:endParaRPr lang="ru-RU" sz="2800" b="1" dirty="0"/>
          </a:p>
        </p:txBody>
      </p:sp>
      <p:grpSp>
        <p:nvGrpSpPr>
          <p:cNvPr id="48" name="Группа 13">
            <a:extLst>
              <a:ext uri="{FF2B5EF4-FFF2-40B4-BE49-F238E27FC236}">
                <a16:creationId xmlns:a16="http://schemas.microsoft.com/office/drawing/2014/main" id="{B25B4A19-34F4-4167-B1BE-5336C8D7F5AA}"/>
              </a:ext>
            </a:extLst>
          </p:cNvPr>
          <p:cNvGrpSpPr>
            <a:grpSpLocks/>
          </p:cNvGrpSpPr>
          <p:nvPr/>
        </p:nvGrpSpPr>
        <p:grpSpPr bwMode="auto">
          <a:xfrm>
            <a:off x="6052385" y="1917412"/>
            <a:ext cx="5926137" cy="4170363"/>
            <a:chOff x="5430838" y="1444625"/>
            <a:chExt cx="7116762" cy="5008563"/>
          </a:xfrm>
        </p:grpSpPr>
        <p:pic>
          <p:nvPicPr>
            <p:cNvPr id="49" name="Рисунок 3">
              <a:extLst>
                <a:ext uri="{FF2B5EF4-FFF2-40B4-BE49-F238E27FC236}">
                  <a16:creationId xmlns:a16="http://schemas.microsoft.com/office/drawing/2014/main" id="{EA062138-1747-4F0D-B6B2-36BBAE5F1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838" y="1444625"/>
              <a:ext cx="7116762" cy="384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11">
              <a:extLst>
                <a:ext uri="{FF2B5EF4-FFF2-40B4-BE49-F238E27FC236}">
                  <a16:creationId xmlns:a16="http://schemas.microsoft.com/office/drawing/2014/main" id="{B5E2FD6F-5250-4007-AB9E-2391787E0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77" b="51707"/>
            <a:stretch>
              <a:fillRect/>
            </a:stretch>
          </p:blipFill>
          <p:spPr bwMode="auto">
            <a:xfrm>
              <a:off x="5430838" y="1800225"/>
              <a:ext cx="7116762" cy="465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3A48242D-D40F-4E7D-91C5-0A3012764E8B}"/>
              </a:ext>
            </a:extLst>
          </p:cNvPr>
          <p:cNvCxnSpPr>
            <a:cxnSpLocks/>
          </p:cNvCxnSpPr>
          <p:nvPr/>
        </p:nvCxnSpPr>
        <p:spPr bwMode="auto">
          <a:xfrm>
            <a:off x="1505785" y="2584162"/>
            <a:ext cx="0" cy="33067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4">
            <a:extLst>
              <a:ext uri="{FF2B5EF4-FFF2-40B4-BE49-F238E27FC236}">
                <a16:creationId xmlns:a16="http://schemas.microsoft.com/office/drawing/2014/main" id="{80000F75-E0DE-4950-80BF-95B56CF03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947" y="2519075"/>
            <a:ext cx="3767138" cy="38608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215900" indent="-2159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Автоматическая загрузка в 1С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Статус и дальнейшее действие по каждому заказу - прозрачный процесс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Ускоряет процесс документооборота и получения оплат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Снижает трудозатраты на обработку и формирование документов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Исключает ошибки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endParaRPr lang="ru-RU" altLang="ru-RU" sz="1500" b="0" dirty="0">
              <a:solidFill>
                <a:schemeClr val="tx1"/>
              </a:solidFill>
            </a:endParaRPr>
          </a:p>
        </p:txBody>
      </p:sp>
      <p:grpSp>
        <p:nvGrpSpPr>
          <p:cNvPr id="53" name="Рисунок 27">
            <a:extLst>
              <a:ext uri="{FF2B5EF4-FFF2-40B4-BE49-F238E27FC236}">
                <a16:creationId xmlns:a16="http://schemas.microsoft.com/office/drawing/2014/main" id="{4EA5AE61-70F6-4B90-996A-39FB35C6FC00}"/>
              </a:ext>
            </a:extLst>
          </p:cNvPr>
          <p:cNvGrpSpPr>
            <a:grpSpLocks/>
          </p:cNvGrpSpPr>
          <p:nvPr/>
        </p:nvGrpSpPr>
        <p:grpSpPr bwMode="auto">
          <a:xfrm>
            <a:off x="888247" y="2547650"/>
            <a:ext cx="457200" cy="457200"/>
            <a:chOff x="721158" y="2570513"/>
            <a:chExt cx="457200" cy="457200"/>
          </a:xfrm>
        </p:grpSpPr>
        <p:sp>
          <p:nvSpPr>
            <p:cNvPr id="54" name="Полилиния: фигура 52">
              <a:extLst>
                <a:ext uri="{FF2B5EF4-FFF2-40B4-BE49-F238E27FC236}">
                  <a16:creationId xmlns:a16="http://schemas.microsoft.com/office/drawing/2014/main" id="{4D440FD6-B352-4F33-A957-FC375D0CA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491" y="2592373"/>
              <a:ext cx="457200" cy="276225"/>
            </a:xfrm>
            <a:custGeom>
              <a:avLst/>
              <a:gdLst>
                <a:gd name="T0" fmla="*/ 277320 w 457200"/>
                <a:gd name="T1" fmla="*/ 267891 h 276225"/>
                <a:gd name="T2" fmla="*/ 382095 w 457200"/>
                <a:gd name="T3" fmla="*/ 267891 h 276225"/>
                <a:gd name="T4" fmla="*/ 448770 w 457200"/>
                <a:gd name="T5" fmla="*/ 201216 h 276225"/>
                <a:gd name="T6" fmla="*/ 382095 w 457200"/>
                <a:gd name="T7" fmla="*/ 134541 h 276225"/>
                <a:gd name="T8" fmla="*/ 361807 w 457200"/>
                <a:gd name="T9" fmla="*/ 137684 h 276225"/>
                <a:gd name="T10" fmla="*/ 363045 w 457200"/>
                <a:gd name="T11" fmla="*/ 125016 h 276225"/>
                <a:gd name="T12" fmla="*/ 296370 w 457200"/>
                <a:gd name="T13" fmla="*/ 58341 h 276225"/>
                <a:gd name="T14" fmla="*/ 252841 w 457200"/>
                <a:gd name="T15" fmla="*/ 74628 h 276225"/>
                <a:gd name="T16" fmla="*/ 163020 w 457200"/>
                <a:gd name="T17" fmla="*/ 10716 h 276225"/>
                <a:gd name="T18" fmla="*/ 67770 w 457200"/>
                <a:gd name="T19" fmla="*/ 105966 h 276225"/>
                <a:gd name="T20" fmla="*/ 72247 w 457200"/>
                <a:gd name="T21" fmla="*/ 134731 h 276225"/>
                <a:gd name="T22" fmla="*/ 10716 w 457200"/>
                <a:gd name="T23" fmla="*/ 201120 h 276225"/>
                <a:gd name="T24" fmla="*/ 77391 w 457200"/>
                <a:gd name="T25" fmla="*/ 267795 h 276225"/>
                <a:gd name="T26" fmla="*/ 163116 w 457200"/>
                <a:gd name="T27" fmla="*/ 267795 h 27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7200" h="276225">
                  <a:moveTo>
                    <a:pt x="277320" y="267891"/>
                  </a:moveTo>
                  <a:lnTo>
                    <a:pt x="382095" y="267891"/>
                  </a:lnTo>
                  <a:cubicBezTo>
                    <a:pt x="418957" y="267891"/>
                    <a:pt x="448770" y="238077"/>
                    <a:pt x="448770" y="201216"/>
                  </a:cubicBezTo>
                  <a:cubicBezTo>
                    <a:pt x="448770" y="164354"/>
                    <a:pt x="418957" y="134541"/>
                    <a:pt x="382095" y="134541"/>
                  </a:cubicBezTo>
                  <a:cubicBezTo>
                    <a:pt x="375047" y="134541"/>
                    <a:pt x="368189" y="135684"/>
                    <a:pt x="361807" y="137684"/>
                  </a:cubicBezTo>
                  <a:cubicBezTo>
                    <a:pt x="362569" y="133588"/>
                    <a:pt x="363045" y="129302"/>
                    <a:pt x="363045" y="125016"/>
                  </a:cubicBezTo>
                  <a:cubicBezTo>
                    <a:pt x="363045" y="88154"/>
                    <a:pt x="333232" y="58341"/>
                    <a:pt x="296370" y="58341"/>
                  </a:cubicBezTo>
                  <a:cubicBezTo>
                    <a:pt x="279702" y="58341"/>
                    <a:pt x="264557" y="64532"/>
                    <a:pt x="252841" y="74628"/>
                  </a:cubicBezTo>
                  <a:cubicBezTo>
                    <a:pt x="239887" y="37481"/>
                    <a:pt x="204549" y="10716"/>
                    <a:pt x="163020" y="10716"/>
                  </a:cubicBezTo>
                  <a:cubicBezTo>
                    <a:pt x="110442" y="10716"/>
                    <a:pt x="67770" y="53388"/>
                    <a:pt x="67770" y="105966"/>
                  </a:cubicBezTo>
                  <a:cubicBezTo>
                    <a:pt x="67770" y="115967"/>
                    <a:pt x="69390" y="125682"/>
                    <a:pt x="72247" y="134731"/>
                  </a:cubicBezTo>
                  <a:cubicBezTo>
                    <a:pt x="37862" y="137398"/>
                    <a:pt x="10716" y="166068"/>
                    <a:pt x="10716" y="201120"/>
                  </a:cubicBezTo>
                  <a:cubicBezTo>
                    <a:pt x="10716" y="237982"/>
                    <a:pt x="40529" y="267795"/>
                    <a:pt x="77391" y="267795"/>
                  </a:cubicBezTo>
                  <a:lnTo>
                    <a:pt x="163116" y="267795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5" name="Полилиния: фигура 53">
              <a:extLst>
                <a:ext uri="{FF2B5EF4-FFF2-40B4-BE49-F238E27FC236}">
                  <a16:creationId xmlns:a16="http://schemas.microsoft.com/office/drawing/2014/main" id="{519AB801-F909-43C2-8CBA-B80D4C05D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71" y="2792398"/>
              <a:ext cx="152400" cy="219075"/>
            </a:xfrm>
            <a:custGeom>
              <a:avLst/>
              <a:gdLst>
                <a:gd name="T0" fmla="*/ 48816 w 152400"/>
                <a:gd name="T1" fmla="*/ 10716 h 219075"/>
                <a:gd name="T2" fmla="*/ 48816 w 152400"/>
                <a:gd name="T3" fmla="*/ 125016 h 219075"/>
                <a:gd name="T4" fmla="*/ 10716 w 152400"/>
                <a:gd name="T5" fmla="*/ 125016 h 219075"/>
                <a:gd name="T6" fmla="*/ 77391 w 152400"/>
                <a:gd name="T7" fmla="*/ 210741 h 219075"/>
                <a:gd name="T8" fmla="*/ 144066 w 152400"/>
                <a:gd name="T9" fmla="*/ 125016 h 219075"/>
                <a:gd name="T10" fmla="*/ 105966 w 152400"/>
                <a:gd name="T11" fmla="*/ 125016 h 219075"/>
                <a:gd name="T12" fmla="*/ 105966 w 152400"/>
                <a:gd name="T13" fmla="*/ 10716 h 2190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400" h="219075">
                  <a:moveTo>
                    <a:pt x="48816" y="10716"/>
                  </a:moveTo>
                  <a:lnTo>
                    <a:pt x="48816" y="125016"/>
                  </a:lnTo>
                  <a:lnTo>
                    <a:pt x="10716" y="125016"/>
                  </a:lnTo>
                  <a:lnTo>
                    <a:pt x="77391" y="210741"/>
                  </a:lnTo>
                  <a:lnTo>
                    <a:pt x="144066" y="125016"/>
                  </a:lnTo>
                  <a:lnTo>
                    <a:pt x="105966" y="125016"/>
                  </a:lnTo>
                  <a:lnTo>
                    <a:pt x="105966" y="10716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6" name="Полилиния: фигура 54">
              <a:extLst>
                <a:ext uri="{FF2B5EF4-FFF2-40B4-BE49-F238E27FC236}">
                  <a16:creationId xmlns:a16="http://schemas.microsoft.com/office/drawing/2014/main" id="{82D184E2-0BEC-459B-AB1B-449C1D0F5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07" y="2656190"/>
              <a:ext cx="19050" cy="38100"/>
            </a:xfrm>
            <a:custGeom>
              <a:avLst/>
              <a:gdLst>
                <a:gd name="T0" fmla="*/ 10716 w 19050"/>
                <a:gd name="T1" fmla="*/ 10716 h 38100"/>
                <a:gd name="T2" fmla="*/ 15573 w 19050"/>
                <a:gd name="T3" fmla="*/ 32623 h 381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050" h="38100">
                  <a:moveTo>
                    <a:pt x="10716" y="10716"/>
                  </a:moveTo>
                  <a:cubicBezTo>
                    <a:pt x="13192" y="17669"/>
                    <a:pt x="14811" y="25003"/>
                    <a:pt x="15573" y="32623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7" name="Полилиния: фигура 55">
              <a:extLst>
                <a:ext uri="{FF2B5EF4-FFF2-40B4-BE49-F238E27FC236}">
                  <a16:creationId xmlns:a16="http://schemas.microsoft.com/office/drawing/2014/main" id="{93FE59E5-A925-46AD-B13C-A0AC8F868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391" y="2719341"/>
              <a:ext cx="28575" cy="38100"/>
            </a:xfrm>
            <a:custGeom>
              <a:avLst/>
              <a:gdLst>
                <a:gd name="T0" fmla="*/ 19002 w 28575"/>
                <a:gd name="T1" fmla="*/ 10716 h 38100"/>
                <a:gd name="T2" fmla="*/ 10716 w 28575"/>
                <a:gd name="T3" fmla="*/ 32337 h 381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575" h="38100">
                  <a:moveTo>
                    <a:pt x="19002" y="10716"/>
                  </a:moveTo>
                  <a:cubicBezTo>
                    <a:pt x="17478" y="18526"/>
                    <a:pt x="14621" y="25860"/>
                    <a:pt x="10716" y="32337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8" name="Полилиния: фигура 56">
              <a:extLst>
                <a:ext uri="{FF2B5EF4-FFF2-40B4-BE49-F238E27FC236}">
                  <a16:creationId xmlns:a16="http://schemas.microsoft.com/office/drawing/2014/main" id="{DCA3C36D-51CB-405E-84F4-5ECF5C0E4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28" y="2716182"/>
              <a:ext cx="38100" cy="19050"/>
            </a:xfrm>
            <a:custGeom>
              <a:avLst/>
              <a:gdLst>
                <a:gd name="T0" fmla="*/ 10716 w 38100"/>
                <a:gd name="T1" fmla="*/ 10922 h 19050"/>
                <a:gd name="T2" fmla="*/ 35481 w 38100"/>
                <a:gd name="T3" fmla="*/ 13685 h 190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100" h="19050">
                  <a:moveTo>
                    <a:pt x="10716" y="10922"/>
                  </a:moveTo>
                  <a:cubicBezTo>
                    <a:pt x="19002" y="10256"/>
                    <a:pt x="27384" y="11208"/>
                    <a:pt x="35481" y="13685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59" name="Рисунок 31">
            <a:extLst>
              <a:ext uri="{FF2B5EF4-FFF2-40B4-BE49-F238E27FC236}">
                <a16:creationId xmlns:a16="http://schemas.microsoft.com/office/drawing/2014/main" id="{69AF45A7-A275-4673-B16B-0A218A4FFB58}"/>
              </a:ext>
            </a:extLst>
          </p:cNvPr>
          <p:cNvGrpSpPr>
            <a:grpSpLocks/>
          </p:cNvGrpSpPr>
          <p:nvPr/>
        </p:nvGrpSpPr>
        <p:grpSpPr bwMode="auto">
          <a:xfrm>
            <a:off x="897772" y="3168362"/>
            <a:ext cx="457200" cy="457200"/>
            <a:chOff x="721158" y="3167956"/>
            <a:chExt cx="457200" cy="457200"/>
          </a:xfrm>
        </p:grpSpPr>
        <p:sp>
          <p:nvSpPr>
            <p:cNvPr id="60" name="Полилиния: фигура 58">
              <a:extLst>
                <a:ext uri="{FF2B5EF4-FFF2-40B4-BE49-F238E27FC236}">
                  <a16:creationId xmlns:a16="http://schemas.microsoft.com/office/drawing/2014/main" id="{0411A422-B8BF-427C-B029-531D59FD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46" y="3285161"/>
              <a:ext cx="314325" cy="304800"/>
            </a:xfrm>
            <a:custGeom>
              <a:avLst/>
              <a:gdLst>
                <a:gd name="T0" fmla="*/ 30718 w 314325"/>
                <a:gd name="T1" fmla="*/ 10716 h 304800"/>
                <a:gd name="T2" fmla="*/ 289893 w 314325"/>
                <a:gd name="T3" fmla="*/ 10716 h 304800"/>
                <a:gd name="T4" fmla="*/ 309801 w 314325"/>
                <a:gd name="T5" fmla="*/ 30623 h 304800"/>
                <a:gd name="T6" fmla="*/ 309801 w 314325"/>
                <a:gd name="T7" fmla="*/ 229981 h 304800"/>
                <a:gd name="T8" fmla="*/ 289893 w 314325"/>
                <a:gd name="T9" fmla="*/ 249888 h 304800"/>
                <a:gd name="T10" fmla="*/ 117396 w 314325"/>
                <a:gd name="T11" fmla="*/ 249888 h 304800"/>
                <a:gd name="T12" fmla="*/ 77772 w 314325"/>
                <a:gd name="T13" fmla="*/ 291608 h 304800"/>
                <a:gd name="T14" fmla="*/ 60531 w 314325"/>
                <a:gd name="T15" fmla="*/ 284750 h 304800"/>
                <a:gd name="T16" fmla="*/ 60531 w 314325"/>
                <a:gd name="T17" fmla="*/ 249888 h 304800"/>
                <a:gd name="T18" fmla="*/ 30623 w 314325"/>
                <a:gd name="T19" fmla="*/ 249888 h 304800"/>
                <a:gd name="T20" fmla="*/ 10716 w 314325"/>
                <a:gd name="T21" fmla="*/ 229981 h 304800"/>
                <a:gd name="T22" fmla="*/ 10716 w 314325"/>
                <a:gd name="T23" fmla="*/ 30623 h 304800"/>
                <a:gd name="T24" fmla="*/ 30623 w 314325"/>
                <a:gd name="T25" fmla="*/ 10716 h 304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325" h="304800">
                  <a:moveTo>
                    <a:pt x="30718" y="10716"/>
                  </a:moveTo>
                  <a:lnTo>
                    <a:pt x="289893" y="10716"/>
                  </a:lnTo>
                  <a:cubicBezTo>
                    <a:pt x="300942" y="10716"/>
                    <a:pt x="309801" y="19669"/>
                    <a:pt x="309801" y="30623"/>
                  </a:cubicBezTo>
                  <a:lnTo>
                    <a:pt x="309801" y="229981"/>
                  </a:lnTo>
                  <a:cubicBezTo>
                    <a:pt x="309801" y="241030"/>
                    <a:pt x="300847" y="249888"/>
                    <a:pt x="289893" y="249888"/>
                  </a:cubicBezTo>
                  <a:lnTo>
                    <a:pt x="117396" y="249888"/>
                  </a:lnTo>
                  <a:lnTo>
                    <a:pt x="77772" y="291608"/>
                  </a:lnTo>
                  <a:cubicBezTo>
                    <a:pt x="71580" y="298180"/>
                    <a:pt x="60531" y="293703"/>
                    <a:pt x="60531" y="284750"/>
                  </a:cubicBezTo>
                  <a:lnTo>
                    <a:pt x="60531" y="249888"/>
                  </a:lnTo>
                  <a:lnTo>
                    <a:pt x="30623" y="249888"/>
                  </a:lnTo>
                  <a:cubicBezTo>
                    <a:pt x="19574" y="249888"/>
                    <a:pt x="10716" y="240935"/>
                    <a:pt x="10716" y="229981"/>
                  </a:cubicBezTo>
                  <a:lnTo>
                    <a:pt x="10716" y="30623"/>
                  </a:lnTo>
                  <a:cubicBezTo>
                    <a:pt x="10716" y="19574"/>
                    <a:pt x="19669" y="10716"/>
                    <a:pt x="30623" y="10716"/>
                  </a:cubicBezTo>
                  <a:lnTo>
                    <a:pt x="30718" y="10716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1" name="Полилиния: фигура 59">
              <a:extLst>
                <a:ext uri="{FF2B5EF4-FFF2-40B4-BE49-F238E27FC236}">
                  <a16:creationId xmlns:a16="http://schemas.microsoft.com/office/drawing/2014/main" id="{8548AE2C-D2E4-48D8-B3BD-1E93DFD9D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63" y="3315082"/>
              <a:ext cx="200025" cy="190500"/>
            </a:xfrm>
            <a:custGeom>
              <a:avLst/>
              <a:gdLst>
                <a:gd name="T0" fmla="*/ 99393 w 200025"/>
                <a:gd name="T1" fmla="*/ 134242 h 190500"/>
                <a:gd name="T2" fmla="*/ 130350 w 200025"/>
                <a:gd name="T3" fmla="*/ 90427 h 190500"/>
                <a:gd name="T4" fmla="*/ 130350 w 200025"/>
                <a:gd name="T5" fmla="*/ 70520 h 190500"/>
                <a:gd name="T6" fmla="*/ 135779 w 200025"/>
                <a:gd name="T7" fmla="*/ 43374 h 190500"/>
                <a:gd name="T8" fmla="*/ 123777 w 200025"/>
                <a:gd name="T9" fmla="*/ 15370 h 190500"/>
                <a:gd name="T10" fmla="*/ 100060 w 200025"/>
                <a:gd name="T11" fmla="*/ 17085 h 190500"/>
                <a:gd name="T12" fmla="*/ 100060 w 200025"/>
                <a:gd name="T13" fmla="*/ 23848 h 190500"/>
                <a:gd name="T14" fmla="*/ 75390 w 200025"/>
                <a:gd name="T15" fmla="*/ 63948 h 190500"/>
                <a:gd name="T16" fmla="*/ 50625 w 200025"/>
                <a:gd name="T17" fmla="*/ 80521 h 190500"/>
                <a:gd name="T18" fmla="*/ 10716 w 200025"/>
                <a:gd name="T19" fmla="*/ 80521 h 190500"/>
                <a:gd name="T20" fmla="*/ 10716 w 200025"/>
                <a:gd name="T21" fmla="*/ 160246 h 190500"/>
                <a:gd name="T22" fmla="*/ 40624 w 200025"/>
                <a:gd name="T23" fmla="*/ 160246 h 190500"/>
                <a:gd name="T24" fmla="*/ 80534 w 200025"/>
                <a:gd name="T25" fmla="*/ 180153 h 190500"/>
                <a:gd name="T26" fmla="*/ 160258 w 200025"/>
                <a:gd name="T27" fmla="*/ 180153 h 190500"/>
                <a:gd name="T28" fmla="*/ 178641 w 200025"/>
                <a:gd name="T29" fmla="*/ 164246 h 190500"/>
                <a:gd name="T30" fmla="*/ 189786 w 200025"/>
                <a:gd name="T31" fmla="*/ 106620 h 190500"/>
                <a:gd name="T32" fmla="*/ 170164 w 200025"/>
                <a:gd name="T33" fmla="*/ 80521 h 190500"/>
                <a:gd name="T34" fmla="*/ 150257 w 200025"/>
                <a:gd name="T35" fmla="*/ 80521 h 1905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0025" h="190500">
                  <a:moveTo>
                    <a:pt x="99393" y="134242"/>
                  </a:moveTo>
                  <a:cubicBezTo>
                    <a:pt x="114633" y="123955"/>
                    <a:pt x="130350" y="108239"/>
                    <a:pt x="130350" y="90427"/>
                  </a:cubicBezTo>
                  <a:lnTo>
                    <a:pt x="130350" y="70520"/>
                  </a:lnTo>
                  <a:cubicBezTo>
                    <a:pt x="130350" y="67091"/>
                    <a:pt x="135779" y="58804"/>
                    <a:pt x="135779" y="43374"/>
                  </a:cubicBezTo>
                  <a:cubicBezTo>
                    <a:pt x="135779" y="27943"/>
                    <a:pt x="131874" y="20800"/>
                    <a:pt x="123777" y="15370"/>
                  </a:cubicBezTo>
                  <a:cubicBezTo>
                    <a:pt x="114348" y="9084"/>
                    <a:pt x="100060" y="8703"/>
                    <a:pt x="100060" y="17085"/>
                  </a:cubicBezTo>
                  <a:lnTo>
                    <a:pt x="100060" y="23848"/>
                  </a:lnTo>
                  <a:cubicBezTo>
                    <a:pt x="100060" y="42517"/>
                    <a:pt x="87011" y="54518"/>
                    <a:pt x="75390" y="63948"/>
                  </a:cubicBezTo>
                  <a:cubicBezTo>
                    <a:pt x="75390" y="63948"/>
                    <a:pt x="57293" y="80521"/>
                    <a:pt x="50625" y="80521"/>
                  </a:cubicBezTo>
                  <a:lnTo>
                    <a:pt x="10716" y="80521"/>
                  </a:lnTo>
                  <a:lnTo>
                    <a:pt x="10716" y="160246"/>
                  </a:lnTo>
                  <a:lnTo>
                    <a:pt x="40624" y="160246"/>
                  </a:lnTo>
                  <a:cubicBezTo>
                    <a:pt x="56436" y="160246"/>
                    <a:pt x="58245" y="180153"/>
                    <a:pt x="80534" y="180153"/>
                  </a:cubicBezTo>
                  <a:lnTo>
                    <a:pt x="160258" y="180153"/>
                  </a:lnTo>
                  <a:cubicBezTo>
                    <a:pt x="168069" y="180153"/>
                    <a:pt x="178641" y="171676"/>
                    <a:pt x="178641" y="164246"/>
                  </a:cubicBezTo>
                  <a:lnTo>
                    <a:pt x="189786" y="106620"/>
                  </a:lnTo>
                  <a:cubicBezTo>
                    <a:pt x="192262" y="92237"/>
                    <a:pt x="185404" y="80521"/>
                    <a:pt x="170164" y="80521"/>
                  </a:cubicBezTo>
                  <a:lnTo>
                    <a:pt x="150257" y="80521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2" name="Полилиния: фигура 60">
              <a:extLst>
                <a:ext uri="{FF2B5EF4-FFF2-40B4-BE49-F238E27FC236}">
                  <a16:creationId xmlns:a16="http://schemas.microsoft.com/office/drawing/2014/main" id="{B51E78D0-7B53-4B94-9D25-0CD61677A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7" y="3175528"/>
              <a:ext cx="361950" cy="447675"/>
            </a:xfrm>
            <a:custGeom>
              <a:avLst/>
              <a:gdLst>
                <a:gd name="T0" fmla="*/ 359616 w 361950"/>
                <a:gd name="T1" fmla="*/ 379524 h 447675"/>
                <a:gd name="T2" fmla="*/ 359616 w 361950"/>
                <a:gd name="T3" fmla="*/ 439341 h 447675"/>
                <a:gd name="T4" fmla="*/ 10716 w 361950"/>
                <a:gd name="T5" fmla="*/ 439341 h 447675"/>
                <a:gd name="T6" fmla="*/ 10716 w 361950"/>
                <a:gd name="T7" fmla="*/ 10716 h 447675"/>
                <a:gd name="T8" fmla="*/ 359616 w 361950"/>
                <a:gd name="T9" fmla="*/ 10716 h 447675"/>
                <a:gd name="T10" fmla="*/ 359616 w 361950"/>
                <a:gd name="T11" fmla="*/ 100346 h 4476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1950" h="447675">
                  <a:moveTo>
                    <a:pt x="359616" y="379524"/>
                  </a:moveTo>
                  <a:lnTo>
                    <a:pt x="359616" y="439341"/>
                  </a:lnTo>
                  <a:lnTo>
                    <a:pt x="10716" y="439341"/>
                  </a:lnTo>
                  <a:lnTo>
                    <a:pt x="10716" y="10716"/>
                  </a:lnTo>
                  <a:lnTo>
                    <a:pt x="359616" y="10716"/>
                  </a:lnTo>
                  <a:lnTo>
                    <a:pt x="359616" y="10034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3" name="Полилиния: фигура 61">
              <a:extLst>
                <a:ext uri="{FF2B5EF4-FFF2-40B4-BE49-F238E27FC236}">
                  <a16:creationId xmlns:a16="http://schemas.microsoft.com/office/drawing/2014/main" id="{4FBE9E6E-542A-47C1-83BB-D461EB4ED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114" y="3235345"/>
              <a:ext cx="323850" cy="19050"/>
            </a:xfrm>
            <a:custGeom>
              <a:avLst/>
              <a:gdLst>
                <a:gd name="T0" fmla="*/ 10716 w 323850"/>
                <a:gd name="T1" fmla="*/ 10716 h 19050"/>
                <a:gd name="T2" fmla="*/ 319707 w 323850"/>
                <a:gd name="T3" fmla="*/ 10716 h 190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3850" h="19050">
                  <a:moveTo>
                    <a:pt x="10716" y="10716"/>
                  </a:moveTo>
                  <a:lnTo>
                    <a:pt x="319707" y="1071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4" name="Полилиния: фигура 62">
              <a:extLst>
                <a:ext uri="{FF2B5EF4-FFF2-40B4-BE49-F238E27FC236}">
                  <a16:creationId xmlns:a16="http://schemas.microsoft.com/office/drawing/2014/main" id="{CA69FD5C-7528-48A0-A5B2-4DBE6CAE8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115" y="3205437"/>
              <a:ext cx="38100" cy="19050"/>
            </a:xfrm>
            <a:custGeom>
              <a:avLst/>
              <a:gdLst>
                <a:gd name="T0" fmla="*/ 10716 w 38100"/>
                <a:gd name="T1" fmla="*/ 10716 h 19050"/>
                <a:gd name="T2" fmla="*/ 30623 w 38100"/>
                <a:gd name="T3" fmla="*/ 10716 h 190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100" h="19050">
                  <a:moveTo>
                    <a:pt x="10716" y="10716"/>
                  </a:moveTo>
                  <a:lnTo>
                    <a:pt x="30623" y="10716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5" name="Полилиния: фигура 63">
              <a:extLst>
                <a:ext uri="{FF2B5EF4-FFF2-40B4-BE49-F238E27FC236}">
                  <a16:creationId xmlns:a16="http://schemas.microsoft.com/office/drawing/2014/main" id="{5861A88C-3DEB-4947-AC46-B8C3D790C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24" y="3205437"/>
              <a:ext cx="38100" cy="19050"/>
            </a:xfrm>
            <a:custGeom>
              <a:avLst/>
              <a:gdLst>
                <a:gd name="T0" fmla="*/ 10716 w 38100"/>
                <a:gd name="T1" fmla="*/ 10716 h 19050"/>
                <a:gd name="T2" fmla="*/ 30623 w 38100"/>
                <a:gd name="T3" fmla="*/ 10716 h 190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100" h="19050">
                  <a:moveTo>
                    <a:pt x="10716" y="10716"/>
                  </a:moveTo>
                  <a:lnTo>
                    <a:pt x="30623" y="10716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6" name="Полилиния: фигура 64">
              <a:extLst>
                <a:ext uri="{FF2B5EF4-FFF2-40B4-BE49-F238E27FC236}">
                  <a16:creationId xmlns:a16="http://schemas.microsoft.com/office/drawing/2014/main" id="{F60DCAFE-2E64-4CA3-BDF9-66771581F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932" y="3205437"/>
              <a:ext cx="38100" cy="19050"/>
            </a:xfrm>
            <a:custGeom>
              <a:avLst/>
              <a:gdLst>
                <a:gd name="T0" fmla="*/ 10716 w 38100"/>
                <a:gd name="T1" fmla="*/ 10716 h 19050"/>
                <a:gd name="T2" fmla="*/ 30623 w 38100"/>
                <a:gd name="T3" fmla="*/ 10716 h 190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100" h="19050">
                  <a:moveTo>
                    <a:pt x="10716" y="10716"/>
                  </a:moveTo>
                  <a:lnTo>
                    <a:pt x="30623" y="10716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67" name="Рисунок 37">
            <a:extLst>
              <a:ext uri="{FF2B5EF4-FFF2-40B4-BE49-F238E27FC236}">
                <a16:creationId xmlns:a16="http://schemas.microsoft.com/office/drawing/2014/main" id="{A9654158-2C35-47E0-8901-98D88745062B}"/>
              </a:ext>
            </a:extLst>
          </p:cNvPr>
          <p:cNvGrpSpPr>
            <a:grpSpLocks/>
          </p:cNvGrpSpPr>
          <p:nvPr/>
        </p:nvGrpSpPr>
        <p:grpSpPr bwMode="auto">
          <a:xfrm>
            <a:off x="893010" y="3882737"/>
            <a:ext cx="457200" cy="457200"/>
            <a:chOff x="721158" y="5525361"/>
            <a:chExt cx="457200" cy="457200"/>
          </a:xfrm>
        </p:grpSpPr>
        <p:sp>
          <p:nvSpPr>
            <p:cNvPr id="68" name="Полилиния: фигура 85">
              <a:extLst>
                <a:ext uri="{FF2B5EF4-FFF2-40B4-BE49-F238E27FC236}">
                  <a16:creationId xmlns:a16="http://schemas.microsoft.com/office/drawing/2014/main" id="{4C4791D5-2E32-42EA-A3E8-B9D1EA207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99" y="5704669"/>
              <a:ext cx="38100" cy="133350"/>
            </a:xfrm>
            <a:custGeom>
              <a:avLst/>
              <a:gdLst>
                <a:gd name="T0" fmla="*/ 22527 w 38100"/>
                <a:gd name="T1" fmla="*/ 10716 h 133350"/>
                <a:gd name="T2" fmla="*/ 27480 w 38100"/>
                <a:gd name="T3" fmla="*/ 51578 h 133350"/>
                <a:gd name="T4" fmla="*/ 10716 w 38100"/>
                <a:gd name="T5" fmla="*/ 127587 h 1333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133350">
                  <a:moveTo>
                    <a:pt x="22527" y="10716"/>
                  </a:moveTo>
                  <a:cubicBezTo>
                    <a:pt x="25765" y="23765"/>
                    <a:pt x="27480" y="37481"/>
                    <a:pt x="27480" y="51578"/>
                  </a:cubicBezTo>
                  <a:cubicBezTo>
                    <a:pt x="27480" y="78724"/>
                    <a:pt x="22050" y="104918"/>
                    <a:pt x="10716" y="127587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9" name="Полилиния: фигура 86">
              <a:extLst>
                <a:ext uri="{FF2B5EF4-FFF2-40B4-BE49-F238E27FC236}">
                  <a16:creationId xmlns:a16="http://schemas.microsoft.com/office/drawing/2014/main" id="{A27DDA14-ED74-4221-9C23-E0498F302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879" y="5578082"/>
              <a:ext cx="314325" cy="257175"/>
            </a:xfrm>
            <a:custGeom>
              <a:avLst/>
              <a:gdLst>
                <a:gd name="T0" fmla="*/ 28432 w 314325"/>
                <a:gd name="T1" fmla="*/ 254175 h 257175"/>
                <a:gd name="T2" fmla="*/ 14621 w 314325"/>
                <a:gd name="T3" fmla="*/ 214646 h 257175"/>
                <a:gd name="T4" fmla="*/ 10716 w 314325"/>
                <a:gd name="T5" fmla="*/ 178165 h 257175"/>
                <a:gd name="T6" fmla="*/ 176355 w 314325"/>
                <a:gd name="T7" fmla="*/ 10716 h 257175"/>
                <a:gd name="T8" fmla="*/ 309896 w 314325"/>
                <a:gd name="T9" fmla="*/ 78915 h 257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325" h="257175">
                  <a:moveTo>
                    <a:pt x="28432" y="254175"/>
                  </a:moveTo>
                  <a:cubicBezTo>
                    <a:pt x="22336" y="241887"/>
                    <a:pt x="17574" y="228552"/>
                    <a:pt x="14621" y="214646"/>
                  </a:cubicBezTo>
                  <a:cubicBezTo>
                    <a:pt x="12049" y="202835"/>
                    <a:pt x="10716" y="190643"/>
                    <a:pt x="10716" y="178165"/>
                  </a:cubicBezTo>
                  <a:cubicBezTo>
                    <a:pt x="10716" y="85392"/>
                    <a:pt x="84630" y="10716"/>
                    <a:pt x="176355" y="10716"/>
                  </a:cubicBezTo>
                  <a:cubicBezTo>
                    <a:pt x="231315" y="10716"/>
                    <a:pt x="279797" y="37481"/>
                    <a:pt x="309896" y="78915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0" name="Полилиния: фигура 87">
              <a:extLst>
                <a:ext uri="{FF2B5EF4-FFF2-40B4-BE49-F238E27FC236}">
                  <a16:creationId xmlns:a16="http://schemas.microsoft.com/office/drawing/2014/main" id="{55000E84-118B-4155-B882-361B3F09B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66" y="5704669"/>
              <a:ext cx="95250" cy="95250"/>
            </a:xfrm>
            <a:custGeom>
              <a:avLst/>
              <a:gdLst>
                <a:gd name="T0" fmla="*/ 88630 w 95250"/>
                <a:gd name="T1" fmla="*/ 49673 h 95250"/>
                <a:gd name="T2" fmla="*/ 49673 w 95250"/>
                <a:gd name="T3" fmla="*/ 88630 h 95250"/>
                <a:gd name="T4" fmla="*/ 10716 w 95250"/>
                <a:gd name="T5" fmla="*/ 49673 h 95250"/>
                <a:gd name="T6" fmla="*/ 49673 w 95250"/>
                <a:gd name="T7" fmla="*/ 10716 h 95250"/>
                <a:gd name="T8" fmla="*/ 88630 w 95250"/>
                <a:gd name="T9" fmla="*/ 49673 h 95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250" h="95250">
                  <a:moveTo>
                    <a:pt x="88630" y="49673"/>
                  </a:moveTo>
                  <a:cubicBezTo>
                    <a:pt x="88630" y="71188"/>
                    <a:pt x="71188" y="88630"/>
                    <a:pt x="49673" y="88630"/>
                  </a:cubicBezTo>
                  <a:cubicBezTo>
                    <a:pt x="28157" y="88630"/>
                    <a:pt x="10716" y="71188"/>
                    <a:pt x="10716" y="49673"/>
                  </a:cubicBezTo>
                  <a:cubicBezTo>
                    <a:pt x="10716" y="28157"/>
                    <a:pt x="28157" y="10716"/>
                    <a:pt x="49673" y="10716"/>
                  </a:cubicBezTo>
                  <a:cubicBezTo>
                    <a:pt x="71188" y="10716"/>
                    <a:pt x="88630" y="28157"/>
                    <a:pt x="88630" y="49673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1" name="Полилиния: фигура 88">
              <a:extLst>
                <a:ext uri="{FF2B5EF4-FFF2-40B4-BE49-F238E27FC236}">
                  <a16:creationId xmlns:a16="http://schemas.microsoft.com/office/drawing/2014/main" id="{EFAC7EE2-3A5C-49D3-B1FC-C78A9AD5F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793" y="5761152"/>
              <a:ext cx="66675" cy="38100"/>
            </a:xfrm>
            <a:custGeom>
              <a:avLst/>
              <a:gdLst>
                <a:gd name="T0" fmla="*/ 59388 w 66675"/>
                <a:gd name="T1" fmla="*/ 10716 h 38100"/>
                <a:gd name="T2" fmla="*/ 10716 w 66675"/>
                <a:gd name="T3" fmla="*/ 32147 h 381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675" h="38100">
                  <a:moveTo>
                    <a:pt x="59388" y="10716"/>
                  </a:moveTo>
                  <a:lnTo>
                    <a:pt x="10716" y="32147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2" name="Полилиния: фигура 89">
              <a:extLst>
                <a:ext uri="{FF2B5EF4-FFF2-40B4-BE49-F238E27FC236}">
                  <a16:creationId xmlns:a16="http://schemas.microsoft.com/office/drawing/2014/main" id="{28B54DC8-201B-4BE5-B86D-341A06E9F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81" y="5665712"/>
              <a:ext cx="152400" cy="76200"/>
            </a:xfrm>
            <a:custGeom>
              <a:avLst/>
              <a:gdLst>
                <a:gd name="T0" fmla="*/ 147114 w 152400"/>
                <a:gd name="T1" fmla="*/ 10716 h 76200"/>
                <a:gd name="T2" fmla="*/ 10716 w 152400"/>
                <a:gd name="T3" fmla="*/ 71866 h 762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400" h="76200">
                  <a:moveTo>
                    <a:pt x="147114" y="10716"/>
                  </a:moveTo>
                  <a:lnTo>
                    <a:pt x="10716" y="71866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3" name="Полилиния: фигура 90">
              <a:extLst>
                <a:ext uri="{FF2B5EF4-FFF2-40B4-BE49-F238E27FC236}">
                  <a16:creationId xmlns:a16="http://schemas.microsoft.com/office/drawing/2014/main" id="{CA4B68ED-7629-4C75-9485-278C82B0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509" y="5841067"/>
              <a:ext cx="171450" cy="66675"/>
            </a:xfrm>
            <a:custGeom>
              <a:avLst/>
              <a:gdLst>
                <a:gd name="T0" fmla="*/ 147495 w 171450"/>
                <a:gd name="T1" fmla="*/ 10716 h 66675"/>
                <a:gd name="T2" fmla="*/ 166545 w 171450"/>
                <a:gd name="T3" fmla="*/ 29766 h 66675"/>
                <a:gd name="T4" fmla="*/ 166545 w 171450"/>
                <a:gd name="T5" fmla="*/ 40338 h 66675"/>
                <a:gd name="T6" fmla="*/ 147495 w 171450"/>
                <a:gd name="T7" fmla="*/ 59388 h 66675"/>
                <a:gd name="T8" fmla="*/ 29766 w 171450"/>
                <a:gd name="T9" fmla="*/ 59388 h 66675"/>
                <a:gd name="T10" fmla="*/ 10716 w 171450"/>
                <a:gd name="T11" fmla="*/ 40338 h 66675"/>
                <a:gd name="T12" fmla="*/ 10716 w 171450"/>
                <a:gd name="T13" fmla="*/ 29766 h 66675"/>
                <a:gd name="T14" fmla="*/ 29766 w 171450"/>
                <a:gd name="T15" fmla="*/ 10716 h 66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450" h="66675">
                  <a:moveTo>
                    <a:pt x="147495" y="10716"/>
                  </a:moveTo>
                  <a:cubicBezTo>
                    <a:pt x="158016" y="10716"/>
                    <a:pt x="166545" y="19245"/>
                    <a:pt x="166545" y="29766"/>
                  </a:cubicBezTo>
                  <a:lnTo>
                    <a:pt x="166545" y="40338"/>
                  </a:lnTo>
                  <a:cubicBezTo>
                    <a:pt x="166545" y="50859"/>
                    <a:pt x="158016" y="59388"/>
                    <a:pt x="147495" y="59388"/>
                  </a:cubicBezTo>
                  <a:lnTo>
                    <a:pt x="29766" y="59388"/>
                  </a:lnTo>
                  <a:cubicBezTo>
                    <a:pt x="19245" y="59388"/>
                    <a:pt x="10716" y="50859"/>
                    <a:pt x="10716" y="40338"/>
                  </a:cubicBezTo>
                  <a:lnTo>
                    <a:pt x="10716" y="29766"/>
                  </a:lnTo>
                  <a:cubicBezTo>
                    <a:pt x="10716" y="19245"/>
                    <a:pt x="19245" y="10716"/>
                    <a:pt x="29766" y="10716"/>
                  </a:cubicBezTo>
                  <a:lnTo>
                    <a:pt x="147495" y="10716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4" name="Полилиния: фигура 91">
              <a:extLst>
                <a:ext uri="{FF2B5EF4-FFF2-40B4-BE49-F238E27FC236}">
                  <a16:creationId xmlns:a16="http://schemas.microsoft.com/office/drawing/2014/main" id="{EFFFC02F-D0EB-407C-B3F8-601725EAC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11" y="5529314"/>
              <a:ext cx="447675" cy="447675"/>
            </a:xfrm>
            <a:custGeom>
              <a:avLst/>
              <a:gdLst>
                <a:gd name="T0" fmla="*/ 439341 w 447675"/>
                <a:gd name="T1" fmla="*/ 225028 h 447675"/>
                <a:gd name="T2" fmla="*/ 225028 w 447675"/>
                <a:gd name="T3" fmla="*/ 439341 h 447675"/>
                <a:gd name="T4" fmla="*/ 10716 w 447675"/>
                <a:gd name="T5" fmla="*/ 225028 h 447675"/>
                <a:gd name="T6" fmla="*/ 225028 w 447675"/>
                <a:gd name="T7" fmla="*/ 10716 h 447675"/>
                <a:gd name="T8" fmla="*/ 439341 w 447675"/>
                <a:gd name="T9" fmla="*/ 225028 h 447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675" h="447675">
                  <a:moveTo>
                    <a:pt x="439341" y="225028"/>
                  </a:moveTo>
                  <a:cubicBezTo>
                    <a:pt x="439341" y="343390"/>
                    <a:pt x="343390" y="439341"/>
                    <a:pt x="225028" y="439341"/>
                  </a:cubicBezTo>
                  <a:cubicBezTo>
                    <a:pt x="106667" y="439341"/>
                    <a:pt x="10716" y="343390"/>
                    <a:pt x="10716" y="225028"/>
                  </a:cubicBezTo>
                  <a:cubicBezTo>
                    <a:pt x="10716" y="106667"/>
                    <a:pt x="106667" y="10716"/>
                    <a:pt x="225028" y="10716"/>
                  </a:cubicBezTo>
                  <a:cubicBezTo>
                    <a:pt x="343390" y="10716"/>
                    <a:pt x="439341" y="106667"/>
                    <a:pt x="439341" y="225028"/>
                  </a:cubicBez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75" name="Рисунок 29">
            <a:extLst>
              <a:ext uri="{FF2B5EF4-FFF2-40B4-BE49-F238E27FC236}">
                <a16:creationId xmlns:a16="http://schemas.microsoft.com/office/drawing/2014/main" id="{523B80BB-9E0B-4E57-AA54-FEDDDBC331B1}"/>
              </a:ext>
            </a:extLst>
          </p:cNvPr>
          <p:cNvGrpSpPr>
            <a:grpSpLocks/>
          </p:cNvGrpSpPr>
          <p:nvPr/>
        </p:nvGrpSpPr>
        <p:grpSpPr bwMode="auto">
          <a:xfrm>
            <a:off x="900947" y="5436900"/>
            <a:ext cx="457200" cy="457200"/>
            <a:chOff x="721158" y="1859299"/>
            <a:chExt cx="457200" cy="457200"/>
          </a:xfrm>
        </p:grpSpPr>
        <p:sp>
          <p:nvSpPr>
            <p:cNvPr id="76" name="Полилиния: фигура 39">
              <a:extLst>
                <a:ext uri="{FF2B5EF4-FFF2-40B4-BE49-F238E27FC236}">
                  <a16:creationId xmlns:a16="http://schemas.microsoft.com/office/drawing/2014/main" id="{B0912F68-B545-4AFD-AF19-E0FD0E5D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711" y="2013747"/>
              <a:ext cx="200025" cy="247650"/>
            </a:xfrm>
            <a:custGeom>
              <a:avLst/>
              <a:gdLst>
                <a:gd name="T0" fmla="*/ 66627 w 200025"/>
                <a:gd name="T1" fmla="*/ 243602 h 247650"/>
                <a:gd name="T2" fmla="*/ 66627 w 200025"/>
                <a:gd name="T3" fmla="*/ 215694 h 247650"/>
                <a:gd name="T4" fmla="*/ 29385 w 200025"/>
                <a:gd name="T5" fmla="*/ 159782 h 247650"/>
                <a:gd name="T6" fmla="*/ 10716 w 200025"/>
                <a:gd name="T7" fmla="*/ 122539 h 247650"/>
                <a:gd name="T8" fmla="*/ 39481 w 200025"/>
                <a:gd name="T9" fmla="*/ 113205 h 247650"/>
                <a:gd name="T10" fmla="*/ 57674 w 200025"/>
                <a:gd name="T11" fmla="*/ 131874 h 247650"/>
                <a:gd name="T12" fmla="*/ 66627 w 200025"/>
                <a:gd name="T13" fmla="*/ 131874 h 247650"/>
                <a:gd name="T14" fmla="*/ 66627 w 200025"/>
                <a:gd name="T15" fmla="*/ 29385 h 247650"/>
                <a:gd name="T16" fmla="*/ 85677 w 200025"/>
                <a:gd name="T17" fmla="*/ 10716 h 247650"/>
                <a:gd name="T18" fmla="*/ 85487 w 200025"/>
                <a:gd name="T19" fmla="*/ 10716 h 247650"/>
                <a:gd name="T20" fmla="*/ 103870 w 200025"/>
                <a:gd name="T21" fmla="*/ 29385 h 247650"/>
                <a:gd name="T22" fmla="*/ 103870 w 200025"/>
                <a:gd name="T23" fmla="*/ 94631 h 247650"/>
                <a:gd name="T24" fmla="*/ 168640 w 200025"/>
                <a:gd name="T25" fmla="*/ 108061 h 247650"/>
                <a:gd name="T26" fmla="*/ 197025 w 200025"/>
                <a:gd name="T27" fmla="*/ 141208 h 247650"/>
                <a:gd name="T28" fmla="*/ 197025 w 200025"/>
                <a:gd name="T29" fmla="*/ 187785 h 247650"/>
                <a:gd name="T30" fmla="*/ 187690 w 200025"/>
                <a:gd name="T31" fmla="*/ 215694 h 247650"/>
                <a:gd name="T32" fmla="*/ 187690 w 200025"/>
                <a:gd name="T33" fmla="*/ 243602 h 247650"/>
                <a:gd name="T34" fmla="*/ 66532 w 200025"/>
                <a:gd name="T35" fmla="*/ 243602 h 247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0025" h="247650">
                  <a:moveTo>
                    <a:pt x="66627" y="243602"/>
                  </a:moveTo>
                  <a:lnTo>
                    <a:pt x="66627" y="215694"/>
                  </a:lnTo>
                  <a:cubicBezTo>
                    <a:pt x="43767" y="197787"/>
                    <a:pt x="36719" y="174546"/>
                    <a:pt x="29385" y="159782"/>
                  </a:cubicBezTo>
                  <a:cubicBezTo>
                    <a:pt x="22050" y="145018"/>
                    <a:pt x="10716" y="122539"/>
                    <a:pt x="10716" y="122539"/>
                  </a:cubicBezTo>
                  <a:cubicBezTo>
                    <a:pt x="10716" y="113490"/>
                    <a:pt x="29861" y="103775"/>
                    <a:pt x="39481" y="113205"/>
                  </a:cubicBezTo>
                  <a:cubicBezTo>
                    <a:pt x="49101" y="122634"/>
                    <a:pt x="57674" y="131874"/>
                    <a:pt x="57674" y="131874"/>
                  </a:cubicBezTo>
                  <a:lnTo>
                    <a:pt x="66627" y="131874"/>
                  </a:lnTo>
                  <a:lnTo>
                    <a:pt x="66627" y="29385"/>
                  </a:lnTo>
                  <a:cubicBezTo>
                    <a:pt x="66627" y="19098"/>
                    <a:pt x="75390" y="10716"/>
                    <a:pt x="85677" y="10716"/>
                  </a:cubicBezTo>
                  <a:lnTo>
                    <a:pt x="85487" y="10716"/>
                  </a:lnTo>
                  <a:cubicBezTo>
                    <a:pt x="95774" y="10716"/>
                    <a:pt x="103870" y="19098"/>
                    <a:pt x="103870" y="29385"/>
                  </a:cubicBezTo>
                  <a:lnTo>
                    <a:pt x="103870" y="94631"/>
                  </a:lnTo>
                  <a:lnTo>
                    <a:pt x="168640" y="108061"/>
                  </a:lnTo>
                  <a:cubicBezTo>
                    <a:pt x="184356" y="111204"/>
                    <a:pt x="197025" y="122634"/>
                    <a:pt x="197025" y="141208"/>
                  </a:cubicBezTo>
                  <a:lnTo>
                    <a:pt x="197025" y="187785"/>
                  </a:lnTo>
                  <a:cubicBezTo>
                    <a:pt x="197025" y="198263"/>
                    <a:pt x="187690" y="206073"/>
                    <a:pt x="187690" y="215694"/>
                  </a:cubicBezTo>
                  <a:lnTo>
                    <a:pt x="187690" y="243602"/>
                  </a:lnTo>
                  <a:lnTo>
                    <a:pt x="66532" y="243602"/>
                  </a:lnTo>
                  <a:lnTo>
                    <a:pt x="66627" y="243602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7" name="Полилиния: фигура 40">
              <a:extLst>
                <a:ext uri="{FF2B5EF4-FFF2-40B4-BE49-F238E27FC236}">
                  <a16:creationId xmlns:a16="http://schemas.microsoft.com/office/drawing/2014/main" id="{0FC6416C-204B-42CB-BDB9-7C96F3962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54" y="2246633"/>
              <a:ext cx="161925" cy="66675"/>
            </a:xfrm>
            <a:custGeom>
              <a:avLst/>
              <a:gdLst>
                <a:gd name="T0" fmla="*/ 10716 w 161925"/>
                <a:gd name="T1" fmla="*/ 10716 h 66675"/>
                <a:gd name="T2" fmla="*/ 159782 w 161925"/>
                <a:gd name="T3" fmla="*/ 10716 h 66675"/>
                <a:gd name="T4" fmla="*/ 159782 w 161925"/>
                <a:gd name="T5" fmla="*/ 57293 h 66675"/>
                <a:gd name="T6" fmla="*/ 10716 w 161925"/>
                <a:gd name="T7" fmla="*/ 57293 h 6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925" h="66675">
                  <a:moveTo>
                    <a:pt x="10716" y="10716"/>
                  </a:moveTo>
                  <a:lnTo>
                    <a:pt x="159782" y="10716"/>
                  </a:lnTo>
                  <a:lnTo>
                    <a:pt x="159782" y="57293"/>
                  </a:lnTo>
                  <a:lnTo>
                    <a:pt x="10716" y="57293"/>
                  </a:lnTo>
                  <a:lnTo>
                    <a:pt x="10716" y="10716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" name="Полилиния: фигура 41">
              <a:extLst>
                <a:ext uri="{FF2B5EF4-FFF2-40B4-BE49-F238E27FC236}">
                  <a16:creationId xmlns:a16="http://schemas.microsoft.com/office/drawing/2014/main" id="{3532FA03-C00C-4671-B383-49AF7F3C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99" y="1864585"/>
              <a:ext cx="409575" cy="428625"/>
            </a:xfrm>
            <a:custGeom>
              <a:avLst/>
              <a:gdLst>
                <a:gd name="T0" fmla="*/ 234363 w 409575"/>
                <a:gd name="T1" fmla="*/ 420672 h 428625"/>
                <a:gd name="T2" fmla="*/ 10716 w 409575"/>
                <a:gd name="T3" fmla="*/ 420672 h 428625"/>
                <a:gd name="T4" fmla="*/ 10716 w 409575"/>
                <a:gd name="T5" fmla="*/ 10716 h 428625"/>
                <a:gd name="T6" fmla="*/ 402098 w 409575"/>
                <a:gd name="T7" fmla="*/ 10716 h 428625"/>
                <a:gd name="T8" fmla="*/ 402098 w 409575"/>
                <a:gd name="T9" fmla="*/ 225028 h 428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575" h="428625">
                  <a:moveTo>
                    <a:pt x="234363" y="420672"/>
                  </a:moveTo>
                  <a:lnTo>
                    <a:pt x="10716" y="420672"/>
                  </a:lnTo>
                  <a:lnTo>
                    <a:pt x="10716" y="10716"/>
                  </a:lnTo>
                  <a:lnTo>
                    <a:pt x="402098" y="10716"/>
                  </a:lnTo>
                  <a:lnTo>
                    <a:pt x="402098" y="22502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" name="Полилиния: фигура 42">
              <a:extLst>
                <a:ext uri="{FF2B5EF4-FFF2-40B4-BE49-F238E27FC236}">
                  <a16:creationId xmlns:a16="http://schemas.microsoft.com/office/drawing/2014/main" id="{1D2AC8C6-D956-449A-BD5D-567FA4A5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99" y="1920497"/>
              <a:ext cx="409575" cy="19050"/>
            </a:xfrm>
            <a:custGeom>
              <a:avLst/>
              <a:gdLst>
                <a:gd name="T0" fmla="*/ 10716 w 409575"/>
                <a:gd name="T1" fmla="*/ 10716 h 19050"/>
                <a:gd name="T2" fmla="*/ 402098 w 409575"/>
                <a:gd name="T3" fmla="*/ 10716 h 190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575" h="19050">
                  <a:moveTo>
                    <a:pt x="10716" y="10716"/>
                  </a:moveTo>
                  <a:lnTo>
                    <a:pt x="402098" y="1071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0" name="Полилиния: фигура 43">
              <a:extLst>
                <a:ext uri="{FF2B5EF4-FFF2-40B4-BE49-F238E27FC236}">
                  <a16:creationId xmlns:a16="http://schemas.microsoft.com/office/drawing/2014/main" id="{B9A815D4-9FB7-4E14-BA0C-406BA193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02" y="1892494"/>
              <a:ext cx="38100" cy="19050"/>
            </a:xfrm>
            <a:custGeom>
              <a:avLst/>
              <a:gdLst>
                <a:gd name="T0" fmla="*/ 10716 w 38100"/>
                <a:gd name="T1" fmla="*/ 10716 h 19050"/>
                <a:gd name="T2" fmla="*/ 29289 w 38100"/>
                <a:gd name="T3" fmla="*/ 10716 h 190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100" h="19050">
                  <a:moveTo>
                    <a:pt x="10716" y="10716"/>
                  </a:moveTo>
                  <a:lnTo>
                    <a:pt x="29289" y="10716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" name="Полилиния: фигура 44">
              <a:extLst>
                <a:ext uri="{FF2B5EF4-FFF2-40B4-BE49-F238E27FC236}">
                  <a16:creationId xmlns:a16="http://schemas.microsoft.com/office/drawing/2014/main" id="{121DE763-938F-489C-A9E4-68E44FF65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45" y="1892494"/>
              <a:ext cx="38100" cy="19050"/>
            </a:xfrm>
            <a:custGeom>
              <a:avLst/>
              <a:gdLst>
                <a:gd name="T0" fmla="*/ 10716 w 38100"/>
                <a:gd name="T1" fmla="*/ 10716 h 19050"/>
                <a:gd name="T2" fmla="*/ 29385 w 38100"/>
                <a:gd name="T3" fmla="*/ 10716 h 190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100" h="19050">
                  <a:moveTo>
                    <a:pt x="10716" y="10716"/>
                  </a:moveTo>
                  <a:lnTo>
                    <a:pt x="29385" y="10716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" name="Полилиния: фигура 45">
              <a:extLst>
                <a:ext uri="{FF2B5EF4-FFF2-40B4-BE49-F238E27FC236}">
                  <a16:creationId xmlns:a16="http://schemas.microsoft.com/office/drawing/2014/main" id="{FB006E61-650F-4D5F-97DF-1EC28B52C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310" y="1976409"/>
              <a:ext cx="123825" cy="114300"/>
            </a:xfrm>
            <a:custGeom>
              <a:avLst/>
              <a:gdLst>
                <a:gd name="T0" fmla="*/ 113205 w 123825"/>
                <a:gd name="T1" fmla="*/ 66627 h 114300"/>
                <a:gd name="T2" fmla="*/ 113205 w 123825"/>
                <a:gd name="T3" fmla="*/ 103870 h 114300"/>
                <a:gd name="T4" fmla="*/ 10716 w 123825"/>
                <a:gd name="T5" fmla="*/ 103870 h 114300"/>
                <a:gd name="T6" fmla="*/ 10716 w 123825"/>
                <a:gd name="T7" fmla="*/ 10716 h 114300"/>
                <a:gd name="T8" fmla="*/ 85296 w 123825"/>
                <a:gd name="T9" fmla="*/ 10716 h 114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825" h="114300">
                  <a:moveTo>
                    <a:pt x="113205" y="66627"/>
                  </a:moveTo>
                  <a:lnTo>
                    <a:pt x="113205" y="103870"/>
                  </a:lnTo>
                  <a:lnTo>
                    <a:pt x="10716" y="103870"/>
                  </a:lnTo>
                  <a:lnTo>
                    <a:pt x="10716" y="10716"/>
                  </a:lnTo>
                  <a:lnTo>
                    <a:pt x="85296" y="10716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3" name="Полилиния: фигура 46">
              <a:extLst>
                <a:ext uri="{FF2B5EF4-FFF2-40B4-BE49-F238E27FC236}">
                  <a16:creationId xmlns:a16="http://schemas.microsoft.com/office/drawing/2014/main" id="{11EA4C8F-0537-4887-8F11-5478187D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310" y="2125475"/>
              <a:ext cx="123825" cy="114300"/>
            </a:xfrm>
            <a:custGeom>
              <a:avLst/>
              <a:gdLst>
                <a:gd name="T0" fmla="*/ 10716 w 123825"/>
                <a:gd name="T1" fmla="*/ 10716 h 114300"/>
                <a:gd name="T2" fmla="*/ 113205 w 123825"/>
                <a:gd name="T3" fmla="*/ 10716 h 114300"/>
                <a:gd name="T4" fmla="*/ 113205 w 123825"/>
                <a:gd name="T5" fmla="*/ 103870 h 114300"/>
                <a:gd name="T6" fmla="*/ 10716 w 123825"/>
                <a:gd name="T7" fmla="*/ 103870 h 114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825" h="114300">
                  <a:moveTo>
                    <a:pt x="10716" y="10716"/>
                  </a:moveTo>
                  <a:lnTo>
                    <a:pt x="113205" y="10716"/>
                  </a:lnTo>
                  <a:lnTo>
                    <a:pt x="113205" y="103870"/>
                  </a:lnTo>
                  <a:lnTo>
                    <a:pt x="10716" y="103870"/>
                  </a:lnTo>
                  <a:lnTo>
                    <a:pt x="10716" y="10716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4" name="Полилиния: фигура 47">
              <a:extLst>
                <a:ext uri="{FF2B5EF4-FFF2-40B4-BE49-F238E27FC236}">
                  <a16:creationId xmlns:a16="http://schemas.microsoft.com/office/drawing/2014/main" id="{C943461F-F750-44FC-BCF8-F5837182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314" y="1976409"/>
              <a:ext cx="104775" cy="85725"/>
            </a:xfrm>
            <a:custGeom>
              <a:avLst/>
              <a:gdLst>
                <a:gd name="T0" fmla="*/ 10716 w 104775"/>
                <a:gd name="T1" fmla="*/ 47958 h 85725"/>
                <a:gd name="T2" fmla="*/ 38624 w 104775"/>
                <a:gd name="T3" fmla="*/ 75962 h 85725"/>
                <a:gd name="T4" fmla="*/ 94536 w 104775"/>
                <a:gd name="T5" fmla="*/ 10716 h 857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775" h="85725">
                  <a:moveTo>
                    <a:pt x="10716" y="47958"/>
                  </a:moveTo>
                  <a:lnTo>
                    <a:pt x="38624" y="75962"/>
                  </a:lnTo>
                  <a:lnTo>
                    <a:pt x="94536" y="10716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5" name="Полилиния: фигура 48">
              <a:extLst>
                <a:ext uri="{FF2B5EF4-FFF2-40B4-BE49-F238E27FC236}">
                  <a16:creationId xmlns:a16="http://schemas.microsoft.com/office/drawing/2014/main" id="{B7655BE2-4DC9-47C5-83B1-580A09BB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77" y="1985743"/>
              <a:ext cx="161925" cy="19050"/>
            </a:xfrm>
            <a:custGeom>
              <a:avLst/>
              <a:gdLst>
                <a:gd name="T0" fmla="*/ 10716 w 161925"/>
                <a:gd name="T1" fmla="*/ 10716 h 19050"/>
                <a:gd name="T2" fmla="*/ 159877 w 161925"/>
                <a:gd name="T3" fmla="*/ 10716 h 190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1925" h="19050">
                  <a:moveTo>
                    <a:pt x="10716" y="10716"/>
                  </a:moveTo>
                  <a:lnTo>
                    <a:pt x="159877" y="1071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6" name="Полилиния: фигура 49">
              <a:extLst>
                <a:ext uri="{FF2B5EF4-FFF2-40B4-BE49-F238E27FC236}">
                  <a16:creationId xmlns:a16="http://schemas.microsoft.com/office/drawing/2014/main" id="{C703CFDC-B445-4132-BCB4-353383375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77" y="2022986"/>
              <a:ext cx="57150" cy="19050"/>
            </a:xfrm>
            <a:custGeom>
              <a:avLst/>
              <a:gdLst>
                <a:gd name="T0" fmla="*/ 10716 w 57150"/>
                <a:gd name="T1" fmla="*/ 10716 h 19050"/>
                <a:gd name="T2" fmla="*/ 48054 w 57150"/>
                <a:gd name="T3" fmla="*/ 10716 h 190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150" h="19050">
                  <a:moveTo>
                    <a:pt x="10716" y="10716"/>
                  </a:moveTo>
                  <a:lnTo>
                    <a:pt x="48054" y="1071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7" name="Полилиния: фигура 50">
              <a:extLst>
                <a:ext uri="{FF2B5EF4-FFF2-40B4-BE49-F238E27FC236}">
                  <a16:creationId xmlns:a16="http://schemas.microsoft.com/office/drawing/2014/main" id="{CE03D39C-D5B2-4DE6-A3D5-6BBA0E8C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77" y="2060229"/>
              <a:ext cx="57150" cy="19050"/>
            </a:xfrm>
            <a:custGeom>
              <a:avLst/>
              <a:gdLst>
                <a:gd name="T0" fmla="*/ 10716 w 57150"/>
                <a:gd name="T1" fmla="*/ 10716 h 19050"/>
                <a:gd name="T2" fmla="*/ 48054 w 57150"/>
                <a:gd name="T3" fmla="*/ 10716 h 190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150" h="19050">
                  <a:moveTo>
                    <a:pt x="10716" y="10716"/>
                  </a:moveTo>
                  <a:lnTo>
                    <a:pt x="48054" y="1071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88" name="Полилиния: фигура 53">
            <a:extLst>
              <a:ext uri="{FF2B5EF4-FFF2-40B4-BE49-F238E27FC236}">
                <a16:creationId xmlns:a16="http://schemas.microsoft.com/office/drawing/2014/main" id="{E3263F8F-7D72-46B8-BA8D-C1DF459277E1}"/>
              </a:ext>
            </a:extLst>
          </p:cNvPr>
          <p:cNvSpPr>
            <a:spLocks/>
          </p:cNvSpPr>
          <p:nvPr/>
        </p:nvSpPr>
        <p:spPr bwMode="auto">
          <a:xfrm>
            <a:off x="937460" y="4668550"/>
            <a:ext cx="355600" cy="512762"/>
          </a:xfrm>
          <a:custGeom>
            <a:avLst/>
            <a:gdLst>
              <a:gd name="T0" fmla="*/ 2147483646 w 152400"/>
              <a:gd name="T1" fmla="*/ 2147483646 h 219075"/>
              <a:gd name="T2" fmla="*/ 2147483646 w 152400"/>
              <a:gd name="T3" fmla="*/ 2147483646 h 219075"/>
              <a:gd name="T4" fmla="*/ 2147483646 w 152400"/>
              <a:gd name="T5" fmla="*/ 2147483646 h 219075"/>
              <a:gd name="T6" fmla="*/ 2147483646 w 152400"/>
              <a:gd name="T7" fmla="*/ 2147483646 h 219075"/>
              <a:gd name="T8" fmla="*/ 2147483646 w 152400"/>
              <a:gd name="T9" fmla="*/ 2147483646 h 219075"/>
              <a:gd name="T10" fmla="*/ 2147483646 w 152400"/>
              <a:gd name="T11" fmla="*/ 2147483646 h 219075"/>
              <a:gd name="T12" fmla="*/ 2147483646 w 152400"/>
              <a:gd name="T13" fmla="*/ 2147483646 h 2190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2400" h="219075">
                <a:moveTo>
                  <a:pt x="48816" y="10716"/>
                </a:moveTo>
                <a:lnTo>
                  <a:pt x="48816" y="125016"/>
                </a:lnTo>
                <a:lnTo>
                  <a:pt x="10716" y="125016"/>
                </a:lnTo>
                <a:lnTo>
                  <a:pt x="77391" y="210741"/>
                </a:lnTo>
                <a:lnTo>
                  <a:pt x="144066" y="125016"/>
                </a:lnTo>
                <a:lnTo>
                  <a:pt x="105966" y="125016"/>
                </a:lnTo>
                <a:lnTo>
                  <a:pt x="105966" y="10716"/>
                </a:lnTo>
              </a:path>
            </a:pathLst>
          </a:custGeom>
          <a:noFill/>
          <a:ln w="15875" cap="flat">
            <a:solidFill>
              <a:srgbClr val="C3221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0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Кому подойдет </a:t>
            </a:r>
            <a:r>
              <a:rPr lang="en-US" altLang="ru-RU" dirty="0"/>
              <a:t>1C:EDI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6</a:t>
            </a:fld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58040C8-B8BB-404A-B9D6-ED7C592D318F}"/>
              </a:ext>
            </a:extLst>
          </p:cNvPr>
          <p:cNvSpPr/>
          <p:nvPr/>
        </p:nvSpPr>
        <p:spPr>
          <a:xfrm>
            <a:off x="276225" y="1846582"/>
            <a:ext cx="11522075" cy="169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3" name="Группа 16">
            <a:extLst>
              <a:ext uri="{FF2B5EF4-FFF2-40B4-BE49-F238E27FC236}">
                <a16:creationId xmlns:a16="http://schemas.microsoft.com/office/drawing/2014/main" id="{1BE8C2FA-CB73-4324-BAA8-538076BA2DA0}"/>
              </a:ext>
            </a:extLst>
          </p:cNvPr>
          <p:cNvGrpSpPr>
            <a:grpSpLocks/>
          </p:cNvGrpSpPr>
          <p:nvPr/>
        </p:nvGrpSpPr>
        <p:grpSpPr bwMode="auto">
          <a:xfrm>
            <a:off x="708670" y="2787465"/>
            <a:ext cx="6984776" cy="3090519"/>
            <a:chOff x="720725" y="1787733"/>
            <a:chExt cx="4319588" cy="4351136"/>
          </a:xfr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24" name="Прямоугольник: один усеченный угол 23">
              <a:extLst>
                <a:ext uri="{FF2B5EF4-FFF2-40B4-BE49-F238E27FC236}">
                  <a16:creationId xmlns:a16="http://schemas.microsoft.com/office/drawing/2014/main" id="{16C8D211-1F83-4419-8228-3ADB4BE9DF4B}"/>
                </a:ext>
              </a:extLst>
            </p:cNvPr>
            <p:cNvSpPr/>
            <p:nvPr/>
          </p:nvSpPr>
          <p:spPr bwMode="auto">
            <a:xfrm flipH="1">
              <a:off x="720725" y="1818446"/>
              <a:ext cx="4319588" cy="4320423"/>
            </a:xfrm>
            <a:prstGeom prst="snip1Rect">
              <a:avLst>
                <a:gd name="adj" fmla="val 5184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  <a:alpha val="40000"/>
                </a:schemeClr>
              </a:solidFill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25" name="Прямоугольный треугольник 13">
              <a:extLst>
                <a:ext uri="{FF2B5EF4-FFF2-40B4-BE49-F238E27FC236}">
                  <a16:creationId xmlns:a16="http://schemas.microsoft.com/office/drawing/2014/main" id="{EA7EC42D-939A-4753-AB84-07D382E065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9122" y="1859336"/>
              <a:ext cx="247516" cy="104310"/>
            </a:xfrm>
            <a:prstGeom prst="rtTriangle">
              <a:avLst/>
            </a:prstGeom>
            <a:solidFill>
              <a:srgbClr val="CC342B"/>
            </a:solidFill>
            <a:ln w="9525">
              <a:solidFill>
                <a:schemeClr val="bg1">
                  <a:lumMod val="50000"/>
                  <a:alpha val="40000"/>
                </a:schemeClr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marL="381000" indent="-3810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  <a:defRPr/>
              </a:pPr>
              <a:endParaRPr lang="ru-RU" altLang="ru-RU" b="0">
                <a:cs typeface="+mn-cs"/>
              </a:endParaRPr>
            </a:p>
          </p:txBody>
        </p:sp>
      </p:grpSp>
      <p:sp>
        <p:nvSpPr>
          <p:cNvPr id="26" name="Текст 3">
            <a:extLst>
              <a:ext uri="{FF2B5EF4-FFF2-40B4-BE49-F238E27FC236}">
                <a16:creationId xmlns:a16="http://schemas.microsoft.com/office/drawing/2014/main" id="{5C49AEA8-28AC-4BC2-916E-B852B251D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1414782"/>
            <a:ext cx="6913563" cy="1262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7338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CC0000"/>
              </a:buClr>
              <a:defRPr/>
            </a:pPr>
            <a:r>
              <a:rPr lang="ru-RU" altLang="ru-RU" sz="1800" b="0" dirty="0">
                <a:solidFill>
                  <a:srgbClr val="C00000"/>
                </a:solidFill>
                <a:latin typeface="+mn-lt"/>
              </a:rPr>
              <a:t>Производители, поставщики, дистрибьюторы</a:t>
            </a:r>
            <a:r>
              <a:rPr lang="ru-RU" altLang="ru-RU" sz="1600" b="0" dirty="0">
                <a:solidFill>
                  <a:srgbClr val="C00000"/>
                </a:solidFill>
                <a:latin typeface="+mn-lt"/>
              </a:rPr>
              <a:t>, </a:t>
            </a:r>
          </a:p>
          <a:p>
            <a:pPr>
              <a:spcBef>
                <a:spcPts val="1200"/>
              </a:spcBef>
              <a:buClr>
                <a:srgbClr val="CC0000"/>
              </a:buClr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работающие с федеральными</a:t>
            </a:r>
            <a:r>
              <a:rPr lang="en-US" altLang="ru-RU" sz="16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и/или региональными сетями РФ,</a:t>
            </a:r>
            <a:br>
              <a:rPr lang="ru-RU" altLang="ru-RU" sz="1600" b="0" dirty="0">
                <a:solidFill>
                  <a:schemeClr val="tx1"/>
                </a:solidFill>
                <a:latin typeface="+mn-lt"/>
              </a:rPr>
            </a:b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когда требуется обмен </a:t>
            </a:r>
            <a:r>
              <a:rPr lang="en-US" altLang="ru-RU" sz="1600" b="0" dirty="0">
                <a:solidFill>
                  <a:schemeClr val="tx1"/>
                </a:solidFill>
                <a:latin typeface="+mn-lt"/>
              </a:rPr>
              <a:t>EDI-</a:t>
            </a: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документами:</a:t>
            </a:r>
            <a:br>
              <a:rPr lang="ru-RU" altLang="ru-RU" sz="1600" b="0" dirty="0">
                <a:solidFill>
                  <a:schemeClr val="tx1"/>
                </a:solidFill>
                <a:latin typeface="+mn-lt"/>
              </a:rPr>
            </a:b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-Заказ, -Уведомление об отгрузке и др.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064C55EB-D8FB-4574-BC11-B1F2EAA0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2862582"/>
            <a:ext cx="6624638" cy="294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15900" indent="-2159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j-lt"/>
              </a:rPr>
              <a:t>Обрабатывают от 5 до </a:t>
            </a:r>
            <a:r>
              <a:rPr lang="en-US" altLang="ru-RU" sz="1500" b="0" dirty="0">
                <a:solidFill>
                  <a:schemeClr val="tx1"/>
                </a:solidFill>
                <a:latin typeface="+mj-lt"/>
              </a:rPr>
              <a:t>6</a:t>
            </a:r>
            <a:r>
              <a:rPr lang="ru-RU" altLang="ru-RU" sz="1500" b="0" dirty="0">
                <a:solidFill>
                  <a:schemeClr val="tx1"/>
                </a:solidFill>
                <a:latin typeface="+mj-lt"/>
              </a:rPr>
              <a:t> 000 заказов в день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j-lt"/>
              </a:rPr>
              <a:t>Не хотят тратить время на ручную обработку</a:t>
            </a:r>
            <a:endParaRPr lang="en-US" altLang="ru-RU" sz="1500" b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j-lt"/>
              </a:rPr>
              <a:t>Работают в рамках типового функционала 1С, </a:t>
            </a:r>
            <a:br>
              <a:rPr lang="ru-RU" altLang="ru-RU" sz="1500" b="0" dirty="0">
                <a:solidFill>
                  <a:schemeClr val="tx1"/>
                </a:solidFill>
                <a:latin typeface="+mj-lt"/>
              </a:rPr>
            </a:br>
            <a:r>
              <a:rPr lang="ru-RU" altLang="ru-RU" sz="1500" b="0" dirty="0">
                <a:solidFill>
                  <a:schemeClr val="tx1"/>
                </a:solidFill>
                <a:latin typeface="+mj-lt"/>
              </a:rPr>
              <a:t>или с минимальной кастомизацией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j-lt"/>
              </a:rPr>
              <a:t>Хотят запуститься максимально быстро, с</a:t>
            </a:r>
            <a:r>
              <a:rPr lang="en-US" altLang="ru-RU" sz="1500" b="0" dirty="0">
                <a:solidFill>
                  <a:schemeClr val="tx1"/>
                </a:solidFill>
                <a:latin typeface="+mj-lt"/>
              </a:rPr>
              <a:t> </a:t>
            </a:r>
            <a:r>
              <a:rPr lang="ru-RU" altLang="ru-RU" sz="1500" b="0" dirty="0">
                <a:solidFill>
                  <a:schemeClr val="tx1"/>
                </a:solidFill>
                <a:latin typeface="+mj-lt"/>
              </a:rPr>
              <a:t>минимальными трудозатратами и вложениями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j-lt"/>
              </a:rPr>
              <a:t>Хотят сократить количество ошибок в</a:t>
            </a:r>
            <a:r>
              <a:rPr lang="en-US" altLang="ru-RU" sz="1500" b="0" dirty="0">
                <a:solidFill>
                  <a:schemeClr val="tx1"/>
                </a:solidFill>
                <a:latin typeface="+mj-lt"/>
              </a:rPr>
              <a:t> </a:t>
            </a:r>
            <a:r>
              <a:rPr lang="ru-RU" altLang="ru-RU" sz="1500" b="0" dirty="0">
                <a:solidFill>
                  <a:schemeClr val="tx1"/>
                </a:solidFill>
                <a:latin typeface="+mj-lt"/>
              </a:rPr>
              <a:t>документах и штрафов от сети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j-lt"/>
              </a:rPr>
              <a:t>Возможно, уже работают со сторонним интеграционным модулем, но испытывают какие-либо неудобства</a:t>
            </a:r>
          </a:p>
        </p:txBody>
      </p:sp>
      <p:pic>
        <p:nvPicPr>
          <p:cNvPr id="28" name="Рисунок 15">
            <a:extLst>
              <a:ext uri="{FF2B5EF4-FFF2-40B4-BE49-F238E27FC236}">
                <a16:creationId xmlns:a16="http://schemas.microsoft.com/office/drawing/2014/main" id="{8ED17EF9-489D-4866-B25D-339428468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1989457"/>
            <a:ext cx="29321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Рисунок 17">
            <a:extLst>
              <a:ext uri="{FF2B5EF4-FFF2-40B4-BE49-F238E27FC236}">
                <a16:creationId xmlns:a16="http://schemas.microsoft.com/office/drawing/2014/main" id="{F0227E7B-AA19-4D29-A821-09B5D8A217A2}"/>
              </a:ext>
            </a:extLst>
          </p:cNvPr>
          <p:cNvGrpSpPr>
            <a:grpSpLocks/>
          </p:cNvGrpSpPr>
          <p:nvPr/>
        </p:nvGrpSpPr>
        <p:grpSpPr bwMode="auto">
          <a:xfrm>
            <a:off x="636588" y="1570357"/>
            <a:ext cx="1163637" cy="952500"/>
            <a:chOff x="815964" y="1388078"/>
            <a:chExt cx="1162776" cy="952500"/>
          </a:xfrm>
        </p:grpSpPr>
        <p:sp>
          <p:nvSpPr>
            <p:cNvPr id="30" name="Полилиния: фигура 19">
              <a:extLst>
                <a:ext uri="{FF2B5EF4-FFF2-40B4-BE49-F238E27FC236}">
                  <a16:creationId xmlns:a16="http://schemas.microsoft.com/office/drawing/2014/main" id="{ABE83F12-6C0B-4E60-9005-5384FDB41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64" y="1388078"/>
              <a:ext cx="952500" cy="952500"/>
            </a:xfrm>
            <a:custGeom>
              <a:avLst/>
              <a:gdLst>
                <a:gd name="T0" fmla="*/ 910828 w 952500"/>
                <a:gd name="T1" fmla="*/ 482203 h 952500"/>
                <a:gd name="T2" fmla="*/ 482203 w 952500"/>
                <a:gd name="T3" fmla="*/ 910828 h 952500"/>
                <a:gd name="T4" fmla="*/ 53578 w 952500"/>
                <a:gd name="T5" fmla="*/ 482203 h 952500"/>
                <a:gd name="T6" fmla="*/ 482203 w 952500"/>
                <a:gd name="T7" fmla="*/ 53578 h 952500"/>
                <a:gd name="T8" fmla="*/ 910828 w 952500"/>
                <a:gd name="T9" fmla="*/ 482203 h 952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2500" h="952500">
                  <a:moveTo>
                    <a:pt x="910828" y="482203"/>
                  </a:moveTo>
                  <a:cubicBezTo>
                    <a:pt x="910828" y="718926"/>
                    <a:pt x="718926" y="910828"/>
                    <a:pt x="482203" y="910828"/>
                  </a:cubicBezTo>
                  <a:cubicBezTo>
                    <a:pt x="245480" y="910828"/>
                    <a:pt x="53578" y="718926"/>
                    <a:pt x="53578" y="482203"/>
                  </a:cubicBezTo>
                  <a:cubicBezTo>
                    <a:pt x="53578" y="245480"/>
                    <a:pt x="245480" y="53578"/>
                    <a:pt x="482203" y="53578"/>
                  </a:cubicBezTo>
                  <a:cubicBezTo>
                    <a:pt x="718926" y="53578"/>
                    <a:pt x="910828" y="245480"/>
                    <a:pt x="910828" y="482203"/>
                  </a:cubicBezTo>
                  <a:close/>
                </a:path>
              </a:pathLst>
            </a:custGeom>
            <a:noFill/>
            <a:ln w="285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" name="Полилиния: фигура 21">
              <a:extLst>
                <a:ext uri="{FF2B5EF4-FFF2-40B4-BE49-F238E27FC236}">
                  <a16:creationId xmlns:a16="http://schemas.microsoft.com/office/drawing/2014/main" id="{D7117A17-09D3-4B3E-8ED6-7B84CA59EFA2}"/>
                </a:ext>
              </a:extLst>
            </p:cNvPr>
            <p:cNvSpPr>
              <a:spLocks/>
            </p:cNvSpPr>
            <p:nvPr/>
          </p:nvSpPr>
          <p:spPr bwMode="auto">
            <a:xfrm rot="2187578" flipV="1">
              <a:off x="1564928" y="2139648"/>
              <a:ext cx="413812" cy="71657"/>
            </a:xfrm>
            <a:custGeom>
              <a:avLst/>
              <a:gdLst>
                <a:gd name="T0" fmla="*/ 42487485 w 309562"/>
                <a:gd name="T1" fmla="*/ 77 h 95250"/>
                <a:gd name="T2" fmla="*/ 212439462 w 309562"/>
                <a:gd name="T3" fmla="*/ 77 h 952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9562" h="95250">
                  <a:moveTo>
                    <a:pt x="53578" y="53578"/>
                  </a:moveTo>
                  <a:lnTo>
                    <a:pt x="267891" y="53578"/>
                  </a:lnTo>
                </a:path>
              </a:pathLst>
            </a:custGeom>
            <a:noFill/>
            <a:ln w="285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" name="Полилиния: фигура 24">
              <a:extLst>
                <a:ext uri="{FF2B5EF4-FFF2-40B4-BE49-F238E27FC236}">
                  <a16:creationId xmlns:a16="http://schemas.microsoft.com/office/drawing/2014/main" id="{2BA08611-9455-4FD7-8E6D-BF15C7A26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27" y="1840754"/>
              <a:ext cx="333375" cy="261938"/>
            </a:xfrm>
            <a:custGeom>
              <a:avLst/>
              <a:gdLst>
                <a:gd name="T0" fmla="*/ 291703 w 333375"/>
                <a:gd name="T1" fmla="*/ 220052 h 261937"/>
                <a:gd name="T2" fmla="*/ 291703 w 333375"/>
                <a:gd name="T3" fmla="*/ 124777 h 261937"/>
                <a:gd name="T4" fmla="*/ 172641 w 333375"/>
                <a:gd name="T5" fmla="*/ 53578 h 261937"/>
                <a:gd name="T6" fmla="*/ 53578 w 333375"/>
                <a:gd name="T7" fmla="*/ 124777 h 261937"/>
                <a:gd name="T8" fmla="*/ 53578 w 333375"/>
                <a:gd name="T9" fmla="*/ 220052 h 2619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3375" h="261937">
                  <a:moveTo>
                    <a:pt x="291703" y="220028"/>
                  </a:moveTo>
                  <a:lnTo>
                    <a:pt x="291703" y="124777"/>
                  </a:lnTo>
                  <a:cubicBezTo>
                    <a:pt x="291703" y="97631"/>
                    <a:pt x="226219" y="53578"/>
                    <a:pt x="172641" y="53578"/>
                  </a:cubicBezTo>
                  <a:cubicBezTo>
                    <a:pt x="119063" y="53578"/>
                    <a:pt x="53578" y="97631"/>
                    <a:pt x="53578" y="124777"/>
                  </a:cubicBezTo>
                  <a:lnTo>
                    <a:pt x="53578" y="220028"/>
                  </a:lnTo>
                </a:path>
              </a:pathLst>
            </a:custGeom>
            <a:noFill/>
            <a:ln w="285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3" name="Полилиния: фигура 25">
              <a:extLst>
                <a:ext uri="{FF2B5EF4-FFF2-40B4-BE49-F238E27FC236}">
                  <a16:creationId xmlns:a16="http://schemas.microsoft.com/office/drawing/2014/main" id="{C5243847-2E40-4742-BE9D-D65890C0F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52" y="1650016"/>
              <a:ext cx="238125" cy="285750"/>
            </a:xfrm>
            <a:custGeom>
              <a:avLst/>
              <a:gdLst>
                <a:gd name="T0" fmla="*/ 125016 w 238125"/>
                <a:gd name="T1" fmla="*/ 244078 h 285750"/>
                <a:gd name="T2" fmla="*/ 53578 w 238125"/>
                <a:gd name="T3" fmla="*/ 162401 h 285750"/>
                <a:gd name="T4" fmla="*/ 53578 w 238125"/>
                <a:gd name="T5" fmla="*/ 135255 h 285750"/>
                <a:gd name="T6" fmla="*/ 125016 w 238125"/>
                <a:gd name="T7" fmla="*/ 53578 h 285750"/>
                <a:gd name="T8" fmla="*/ 196453 w 238125"/>
                <a:gd name="T9" fmla="*/ 135255 h 285750"/>
                <a:gd name="T10" fmla="*/ 196453 w 238125"/>
                <a:gd name="T11" fmla="*/ 162401 h 285750"/>
                <a:gd name="T12" fmla="*/ 125016 w 238125"/>
                <a:gd name="T13" fmla="*/ 24407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125" h="285750">
                  <a:moveTo>
                    <a:pt x="125016" y="244078"/>
                  </a:moveTo>
                  <a:cubicBezTo>
                    <a:pt x="82153" y="244078"/>
                    <a:pt x="53578" y="207407"/>
                    <a:pt x="53578" y="162401"/>
                  </a:cubicBezTo>
                  <a:lnTo>
                    <a:pt x="53578" y="135255"/>
                  </a:lnTo>
                  <a:cubicBezTo>
                    <a:pt x="53578" y="90249"/>
                    <a:pt x="82153" y="53578"/>
                    <a:pt x="125016" y="53578"/>
                  </a:cubicBezTo>
                  <a:cubicBezTo>
                    <a:pt x="167878" y="53578"/>
                    <a:pt x="196453" y="90249"/>
                    <a:pt x="196453" y="135255"/>
                  </a:cubicBezTo>
                  <a:lnTo>
                    <a:pt x="196453" y="162401"/>
                  </a:lnTo>
                  <a:cubicBezTo>
                    <a:pt x="196453" y="207407"/>
                    <a:pt x="167878" y="244078"/>
                    <a:pt x="125016" y="244078"/>
                  </a:cubicBezTo>
                  <a:close/>
                </a:path>
              </a:pathLst>
            </a:custGeom>
            <a:noFill/>
            <a:ln w="285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4" name="Полилиния: фигура 26">
              <a:extLst>
                <a:ext uri="{FF2B5EF4-FFF2-40B4-BE49-F238E27FC236}">
                  <a16:creationId xmlns:a16="http://schemas.microsoft.com/office/drawing/2014/main" id="{85003F9A-B986-495C-BCAF-AB68A1C2D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277" y="1864566"/>
              <a:ext cx="214313" cy="214313"/>
            </a:xfrm>
            <a:custGeom>
              <a:avLst/>
              <a:gdLst>
                <a:gd name="T0" fmla="*/ 172665 w 214312"/>
                <a:gd name="T1" fmla="*/ 172427 h 214312"/>
                <a:gd name="T2" fmla="*/ 172665 w 214312"/>
                <a:gd name="T3" fmla="*/ 124801 h 214312"/>
                <a:gd name="T4" fmla="*/ 53578 w 214312"/>
                <a:gd name="T5" fmla="*/ 53578 h 2143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312" h="214312">
                  <a:moveTo>
                    <a:pt x="172641" y="172403"/>
                  </a:moveTo>
                  <a:lnTo>
                    <a:pt x="172641" y="124777"/>
                  </a:lnTo>
                  <a:cubicBezTo>
                    <a:pt x="172641" y="97631"/>
                    <a:pt x="107156" y="53578"/>
                    <a:pt x="53578" y="53578"/>
                  </a:cubicBezTo>
                </a:path>
              </a:pathLst>
            </a:custGeom>
            <a:noFill/>
            <a:ln w="285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5" name="Полилиния: фигура 27">
              <a:extLst>
                <a:ext uri="{FF2B5EF4-FFF2-40B4-BE49-F238E27FC236}">
                  <a16:creationId xmlns:a16="http://schemas.microsoft.com/office/drawing/2014/main" id="{D680C9DA-5D3C-4134-BDA1-95513AB18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035" y="1673828"/>
              <a:ext cx="190500" cy="285750"/>
            </a:xfrm>
            <a:custGeom>
              <a:avLst/>
              <a:gdLst>
                <a:gd name="T0" fmla="*/ 53578 w 190500"/>
                <a:gd name="T1" fmla="*/ 60484 h 285750"/>
                <a:gd name="T2" fmla="*/ 83820 w 190500"/>
                <a:gd name="T3" fmla="*/ 53578 h 285750"/>
                <a:gd name="T4" fmla="*/ 155257 w 190500"/>
                <a:gd name="T5" fmla="*/ 134779 h 285750"/>
                <a:gd name="T6" fmla="*/ 155257 w 190500"/>
                <a:gd name="T7" fmla="*/ 161925 h 285750"/>
                <a:gd name="T8" fmla="*/ 83820 w 190500"/>
                <a:gd name="T9" fmla="*/ 244078 h 285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500" h="285750">
                  <a:moveTo>
                    <a:pt x="53578" y="60484"/>
                  </a:moveTo>
                  <a:cubicBezTo>
                    <a:pt x="62627" y="55959"/>
                    <a:pt x="72628" y="53578"/>
                    <a:pt x="83820" y="53578"/>
                  </a:cubicBezTo>
                  <a:cubicBezTo>
                    <a:pt x="126683" y="53578"/>
                    <a:pt x="155257" y="90011"/>
                    <a:pt x="155257" y="134779"/>
                  </a:cubicBezTo>
                  <a:lnTo>
                    <a:pt x="155257" y="161925"/>
                  </a:lnTo>
                  <a:cubicBezTo>
                    <a:pt x="155257" y="206693"/>
                    <a:pt x="126683" y="244078"/>
                    <a:pt x="83820" y="244078"/>
                  </a:cubicBezTo>
                </a:path>
              </a:pathLst>
            </a:custGeom>
            <a:noFill/>
            <a:ln w="285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6" name="Полилиния: фигура 28">
              <a:extLst>
                <a:ext uri="{FF2B5EF4-FFF2-40B4-BE49-F238E27FC236}">
                  <a16:creationId xmlns:a16="http://schemas.microsoft.com/office/drawing/2014/main" id="{BE900590-22D1-4B71-9EAD-A1D239C7F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39" y="1864566"/>
              <a:ext cx="214313" cy="214313"/>
            </a:xfrm>
            <a:custGeom>
              <a:avLst/>
              <a:gdLst>
                <a:gd name="T0" fmla="*/ 53578 w 214312"/>
                <a:gd name="T1" fmla="*/ 172427 h 214312"/>
                <a:gd name="T2" fmla="*/ 53578 w 214312"/>
                <a:gd name="T3" fmla="*/ 124801 h 214312"/>
                <a:gd name="T4" fmla="*/ 172665 w 214312"/>
                <a:gd name="T5" fmla="*/ 53578 h 2143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312" h="214312">
                  <a:moveTo>
                    <a:pt x="53578" y="172403"/>
                  </a:moveTo>
                  <a:lnTo>
                    <a:pt x="53578" y="124777"/>
                  </a:lnTo>
                  <a:cubicBezTo>
                    <a:pt x="53578" y="97631"/>
                    <a:pt x="119063" y="53578"/>
                    <a:pt x="172641" y="53578"/>
                  </a:cubicBezTo>
                </a:path>
              </a:pathLst>
            </a:custGeom>
            <a:noFill/>
            <a:ln w="285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7" name="Полилиния: фигура 29">
              <a:extLst>
                <a:ext uri="{FF2B5EF4-FFF2-40B4-BE49-F238E27FC236}">
                  <a16:creationId xmlns:a16="http://schemas.microsoft.com/office/drawing/2014/main" id="{3C2747FB-2440-4185-B358-C13EE82E0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64" y="1673828"/>
              <a:ext cx="190500" cy="285750"/>
            </a:xfrm>
            <a:custGeom>
              <a:avLst/>
              <a:gdLst>
                <a:gd name="T0" fmla="*/ 156448 w 190500"/>
                <a:gd name="T1" fmla="*/ 60960 h 285750"/>
                <a:gd name="T2" fmla="*/ 125016 w 190500"/>
                <a:gd name="T3" fmla="*/ 53578 h 285750"/>
                <a:gd name="T4" fmla="*/ 53578 w 190500"/>
                <a:gd name="T5" fmla="*/ 134779 h 285750"/>
                <a:gd name="T6" fmla="*/ 53578 w 190500"/>
                <a:gd name="T7" fmla="*/ 161925 h 285750"/>
                <a:gd name="T8" fmla="*/ 125016 w 190500"/>
                <a:gd name="T9" fmla="*/ 244078 h 285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500" h="285750">
                  <a:moveTo>
                    <a:pt x="156448" y="60960"/>
                  </a:moveTo>
                  <a:cubicBezTo>
                    <a:pt x="147161" y="56198"/>
                    <a:pt x="136684" y="53578"/>
                    <a:pt x="125016" y="53578"/>
                  </a:cubicBezTo>
                  <a:cubicBezTo>
                    <a:pt x="82153" y="53578"/>
                    <a:pt x="53578" y="90011"/>
                    <a:pt x="53578" y="134779"/>
                  </a:cubicBezTo>
                  <a:lnTo>
                    <a:pt x="53578" y="161925"/>
                  </a:lnTo>
                  <a:cubicBezTo>
                    <a:pt x="53578" y="206693"/>
                    <a:pt x="82153" y="244078"/>
                    <a:pt x="125016" y="244078"/>
                  </a:cubicBezTo>
                </a:path>
              </a:pathLst>
            </a:custGeom>
            <a:noFill/>
            <a:ln w="285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7800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Клиентский модуль 1</a:t>
            </a:r>
            <a:r>
              <a:rPr lang="en-US" altLang="ru-RU" dirty="0"/>
              <a:t>C:EDI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C9B9B5-4F3A-4B64-8F0A-88AE46732434}"/>
              </a:ext>
            </a:extLst>
          </p:cNvPr>
          <p:cNvSpPr/>
          <p:nvPr/>
        </p:nvSpPr>
        <p:spPr>
          <a:xfrm>
            <a:off x="190500" y="1781175"/>
            <a:ext cx="11522075" cy="169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26">
            <a:extLst>
              <a:ext uri="{FF2B5EF4-FFF2-40B4-BE49-F238E27FC236}">
                <a16:creationId xmlns:a16="http://schemas.microsoft.com/office/drawing/2014/main" id="{BB09C8C8-2A71-4E16-8F70-A5C45A289F9B}"/>
              </a:ext>
            </a:extLst>
          </p:cNvPr>
          <p:cNvSpPr/>
          <p:nvPr/>
        </p:nvSpPr>
        <p:spPr>
          <a:xfrm>
            <a:off x="910977" y="4517662"/>
            <a:ext cx="5040312" cy="1301333"/>
          </a:xfrm>
          <a:prstGeom prst="roundRect">
            <a:avLst>
              <a:gd name="adj" fmla="val 1788"/>
            </a:avLst>
          </a:prstGeom>
          <a:solidFill>
            <a:schemeClr val="bg1"/>
          </a:solidFill>
          <a:ln>
            <a:solidFill>
              <a:schemeClr val="bg1">
                <a:lumMod val="50000"/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1" b="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8F1F2689-8074-4593-8797-74BFCD909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88" y="4637088"/>
            <a:ext cx="4464050" cy="1154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+mj-lt"/>
                <a:sym typeface="Calibri Light" panose="020F0302020204030204" pitchFamily="34" charset="0"/>
              </a:rPr>
              <a:t>Техподдержка обеспечивается фирмой 1С</a:t>
            </a:r>
            <a:br>
              <a:rPr lang="ru-RU" altLang="ru-RU" sz="1600" b="0" dirty="0">
                <a:solidFill>
                  <a:schemeClr val="tx1"/>
                </a:solidFill>
                <a:latin typeface="+mj-lt"/>
                <a:sym typeface="Calibri Light" panose="020F0302020204030204" pitchFamily="34" charset="0"/>
              </a:rPr>
            </a:br>
            <a:r>
              <a:rPr lang="ru-RU" altLang="ru-RU" sz="1600" b="0" dirty="0">
                <a:solidFill>
                  <a:schemeClr val="tx1"/>
                </a:solidFill>
                <a:latin typeface="+mn-lt"/>
                <a:sym typeface="Calibri Light" panose="020F0302020204030204" pitchFamily="34" charset="0"/>
              </a:rPr>
              <a:t>по адресу: </a:t>
            </a:r>
            <a:r>
              <a:rPr lang="ru-RU" altLang="ru-RU" sz="1600" b="0" dirty="0">
                <a:solidFill>
                  <a:srgbClr val="C00000"/>
                </a:solidFill>
                <a:latin typeface="+mn-lt"/>
                <a:sym typeface="Calibri Light" panose="020F0302020204030204" pitchFamily="34" charset="0"/>
              </a:rPr>
              <a:t>support-edi@1c.ru</a:t>
            </a:r>
          </a:p>
          <a:p>
            <a:pPr>
              <a:spcBef>
                <a:spcPts val="600"/>
              </a:spcBef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+mj-lt"/>
                <a:sym typeface="Calibri Light" panose="020F0302020204030204" pitchFamily="34" charset="0"/>
              </a:rPr>
              <a:t>для срочных вопросов – горячая линия </a:t>
            </a:r>
            <a:br>
              <a:rPr lang="ru-RU" altLang="ru-RU" sz="1600" b="0" dirty="0">
                <a:solidFill>
                  <a:schemeClr val="tx1"/>
                </a:solidFill>
                <a:latin typeface="+mn-lt"/>
                <a:sym typeface="Calibri Light" panose="020F0302020204030204" pitchFamily="34" charset="0"/>
              </a:rPr>
            </a:br>
            <a:r>
              <a:rPr lang="ru-RU" altLang="ru-RU" sz="1600" b="0" dirty="0">
                <a:solidFill>
                  <a:schemeClr val="tx1"/>
                </a:solidFill>
                <a:latin typeface="+mn-lt"/>
                <a:sym typeface="Calibri Light" panose="020F0302020204030204" pitchFamily="34" charset="0"/>
              </a:rPr>
              <a:t>в 1С:Коннект: </a:t>
            </a:r>
            <a:r>
              <a:rPr lang="ru-RU" altLang="ru-RU" sz="1600" b="0" u="sng" dirty="0">
                <a:solidFill>
                  <a:srgbClr val="C00000"/>
                </a:solidFill>
                <a:latin typeface="+mn-lt"/>
                <a:sym typeface="Calibri Light" panose="020F0302020204030204" pitchFamily="34" charset="0"/>
              </a:rPr>
              <a:t>1C:EDI: Техподдержка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C66FECF-BEB1-41D5-AAC4-F95B4CBA0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4" y="5162455"/>
            <a:ext cx="3870325" cy="698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15900" indent="-2159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n-lt"/>
              </a:rPr>
              <a:t>Для 8.3 – расширение и обработка,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Segoe UI" panose="020B0502040204020203" pitchFamily="34" charset="0"/>
              <a:buChar char="●"/>
              <a:defRPr/>
            </a:pPr>
            <a:r>
              <a:rPr lang="ru-RU" altLang="ru-RU" sz="1500" b="0" dirty="0">
                <a:solidFill>
                  <a:schemeClr val="tx1"/>
                </a:solidFill>
                <a:latin typeface="+mn-lt"/>
              </a:rPr>
              <a:t>Для 8.2 – внешняя обработка</a:t>
            </a:r>
          </a:p>
        </p:txBody>
      </p:sp>
      <p:grpSp>
        <p:nvGrpSpPr>
          <p:cNvPr id="9" name="Группа 1">
            <a:extLst>
              <a:ext uri="{FF2B5EF4-FFF2-40B4-BE49-F238E27FC236}">
                <a16:creationId xmlns:a16="http://schemas.microsoft.com/office/drawing/2014/main" id="{3A96D134-752A-4558-8984-5EC9C0C486CF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1565275"/>
            <a:ext cx="5659438" cy="2119313"/>
            <a:chOff x="612939" y="1527704"/>
            <a:chExt cx="5659093" cy="2120257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9B5CC49A-64B9-4483-BD5B-1946CF2BB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939" y="1527704"/>
              <a:ext cx="5659093" cy="2120257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>
              <a:spAutoFit/>
            </a:bodyPr>
            <a:lstStyle>
              <a:lvl1pPr marL="215900" indent="-2159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Aft>
                  <a:spcPts val="600"/>
                </a:spcAft>
                <a:buClr>
                  <a:srgbClr val="C00000"/>
                </a:buClr>
                <a:buFont typeface="Segoe UI" panose="020B0502040204020203" pitchFamily="34" charset="0"/>
                <a:buChar char="●"/>
                <a:defRPr/>
              </a:pPr>
              <a:r>
                <a:rPr lang="ru-RU" altLang="ru-RU" sz="1500" b="0" dirty="0">
                  <a:solidFill>
                    <a:schemeClr val="tx1"/>
                  </a:solidFill>
                  <a:latin typeface="+mn-lt"/>
                </a:rPr>
                <a:t>ERP 2 (с 2.4.13 и 2.5.8)</a:t>
              </a:r>
            </a:p>
            <a:p>
              <a:pPr eaLnBrk="1" hangingPunct="1">
                <a:lnSpc>
                  <a:spcPct val="120000"/>
                </a:lnSpc>
                <a:spcAft>
                  <a:spcPts val="600"/>
                </a:spcAft>
                <a:buClr>
                  <a:srgbClr val="C00000"/>
                </a:buClr>
                <a:buFont typeface="Segoe UI" panose="020B0502040204020203" pitchFamily="34" charset="0"/>
                <a:buChar char="●"/>
                <a:defRPr/>
              </a:pPr>
              <a:r>
                <a:rPr lang="ru-RU" altLang="ru-RU" sz="1500" b="0" dirty="0">
                  <a:solidFill>
                    <a:schemeClr val="tx1"/>
                  </a:solidFill>
                  <a:latin typeface="+mn-lt"/>
                </a:rPr>
                <a:t>Управление торговлей 11 (с 2.4.13 и 2.5.8)</a:t>
              </a:r>
            </a:p>
            <a:p>
              <a:pPr eaLnBrk="1" hangingPunct="1">
                <a:lnSpc>
                  <a:spcPct val="120000"/>
                </a:lnSpc>
                <a:spcAft>
                  <a:spcPts val="600"/>
                </a:spcAft>
                <a:buClr>
                  <a:srgbClr val="C00000"/>
                </a:buClr>
                <a:buFont typeface="Segoe UI" panose="020B0502040204020203" pitchFamily="34" charset="0"/>
                <a:buChar char="●"/>
                <a:defRPr/>
              </a:pPr>
              <a:r>
                <a:rPr lang="ru-RU" altLang="ru-RU" sz="1500" b="0" dirty="0">
                  <a:solidFill>
                    <a:schemeClr val="tx1"/>
                  </a:solidFill>
                  <a:latin typeface="+mn-lt"/>
                </a:rPr>
                <a:t>Комплексная автоматизация 11 (с 2.4.13 и 2.5.8)</a:t>
              </a:r>
            </a:p>
            <a:p>
              <a:pPr eaLnBrk="1" hangingPunct="1">
                <a:lnSpc>
                  <a:spcPct val="120000"/>
                </a:lnSpc>
                <a:spcAft>
                  <a:spcPts val="600"/>
                </a:spcAft>
                <a:buClr>
                  <a:srgbClr val="C00000"/>
                </a:buClr>
                <a:buFont typeface="Segoe UI" panose="020B0502040204020203" pitchFamily="34" charset="0"/>
                <a:buChar char="●"/>
                <a:defRPr/>
              </a:pPr>
              <a:r>
                <a:rPr lang="ru-RU" altLang="ru-RU" sz="1500" b="0" dirty="0">
                  <a:solidFill>
                    <a:schemeClr val="tx1"/>
                  </a:solidFill>
                  <a:latin typeface="+mn-lt"/>
                </a:rPr>
                <a:t>Бухгалтерия предприятия 3 (с 3.0.163)</a:t>
              </a:r>
            </a:p>
            <a:p>
              <a:pPr eaLnBrk="1" hangingPunct="1">
                <a:lnSpc>
                  <a:spcPct val="120000"/>
                </a:lnSpc>
                <a:spcAft>
                  <a:spcPts val="600"/>
                </a:spcAft>
                <a:buClr>
                  <a:srgbClr val="C00000"/>
                </a:buClr>
                <a:buFont typeface="Segoe UI" panose="020B0502040204020203" pitchFamily="34" charset="0"/>
                <a:buChar char="●"/>
                <a:defRPr/>
              </a:pPr>
              <a:r>
                <a:rPr lang="ru-RU" altLang="ru-RU" sz="1500" b="0" dirty="0">
                  <a:solidFill>
                    <a:schemeClr val="tx1"/>
                  </a:solidFill>
                  <a:latin typeface="+mn-lt"/>
                </a:rPr>
                <a:t>Управление нашей фирмой (с 1.6.25)</a:t>
              </a:r>
            </a:p>
            <a:p>
              <a:pPr eaLnBrk="1" hangingPunct="1">
                <a:lnSpc>
                  <a:spcPct val="120000"/>
                </a:lnSpc>
                <a:spcAft>
                  <a:spcPts val="600"/>
                </a:spcAft>
                <a:buClr>
                  <a:srgbClr val="C00000"/>
                </a:buClr>
                <a:buFont typeface="Segoe UI" panose="020B0502040204020203" pitchFamily="34" charset="0"/>
                <a:buChar char="●"/>
                <a:defRPr/>
              </a:pPr>
              <a:r>
                <a:rPr lang="ru-RU" altLang="ru-RU" sz="1500" b="0" dirty="0">
                  <a:solidFill>
                    <a:schemeClr val="tx1"/>
                  </a:solidFill>
                  <a:latin typeface="+mn-lt"/>
                </a:rPr>
                <a:t>Управление производственным предприятием 1.3 (с 1.3.166)</a:t>
              </a:r>
            </a:p>
          </p:txBody>
        </p:sp>
        <p:pic>
          <p:nvPicPr>
            <p:cNvPr id="11" name="Рисунок 24">
              <a:extLst>
                <a:ext uri="{FF2B5EF4-FFF2-40B4-BE49-F238E27FC236}">
                  <a16:creationId xmlns:a16="http://schemas.microsoft.com/office/drawing/2014/main" id="{71704839-0877-4261-A85D-5B34AEDAA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213" y="1584325"/>
              <a:ext cx="431800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25">
              <a:extLst>
                <a:ext uri="{FF2B5EF4-FFF2-40B4-BE49-F238E27FC236}">
                  <a16:creationId xmlns:a16="http://schemas.microsoft.com/office/drawing/2014/main" id="{0C5F2829-4968-4709-877A-A77A73154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106" y="2592015"/>
              <a:ext cx="4318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6">
              <a:extLst>
                <a:ext uri="{FF2B5EF4-FFF2-40B4-BE49-F238E27FC236}">
                  <a16:creationId xmlns:a16="http://schemas.microsoft.com/office/drawing/2014/main" id="{EA60115D-3EAB-4A7F-8ECA-A89A179BB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106" y="2993653"/>
              <a:ext cx="43180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28">
              <a:extLst>
                <a:ext uri="{FF2B5EF4-FFF2-40B4-BE49-F238E27FC236}">
                  <a16:creationId xmlns:a16="http://schemas.microsoft.com/office/drawing/2014/main" id="{1BF1BE25-E085-43EC-994E-B88FF261D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081" y="2592015"/>
              <a:ext cx="4699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29">
              <a:extLst>
                <a:ext uri="{FF2B5EF4-FFF2-40B4-BE49-F238E27FC236}">
                  <a16:creationId xmlns:a16="http://schemas.microsoft.com/office/drawing/2014/main" id="{643B42ED-A820-49C5-8AE0-428B0EE8F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080" y="2992067"/>
              <a:ext cx="472495" cy="28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04E9F64-85EF-430B-B735-C660A434150F}"/>
              </a:ext>
            </a:extLst>
          </p:cNvPr>
          <p:cNvCxnSpPr>
            <a:cxnSpLocks/>
          </p:cNvCxnSpPr>
          <p:nvPr/>
        </p:nvCxnSpPr>
        <p:spPr bwMode="auto">
          <a:xfrm flipV="1">
            <a:off x="931863" y="4516438"/>
            <a:ext cx="0" cy="1301750"/>
          </a:xfrm>
          <a:prstGeom prst="line">
            <a:avLst/>
          </a:prstGeom>
          <a:noFill/>
          <a:ln w="127000" algn="ctr">
            <a:solidFill>
              <a:srgbClr val="CC342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8" name="Рисунок 5">
            <a:extLst>
              <a:ext uri="{FF2B5EF4-FFF2-40B4-BE49-F238E27FC236}">
                <a16:creationId xmlns:a16="http://schemas.microsoft.com/office/drawing/2014/main" id="{08E50CBF-7B7E-4112-B5D8-FAE302162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9"/>
          <a:stretch/>
        </p:blipFill>
        <p:spPr bwMode="auto">
          <a:xfrm>
            <a:off x="6859589" y="1638205"/>
            <a:ext cx="514191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1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Кастомизация работы модуля 1С:EDI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A0221D-89DE-4331-877F-EC1557EDB4FE}"/>
              </a:ext>
            </a:extLst>
          </p:cNvPr>
          <p:cNvSpPr/>
          <p:nvPr/>
        </p:nvSpPr>
        <p:spPr>
          <a:xfrm>
            <a:off x="228600" y="1800225"/>
            <a:ext cx="11293475" cy="169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Облачко с текстом: прямоугольное 21">
            <a:extLst>
              <a:ext uri="{FF2B5EF4-FFF2-40B4-BE49-F238E27FC236}">
                <a16:creationId xmlns:a16="http://schemas.microsoft.com/office/drawing/2014/main" id="{9F0AD670-6149-4371-96F3-2984467D7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1879600"/>
            <a:ext cx="2171700" cy="1433513"/>
          </a:xfrm>
          <a:prstGeom prst="wedgeRectCallout">
            <a:avLst>
              <a:gd name="adj1" fmla="val 42222"/>
              <a:gd name="adj2" fmla="val 89227"/>
            </a:avLst>
          </a:prstGeom>
          <a:solidFill>
            <a:schemeClr val="bg1"/>
          </a:solidFill>
          <a:ln w="19050">
            <a:solidFill>
              <a:srgbClr val="CC342B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E7FB7172-3FA2-4E9E-A0CB-38AE8E0885DE}"/>
              </a:ext>
            </a:extLst>
          </p:cNvPr>
          <p:cNvSpPr/>
          <p:nvPr/>
        </p:nvSpPr>
        <p:spPr bwMode="auto">
          <a:xfrm>
            <a:off x="731838" y="1879600"/>
            <a:ext cx="2868612" cy="1433513"/>
          </a:xfrm>
          <a:prstGeom prst="wedgeRectCallout">
            <a:avLst>
              <a:gd name="adj1" fmla="val -27009"/>
              <a:gd name="adj2" fmla="val 85483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  <a:defRPr/>
            </a:pPr>
            <a:endParaRPr lang="ru-RU" b="0">
              <a:cs typeface="+mn-cs"/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2B4C778D-1948-4699-BB59-F3B1923FB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2000250"/>
            <a:ext cx="2519362" cy="1290638"/>
          </a:xfrm>
          <a:prstGeom prst="rect">
            <a:avLst/>
          </a:prstGeom>
          <a:noFill/>
          <a:ln>
            <a:noFill/>
          </a:ln>
        </p:spPr>
        <p:txBody>
          <a:bodyPr lIns="86402" tIns="43201" rIns="86402" bIns="43201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1138"/>
              </a:spcAft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+mn-lt"/>
              </a:rPr>
              <a:t>А можно, чтобы </a:t>
            </a:r>
            <a:br>
              <a:rPr lang="ru-RU" altLang="ru-RU" sz="1800" b="0" dirty="0">
                <a:solidFill>
                  <a:schemeClr val="tx1"/>
                </a:solidFill>
                <a:latin typeface="+mn-lt"/>
              </a:rPr>
            </a:br>
            <a:r>
              <a:rPr lang="ru-RU" altLang="ru-RU" sz="1800" b="0" dirty="0">
                <a:solidFill>
                  <a:schemeClr val="tx1"/>
                </a:solidFill>
                <a:latin typeface="+mn-lt"/>
              </a:rPr>
              <a:t>у меня для заказов EDI устанавливался именно этот склад?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F4EA9EF-A67F-48FB-AE85-FAFFCED8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1944688"/>
            <a:ext cx="2082800" cy="1295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7338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ts val="1138"/>
              </a:spcAft>
              <a:buClr>
                <a:srgbClr val="CC0000"/>
              </a:buClr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+mn-lt"/>
              </a:rPr>
              <a:t>Да! Это можно настроить в модуле Адаптации </a:t>
            </a:r>
            <a:r>
              <a:rPr lang="en-US" altLang="ru-RU" sz="1800" b="0" dirty="0">
                <a:solidFill>
                  <a:schemeClr val="tx1"/>
                </a:solidFill>
                <a:latin typeface="+mn-lt"/>
              </a:rPr>
              <a:t>1C:EDI</a:t>
            </a:r>
            <a:endParaRPr lang="ru-RU" alt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Рисунок 24">
            <a:extLst>
              <a:ext uri="{FF2B5EF4-FFF2-40B4-BE49-F238E27FC236}">
                <a16:creationId xmlns:a16="http://schemas.microsoft.com/office/drawing/2014/main" id="{4A86519F-7F33-460D-B5CE-44D5FBFBA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884613"/>
            <a:ext cx="3162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DAC162B3-AF09-49ED-8828-64C673A0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384425"/>
            <a:ext cx="50514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50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Кейс: Знаменский ветчинный дом</a:t>
            </a:r>
            <a:endParaRPr lang="ru-RU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943330-A9ED-4BED-B10B-32F94E280CE4}"/>
              </a:ext>
            </a:extLst>
          </p:cNvPr>
          <p:cNvSpPr/>
          <p:nvPr/>
        </p:nvSpPr>
        <p:spPr>
          <a:xfrm>
            <a:off x="456447" y="2062756"/>
            <a:ext cx="11522075" cy="169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C3D7405-0A0A-4954-9073-D0533F7D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235" y="1054694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charset="0"/>
              </a:defRPr>
            </a:lvl9pPr>
          </a:lstStyle>
          <a:p>
            <a:pPr algn="ctr">
              <a:defRPr/>
            </a:pPr>
            <a:br>
              <a:rPr lang="ru-RU" altLang="ru-RU" sz="2400" b="0" dirty="0">
                <a:solidFill>
                  <a:schemeClr val="tx1"/>
                </a:solidFill>
                <a:cs typeface="Arial" charset="0"/>
              </a:rPr>
            </a:br>
            <a:endParaRPr lang="en-US" altLang="ru-RU" sz="2400" b="0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ru-RU" altLang="ru-RU" sz="24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29DDC58-035E-41D3-A467-1C7174AB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235" y="1054694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br>
              <a:rPr lang="ru-RU" altLang="ru-RU" sz="2400" b="0" dirty="0">
                <a:solidFill>
                  <a:schemeClr val="tx1"/>
                </a:solidFill>
                <a:cs typeface="+mn-cs"/>
              </a:rPr>
            </a:br>
            <a:endParaRPr lang="en-US" altLang="ru-RU" sz="2400" b="0" dirty="0">
              <a:solidFill>
                <a:schemeClr val="tx1"/>
              </a:solidFill>
              <a:cs typeface="+mn-cs"/>
            </a:endParaRPr>
          </a:p>
          <a:p>
            <a:pPr algn="ctr">
              <a:defRPr/>
            </a:pPr>
            <a:endParaRPr lang="ru-RU" altLang="ru-RU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1C125548-8B4E-474C-A913-2AF815F5F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160" y="1413469"/>
            <a:ext cx="6165850" cy="349250"/>
          </a:xfrm>
          <a:prstGeom prst="rect">
            <a:avLst/>
          </a:prstGeom>
          <a:noFill/>
          <a:ln>
            <a:noFill/>
          </a:ln>
        </p:spPr>
        <p:txBody>
          <a:bodyPr lIns="90000" rIns="90000">
            <a:spAutoFit/>
          </a:bodyPr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563"/>
              </a:spcAft>
              <a:defRPr/>
            </a:pPr>
            <a:r>
              <a:rPr lang="ru-RU" altLang="ru-RU" sz="1600" b="0">
                <a:solidFill>
                  <a:srgbClr val="C00000"/>
                </a:solidFill>
                <a:latin typeface="+mn-lt"/>
              </a:rPr>
              <a:t>Внедрение EDI в 1С</a:t>
            </a:r>
            <a:endParaRPr lang="ru-RU" altLang="ru-RU" sz="1600" b="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9" name="Группа 39">
            <a:extLst>
              <a:ext uri="{FF2B5EF4-FFF2-40B4-BE49-F238E27FC236}">
                <a16:creationId xmlns:a16="http://schemas.microsoft.com/office/drawing/2014/main" id="{48E87D51-4E23-4958-BD43-2629D2A415A3}"/>
              </a:ext>
            </a:extLst>
          </p:cNvPr>
          <p:cNvGrpSpPr>
            <a:grpSpLocks/>
          </p:cNvGrpSpPr>
          <p:nvPr/>
        </p:nvGrpSpPr>
        <p:grpSpPr bwMode="auto">
          <a:xfrm>
            <a:off x="6588960" y="1972269"/>
            <a:ext cx="4319587" cy="1854200"/>
            <a:chOff x="6472236" y="1943983"/>
            <a:chExt cx="4320000" cy="2039529"/>
          </a:xfrm>
        </p:grpSpPr>
        <p:sp>
          <p:nvSpPr>
            <p:cNvPr id="10" name="Скругленный прямоугольник 26">
              <a:extLst>
                <a:ext uri="{FF2B5EF4-FFF2-40B4-BE49-F238E27FC236}">
                  <a16:creationId xmlns:a16="http://schemas.microsoft.com/office/drawing/2014/main" id="{C5C43BFE-E628-4799-B344-974AE8E728CF}"/>
                </a:ext>
              </a:extLst>
            </p:cNvPr>
            <p:cNvSpPr/>
            <p:nvPr/>
          </p:nvSpPr>
          <p:spPr>
            <a:xfrm>
              <a:off x="6472236" y="2078376"/>
              <a:ext cx="4320000" cy="19051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>
                <a:solidFill>
                  <a:srgbClr val="FFFFFF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15AAD76-6A37-4FE2-BEEA-ECF1116EB405}"/>
                </a:ext>
              </a:extLst>
            </p:cNvPr>
            <p:cNvSpPr/>
            <p:nvPr/>
          </p:nvSpPr>
          <p:spPr>
            <a:xfrm>
              <a:off x="6661166" y="1943983"/>
              <a:ext cx="1260596" cy="359711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Сложности</a:t>
              </a:r>
            </a:p>
          </p:txBody>
        </p:sp>
      </p:grpSp>
      <p:grpSp>
        <p:nvGrpSpPr>
          <p:cNvPr id="12" name="Группа 42">
            <a:extLst>
              <a:ext uri="{FF2B5EF4-FFF2-40B4-BE49-F238E27FC236}">
                <a16:creationId xmlns:a16="http://schemas.microsoft.com/office/drawing/2014/main" id="{A0E111F5-6F75-4413-BD9C-498C864A2D03}"/>
              </a:ext>
            </a:extLst>
          </p:cNvPr>
          <p:cNvGrpSpPr>
            <a:grpSpLocks/>
          </p:cNvGrpSpPr>
          <p:nvPr/>
        </p:nvGrpSpPr>
        <p:grpSpPr bwMode="auto">
          <a:xfrm>
            <a:off x="1537535" y="1972269"/>
            <a:ext cx="4319587" cy="1854200"/>
            <a:chOff x="718543" y="1943983"/>
            <a:chExt cx="4320000" cy="2039529"/>
          </a:xfrm>
        </p:grpSpPr>
        <p:sp>
          <p:nvSpPr>
            <p:cNvPr id="13" name="Скругленный прямоугольник 26">
              <a:extLst>
                <a:ext uri="{FF2B5EF4-FFF2-40B4-BE49-F238E27FC236}">
                  <a16:creationId xmlns:a16="http://schemas.microsoft.com/office/drawing/2014/main" id="{82C64519-01AE-4B5B-9805-BB1A7EAED34D}"/>
                </a:ext>
              </a:extLst>
            </p:cNvPr>
            <p:cNvSpPr/>
            <p:nvPr/>
          </p:nvSpPr>
          <p:spPr>
            <a:xfrm>
              <a:off x="718543" y="2078376"/>
              <a:ext cx="4320000" cy="19051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>
                <a:solidFill>
                  <a:srgbClr val="FFFFFF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238919-327E-4FB3-AAF1-00D3B38AAA9C}"/>
                </a:ext>
              </a:extLst>
            </p:cNvPr>
            <p:cNvSpPr/>
            <p:nvPr/>
          </p:nvSpPr>
          <p:spPr>
            <a:xfrm>
              <a:off x="901122" y="1943983"/>
              <a:ext cx="1259008" cy="359711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Клиент</a:t>
              </a:r>
            </a:p>
          </p:txBody>
        </p:sp>
      </p:grpSp>
      <p:sp>
        <p:nvSpPr>
          <p:cNvPr id="15" name="Скругленный прямоугольник 26">
            <a:extLst>
              <a:ext uri="{FF2B5EF4-FFF2-40B4-BE49-F238E27FC236}">
                <a16:creationId xmlns:a16="http://schemas.microsoft.com/office/drawing/2014/main" id="{2DA3DD73-1A66-4060-BF19-7AAE507B6CFA}"/>
              </a:ext>
            </a:extLst>
          </p:cNvPr>
          <p:cNvSpPr/>
          <p:nvPr/>
        </p:nvSpPr>
        <p:spPr>
          <a:xfrm>
            <a:off x="1537262" y="4381124"/>
            <a:ext cx="4320000" cy="173194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4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1" b="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09E7685-F5CF-4CBF-B512-A7E2E60E2642}"/>
              </a:ext>
            </a:extLst>
          </p:cNvPr>
          <p:cNvSpPr/>
          <p:nvPr/>
        </p:nvSpPr>
        <p:spPr>
          <a:xfrm>
            <a:off x="1718510" y="4129681"/>
            <a:ext cx="1260475" cy="358775"/>
          </a:xfrm>
          <a:prstGeom prst="rect">
            <a:avLst/>
          </a:prstGeom>
          <a:solidFill>
            <a:srgbClr val="CCCCCC"/>
          </a:solidFill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>
                <a:solidFill>
                  <a:schemeClr val="tx1"/>
                </a:solidFill>
                <a:cs typeface="Times New Roman" panose="02020603050405020304" pitchFamily="18" charset="0"/>
              </a:rPr>
              <a:t>Итог</a:t>
            </a:r>
          </a:p>
        </p:txBody>
      </p:sp>
      <p:grpSp>
        <p:nvGrpSpPr>
          <p:cNvPr id="18" name="Группа 49">
            <a:extLst>
              <a:ext uri="{FF2B5EF4-FFF2-40B4-BE49-F238E27FC236}">
                <a16:creationId xmlns:a16="http://schemas.microsoft.com/office/drawing/2014/main" id="{445844A4-15FB-434A-AF59-5380C984F6C7}"/>
              </a:ext>
            </a:extLst>
          </p:cNvPr>
          <p:cNvGrpSpPr>
            <a:grpSpLocks/>
          </p:cNvGrpSpPr>
          <p:nvPr/>
        </p:nvGrpSpPr>
        <p:grpSpPr bwMode="auto">
          <a:xfrm>
            <a:off x="6577847" y="4223344"/>
            <a:ext cx="4319588" cy="1882775"/>
            <a:chOff x="6460941" y="4048938"/>
            <a:chExt cx="4320000" cy="2071804"/>
          </a:xfrm>
        </p:grpSpPr>
        <p:sp>
          <p:nvSpPr>
            <p:cNvPr id="19" name="Скругленный прямоугольник 26">
              <a:extLst>
                <a:ext uri="{FF2B5EF4-FFF2-40B4-BE49-F238E27FC236}">
                  <a16:creationId xmlns:a16="http://schemas.microsoft.com/office/drawing/2014/main" id="{3A713FF6-AEAE-4793-A472-9730AAFFE3E7}"/>
                </a:ext>
              </a:extLst>
            </p:cNvPr>
            <p:cNvSpPr/>
            <p:nvPr/>
          </p:nvSpPr>
          <p:spPr>
            <a:xfrm>
              <a:off x="6460941" y="4215606"/>
              <a:ext cx="4320000" cy="19051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1" b="0">
                <a:solidFill>
                  <a:srgbClr val="FFFFFF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B4A6911-3D41-4182-B279-EF7C51E46D07}"/>
                </a:ext>
              </a:extLst>
            </p:cNvPr>
            <p:cNvSpPr/>
            <p:nvPr/>
          </p:nvSpPr>
          <p:spPr>
            <a:xfrm>
              <a:off x="6660985" y="4048938"/>
              <a:ext cx="1260595" cy="359858"/>
            </a:xfrm>
            <a:prstGeom prst="rect">
              <a:avLst/>
            </a:prstGeom>
            <a:solidFill>
              <a:srgbClr val="CCCCCC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200" b="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Решение</a:t>
              </a:r>
            </a:p>
          </p:txBody>
        </p:sp>
      </p:grpSp>
      <p:sp>
        <p:nvSpPr>
          <p:cNvPr id="21" name="Текст 3">
            <a:extLst>
              <a:ext uri="{FF2B5EF4-FFF2-40B4-BE49-F238E27FC236}">
                <a16:creationId xmlns:a16="http://schemas.microsoft.com/office/drawing/2014/main" id="{67A6A5E1-1638-47B0-A6E6-C2BDE0C0239C}"/>
              </a:ext>
            </a:extLst>
          </p:cNvPr>
          <p:cNvSpPr txBox="1">
            <a:spLocks/>
          </p:cNvSpPr>
          <p:nvPr/>
        </p:nvSpPr>
        <p:spPr>
          <a:xfrm>
            <a:off x="1537535" y="3196231"/>
            <a:ext cx="1441450" cy="554038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Средний трафик – </a:t>
            </a:r>
            <a: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  <a:t>400 документов</a:t>
            </a:r>
            <a:b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в</a:t>
            </a:r>
            <a:r>
              <a:rPr lang="en-US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месяц 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2D3AB5E0-4F33-443A-AE9A-4AE92877EEAB}"/>
              </a:ext>
            </a:extLst>
          </p:cNvPr>
          <p:cNvSpPr txBox="1">
            <a:spLocks/>
          </p:cNvSpPr>
          <p:nvPr/>
        </p:nvSpPr>
        <p:spPr>
          <a:xfrm>
            <a:off x="2978985" y="3196231"/>
            <a:ext cx="1441450" cy="554038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1С:ERP Управление предприятием, версия 2.5 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A39188A4-3C36-4CCE-BD23-D78B0F670A1F}"/>
              </a:ext>
            </a:extLst>
          </p:cNvPr>
          <p:cNvSpPr txBox="1">
            <a:spLocks/>
          </p:cNvSpPr>
          <p:nvPr/>
        </p:nvSpPr>
        <p:spPr>
          <a:xfrm>
            <a:off x="8038347" y="3200994"/>
            <a:ext cx="1433513" cy="4127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Ручной перенос данных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AEA10AD7-1F0A-460B-93AC-069B50D34A24}"/>
              </a:ext>
            </a:extLst>
          </p:cNvPr>
          <p:cNvSpPr txBox="1">
            <a:spLocks/>
          </p:cNvSpPr>
          <p:nvPr/>
        </p:nvSpPr>
        <p:spPr>
          <a:xfrm>
            <a:off x="6588960" y="3200994"/>
            <a:ext cx="1449387" cy="57150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Затраты 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на стороннюю интеграцию 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87A4D8F2-3231-45FF-8F20-5E5C53478BE8}"/>
              </a:ext>
            </a:extLst>
          </p:cNvPr>
          <p:cNvSpPr txBox="1">
            <a:spLocks/>
          </p:cNvSpPr>
          <p:nvPr/>
        </p:nvSpPr>
        <p:spPr>
          <a:xfrm>
            <a:off x="1620085" y="5407619"/>
            <a:ext cx="1512887" cy="554037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Отправка и прием 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EDI-сообщений 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прямо из 1С 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9E61B2C2-14DC-478C-BB9B-E494C3B84DD7}"/>
              </a:ext>
            </a:extLst>
          </p:cNvPr>
          <p:cNvSpPr txBox="1">
            <a:spLocks/>
          </p:cNvSpPr>
          <p:nvPr/>
        </p:nvSpPr>
        <p:spPr>
          <a:xfrm>
            <a:off x="3193297" y="5426669"/>
            <a:ext cx="1152525" cy="554037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Автоматическая работа с данными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F8B835DD-F60F-4F2E-987B-09F5E59AF563}"/>
              </a:ext>
            </a:extLst>
          </p:cNvPr>
          <p:cNvSpPr txBox="1">
            <a:spLocks/>
          </p:cNvSpPr>
          <p:nvPr/>
        </p:nvSpPr>
        <p:spPr>
          <a:xfrm>
            <a:off x="4561722" y="5426669"/>
            <a:ext cx="1081088" cy="4000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Сокращение ошибок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A3A36F9D-371E-457D-AD60-DAF57E05A1DB}"/>
              </a:ext>
            </a:extLst>
          </p:cNvPr>
          <p:cNvSpPr txBox="1">
            <a:spLocks/>
          </p:cNvSpPr>
          <p:nvPr/>
        </p:nvSpPr>
        <p:spPr>
          <a:xfrm>
            <a:off x="4420435" y="3196231"/>
            <a:ext cx="1422400" cy="4000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rgbClr val="CC342B"/>
                </a:solidFill>
                <a:latin typeface="+mn-lt"/>
                <a:cs typeface="+mn-cs"/>
              </a:rPr>
              <a:t>≈ 140 поставок </a:t>
            </a: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ежемесячно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id="{A89B8CC7-2A61-4CD5-95C5-63465A16F686}"/>
              </a:ext>
            </a:extLst>
          </p:cNvPr>
          <p:cNvSpPr txBox="1">
            <a:spLocks/>
          </p:cNvSpPr>
          <p:nvPr/>
        </p:nvSpPr>
        <p:spPr>
          <a:xfrm>
            <a:off x="9484560" y="3200994"/>
            <a:ext cx="1412875" cy="412750"/>
          </a:xfrm>
          <a:prstGeom prst="rect">
            <a:avLst/>
          </a:prstGeom>
        </p:spPr>
        <p:txBody>
          <a:bodyPr>
            <a:spAutoFit/>
          </a:bodyPr>
          <a:lstStyle>
            <a:lvl1pPr defTabSz="8636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138"/>
              </a:spcAft>
              <a:buClrTx/>
              <a:buFontTx/>
              <a:buNone/>
              <a:defRPr/>
            </a:pP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Объемные </a:t>
            </a:r>
            <a:b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altLang="ru-RU" sz="1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поставки</a:t>
            </a:r>
          </a:p>
        </p:txBody>
      </p:sp>
      <p:grpSp>
        <p:nvGrpSpPr>
          <p:cNvPr id="30" name="Рисунок 46">
            <a:extLst>
              <a:ext uri="{FF2B5EF4-FFF2-40B4-BE49-F238E27FC236}">
                <a16:creationId xmlns:a16="http://schemas.microsoft.com/office/drawing/2014/main" id="{5A214867-C90A-454F-B028-9857C436FF93}"/>
              </a:ext>
            </a:extLst>
          </p:cNvPr>
          <p:cNvGrpSpPr>
            <a:grpSpLocks/>
          </p:cNvGrpSpPr>
          <p:nvPr/>
        </p:nvGrpSpPr>
        <p:grpSpPr bwMode="auto">
          <a:xfrm>
            <a:off x="1920122" y="2404069"/>
            <a:ext cx="685800" cy="685800"/>
            <a:chOff x="1102337" y="2375991"/>
            <a:chExt cx="685800" cy="685800"/>
          </a:xfrm>
        </p:grpSpPr>
        <p:sp>
          <p:nvSpPr>
            <p:cNvPr id="31" name="Полилиния: фигура 61">
              <a:extLst>
                <a:ext uri="{FF2B5EF4-FFF2-40B4-BE49-F238E27FC236}">
                  <a16:creationId xmlns:a16="http://schemas.microsoft.com/office/drawing/2014/main" id="{B3898DF2-37F4-4A82-BCDA-8F68F160B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123" y="2460502"/>
              <a:ext cx="457200" cy="585788"/>
            </a:xfrm>
            <a:custGeom>
              <a:avLst/>
              <a:gdLst>
                <a:gd name="T0" fmla="*/ 441269 w 457200"/>
                <a:gd name="T1" fmla="*/ 461867 h 585787"/>
                <a:gd name="T2" fmla="*/ 441269 w 457200"/>
                <a:gd name="T3" fmla="*/ 555165 h 585787"/>
                <a:gd name="T4" fmla="*/ 420553 w 457200"/>
                <a:gd name="T5" fmla="*/ 575882 h 585787"/>
                <a:gd name="T6" fmla="*/ 36790 w 457200"/>
                <a:gd name="T7" fmla="*/ 575882 h 585787"/>
                <a:gd name="T8" fmla="*/ 16073 w 457200"/>
                <a:gd name="T9" fmla="*/ 555165 h 585787"/>
                <a:gd name="T10" fmla="*/ 16073 w 457200"/>
                <a:gd name="T11" fmla="*/ 36790 h 585787"/>
                <a:gd name="T12" fmla="*/ 36790 w 457200"/>
                <a:gd name="T13" fmla="*/ 16073 h 585787"/>
                <a:gd name="T14" fmla="*/ 316825 w 457200"/>
                <a:gd name="T15" fmla="*/ 16073 h 585787"/>
                <a:gd name="T16" fmla="*/ 441269 w 457200"/>
                <a:gd name="T17" fmla="*/ 150947 h 585787"/>
                <a:gd name="T18" fmla="*/ 441269 w 457200"/>
                <a:gd name="T19" fmla="*/ 171664 h 5857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7200" h="585787">
                  <a:moveTo>
                    <a:pt x="441269" y="461843"/>
                  </a:moveTo>
                  <a:lnTo>
                    <a:pt x="441269" y="555141"/>
                  </a:lnTo>
                  <a:cubicBezTo>
                    <a:pt x="441269" y="566571"/>
                    <a:pt x="431983" y="575858"/>
                    <a:pt x="420553" y="575858"/>
                  </a:cubicBezTo>
                  <a:lnTo>
                    <a:pt x="36790" y="575858"/>
                  </a:lnTo>
                  <a:cubicBezTo>
                    <a:pt x="25360" y="575858"/>
                    <a:pt x="16073" y="566571"/>
                    <a:pt x="16073" y="555141"/>
                  </a:cubicBezTo>
                  <a:lnTo>
                    <a:pt x="16073" y="36790"/>
                  </a:lnTo>
                  <a:cubicBezTo>
                    <a:pt x="16073" y="25360"/>
                    <a:pt x="25360" y="16073"/>
                    <a:pt x="36790" y="16073"/>
                  </a:cubicBezTo>
                  <a:lnTo>
                    <a:pt x="316825" y="16073"/>
                  </a:lnTo>
                  <a:lnTo>
                    <a:pt x="441269" y="150947"/>
                  </a:lnTo>
                  <a:lnTo>
                    <a:pt x="441269" y="17166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" name="Полилиния: фигура 62">
              <a:extLst>
                <a:ext uri="{FF2B5EF4-FFF2-40B4-BE49-F238E27FC236}">
                  <a16:creationId xmlns:a16="http://schemas.microsoft.com/office/drawing/2014/main" id="{8E00A209-1220-468D-8CF3-07B6262C2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875" y="2543369"/>
              <a:ext cx="142875" cy="71438"/>
            </a:xfrm>
            <a:custGeom>
              <a:avLst/>
              <a:gdLst>
                <a:gd name="T0" fmla="*/ 16073 w 142875"/>
                <a:gd name="T1" fmla="*/ 16073 h 71437"/>
                <a:gd name="T2" fmla="*/ 16073 w 142875"/>
                <a:gd name="T3" fmla="*/ 57531 h 71437"/>
                <a:gd name="T4" fmla="*/ 26503 w 142875"/>
                <a:gd name="T5" fmla="*/ 67961 h 71437"/>
                <a:gd name="T6" fmla="*/ 140518 w 142875"/>
                <a:gd name="T7" fmla="*/ 67961 h 714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71437">
                  <a:moveTo>
                    <a:pt x="16073" y="16073"/>
                  </a:moveTo>
                  <a:lnTo>
                    <a:pt x="16073" y="57507"/>
                  </a:lnTo>
                  <a:cubicBezTo>
                    <a:pt x="16073" y="63222"/>
                    <a:pt x="20645" y="67937"/>
                    <a:pt x="26503" y="67937"/>
                  </a:cubicBezTo>
                  <a:lnTo>
                    <a:pt x="140518" y="6793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3" name="Полилиния: фигура 63">
              <a:extLst>
                <a:ext uri="{FF2B5EF4-FFF2-40B4-BE49-F238E27FC236}">
                  <a16:creationId xmlns:a16="http://schemas.microsoft.com/office/drawing/2014/main" id="{B09EB674-3A6A-4B5C-A35A-B35FF5614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865" y="2377491"/>
              <a:ext cx="457200" cy="585788"/>
            </a:xfrm>
            <a:custGeom>
              <a:avLst/>
              <a:gdLst>
                <a:gd name="T0" fmla="*/ 223528 w 457200"/>
                <a:gd name="T1" fmla="*/ 576025 h 585787"/>
                <a:gd name="T2" fmla="*/ 420553 w 457200"/>
                <a:gd name="T3" fmla="*/ 576025 h 585787"/>
                <a:gd name="T4" fmla="*/ 441269 w 457200"/>
                <a:gd name="T5" fmla="*/ 555308 h 585787"/>
                <a:gd name="T6" fmla="*/ 441269 w 457200"/>
                <a:gd name="T7" fmla="*/ 150805 h 585787"/>
                <a:gd name="T8" fmla="*/ 316825 w 457200"/>
                <a:gd name="T9" fmla="*/ 16073 h 585787"/>
                <a:gd name="T10" fmla="*/ 36790 w 457200"/>
                <a:gd name="T11" fmla="*/ 16073 h 585787"/>
                <a:gd name="T12" fmla="*/ 16073 w 457200"/>
                <a:gd name="T13" fmla="*/ 36790 h 5857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7200" h="585787">
                  <a:moveTo>
                    <a:pt x="223528" y="576001"/>
                  </a:moveTo>
                  <a:lnTo>
                    <a:pt x="420553" y="576001"/>
                  </a:lnTo>
                  <a:cubicBezTo>
                    <a:pt x="431983" y="576001"/>
                    <a:pt x="441269" y="566714"/>
                    <a:pt x="441269" y="555284"/>
                  </a:cubicBezTo>
                  <a:lnTo>
                    <a:pt x="441269" y="150805"/>
                  </a:lnTo>
                  <a:lnTo>
                    <a:pt x="316825" y="16073"/>
                  </a:lnTo>
                  <a:lnTo>
                    <a:pt x="36790" y="16073"/>
                  </a:lnTo>
                  <a:cubicBezTo>
                    <a:pt x="25360" y="16073"/>
                    <a:pt x="16073" y="25360"/>
                    <a:pt x="16073" y="36790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4" name="Полилиния: фигура 64">
              <a:extLst>
                <a:ext uri="{FF2B5EF4-FFF2-40B4-BE49-F238E27FC236}">
                  <a16:creationId xmlns:a16="http://schemas.microsoft.com/office/drawing/2014/main" id="{F9F06B13-344C-40B8-9F0D-B157D5A5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617" y="2460359"/>
              <a:ext cx="142875" cy="71438"/>
            </a:xfrm>
            <a:custGeom>
              <a:avLst/>
              <a:gdLst>
                <a:gd name="T0" fmla="*/ 140518 w 142875"/>
                <a:gd name="T1" fmla="*/ 67961 h 71437"/>
                <a:gd name="T2" fmla="*/ 26503 w 142875"/>
                <a:gd name="T3" fmla="*/ 67961 h 71437"/>
                <a:gd name="T4" fmla="*/ 16073 w 142875"/>
                <a:gd name="T5" fmla="*/ 57531 h 71437"/>
                <a:gd name="T6" fmla="*/ 16073 w 142875"/>
                <a:gd name="T7" fmla="*/ 16073 h 714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71437">
                  <a:moveTo>
                    <a:pt x="140518" y="67937"/>
                  </a:moveTo>
                  <a:lnTo>
                    <a:pt x="26503" y="67937"/>
                  </a:lnTo>
                  <a:cubicBezTo>
                    <a:pt x="20788" y="67937"/>
                    <a:pt x="16073" y="63365"/>
                    <a:pt x="16073" y="57507"/>
                  </a:cubicBezTo>
                  <a:lnTo>
                    <a:pt x="16073" y="16073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5" name="Полилиния: фигура 65">
              <a:extLst>
                <a:ext uri="{FF2B5EF4-FFF2-40B4-BE49-F238E27FC236}">
                  <a16:creationId xmlns:a16="http://schemas.microsoft.com/office/drawing/2014/main" id="{358DBC84-2A4F-4CA7-9DBA-CA17C7104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421" y="2657383"/>
              <a:ext cx="485775" cy="342900"/>
            </a:xfrm>
            <a:custGeom>
              <a:avLst/>
              <a:gdLst>
                <a:gd name="T0" fmla="*/ 254532 w 485775"/>
                <a:gd name="T1" fmla="*/ 275392 h 342900"/>
                <a:gd name="T2" fmla="*/ 171664 w 485775"/>
                <a:gd name="T3" fmla="*/ 275392 h 342900"/>
                <a:gd name="T4" fmla="*/ 171664 w 485775"/>
                <a:gd name="T5" fmla="*/ 327255 h 342900"/>
                <a:gd name="T6" fmla="*/ 16073 w 485775"/>
                <a:gd name="T7" fmla="*/ 223528 h 342900"/>
                <a:gd name="T8" fmla="*/ 171664 w 485775"/>
                <a:gd name="T9" fmla="*/ 119801 h 342900"/>
                <a:gd name="T10" fmla="*/ 171664 w 485775"/>
                <a:gd name="T11" fmla="*/ 171664 h 342900"/>
                <a:gd name="T12" fmla="*/ 316825 w 485775"/>
                <a:gd name="T13" fmla="*/ 171664 h 342900"/>
                <a:gd name="T14" fmla="*/ 316825 w 485775"/>
                <a:gd name="T15" fmla="*/ 223528 h 342900"/>
                <a:gd name="T16" fmla="*/ 482703 w 485775"/>
                <a:gd name="T17" fmla="*/ 119801 h 342900"/>
                <a:gd name="T18" fmla="*/ 316825 w 485775"/>
                <a:gd name="T19" fmla="*/ 16073 h 342900"/>
                <a:gd name="T20" fmla="*/ 316825 w 485775"/>
                <a:gd name="T21" fmla="*/ 67937 h 342900"/>
                <a:gd name="T22" fmla="*/ 254532 w 485775"/>
                <a:gd name="T23" fmla="*/ 67937 h 3429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5775" h="342900">
                  <a:moveTo>
                    <a:pt x="254532" y="275392"/>
                  </a:moveTo>
                  <a:lnTo>
                    <a:pt x="171664" y="275392"/>
                  </a:lnTo>
                  <a:lnTo>
                    <a:pt x="171664" y="327255"/>
                  </a:lnTo>
                  <a:lnTo>
                    <a:pt x="16073" y="223528"/>
                  </a:lnTo>
                  <a:lnTo>
                    <a:pt x="171664" y="119801"/>
                  </a:lnTo>
                  <a:lnTo>
                    <a:pt x="171664" y="171664"/>
                  </a:lnTo>
                  <a:lnTo>
                    <a:pt x="316825" y="171664"/>
                  </a:lnTo>
                  <a:lnTo>
                    <a:pt x="316825" y="223528"/>
                  </a:lnTo>
                  <a:lnTo>
                    <a:pt x="482703" y="119801"/>
                  </a:lnTo>
                  <a:lnTo>
                    <a:pt x="316825" y="16073"/>
                  </a:lnTo>
                  <a:lnTo>
                    <a:pt x="316825" y="67937"/>
                  </a:lnTo>
                  <a:lnTo>
                    <a:pt x="254532" y="67937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36" name="Рисунок 60">
            <a:extLst>
              <a:ext uri="{FF2B5EF4-FFF2-40B4-BE49-F238E27FC236}">
                <a16:creationId xmlns:a16="http://schemas.microsoft.com/office/drawing/2014/main" id="{2BDDD58F-D977-42DD-8071-D86D896FD639}"/>
              </a:ext>
            </a:extLst>
          </p:cNvPr>
          <p:cNvGrpSpPr>
            <a:grpSpLocks/>
          </p:cNvGrpSpPr>
          <p:nvPr/>
        </p:nvGrpSpPr>
        <p:grpSpPr bwMode="auto">
          <a:xfrm>
            <a:off x="4782385" y="2404069"/>
            <a:ext cx="685800" cy="685800"/>
            <a:chOff x="3963935" y="2375991"/>
            <a:chExt cx="685800" cy="685800"/>
          </a:xfrm>
        </p:grpSpPr>
        <p:sp>
          <p:nvSpPr>
            <p:cNvPr id="37" name="Полилиния: фигура 67">
              <a:extLst>
                <a:ext uri="{FF2B5EF4-FFF2-40B4-BE49-F238E27FC236}">
                  <a16:creationId xmlns:a16="http://schemas.microsoft.com/office/drawing/2014/main" id="{99584C29-FED3-4F06-8114-788A8D27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257" y="2430748"/>
              <a:ext cx="457200" cy="371475"/>
            </a:xfrm>
            <a:custGeom>
              <a:avLst/>
              <a:gdLst>
                <a:gd name="T0" fmla="*/ 24110 w 457200"/>
                <a:gd name="T1" fmla="*/ 107978 h 371475"/>
                <a:gd name="T2" fmla="*/ 24110 w 457200"/>
                <a:gd name="T3" fmla="*/ 24110 h 371475"/>
                <a:gd name="T4" fmla="*/ 443448 w 457200"/>
                <a:gd name="T5" fmla="*/ 24110 h 371475"/>
                <a:gd name="T6" fmla="*/ 443448 w 457200"/>
                <a:gd name="T7" fmla="*/ 359438 h 371475"/>
                <a:gd name="T8" fmla="*/ 373582 w 457200"/>
                <a:gd name="T9" fmla="*/ 359438 h 371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200" h="371475">
                  <a:moveTo>
                    <a:pt x="24110" y="107978"/>
                  </a:moveTo>
                  <a:lnTo>
                    <a:pt x="24110" y="24110"/>
                  </a:lnTo>
                  <a:lnTo>
                    <a:pt x="443448" y="24110"/>
                  </a:lnTo>
                  <a:lnTo>
                    <a:pt x="443448" y="359438"/>
                  </a:lnTo>
                  <a:lnTo>
                    <a:pt x="373582" y="35943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8" name="Полилиния: фигура 68">
              <a:extLst>
                <a:ext uri="{FF2B5EF4-FFF2-40B4-BE49-F238E27FC236}">
                  <a16:creationId xmlns:a16="http://schemas.microsoft.com/office/drawing/2014/main" id="{34F26CF8-3F47-45BD-A9D0-78F317125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258" y="2718031"/>
              <a:ext cx="142875" cy="142875"/>
            </a:xfrm>
            <a:custGeom>
              <a:avLst/>
              <a:gdLst>
                <a:gd name="T0" fmla="*/ 76269 w 142875"/>
                <a:gd name="T1" fmla="*/ 30488 h 142875"/>
                <a:gd name="T2" fmla="*/ 113806 w 142875"/>
                <a:gd name="T3" fmla="*/ 76269 h 142875"/>
                <a:gd name="T4" fmla="*/ 68026 w 142875"/>
                <a:gd name="T5" fmla="*/ 113806 h 142875"/>
                <a:gd name="T6" fmla="*/ 30488 w 142875"/>
                <a:gd name="T7" fmla="*/ 68026 h 142875"/>
                <a:gd name="T8" fmla="*/ 76269 w 142875"/>
                <a:gd name="T9" fmla="*/ 30488 h 142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875" h="142875">
                  <a:moveTo>
                    <a:pt x="76269" y="30488"/>
                  </a:moveTo>
                  <a:cubicBezTo>
                    <a:pt x="99276" y="32764"/>
                    <a:pt x="116082" y="53261"/>
                    <a:pt x="113806" y="76269"/>
                  </a:cubicBezTo>
                  <a:cubicBezTo>
                    <a:pt x="111530" y="99276"/>
                    <a:pt x="91033" y="116082"/>
                    <a:pt x="68026" y="113806"/>
                  </a:cubicBezTo>
                  <a:cubicBezTo>
                    <a:pt x="45018" y="111530"/>
                    <a:pt x="28212" y="91033"/>
                    <a:pt x="30488" y="68026"/>
                  </a:cubicBezTo>
                  <a:cubicBezTo>
                    <a:pt x="32764" y="45018"/>
                    <a:pt x="53261" y="28212"/>
                    <a:pt x="76269" y="30488"/>
                  </a:cubicBez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9" name="Полилиния: фигура 69">
              <a:extLst>
                <a:ext uri="{FF2B5EF4-FFF2-40B4-BE49-F238E27FC236}">
                  <a16:creationId xmlns:a16="http://schemas.microsoft.com/office/drawing/2014/main" id="{5948DA44-FFA1-4114-AB4C-C7E659D81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595" y="2766075"/>
              <a:ext cx="128588" cy="42863"/>
            </a:xfrm>
            <a:custGeom>
              <a:avLst/>
              <a:gdLst>
                <a:gd name="T0" fmla="*/ 24110 w 128587"/>
                <a:gd name="T1" fmla="*/ 24134 h 42862"/>
                <a:gd name="T2" fmla="*/ 108002 w 128587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42862">
                  <a:moveTo>
                    <a:pt x="24110" y="24110"/>
                  </a:moveTo>
                  <a:lnTo>
                    <a:pt x="107978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0" name="Полилиния: фигура 70">
              <a:extLst>
                <a:ext uri="{FF2B5EF4-FFF2-40B4-BE49-F238E27FC236}">
                  <a16:creationId xmlns:a16="http://schemas.microsoft.com/office/drawing/2014/main" id="{F945DBEC-26A1-401B-B79B-D92BC23E8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323" y="2556621"/>
              <a:ext cx="157163" cy="257175"/>
            </a:xfrm>
            <a:custGeom>
              <a:avLst/>
              <a:gdLst>
                <a:gd name="T0" fmla="*/ 80141 w 157162"/>
                <a:gd name="T1" fmla="*/ 233565 h 257175"/>
                <a:gd name="T2" fmla="*/ 136005 w 157162"/>
                <a:gd name="T3" fmla="*/ 233565 h 257175"/>
                <a:gd name="T4" fmla="*/ 136005 w 157162"/>
                <a:gd name="T5" fmla="*/ 193989 h 257175"/>
                <a:gd name="T6" fmla="*/ 122004 w 157162"/>
                <a:gd name="T7" fmla="*/ 148983 h 257175"/>
                <a:gd name="T8" fmla="*/ 68116 w 157162"/>
                <a:gd name="T9" fmla="*/ 99834 h 257175"/>
                <a:gd name="T10" fmla="*/ 24110 w 157162"/>
                <a:gd name="T11" fmla="*/ 24110 h 257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62" h="257175">
                  <a:moveTo>
                    <a:pt x="80117" y="233565"/>
                  </a:moveTo>
                  <a:lnTo>
                    <a:pt x="135981" y="233565"/>
                  </a:lnTo>
                  <a:lnTo>
                    <a:pt x="135981" y="193989"/>
                  </a:lnTo>
                  <a:cubicBezTo>
                    <a:pt x="135981" y="177701"/>
                    <a:pt x="132981" y="164271"/>
                    <a:pt x="121980" y="148983"/>
                  </a:cubicBezTo>
                  <a:cubicBezTo>
                    <a:pt x="117836" y="143268"/>
                    <a:pt x="83689" y="110121"/>
                    <a:pt x="68116" y="99834"/>
                  </a:cubicBezTo>
                  <a:cubicBezTo>
                    <a:pt x="46542" y="61401"/>
                    <a:pt x="41970" y="54685"/>
                    <a:pt x="24110" y="24110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1" name="Полилиния: фигура 71">
              <a:extLst>
                <a:ext uri="{FF2B5EF4-FFF2-40B4-BE49-F238E27FC236}">
                  <a16:creationId xmlns:a16="http://schemas.microsoft.com/office/drawing/2014/main" id="{6486747B-16CB-4B54-BCC7-EFE9C0006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452" y="2472608"/>
              <a:ext cx="157163" cy="128588"/>
            </a:xfrm>
            <a:custGeom>
              <a:avLst/>
              <a:gdLst>
                <a:gd name="T0" fmla="*/ 66115 w 157162"/>
                <a:gd name="T1" fmla="*/ 108004 h 128587"/>
                <a:gd name="T2" fmla="*/ 136005 w 157162"/>
                <a:gd name="T3" fmla="*/ 108004 h 128587"/>
                <a:gd name="T4" fmla="*/ 46542 w 157162"/>
                <a:gd name="T5" fmla="*/ 24112 h 128587"/>
                <a:gd name="T6" fmla="*/ 24110 w 157162"/>
                <a:gd name="T7" fmla="*/ 24112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7162" h="128587">
                  <a:moveTo>
                    <a:pt x="66115" y="107980"/>
                  </a:moveTo>
                  <a:lnTo>
                    <a:pt x="135981" y="107980"/>
                  </a:lnTo>
                  <a:cubicBezTo>
                    <a:pt x="123408" y="83406"/>
                    <a:pt x="73116" y="23684"/>
                    <a:pt x="46542" y="24112"/>
                  </a:cubicBezTo>
                  <a:lnTo>
                    <a:pt x="24110" y="24112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" name="Полилиния: фигура 72">
              <a:extLst>
                <a:ext uri="{FF2B5EF4-FFF2-40B4-BE49-F238E27FC236}">
                  <a16:creationId xmlns:a16="http://schemas.microsoft.com/office/drawing/2014/main" id="{E46CC2F0-0E39-4B34-8863-332B32EB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458" y="2606913"/>
              <a:ext cx="114300" cy="85725"/>
            </a:xfrm>
            <a:custGeom>
              <a:avLst/>
              <a:gdLst>
                <a:gd name="T0" fmla="*/ 24110 w 114300"/>
                <a:gd name="T1" fmla="*/ 24110 h 85725"/>
                <a:gd name="T2" fmla="*/ 38112 w 114300"/>
                <a:gd name="T3" fmla="*/ 63687 h 85725"/>
                <a:gd name="T4" fmla="*/ 102263 w 114300"/>
                <a:gd name="T5" fmla="*/ 70687 h 857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300" h="85725">
                  <a:moveTo>
                    <a:pt x="24110" y="24110"/>
                  </a:moveTo>
                  <a:lnTo>
                    <a:pt x="38112" y="63687"/>
                  </a:lnTo>
                  <a:lnTo>
                    <a:pt x="102263" y="7068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3" name="Полилиния: фигура 73">
              <a:extLst>
                <a:ext uri="{FF2B5EF4-FFF2-40B4-BE49-F238E27FC236}">
                  <a16:creationId xmlns:a16="http://schemas.microsoft.com/office/drawing/2014/main" id="{9660D3AE-9140-4E51-BEDF-07CE28C1B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264" y="2514615"/>
              <a:ext cx="157163" cy="185738"/>
            </a:xfrm>
            <a:custGeom>
              <a:avLst/>
              <a:gdLst>
                <a:gd name="T0" fmla="*/ 79998 w 157162"/>
                <a:gd name="T1" fmla="*/ 163866 h 185737"/>
                <a:gd name="T2" fmla="*/ 135862 w 157162"/>
                <a:gd name="T3" fmla="*/ 104001 h 185737"/>
                <a:gd name="T4" fmla="*/ 135862 w 157162"/>
                <a:gd name="T5" fmla="*/ 83975 h 185737"/>
                <a:gd name="T6" fmla="*/ 79998 w 157162"/>
                <a:gd name="T7" fmla="*/ 24110 h 185737"/>
                <a:gd name="T8" fmla="*/ 24110 w 157162"/>
                <a:gd name="T9" fmla="*/ 83975 h 185737"/>
                <a:gd name="T10" fmla="*/ 24110 w 157162"/>
                <a:gd name="T11" fmla="*/ 104001 h 185737"/>
                <a:gd name="T12" fmla="*/ 79998 w 157162"/>
                <a:gd name="T13" fmla="*/ 163866 h 185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162" h="185737">
                  <a:moveTo>
                    <a:pt x="79974" y="163842"/>
                  </a:moveTo>
                  <a:cubicBezTo>
                    <a:pt x="111978" y="163842"/>
                    <a:pt x="135838" y="136981"/>
                    <a:pt x="135838" y="103977"/>
                  </a:cubicBezTo>
                  <a:lnTo>
                    <a:pt x="135838" y="83975"/>
                  </a:lnTo>
                  <a:cubicBezTo>
                    <a:pt x="135838" y="50828"/>
                    <a:pt x="111978" y="24110"/>
                    <a:pt x="79974" y="24110"/>
                  </a:cubicBezTo>
                  <a:cubicBezTo>
                    <a:pt x="47970" y="24110"/>
                    <a:pt x="24110" y="50971"/>
                    <a:pt x="24110" y="83975"/>
                  </a:cubicBezTo>
                  <a:lnTo>
                    <a:pt x="24110" y="103977"/>
                  </a:lnTo>
                  <a:cubicBezTo>
                    <a:pt x="24110" y="137124"/>
                    <a:pt x="47970" y="163842"/>
                    <a:pt x="79974" y="163842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" name="Полилиния: фигура 74">
              <a:extLst>
                <a:ext uri="{FF2B5EF4-FFF2-40B4-BE49-F238E27FC236}">
                  <a16:creationId xmlns:a16="http://schemas.microsoft.com/office/drawing/2014/main" id="{5F6067E4-B335-4919-A163-AFD610A44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400" y="2696352"/>
              <a:ext cx="271463" cy="228600"/>
            </a:xfrm>
            <a:custGeom>
              <a:avLst/>
              <a:gdLst>
                <a:gd name="T0" fmla="*/ 133838 w 271462"/>
                <a:gd name="T1" fmla="*/ 212705 h 228600"/>
                <a:gd name="T2" fmla="*/ 88690 w 271462"/>
                <a:gd name="T3" fmla="*/ 203561 h 228600"/>
                <a:gd name="T4" fmla="*/ 53971 w 271462"/>
                <a:gd name="T5" fmla="*/ 179987 h 228600"/>
                <a:gd name="T6" fmla="*/ 42112 w 271462"/>
                <a:gd name="T7" fmla="*/ 153698 h 228600"/>
                <a:gd name="T8" fmla="*/ 24110 w 271462"/>
                <a:gd name="T9" fmla="*/ 101834 h 228600"/>
                <a:gd name="T10" fmla="*/ 88690 w 271462"/>
                <a:gd name="T11" fmla="*/ 24110 h 228600"/>
                <a:gd name="T12" fmla="*/ 169295 w 271462"/>
                <a:gd name="T13" fmla="*/ 24110 h 228600"/>
                <a:gd name="T14" fmla="*/ 225016 w 271462"/>
                <a:gd name="T15" fmla="*/ 46684 h 228600"/>
                <a:gd name="T16" fmla="*/ 252306 w 271462"/>
                <a:gd name="T17" fmla="*/ 79689 h 228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1462" h="228600">
                  <a:moveTo>
                    <a:pt x="133838" y="212705"/>
                  </a:moveTo>
                  <a:lnTo>
                    <a:pt x="88690" y="203561"/>
                  </a:lnTo>
                  <a:cubicBezTo>
                    <a:pt x="75402" y="201704"/>
                    <a:pt x="66401" y="198703"/>
                    <a:pt x="53971" y="179987"/>
                  </a:cubicBezTo>
                  <a:lnTo>
                    <a:pt x="42112" y="153698"/>
                  </a:lnTo>
                  <a:cubicBezTo>
                    <a:pt x="31540" y="130552"/>
                    <a:pt x="24110" y="120694"/>
                    <a:pt x="24110" y="101834"/>
                  </a:cubicBezTo>
                  <a:cubicBezTo>
                    <a:pt x="24110" y="62401"/>
                    <a:pt x="44256" y="24110"/>
                    <a:pt x="88690" y="24110"/>
                  </a:cubicBezTo>
                  <a:lnTo>
                    <a:pt x="169271" y="24110"/>
                  </a:lnTo>
                  <a:cubicBezTo>
                    <a:pt x="195132" y="25110"/>
                    <a:pt x="210991" y="29682"/>
                    <a:pt x="224992" y="46684"/>
                  </a:cubicBezTo>
                  <a:cubicBezTo>
                    <a:pt x="239137" y="63687"/>
                    <a:pt x="252282" y="79689"/>
                    <a:pt x="252282" y="79689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5" name="Полилиния: фигура 75">
              <a:extLst>
                <a:ext uri="{FF2B5EF4-FFF2-40B4-BE49-F238E27FC236}">
                  <a16:creationId xmlns:a16="http://schemas.microsoft.com/office/drawing/2014/main" id="{2019AD05-E9D1-428A-B8D6-01274E2F3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08" y="2770076"/>
              <a:ext cx="114300" cy="100013"/>
            </a:xfrm>
            <a:custGeom>
              <a:avLst/>
              <a:gdLst>
                <a:gd name="T0" fmla="*/ 24110 w 114300"/>
                <a:gd name="T1" fmla="*/ 24110 h 100012"/>
                <a:gd name="T2" fmla="*/ 36683 w 114300"/>
                <a:gd name="T3" fmla="*/ 55710 h 100012"/>
                <a:gd name="T4" fmla="*/ 59543 w 114300"/>
                <a:gd name="T5" fmla="*/ 77569 h 100012"/>
                <a:gd name="T6" fmla="*/ 92119 w 114300"/>
                <a:gd name="T7" fmla="*/ 89142 h 1000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300" h="100012">
                  <a:moveTo>
                    <a:pt x="24110" y="24110"/>
                  </a:moveTo>
                  <a:lnTo>
                    <a:pt x="36683" y="55686"/>
                  </a:lnTo>
                  <a:cubicBezTo>
                    <a:pt x="41684" y="68259"/>
                    <a:pt x="47827" y="73259"/>
                    <a:pt x="59543" y="77545"/>
                  </a:cubicBezTo>
                  <a:lnTo>
                    <a:pt x="92119" y="89118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6" name="Полилиния: фигура 76">
              <a:extLst>
                <a:ext uri="{FF2B5EF4-FFF2-40B4-BE49-F238E27FC236}">
                  <a16:creationId xmlns:a16="http://schemas.microsoft.com/office/drawing/2014/main" id="{3212A1AC-99CC-4F5A-8C37-8D6D5F383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961" y="2808081"/>
              <a:ext cx="128588" cy="100013"/>
            </a:xfrm>
            <a:custGeom>
              <a:avLst/>
              <a:gdLst>
                <a:gd name="T0" fmla="*/ 73605 w 128587"/>
                <a:gd name="T1" fmla="*/ 79998 h 100012"/>
                <a:gd name="T2" fmla="*/ 24289 w 128587"/>
                <a:gd name="T3" fmla="*/ 79998 h 100012"/>
                <a:gd name="T4" fmla="*/ 50578 w 128587"/>
                <a:gd name="T5" fmla="*/ 24110 h 100012"/>
                <a:gd name="T6" fmla="*/ 94894 w 128587"/>
                <a:gd name="T7" fmla="*/ 24110 h 100012"/>
                <a:gd name="T8" fmla="*/ 106609 w 128587"/>
                <a:gd name="T9" fmla="*/ 44398 h 100012"/>
                <a:gd name="T10" fmla="*/ 97180 w 128587"/>
                <a:gd name="T11" fmla="*/ 64711 h 100012"/>
                <a:gd name="T12" fmla="*/ 73748 w 128587"/>
                <a:gd name="T13" fmla="*/ 80141 h 1000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587" h="100012">
                  <a:moveTo>
                    <a:pt x="73581" y="79974"/>
                  </a:moveTo>
                  <a:lnTo>
                    <a:pt x="24289" y="79974"/>
                  </a:lnTo>
                  <a:cubicBezTo>
                    <a:pt x="21575" y="46827"/>
                    <a:pt x="50578" y="24110"/>
                    <a:pt x="50578" y="24110"/>
                  </a:cubicBezTo>
                  <a:lnTo>
                    <a:pt x="94870" y="24110"/>
                  </a:lnTo>
                  <a:cubicBezTo>
                    <a:pt x="104585" y="24110"/>
                    <a:pt x="111015" y="35112"/>
                    <a:pt x="106585" y="44398"/>
                  </a:cubicBezTo>
                  <a:lnTo>
                    <a:pt x="97156" y="64687"/>
                  </a:lnTo>
                  <a:cubicBezTo>
                    <a:pt x="92727" y="74116"/>
                    <a:pt x="83583" y="80117"/>
                    <a:pt x="73724" y="80117"/>
                  </a:cubicBezTo>
                  <a:lnTo>
                    <a:pt x="73581" y="79974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7" name="Полилиния: фигура 77">
              <a:extLst>
                <a:ext uri="{FF2B5EF4-FFF2-40B4-BE49-F238E27FC236}">
                  <a16:creationId xmlns:a16="http://schemas.microsoft.com/office/drawing/2014/main" id="{87555357-2BB0-4431-A407-186CEBFEF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652" y="2751931"/>
              <a:ext cx="228600" cy="200025"/>
            </a:xfrm>
            <a:custGeom>
              <a:avLst/>
              <a:gdLst>
                <a:gd name="T0" fmla="*/ 190464 w 228600"/>
                <a:gd name="T1" fmla="*/ 80260 h 200025"/>
                <a:gd name="T2" fmla="*/ 208895 w 228600"/>
                <a:gd name="T3" fmla="*/ 42684 h 200025"/>
                <a:gd name="T4" fmla="*/ 197608 w 228600"/>
                <a:gd name="T5" fmla="*/ 24110 h 200025"/>
                <a:gd name="T6" fmla="*/ 99738 w 228600"/>
                <a:gd name="T7" fmla="*/ 24110 h 200025"/>
                <a:gd name="T8" fmla="*/ 88451 w 228600"/>
                <a:gd name="T9" fmla="*/ 31254 h 200025"/>
                <a:gd name="T10" fmla="*/ 25443 w 228600"/>
                <a:gd name="T11" fmla="*/ 159556 h 200025"/>
                <a:gd name="T12" fmla="*/ 36730 w 228600"/>
                <a:gd name="T13" fmla="*/ 178129 h 200025"/>
                <a:gd name="T14" fmla="*/ 134600 w 228600"/>
                <a:gd name="T15" fmla="*/ 178129 h 200025"/>
                <a:gd name="T16" fmla="*/ 145887 w 228600"/>
                <a:gd name="T17" fmla="*/ 170986 h 200025"/>
                <a:gd name="T18" fmla="*/ 163032 w 228600"/>
                <a:gd name="T19" fmla="*/ 136124 h 2000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600" h="200025">
                  <a:moveTo>
                    <a:pt x="190464" y="80260"/>
                  </a:moveTo>
                  <a:lnTo>
                    <a:pt x="208895" y="42684"/>
                  </a:lnTo>
                  <a:cubicBezTo>
                    <a:pt x="213038" y="34111"/>
                    <a:pt x="207037" y="24110"/>
                    <a:pt x="197608" y="24110"/>
                  </a:cubicBezTo>
                  <a:lnTo>
                    <a:pt x="99738" y="24110"/>
                  </a:lnTo>
                  <a:cubicBezTo>
                    <a:pt x="95023" y="24110"/>
                    <a:pt x="90594" y="26825"/>
                    <a:pt x="88451" y="31254"/>
                  </a:cubicBezTo>
                  <a:lnTo>
                    <a:pt x="25443" y="159556"/>
                  </a:lnTo>
                  <a:cubicBezTo>
                    <a:pt x="21300" y="168128"/>
                    <a:pt x="27301" y="178129"/>
                    <a:pt x="36730" y="178129"/>
                  </a:cubicBezTo>
                  <a:lnTo>
                    <a:pt x="134600" y="178129"/>
                  </a:lnTo>
                  <a:cubicBezTo>
                    <a:pt x="139315" y="178129"/>
                    <a:pt x="143744" y="175415"/>
                    <a:pt x="145887" y="170986"/>
                  </a:cubicBezTo>
                  <a:lnTo>
                    <a:pt x="163032" y="136124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8" name="Полилиния: фигура 78">
              <a:extLst>
                <a:ext uri="{FF2B5EF4-FFF2-40B4-BE49-F238E27FC236}">
                  <a16:creationId xmlns:a16="http://schemas.microsoft.com/office/drawing/2014/main" id="{E69E5EAB-2193-43A6-8A90-DD5893C69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121" y="2874089"/>
              <a:ext cx="42863" cy="100013"/>
            </a:xfrm>
            <a:custGeom>
              <a:avLst/>
              <a:gdLst>
                <a:gd name="T0" fmla="*/ 24134 w 42862"/>
                <a:gd name="T1" fmla="*/ 24110 h 100012"/>
                <a:gd name="T2" fmla="*/ 24134 w 42862"/>
                <a:gd name="T3" fmla="*/ 83856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83832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9" name="Полилиния: фигура 79">
              <a:extLst>
                <a:ext uri="{FF2B5EF4-FFF2-40B4-BE49-F238E27FC236}">
                  <a16:creationId xmlns:a16="http://schemas.microsoft.com/office/drawing/2014/main" id="{3F4E99A8-A54B-4D87-A6B4-95948AECE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996" y="2905950"/>
              <a:ext cx="42863" cy="71438"/>
            </a:xfrm>
            <a:custGeom>
              <a:avLst/>
              <a:gdLst>
                <a:gd name="T0" fmla="*/ 24134 w 42862"/>
                <a:gd name="T1" fmla="*/ 24110 h 71437"/>
                <a:gd name="T2" fmla="*/ 24134 w 42862"/>
                <a:gd name="T3" fmla="*/ 51995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71437">
                  <a:moveTo>
                    <a:pt x="24110" y="24110"/>
                  </a:moveTo>
                  <a:lnTo>
                    <a:pt x="24110" y="51971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50" name="Рисунок 86">
            <a:extLst>
              <a:ext uri="{FF2B5EF4-FFF2-40B4-BE49-F238E27FC236}">
                <a16:creationId xmlns:a16="http://schemas.microsoft.com/office/drawing/2014/main" id="{07EB3786-D530-4328-81E2-15E516FF0448}"/>
              </a:ext>
            </a:extLst>
          </p:cNvPr>
          <p:cNvGrpSpPr>
            <a:grpSpLocks/>
          </p:cNvGrpSpPr>
          <p:nvPr/>
        </p:nvGrpSpPr>
        <p:grpSpPr bwMode="auto">
          <a:xfrm>
            <a:off x="3390147" y="4650381"/>
            <a:ext cx="685800" cy="685800"/>
            <a:chOff x="1993972" y="4578057"/>
            <a:chExt cx="685800" cy="685800"/>
          </a:xfrm>
        </p:grpSpPr>
        <p:sp>
          <p:nvSpPr>
            <p:cNvPr id="51" name="Полилиния: фигура 88">
              <a:extLst>
                <a:ext uri="{FF2B5EF4-FFF2-40B4-BE49-F238E27FC236}">
                  <a16:creationId xmlns:a16="http://schemas.microsoft.com/office/drawing/2014/main" id="{818AA6F1-841A-4D9D-851F-426447865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724" y="4576378"/>
              <a:ext cx="657225" cy="685800"/>
            </a:xfrm>
            <a:custGeom>
              <a:avLst/>
              <a:gdLst>
                <a:gd name="T0" fmla="*/ 621185 w 657225"/>
                <a:gd name="T1" fmla="*/ 24110 h 685800"/>
                <a:gd name="T2" fmla="*/ 636472 w 657225"/>
                <a:gd name="T3" fmla="*/ 39398 h 685800"/>
                <a:gd name="T4" fmla="*/ 636472 w 657225"/>
                <a:gd name="T5" fmla="*/ 651760 h 685800"/>
                <a:gd name="T6" fmla="*/ 621185 w 657225"/>
                <a:gd name="T7" fmla="*/ 667048 h 685800"/>
                <a:gd name="T8" fmla="*/ 39398 w 657225"/>
                <a:gd name="T9" fmla="*/ 667048 h 685800"/>
                <a:gd name="T10" fmla="*/ 24110 w 657225"/>
                <a:gd name="T11" fmla="*/ 651760 h 685800"/>
                <a:gd name="T12" fmla="*/ 24110 w 657225"/>
                <a:gd name="T13" fmla="*/ 39398 h 685800"/>
                <a:gd name="T14" fmla="*/ 39398 w 657225"/>
                <a:gd name="T15" fmla="*/ 24110 h 685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7225" h="685800">
                  <a:moveTo>
                    <a:pt x="621185" y="24110"/>
                  </a:moveTo>
                  <a:cubicBezTo>
                    <a:pt x="629628" y="24110"/>
                    <a:pt x="636472" y="30955"/>
                    <a:pt x="636472" y="39398"/>
                  </a:cubicBezTo>
                  <a:lnTo>
                    <a:pt x="636472" y="651760"/>
                  </a:lnTo>
                  <a:cubicBezTo>
                    <a:pt x="636472" y="660203"/>
                    <a:pt x="629628" y="667048"/>
                    <a:pt x="621185" y="667048"/>
                  </a:cubicBezTo>
                  <a:lnTo>
                    <a:pt x="39398" y="667048"/>
                  </a:lnTo>
                  <a:cubicBezTo>
                    <a:pt x="30955" y="667048"/>
                    <a:pt x="24110" y="660203"/>
                    <a:pt x="24110" y="651760"/>
                  </a:cubicBezTo>
                  <a:lnTo>
                    <a:pt x="24110" y="39398"/>
                  </a:lnTo>
                  <a:cubicBezTo>
                    <a:pt x="24110" y="30955"/>
                    <a:pt x="30955" y="24110"/>
                    <a:pt x="39398" y="24110"/>
                  </a:cubicBezTo>
                  <a:lnTo>
                    <a:pt x="621185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2" name="Полилиния: фигура 89">
              <a:extLst>
                <a:ext uri="{FF2B5EF4-FFF2-40B4-BE49-F238E27FC236}">
                  <a16:creationId xmlns:a16="http://schemas.microsoft.com/office/drawing/2014/main" id="{F2EA7EFD-A644-4A4F-B804-B27749C74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724" y="4668247"/>
              <a:ext cx="657225" cy="42863"/>
            </a:xfrm>
            <a:custGeom>
              <a:avLst/>
              <a:gdLst>
                <a:gd name="T0" fmla="*/ 24110 w 657225"/>
                <a:gd name="T1" fmla="*/ 24134 h 42862"/>
                <a:gd name="T2" fmla="*/ 636330 w 657225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7225" h="42862">
                  <a:moveTo>
                    <a:pt x="24110" y="24110"/>
                  </a:moveTo>
                  <a:lnTo>
                    <a:pt x="63633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3" name="Полилиния: фигура 90">
              <a:extLst>
                <a:ext uri="{FF2B5EF4-FFF2-40B4-BE49-F238E27FC236}">
                  <a16:creationId xmlns:a16="http://schemas.microsoft.com/office/drawing/2014/main" id="{2FF88C2A-1566-4245-8C3C-6B669EF40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587" y="4622384"/>
              <a:ext cx="71438" cy="42863"/>
            </a:xfrm>
            <a:custGeom>
              <a:avLst/>
              <a:gdLst>
                <a:gd name="T0" fmla="*/ 24110 w 71437"/>
                <a:gd name="T1" fmla="*/ 24134 h 42862"/>
                <a:gd name="T2" fmla="*/ 54709 w 71437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46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4" name="Полилиния: фигура 91">
              <a:extLst>
                <a:ext uri="{FF2B5EF4-FFF2-40B4-BE49-F238E27FC236}">
                  <a16:creationId xmlns:a16="http://schemas.microsoft.com/office/drawing/2014/main" id="{2BA8F209-8C0A-45E7-991F-63055711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880" y="4622384"/>
              <a:ext cx="71438" cy="42863"/>
            </a:xfrm>
            <a:custGeom>
              <a:avLst/>
              <a:gdLst>
                <a:gd name="T0" fmla="*/ 24110 w 71437"/>
                <a:gd name="T1" fmla="*/ 24134 h 42862"/>
                <a:gd name="T2" fmla="*/ 54709 w 71437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46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5" name="Полилиния: фигура 92">
              <a:extLst>
                <a:ext uri="{FF2B5EF4-FFF2-40B4-BE49-F238E27FC236}">
                  <a16:creationId xmlns:a16="http://schemas.microsoft.com/office/drawing/2014/main" id="{DAE3B710-EC96-468B-B76F-0839EFCE9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030" y="4622384"/>
              <a:ext cx="71438" cy="42863"/>
            </a:xfrm>
            <a:custGeom>
              <a:avLst/>
              <a:gdLst>
                <a:gd name="T0" fmla="*/ 24110 w 71437"/>
                <a:gd name="T1" fmla="*/ 24134 h 42862"/>
                <a:gd name="T2" fmla="*/ 54709 w 71437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46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6" name="Полилиния: фигура 93">
              <a:extLst>
                <a:ext uri="{FF2B5EF4-FFF2-40B4-BE49-F238E27FC236}">
                  <a16:creationId xmlns:a16="http://schemas.microsoft.com/office/drawing/2014/main" id="{15538841-5A31-4C87-8527-512F7A96C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320" y="4913136"/>
              <a:ext cx="128588" cy="128588"/>
            </a:xfrm>
            <a:custGeom>
              <a:avLst/>
              <a:gdLst>
                <a:gd name="T0" fmla="*/ 115144 w 128587"/>
                <a:gd name="T1" fmla="*/ 61113 h 128587"/>
                <a:gd name="T2" fmla="*/ 61113 w 128587"/>
                <a:gd name="T3" fmla="*/ 115144 h 128587"/>
                <a:gd name="T4" fmla="*/ 24966 w 128587"/>
                <a:gd name="T5" fmla="*/ 78997 h 128587"/>
                <a:gd name="T6" fmla="*/ 78997 w 128587"/>
                <a:gd name="T7" fmla="*/ 24966 h 128587"/>
                <a:gd name="T8" fmla="*/ 115144 w 128587"/>
                <a:gd name="T9" fmla="*/ 61113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587" h="128587">
                  <a:moveTo>
                    <a:pt x="115120" y="61113"/>
                  </a:moveTo>
                  <a:cubicBezTo>
                    <a:pt x="121264" y="93403"/>
                    <a:pt x="93403" y="121264"/>
                    <a:pt x="61113" y="115120"/>
                  </a:cubicBezTo>
                  <a:cubicBezTo>
                    <a:pt x="43111" y="111691"/>
                    <a:pt x="28395" y="96975"/>
                    <a:pt x="24966" y="78973"/>
                  </a:cubicBezTo>
                  <a:cubicBezTo>
                    <a:pt x="18822" y="46683"/>
                    <a:pt x="46683" y="18822"/>
                    <a:pt x="78973" y="24966"/>
                  </a:cubicBezTo>
                  <a:cubicBezTo>
                    <a:pt x="96975" y="28395"/>
                    <a:pt x="111691" y="43111"/>
                    <a:pt x="115120" y="61113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7" name="Полилиния: фигура 94">
              <a:extLst>
                <a:ext uri="{FF2B5EF4-FFF2-40B4-BE49-F238E27FC236}">
                  <a16:creationId xmlns:a16="http://schemas.microsoft.com/office/drawing/2014/main" id="{5A53F393-DFF7-4550-B9C8-452E34262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480" y="4913277"/>
              <a:ext cx="128588" cy="128588"/>
            </a:xfrm>
            <a:custGeom>
              <a:avLst/>
              <a:gdLst>
                <a:gd name="T0" fmla="*/ 115860 w 128587"/>
                <a:gd name="T1" fmla="*/ 69997 h 128587"/>
                <a:gd name="T2" fmla="*/ 69997 w 128587"/>
                <a:gd name="T3" fmla="*/ 115860 h 128587"/>
                <a:gd name="T4" fmla="*/ 24110 w 128587"/>
                <a:gd name="T5" fmla="*/ 69997 h 128587"/>
                <a:gd name="T6" fmla="*/ 69997 w 128587"/>
                <a:gd name="T7" fmla="*/ 24110 h 128587"/>
                <a:gd name="T8" fmla="*/ 115860 w 128587"/>
                <a:gd name="T9" fmla="*/ 69997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587" h="128587">
                  <a:moveTo>
                    <a:pt x="115836" y="69973"/>
                  </a:moveTo>
                  <a:cubicBezTo>
                    <a:pt x="115836" y="95302"/>
                    <a:pt x="95302" y="115836"/>
                    <a:pt x="69973" y="115836"/>
                  </a:cubicBezTo>
                  <a:cubicBezTo>
                    <a:pt x="44644" y="115836"/>
                    <a:pt x="24110" y="95302"/>
                    <a:pt x="24110" y="69973"/>
                  </a:cubicBezTo>
                  <a:cubicBezTo>
                    <a:pt x="24110" y="44644"/>
                    <a:pt x="44644" y="24110"/>
                    <a:pt x="69973" y="24110"/>
                  </a:cubicBezTo>
                  <a:cubicBezTo>
                    <a:pt x="95302" y="24110"/>
                    <a:pt x="115836" y="44644"/>
                    <a:pt x="115836" y="69973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8" name="Полилиния: фигура 95">
              <a:extLst>
                <a:ext uri="{FF2B5EF4-FFF2-40B4-BE49-F238E27FC236}">
                  <a16:creationId xmlns:a16="http://schemas.microsoft.com/office/drawing/2014/main" id="{8866D154-85A3-4878-8033-FACBD532D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880" y="4821409"/>
              <a:ext cx="442913" cy="300038"/>
            </a:xfrm>
            <a:custGeom>
              <a:avLst/>
              <a:gdLst>
                <a:gd name="T0" fmla="*/ 406753 w 442912"/>
                <a:gd name="T1" fmla="*/ 223159 h 300037"/>
                <a:gd name="T2" fmla="*/ 406753 w 442912"/>
                <a:gd name="T3" fmla="*/ 284452 h 300037"/>
                <a:gd name="T4" fmla="*/ 39398 w 442912"/>
                <a:gd name="T5" fmla="*/ 284452 h 300037"/>
                <a:gd name="T6" fmla="*/ 39398 w 442912"/>
                <a:gd name="T7" fmla="*/ 223159 h 300037"/>
                <a:gd name="T8" fmla="*/ 24110 w 442912"/>
                <a:gd name="T9" fmla="*/ 223159 h 300037"/>
                <a:gd name="T10" fmla="*/ 24110 w 442912"/>
                <a:gd name="T11" fmla="*/ 115979 h 300037"/>
                <a:gd name="T12" fmla="*/ 39398 w 442912"/>
                <a:gd name="T13" fmla="*/ 115979 h 300037"/>
                <a:gd name="T14" fmla="*/ 39398 w 442912"/>
                <a:gd name="T15" fmla="*/ 85404 h 300037"/>
                <a:gd name="T16" fmla="*/ 100691 w 442912"/>
                <a:gd name="T17" fmla="*/ 24110 h 300037"/>
                <a:gd name="T18" fmla="*/ 345603 w 442912"/>
                <a:gd name="T19" fmla="*/ 24110 h 300037"/>
                <a:gd name="T20" fmla="*/ 406896 w 442912"/>
                <a:gd name="T21" fmla="*/ 85404 h 300037"/>
                <a:gd name="T22" fmla="*/ 406896 w 442912"/>
                <a:gd name="T23" fmla="*/ 115979 h 300037"/>
                <a:gd name="T24" fmla="*/ 422184 w 442912"/>
                <a:gd name="T25" fmla="*/ 115979 h 300037"/>
                <a:gd name="T26" fmla="*/ 422184 w 442912"/>
                <a:gd name="T27" fmla="*/ 223159 h 300037"/>
                <a:gd name="T28" fmla="*/ 406896 w 442912"/>
                <a:gd name="T29" fmla="*/ 223159 h 3000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2912" h="300037">
                  <a:moveTo>
                    <a:pt x="406729" y="223135"/>
                  </a:moveTo>
                  <a:lnTo>
                    <a:pt x="406729" y="284428"/>
                  </a:lnTo>
                  <a:lnTo>
                    <a:pt x="39398" y="284428"/>
                  </a:lnTo>
                  <a:lnTo>
                    <a:pt x="39398" y="223135"/>
                  </a:lnTo>
                  <a:lnTo>
                    <a:pt x="24110" y="223135"/>
                  </a:lnTo>
                  <a:lnTo>
                    <a:pt x="24110" y="115979"/>
                  </a:lnTo>
                  <a:lnTo>
                    <a:pt x="39398" y="115979"/>
                  </a:lnTo>
                  <a:lnTo>
                    <a:pt x="39398" y="85404"/>
                  </a:lnTo>
                  <a:cubicBezTo>
                    <a:pt x="39398" y="51542"/>
                    <a:pt x="66830" y="24110"/>
                    <a:pt x="100691" y="24110"/>
                  </a:cubicBezTo>
                  <a:lnTo>
                    <a:pt x="345579" y="24110"/>
                  </a:lnTo>
                  <a:cubicBezTo>
                    <a:pt x="379440" y="24110"/>
                    <a:pt x="406872" y="51542"/>
                    <a:pt x="406872" y="85404"/>
                  </a:cubicBezTo>
                  <a:lnTo>
                    <a:pt x="406872" y="115979"/>
                  </a:lnTo>
                  <a:lnTo>
                    <a:pt x="422160" y="115979"/>
                  </a:lnTo>
                  <a:lnTo>
                    <a:pt x="422160" y="223135"/>
                  </a:lnTo>
                  <a:cubicBezTo>
                    <a:pt x="422160" y="223135"/>
                    <a:pt x="404872" y="223135"/>
                    <a:pt x="406872" y="223135"/>
                  </a:cubicBezTo>
                  <a:lnTo>
                    <a:pt x="406729" y="223135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9" name="Полилиния: фигура 96">
              <a:extLst>
                <a:ext uri="{FF2B5EF4-FFF2-40B4-BE49-F238E27FC236}">
                  <a16:creationId xmlns:a16="http://schemas.microsoft.com/office/drawing/2014/main" id="{063DC537-FB46-42E4-850D-C6E8B653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762" y="4744828"/>
              <a:ext cx="42863" cy="114300"/>
            </a:xfrm>
            <a:custGeom>
              <a:avLst/>
              <a:gdLst>
                <a:gd name="T0" fmla="*/ 24134 w 42862"/>
                <a:gd name="T1" fmla="*/ 100691 h 114300"/>
                <a:gd name="T2" fmla="*/ 24134 w 42862"/>
                <a:gd name="T3" fmla="*/ 24110 h 114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14300">
                  <a:moveTo>
                    <a:pt x="24110" y="100691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60" name="Рисунок 114">
            <a:extLst>
              <a:ext uri="{FF2B5EF4-FFF2-40B4-BE49-F238E27FC236}">
                <a16:creationId xmlns:a16="http://schemas.microsoft.com/office/drawing/2014/main" id="{C0A852D0-680B-4303-AD4E-16ABD9F7B9EE}"/>
              </a:ext>
            </a:extLst>
          </p:cNvPr>
          <p:cNvGrpSpPr>
            <a:grpSpLocks/>
          </p:cNvGrpSpPr>
          <p:nvPr/>
        </p:nvGrpSpPr>
        <p:grpSpPr bwMode="auto">
          <a:xfrm>
            <a:off x="4760160" y="4650381"/>
            <a:ext cx="685800" cy="685800"/>
            <a:chOff x="5532437" y="3011487"/>
            <a:chExt cx="685800" cy="685800"/>
          </a:xfrm>
        </p:grpSpPr>
        <p:sp>
          <p:nvSpPr>
            <p:cNvPr id="61" name="Полилиния: фигура 116">
              <a:extLst>
                <a:ext uri="{FF2B5EF4-FFF2-40B4-BE49-F238E27FC236}">
                  <a16:creationId xmlns:a16="http://schemas.microsoft.com/office/drawing/2014/main" id="{E8836DC2-DD94-446E-85A8-AC24A47B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758" y="3029525"/>
              <a:ext cx="528638" cy="542925"/>
            </a:xfrm>
            <a:custGeom>
              <a:avLst/>
              <a:gdLst>
                <a:gd name="T0" fmla="*/ 66973 w 528637"/>
                <a:gd name="T1" fmla="*/ 24110 h 542925"/>
                <a:gd name="T2" fmla="*/ 452759 w 528637"/>
                <a:gd name="T3" fmla="*/ 24110 h 542925"/>
                <a:gd name="T4" fmla="*/ 509909 w 528637"/>
                <a:gd name="T5" fmla="*/ 81260 h 542925"/>
                <a:gd name="T6" fmla="*/ 509909 w 528637"/>
                <a:gd name="T7" fmla="*/ 381298 h 542925"/>
                <a:gd name="T8" fmla="*/ 467047 w 528637"/>
                <a:gd name="T9" fmla="*/ 424160 h 542925"/>
                <a:gd name="T10" fmla="*/ 234136 w 528637"/>
                <a:gd name="T11" fmla="*/ 424160 h 542925"/>
                <a:gd name="T12" fmla="*/ 134410 w 528637"/>
                <a:gd name="T13" fmla="*/ 527316 h 542925"/>
                <a:gd name="T14" fmla="*/ 109835 w 528637"/>
                <a:gd name="T15" fmla="*/ 517458 h 542925"/>
                <a:gd name="T16" fmla="*/ 109835 w 528637"/>
                <a:gd name="T17" fmla="*/ 424160 h 542925"/>
                <a:gd name="T18" fmla="*/ 66973 w 528637"/>
                <a:gd name="T19" fmla="*/ 424160 h 542925"/>
                <a:gd name="T20" fmla="*/ 24110 w 528637"/>
                <a:gd name="T21" fmla="*/ 381298 h 542925"/>
                <a:gd name="T22" fmla="*/ 24110 w 528637"/>
                <a:gd name="T23" fmla="*/ 66973 h 542925"/>
                <a:gd name="T24" fmla="*/ 66973 w 528637"/>
                <a:gd name="T25" fmla="*/ 24110 h 5429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8637" h="542925">
                  <a:moveTo>
                    <a:pt x="66973" y="24110"/>
                  </a:moveTo>
                  <a:lnTo>
                    <a:pt x="452735" y="24110"/>
                  </a:lnTo>
                  <a:cubicBezTo>
                    <a:pt x="484311" y="24110"/>
                    <a:pt x="509885" y="49685"/>
                    <a:pt x="509885" y="81260"/>
                  </a:cubicBezTo>
                  <a:lnTo>
                    <a:pt x="509885" y="381298"/>
                  </a:lnTo>
                  <a:cubicBezTo>
                    <a:pt x="509885" y="405015"/>
                    <a:pt x="490740" y="424160"/>
                    <a:pt x="467023" y="424160"/>
                  </a:cubicBezTo>
                  <a:lnTo>
                    <a:pt x="234136" y="424160"/>
                  </a:lnTo>
                  <a:lnTo>
                    <a:pt x="134410" y="527316"/>
                  </a:lnTo>
                  <a:cubicBezTo>
                    <a:pt x="125551" y="536603"/>
                    <a:pt x="109835" y="530173"/>
                    <a:pt x="109835" y="517458"/>
                  </a:cubicBezTo>
                  <a:lnTo>
                    <a:pt x="109835" y="424160"/>
                  </a:lnTo>
                  <a:lnTo>
                    <a:pt x="66973" y="424160"/>
                  </a:lnTo>
                  <a:cubicBezTo>
                    <a:pt x="43255" y="424160"/>
                    <a:pt x="24110" y="405015"/>
                    <a:pt x="24110" y="381298"/>
                  </a:cubicBezTo>
                  <a:lnTo>
                    <a:pt x="24110" y="66973"/>
                  </a:lnTo>
                  <a:cubicBezTo>
                    <a:pt x="24110" y="43255"/>
                    <a:pt x="43255" y="24110"/>
                    <a:pt x="66973" y="24110"/>
                  </a:cubicBez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2" name="Полилиния: фигура 117">
              <a:extLst>
                <a:ext uri="{FF2B5EF4-FFF2-40B4-BE49-F238E27FC236}">
                  <a16:creationId xmlns:a16="http://schemas.microsoft.com/office/drawing/2014/main" id="{88FB7CC3-A8A0-4E2A-9493-DD385F047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221" y="3172400"/>
              <a:ext cx="414338" cy="500063"/>
            </a:xfrm>
            <a:custGeom>
              <a:avLst/>
              <a:gdLst>
                <a:gd name="T0" fmla="*/ 24110 w 414337"/>
                <a:gd name="T1" fmla="*/ 324172 h 500062"/>
                <a:gd name="T2" fmla="*/ 24110 w 414337"/>
                <a:gd name="T3" fmla="*/ 338459 h 500062"/>
                <a:gd name="T4" fmla="*/ 66973 w 414337"/>
                <a:gd name="T5" fmla="*/ 381322 h 500062"/>
                <a:gd name="T6" fmla="*/ 199846 w 414337"/>
                <a:gd name="T7" fmla="*/ 381322 h 500062"/>
                <a:gd name="T8" fmla="*/ 299597 w 414337"/>
                <a:gd name="T9" fmla="*/ 484477 h 500062"/>
                <a:gd name="T10" fmla="*/ 324172 w 414337"/>
                <a:gd name="T11" fmla="*/ 474619 h 500062"/>
                <a:gd name="T12" fmla="*/ 324172 w 414337"/>
                <a:gd name="T13" fmla="*/ 381322 h 500062"/>
                <a:gd name="T14" fmla="*/ 352747 w 414337"/>
                <a:gd name="T15" fmla="*/ 381322 h 500062"/>
                <a:gd name="T16" fmla="*/ 395609 w 414337"/>
                <a:gd name="T17" fmla="*/ 338459 h 500062"/>
                <a:gd name="T18" fmla="*/ 395609 w 414337"/>
                <a:gd name="T19" fmla="*/ 66973 h 500062"/>
                <a:gd name="T20" fmla="*/ 352747 w 414337"/>
                <a:gd name="T21" fmla="*/ 24110 h 500062"/>
                <a:gd name="T22" fmla="*/ 281309 w 414337"/>
                <a:gd name="T23" fmla="*/ 24110 h 5000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337" h="500062">
                  <a:moveTo>
                    <a:pt x="24110" y="324148"/>
                  </a:moveTo>
                  <a:lnTo>
                    <a:pt x="24110" y="338435"/>
                  </a:lnTo>
                  <a:cubicBezTo>
                    <a:pt x="24110" y="362152"/>
                    <a:pt x="43255" y="381298"/>
                    <a:pt x="66973" y="381298"/>
                  </a:cubicBezTo>
                  <a:lnTo>
                    <a:pt x="199846" y="381298"/>
                  </a:lnTo>
                  <a:lnTo>
                    <a:pt x="299573" y="484453"/>
                  </a:lnTo>
                  <a:cubicBezTo>
                    <a:pt x="308431" y="493740"/>
                    <a:pt x="324148" y="487311"/>
                    <a:pt x="324148" y="474595"/>
                  </a:cubicBezTo>
                  <a:lnTo>
                    <a:pt x="324148" y="381298"/>
                  </a:lnTo>
                  <a:lnTo>
                    <a:pt x="352723" y="381298"/>
                  </a:lnTo>
                  <a:cubicBezTo>
                    <a:pt x="376440" y="381298"/>
                    <a:pt x="395585" y="362152"/>
                    <a:pt x="395585" y="338435"/>
                  </a:cubicBezTo>
                  <a:lnTo>
                    <a:pt x="395585" y="66973"/>
                  </a:lnTo>
                  <a:cubicBezTo>
                    <a:pt x="395585" y="43255"/>
                    <a:pt x="376440" y="24110"/>
                    <a:pt x="352723" y="24110"/>
                  </a:cubicBezTo>
                  <a:lnTo>
                    <a:pt x="2812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3" name="Полилиния: фигура 118">
              <a:extLst>
                <a:ext uri="{FF2B5EF4-FFF2-40B4-BE49-F238E27FC236}">
                  <a16:creationId xmlns:a16="http://schemas.microsoft.com/office/drawing/2014/main" id="{1FB162DC-BABF-4C26-849B-C80F7A47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806" y="3100891"/>
              <a:ext cx="328613" cy="285750"/>
            </a:xfrm>
            <a:custGeom>
              <a:avLst/>
              <a:gdLst>
                <a:gd name="T0" fmla="*/ 124088 w 328612"/>
                <a:gd name="T1" fmla="*/ 267069 h 285750"/>
                <a:gd name="T2" fmla="*/ 34219 w 328612"/>
                <a:gd name="T3" fmla="*/ 267069 h 285750"/>
                <a:gd name="T4" fmla="*/ 25790 w 328612"/>
                <a:gd name="T5" fmla="*/ 250067 h 285750"/>
                <a:gd name="T6" fmla="*/ 158520 w 328612"/>
                <a:gd name="T7" fmla="*/ 29039 h 285750"/>
                <a:gd name="T8" fmla="*/ 175404 w 328612"/>
                <a:gd name="T9" fmla="*/ 29039 h 285750"/>
                <a:gd name="T10" fmla="*/ 308135 w 328612"/>
                <a:gd name="T11" fmla="*/ 250067 h 285750"/>
                <a:gd name="T12" fmla="*/ 299705 w 328612"/>
                <a:gd name="T13" fmla="*/ 267069 h 285750"/>
                <a:gd name="T14" fmla="*/ 209836 w 328612"/>
                <a:gd name="T15" fmla="*/ 267069 h 2857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8612" h="285750">
                  <a:moveTo>
                    <a:pt x="124088" y="267069"/>
                  </a:moveTo>
                  <a:lnTo>
                    <a:pt x="34219" y="267069"/>
                  </a:lnTo>
                  <a:cubicBezTo>
                    <a:pt x="26218" y="267069"/>
                    <a:pt x="21360" y="257354"/>
                    <a:pt x="25790" y="250067"/>
                  </a:cubicBezTo>
                  <a:lnTo>
                    <a:pt x="158520" y="29039"/>
                  </a:lnTo>
                  <a:cubicBezTo>
                    <a:pt x="162521" y="22467"/>
                    <a:pt x="171379" y="22467"/>
                    <a:pt x="175380" y="29039"/>
                  </a:cubicBezTo>
                  <a:lnTo>
                    <a:pt x="308111" y="250067"/>
                  </a:lnTo>
                  <a:cubicBezTo>
                    <a:pt x="312540" y="257354"/>
                    <a:pt x="307682" y="267069"/>
                    <a:pt x="299681" y="267069"/>
                  </a:cubicBezTo>
                  <a:lnTo>
                    <a:pt x="209812" y="267069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4" name="Полилиния: фигура 119">
              <a:extLst>
                <a:ext uri="{FF2B5EF4-FFF2-40B4-BE49-F238E27FC236}">
                  <a16:creationId xmlns:a16="http://schemas.microsoft.com/office/drawing/2014/main" id="{F1717F7A-D72C-47BC-8B4F-6A3E4A809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646" y="3186687"/>
              <a:ext cx="42863" cy="157163"/>
            </a:xfrm>
            <a:custGeom>
              <a:avLst/>
              <a:gdLst>
                <a:gd name="T0" fmla="*/ 24134 w 42862"/>
                <a:gd name="T1" fmla="*/ 24110 h 157162"/>
                <a:gd name="T2" fmla="*/ 24134 w 42862"/>
                <a:gd name="T3" fmla="*/ 138434 h 1571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57162">
                  <a:moveTo>
                    <a:pt x="24110" y="24110"/>
                  </a:moveTo>
                  <a:lnTo>
                    <a:pt x="24110" y="1384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5" name="Полилиния: фигура 120">
              <a:extLst>
                <a:ext uri="{FF2B5EF4-FFF2-40B4-BE49-F238E27FC236}">
                  <a16:creationId xmlns:a16="http://schemas.microsoft.com/office/drawing/2014/main" id="{96EABE3E-20A8-4DD9-B9C4-8DDC83F2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646" y="3329562"/>
              <a:ext cx="42863" cy="71438"/>
            </a:xfrm>
            <a:custGeom>
              <a:avLst/>
              <a:gdLst>
                <a:gd name="T0" fmla="*/ 24134 w 42862"/>
                <a:gd name="T1" fmla="*/ 24110 h 71437"/>
                <a:gd name="T2" fmla="*/ 24134 w 42862"/>
                <a:gd name="T3" fmla="*/ 52709 h 714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71437">
                  <a:moveTo>
                    <a:pt x="24110" y="24110"/>
                  </a:moveTo>
                  <a:lnTo>
                    <a:pt x="24110" y="52685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66" name="Рисунок 122">
            <a:extLst>
              <a:ext uri="{FF2B5EF4-FFF2-40B4-BE49-F238E27FC236}">
                <a16:creationId xmlns:a16="http://schemas.microsoft.com/office/drawing/2014/main" id="{F16F3DD0-D1FB-4283-B915-7EE64E551289}"/>
              </a:ext>
            </a:extLst>
          </p:cNvPr>
          <p:cNvGrpSpPr>
            <a:grpSpLocks/>
          </p:cNvGrpSpPr>
          <p:nvPr/>
        </p:nvGrpSpPr>
        <p:grpSpPr bwMode="auto">
          <a:xfrm>
            <a:off x="6969960" y="2448519"/>
            <a:ext cx="685800" cy="685800"/>
            <a:chOff x="6853855" y="2477182"/>
            <a:chExt cx="685800" cy="685800"/>
          </a:xfrm>
        </p:grpSpPr>
        <p:sp>
          <p:nvSpPr>
            <p:cNvPr id="67" name="Полилиния: фигура 124">
              <a:extLst>
                <a:ext uri="{FF2B5EF4-FFF2-40B4-BE49-F238E27FC236}">
                  <a16:creationId xmlns:a16="http://schemas.microsoft.com/office/drawing/2014/main" id="{5A39A47A-BDF7-448C-B5AE-54C16F556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198" y="2648382"/>
              <a:ext cx="385763" cy="114300"/>
            </a:xfrm>
            <a:custGeom>
              <a:avLst/>
              <a:gdLst>
                <a:gd name="T0" fmla="*/ 361891 w 385762"/>
                <a:gd name="T1" fmla="*/ 96548 h 114300"/>
                <a:gd name="T2" fmla="*/ 159413 w 385762"/>
                <a:gd name="T3" fmla="*/ 24110 h 114300"/>
                <a:gd name="T4" fmla="*/ 24110 w 385762"/>
                <a:gd name="T5" fmla="*/ 59543 h 114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5762" h="114300">
                  <a:moveTo>
                    <a:pt x="361867" y="96548"/>
                  </a:moveTo>
                  <a:cubicBezTo>
                    <a:pt x="313432" y="51828"/>
                    <a:pt x="238137" y="24110"/>
                    <a:pt x="159413" y="24110"/>
                  </a:cubicBezTo>
                  <a:cubicBezTo>
                    <a:pt x="123837" y="24110"/>
                    <a:pt x="63258" y="34826"/>
                    <a:pt x="24110" y="59543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8" name="Полилиния: фигура 125">
              <a:extLst>
                <a:ext uri="{FF2B5EF4-FFF2-40B4-BE49-F238E27FC236}">
                  <a16:creationId xmlns:a16="http://schemas.microsoft.com/office/drawing/2014/main" id="{DF841DE7-A35B-410D-8378-4828AFE93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080" y="2652020"/>
              <a:ext cx="400050" cy="471488"/>
            </a:xfrm>
            <a:custGeom>
              <a:avLst/>
              <a:gdLst>
                <a:gd name="T0" fmla="*/ 225089 w 400050"/>
                <a:gd name="T1" fmla="*/ 77193 h 471487"/>
                <a:gd name="T2" fmla="*/ 105359 w 400050"/>
                <a:gd name="T3" fmla="*/ 28616 h 471487"/>
                <a:gd name="T4" fmla="*/ 133791 w 400050"/>
                <a:gd name="T5" fmla="*/ 98196 h 471487"/>
                <a:gd name="T6" fmla="*/ 86500 w 400050"/>
                <a:gd name="T7" fmla="*/ 183778 h 471487"/>
                <a:gd name="T8" fmla="*/ 35351 w 400050"/>
                <a:gd name="T9" fmla="*/ 192636 h 471487"/>
                <a:gd name="T10" fmla="*/ 42637 w 400050"/>
                <a:gd name="T11" fmla="*/ 282386 h 471487"/>
                <a:gd name="T12" fmla="*/ 181226 w 400050"/>
                <a:gd name="T13" fmla="*/ 353537 h 471487"/>
                <a:gd name="T14" fmla="*/ 181226 w 400050"/>
                <a:gd name="T15" fmla="*/ 449121 h 471487"/>
                <a:gd name="T16" fmla="*/ 224089 w 400050"/>
                <a:gd name="T17" fmla="*/ 449121 h 471487"/>
                <a:gd name="T18" fmla="*/ 252664 w 400050"/>
                <a:gd name="T19" fmla="*/ 391971 h 471487"/>
                <a:gd name="T20" fmla="*/ 352676 w 400050"/>
                <a:gd name="T21" fmla="*/ 406258 h 471487"/>
                <a:gd name="T22" fmla="*/ 381108 w 400050"/>
                <a:gd name="T23" fmla="*/ 405401 h 4714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0050" h="471487">
                  <a:moveTo>
                    <a:pt x="225089" y="77193"/>
                  </a:moveTo>
                  <a:cubicBezTo>
                    <a:pt x="185798" y="26330"/>
                    <a:pt x="114789" y="16900"/>
                    <a:pt x="105359" y="28616"/>
                  </a:cubicBezTo>
                  <a:cubicBezTo>
                    <a:pt x="98644" y="37045"/>
                    <a:pt x="119504" y="73478"/>
                    <a:pt x="133791" y="98196"/>
                  </a:cubicBezTo>
                  <a:cubicBezTo>
                    <a:pt x="113360" y="112055"/>
                    <a:pt x="97073" y="160346"/>
                    <a:pt x="86500" y="183778"/>
                  </a:cubicBezTo>
                  <a:cubicBezTo>
                    <a:pt x="74070" y="189636"/>
                    <a:pt x="58211" y="192779"/>
                    <a:pt x="35351" y="192636"/>
                  </a:cubicBezTo>
                  <a:cubicBezTo>
                    <a:pt x="15491" y="192636"/>
                    <a:pt x="24492" y="247500"/>
                    <a:pt x="42637" y="282362"/>
                  </a:cubicBezTo>
                  <a:cubicBezTo>
                    <a:pt x="59354" y="314080"/>
                    <a:pt x="166939" y="350942"/>
                    <a:pt x="181226" y="353513"/>
                  </a:cubicBezTo>
                  <a:lnTo>
                    <a:pt x="181226" y="449097"/>
                  </a:lnTo>
                  <a:lnTo>
                    <a:pt x="224089" y="449097"/>
                  </a:lnTo>
                  <a:lnTo>
                    <a:pt x="252664" y="391947"/>
                  </a:lnTo>
                  <a:cubicBezTo>
                    <a:pt x="279238" y="400091"/>
                    <a:pt x="322529" y="406234"/>
                    <a:pt x="352676" y="406234"/>
                  </a:cubicBezTo>
                  <a:cubicBezTo>
                    <a:pt x="362106" y="406234"/>
                    <a:pt x="371678" y="405949"/>
                    <a:pt x="381108" y="405377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9" name="Полилиния: фигура 126">
              <a:extLst>
                <a:ext uri="{FF2B5EF4-FFF2-40B4-BE49-F238E27FC236}">
                  <a16:creationId xmlns:a16="http://schemas.microsoft.com/office/drawing/2014/main" id="{22B8C34E-AF66-45C4-82E4-CED8EFBE1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476" y="2819832"/>
              <a:ext cx="71438" cy="42863"/>
            </a:xfrm>
            <a:custGeom>
              <a:avLst/>
              <a:gdLst>
                <a:gd name="T0" fmla="*/ 24110 w 71437"/>
                <a:gd name="T1" fmla="*/ 24134 h 42862"/>
                <a:gd name="T2" fmla="*/ 52709 w 71437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437" h="42862">
                  <a:moveTo>
                    <a:pt x="24110" y="24110"/>
                  </a:moveTo>
                  <a:lnTo>
                    <a:pt x="52685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0" name="Полилиния: фигура 127">
              <a:extLst>
                <a:ext uri="{FF2B5EF4-FFF2-40B4-BE49-F238E27FC236}">
                  <a16:creationId xmlns:a16="http://schemas.microsoft.com/office/drawing/2014/main" id="{6A9BB4DE-D0E5-4D82-AC98-B75EC3FBE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633" y="2476932"/>
              <a:ext cx="214313" cy="185738"/>
            </a:xfrm>
            <a:custGeom>
              <a:avLst/>
              <a:gdLst>
                <a:gd name="T0" fmla="*/ 45970 w 214312"/>
                <a:gd name="T1" fmla="*/ 167009 h 185737"/>
                <a:gd name="T2" fmla="*/ 24110 w 214312"/>
                <a:gd name="T3" fmla="*/ 109859 h 185737"/>
                <a:gd name="T4" fmla="*/ 109859 w 214312"/>
                <a:gd name="T5" fmla="*/ 24110 h 185737"/>
                <a:gd name="T6" fmla="*/ 195584 w 214312"/>
                <a:gd name="T7" fmla="*/ 109859 h 185737"/>
                <a:gd name="T8" fmla="*/ 173724 w 214312"/>
                <a:gd name="T9" fmla="*/ 167009 h 185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312" h="185737">
                  <a:moveTo>
                    <a:pt x="45970" y="166985"/>
                  </a:moveTo>
                  <a:cubicBezTo>
                    <a:pt x="32397" y="151840"/>
                    <a:pt x="24110" y="131838"/>
                    <a:pt x="24110" y="109835"/>
                  </a:cubicBezTo>
                  <a:cubicBezTo>
                    <a:pt x="24110" y="62544"/>
                    <a:pt x="62544" y="24110"/>
                    <a:pt x="109835" y="24110"/>
                  </a:cubicBezTo>
                  <a:cubicBezTo>
                    <a:pt x="157127" y="24110"/>
                    <a:pt x="195560" y="62544"/>
                    <a:pt x="195560" y="109835"/>
                  </a:cubicBezTo>
                  <a:cubicBezTo>
                    <a:pt x="195560" y="131838"/>
                    <a:pt x="187273" y="151840"/>
                    <a:pt x="173700" y="166985"/>
                  </a:cubicBez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1" name="Полилиния: фигура 128">
              <a:extLst>
                <a:ext uri="{FF2B5EF4-FFF2-40B4-BE49-F238E27FC236}">
                  <a16:creationId xmlns:a16="http://schemas.microsoft.com/office/drawing/2014/main" id="{0B4E018A-12B5-4922-B5BA-264BCFD81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95" y="2762682"/>
              <a:ext cx="300038" cy="371475"/>
            </a:xfrm>
            <a:custGeom>
              <a:avLst/>
              <a:gdLst>
                <a:gd name="T0" fmla="*/ 24110 w 300037"/>
                <a:gd name="T1" fmla="*/ 24110 h 371475"/>
                <a:gd name="T2" fmla="*/ 281309 w 300037"/>
                <a:gd name="T3" fmla="*/ 24110 h 371475"/>
                <a:gd name="T4" fmla="*/ 281309 w 300037"/>
                <a:gd name="T5" fmla="*/ 352723 h 371475"/>
                <a:gd name="T6" fmla="*/ 24110 w 300037"/>
                <a:gd name="T7" fmla="*/ 352723 h 3714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0037" h="371475">
                  <a:moveTo>
                    <a:pt x="24110" y="24110"/>
                  </a:moveTo>
                  <a:lnTo>
                    <a:pt x="281285" y="24110"/>
                  </a:lnTo>
                  <a:lnTo>
                    <a:pt x="281285" y="352723"/>
                  </a:lnTo>
                  <a:lnTo>
                    <a:pt x="24110" y="352723"/>
                  </a:lnTo>
                  <a:lnTo>
                    <a:pt x="24110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2" name="Полилиния: фигура 129">
              <a:extLst>
                <a:ext uri="{FF2B5EF4-FFF2-40B4-BE49-F238E27FC236}">
                  <a16:creationId xmlns:a16="http://schemas.microsoft.com/office/drawing/2014/main" id="{92D34AB6-4AF3-428C-8106-A59E83A01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95" y="2876982"/>
              <a:ext cx="300038" cy="42863"/>
            </a:xfrm>
            <a:custGeom>
              <a:avLst/>
              <a:gdLst>
                <a:gd name="T0" fmla="*/ 24110 w 300037"/>
                <a:gd name="T1" fmla="*/ 24134 h 42862"/>
                <a:gd name="T2" fmla="*/ 281309 w 300037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0037" h="42862">
                  <a:moveTo>
                    <a:pt x="24110" y="24110"/>
                  </a:moveTo>
                  <a:lnTo>
                    <a:pt x="2812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3" name="Полилиния: фигура 130">
              <a:extLst>
                <a:ext uri="{FF2B5EF4-FFF2-40B4-BE49-F238E27FC236}">
                  <a16:creationId xmlns:a16="http://schemas.microsoft.com/office/drawing/2014/main" id="{715F3BA7-D7F8-40D2-A7E6-EA45670C1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95" y="2948419"/>
              <a:ext cx="300038" cy="42863"/>
            </a:xfrm>
            <a:custGeom>
              <a:avLst/>
              <a:gdLst>
                <a:gd name="T0" fmla="*/ 24110 w 300037"/>
                <a:gd name="T1" fmla="*/ 24134 h 42862"/>
                <a:gd name="T2" fmla="*/ 281309 w 300037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0037" h="42862">
                  <a:moveTo>
                    <a:pt x="24110" y="24110"/>
                  </a:moveTo>
                  <a:lnTo>
                    <a:pt x="281285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4" name="Полилиния: фигура 131">
              <a:extLst>
                <a:ext uri="{FF2B5EF4-FFF2-40B4-BE49-F238E27FC236}">
                  <a16:creationId xmlns:a16="http://schemas.microsoft.com/office/drawing/2014/main" id="{2341CE0E-94D7-4EB6-AA0A-5782EC204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95" y="3019857"/>
              <a:ext cx="214313" cy="42863"/>
            </a:xfrm>
            <a:custGeom>
              <a:avLst/>
              <a:gdLst>
                <a:gd name="T0" fmla="*/ 24110 w 214312"/>
                <a:gd name="T1" fmla="*/ 24134 h 42862"/>
                <a:gd name="T2" fmla="*/ 195584 w 214312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4312" h="42862">
                  <a:moveTo>
                    <a:pt x="24110" y="24110"/>
                  </a:moveTo>
                  <a:lnTo>
                    <a:pt x="19556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5" name="Полилиния: фигура 132">
              <a:extLst>
                <a:ext uri="{FF2B5EF4-FFF2-40B4-BE49-F238E27FC236}">
                  <a16:creationId xmlns:a16="http://schemas.microsoft.com/office/drawing/2014/main" id="{24D1A794-3476-4D82-AE9E-7FD835981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520" y="2876982"/>
              <a:ext cx="42863" cy="257175"/>
            </a:xfrm>
            <a:custGeom>
              <a:avLst/>
              <a:gdLst>
                <a:gd name="T0" fmla="*/ 24134 w 42862"/>
                <a:gd name="T1" fmla="*/ 238423 h 257175"/>
                <a:gd name="T2" fmla="*/ 24134 w 42862"/>
                <a:gd name="T3" fmla="*/ 24110 h 2571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257175">
                  <a:moveTo>
                    <a:pt x="24110" y="238423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6" name="Полилиния: фигура 133">
              <a:extLst>
                <a:ext uri="{FF2B5EF4-FFF2-40B4-BE49-F238E27FC236}">
                  <a16:creationId xmlns:a16="http://schemas.microsoft.com/office/drawing/2014/main" id="{8322DEDD-C106-478D-980F-D3DDB14B1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45" y="2876982"/>
              <a:ext cx="42863" cy="257175"/>
            </a:xfrm>
            <a:custGeom>
              <a:avLst/>
              <a:gdLst>
                <a:gd name="T0" fmla="*/ 24134 w 42862"/>
                <a:gd name="T1" fmla="*/ 238423 h 257175"/>
                <a:gd name="T2" fmla="*/ 24134 w 42862"/>
                <a:gd name="T3" fmla="*/ 24110 h 2571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257175">
                  <a:moveTo>
                    <a:pt x="24110" y="238423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77" name="Рисунок 146">
            <a:extLst>
              <a:ext uri="{FF2B5EF4-FFF2-40B4-BE49-F238E27FC236}">
                <a16:creationId xmlns:a16="http://schemas.microsoft.com/office/drawing/2014/main" id="{0CE86026-598D-47E2-B14F-778A10A88ED4}"/>
              </a:ext>
            </a:extLst>
          </p:cNvPr>
          <p:cNvGrpSpPr>
            <a:grpSpLocks/>
          </p:cNvGrpSpPr>
          <p:nvPr/>
        </p:nvGrpSpPr>
        <p:grpSpPr bwMode="auto">
          <a:xfrm>
            <a:off x="2021722" y="4650381"/>
            <a:ext cx="685800" cy="685800"/>
            <a:chOff x="928683" y="4568521"/>
            <a:chExt cx="685800" cy="685800"/>
          </a:xfrm>
        </p:grpSpPr>
        <p:sp>
          <p:nvSpPr>
            <p:cNvPr id="78" name="Полилиния: фигура 148">
              <a:extLst>
                <a:ext uri="{FF2B5EF4-FFF2-40B4-BE49-F238E27FC236}">
                  <a16:creationId xmlns:a16="http://schemas.microsoft.com/office/drawing/2014/main" id="{85B6BEC3-E042-489E-8FF5-0F63218D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905" y="4790299"/>
              <a:ext cx="85725" cy="85725"/>
            </a:xfrm>
            <a:custGeom>
              <a:avLst/>
              <a:gdLst>
                <a:gd name="T0" fmla="*/ 65973 w 85725"/>
                <a:gd name="T1" fmla="*/ 24110 h 85725"/>
                <a:gd name="T2" fmla="*/ 24110 w 85725"/>
                <a:gd name="T3" fmla="*/ 66115 h 857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725" h="85725">
                  <a:moveTo>
                    <a:pt x="65973" y="24110"/>
                  </a:moveTo>
                  <a:lnTo>
                    <a:pt x="24110" y="66115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" name="Полилиния: фигура 149">
              <a:extLst>
                <a:ext uri="{FF2B5EF4-FFF2-40B4-BE49-F238E27FC236}">
                  <a16:creationId xmlns:a16="http://schemas.microsoft.com/office/drawing/2014/main" id="{6AF02AC1-3F4B-4EC4-9778-3E37E9F2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038" y="4818302"/>
              <a:ext cx="42863" cy="100013"/>
            </a:xfrm>
            <a:custGeom>
              <a:avLst/>
              <a:gdLst>
                <a:gd name="T0" fmla="*/ 24134 w 42862"/>
                <a:gd name="T1" fmla="*/ 24110 h 100012"/>
                <a:gd name="T2" fmla="*/ 24134 w 42862"/>
                <a:gd name="T3" fmla="*/ 79998 h 1000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00012">
                  <a:moveTo>
                    <a:pt x="24110" y="24110"/>
                  </a:moveTo>
                  <a:lnTo>
                    <a:pt x="24110" y="79974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0" name="Полилиния: фигура 150">
              <a:extLst>
                <a:ext uri="{FF2B5EF4-FFF2-40B4-BE49-F238E27FC236}">
                  <a16:creationId xmlns:a16="http://schemas.microsoft.com/office/drawing/2014/main" id="{01BEEA7C-B866-4603-95FC-902CB7CBB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038" y="4650424"/>
              <a:ext cx="414338" cy="300038"/>
            </a:xfrm>
            <a:custGeom>
              <a:avLst/>
              <a:gdLst>
                <a:gd name="T0" fmla="*/ 135981 w 414337"/>
                <a:gd name="T1" fmla="*/ 289739 h 300037"/>
                <a:gd name="T2" fmla="*/ 373606 w 414337"/>
                <a:gd name="T3" fmla="*/ 289739 h 300037"/>
                <a:gd name="T4" fmla="*/ 401610 w 414337"/>
                <a:gd name="T5" fmla="*/ 261735 h 300037"/>
                <a:gd name="T6" fmla="*/ 401610 w 414337"/>
                <a:gd name="T7" fmla="*/ 52114 h 300037"/>
                <a:gd name="T8" fmla="*/ 373606 w 414337"/>
                <a:gd name="T9" fmla="*/ 24110 h 300037"/>
                <a:gd name="T10" fmla="*/ 52114 w 414337"/>
                <a:gd name="T11" fmla="*/ 24110 h 300037"/>
                <a:gd name="T12" fmla="*/ 24110 w 414337"/>
                <a:gd name="T13" fmla="*/ 52114 h 300037"/>
                <a:gd name="T14" fmla="*/ 24110 w 414337"/>
                <a:gd name="T15" fmla="*/ 164009 h 3000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4337" h="300037">
                  <a:moveTo>
                    <a:pt x="135981" y="289715"/>
                  </a:moveTo>
                  <a:lnTo>
                    <a:pt x="373582" y="289715"/>
                  </a:lnTo>
                  <a:cubicBezTo>
                    <a:pt x="389013" y="289715"/>
                    <a:pt x="401586" y="277142"/>
                    <a:pt x="401586" y="261711"/>
                  </a:cubicBezTo>
                  <a:lnTo>
                    <a:pt x="401586" y="52114"/>
                  </a:lnTo>
                  <a:cubicBezTo>
                    <a:pt x="401586" y="36683"/>
                    <a:pt x="389013" y="24110"/>
                    <a:pt x="373582" y="24110"/>
                  </a:cubicBezTo>
                  <a:lnTo>
                    <a:pt x="52114" y="24110"/>
                  </a:lnTo>
                  <a:cubicBezTo>
                    <a:pt x="36683" y="24110"/>
                    <a:pt x="24110" y="36683"/>
                    <a:pt x="24110" y="52114"/>
                  </a:cubicBezTo>
                  <a:lnTo>
                    <a:pt x="24110" y="163985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" name="Полилиния: фигура 151">
              <a:extLst>
                <a:ext uri="{FF2B5EF4-FFF2-40B4-BE49-F238E27FC236}">
                  <a16:creationId xmlns:a16="http://schemas.microsoft.com/office/drawing/2014/main" id="{77207BA1-7CF0-43D7-9DBB-E3AA6B1EC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900" y="4692429"/>
              <a:ext cx="328613" cy="157163"/>
            </a:xfrm>
            <a:custGeom>
              <a:avLst/>
              <a:gdLst>
                <a:gd name="T0" fmla="*/ 317742 w 328612"/>
                <a:gd name="T1" fmla="*/ 24110 h 157162"/>
                <a:gd name="T2" fmla="*/ 205871 w 328612"/>
                <a:gd name="T3" fmla="*/ 136005 h 157162"/>
                <a:gd name="T4" fmla="*/ 135981 w 328612"/>
                <a:gd name="T5" fmla="*/ 136005 h 157162"/>
                <a:gd name="T6" fmla="*/ 24110 w 328612"/>
                <a:gd name="T7" fmla="*/ 24110 h 157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8612" h="157162">
                  <a:moveTo>
                    <a:pt x="317718" y="24110"/>
                  </a:moveTo>
                  <a:lnTo>
                    <a:pt x="205847" y="135981"/>
                  </a:lnTo>
                  <a:cubicBezTo>
                    <a:pt x="188845" y="149126"/>
                    <a:pt x="152983" y="149126"/>
                    <a:pt x="135981" y="135981"/>
                  </a:cubicBez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" name="Полилиния: фигура 152">
              <a:extLst>
                <a:ext uri="{FF2B5EF4-FFF2-40B4-BE49-F238E27FC236}">
                  <a16:creationId xmlns:a16="http://schemas.microsoft.com/office/drawing/2014/main" id="{26F0F663-38BD-4ADF-B81D-E8A51C89B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641" y="4790299"/>
              <a:ext cx="128588" cy="128588"/>
            </a:xfrm>
            <a:custGeom>
              <a:avLst/>
              <a:gdLst>
                <a:gd name="T0" fmla="*/ 24110 w 128587"/>
                <a:gd name="T1" fmla="*/ 24110 h 128587"/>
                <a:gd name="T2" fmla="*/ 108002 w 128587"/>
                <a:gd name="T3" fmla="*/ 108002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128587">
                  <a:moveTo>
                    <a:pt x="24110" y="24110"/>
                  </a:moveTo>
                  <a:lnTo>
                    <a:pt x="107978" y="107978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3" name="Полилиния: фигура 153">
              <a:extLst>
                <a:ext uri="{FF2B5EF4-FFF2-40B4-BE49-F238E27FC236}">
                  <a16:creationId xmlns:a16="http://schemas.microsoft.com/office/drawing/2014/main" id="{8E4B1C15-2C20-4A89-BDD2-0FAC32E79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167" y="4790299"/>
              <a:ext cx="200025" cy="42863"/>
            </a:xfrm>
            <a:custGeom>
              <a:avLst/>
              <a:gdLst>
                <a:gd name="T0" fmla="*/ 177844 w 200025"/>
                <a:gd name="T1" fmla="*/ 24134 h 42862"/>
                <a:gd name="T2" fmla="*/ 24110 w 200025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25" h="42862">
                  <a:moveTo>
                    <a:pt x="177844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4" name="Полилиния: фигура 154">
              <a:extLst>
                <a:ext uri="{FF2B5EF4-FFF2-40B4-BE49-F238E27FC236}">
                  <a16:creationId xmlns:a16="http://schemas.microsoft.com/office/drawing/2014/main" id="{14EC8414-D851-4192-BEFF-DCFAF852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437" y="4720433"/>
              <a:ext cx="185738" cy="42863"/>
            </a:xfrm>
            <a:custGeom>
              <a:avLst/>
              <a:gdLst>
                <a:gd name="T0" fmla="*/ 163866 w 185737"/>
                <a:gd name="T1" fmla="*/ 24134 h 42862"/>
                <a:gd name="T2" fmla="*/ 24110 w 185737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737" h="42862">
                  <a:moveTo>
                    <a:pt x="163842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5" name="Полилиния: фигура 155">
              <a:extLst>
                <a:ext uri="{FF2B5EF4-FFF2-40B4-BE49-F238E27FC236}">
                  <a16:creationId xmlns:a16="http://schemas.microsoft.com/office/drawing/2014/main" id="{599D5BAC-F5E4-49E7-ADBE-DBACA00EF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301" y="4650567"/>
              <a:ext cx="185738" cy="42863"/>
            </a:xfrm>
            <a:custGeom>
              <a:avLst/>
              <a:gdLst>
                <a:gd name="T0" fmla="*/ 163866 w 185737"/>
                <a:gd name="T1" fmla="*/ 24134 h 42862"/>
                <a:gd name="T2" fmla="*/ 24110 w 185737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737" h="42862">
                  <a:moveTo>
                    <a:pt x="163842" y="24110"/>
                  </a:move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6" name="Полилиния: фигура 156">
              <a:extLst>
                <a:ext uri="{FF2B5EF4-FFF2-40B4-BE49-F238E27FC236}">
                  <a16:creationId xmlns:a16="http://schemas.microsoft.com/office/drawing/2014/main" id="{B90BD1AE-F883-407D-859F-776AAE6C3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438" y="5013898"/>
              <a:ext cx="128588" cy="128588"/>
            </a:xfrm>
            <a:custGeom>
              <a:avLst/>
              <a:gdLst>
                <a:gd name="T0" fmla="*/ 108002 w 128587"/>
                <a:gd name="T1" fmla="*/ 24110 h 128587"/>
                <a:gd name="T2" fmla="*/ 24110 w 128587"/>
                <a:gd name="T3" fmla="*/ 108002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128587">
                  <a:moveTo>
                    <a:pt x="107978" y="24110"/>
                  </a:moveTo>
                  <a:lnTo>
                    <a:pt x="24110" y="10797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7" name="Полилиния: фигура 157">
              <a:extLst>
                <a:ext uri="{FF2B5EF4-FFF2-40B4-BE49-F238E27FC236}">
                  <a16:creationId xmlns:a16="http://schemas.microsoft.com/office/drawing/2014/main" id="{FF9572E0-FA28-455D-8C3F-8F1BA0D93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433" y="4874023"/>
              <a:ext cx="414338" cy="300038"/>
            </a:xfrm>
            <a:custGeom>
              <a:avLst/>
              <a:gdLst>
                <a:gd name="T0" fmla="*/ 401610 w 414337"/>
                <a:gd name="T1" fmla="*/ 164009 h 300037"/>
                <a:gd name="T2" fmla="*/ 401610 w 414337"/>
                <a:gd name="T3" fmla="*/ 52114 h 300037"/>
                <a:gd name="T4" fmla="*/ 373606 w 414337"/>
                <a:gd name="T5" fmla="*/ 24110 h 300037"/>
                <a:gd name="T6" fmla="*/ 52114 w 414337"/>
                <a:gd name="T7" fmla="*/ 24110 h 300037"/>
                <a:gd name="T8" fmla="*/ 24110 w 414337"/>
                <a:gd name="T9" fmla="*/ 52114 h 300037"/>
                <a:gd name="T10" fmla="*/ 24110 w 414337"/>
                <a:gd name="T11" fmla="*/ 261735 h 300037"/>
                <a:gd name="T12" fmla="*/ 52114 w 414337"/>
                <a:gd name="T13" fmla="*/ 289739 h 300037"/>
                <a:gd name="T14" fmla="*/ 373606 w 414337"/>
                <a:gd name="T15" fmla="*/ 289739 h 300037"/>
                <a:gd name="T16" fmla="*/ 401610 w 414337"/>
                <a:gd name="T17" fmla="*/ 261735 h 300037"/>
                <a:gd name="T18" fmla="*/ 401610 w 414337"/>
                <a:gd name="T19" fmla="*/ 205871 h 3000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4337" h="300037">
                  <a:moveTo>
                    <a:pt x="401586" y="163985"/>
                  </a:moveTo>
                  <a:lnTo>
                    <a:pt x="401586" y="52114"/>
                  </a:lnTo>
                  <a:cubicBezTo>
                    <a:pt x="401586" y="36683"/>
                    <a:pt x="389013" y="24110"/>
                    <a:pt x="373582" y="24110"/>
                  </a:cubicBezTo>
                  <a:lnTo>
                    <a:pt x="52114" y="24110"/>
                  </a:lnTo>
                  <a:cubicBezTo>
                    <a:pt x="36683" y="24110"/>
                    <a:pt x="24110" y="36683"/>
                    <a:pt x="24110" y="52114"/>
                  </a:cubicBezTo>
                  <a:lnTo>
                    <a:pt x="24110" y="261711"/>
                  </a:lnTo>
                  <a:cubicBezTo>
                    <a:pt x="24110" y="277142"/>
                    <a:pt x="36683" y="289715"/>
                    <a:pt x="52114" y="289715"/>
                  </a:cubicBezTo>
                  <a:lnTo>
                    <a:pt x="373582" y="289715"/>
                  </a:lnTo>
                  <a:cubicBezTo>
                    <a:pt x="389013" y="289715"/>
                    <a:pt x="401586" y="277142"/>
                    <a:pt x="401586" y="261711"/>
                  </a:cubicBezTo>
                  <a:lnTo>
                    <a:pt x="401586" y="205847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8" name="Полилиния: фигура 158">
              <a:extLst>
                <a:ext uri="{FF2B5EF4-FFF2-40B4-BE49-F238E27FC236}">
                  <a16:creationId xmlns:a16="http://schemas.microsoft.com/office/drawing/2014/main" id="{4CC6F4AC-744F-436E-8FDD-3867440B8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95" y="4916029"/>
              <a:ext cx="328613" cy="157163"/>
            </a:xfrm>
            <a:custGeom>
              <a:avLst/>
              <a:gdLst>
                <a:gd name="T0" fmla="*/ 317742 w 328612"/>
                <a:gd name="T1" fmla="*/ 24110 h 157162"/>
                <a:gd name="T2" fmla="*/ 205871 w 328612"/>
                <a:gd name="T3" fmla="*/ 136005 h 157162"/>
                <a:gd name="T4" fmla="*/ 135981 w 328612"/>
                <a:gd name="T5" fmla="*/ 136005 h 157162"/>
                <a:gd name="T6" fmla="*/ 24110 w 328612"/>
                <a:gd name="T7" fmla="*/ 24110 h 157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8612" h="157162">
                  <a:moveTo>
                    <a:pt x="317718" y="24110"/>
                  </a:moveTo>
                  <a:lnTo>
                    <a:pt x="205847" y="135981"/>
                  </a:lnTo>
                  <a:cubicBezTo>
                    <a:pt x="188845" y="149126"/>
                    <a:pt x="152983" y="149126"/>
                    <a:pt x="135981" y="135981"/>
                  </a:cubicBezTo>
                  <a:lnTo>
                    <a:pt x="24110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9" name="Полилиния: фигура 159">
              <a:extLst>
                <a:ext uri="{FF2B5EF4-FFF2-40B4-BE49-F238E27FC236}">
                  <a16:creationId xmlns:a16="http://schemas.microsoft.com/office/drawing/2014/main" id="{32AA8719-E91B-4BC2-8339-37AEA2EC5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036" y="5013898"/>
              <a:ext cx="128588" cy="128588"/>
            </a:xfrm>
            <a:custGeom>
              <a:avLst/>
              <a:gdLst>
                <a:gd name="T0" fmla="*/ 24110 w 128587"/>
                <a:gd name="T1" fmla="*/ 24110 h 128587"/>
                <a:gd name="T2" fmla="*/ 108002 w 128587"/>
                <a:gd name="T3" fmla="*/ 108002 h 1285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587" h="128587">
                  <a:moveTo>
                    <a:pt x="24110" y="24110"/>
                  </a:moveTo>
                  <a:lnTo>
                    <a:pt x="107978" y="10797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0" name="Полилиния: фигура 160">
              <a:extLst>
                <a:ext uri="{FF2B5EF4-FFF2-40B4-BE49-F238E27FC236}">
                  <a16:creationId xmlns:a16="http://schemas.microsoft.com/office/drawing/2014/main" id="{558DFF91-C9DB-4EC6-9945-0232F3842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773" y="5083764"/>
              <a:ext cx="185738" cy="42863"/>
            </a:xfrm>
            <a:custGeom>
              <a:avLst/>
              <a:gdLst>
                <a:gd name="T0" fmla="*/ 24110 w 185737"/>
                <a:gd name="T1" fmla="*/ 24134 h 42862"/>
                <a:gd name="T2" fmla="*/ 163866 w 185737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737" h="42862">
                  <a:moveTo>
                    <a:pt x="24110" y="24110"/>
                  </a:moveTo>
                  <a:lnTo>
                    <a:pt x="163842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1" name="Полилиния: фигура 161">
              <a:extLst>
                <a:ext uri="{FF2B5EF4-FFF2-40B4-BE49-F238E27FC236}">
                  <a16:creationId xmlns:a16="http://schemas.microsoft.com/office/drawing/2014/main" id="{65421D07-54A4-4F79-88FF-9AAD5E2EC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904" y="5013898"/>
              <a:ext cx="185738" cy="42863"/>
            </a:xfrm>
            <a:custGeom>
              <a:avLst/>
              <a:gdLst>
                <a:gd name="T0" fmla="*/ 24110 w 185737"/>
                <a:gd name="T1" fmla="*/ 24134 h 42862"/>
                <a:gd name="T2" fmla="*/ 163866 w 185737"/>
                <a:gd name="T3" fmla="*/ 24134 h 428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737" h="42862">
                  <a:moveTo>
                    <a:pt x="24110" y="24110"/>
                  </a:moveTo>
                  <a:lnTo>
                    <a:pt x="163842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92" name="Рисунок 163">
            <a:extLst>
              <a:ext uri="{FF2B5EF4-FFF2-40B4-BE49-F238E27FC236}">
                <a16:creationId xmlns:a16="http://schemas.microsoft.com/office/drawing/2014/main" id="{72BF2371-473A-4A6A-AC67-ACC019AE8E4D}"/>
              </a:ext>
            </a:extLst>
          </p:cNvPr>
          <p:cNvGrpSpPr>
            <a:grpSpLocks/>
          </p:cNvGrpSpPr>
          <p:nvPr/>
        </p:nvGrpSpPr>
        <p:grpSpPr bwMode="auto">
          <a:xfrm>
            <a:off x="9825872" y="2475506"/>
            <a:ext cx="731838" cy="731838"/>
            <a:chOff x="9708901" y="2377923"/>
            <a:chExt cx="731520" cy="731520"/>
          </a:xfrm>
        </p:grpSpPr>
        <p:sp>
          <p:nvSpPr>
            <p:cNvPr id="93" name="Полилиния: фигура 165">
              <a:extLst>
                <a:ext uri="{FF2B5EF4-FFF2-40B4-BE49-F238E27FC236}">
                  <a16:creationId xmlns:a16="http://schemas.microsoft.com/office/drawing/2014/main" id="{C1DE3644-5815-4AF1-B484-35316B753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8117" y="2713946"/>
              <a:ext cx="304800" cy="45720"/>
            </a:xfrm>
            <a:custGeom>
              <a:avLst/>
              <a:gdLst>
                <a:gd name="T0" fmla="*/ 27146 w 304800"/>
                <a:gd name="T1" fmla="*/ 27146 h 45720"/>
                <a:gd name="T2" fmla="*/ 286226 w 304800"/>
                <a:gd name="T3" fmla="*/ 27146 h 457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4800" h="45720">
                  <a:moveTo>
                    <a:pt x="27146" y="27146"/>
                  </a:moveTo>
                  <a:lnTo>
                    <a:pt x="286226" y="2714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4" name="Полилиния: фигура 166">
              <a:extLst>
                <a:ext uri="{FF2B5EF4-FFF2-40B4-BE49-F238E27FC236}">
                  <a16:creationId xmlns:a16="http://schemas.microsoft.com/office/drawing/2014/main" id="{6616C8CC-F93A-4AB0-8631-B1164DF04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8117" y="2805386"/>
              <a:ext cx="228600" cy="45720"/>
            </a:xfrm>
            <a:custGeom>
              <a:avLst/>
              <a:gdLst>
                <a:gd name="T0" fmla="*/ 210026 w 228600"/>
                <a:gd name="T1" fmla="*/ 27146 h 45720"/>
                <a:gd name="T2" fmla="*/ 27146 w 228600"/>
                <a:gd name="T3" fmla="*/ 27146 h 457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8600" h="45720">
                  <a:moveTo>
                    <a:pt x="210026" y="27146"/>
                  </a:moveTo>
                  <a:lnTo>
                    <a:pt x="27146" y="2714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5" name="Полилиния: фигура 167">
              <a:extLst>
                <a:ext uri="{FF2B5EF4-FFF2-40B4-BE49-F238E27FC236}">
                  <a16:creationId xmlns:a16="http://schemas.microsoft.com/office/drawing/2014/main" id="{795D6912-0BC8-4A6A-A825-DE3457275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0957" y="2896826"/>
              <a:ext cx="365760" cy="45720"/>
            </a:xfrm>
            <a:custGeom>
              <a:avLst/>
              <a:gdLst>
                <a:gd name="T0" fmla="*/ 27146 w 365760"/>
                <a:gd name="T1" fmla="*/ 27146 h 45720"/>
                <a:gd name="T2" fmla="*/ 347186 w 365760"/>
                <a:gd name="T3" fmla="*/ 27146 h 457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5760" h="45720">
                  <a:moveTo>
                    <a:pt x="27146" y="27146"/>
                  </a:moveTo>
                  <a:lnTo>
                    <a:pt x="347186" y="2714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6" name="Полилиния: фигура 168">
              <a:extLst>
                <a:ext uri="{FF2B5EF4-FFF2-40B4-BE49-F238E27FC236}">
                  <a16:creationId xmlns:a16="http://schemas.microsoft.com/office/drawing/2014/main" id="{B8333E1B-6A0D-44B9-A85C-326B7F0E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8117" y="2622506"/>
              <a:ext cx="381000" cy="320040"/>
            </a:xfrm>
            <a:custGeom>
              <a:avLst/>
              <a:gdLst>
                <a:gd name="T0" fmla="*/ 27146 w 381000"/>
                <a:gd name="T1" fmla="*/ 301466 h 320040"/>
                <a:gd name="T2" fmla="*/ 27146 w 381000"/>
                <a:gd name="T3" fmla="*/ 27146 h 320040"/>
                <a:gd name="T4" fmla="*/ 362426 w 381000"/>
                <a:gd name="T5" fmla="*/ 27146 h 320040"/>
                <a:gd name="T6" fmla="*/ 362426 w 381000"/>
                <a:gd name="T7" fmla="*/ 57626 h 3200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000" h="320040">
                  <a:moveTo>
                    <a:pt x="27146" y="301466"/>
                  </a:moveTo>
                  <a:lnTo>
                    <a:pt x="27146" y="27146"/>
                  </a:lnTo>
                  <a:lnTo>
                    <a:pt x="362426" y="27146"/>
                  </a:lnTo>
                  <a:lnTo>
                    <a:pt x="362426" y="5762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7" name="Полилиния: фигура 169">
              <a:extLst>
                <a:ext uri="{FF2B5EF4-FFF2-40B4-BE49-F238E27FC236}">
                  <a16:creationId xmlns:a16="http://schemas.microsoft.com/office/drawing/2014/main" id="{7C679E00-043A-4AA4-BCF1-F9049228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6677" y="2393906"/>
              <a:ext cx="563880" cy="548640"/>
            </a:xfrm>
            <a:custGeom>
              <a:avLst/>
              <a:gdLst>
                <a:gd name="T0" fmla="*/ 27146 w 563880"/>
                <a:gd name="T1" fmla="*/ 530066 h 548640"/>
                <a:gd name="T2" fmla="*/ 27146 w 563880"/>
                <a:gd name="T3" fmla="*/ 194786 h 548640"/>
                <a:gd name="T4" fmla="*/ 286226 w 563880"/>
                <a:gd name="T5" fmla="*/ 27146 h 548640"/>
                <a:gd name="T6" fmla="*/ 545306 w 563880"/>
                <a:gd name="T7" fmla="*/ 194786 h 548640"/>
                <a:gd name="T8" fmla="*/ 545306 w 563880"/>
                <a:gd name="T9" fmla="*/ 286226 h 548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3880" h="548640">
                  <a:moveTo>
                    <a:pt x="27146" y="530066"/>
                  </a:moveTo>
                  <a:lnTo>
                    <a:pt x="27146" y="194786"/>
                  </a:lnTo>
                  <a:lnTo>
                    <a:pt x="286226" y="27146"/>
                  </a:lnTo>
                  <a:lnTo>
                    <a:pt x="545306" y="194786"/>
                  </a:lnTo>
                  <a:lnTo>
                    <a:pt x="545306" y="286226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8" name="Полилиния: фигура 170">
              <a:extLst>
                <a:ext uri="{FF2B5EF4-FFF2-40B4-BE49-F238E27FC236}">
                  <a16:creationId xmlns:a16="http://schemas.microsoft.com/office/drawing/2014/main" id="{63AA199C-BD75-4BE4-B097-2C5A786A8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957" y="2835866"/>
              <a:ext cx="198120" cy="167640"/>
            </a:xfrm>
            <a:custGeom>
              <a:avLst/>
              <a:gdLst>
                <a:gd name="T0" fmla="*/ 27146 w 198120"/>
                <a:gd name="T1" fmla="*/ 27146 h 167640"/>
                <a:gd name="T2" fmla="*/ 179546 w 198120"/>
                <a:gd name="T3" fmla="*/ 27146 h 167640"/>
                <a:gd name="T4" fmla="*/ 179546 w 198120"/>
                <a:gd name="T5" fmla="*/ 149066 h 167640"/>
                <a:gd name="T6" fmla="*/ 27146 w 198120"/>
                <a:gd name="T7" fmla="*/ 149066 h 1676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120" h="167640">
                  <a:moveTo>
                    <a:pt x="27146" y="27146"/>
                  </a:moveTo>
                  <a:lnTo>
                    <a:pt x="179546" y="27146"/>
                  </a:lnTo>
                  <a:lnTo>
                    <a:pt x="179546" y="149066"/>
                  </a:lnTo>
                  <a:lnTo>
                    <a:pt x="27146" y="149066"/>
                  </a:lnTo>
                  <a:lnTo>
                    <a:pt x="27146" y="27146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9" name="Полилиния: фигура 171">
              <a:extLst>
                <a:ext uri="{FF2B5EF4-FFF2-40B4-BE49-F238E27FC236}">
                  <a16:creationId xmlns:a16="http://schemas.microsoft.com/office/drawing/2014/main" id="{F6B8C850-ABDA-477B-8E0F-73C32A26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4357" y="2835866"/>
              <a:ext cx="198120" cy="167640"/>
            </a:xfrm>
            <a:custGeom>
              <a:avLst/>
              <a:gdLst>
                <a:gd name="T0" fmla="*/ 27146 w 198120"/>
                <a:gd name="T1" fmla="*/ 27146 h 167640"/>
                <a:gd name="T2" fmla="*/ 179546 w 198120"/>
                <a:gd name="T3" fmla="*/ 27146 h 167640"/>
                <a:gd name="T4" fmla="*/ 179546 w 198120"/>
                <a:gd name="T5" fmla="*/ 149066 h 167640"/>
                <a:gd name="T6" fmla="*/ 27146 w 198120"/>
                <a:gd name="T7" fmla="*/ 149066 h 1676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120" h="167640">
                  <a:moveTo>
                    <a:pt x="27146" y="27146"/>
                  </a:moveTo>
                  <a:lnTo>
                    <a:pt x="179546" y="27146"/>
                  </a:lnTo>
                  <a:lnTo>
                    <a:pt x="179546" y="149066"/>
                  </a:lnTo>
                  <a:lnTo>
                    <a:pt x="27146" y="149066"/>
                  </a:lnTo>
                  <a:lnTo>
                    <a:pt x="27146" y="27146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0" name="Полилиния: фигура 172">
              <a:extLst>
                <a:ext uri="{FF2B5EF4-FFF2-40B4-BE49-F238E27FC236}">
                  <a16:creationId xmlns:a16="http://schemas.microsoft.com/office/drawing/2014/main" id="{56676A2E-7B6E-44EA-9BBD-93AA877F1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8157" y="2713946"/>
              <a:ext cx="198120" cy="167640"/>
            </a:xfrm>
            <a:custGeom>
              <a:avLst/>
              <a:gdLst>
                <a:gd name="T0" fmla="*/ 27146 w 198120"/>
                <a:gd name="T1" fmla="*/ 27146 h 167640"/>
                <a:gd name="T2" fmla="*/ 179546 w 198120"/>
                <a:gd name="T3" fmla="*/ 27146 h 167640"/>
                <a:gd name="T4" fmla="*/ 179546 w 198120"/>
                <a:gd name="T5" fmla="*/ 149066 h 167640"/>
                <a:gd name="T6" fmla="*/ 27146 w 198120"/>
                <a:gd name="T7" fmla="*/ 149066 h 1676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120" h="167640">
                  <a:moveTo>
                    <a:pt x="27146" y="27146"/>
                  </a:moveTo>
                  <a:lnTo>
                    <a:pt x="179546" y="27146"/>
                  </a:lnTo>
                  <a:lnTo>
                    <a:pt x="179546" y="149066"/>
                  </a:lnTo>
                  <a:lnTo>
                    <a:pt x="27146" y="149066"/>
                  </a:lnTo>
                  <a:lnTo>
                    <a:pt x="27146" y="27146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101" name="Рисунок 174">
            <a:extLst>
              <a:ext uri="{FF2B5EF4-FFF2-40B4-BE49-F238E27FC236}">
                <a16:creationId xmlns:a16="http://schemas.microsoft.com/office/drawing/2014/main" id="{6FA6813E-AE85-458D-83CE-33F568CD49EB}"/>
              </a:ext>
            </a:extLst>
          </p:cNvPr>
          <p:cNvGrpSpPr>
            <a:grpSpLocks/>
          </p:cNvGrpSpPr>
          <p:nvPr/>
        </p:nvGrpSpPr>
        <p:grpSpPr bwMode="auto">
          <a:xfrm>
            <a:off x="8441572" y="2404069"/>
            <a:ext cx="731838" cy="730250"/>
            <a:chOff x="8325601" y="2391988"/>
            <a:chExt cx="731520" cy="731520"/>
          </a:xfrm>
        </p:grpSpPr>
        <p:sp>
          <p:nvSpPr>
            <p:cNvPr id="102" name="Полилиния: фигура 176">
              <a:extLst>
                <a:ext uri="{FF2B5EF4-FFF2-40B4-BE49-F238E27FC236}">
                  <a16:creationId xmlns:a16="http://schemas.microsoft.com/office/drawing/2014/main" id="{7B9B8923-E14E-4CB1-9AAC-57DA743D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706" y="2712969"/>
              <a:ext cx="502920" cy="304800"/>
            </a:xfrm>
            <a:custGeom>
              <a:avLst/>
              <a:gdLst>
                <a:gd name="T0" fmla="*/ 27146 w 502920"/>
                <a:gd name="T1" fmla="*/ 289990 h 304800"/>
                <a:gd name="T2" fmla="*/ 57779 w 502920"/>
                <a:gd name="T3" fmla="*/ 274598 h 304800"/>
                <a:gd name="T4" fmla="*/ 283483 w 502920"/>
                <a:gd name="T5" fmla="*/ 274598 h 304800"/>
                <a:gd name="T6" fmla="*/ 406165 w 502920"/>
                <a:gd name="T7" fmla="*/ 167308 h 304800"/>
                <a:gd name="T8" fmla="*/ 482822 w 502920"/>
                <a:gd name="T9" fmla="*/ 44626 h 304800"/>
                <a:gd name="T10" fmla="*/ 421405 w 502920"/>
                <a:gd name="T11" fmla="*/ 29234 h 304800"/>
                <a:gd name="T12" fmla="*/ 359988 w 502920"/>
                <a:gd name="T13" fmla="*/ 90651 h 304800"/>
                <a:gd name="T14" fmla="*/ 293237 w 502920"/>
                <a:gd name="T15" fmla="*/ 125398 h 304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2920" h="304800">
                  <a:moveTo>
                    <a:pt x="27146" y="289990"/>
                  </a:moveTo>
                  <a:cubicBezTo>
                    <a:pt x="33090" y="284047"/>
                    <a:pt x="39033" y="274598"/>
                    <a:pt x="57779" y="274598"/>
                  </a:cubicBezTo>
                  <a:lnTo>
                    <a:pt x="283483" y="274598"/>
                  </a:lnTo>
                  <a:cubicBezTo>
                    <a:pt x="300552" y="274598"/>
                    <a:pt x="394278" y="180567"/>
                    <a:pt x="406165" y="167308"/>
                  </a:cubicBezTo>
                  <a:cubicBezTo>
                    <a:pt x="417595" y="154507"/>
                    <a:pt x="468649" y="77697"/>
                    <a:pt x="482822" y="44626"/>
                  </a:cubicBezTo>
                  <a:cubicBezTo>
                    <a:pt x="473983" y="32587"/>
                    <a:pt x="449904" y="22681"/>
                    <a:pt x="421405" y="29234"/>
                  </a:cubicBezTo>
                  <a:cubicBezTo>
                    <a:pt x="394278" y="35482"/>
                    <a:pt x="378276" y="54990"/>
                    <a:pt x="359988" y="90651"/>
                  </a:cubicBezTo>
                  <a:lnTo>
                    <a:pt x="293237" y="125398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" name="Полилиния: фигура 177">
              <a:extLst>
                <a:ext uri="{FF2B5EF4-FFF2-40B4-BE49-F238E27FC236}">
                  <a16:creationId xmlns:a16="http://schemas.microsoft.com/office/drawing/2014/main" id="{D42A0940-9C19-498A-A036-3320D3C09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110" y="2761082"/>
              <a:ext cx="441960" cy="152400"/>
            </a:xfrm>
            <a:custGeom>
              <a:avLst/>
              <a:gdLst>
                <a:gd name="T0" fmla="*/ 238525 w 441960"/>
                <a:gd name="T1" fmla="*/ 134436 h 152400"/>
                <a:gd name="T2" fmla="*/ 376599 w 441960"/>
                <a:gd name="T3" fmla="*/ 134436 h 152400"/>
                <a:gd name="T4" fmla="*/ 376599 w 441960"/>
                <a:gd name="T5" fmla="*/ 57779 h 152400"/>
                <a:gd name="T6" fmla="*/ 284550 w 441960"/>
                <a:gd name="T7" fmla="*/ 57779 h 152400"/>
                <a:gd name="T8" fmla="*/ 227552 w 441960"/>
                <a:gd name="T9" fmla="*/ 27146 h 152400"/>
                <a:gd name="T10" fmla="*/ 150895 w 441960"/>
                <a:gd name="T11" fmla="*/ 27146 h 152400"/>
                <a:gd name="T12" fmla="*/ 89478 w 441960"/>
                <a:gd name="T13" fmla="*/ 57779 h 152400"/>
                <a:gd name="T14" fmla="*/ 27146 w 441960"/>
                <a:gd name="T15" fmla="*/ 118129 h 1524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1960" h="152400">
                  <a:moveTo>
                    <a:pt x="238525" y="134436"/>
                  </a:moveTo>
                  <a:lnTo>
                    <a:pt x="376599" y="134436"/>
                  </a:lnTo>
                  <a:cubicBezTo>
                    <a:pt x="438017" y="134436"/>
                    <a:pt x="438017" y="57779"/>
                    <a:pt x="376599" y="57779"/>
                  </a:cubicBezTo>
                  <a:lnTo>
                    <a:pt x="284550" y="57779"/>
                  </a:lnTo>
                  <a:cubicBezTo>
                    <a:pt x="271748" y="57779"/>
                    <a:pt x="247821" y="27146"/>
                    <a:pt x="227552" y="27146"/>
                  </a:cubicBezTo>
                  <a:lnTo>
                    <a:pt x="150895" y="27146"/>
                  </a:lnTo>
                  <a:cubicBezTo>
                    <a:pt x="130169" y="27146"/>
                    <a:pt x="104413" y="43910"/>
                    <a:pt x="89478" y="57779"/>
                  </a:cubicBezTo>
                  <a:cubicBezTo>
                    <a:pt x="66465" y="80791"/>
                    <a:pt x="27146" y="118129"/>
                    <a:pt x="27146" y="118129"/>
                  </a:cubicBez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4" name="Полилиния: фигура 178">
              <a:extLst>
                <a:ext uri="{FF2B5EF4-FFF2-40B4-BE49-F238E27FC236}">
                  <a16:creationId xmlns:a16="http://schemas.microsoft.com/office/drawing/2014/main" id="{8A1F0566-A01A-45AD-9B4B-AD1F85960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499" y="2811175"/>
              <a:ext cx="320040" cy="320040"/>
            </a:xfrm>
            <a:custGeom>
              <a:avLst/>
              <a:gdLst>
                <a:gd name="T0" fmla="*/ 38391 w 320040"/>
                <a:gd name="T1" fmla="*/ 115118 h 320040"/>
                <a:gd name="T2" fmla="*/ 115118 w 320040"/>
                <a:gd name="T3" fmla="*/ 38391 h 320040"/>
                <a:gd name="T4" fmla="*/ 283875 w 320040"/>
                <a:gd name="T5" fmla="*/ 207148 h 320040"/>
                <a:gd name="T6" fmla="*/ 207148 w 320040"/>
                <a:gd name="T7" fmla="*/ 283875 h 3200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0040" h="320040">
                  <a:moveTo>
                    <a:pt x="38391" y="115118"/>
                  </a:moveTo>
                  <a:lnTo>
                    <a:pt x="115118" y="38391"/>
                  </a:lnTo>
                  <a:lnTo>
                    <a:pt x="283875" y="207148"/>
                  </a:lnTo>
                  <a:lnTo>
                    <a:pt x="207148" y="283875"/>
                  </a:lnTo>
                  <a:lnTo>
                    <a:pt x="38391" y="115118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5" name="Полилиния: фигура 179">
              <a:extLst>
                <a:ext uri="{FF2B5EF4-FFF2-40B4-BE49-F238E27FC236}">
                  <a16:creationId xmlns:a16="http://schemas.microsoft.com/office/drawing/2014/main" id="{872D9AE3-3CAF-426C-9432-FE444DFB5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392" y="2899156"/>
              <a:ext cx="76200" cy="76200"/>
            </a:xfrm>
            <a:custGeom>
              <a:avLst/>
              <a:gdLst>
                <a:gd name="T0" fmla="*/ 27146 w 76200"/>
                <a:gd name="T1" fmla="*/ 27146 h 76200"/>
                <a:gd name="T2" fmla="*/ 57779 w 76200"/>
                <a:gd name="T3" fmla="*/ 57779 h 762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00" h="76200">
                  <a:moveTo>
                    <a:pt x="27146" y="27146"/>
                  </a:moveTo>
                  <a:lnTo>
                    <a:pt x="57779" y="57779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6" name="Полилиния: фигура 180">
              <a:extLst>
                <a:ext uri="{FF2B5EF4-FFF2-40B4-BE49-F238E27FC236}">
                  <a16:creationId xmlns:a16="http://schemas.microsoft.com/office/drawing/2014/main" id="{756CB555-2BEE-44CD-8F9C-B4D12A294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9445" y="2408428"/>
              <a:ext cx="350520" cy="350520"/>
            </a:xfrm>
            <a:custGeom>
              <a:avLst/>
              <a:gdLst>
                <a:gd name="T0" fmla="*/ 301161 w 350520"/>
                <a:gd name="T1" fmla="*/ 180461 h 350520"/>
                <a:gd name="T2" fmla="*/ 299790 w 350520"/>
                <a:gd name="T3" fmla="*/ 163544 h 350520"/>
                <a:gd name="T4" fmla="*/ 329660 w 350520"/>
                <a:gd name="T5" fmla="*/ 135655 h 350520"/>
                <a:gd name="T6" fmla="*/ 292779 w 350520"/>
                <a:gd name="T7" fmla="*/ 71952 h 350520"/>
                <a:gd name="T8" fmla="*/ 253765 w 350520"/>
                <a:gd name="T9" fmla="*/ 83839 h 350520"/>
                <a:gd name="T10" fmla="*/ 224352 w 350520"/>
                <a:gd name="T11" fmla="*/ 66770 h 350520"/>
                <a:gd name="T12" fmla="*/ 215208 w 350520"/>
                <a:gd name="T13" fmla="*/ 27146 h 350520"/>
                <a:gd name="T14" fmla="*/ 141599 w 350520"/>
                <a:gd name="T15" fmla="*/ 27146 h 350520"/>
                <a:gd name="T16" fmla="*/ 132455 w 350520"/>
                <a:gd name="T17" fmla="*/ 66770 h 350520"/>
                <a:gd name="T18" fmla="*/ 103041 w 350520"/>
                <a:gd name="T19" fmla="*/ 83839 h 350520"/>
                <a:gd name="T20" fmla="*/ 64027 w 350520"/>
                <a:gd name="T21" fmla="*/ 71952 h 350520"/>
                <a:gd name="T22" fmla="*/ 27146 w 350520"/>
                <a:gd name="T23" fmla="*/ 135655 h 350520"/>
                <a:gd name="T24" fmla="*/ 57017 w 350520"/>
                <a:gd name="T25" fmla="*/ 163544 h 350520"/>
                <a:gd name="T26" fmla="*/ 55645 w 350520"/>
                <a:gd name="T27" fmla="*/ 180461 h 350520"/>
                <a:gd name="T28" fmla="*/ 57017 w 350520"/>
                <a:gd name="T29" fmla="*/ 197377 h 350520"/>
                <a:gd name="T30" fmla="*/ 27146 w 350520"/>
                <a:gd name="T31" fmla="*/ 225266 h 350520"/>
                <a:gd name="T32" fmla="*/ 64027 w 350520"/>
                <a:gd name="T33" fmla="*/ 288969 h 350520"/>
                <a:gd name="T34" fmla="*/ 103041 w 350520"/>
                <a:gd name="T35" fmla="*/ 277082 h 350520"/>
                <a:gd name="T36" fmla="*/ 132455 w 350520"/>
                <a:gd name="T37" fmla="*/ 294151 h 350520"/>
                <a:gd name="T38" fmla="*/ 141599 w 350520"/>
                <a:gd name="T39" fmla="*/ 333775 h 350520"/>
                <a:gd name="T40" fmla="*/ 215208 w 350520"/>
                <a:gd name="T41" fmla="*/ 333775 h 350520"/>
                <a:gd name="T42" fmla="*/ 224352 w 350520"/>
                <a:gd name="T43" fmla="*/ 294151 h 350520"/>
                <a:gd name="T44" fmla="*/ 253765 w 350520"/>
                <a:gd name="T45" fmla="*/ 277082 h 350520"/>
                <a:gd name="T46" fmla="*/ 292779 w 350520"/>
                <a:gd name="T47" fmla="*/ 288969 h 350520"/>
                <a:gd name="T48" fmla="*/ 329660 w 350520"/>
                <a:gd name="T49" fmla="*/ 225266 h 350520"/>
                <a:gd name="T50" fmla="*/ 299790 w 350520"/>
                <a:gd name="T51" fmla="*/ 197377 h 350520"/>
                <a:gd name="T52" fmla="*/ 301161 w 350520"/>
                <a:gd name="T53" fmla="*/ 180461 h 3505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50520" h="350520">
                  <a:moveTo>
                    <a:pt x="301161" y="180461"/>
                  </a:moveTo>
                  <a:cubicBezTo>
                    <a:pt x="301161" y="174669"/>
                    <a:pt x="300552" y="169031"/>
                    <a:pt x="299790" y="163544"/>
                  </a:cubicBezTo>
                  <a:lnTo>
                    <a:pt x="329660" y="135655"/>
                  </a:lnTo>
                  <a:lnTo>
                    <a:pt x="292779" y="71952"/>
                  </a:lnTo>
                  <a:lnTo>
                    <a:pt x="253765" y="83839"/>
                  </a:lnTo>
                  <a:cubicBezTo>
                    <a:pt x="244926" y="76829"/>
                    <a:pt x="235020" y="71037"/>
                    <a:pt x="224352" y="66770"/>
                  </a:cubicBezTo>
                  <a:lnTo>
                    <a:pt x="215208" y="27146"/>
                  </a:lnTo>
                  <a:lnTo>
                    <a:pt x="141599" y="27146"/>
                  </a:lnTo>
                  <a:lnTo>
                    <a:pt x="132455" y="66770"/>
                  </a:lnTo>
                  <a:cubicBezTo>
                    <a:pt x="121787" y="71037"/>
                    <a:pt x="112033" y="76829"/>
                    <a:pt x="103041" y="83839"/>
                  </a:cubicBezTo>
                  <a:lnTo>
                    <a:pt x="64027" y="71952"/>
                  </a:lnTo>
                  <a:lnTo>
                    <a:pt x="27146" y="135655"/>
                  </a:lnTo>
                  <a:lnTo>
                    <a:pt x="57017" y="163544"/>
                  </a:lnTo>
                  <a:cubicBezTo>
                    <a:pt x="56255" y="169031"/>
                    <a:pt x="55645" y="174669"/>
                    <a:pt x="55645" y="180461"/>
                  </a:cubicBezTo>
                  <a:cubicBezTo>
                    <a:pt x="55645" y="186252"/>
                    <a:pt x="56255" y="191891"/>
                    <a:pt x="57017" y="197377"/>
                  </a:cubicBezTo>
                  <a:lnTo>
                    <a:pt x="27146" y="225266"/>
                  </a:lnTo>
                  <a:lnTo>
                    <a:pt x="64027" y="288969"/>
                  </a:lnTo>
                  <a:lnTo>
                    <a:pt x="103041" y="277082"/>
                  </a:lnTo>
                  <a:cubicBezTo>
                    <a:pt x="111881" y="284093"/>
                    <a:pt x="121787" y="289884"/>
                    <a:pt x="132455" y="294151"/>
                  </a:cubicBezTo>
                  <a:lnTo>
                    <a:pt x="141599" y="333775"/>
                  </a:lnTo>
                  <a:lnTo>
                    <a:pt x="215208" y="333775"/>
                  </a:lnTo>
                  <a:lnTo>
                    <a:pt x="224352" y="294151"/>
                  </a:lnTo>
                  <a:cubicBezTo>
                    <a:pt x="235020" y="289884"/>
                    <a:pt x="244773" y="284093"/>
                    <a:pt x="253765" y="277082"/>
                  </a:cubicBezTo>
                  <a:lnTo>
                    <a:pt x="292779" y="288969"/>
                  </a:lnTo>
                  <a:lnTo>
                    <a:pt x="329660" y="225266"/>
                  </a:lnTo>
                  <a:lnTo>
                    <a:pt x="299790" y="197377"/>
                  </a:lnTo>
                  <a:cubicBezTo>
                    <a:pt x="300552" y="191891"/>
                    <a:pt x="301161" y="186252"/>
                    <a:pt x="301161" y="180461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7" name="Полилиния: фигура 181">
              <a:extLst>
                <a:ext uri="{FF2B5EF4-FFF2-40B4-BE49-F238E27FC236}">
                  <a16:creationId xmlns:a16="http://schemas.microsoft.com/office/drawing/2014/main" id="{761857E9-A1E0-4B61-87E5-C4E5F2B89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753" y="2515718"/>
              <a:ext cx="137160" cy="137160"/>
            </a:xfrm>
            <a:custGeom>
              <a:avLst/>
              <a:gdLst>
                <a:gd name="T0" fmla="*/ 119196 w 137160"/>
                <a:gd name="T1" fmla="*/ 73171 h 137160"/>
                <a:gd name="T2" fmla="*/ 73171 w 137160"/>
                <a:gd name="T3" fmla="*/ 119196 h 137160"/>
                <a:gd name="T4" fmla="*/ 27146 w 137160"/>
                <a:gd name="T5" fmla="*/ 73171 h 137160"/>
                <a:gd name="T6" fmla="*/ 73171 w 137160"/>
                <a:gd name="T7" fmla="*/ 27146 h 137160"/>
                <a:gd name="T8" fmla="*/ 119196 w 137160"/>
                <a:gd name="T9" fmla="*/ 73171 h 137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160" h="137160">
                  <a:moveTo>
                    <a:pt x="119196" y="73171"/>
                  </a:moveTo>
                  <a:cubicBezTo>
                    <a:pt x="119196" y="98590"/>
                    <a:pt x="98590" y="119196"/>
                    <a:pt x="73171" y="119196"/>
                  </a:cubicBezTo>
                  <a:cubicBezTo>
                    <a:pt x="47752" y="119196"/>
                    <a:pt x="27146" y="98590"/>
                    <a:pt x="27146" y="73171"/>
                  </a:cubicBezTo>
                  <a:cubicBezTo>
                    <a:pt x="27146" y="47752"/>
                    <a:pt x="47752" y="27146"/>
                    <a:pt x="73171" y="27146"/>
                  </a:cubicBezTo>
                  <a:cubicBezTo>
                    <a:pt x="98590" y="27146"/>
                    <a:pt x="119196" y="47752"/>
                    <a:pt x="119196" y="73171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108" name="Рисунок 193">
            <a:extLst>
              <a:ext uri="{FF2B5EF4-FFF2-40B4-BE49-F238E27FC236}">
                <a16:creationId xmlns:a16="http://schemas.microsoft.com/office/drawing/2014/main" id="{6DF07337-A33F-4B94-9096-3EE054F4B888}"/>
              </a:ext>
            </a:extLst>
          </p:cNvPr>
          <p:cNvGrpSpPr>
            <a:grpSpLocks/>
          </p:cNvGrpSpPr>
          <p:nvPr/>
        </p:nvGrpSpPr>
        <p:grpSpPr bwMode="auto">
          <a:xfrm>
            <a:off x="3379035" y="2404069"/>
            <a:ext cx="685800" cy="685800"/>
            <a:chOff x="2561416" y="2437734"/>
            <a:chExt cx="685800" cy="685800"/>
          </a:xfrm>
        </p:grpSpPr>
        <p:sp>
          <p:nvSpPr>
            <p:cNvPr id="109" name="Полилиния: фигура 195">
              <a:extLst>
                <a:ext uri="{FF2B5EF4-FFF2-40B4-BE49-F238E27FC236}">
                  <a16:creationId xmlns:a16="http://schemas.microsoft.com/office/drawing/2014/main" id="{B63D6A4A-FBDE-4099-9A49-E91449637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051" y="2483775"/>
              <a:ext cx="214313" cy="128588"/>
            </a:xfrm>
            <a:custGeom>
              <a:avLst/>
              <a:gdLst>
                <a:gd name="T0" fmla="*/ 24110 w 214312"/>
                <a:gd name="T1" fmla="*/ 24110 h 128587"/>
                <a:gd name="T2" fmla="*/ 192584 w 214312"/>
                <a:gd name="T3" fmla="*/ 24110 h 128587"/>
                <a:gd name="T4" fmla="*/ 192584 w 214312"/>
                <a:gd name="T5" fmla="*/ 108430 h 128587"/>
                <a:gd name="T6" fmla="*/ 24110 w 214312"/>
                <a:gd name="T7" fmla="*/ 108430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2" h="128587">
                  <a:moveTo>
                    <a:pt x="24110" y="24110"/>
                  </a:moveTo>
                  <a:lnTo>
                    <a:pt x="192560" y="24110"/>
                  </a:lnTo>
                  <a:lnTo>
                    <a:pt x="192560" y="108406"/>
                  </a:lnTo>
                  <a:lnTo>
                    <a:pt x="24110" y="108406"/>
                  </a:lnTo>
                  <a:lnTo>
                    <a:pt x="24110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0" name="Полилиния: фигура 196">
              <a:extLst>
                <a:ext uri="{FF2B5EF4-FFF2-40B4-BE49-F238E27FC236}">
                  <a16:creationId xmlns:a16="http://schemas.microsoft.com/office/drawing/2014/main" id="{885B2FAA-47C1-4D4F-8383-BD1BAFAB6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95" y="2708518"/>
              <a:ext cx="214313" cy="128588"/>
            </a:xfrm>
            <a:custGeom>
              <a:avLst/>
              <a:gdLst>
                <a:gd name="T0" fmla="*/ 52114 w 214312"/>
                <a:gd name="T1" fmla="*/ 108288 h 128587"/>
                <a:gd name="T2" fmla="*/ 24110 w 214312"/>
                <a:gd name="T3" fmla="*/ 108288 h 128587"/>
                <a:gd name="T4" fmla="*/ 24110 w 214312"/>
                <a:gd name="T5" fmla="*/ 24110 h 128587"/>
                <a:gd name="T6" fmla="*/ 192584 w 214312"/>
                <a:gd name="T7" fmla="*/ 24110 h 128587"/>
                <a:gd name="T8" fmla="*/ 192584 w 214312"/>
                <a:gd name="T9" fmla="*/ 52114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312" h="128587">
                  <a:moveTo>
                    <a:pt x="52114" y="108264"/>
                  </a:moveTo>
                  <a:lnTo>
                    <a:pt x="24110" y="108264"/>
                  </a:lnTo>
                  <a:lnTo>
                    <a:pt x="24110" y="24110"/>
                  </a:lnTo>
                  <a:lnTo>
                    <a:pt x="192560" y="24110"/>
                  </a:lnTo>
                  <a:lnTo>
                    <a:pt x="192560" y="52114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1" name="Полилиния: фигура 197">
              <a:extLst>
                <a:ext uri="{FF2B5EF4-FFF2-40B4-BE49-F238E27FC236}">
                  <a16:creationId xmlns:a16="http://schemas.microsoft.com/office/drawing/2014/main" id="{A5ECF721-C9C6-4063-B1F8-9A9208C18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51" y="2708518"/>
              <a:ext cx="214313" cy="128588"/>
            </a:xfrm>
            <a:custGeom>
              <a:avLst/>
              <a:gdLst>
                <a:gd name="T0" fmla="*/ 24110 w 214312"/>
                <a:gd name="T1" fmla="*/ 24110 h 128587"/>
                <a:gd name="T2" fmla="*/ 192584 w 214312"/>
                <a:gd name="T3" fmla="*/ 24110 h 128587"/>
                <a:gd name="T4" fmla="*/ 192584 w 214312"/>
                <a:gd name="T5" fmla="*/ 108430 h 128587"/>
                <a:gd name="T6" fmla="*/ 24110 w 214312"/>
                <a:gd name="T7" fmla="*/ 108430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2" h="128587">
                  <a:moveTo>
                    <a:pt x="24110" y="24110"/>
                  </a:moveTo>
                  <a:lnTo>
                    <a:pt x="192560" y="24110"/>
                  </a:lnTo>
                  <a:lnTo>
                    <a:pt x="192560" y="108406"/>
                  </a:lnTo>
                  <a:lnTo>
                    <a:pt x="24110" y="108406"/>
                  </a:lnTo>
                  <a:lnTo>
                    <a:pt x="24110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2" name="Полилиния: фигура 198">
              <a:extLst>
                <a:ext uri="{FF2B5EF4-FFF2-40B4-BE49-F238E27FC236}">
                  <a16:creationId xmlns:a16="http://schemas.microsoft.com/office/drawing/2014/main" id="{C907C193-2898-47E1-AF27-B8B438643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451" y="2933117"/>
              <a:ext cx="214313" cy="128588"/>
            </a:xfrm>
            <a:custGeom>
              <a:avLst/>
              <a:gdLst>
                <a:gd name="T0" fmla="*/ 24110 w 214312"/>
                <a:gd name="T1" fmla="*/ 24110 h 128587"/>
                <a:gd name="T2" fmla="*/ 192584 w 214312"/>
                <a:gd name="T3" fmla="*/ 24110 h 128587"/>
                <a:gd name="T4" fmla="*/ 192584 w 214312"/>
                <a:gd name="T5" fmla="*/ 108430 h 128587"/>
                <a:gd name="T6" fmla="*/ 24110 w 214312"/>
                <a:gd name="T7" fmla="*/ 108430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2" h="128587">
                  <a:moveTo>
                    <a:pt x="24110" y="24110"/>
                  </a:moveTo>
                  <a:lnTo>
                    <a:pt x="192560" y="24110"/>
                  </a:lnTo>
                  <a:lnTo>
                    <a:pt x="192560" y="108406"/>
                  </a:lnTo>
                  <a:lnTo>
                    <a:pt x="24110" y="108406"/>
                  </a:lnTo>
                  <a:lnTo>
                    <a:pt x="24110" y="24110"/>
                  </a:lnTo>
                  <a:close/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3" name="Полилиния: фигура 199">
              <a:extLst>
                <a:ext uri="{FF2B5EF4-FFF2-40B4-BE49-F238E27FC236}">
                  <a16:creationId xmlns:a16="http://schemas.microsoft.com/office/drawing/2014/main" id="{DFB6FDC9-C489-447B-9718-5552E48E3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051" y="2933117"/>
              <a:ext cx="200025" cy="128588"/>
            </a:xfrm>
            <a:custGeom>
              <a:avLst/>
              <a:gdLst>
                <a:gd name="T0" fmla="*/ 178558 w 200025"/>
                <a:gd name="T1" fmla="*/ 108430 h 128587"/>
                <a:gd name="T2" fmla="*/ 24110 w 200025"/>
                <a:gd name="T3" fmla="*/ 108430 h 128587"/>
                <a:gd name="T4" fmla="*/ 24110 w 200025"/>
                <a:gd name="T5" fmla="*/ 24110 h 128587"/>
                <a:gd name="T6" fmla="*/ 164556 w 200025"/>
                <a:gd name="T7" fmla="*/ 24110 h 128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025" h="128587">
                  <a:moveTo>
                    <a:pt x="178558" y="108406"/>
                  </a:moveTo>
                  <a:lnTo>
                    <a:pt x="24110" y="108406"/>
                  </a:lnTo>
                  <a:lnTo>
                    <a:pt x="24110" y="24110"/>
                  </a:lnTo>
                  <a:lnTo>
                    <a:pt x="164556" y="24110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4" name="Полилиния: фигура 200">
              <a:extLst>
                <a:ext uri="{FF2B5EF4-FFF2-40B4-BE49-F238E27FC236}">
                  <a16:creationId xmlns:a16="http://schemas.microsoft.com/office/drawing/2014/main" id="{73041B06-AA2E-4CBD-B677-587DB0249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347" y="2568072"/>
              <a:ext cx="42863" cy="114300"/>
            </a:xfrm>
            <a:custGeom>
              <a:avLst/>
              <a:gdLst>
                <a:gd name="T0" fmla="*/ 24134 w 42862"/>
                <a:gd name="T1" fmla="*/ 24110 h 114300"/>
                <a:gd name="T2" fmla="*/ 24134 w 42862"/>
                <a:gd name="T3" fmla="*/ 94262 h 114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14300">
                  <a:moveTo>
                    <a:pt x="24110" y="24110"/>
                  </a:moveTo>
                  <a:lnTo>
                    <a:pt x="24110" y="94262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5" name="Полилиния: фигура 201">
              <a:extLst>
                <a:ext uri="{FF2B5EF4-FFF2-40B4-BE49-F238E27FC236}">
                  <a16:creationId xmlns:a16="http://schemas.microsoft.com/office/drawing/2014/main" id="{B29AD8CD-52DB-4B35-81A6-A2F759C96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047" y="2638223"/>
              <a:ext cx="285750" cy="114300"/>
            </a:xfrm>
            <a:custGeom>
              <a:avLst/>
              <a:gdLst>
                <a:gd name="T0" fmla="*/ 24110 w 285750"/>
                <a:gd name="T1" fmla="*/ 94405 h 114300"/>
                <a:gd name="T2" fmla="*/ 24110 w 285750"/>
                <a:gd name="T3" fmla="*/ 24110 h 114300"/>
                <a:gd name="T4" fmla="*/ 262711 w 285750"/>
                <a:gd name="T5" fmla="*/ 24110 h 114300"/>
                <a:gd name="T6" fmla="*/ 262711 w 285750"/>
                <a:gd name="T7" fmla="*/ 94405 h 114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5750" h="114300">
                  <a:moveTo>
                    <a:pt x="24110" y="94405"/>
                  </a:moveTo>
                  <a:lnTo>
                    <a:pt x="24110" y="24110"/>
                  </a:lnTo>
                  <a:lnTo>
                    <a:pt x="262711" y="24110"/>
                  </a:lnTo>
                  <a:lnTo>
                    <a:pt x="262711" y="94405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6" name="Полилиния: фигура 202">
              <a:extLst>
                <a:ext uri="{FF2B5EF4-FFF2-40B4-BE49-F238E27FC236}">
                  <a16:creationId xmlns:a16="http://schemas.microsoft.com/office/drawing/2014/main" id="{9AD58436-6632-4093-BF04-E670F668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047" y="2792671"/>
              <a:ext cx="42863" cy="114300"/>
            </a:xfrm>
            <a:custGeom>
              <a:avLst/>
              <a:gdLst>
                <a:gd name="T0" fmla="*/ 24134 w 42862"/>
                <a:gd name="T1" fmla="*/ 24110 h 114300"/>
                <a:gd name="T2" fmla="*/ 24134 w 42862"/>
                <a:gd name="T3" fmla="*/ 94405 h 114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862" h="114300">
                  <a:moveTo>
                    <a:pt x="24110" y="24110"/>
                  </a:moveTo>
                  <a:lnTo>
                    <a:pt x="24110" y="94405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7" name="Полилиния: фигура 203">
              <a:extLst>
                <a:ext uri="{FF2B5EF4-FFF2-40B4-BE49-F238E27FC236}">
                  <a16:creationId xmlns:a16="http://schemas.microsoft.com/office/drawing/2014/main" id="{547CAFBC-57DF-41A9-8D73-0EE675E8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605" y="2862966"/>
              <a:ext cx="271463" cy="114300"/>
            </a:xfrm>
            <a:custGeom>
              <a:avLst/>
              <a:gdLst>
                <a:gd name="T0" fmla="*/ 24110 w 271462"/>
                <a:gd name="T1" fmla="*/ 94262 h 114300"/>
                <a:gd name="T2" fmla="*/ 24110 w 271462"/>
                <a:gd name="T3" fmla="*/ 24110 h 114300"/>
                <a:gd name="T4" fmla="*/ 248877 w 271462"/>
                <a:gd name="T5" fmla="*/ 24110 h 114300"/>
                <a:gd name="T6" fmla="*/ 248877 w 271462"/>
                <a:gd name="T7" fmla="*/ 94262 h 114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1462" h="114300">
                  <a:moveTo>
                    <a:pt x="24110" y="94262"/>
                  </a:moveTo>
                  <a:lnTo>
                    <a:pt x="24110" y="24110"/>
                  </a:lnTo>
                  <a:lnTo>
                    <a:pt x="248853" y="24110"/>
                  </a:lnTo>
                  <a:lnTo>
                    <a:pt x="248853" y="94262"/>
                  </a:lnTo>
                </a:path>
              </a:pathLst>
            </a:custGeom>
            <a:noFill/>
            <a:ln w="15875" cap="flat">
              <a:solidFill>
                <a:srgbClr val="5756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8" name="Полилиния: фигура 204">
              <a:extLst>
                <a:ext uri="{FF2B5EF4-FFF2-40B4-BE49-F238E27FC236}">
                  <a16:creationId xmlns:a16="http://schemas.microsoft.com/office/drawing/2014/main" id="{123B056E-BD3D-4C3F-BBAF-1C9365E9D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797" y="2862251"/>
              <a:ext cx="128588" cy="128588"/>
            </a:xfrm>
            <a:custGeom>
              <a:avLst/>
              <a:gdLst>
                <a:gd name="T0" fmla="*/ 109002 w 128587"/>
                <a:gd name="T1" fmla="*/ 66568 h 128587"/>
                <a:gd name="T2" fmla="*/ 66568 w 128587"/>
                <a:gd name="T3" fmla="*/ 109002 h 128587"/>
                <a:gd name="T4" fmla="*/ 24110 w 128587"/>
                <a:gd name="T5" fmla="*/ 66568 h 128587"/>
                <a:gd name="T6" fmla="*/ 66568 w 128587"/>
                <a:gd name="T7" fmla="*/ 24110 h 128587"/>
                <a:gd name="T8" fmla="*/ 109002 w 128587"/>
                <a:gd name="T9" fmla="*/ 66568 h 12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587" h="128587">
                  <a:moveTo>
                    <a:pt x="108978" y="66544"/>
                  </a:moveTo>
                  <a:cubicBezTo>
                    <a:pt x="108978" y="89976"/>
                    <a:pt x="89976" y="108978"/>
                    <a:pt x="66544" y="108978"/>
                  </a:cubicBezTo>
                  <a:cubicBezTo>
                    <a:pt x="43113" y="108978"/>
                    <a:pt x="24110" y="89976"/>
                    <a:pt x="24110" y="66544"/>
                  </a:cubicBezTo>
                  <a:cubicBezTo>
                    <a:pt x="24110" y="43113"/>
                    <a:pt x="43113" y="24110"/>
                    <a:pt x="66544" y="24110"/>
                  </a:cubicBezTo>
                  <a:cubicBezTo>
                    <a:pt x="89976" y="24110"/>
                    <a:pt x="108978" y="43113"/>
                    <a:pt x="108978" y="66544"/>
                  </a:cubicBez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9" name="Полилиния: фигура 205">
              <a:extLst>
                <a:ext uri="{FF2B5EF4-FFF2-40B4-BE49-F238E27FC236}">
                  <a16:creationId xmlns:a16="http://schemas.microsoft.com/office/drawing/2014/main" id="{8A9A8220-34BA-4975-8DB0-C7C38B2DE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358" y="2778669"/>
              <a:ext cx="285750" cy="300038"/>
            </a:xfrm>
            <a:custGeom>
              <a:avLst/>
              <a:gdLst>
                <a:gd name="T0" fmla="*/ 246281 w 285750"/>
                <a:gd name="T1" fmla="*/ 150150 h 300037"/>
                <a:gd name="T2" fmla="*/ 243566 w 285750"/>
                <a:gd name="T3" fmla="*/ 127552 h 300037"/>
                <a:gd name="T4" fmla="*/ 271141 w 285750"/>
                <a:gd name="T5" fmla="*/ 111693 h 300037"/>
                <a:gd name="T6" fmla="*/ 242995 w 285750"/>
                <a:gd name="T7" fmla="*/ 63115 h 300037"/>
                <a:gd name="T8" fmla="*/ 215420 w 285750"/>
                <a:gd name="T9" fmla="*/ 78974 h 300037"/>
                <a:gd name="T10" fmla="*/ 175701 w 285750"/>
                <a:gd name="T11" fmla="*/ 55971 h 300037"/>
                <a:gd name="T12" fmla="*/ 175701 w 285750"/>
                <a:gd name="T13" fmla="*/ 24110 h 300037"/>
                <a:gd name="T14" fmla="*/ 119551 w 285750"/>
                <a:gd name="T15" fmla="*/ 24110 h 300037"/>
                <a:gd name="T16" fmla="*/ 119551 w 285750"/>
                <a:gd name="T17" fmla="*/ 56114 h 300037"/>
                <a:gd name="T18" fmla="*/ 80117 w 285750"/>
                <a:gd name="T19" fmla="*/ 79117 h 300037"/>
                <a:gd name="T20" fmla="*/ 52257 w 285750"/>
                <a:gd name="T21" fmla="*/ 62972 h 300037"/>
                <a:gd name="T22" fmla="*/ 24110 w 285750"/>
                <a:gd name="T23" fmla="*/ 111550 h 300037"/>
                <a:gd name="T24" fmla="*/ 52257 w 285750"/>
                <a:gd name="T25" fmla="*/ 127837 h 300037"/>
                <a:gd name="T26" fmla="*/ 49685 w 285750"/>
                <a:gd name="T27" fmla="*/ 150150 h 300037"/>
                <a:gd name="T28" fmla="*/ 52399 w 285750"/>
                <a:gd name="T29" fmla="*/ 173010 h 300037"/>
                <a:gd name="T30" fmla="*/ 24110 w 285750"/>
                <a:gd name="T31" fmla="*/ 189298 h 300037"/>
                <a:gd name="T32" fmla="*/ 52257 w 285750"/>
                <a:gd name="T33" fmla="*/ 237875 h 300037"/>
                <a:gd name="T34" fmla="*/ 80689 w 285750"/>
                <a:gd name="T35" fmla="*/ 221445 h 300037"/>
                <a:gd name="T36" fmla="*/ 119694 w 285750"/>
                <a:gd name="T37" fmla="*/ 244019 h 300037"/>
                <a:gd name="T38" fmla="*/ 119694 w 285750"/>
                <a:gd name="T39" fmla="*/ 276594 h 300037"/>
                <a:gd name="T40" fmla="*/ 175843 w 285750"/>
                <a:gd name="T41" fmla="*/ 276594 h 300037"/>
                <a:gd name="T42" fmla="*/ 175843 w 285750"/>
                <a:gd name="T43" fmla="*/ 244162 h 300037"/>
                <a:gd name="T44" fmla="*/ 215134 w 285750"/>
                <a:gd name="T45" fmla="*/ 221587 h 300037"/>
                <a:gd name="T46" fmla="*/ 243138 w 285750"/>
                <a:gd name="T47" fmla="*/ 237732 h 300037"/>
                <a:gd name="T48" fmla="*/ 271284 w 285750"/>
                <a:gd name="T49" fmla="*/ 189155 h 300037"/>
                <a:gd name="T50" fmla="*/ 243566 w 285750"/>
                <a:gd name="T51" fmla="*/ 173153 h 300037"/>
                <a:gd name="T52" fmla="*/ 246424 w 285750"/>
                <a:gd name="T53" fmla="*/ 149983 h 3000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85750" h="300037">
                  <a:moveTo>
                    <a:pt x="246281" y="150126"/>
                  </a:moveTo>
                  <a:cubicBezTo>
                    <a:pt x="246281" y="142268"/>
                    <a:pt x="245281" y="134838"/>
                    <a:pt x="243566" y="127552"/>
                  </a:cubicBezTo>
                  <a:lnTo>
                    <a:pt x="271141" y="111693"/>
                  </a:lnTo>
                  <a:lnTo>
                    <a:pt x="242995" y="63115"/>
                  </a:lnTo>
                  <a:lnTo>
                    <a:pt x="215420" y="78974"/>
                  </a:lnTo>
                  <a:cubicBezTo>
                    <a:pt x="204276" y="68401"/>
                    <a:pt x="190702" y="60400"/>
                    <a:pt x="175701" y="55971"/>
                  </a:cubicBezTo>
                  <a:lnTo>
                    <a:pt x="175701" y="24110"/>
                  </a:lnTo>
                  <a:lnTo>
                    <a:pt x="119551" y="24110"/>
                  </a:lnTo>
                  <a:lnTo>
                    <a:pt x="119551" y="56114"/>
                  </a:lnTo>
                  <a:cubicBezTo>
                    <a:pt x="104549" y="60686"/>
                    <a:pt x="91119" y="68687"/>
                    <a:pt x="80117" y="79117"/>
                  </a:cubicBezTo>
                  <a:lnTo>
                    <a:pt x="52257" y="62972"/>
                  </a:lnTo>
                  <a:lnTo>
                    <a:pt x="24110" y="111550"/>
                  </a:lnTo>
                  <a:lnTo>
                    <a:pt x="52257" y="127837"/>
                  </a:lnTo>
                  <a:cubicBezTo>
                    <a:pt x="50542" y="134981"/>
                    <a:pt x="49685" y="142411"/>
                    <a:pt x="49685" y="150126"/>
                  </a:cubicBezTo>
                  <a:cubicBezTo>
                    <a:pt x="49685" y="157841"/>
                    <a:pt x="50685" y="165699"/>
                    <a:pt x="52399" y="172986"/>
                  </a:cubicBezTo>
                  <a:lnTo>
                    <a:pt x="24110" y="189274"/>
                  </a:lnTo>
                  <a:lnTo>
                    <a:pt x="52257" y="237851"/>
                  </a:lnTo>
                  <a:lnTo>
                    <a:pt x="80689" y="221421"/>
                  </a:lnTo>
                  <a:cubicBezTo>
                    <a:pt x="91690" y="231708"/>
                    <a:pt x="104835" y="239566"/>
                    <a:pt x="119694" y="243995"/>
                  </a:cubicBezTo>
                  <a:lnTo>
                    <a:pt x="119694" y="276570"/>
                  </a:lnTo>
                  <a:lnTo>
                    <a:pt x="175843" y="276570"/>
                  </a:lnTo>
                  <a:lnTo>
                    <a:pt x="175843" y="244138"/>
                  </a:lnTo>
                  <a:cubicBezTo>
                    <a:pt x="190702" y="239709"/>
                    <a:pt x="204133" y="231850"/>
                    <a:pt x="215134" y="221563"/>
                  </a:cubicBezTo>
                  <a:lnTo>
                    <a:pt x="243138" y="237708"/>
                  </a:lnTo>
                  <a:lnTo>
                    <a:pt x="271284" y="189131"/>
                  </a:lnTo>
                  <a:lnTo>
                    <a:pt x="243566" y="173129"/>
                  </a:lnTo>
                  <a:cubicBezTo>
                    <a:pt x="245424" y="165699"/>
                    <a:pt x="246424" y="157984"/>
                    <a:pt x="246424" y="149983"/>
                  </a:cubicBezTo>
                  <a:lnTo>
                    <a:pt x="246281" y="150126"/>
                  </a:lnTo>
                  <a:close/>
                </a:path>
              </a:pathLst>
            </a:custGeom>
            <a:noFill/>
            <a:ln w="15875" cap="flat">
              <a:solidFill>
                <a:srgbClr val="C322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120" name="Группа 4">
            <a:extLst>
              <a:ext uri="{FF2B5EF4-FFF2-40B4-BE49-F238E27FC236}">
                <a16:creationId xmlns:a16="http://schemas.microsoft.com/office/drawing/2014/main" id="{2173B11C-6458-4A01-B9DC-78CC64A2D31D}"/>
              </a:ext>
            </a:extLst>
          </p:cNvPr>
          <p:cNvGrpSpPr>
            <a:grpSpLocks/>
          </p:cNvGrpSpPr>
          <p:nvPr/>
        </p:nvGrpSpPr>
        <p:grpSpPr bwMode="auto">
          <a:xfrm>
            <a:off x="8100260" y="4605931"/>
            <a:ext cx="1274762" cy="1377950"/>
            <a:chOff x="7643490" y="4525637"/>
            <a:chExt cx="1274762" cy="1378263"/>
          </a:xfrm>
        </p:grpSpPr>
        <p:grpSp>
          <p:nvGrpSpPr>
            <p:cNvPr id="121" name="Группа 80">
              <a:extLst>
                <a:ext uri="{FF2B5EF4-FFF2-40B4-BE49-F238E27FC236}">
                  <a16:creationId xmlns:a16="http://schemas.microsoft.com/office/drawing/2014/main" id="{F3107EBF-FB38-4EE5-903A-9F03EE494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3490" y="4827755"/>
              <a:ext cx="1274762" cy="1076145"/>
              <a:chOff x="8923393" y="4802343"/>
              <a:chExt cx="1275754" cy="1076871"/>
            </a:xfrm>
          </p:grpSpPr>
          <p:sp>
            <p:nvSpPr>
              <p:cNvPr id="123" name="Текст 3">
                <a:extLst>
                  <a:ext uri="{FF2B5EF4-FFF2-40B4-BE49-F238E27FC236}">
                    <a16:creationId xmlns:a16="http://schemas.microsoft.com/office/drawing/2014/main" id="{6A91B921-F1F2-43A3-962C-DA7B44AA98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3393" y="5632930"/>
                <a:ext cx="1275754" cy="246284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21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1pPr>
                <a:lvl2pPr marL="6858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7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2pPr>
                <a:lvl3pPr marL="11430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6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3pPr>
                <a:lvl4pPr marL="16002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4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4pPr>
                <a:lvl5pPr marL="2057400" indent="-228600" defTabSz="863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5pPr>
                <a:lvl6pPr marL="25146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6pPr>
                <a:lvl7pPr marL="29718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7pPr>
                <a:lvl8pPr marL="34290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8pPr>
                <a:lvl9pPr marL="3886200" indent="-228600" defTabSz="863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anose="020B0702020204020303" pitchFamily="34" charset="-5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1138"/>
                  </a:spcAft>
                  <a:buClrTx/>
                  <a:buFontTx/>
                  <a:buNone/>
                  <a:defRPr/>
                </a:pPr>
                <a:r>
                  <a:rPr lang="ru-RU" altLang="ru-RU" sz="1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+mn-cs"/>
                  </a:rPr>
                  <a:t>Модуль 1С:</a:t>
                </a:r>
                <a:r>
                  <a:rPr lang="en-US" altLang="ru-RU" sz="1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+mn-cs"/>
                  </a:rPr>
                  <a:t>EDI</a:t>
                </a:r>
                <a:endParaRPr lang="ru-RU" altLang="ru-RU" sz="10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endParaRPr>
              </a:p>
            </p:txBody>
          </p:sp>
          <p:pic>
            <p:nvPicPr>
              <p:cNvPr id="124" name="Рисунок 84">
                <a:extLst>
                  <a:ext uri="{FF2B5EF4-FFF2-40B4-BE49-F238E27FC236}">
                    <a16:creationId xmlns:a16="http://schemas.microsoft.com/office/drawing/2014/main" id="{9C3F5D10-F5CF-4F16-94F4-CE0D09B2C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7259" y="4802334"/>
                <a:ext cx="748022" cy="364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2" name="Рисунок 3">
              <a:extLst>
                <a:ext uri="{FF2B5EF4-FFF2-40B4-BE49-F238E27FC236}">
                  <a16:creationId xmlns:a16="http://schemas.microsoft.com/office/drawing/2014/main" id="{DA75926B-3DBF-46C8-9529-54C9A69BA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185" y="4525637"/>
              <a:ext cx="1079159" cy="107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0843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2760</Words>
  <Application>Microsoft Office PowerPoint</Application>
  <PresentationFormat>Широкоэкранный</PresentationFormat>
  <Paragraphs>350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Bahnschrift Condensed</vt:lpstr>
      <vt:lpstr>Calibri</vt:lpstr>
      <vt:lpstr>Futura PT Demi</vt:lpstr>
      <vt:lpstr>Montserrat</vt:lpstr>
      <vt:lpstr>Montserrat Black</vt:lpstr>
      <vt:lpstr>Roboto</vt:lpstr>
      <vt:lpstr>Segoe UI</vt:lpstr>
      <vt:lpstr>Тема Office</vt:lpstr>
      <vt:lpstr>1С:EDI – быстрый старт обмена с торговыми сетями</vt:lpstr>
      <vt:lpstr>EDI и ЭДО с торговыми сетями</vt:lpstr>
      <vt:lpstr>Цепочка документов с торговой сетью</vt:lpstr>
      <vt:lpstr>EDI и ЭДО прямо из вашей 1С –  штатный Модуль 1С:EDI</vt:lpstr>
      <vt:lpstr>1С:EDI максимально упростит и автоматизирует обмен</vt:lpstr>
      <vt:lpstr>Кому подойдет 1C:EDI</vt:lpstr>
      <vt:lpstr>Клиентский модуль 1C:EDI</vt:lpstr>
      <vt:lpstr>Кастомизация работы модуля 1С:EDI</vt:lpstr>
      <vt:lpstr>Кейс: Знаменский ветчинный дом</vt:lpstr>
      <vt:lpstr>Кейс: «Тамбовское молоко»</vt:lpstr>
      <vt:lpstr>Кейс: «ЗетТехнолоджи»</vt:lpstr>
      <vt:lpstr>Отзывы пользователей 1С:EDI</vt:lpstr>
      <vt:lpstr>Финансовые условия</vt:lpstr>
      <vt:lpstr>3 шага для подключения к 1С:EDI</vt:lpstr>
      <vt:lpstr>Заявка на подключение 1С:EDI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должны знать и уметь специалисты служб делопроизводства и архива?</dc:title>
  <dc:creator>Беляева Мария Дмитриевна</dc:creator>
  <cp:lastModifiedBy>Филипп Шафорост</cp:lastModifiedBy>
  <cp:revision>86</cp:revision>
  <dcterms:created xsi:type="dcterms:W3CDTF">2026-03-06T12:15:24Z</dcterms:created>
  <dcterms:modified xsi:type="dcterms:W3CDTF">2026-04-21T09:12:14Z</dcterms:modified>
</cp:coreProperties>
</file>