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38"/>
  </p:notesMasterIdLst>
  <p:sldIdLst>
    <p:sldId id="367" r:id="rId3"/>
    <p:sldId id="451" r:id="rId4"/>
    <p:sldId id="392" r:id="rId5"/>
    <p:sldId id="393" r:id="rId6"/>
    <p:sldId id="464" r:id="rId7"/>
    <p:sldId id="278" r:id="rId8"/>
    <p:sldId id="308" r:id="rId9"/>
    <p:sldId id="380" r:id="rId10"/>
    <p:sldId id="474" r:id="rId11"/>
    <p:sldId id="485" r:id="rId12"/>
    <p:sldId id="461" r:id="rId13"/>
    <p:sldId id="437" r:id="rId14"/>
    <p:sldId id="473" r:id="rId15"/>
    <p:sldId id="472" r:id="rId16"/>
    <p:sldId id="469" r:id="rId17"/>
    <p:sldId id="466" r:id="rId18"/>
    <p:sldId id="490" r:id="rId19"/>
    <p:sldId id="491" r:id="rId20"/>
    <p:sldId id="479" r:id="rId21"/>
    <p:sldId id="489" r:id="rId22"/>
    <p:sldId id="488" r:id="rId23"/>
    <p:sldId id="470" r:id="rId24"/>
    <p:sldId id="482" r:id="rId25"/>
    <p:sldId id="484" r:id="rId26"/>
    <p:sldId id="486" r:id="rId27"/>
    <p:sldId id="487" r:id="rId28"/>
    <p:sldId id="428" r:id="rId29"/>
    <p:sldId id="454" r:id="rId30"/>
    <p:sldId id="458" r:id="rId31"/>
    <p:sldId id="476" r:id="rId32"/>
    <p:sldId id="455" r:id="rId33"/>
    <p:sldId id="447" r:id="rId34"/>
    <p:sldId id="463" r:id="rId35"/>
    <p:sldId id="256" r:id="rId36"/>
    <p:sldId id="471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Ёлшина Виктория" initials="ЁВ" lastIdx="1" clrIdx="0">
    <p:extLst>
      <p:ext uri="{19B8F6BF-5375-455C-9EA6-DF929625EA0E}">
        <p15:presenceInfo xmlns:p15="http://schemas.microsoft.com/office/powerpoint/2012/main" userId="S::vyolshina@forus.ru::9cee5850-dad4-40af-85c1-da96aae22a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8181"/>
    <a:srgbClr val="FFCF66"/>
    <a:srgbClr val="FFD966"/>
    <a:srgbClr val="D74949"/>
    <a:srgbClr val="395F75"/>
    <a:srgbClr val="FFE07D"/>
    <a:srgbClr val="FFDE75"/>
    <a:srgbClr val="F23C3C"/>
    <a:srgbClr val="F45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0" autoAdjust="0"/>
    <p:restoredTop sz="63065" autoAdjust="0"/>
  </p:normalViewPr>
  <p:slideViewPr>
    <p:cSldViewPr snapToGrid="0">
      <p:cViewPr varScale="1">
        <p:scale>
          <a:sx n="50" d="100"/>
          <a:sy n="50" d="100"/>
        </p:scale>
        <p:origin x="2016" y="72"/>
      </p:cViewPr>
      <p:guideLst/>
    </p:cSldViewPr>
  </p:slideViewPr>
  <p:notesTextViewPr>
    <p:cViewPr>
      <p:scale>
        <a:sx n="100" d="100"/>
        <a:sy n="100" d="100"/>
      </p:scale>
      <p:origin x="0" y="-2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CAC90-CECF-4062-B2B5-DFB7E12AE907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4A0EE-744E-47CF-A5FF-2C1EED709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99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день, коллеги!</a:t>
            </a:r>
          </a:p>
          <a:p>
            <a:endParaRPr lang="ru-RU" dirty="0"/>
          </a:p>
          <a:p>
            <a:r>
              <a:rPr lang="ru-RU" dirty="0"/>
              <a:t>Рада вас приветствовать на вебинаре, посвящённом юридически значимому электронному документообороту и практике использования электронной подписи в 1С:Документообороте.</a:t>
            </a:r>
          </a:p>
          <a:p>
            <a:r>
              <a:rPr lang="ru-RU" dirty="0"/>
              <a:t>Сегодня постараемся рассказать о том, как работает электронная подпись, какие есть нюансы и как всё это реализовано в программе. </a:t>
            </a:r>
          </a:p>
          <a:p>
            <a:endParaRPr lang="ru-RU" dirty="0"/>
          </a:p>
          <a:p>
            <a:r>
              <a:rPr lang="ru-RU" dirty="0"/>
              <a:t>Презентационная часть будет рассказана мной. Меня зовут Виктория Ёлшина. Демонстрационная часть будет показана моим коллегой Артёмом Подыниглазовым. </a:t>
            </a:r>
          </a:p>
          <a:p>
            <a:endParaRPr lang="ru-RU" dirty="0"/>
          </a:p>
          <a:p>
            <a:r>
              <a:rPr lang="ru-RU" dirty="0"/>
              <a:t>На время презентации и демонстрации мы отключим наши камеры, чтобы не терять качество трансляции.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D6420-324F-4B35-AE1D-31198132CD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61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 чтобы это было понятнее, давайте посмотрим на примере. Обычная подпись на бумаге — это просто изображение, которое мы видим. В электронном виде всё работает иначе: подпись это не картинка, а набор файлов и данных, которые формирует система. В нашем случае 1С:Документооборот. Именно эти файлы и используются в дальнейшем для проверки.</a:t>
            </a:r>
          </a:p>
          <a:p>
            <a:endParaRPr lang="ru-RU" dirty="0"/>
          </a:p>
          <a:p>
            <a:r>
              <a:rPr lang="ru-RU" dirty="0"/>
              <a:t>Поделитесь, пожалуйста, используете ли вы сейчас электронную подпись в работе — можете написать коротко в чат: да или нет.</a:t>
            </a:r>
          </a:p>
          <a:p>
            <a:endParaRPr lang="ru-RU" dirty="0"/>
          </a:p>
          <a:p>
            <a:r>
              <a:rPr lang="ru-RU" dirty="0"/>
              <a:t>Пока вы отвечаете, давайте зафиксируем ключевую мысль: по сути смысл ЭП остаётся тем же — меняется только её форма, с бумажной на цифровую.</a:t>
            </a:r>
          </a:p>
          <a:p>
            <a:endParaRPr lang="ru-RU" dirty="0"/>
          </a:p>
          <a:p>
            <a:r>
              <a:rPr lang="ru-RU" dirty="0"/>
              <a:t>И именно от того, как создаётся эта «цифровая подпись», зависит её надёжность и юридическая сила. Давайте разберёмся в этом подробнее. Как раз посмотрим на виды ЭП.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4A0EE-744E-47CF-A5FF-2C1EED709EA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864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Начнём с простой электронной подписи или же сокращённо ПЭП — это базовый способ подтверждения действий пользователя, например с помощью логина, пароля или SMS-кода.</a:t>
            </a:r>
          </a:p>
          <a:p>
            <a:r>
              <a:rPr lang="ru-RU" dirty="0"/>
              <a:t>Такая подпись не использует криптографию и применяется в простых сценариях, как получение посылки без паспорта. С точки зрения закона она имеет юридическую силу только если стороны заранее заключили соглашение, в котором было определено, как именно подтверждается личность пользователя.</a:t>
            </a:r>
          </a:p>
          <a:p>
            <a:endParaRPr lang="ru-RU" dirty="0"/>
          </a:p>
          <a:p>
            <a:r>
              <a:rPr lang="ru-RU" dirty="0"/>
              <a:t>Далее по таблице идёт усиленная неквалифицированная подпись, коротко УНЭП. Здесь уже применяется криптография, благодаря чему можно точно определить, кто подписал документ, и проверить, что после подписания он не менялся. Но при этом юридическая сила также определяется на основании соглашения между сторонами. </a:t>
            </a:r>
          </a:p>
          <a:p>
            <a:endParaRPr lang="ru-RU" dirty="0"/>
          </a:p>
          <a:p>
            <a:r>
              <a:rPr lang="ru-RU" dirty="0"/>
              <a:t>И третий тип — усиленная квалифицированная подпись или УКЭП. Она универсальная и надёжная: для работы с ней также используется криптография, но дополнительно нужен сертификат от аккредитованного удостоверяющего центра. За счёт этого такая подпись имеет юридическую силу по закону и такую подпись можно использовать, например, во внешнем документообороте и при взаимодействии с государственными органами для сдачи отчётности.</a:t>
            </a:r>
          </a:p>
          <a:p>
            <a:endParaRPr lang="ru-RU" dirty="0"/>
          </a:p>
          <a:p>
            <a:r>
              <a:rPr lang="ru-RU" dirty="0"/>
              <a:t>Если обобщить: по мере перехода от ПЭП к УКЭП растёт уровень защиты и расширяются возможности применения. Но что необходимо, чтобы электронная подпись работала?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3792D4E3-FAEC-4CA3-BAC8-7D7CD94BF8B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81BE3-56F4-4E26-807F-EF96E30E9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0A8A-D862-4F42-A35D-2EF7DAE3A2F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346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Обратите внимание: все основные элементы для работы с электронной подписью вынесены на слайд. Сейчас мы коротко пробежимся по ним, а потом разберём каждый подробнее — в том порядке, как они здесь указаны.</a:t>
            </a:r>
          </a:p>
          <a:p>
            <a:endParaRPr lang="ru-RU" b="0" i="0" dirty="0">
              <a:solidFill>
                <a:srgbClr val="0D0D0D"/>
              </a:solidFill>
              <a:effectLst/>
              <a:latin typeface="ui-sans-serif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b="0" i="0" dirty="0">
                <a:solidFill>
                  <a:srgbClr val="0D0D0D"/>
                </a:solidFill>
                <a:effectLst/>
                <a:latin typeface="ui-sans-serif"/>
              </a:rPr>
              <a:t>Для формирования и проверки подписи используются закрытый и открытый ключи — их ещё называют ключевой парой.</a:t>
            </a:r>
            <a:endParaRPr lang="ru-RU" dirty="0"/>
          </a:p>
          <a:p>
            <a:pPr marL="228600" indent="-228600">
              <a:buFont typeface="+mj-lt"/>
              <a:buAutoNum type="arabicPeriod"/>
            </a:pPr>
            <a:r>
              <a:rPr lang="ru-RU" dirty="0"/>
              <a:t>Следующий элемент </a:t>
            </a:r>
            <a:r>
              <a:rPr lang="ru-RU" sz="1200" dirty="0"/>
              <a:t>— это корректная цепочка сертификатов. Она нужна, чтобы система могла «доверять» подписи: проверять, кем выдан сертификат, действует ли он.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Дальше рассмотрим криптопровайдер. Это программа, </a:t>
            </a:r>
            <a:r>
              <a:rPr lang="ru-RU" dirty="0"/>
              <a:t>которая создаёт подпись, проверяет её и работает с ключами и шифрованием. Без неё подпись не получится ни создать, ни проверить. 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/>
              <a:t>И, наконец, сама система для работы с документами. У нас это 1С:Документооборот — здесь документы создаются, согласуются и подписываются.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200" dirty="0"/>
          </a:p>
          <a:p>
            <a:r>
              <a:rPr lang="ru-RU" sz="1200" dirty="0"/>
              <a:t>И теперь давайте подробнее разберём каждый из этих элементов.</a:t>
            </a:r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A4E02DD5-49AC-46CB-8084-9280B95268B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27995-914F-4DEF-8500-FD49F516B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0A8A-D862-4F42-A35D-2EF7DAE3A2F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038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Сразу хочу уточнить — на этом слайде мы говорим именно про </a:t>
            </a:r>
            <a:r>
              <a:rPr lang="ru-RU" b="1" dirty="0"/>
              <a:t>усиленную</a:t>
            </a:r>
            <a:r>
              <a:rPr lang="ru-RU" dirty="0"/>
              <a:t> подпись, то есть про УНЭП и УКЭП. К простой подписи эти средства её формирования и проверки это не относятся.</a:t>
            </a:r>
          </a:p>
          <a:p>
            <a:endParaRPr lang="ru-RU" dirty="0"/>
          </a:p>
          <a:p>
            <a:r>
              <a:rPr lang="ru-RU" dirty="0"/>
              <a:t>В работе усиленной подписи участвуют два ключа — закрытый и открытый.</a:t>
            </a:r>
            <a:br>
              <a:rPr lang="ru-RU" dirty="0"/>
            </a:br>
            <a:r>
              <a:rPr lang="ru-RU" dirty="0"/>
              <a:t>Закрытый ключ используется для подписания и всегда находится у владельца, передавать его нельзя. По сути, это аналог вашей личной подписи, только в цифровом виде. Когда вы подписываете документ, именно этот ключ подтверждает, что это сделали вы.</a:t>
            </a:r>
          </a:p>
          <a:p>
            <a:endParaRPr lang="ru-RU" dirty="0"/>
          </a:p>
          <a:p>
            <a:r>
              <a:rPr lang="ru-RU" dirty="0"/>
              <a:t>Теперь второй элемент — открытый ключ. Он нужен для проверки подписи, и на практике отдельно он не передаётся, так как уже встроен в сертификат. На слайде вы видите, как обычно выглядит сертификат. А теперь посмотрим, как выглядит сам открытый ключ внутри сертификата.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4A0EE-744E-47CF-A5FF-2C1EED709EA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94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отличие от закрытого ключа, его можно передавать другим участникам, чтобы они могли проверить подпись. Помимо этого, сертификат содержит не только открытый ключ, но и информацию о владельце подписи, удостоверяющем центре и сроке действия. Именно с его помощью другая сторона, например, ваш контрагент, может убедиться, кто подписал документ и действительна ли подпись.</a:t>
            </a:r>
          </a:p>
          <a:p>
            <a:endParaRPr lang="ru-RU" dirty="0"/>
          </a:p>
          <a:p>
            <a:r>
              <a:rPr lang="ru-RU" dirty="0"/>
              <a:t>Обобщая всё ранее сказанное простыми словами: закрытый ключ — это то, чем вы подписываете, а сертификат — это то, с помощью чего вашу подпись проверяют.</a:t>
            </a:r>
          </a:p>
          <a:p>
            <a:endParaRPr lang="ru-RU" dirty="0"/>
          </a:p>
          <a:p>
            <a:r>
              <a:rPr lang="ru-RU" dirty="0"/>
              <a:t>Теперь, когда мы разобрались с ключевой парой, нам нужно понять, как система проверяет подпись и за счёт чего она считается надёжной.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4A0EE-744E-47CF-A5FF-2C1EED709EA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85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Здесь ключевую роль играет цепочка сертификатов.</a:t>
            </a:r>
          </a:p>
          <a:p>
            <a:endParaRPr lang="ru-RU" dirty="0"/>
          </a:p>
          <a:p>
            <a:r>
              <a:rPr lang="ru-RU" dirty="0"/>
              <a:t>Сразу отмечу, что на слайде показана схема именно для </a:t>
            </a:r>
            <a:r>
              <a:rPr lang="ru-RU" b="1" dirty="0"/>
              <a:t>УКЭП</a:t>
            </a:r>
            <a:r>
              <a:rPr lang="ru-RU" dirty="0"/>
              <a:t>, потому что только для неё используется </a:t>
            </a:r>
            <a:r>
              <a:rPr lang="ru-RU" b="1" dirty="0"/>
              <a:t>обязательная</a:t>
            </a:r>
            <a:r>
              <a:rPr lang="ru-RU" dirty="0"/>
              <a:t> </a:t>
            </a:r>
            <a:r>
              <a:rPr lang="ru-RU" b="1" dirty="0"/>
              <a:t>цепочка</a:t>
            </a:r>
            <a:r>
              <a:rPr lang="ru-RU" dirty="0"/>
              <a:t> </a:t>
            </a:r>
            <a:r>
              <a:rPr lang="ru-RU" b="1" dirty="0"/>
              <a:t>сертификатов</a:t>
            </a:r>
            <a:r>
              <a:rPr lang="ru-RU" dirty="0"/>
              <a:t> в государственной инфраструктуре доверия. </a:t>
            </a:r>
            <a:r>
              <a:rPr lang="ru-RU" b="1" dirty="0"/>
              <a:t>Для УНЭП такой единой и обязательной цепочки нет.</a:t>
            </a:r>
          </a:p>
          <a:p>
            <a:endParaRPr lang="ru-RU" dirty="0"/>
          </a:p>
          <a:p>
            <a:r>
              <a:rPr lang="ru-RU" dirty="0"/>
              <a:t>Сама по себе цепочка сертификатов позволяет </a:t>
            </a:r>
            <a:r>
              <a:rPr lang="ru-RU" b="1" dirty="0"/>
              <a:t>не просто увидеть, кто подписал документ, </a:t>
            </a:r>
            <a:r>
              <a:rPr lang="ru-RU" dirty="0"/>
              <a:t>а понять — </a:t>
            </a:r>
            <a:r>
              <a:rPr lang="ru-RU" b="1" dirty="0"/>
              <a:t>действительно ли этот человек имел на это право</a:t>
            </a:r>
            <a:r>
              <a:rPr lang="ru-RU" dirty="0"/>
              <a:t> и </a:t>
            </a:r>
            <a:r>
              <a:rPr lang="ru-RU" b="1" dirty="0"/>
              <a:t>кто это подтверждает. </a:t>
            </a:r>
            <a:r>
              <a:rPr lang="ru-RU" dirty="0"/>
              <a:t>Здесь работает простой принцип: </a:t>
            </a:r>
            <a:r>
              <a:rPr lang="ru-RU" b="1" dirty="0"/>
              <a:t>доверие передаётся по цепочке.</a:t>
            </a:r>
            <a:br>
              <a:rPr lang="ru-RU" dirty="0"/>
            </a:br>
            <a:r>
              <a:rPr lang="ru-RU" dirty="0"/>
              <a:t>Каждый сертификат кем-то был выдан, и система может «пройти» этот путь —</a:t>
            </a:r>
            <a:br>
              <a:rPr lang="ru-RU" dirty="0"/>
            </a:br>
            <a:r>
              <a:rPr lang="ru-RU" b="1" dirty="0"/>
              <a:t>от конкретного пользователя до надёжного источника. </a:t>
            </a:r>
          </a:p>
          <a:p>
            <a:endParaRPr lang="ru-RU" b="1" dirty="0"/>
          </a:p>
          <a:p>
            <a:r>
              <a:rPr lang="ru-RU" dirty="0"/>
              <a:t>Цепочка сертификатов для УКЭП всегда начинается с корневого центра доверия. В России эту роль выполняет </a:t>
            </a:r>
            <a:r>
              <a:rPr lang="ru-RU" b="1" dirty="0"/>
              <a:t>Минцифры</a:t>
            </a:r>
            <a:r>
              <a:rPr lang="ru-RU" dirty="0"/>
              <a:t> — именно Минцифры </a:t>
            </a:r>
            <a:r>
              <a:rPr lang="ru-RU" b="1" dirty="0"/>
              <a:t>определяют</a:t>
            </a:r>
            <a:r>
              <a:rPr lang="ru-RU" dirty="0"/>
              <a:t> правила и </a:t>
            </a:r>
            <a:r>
              <a:rPr lang="ru-RU" b="1" dirty="0"/>
              <a:t>аккредитуют</a:t>
            </a:r>
            <a:r>
              <a:rPr lang="ru-RU" dirty="0"/>
              <a:t> удостоверяющие центры.</a:t>
            </a:r>
          </a:p>
          <a:p>
            <a:endParaRPr lang="ru-RU" dirty="0"/>
          </a:p>
          <a:p>
            <a:r>
              <a:rPr lang="ru-RU" b="0" dirty="0"/>
              <a:t>В свою очередь </a:t>
            </a:r>
            <a:r>
              <a:rPr lang="ru-RU" b="1" dirty="0"/>
              <a:t>удостоверяющие центры являются следующим уровнем. </a:t>
            </a:r>
            <a:r>
              <a:rPr lang="ru-RU" dirty="0"/>
              <a:t>Именно они выпускают сертификаты электронной подписи.</a:t>
            </a:r>
          </a:p>
          <a:p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И последний уровень — конечные пользователи, которым эти подписи и были выданы. Причём здесь есть чёткое распределение: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ФНС выдаёт подписи руководителям компаний, ИП и нотариусам,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Федеральное казначейство — госслужащим,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Банк России — представителям финансового сектора,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коммерческие аккредитованные центры, например, Калуга Астрал — сотрудникам компаний и физическим лицам.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/>
              <a:t>Таким образом, у каждой категории пользователей есть свой источник получения электронной подписи, и это тоже учитывается при проверке. Когда система проверяет подпись, она проходит по всей цепочке. И </a:t>
            </a:r>
            <a:r>
              <a:rPr lang="ru-RU" b="1" dirty="0"/>
              <a:t>если хотя бы одно звено не подтверждается — подпись не считается действительной.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Итак</a:t>
            </a:r>
            <a:r>
              <a:rPr lang="ru-RU" dirty="0"/>
              <a:t>, мы разобрались, как формируется доверие к подписи через цепочку сертификатов.</a:t>
            </a:r>
          </a:p>
          <a:p>
            <a:endParaRPr lang="ru-RU" dirty="0"/>
          </a:p>
          <a:p>
            <a:r>
              <a:rPr lang="ru-RU" dirty="0"/>
              <a:t>Теперь важно понять, </a:t>
            </a:r>
            <a:r>
              <a:rPr lang="ru-RU" b="1" dirty="0"/>
              <a:t>за</a:t>
            </a:r>
            <a:r>
              <a:rPr lang="ru-RU" dirty="0"/>
              <a:t> </a:t>
            </a:r>
            <a:r>
              <a:rPr lang="ru-RU" b="1" dirty="0"/>
              <a:t>счёт чего всё это работает на практике</a:t>
            </a:r>
            <a:r>
              <a:rPr lang="ru-RU" dirty="0"/>
              <a:t>. Какая именно программа выполняет проверку сертификатов, анализирует подпись и контролирует целостность документа.</a:t>
            </a:r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3792D4E3-FAEC-4CA3-BAC8-7D7CD94BF8B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81BE3-56F4-4E26-807F-EF96E30E9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0A8A-D862-4F42-A35D-2EF7DAE3A2F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07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/>
              <a:t>Эту роль выполняет следующий элемент — криптопровайдер, или средство криптографической защиты информации. Э</a:t>
            </a:r>
            <a:r>
              <a:rPr lang="ru-RU" b="0" i="0" dirty="0">
                <a:solidFill>
                  <a:srgbClr val="0D0D0D"/>
                </a:solidFill>
                <a:effectLst/>
                <a:latin typeface="ui-sans-serif"/>
              </a:rPr>
              <a:t>то специальная программа, </a:t>
            </a:r>
            <a:r>
              <a:rPr lang="ru-RU" dirty="0"/>
              <a:t>которая создаёт и проверяет электронную подпись, а также защищает данные с помощью шифрования.</a:t>
            </a:r>
          </a:p>
          <a:p>
            <a:pPr algn="l"/>
            <a:endParaRPr lang="ru-RU" b="0" i="0" dirty="0">
              <a:solidFill>
                <a:srgbClr val="0D0D0D"/>
              </a:solidFill>
              <a:effectLst/>
              <a:latin typeface="ui-sans-serif"/>
            </a:endParaRPr>
          </a:p>
          <a:p>
            <a:pPr algn="l"/>
            <a:r>
              <a:rPr lang="ru-RU" b="0" i="0" dirty="0">
                <a:solidFill>
                  <a:srgbClr val="0D0D0D"/>
                </a:solidFill>
                <a:effectLst/>
                <a:latin typeface="ui-sans-serif"/>
              </a:rPr>
              <a:t>Когда вы подписываете документ, именно криптопровайдер выполняет все необходимые операции с ключами и формирует подпись. И точно так же при проверке подписи он анализирует сертификат, проверяет целостность документа и подтверждает, что подпись корректна.</a:t>
            </a:r>
          </a:p>
          <a:p>
            <a:endParaRPr lang="ru-RU" dirty="0"/>
          </a:p>
          <a:p>
            <a:r>
              <a:rPr lang="ru-RU" b="0" i="0" dirty="0">
                <a:solidFill>
                  <a:srgbClr val="0D0D0D"/>
                </a:solidFill>
                <a:effectLst/>
                <a:latin typeface="ui-sans-serif"/>
              </a:rPr>
              <a:t>На слайде вы видите примеры таких решений — это КриптоПро CSP и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ui-sans-serif"/>
              </a:rPr>
              <a:t>VipNet</a:t>
            </a:r>
            <a:r>
              <a:rPr lang="ru-RU" b="0" i="0" dirty="0">
                <a:solidFill>
                  <a:srgbClr val="0D0D0D"/>
                </a:solidFill>
                <a:effectLst/>
                <a:latin typeface="ui-sans-serif"/>
              </a:rPr>
              <a:t> CSP. Это наиболее распространённые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ui-sans-serif"/>
              </a:rPr>
              <a:t>криптопровайдеры</a:t>
            </a:r>
            <a:r>
              <a:rPr lang="ru-RU" b="0" i="0" dirty="0">
                <a:solidFill>
                  <a:srgbClr val="0D0D0D"/>
                </a:solidFill>
                <a:effectLst/>
                <a:latin typeface="ui-sans-serif"/>
              </a:rPr>
              <a:t>, которые используются в российских информационных системах, включая 1С.</a:t>
            </a:r>
            <a:r>
              <a:rPr lang="en-US" b="0" i="0" dirty="0">
                <a:solidFill>
                  <a:srgbClr val="0D0D0D"/>
                </a:solidFill>
                <a:effectLst/>
                <a:latin typeface="ui-sans-serif"/>
              </a:rPr>
              <a:t> </a:t>
            </a:r>
            <a:endParaRPr lang="ru-RU" b="0" i="0" dirty="0">
              <a:solidFill>
                <a:srgbClr val="0D0D0D"/>
              </a:solidFill>
              <a:effectLst/>
              <a:latin typeface="ui-sans-serif"/>
            </a:endParaRPr>
          </a:p>
          <a:p>
            <a:endParaRPr lang="ru-RU" b="0" i="0" dirty="0">
              <a:solidFill>
                <a:srgbClr val="0D0D0D"/>
              </a:solidFill>
              <a:effectLst/>
              <a:latin typeface="ui-sans-serif"/>
            </a:endParaRPr>
          </a:p>
          <a:p>
            <a:r>
              <a:rPr lang="ru-RU" dirty="0"/>
              <a:t>Но важно не просто установить программу, а выбрать подходящий криптопровайдер с учётом того, с кем вы обмениваетесь документами. У разных площадок и программ могут быть свои требования, поэтому перед работой лучше уточнить эту информацию. </a:t>
            </a:r>
          </a:p>
          <a:p>
            <a:endParaRPr lang="ru-RU" dirty="0"/>
          </a:p>
          <a:p>
            <a:r>
              <a:rPr lang="ru-RU" dirty="0"/>
              <a:t>Итак, мы с вами разобрали, как в целом работает электронная подпись: есть сертификаты, есть ключи, есть криптопровайдер, который всё это объединяет и позволяет подписывать и проверять документы.</a:t>
            </a:r>
            <a:r>
              <a:rPr lang="en-US" dirty="0"/>
              <a:t> </a:t>
            </a:r>
            <a:r>
              <a:rPr lang="ru-RU" dirty="0"/>
              <a:t>Следующий шаг — понять, как подпись хранится и передаётся вместе с документом, чтобы её можно было проверить не только сейчас, но и, например, через год или несколько лет?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A4E02DD5-49AC-46CB-8084-9280B95268B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27995-914F-4DEF-8500-FD49F516B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0A8A-D862-4F42-A35D-2EF7DAE3A2F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98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 как раз для этого используется формат </a:t>
            </a:r>
            <a:r>
              <a:rPr lang="ru-RU" dirty="0" err="1"/>
              <a:t>CAdES</a:t>
            </a:r>
            <a:r>
              <a:rPr lang="ru-RU" dirty="0"/>
              <a:t> — это стандарт, который определяет, как формируется электронная подпись для файлов: какие данные в неё включаются, как хранится информация о сертификате и как обеспечивается возможность проверки в будущем.</a:t>
            </a:r>
          </a:p>
          <a:p>
            <a:endParaRPr lang="ru-RU" dirty="0"/>
          </a:p>
          <a:p>
            <a:r>
              <a:rPr lang="ru-RU" dirty="0"/>
              <a:t>Важно, что этот формат не просто «сохраняет подпись», а позволяет добавить дополнительные данные — например, метку времени или сведения о сертификатах. За счёт этого подпись можно проверять даже спустя время и в разных условиях. Вариантов  формата </a:t>
            </a:r>
            <a:r>
              <a:rPr lang="ru-RU" dirty="0" err="1"/>
              <a:t>CAdES</a:t>
            </a:r>
            <a:r>
              <a:rPr lang="ru-RU" dirty="0"/>
              <a:t> несколько и мы н</a:t>
            </a:r>
            <a:r>
              <a:rPr lang="ru-RU" b="0" i="0" dirty="0">
                <a:solidFill>
                  <a:srgbClr val="0D0D0D"/>
                </a:solidFill>
                <a:effectLst/>
                <a:latin typeface="ui-sans-serif"/>
              </a:rPr>
              <a:t>ачнём с самого базового варианта — </a:t>
            </a:r>
            <a:r>
              <a:rPr lang="ru-RU" dirty="0"/>
              <a:t>это </a:t>
            </a:r>
            <a:r>
              <a:rPr lang="ru-RU" dirty="0" err="1"/>
              <a:t>CAdES</a:t>
            </a:r>
            <a:r>
              <a:rPr lang="ru-RU" dirty="0"/>
              <a:t>-BES. Он фиксирует сам факт подписания: кто подписал документ и что именно было подписано. Такой формат подходит для внутренних документов, где важно подтвердить авторство, но нет требований к длительному хранению.</a:t>
            </a:r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3792D4E3-FAEC-4CA3-BAC8-7D7CD94BF8B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81BE3-56F4-4E26-807F-EF96E30E9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0A8A-D862-4F42-A35D-2EF7DAE3A2F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52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Следующий уровень — </a:t>
            </a:r>
            <a:r>
              <a:rPr lang="ru-RU" dirty="0" err="1"/>
              <a:t>CAdES</a:t>
            </a:r>
            <a:r>
              <a:rPr lang="ru-RU" dirty="0"/>
              <a:t>-T. Главная особенность — к подписи добавляется </a:t>
            </a:r>
            <a:r>
              <a:rPr lang="ru-RU" b="1" dirty="0"/>
              <a:t>метка времени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Напомню: </a:t>
            </a:r>
            <a:r>
              <a:rPr lang="ru-RU" b="1" dirty="0"/>
              <a:t>Метка времени</a:t>
            </a:r>
            <a:r>
              <a:rPr lang="ru-RU" dirty="0"/>
              <a:t> — это подтверждение от доверенного сервиса, которое фиксирует момент подписания документа. Она отвечает на вопрос: «Когда именно документ был подписан?»</a:t>
            </a:r>
          </a:p>
          <a:p>
            <a:endParaRPr lang="ru-RU" dirty="0"/>
          </a:p>
          <a:p>
            <a:r>
              <a:rPr lang="ru-RU" dirty="0"/>
              <a:t>В типовых решениях, например в </a:t>
            </a:r>
            <a:r>
              <a:rPr lang="ru-RU" b="1" dirty="0"/>
              <a:t>1С:Документооборот</a:t>
            </a:r>
            <a:r>
              <a:rPr lang="ru-RU" dirty="0"/>
              <a:t>, всё происходит автоматически. Система обращается к доверенным сервисам — таким как </a:t>
            </a:r>
            <a:r>
              <a:rPr lang="ru-RU" b="1" dirty="0"/>
              <a:t>удостоверяющий центр «1С»</a:t>
            </a:r>
            <a:r>
              <a:rPr lang="ru-RU" dirty="0"/>
              <a:t> или </a:t>
            </a:r>
            <a:r>
              <a:rPr lang="ru-RU" b="1" dirty="0"/>
              <a:t>ФНС</a:t>
            </a:r>
            <a:r>
              <a:rPr lang="ru-RU" dirty="0"/>
              <a:t> — получает метку времени и добавляет её к подписи, делая документ </a:t>
            </a:r>
            <a:r>
              <a:rPr lang="ru-RU" b="1" dirty="0"/>
              <a:t>юридически значимым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Это особенно важно в ситуациях, когда срок действия сертификата может закончиться, а вам нужно доказать, что документ был подписан, пока сертификат ещё действовал. Широко используется на практике, во внешнем документообороте.</a:t>
            </a:r>
            <a:endParaRPr lang="en-US" dirty="0"/>
          </a:p>
          <a:p>
            <a:endParaRPr lang="ru-RU" dirty="0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3792D4E3-FAEC-4CA3-BAC8-7D7CD94BF8B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81BE3-56F4-4E26-807F-EF96E30E9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0A8A-D862-4F42-A35D-2EF7DAE3A2F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663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Дальше идёт формат </a:t>
            </a:r>
            <a:r>
              <a:rPr lang="ru-RU" dirty="0" err="1"/>
              <a:t>CAdES</a:t>
            </a:r>
            <a:r>
              <a:rPr lang="ru-RU" dirty="0"/>
              <a:t>-C. Главная особенность этого уровня — он позволяет </a:t>
            </a:r>
            <a:r>
              <a:rPr lang="ru-RU" b="1" dirty="0"/>
              <a:t>проверять подпись даже без подключения к интернету</a:t>
            </a:r>
            <a:r>
              <a:rPr lang="ru-RU" dirty="0"/>
              <a:t>. В подпись добавляется </a:t>
            </a:r>
            <a:r>
              <a:rPr lang="ru-RU" b="1" dirty="0"/>
              <a:t>дополнительная информация</a:t>
            </a:r>
            <a:r>
              <a:rPr lang="ru-RU" dirty="0"/>
              <a:t>, которая позволяет проводить </a:t>
            </a:r>
            <a:r>
              <a:rPr lang="ru-RU" b="1" dirty="0"/>
              <a:t>автономную проверку</a:t>
            </a:r>
            <a:r>
              <a:rPr lang="ru-RU" dirty="0"/>
              <a:t>. </a:t>
            </a:r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3792D4E3-FAEC-4CA3-BAC8-7D7CD94BF8B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81BE3-56F4-4E26-807F-EF96E30E9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0A8A-D862-4F42-A35D-2EF7DAE3A2F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8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Перед тем как начнём, обсудим несколько организационных моментов. Вы можете задавать вопросы в чате по ходу вебинара — мы обязательно ответим на них в конце. Запись вебинара и презентацию мы направим вам на электронную почту после завершения. По длительности ориентируемся примерно на 90 минут. И, чтобы сделать вебинар более полезным и живым, я буду периодически задавать вам вопросы — поэтому не стесняйтесь писать в чат.</a:t>
            </a:r>
          </a:p>
          <a:p>
            <a:endParaRPr lang="ru-RU" dirty="0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01D03C37-28B6-4FE0-BBA9-DDC8D1EABC1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27A273-5DF2-41A0-922A-B18F32973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0A8A-D862-4F42-A35D-2EF7DAE3A2F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70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следующем уровне — </a:t>
            </a:r>
            <a:r>
              <a:rPr lang="ru-RU" dirty="0" err="1"/>
              <a:t>CAdES</a:t>
            </a:r>
            <a:r>
              <a:rPr lang="ru-RU" dirty="0"/>
              <a:t>-XL дополнительно фиксируется статус сертификатов на момент подписания. Это важно, например, если удостоверяющий центр перестал работать или его сертификаты утратили доверие — у вас всё равно останется подтверждение, что на момент подписания всё было корректно.</a:t>
            </a:r>
          </a:p>
          <a:p>
            <a:endParaRPr lang="ru-RU" dirty="0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3792D4E3-FAEC-4CA3-BAC8-7D7CD94BF8B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81BE3-56F4-4E26-807F-EF96E30E9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0A8A-D862-4F42-A35D-2EF7DAE3A2F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87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 самый «долгосрочный» формат — это CAdES-A. Он используется для архивного хранения. Его особенность в том, что к подписи можно со временем добавлять новые архивные метки, чтобы сохранять её юридическую значимость на протяжении многих лет.</a:t>
            </a:r>
          </a:p>
          <a:p>
            <a:endParaRPr lang="ru-RU" dirty="0"/>
          </a:p>
          <a:p>
            <a:r>
              <a:rPr lang="ru-RU" dirty="0"/>
              <a:t>Если обобщить: чем выше уровень формата CAdES, тем больше доказательной информации содержит подпись и тем дольше ей можно доверять.</a:t>
            </a:r>
            <a:r>
              <a:rPr lang="en-US" dirty="0"/>
              <a:t> </a:t>
            </a:r>
            <a:r>
              <a:rPr lang="ru-RU" dirty="0"/>
              <a:t>Важно понимать, что эти форматы не существуют отдельно друг от друга — их можно последовательно усовершенствовать. То есть базовую подпись при необходимости можно дополнить меткой времени, затем расширить до архивного формата.</a:t>
            </a:r>
            <a:r>
              <a:rPr lang="en-US" dirty="0"/>
              <a:t> </a:t>
            </a:r>
            <a:r>
              <a:rPr lang="ru-RU" dirty="0"/>
              <a:t>И как раз в практической части мы увидим, как эти возможности используются в 1С:Документообороте — без сложных настроек, но с учётом требований законодательства и реальных бизнес-задач.</a:t>
            </a:r>
          </a:p>
          <a:p>
            <a:endParaRPr lang="ru-RU" dirty="0"/>
          </a:p>
          <a:p>
            <a:r>
              <a:rPr lang="ru-RU" dirty="0"/>
              <a:t>Итак, мы разобрали, как работает электронная подпись и какие форматы используются на практике.</a:t>
            </a:r>
            <a:r>
              <a:rPr lang="en-US" dirty="0"/>
              <a:t> </a:t>
            </a:r>
            <a:r>
              <a:rPr lang="ru-RU" dirty="0"/>
              <a:t>Но в реальной работе часто возникает ещё один важный вопрос — если документ подписывает не руководитель, а сотрудник, как подтвердить его полномочия?</a:t>
            </a:r>
            <a:r>
              <a:rPr lang="en-US" dirty="0"/>
              <a:t> </a:t>
            </a:r>
            <a:r>
              <a:rPr lang="ru-RU" dirty="0"/>
              <a:t>Как раз для решения этой задачи используется машиночитаемая доверенность — МЧД.</a:t>
            </a:r>
          </a:p>
          <a:p>
            <a:endParaRPr lang="ru-RU" dirty="0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3792D4E3-FAEC-4CA3-BAC8-7D7CD94BF8B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81BE3-56F4-4E26-807F-EF96E30E9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0A8A-D862-4F42-A35D-2EF7DAE3A2F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01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Сразу отмечу, что в рамках вебинара мы будем рассматривать применение машиночитаемой доверенности в сегменте </a:t>
            </a:r>
            <a:r>
              <a:rPr lang="ru-RU" b="1" dirty="0"/>
              <a:t>B2B</a:t>
            </a:r>
            <a:r>
              <a:rPr lang="ru-RU" dirty="0"/>
              <a:t>, то есть при электронном документообороте между организациями. При этом важно учитывать, что нормативная база в этой части продолжает развиваться и уточняться по мере накопления практики.</a:t>
            </a:r>
            <a:r>
              <a:rPr lang="ru-RU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b="0" i="0" dirty="0">
                <a:solidFill>
                  <a:srgbClr val="0D0D0D"/>
                </a:solidFill>
                <a:effectLst/>
                <a:latin typeface="ui-sans-serif"/>
              </a:rPr>
              <a:t>На слайде представлены основные документы, регулирующие применение МЧД.</a:t>
            </a:r>
            <a:endParaRPr lang="ru-RU" dirty="0"/>
          </a:p>
          <a:p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Как и в случае с электронной подписью, основой остаётся Федеральный закон № 63-ФЗ. Он закрепляет юридическую силу электронных документов и определяет правила использования электронной подписи.</a:t>
            </a:r>
          </a:p>
          <a:p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Далее — Федеральный закон № 476-ФЗ.</a:t>
            </a:r>
            <a:br>
              <a:rPr lang="ru-RU" dirty="0"/>
            </a:br>
            <a:r>
              <a:rPr lang="ru-RU" dirty="0"/>
              <a:t>Он ввёл механизм подтверждения полномочий в электронной форме — через МЧД — и закрепил возможность подписания документов электронной подписью физического лица при наличии соответствующих полномочий.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Следующий документ — 443-ФЗ. Он закрепил переход к модели, при которой сотрудник подписывает документы своей УКЭП, а его полномочия подтверждаются машиночитаемой доверенностью. Также в ряде случаев использование МЧД стало обязательным.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И отдельный блок — приказы Минцифры № 857 и 858.</a:t>
            </a:r>
            <a:br>
              <a:rPr lang="ru-RU" dirty="0"/>
            </a:br>
            <a:r>
              <a:rPr lang="ru-RU" dirty="0"/>
              <a:t>В рамках практики электронного документооборота между организациями используется формат МЧД, установленный приказом № 857.</a:t>
            </a:r>
            <a:br>
              <a:rPr lang="ru-RU" dirty="0"/>
            </a:br>
            <a:r>
              <a:rPr lang="ru-RU" dirty="0"/>
              <a:t>А приказ № 858 определяет требования к содержанию доверенности и составу полномочий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/>
              <a:t>В целом правила работы с МЧД уже сформированы, но практика продолжает развиваться.</a:t>
            </a:r>
            <a:r>
              <a:rPr lang="en-US" dirty="0"/>
              <a:t> </a:t>
            </a:r>
            <a:r>
              <a:rPr lang="ru-RU" dirty="0"/>
              <a:t>И чтобы лучше понимать тему, давайте разберёмся, что такое машиночитаемая доверенность и как она работает.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0A8A-D862-4F42-A35D-2EF7DAE3A2F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90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говорить просто, МЧД — это цифровой аналог привычной бумажной доверенности. Она подтверждает, что сотрудник имеет право действовать от имени компании или ИП — например, подписывать документы.</a:t>
            </a:r>
          </a:p>
          <a:p>
            <a:endParaRPr lang="ru-RU" dirty="0"/>
          </a:p>
          <a:p>
            <a:r>
              <a:rPr lang="ru-RU" dirty="0"/>
              <a:t>Но в отличие от бумажной формы, МЧД создаётся в структурированном формате, который понятен не только человеку, но и информационным системам. За счёт этого её можно автоматически проверять — быстро и без ручной обработки.</a:t>
            </a:r>
          </a:p>
          <a:p>
            <a:endParaRPr lang="ru-RU" dirty="0"/>
          </a:p>
          <a:p>
            <a:r>
              <a:rPr lang="ru-RU" dirty="0"/>
              <a:t>МЧД в электронном виде, как правило, состоит из двух частей.</a:t>
            </a:r>
          </a:p>
          <a:p>
            <a:endParaRPr lang="ru-RU" dirty="0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A4E02DD5-49AC-46CB-8084-9280B95268B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27995-914F-4DEF-8500-FD49F516B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0A8A-D862-4F42-A35D-2EF7DAE3A2F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283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Первая — это XML-файл. В нём содержатся все основные данные: срок действия, информация о компании, сотруднике и его полномочиях. Это и есть сама доверенность, с которой работает система.</a:t>
            </a:r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A4E02DD5-49AC-46CB-8084-9280B95268B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27995-914F-4DEF-8500-FD49F516B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0A8A-D862-4F42-A35D-2EF7DAE3A2F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539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Вторая часть — это файл электронной подписи. Он подтверждает подлинность доверенности и её юридическую значимость — по сути, выполняет ту же роль, что подпись и печать на бумажном документе. Как и указано на слайде, формат файла с подписью может быть различным. Самые частые варианты также указаны в скобках. </a:t>
            </a:r>
          </a:p>
          <a:p>
            <a:endParaRPr lang="ru-RU" dirty="0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A4E02DD5-49AC-46CB-8084-9280B95268B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27995-914F-4DEF-8500-FD49F516B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0A8A-D862-4F42-A35D-2EF7DAE3A2F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755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И если у вас запрашивают доверенность контрагент, какая-то платформа, например, то подпись должна передаваться вместе с этой доверенностью. Чаще всего это делают в виде двух файлов, которые отправляют в одном ZIP-архиве.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r>
              <a:rPr lang="ru-RU" dirty="0"/>
              <a:t>Поэтому, МЧД — это не просто файл, а связка данных и электронной подписи, которая позволяет формально и корректно подтвердить полномочия сотрудника в электронном документообороте.</a:t>
            </a:r>
          </a:p>
          <a:p>
            <a:endParaRPr lang="ru-RU" dirty="0"/>
          </a:p>
          <a:p>
            <a:r>
              <a:rPr lang="ru-RU" dirty="0"/>
              <a:t>Подскажите, пожалуйста, сталкивались ли вы уже с машиночитаемой доверенностью в работе — используете её или пока нет?</a:t>
            </a:r>
          </a:p>
          <a:p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Вижу, у всех разный опыт — кто-то уже работает с МЧД, кто-то только начинает.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Пока вижу немного ответов, но это нормально — тема относительно новая.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Спасибо за ответы.</a:t>
            </a:r>
          </a:p>
          <a:p>
            <a:endParaRPr lang="ru-RU" dirty="0"/>
          </a:p>
          <a:p>
            <a:r>
              <a:rPr lang="ru-RU" dirty="0"/>
              <a:t>Теперь, когда понятно, что такое МЧД и для чего она нужна, давайте посмотрим, как она создаётся на практике в системе.</a:t>
            </a:r>
          </a:p>
          <a:p>
            <a:endParaRPr lang="ru-RU" dirty="0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A4E02DD5-49AC-46CB-8084-9280B95268B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27995-914F-4DEF-8500-FD49F516B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0A8A-D862-4F42-A35D-2EF7DAE3A2F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35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/>
              <a:t>В 1С:Документооборот работу с машиночитаемыми доверенностями можно начать с карточки организации. При нажатии на кнопку ЭДО, мы попадаем в список доверенностей и может создать новую. Обратите внимание, что всё делается прямо в системе — не нужно использовать сторонние сервисы. В списке отображаются все доверенности: можно увидеть, кто является представителем, срок действия и статус доверенности.</a:t>
            </a:r>
          </a:p>
          <a:p>
            <a:endParaRPr lang="ru-RU" sz="2000" dirty="0"/>
          </a:p>
          <a:p>
            <a:r>
              <a:rPr lang="ru-RU" sz="2000" dirty="0"/>
              <a:t>Таким образом, создание МЧД в программе — это понятный и управляемый процесс, который позволяет централизованно работать с полномочиями сотрудников.</a:t>
            </a:r>
            <a:br>
              <a:rPr lang="ru-RU" sz="2000" dirty="0"/>
            </a:br>
            <a:br>
              <a:rPr lang="ru-RU" sz="2000" dirty="0"/>
            </a:br>
            <a:r>
              <a:rPr lang="ru-RU" sz="3200" dirty="0"/>
              <a:t>Давайте посмотрим, как выглядит сам процесс создания доверенности чуть подробнее.</a:t>
            </a:r>
            <a:endParaRPr lang="ru-RU" sz="2000" dirty="0"/>
          </a:p>
          <a:p>
            <a:pPr marL="0" indent="0">
              <a:buFont typeface="+mj-lt"/>
              <a:buNone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A4E02DD5-49AC-46CB-8084-9280B95268B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27995-914F-4DEF-8500-FD49F516B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0A8A-D862-4F42-A35D-2EF7DAE3A2F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33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После того как мы нажали «Создать», открывается карточка МЧД. Здесь заполняются все основные данные: информация о доверителе – это реквизиты компании и руководителя или индивидуального предпринимателя, далее заполняются данные о представителе, кто будет предоставлять документы, чаще всего это физическое лицо. Обратите внимание, что часть данных может подтягиваться автоматически, что упрощает заполнение и снижает риск ошибок.</a:t>
            </a:r>
          </a:p>
          <a:p>
            <a:endParaRPr lang="ru-RU" dirty="0"/>
          </a:p>
          <a:p>
            <a:r>
              <a:rPr lang="ru-RU" dirty="0"/>
              <a:t>Также важно корректно указать объём полномочий — именно они будут определять, какие действия сотрудник сможет выполнять от имени доверителя.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И, как мы видим на слайде, после отправки система подтверждает, что доверенность зарегистрирована в реестре ФНС. 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Для регистрации новой доверенности в реестре может потребоваться 3-5 мин.</a:t>
            </a:r>
            <a:endParaRPr lang="ru-RU" b="0" i="0" strike="sngStrike" dirty="0">
              <a:solidFill>
                <a:srgbClr val="000000"/>
              </a:solidFill>
              <a:effectLst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3792D4E3-FAEC-4CA3-BAC8-7D7CD94BF8B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81BE3-56F4-4E26-807F-EF96E30E9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0A8A-D862-4F42-A35D-2EF7DAE3A2F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739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После регистрации доверенности она будет выглядеть, как на слайде, в ней зафиксирована вся информация, которую мы заполняли ранее: данные о доверителе, представителе и перечень полномочий.</a:t>
            </a:r>
          </a:p>
          <a:p>
            <a:endParaRPr lang="ru-RU" dirty="0"/>
          </a:p>
          <a:p>
            <a:r>
              <a:rPr lang="ru-RU" dirty="0"/>
              <a:t>Справа мы видим статус доверенности — в нашем случае она уже зарегистрирована в реестре ФНС. Но важно, п</a:t>
            </a:r>
            <a:r>
              <a:rPr lang="ru-RU" b="0" i="0" dirty="0">
                <a:solidFill>
                  <a:srgbClr val="000000"/>
                </a:solidFill>
                <a:effectLst/>
              </a:rPr>
              <a:t>осле создания МЧД перед первым ее использованием необходимо подождать около 15 минут. О</a:t>
            </a:r>
            <a:r>
              <a:rPr lang="ru-RU" dirty="0"/>
              <a:t>бычно пока ожидаем, проделываем </a:t>
            </a:r>
            <a:r>
              <a:rPr lang="ru-RU" b="1" dirty="0"/>
              <a:t>настройку в программе или подготавливаем документы</a:t>
            </a:r>
            <a:r>
              <a:rPr lang="ru-RU" dirty="0"/>
              <a:t>, которые после будут отправлены с МЧД.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endParaRPr lang="ru-RU" dirty="0"/>
          </a:p>
          <a:p>
            <a:r>
              <a:rPr lang="ru-RU" dirty="0"/>
              <a:t>Таким образом, в системе всегда можно быстро проверить актуальность доверенности и понять, может ли сотрудник действовать от имени компании на текущий момент.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Но на практике возможны разные ситуации. Например, сотрудник уволился, а доверенность ещё продолжает действовать. Как же быть и что конкретно нужно делать?</a:t>
            </a:r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3792D4E3-FAEC-4CA3-BAC8-7D7CD94BF8B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81BE3-56F4-4E26-807F-EF96E30E9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0A8A-D862-4F42-A35D-2EF7DAE3A2F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1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Немного расскажу о нас.</a:t>
            </a:r>
          </a:p>
          <a:p>
            <a:endParaRPr lang="ru-RU" dirty="0"/>
          </a:p>
          <a:p>
            <a:r>
              <a:rPr lang="ru-RU" dirty="0"/>
              <a:t>Компания «</a:t>
            </a:r>
            <a:r>
              <a:rPr lang="ru-RU" dirty="0" err="1"/>
              <a:t>Форус</a:t>
            </a:r>
            <a:r>
              <a:rPr lang="ru-RU" dirty="0"/>
              <a:t>» работает в сфере ИТ уже более 30 лет. Нам доверяют компании по всей стране — от госсектора до промышленности и ритейла.</a:t>
            </a:r>
          </a:p>
          <a:p>
            <a:endParaRPr lang="ru-RU" dirty="0"/>
          </a:p>
          <a:p>
            <a:r>
              <a:rPr lang="ru-RU" dirty="0"/>
              <a:t>Мы помогаем решать разные задачи: от точечной автоматизации до построения полноценной экосистемы на базе 1С.</a:t>
            </a:r>
          </a:p>
          <a:p>
            <a:endParaRPr lang="ru-RU" dirty="0"/>
          </a:p>
          <a:p>
            <a:r>
              <a:rPr lang="ru-RU" dirty="0"/>
              <a:t>Сегодня сопровождаем более 5 000 пользователей, обеспечивая стабильную работу систем. При этом для нас важно не просто внедрить решение, а разобраться в задачах бизнеса и выстроить систему, которая на самом деле упрощает работу, повышает прозрачность и снижает риски.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D6420-324F-4B35-AE1D-31198132CD0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7293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этом случае доверенность нужно отозвать. И в 1С это можно сделать из карточки МЧД по кнопке Ещё. После чего информация об отзыве будет передана в реестр ФНС. </a:t>
            </a:r>
          </a:p>
          <a:p>
            <a:r>
              <a:rPr lang="ru-RU" dirty="0"/>
              <a:t>В программе статус обновится и будет выглядеть, как на скриншоте справа. С этого момента доверенность перестаёт действовать, и сотрудник больше не сможет использовать её для подписания документов. Таким образом, управление МЧД — это не только создание, но и контроль её актуальности на протяжении всего срока действия.</a:t>
            </a:r>
          </a:p>
          <a:p>
            <a:endParaRPr lang="ru-RU" dirty="0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3792D4E3-FAEC-4CA3-BAC8-7D7CD94BF8B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81BE3-56F4-4E26-807F-EF96E30E9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0A8A-D862-4F42-A35D-2EF7DAE3A2F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82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Теперь перейдём к практике и посмотрим, как всё это работает в системе. Передаю слово своему коллеге Артёму — он покажет, как добавить сертификат, как происходит подписание документов, контроль срока действия подписи, а также как выполняется обмен подписанными файлами.</a:t>
            </a:r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01D03C37-28B6-4FE0-BBA9-DDC8D1EABC1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27A273-5DF2-41A0-922A-B18F32973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0A8A-D862-4F42-A35D-2EF7DAE3A2F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2185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Артём, спасибо за демонстрацию. Давайте подведём итоги. Мы посмотрели, как на практике в 1С:Документообороте организована работа с электронной подписью — от настройки до подписания и обмена документами.</a:t>
            </a:r>
          </a:p>
          <a:p>
            <a:endParaRPr lang="ru-RU" dirty="0"/>
          </a:p>
          <a:p>
            <a:r>
              <a:rPr lang="ru-RU" dirty="0"/>
              <a:t>1С:Документооборот в связке с электронной подписью — это не просто отдельные инструменты, а полноценное решение для юридически значимого электронного документооборота.</a:t>
            </a:r>
          </a:p>
          <a:p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Что это даёт бизнесу: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во-первых, работа выстраивается в полном соответствии с законодательством;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во-вторых, документы приобретают юридическую значимость;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в-третьих, заметно ускоряются процессы согласования и подписания;</a:t>
            </a:r>
            <a:br>
              <a:rPr lang="ru-RU" dirty="0"/>
            </a:br>
            <a:r>
              <a:rPr lang="ru-RU" dirty="0"/>
              <a:t>и, что важно, появляется прозрачность и контроль на всех этапах работы с документами.</a:t>
            </a:r>
          </a:p>
          <a:p>
            <a:endParaRPr lang="ru-RU" dirty="0"/>
          </a:p>
          <a:p>
            <a:r>
              <a:rPr lang="ru-RU" dirty="0"/>
              <a:t>В итоге, мы получаем не просто перевод документов в электронный вид, а управляемый, понятный и юридически значимый процесс работы с документами.</a:t>
            </a:r>
          </a:p>
          <a:p>
            <a:endParaRPr lang="ru-RU" dirty="0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3792D4E3-FAEC-4CA3-BAC8-7D7CD94BF8B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81BE3-56F4-4E26-807F-EF96E30E9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0A8A-D862-4F42-A35D-2EF7DAE3A2F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9302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Также приглашаю вас продолжить знакомство уже на практике именно под ваши задачи. Вы можете отсканировать QR-код на экране и записаться на демонстрацию.</a:t>
            </a:r>
          </a:p>
          <a:p>
            <a:r>
              <a:rPr lang="ru-RU" dirty="0"/>
              <a:t>Если вам откликнулось то, о чём мы сегодня говорили, мы разберём ваш конкретный сценарий работы с электронной подписью и документами. Покажем, как выстроить процесс именно в </a:t>
            </a:r>
            <a:r>
              <a:rPr lang="ru-RU" b="1" dirty="0"/>
              <a:t>вашей</a:t>
            </a:r>
            <a:r>
              <a:rPr lang="ru-RU" dirty="0"/>
              <a:t> компании: от согласования до подписания — безопасно, удобно и с учётом всех требований.</a:t>
            </a:r>
          </a:p>
          <a:p>
            <a:r>
              <a:rPr lang="ru-RU" dirty="0"/>
              <a:t>Будем рады продолжить общение уже на </a:t>
            </a:r>
            <a:r>
              <a:rPr lang="ru-RU" b="1" dirty="0"/>
              <a:t>практике</a:t>
            </a:r>
            <a:r>
              <a:rPr lang="ru-RU" dirty="0"/>
              <a:t> и помочь </a:t>
            </a:r>
            <a:r>
              <a:rPr lang="ru-RU" b="1" dirty="0"/>
              <a:t>вам</a:t>
            </a:r>
            <a:r>
              <a:rPr lang="ru-RU" dirty="0"/>
              <a:t> в решении ваших задач.</a:t>
            </a:r>
          </a:p>
          <a:p>
            <a:endParaRPr lang="ru-RU" dirty="0"/>
          </a:p>
          <a:p>
            <a:r>
              <a:rPr lang="ru-RU" dirty="0"/>
              <a:t>Сейчас мы включим камеры и постараемся ответить на ваши вопросы. </a:t>
            </a:r>
          </a:p>
          <a:p>
            <a:endParaRPr lang="ru-RU" dirty="0"/>
          </a:p>
          <a:p>
            <a:r>
              <a:rPr lang="ru-RU" dirty="0"/>
              <a:t>Оставим вопрос на дальнейшее рассмотрение.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D6420-324F-4B35-AE1D-31198132CD0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2604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у вас появятся вопросы после вебинара — вы всегда можете связаться с нами по указанным контактам или написать на почту. Также вы можете отсканировать QR-коды на слайде и перейти в наши социальные сети — Телеграм, ВКонтакте или Max. Там мы делимся практическими кейсами, изменениями в законодательстве и полезными материалами по электронному документообороту. Будем рады продолжить общение и помочь вам выстроить удобную и эффективную работу с документами.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4A0EE-744E-47CF-A5FF-2C1EED709EA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137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 также приглашаем вас на следующий вебинар, который будет посвящён безбумажному архиву. Расскажем, как организовать надёжное хранение документов в 1С:Документооборот и 1С:Архив, чтобы быстро находить нужные файлы и выстроить полный процесс работы с ними. </a:t>
            </a:r>
          </a:p>
          <a:p>
            <a:endParaRPr lang="ru-RU" dirty="0"/>
          </a:p>
          <a:p>
            <a:r>
              <a:rPr lang="ru-RU" dirty="0"/>
              <a:t>Покажем, как сделать работу с документами удобной — без бумаги, без потерь и с быстрым доступом к нужной информации. Вебинар состоится 16 апреля с 10 до 11:30 по московскому времени. Записаться можно по QR-коду на экране — будем рады вас видеть. Спасибо за внимание.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4A0EE-744E-47CF-A5FF-2C1EED709EA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46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Давайте посмотрим на несколько задач, которые мы уже помогали решать нашим клиентам.</a:t>
            </a:r>
          </a:p>
          <a:p>
            <a:r>
              <a:rPr lang="ru-RU" dirty="0"/>
              <a:t>И сразу обращу внимание: на слайде есть QR-код — можно отсканировать его и перейти на сайт компании, чтобы познакомиться поближе с нами.</a:t>
            </a:r>
          </a:p>
          <a:p>
            <a:endParaRPr lang="ru-RU" dirty="0"/>
          </a:p>
          <a:p>
            <a:r>
              <a:rPr lang="ru-RU" dirty="0"/>
              <a:t>На практике всё обычно начинается с одной задачи — например, с внедрения электронного документооборота.</a:t>
            </a:r>
          </a:p>
          <a:p>
            <a:br>
              <a:rPr lang="ru-RU" dirty="0"/>
            </a:br>
            <a:r>
              <a:rPr lang="ru-RU" dirty="0"/>
              <a:t>Но в процессе становится понятно, что нужно больше: навести порядок в учёте, автоматизировать процессы, объединить всё в одной системе.</a:t>
            </a:r>
          </a:p>
          <a:p>
            <a:endParaRPr lang="ru-RU" dirty="0"/>
          </a:p>
          <a:p>
            <a:r>
              <a:rPr lang="ru-RU" dirty="0"/>
              <a:t>В итоге мы помогаем выстроить не отдельные решения, а единую экосистему 1С.</a:t>
            </a:r>
          </a:p>
          <a:p>
            <a:r>
              <a:rPr lang="ru-RU" dirty="0"/>
              <a:t>И сегодня как раз разберём одну из таких задач — работу с электронными документами и электронной подписью.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4A0EE-744E-47CF-A5FF-2C1EED709EA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71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слайде — несколько примеров наших проектов. Коротко расскажу о каждом. </a:t>
            </a:r>
          </a:p>
          <a:p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В нефтяной компании мы выстроили единую систему документооборота — это ускорило согласование и снизило затраты.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В производственной — навели порядок в работе с документами, и появилась полная прозрачность.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В торговой — автоматизировали договорную работу и сократили количество ошибок.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/>
              <a:t>Результат в проектах всегда примерно один: быстрее процессы, меньше ошибок и полная управляемость.</a:t>
            </a:r>
          </a:p>
          <a:p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Поделитесь, пожалуйста, в чате: используете ли вы сейчас электронный документооборот в компании? Поставьте «+», если да, «-», если нет, или «.» — если частично.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Вижу, ответы разные — у кого-то уже внедрено, у кого-то частично, кто-то только планирует.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Пока вижу не так много ответов, но это тоже нормально.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Вижу ваши ответы, спасибо!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…Вижу, у всех разный опыт — спасибо за ответы.</a:t>
            </a:r>
            <a:br>
              <a:rPr lang="ru-RU" dirty="0"/>
            </a:b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Как раз опираясь на этот опыт, мы и выстроили сегодняшний вебинар — чтобы не просто дать теорию, а последовательно разобрать тему и показать, как это работает на практике.</a:t>
            </a:r>
          </a:p>
          <a:p>
            <a:r>
              <a:rPr lang="ru-RU" dirty="0"/>
              <a:t>Давайте коротко посмотрим, о чём сегодня пойдёт речь. 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4A0EE-744E-47CF-A5FF-2C1EED709EA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4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Сначала разберёмся, что такое электронная подпись и из чего она состоит — без сложной теории, но с пониманием сути.</a:t>
            </a:r>
          </a:p>
          <a:p>
            <a:r>
              <a:rPr lang="ru-RU" dirty="0"/>
              <a:t>Далее поговорим о законодательных основах и роли удостоверяющих центров в работе с электронной подписью.</a:t>
            </a:r>
          </a:p>
          <a:p>
            <a:endParaRPr lang="ru-RU" dirty="0"/>
          </a:p>
          <a:p>
            <a:r>
              <a:rPr lang="ru-RU" dirty="0"/>
              <a:t>Отдельно затронем тему машиночитаемой доверенности — разберём, что это такое и как её оформить. Сразу отмечу, что практическую часть по МЧД сегодня показывать не будем, так как в тестовой среде её полноценно выпустить нельзя. Разберём всё на скриншотах в презентации.</a:t>
            </a:r>
          </a:p>
          <a:p>
            <a:endParaRPr lang="ru-RU" dirty="0"/>
          </a:p>
          <a:p>
            <a:r>
              <a:rPr lang="ru-RU" dirty="0"/>
              <a:t>После этого перейдём к практической части и посмотрим, как работа с электронной подписью реализована в 1С:Документообороте. И в завершение подведём итоги и ответим на ваши вопросы.</a:t>
            </a:r>
          </a:p>
          <a:p>
            <a:endParaRPr lang="ru-RU" dirty="0"/>
          </a:p>
          <a:p>
            <a:r>
              <a:rPr lang="ru-RU" dirty="0"/>
              <a:t>Мы с вами уже посмотрели, какие задачи решает электронный документооборот и какие результаты это даёт на практике. И здесь логично возникает вопрос — а за счёт чего электронные документы вообще признаются юридически значимыми?</a:t>
            </a:r>
          </a:p>
          <a:p>
            <a:endParaRPr lang="ru-RU" dirty="0"/>
          </a:p>
          <a:p>
            <a:r>
              <a:rPr lang="ru-RU" dirty="0"/>
              <a:t>Чтобы ответить на него, давайте коротко зафиксируем нормативную основу работы с электронной подписью.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4A0EE-744E-47CF-A5FF-2C1EED709EA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111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Главный документ, который регулирует всё про электронную подпись, — это Федеральный закон № 63‑ФЗ «Об электронной подписи». В нём объяснено, что такое электронная подпись, какие бывают её виды и что документ с корректной, действующей, проверяемой подписью имеет юридическую силу.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Закон также говорит о том, как использовать подпись, какие права и обязанности у участников электронного взаимодействия, и регулирует работу удостоверяющих центров.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Ещё есть федеральные законы 476 и 443 — они уточняют правила применения усиленной квалифицированной подписи и в каких случаях её применение обязательно. А приказ Минцифры 766 описывает требования к средствам криптографической защиты информации и порядок их использования в системах.</a:t>
            </a:r>
          </a:p>
          <a:p>
            <a:endParaRPr lang="ru-RU" dirty="0"/>
          </a:p>
          <a:p>
            <a:r>
              <a:rPr lang="ru-RU" dirty="0"/>
              <a:t>Проще говоря, работа с электронной подписью чётко регулируется: понятно, какие подписи бывают, где их использовать, и когда электронный документ считается юридически значимым.</a:t>
            </a:r>
          </a:p>
          <a:p>
            <a:endParaRPr lang="ru-RU" dirty="0"/>
          </a:p>
          <a:p>
            <a:r>
              <a:rPr lang="ru-RU" dirty="0"/>
              <a:t>При этом для повседневной работы не требуется глубоко разбираться во всех нормативных документах — достаточно понимать базовые принципы и правильно использовать инструменты.</a:t>
            </a:r>
          </a:p>
          <a:p>
            <a:endParaRPr lang="ru-RU" dirty="0"/>
          </a:p>
          <a:p>
            <a:r>
              <a:rPr lang="ru-RU" dirty="0"/>
              <a:t>И давайте начнём с самого основного — разберёмся, что именно считается электронной подписью с точки зрения закона.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0A8A-D862-4F42-A35D-2EF7DAE3A2F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307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закону электронная подпись — это информация в электронном виде, которая присоединяется к другим данным или связана с ними и позволяет понять, кто именно был подписантом.</a:t>
            </a:r>
          </a:p>
          <a:p>
            <a:endParaRPr lang="ru-RU" dirty="0"/>
          </a:p>
          <a:p>
            <a:r>
              <a:rPr lang="ru-RU" dirty="0"/>
              <a:t>Дальше я буду говорить о подписании документов — ведь наш вебинар как раз про это. Сосредоточимся на договорах, актах, счетах и других файлах.</a:t>
            </a:r>
          </a:p>
          <a:p>
            <a:endParaRPr lang="ru-RU" dirty="0"/>
          </a:p>
          <a:p>
            <a:r>
              <a:rPr lang="ru-RU" dirty="0"/>
              <a:t>При этом важно понимать, что с точки зрения закона подпись может применяться к любой информации в электронном виде, это не обязательно могут быть только документы.</a:t>
            </a:r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A4E02DD5-49AC-46CB-8084-9280B95268B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27995-914F-4DEF-8500-FD49F516B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0A8A-D862-4F42-A35D-2EF7DAE3A2F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591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целом, электронная подпись всегда связана либо с документом, либо с действием в системе.  Она фиксирует, кто именно и какое действие выполнил — подписал, согласовал или подтвердил. То есть мы всегда можем определить пользователя, от имени которого выполнено действие.</a:t>
            </a:r>
          </a:p>
          <a:p>
            <a:endParaRPr lang="ru-RU" dirty="0"/>
          </a:p>
          <a:p>
            <a:r>
              <a:rPr lang="ru-RU" dirty="0"/>
              <a:t>Помимо этого, от вида используемой электронной подписи зависит можно проверить был бы документ изменён после подписания. Виды ЭП мы рассмотрим через пару минут.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4A0EE-744E-47CF-A5FF-2C1EED709EA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23C33-BCB3-4E67-BD32-C3F5407B1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54A052-C6C9-476F-B88A-8900B332E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12A2DA-5CB7-49FB-A6F6-D5EA3468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F8-FA98-41F5-8D87-C15DDCB8A84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17CBAF-4C4A-4ACF-96DF-318AD12A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3D4D29-DB99-4E76-B581-7962CB98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4568-7FB8-48D6-84FD-1529474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45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1A5F6-92CA-40F5-A1C5-4DC848A2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FE14D0-5A94-47A0-97E0-B27ABCB1C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DEB315-7083-4F72-94BA-5E811C492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F8-FA98-41F5-8D87-C15DDCB8A84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3BBC90-C4C4-4EB0-B0B4-0C4EFE6A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FAA6E-938B-4D74-856E-5E9D43B8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4568-7FB8-48D6-84FD-1529474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74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DC7A09-EB8A-43A4-8B0C-A999C644F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271EFF-3B77-45C2-AF0A-39D0E0D98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FD464-21BD-4EAE-BB94-DE3B088F5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F8-FA98-41F5-8D87-C15DDCB8A84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2E5503-CC74-4040-8B98-4F7D38E5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405D38-655F-4E08-A48D-8A620D4B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4568-7FB8-48D6-84FD-1529474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80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нумерованный список в 2 колон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5788057" y="1319753"/>
            <a:ext cx="5415345" cy="4330604"/>
          </a:xfrm>
        </p:spPr>
        <p:txBody>
          <a:bodyPr lIns="0" tIns="0" rIns="0" bIns="0" anchor="t" anchorCtr="0">
            <a:normAutofit/>
          </a:bodyPr>
          <a:lstStyle>
            <a:lvl1pPr marL="342900" indent="-342900">
              <a:buFont typeface="+mj-lt"/>
              <a:buAutoNum type="arabicPeriod"/>
              <a:defRPr sz="1800" b="0" baseline="0"/>
            </a:lvl1pPr>
          </a:lstStyle>
          <a:p>
            <a:pPr lvl="0"/>
            <a:r>
              <a:rPr lang="ru-RU" dirty="0"/>
              <a:t>Первый пункт</a:t>
            </a:r>
          </a:p>
          <a:p>
            <a:pPr lvl="0"/>
            <a:r>
              <a:rPr lang="ru-RU" dirty="0"/>
              <a:t>Второй пункт </a:t>
            </a:r>
          </a:p>
          <a:p>
            <a:pPr lvl="0"/>
            <a:r>
              <a:rPr lang="ru-RU" dirty="0"/>
              <a:t>Третий пункт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EE474C4-81A0-46FC-BFAC-275D8A403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96" y="1153771"/>
            <a:ext cx="4412963" cy="1042674"/>
          </a:xfrm>
        </p:spPr>
        <p:txBody>
          <a:bodyPr anchor="b" anchorCtr="0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6534BF57-7436-4EA0-9495-15CAD1E577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67538E-7815-4ED1-A4C9-E419C03F56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299AF8-2E0D-42EC-AFAD-78124BCF2A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534090" y="262685"/>
            <a:ext cx="2743200" cy="365125"/>
          </a:xfrm>
        </p:spPr>
        <p:txBody>
          <a:bodyPr/>
          <a:lstStyle/>
          <a:p>
            <a:fld id="{8839FE0D-1EBE-4C2F-803E-E5248BA46C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549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2509658"/>
            <a:ext cx="5196348" cy="318529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880704" y="1634586"/>
            <a:ext cx="5005388" cy="4060364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14" hasCustomPrompt="1"/>
          </p:nvPr>
        </p:nvSpPr>
        <p:spPr>
          <a:xfrm>
            <a:off x="6096000" y="1634586"/>
            <a:ext cx="5196348" cy="7159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AEA28E5-5269-4EF8-A1AD-B8981E6FE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2" y="635297"/>
            <a:ext cx="10392696" cy="489381"/>
          </a:xfrm>
        </p:spPr>
        <p:txBody>
          <a:bodyPr anchor="b" anchorCtr="0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ECE010F1-2ABA-4AE3-9A81-F74080045A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1949A0-1FB0-4BF8-AD6A-CF802EB87F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3B017D-E971-4CC7-8DF8-261A2888314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534398" y="261294"/>
            <a:ext cx="2743200" cy="365125"/>
          </a:xfrm>
        </p:spPr>
        <p:txBody>
          <a:bodyPr/>
          <a:lstStyle/>
          <a:p>
            <a:fld id="{8839FE0D-1EBE-4C2F-803E-E5248BA46C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637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84902" y="635297"/>
            <a:ext cx="10392696" cy="489381"/>
          </a:xfrm>
        </p:spPr>
        <p:txBody>
          <a:bodyPr anchor="b" anchorCtr="0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Текст 6">
            <a:extLst>
              <a:ext uri="{FF2B5EF4-FFF2-40B4-BE49-F238E27FC236}">
                <a16:creationId xmlns:a16="http://schemas.microsoft.com/office/drawing/2014/main" id="{3BC5D02F-6A7F-488D-8863-2E7D5E916A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4902" y="1388806"/>
            <a:ext cx="10392697" cy="4380398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FontTx/>
              <a:buNone/>
              <a:defRPr sz="1800" b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16D229C5-D586-4DF2-8DA9-6549E7E8A2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BE14E7-517C-4FC2-8140-B88B3A8BB7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FC778D-10C7-4BAD-8420-DD39C6BD24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534398" y="270172"/>
            <a:ext cx="2743200" cy="365125"/>
          </a:xfrm>
        </p:spPr>
        <p:txBody>
          <a:bodyPr/>
          <a:lstStyle/>
          <a:p>
            <a:fld id="{8839FE0D-1EBE-4C2F-803E-E5248BA46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17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7519A18-1BF8-4938-AEC3-A77314E5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2" y="441325"/>
            <a:ext cx="10392696" cy="985273"/>
          </a:xfrm>
        </p:spPr>
        <p:txBody>
          <a:bodyPr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6">
            <a:extLst>
              <a:ext uri="{FF2B5EF4-FFF2-40B4-BE49-F238E27FC236}">
                <a16:creationId xmlns:a16="http://schemas.microsoft.com/office/drawing/2014/main" id="{D8AD4F86-5FE3-446D-8780-CDA879DFF7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4902" y="1562400"/>
            <a:ext cx="10392697" cy="401283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FontTx/>
              <a:buNone/>
              <a:defRPr sz="1800"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593BBA2-AC45-42A4-9428-FC5859BB9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09219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6175" y="1405860"/>
            <a:ext cx="6084889" cy="3114405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Заголовок доклада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146176" y="4520265"/>
            <a:ext cx="6084888" cy="776557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Имя Фамилия докладчика</a:t>
            </a:r>
          </a:p>
          <a:p>
            <a:r>
              <a:rPr lang="ru-RU" sz="2400" dirty="0"/>
              <a:t>Должность / Служба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7511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6175" y="1405860"/>
            <a:ext cx="6084889" cy="3114405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Заголовок доклада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146176" y="4520265"/>
            <a:ext cx="6084888" cy="776557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Имя Фамилия докладчика</a:t>
            </a:r>
          </a:p>
          <a:p>
            <a:r>
              <a:rPr lang="ru-RU" sz="2400" dirty="0"/>
              <a:t>Должность / Служба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72173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74713" y="1386195"/>
            <a:ext cx="9364508" cy="3114405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Заголовок доклада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74714" y="4500600"/>
            <a:ext cx="6070701" cy="776557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Имя Фамилия докладчика</a:t>
            </a:r>
          </a:p>
          <a:p>
            <a:r>
              <a:rPr lang="ru-RU" sz="2400" dirty="0"/>
              <a:t>Должность / Служба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85463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имвол шафра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00714" y="1376363"/>
            <a:ext cx="5040312" cy="3114405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Заголовок доклада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700714" y="4490768"/>
            <a:ext cx="5040312" cy="74798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Имя Фамилия докладчика</a:t>
            </a:r>
          </a:p>
          <a:p>
            <a:r>
              <a:rPr lang="ru-RU" dirty="0"/>
              <a:t>Должность / отдел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712" y="5633342"/>
            <a:ext cx="1387475" cy="491923"/>
          </a:xfrm>
          <a:prstGeom prst="rect">
            <a:avLst/>
          </a:prstGeom>
        </p:spPr>
      </p:pic>
      <p:sp>
        <p:nvSpPr>
          <p:cNvPr id="25" name="Полилиния 24"/>
          <p:cNvSpPr/>
          <p:nvPr userDrawn="1"/>
        </p:nvSpPr>
        <p:spPr>
          <a:xfrm>
            <a:off x="0" y="0"/>
            <a:ext cx="4838701" cy="6858000"/>
          </a:xfrm>
          <a:custGeom>
            <a:avLst/>
            <a:gdLst>
              <a:gd name="connsiteX0" fmla="*/ 786539 w 4838701"/>
              <a:gd name="connsiteY0" fmla="*/ 2133598 h 6858000"/>
              <a:gd name="connsiteX1" fmla="*/ 1639821 w 4838701"/>
              <a:gd name="connsiteY1" fmla="*/ 3171823 h 6858000"/>
              <a:gd name="connsiteX2" fmla="*/ 786539 w 4838701"/>
              <a:gd name="connsiteY2" fmla="*/ 4210048 h 6858000"/>
              <a:gd name="connsiteX3" fmla="*/ 57218 w 4838701"/>
              <a:gd name="connsiteY3" fmla="*/ 3751468 h 6858000"/>
              <a:gd name="connsiteX4" fmla="*/ 0 w 4838701"/>
              <a:gd name="connsiteY4" fmla="*/ 3604516 h 6858000"/>
              <a:gd name="connsiteX5" fmla="*/ 0 w 4838701"/>
              <a:gd name="connsiteY5" fmla="*/ 2740664 h 6858000"/>
              <a:gd name="connsiteX6" fmla="*/ 57218 w 4838701"/>
              <a:gd name="connsiteY6" fmla="*/ 2594690 h 6858000"/>
              <a:gd name="connsiteX7" fmla="*/ 786539 w 4838701"/>
              <a:gd name="connsiteY7" fmla="*/ 2133598 h 6858000"/>
              <a:gd name="connsiteX8" fmla="*/ 0 w 4838701"/>
              <a:gd name="connsiteY8" fmla="*/ 0 h 6858000"/>
              <a:gd name="connsiteX9" fmla="*/ 758686 w 4838701"/>
              <a:gd name="connsiteY9" fmla="*/ 0 h 6858000"/>
              <a:gd name="connsiteX10" fmla="*/ 710008 w 4838701"/>
              <a:gd name="connsiteY10" fmla="*/ 64545 h 6858000"/>
              <a:gd name="connsiteX11" fmla="*/ 305440 w 4838701"/>
              <a:gd name="connsiteY11" fmla="*/ 610601 h 6858000"/>
              <a:gd name="connsiteX12" fmla="*/ 311674 w 4838701"/>
              <a:gd name="connsiteY12" fmla="*/ 838097 h 6858000"/>
              <a:gd name="connsiteX13" fmla="*/ 498139 w 4838701"/>
              <a:gd name="connsiteY13" fmla="*/ 1004391 h 6858000"/>
              <a:gd name="connsiteX14" fmla="*/ 758973 w 4838701"/>
              <a:gd name="connsiteY14" fmla="*/ 1014827 h 6858000"/>
              <a:gd name="connsiteX15" fmla="*/ 1953325 w 4838701"/>
              <a:gd name="connsiteY15" fmla="*/ 0 h 6858000"/>
              <a:gd name="connsiteX16" fmla="*/ 3191959 w 4838701"/>
              <a:gd name="connsiteY16" fmla="*/ 0 h 6858000"/>
              <a:gd name="connsiteX17" fmla="*/ 3225359 w 4838701"/>
              <a:gd name="connsiteY17" fmla="*/ 22255 h 6858000"/>
              <a:gd name="connsiteX18" fmla="*/ 4838701 w 4838701"/>
              <a:gd name="connsiteY18" fmla="*/ 3185326 h 6858000"/>
              <a:gd name="connsiteX19" fmla="*/ 2324833 w 4838701"/>
              <a:gd name="connsiteY19" fmla="*/ 6828634 h 6858000"/>
              <a:gd name="connsiteX20" fmla="*/ 2239107 w 4838701"/>
              <a:gd name="connsiteY20" fmla="*/ 6858000 h 6858000"/>
              <a:gd name="connsiteX21" fmla="*/ 0 w 4838701"/>
              <a:gd name="connsiteY21" fmla="*/ 6858000 h 6858000"/>
              <a:gd name="connsiteX22" fmla="*/ 0 w 4838701"/>
              <a:gd name="connsiteY22" fmla="*/ 4907035 h 6858000"/>
              <a:gd name="connsiteX23" fmla="*/ 128075 w 4838701"/>
              <a:gd name="connsiteY23" fmla="*/ 4949125 h 6858000"/>
              <a:gd name="connsiteX24" fmla="*/ 789714 w 4838701"/>
              <a:gd name="connsiteY24" fmla="*/ 5029199 h 6858000"/>
              <a:gd name="connsiteX25" fmla="*/ 2711383 w 4838701"/>
              <a:gd name="connsiteY25" fmla="*/ 3169443 h 6858000"/>
              <a:gd name="connsiteX26" fmla="*/ 789714 w 4838701"/>
              <a:gd name="connsiteY26" fmla="*/ 1309687 h 6858000"/>
              <a:gd name="connsiteX27" fmla="*/ 142223 w 4838701"/>
              <a:gd name="connsiteY27" fmla="*/ 1396835 h 6858000"/>
              <a:gd name="connsiteX28" fmla="*/ 0 w 4838701"/>
              <a:gd name="connsiteY28" fmla="*/ 14447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838701" h="6858000">
                <a:moveTo>
                  <a:pt x="786539" y="2133598"/>
                </a:moveTo>
                <a:cubicBezTo>
                  <a:pt x="1340344" y="2120898"/>
                  <a:pt x="1639821" y="2598427"/>
                  <a:pt x="1639821" y="3171823"/>
                </a:cubicBezTo>
                <a:cubicBezTo>
                  <a:pt x="1639821" y="3745219"/>
                  <a:pt x="1340344" y="4213223"/>
                  <a:pt x="786539" y="4210048"/>
                </a:cubicBezTo>
                <a:cubicBezTo>
                  <a:pt x="440411" y="4208064"/>
                  <a:pt x="193629" y="4026986"/>
                  <a:pt x="57218" y="3751468"/>
                </a:cubicBezTo>
                <a:lnTo>
                  <a:pt x="0" y="3604516"/>
                </a:lnTo>
                <a:lnTo>
                  <a:pt x="0" y="2740664"/>
                </a:lnTo>
                <a:lnTo>
                  <a:pt x="57218" y="2594690"/>
                </a:lnTo>
                <a:cubicBezTo>
                  <a:pt x="193629" y="2321125"/>
                  <a:pt x="440411" y="2141536"/>
                  <a:pt x="786539" y="2133598"/>
                </a:cubicBezTo>
                <a:close/>
                <a:moveTo>
                  <a:pt x="0" y="0"/>
                </a:moveTo>
                <a:lnTo>
                  <a:pt x="758686" y="0"/>
                </a:lnTo>
                <a:lnTo>
                  <a:pt x="710008" y="64545"/>
                </a:lnTo>
                <a:cubicBezTo>
                  <a:pt x="563598" y="260963"/>
                  <a:pt x="423636" y="452191"/>
                  <a:pt x="305440" y="610601"/>
                </a:cubicBezTo>
                <a:cubicBezTo>
                  <a:pt x="254203" y="666596"/>
                  <a:pt x="255679" y="786860"/>
                  <a:pt x="311674" y="838097"/>
                </a:cubicBezTo>
                <a:lnTo>
                  <a:pt x="498139" y="1004391"/>
                </a:lnTo>
                <a:cubicBezTo>
                  <a:pt x="577945" y="1079440"/>
                  <a:pt x="669636" y="1082728"/>
                  <a:pt x="758973" y="1014827"/>
                </a:cubicBezTo>
                <a:lnTo>
                  <a:pt x="1953325" y="0"/>
                </a:lnTo>
                <a:lnTo>
                  <a:pt x="3191959" y="0"/>
                </a:lnTo>
                <a:lnTo>
                  <a:pt x="3225359" y="22255"/>
                </a:lnTo>
                <a:cubicBezTo>
                  <a:pt x="4201760" y="725220"/>
                  <a:pt x="4838701" y="1879968"/>
                  <a:pt x="4838701" y="3185326"/>
                </a:cubicBezTo>
                <a:cubicBezTo>
                  <a:pt x="4838701" y="4858863"/>
                  <a:pt x="3791789" y="6284847"/>
                  <a:pt x="2324833" y="6828634"/>
                </a:cubicBezTo>
                <a:lnTo>
                  <a:pt x="2239107" y="6858000"/>
                </a:lnTo>
                <a:lnTo>
                  <a:pt x="0" y="6858000"/>
                </a:lnTo>
                <a:lnTo>
                  <a:pt x="0" y="4907035"/>
                </a:lnTo>
                <a:lnTo>
                  <a:pt x="128075" y="4949125"/>
                </a:lnTo>
                <a:cubicBezTo>
                  <a:pt x="324783" y="5002829"/>
                  <a:pt x="545177" y="5030985"/>
                  <a:pt x="789714" y="5029199"/>
                </a:cubicBezTo>
                <a:cubicBezTo>
                  <a:pt x="2093910" y="5019674"/>
                  <a:pt x="2711383" y="4196558"/>
                  <a:pt x="2711383" y="3169443"/>
                </a:cubicBezTo>
                <a:cubicBezTo>
                  <a:pt x="2711383" y="2142328"/>
                  <a:pt x="2055809" y="1300162"/>
                  <a:pt x="789714" y="1309687"/>
                </a:cubicBezTo>
                <a:cubicBezTo>
                  <a:pt x="552321" y="1311473"/>
                  <a:pt x="336392" y="1341862"/>
                  <a:pt x="142223" y="1396835"/>
                </a:cubicBezTo>
                <a:lnTo>
                  <a:pt x="0" y="144478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0559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1DC58-15DC-47FE-8087-D43D01FA4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2C9098-DA38-4E53-A919-3F552B2E4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E490A8-24AE-47D0-B42A-C8C6D5FF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F8-FA98-41F5-8D87-C15DDCB8A84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E4EFD7-0D75-4D33-A8AC-CEB5E9BE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EA7F9B-C3A6-4002-B340-D11043B07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4568-7FB8-48D6-84FD-1529474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026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84902" y="441325"/>
            <a:ext cx="10392696" cy="985273"/>
          </a:xfrm>
        </p:spPr>
        <p:txBody>
          <a:bodyPr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6">
            <a:extLst>
              <a:ext uri="{FF2B5EF4-FFF2-40B4-BE49-F238E27FC236}">
                <a16:creationId xmlns:a16="http://schemas.microsoft.com/office/drawing/2014/main" id="{3BC5D02F-6A7F-488D-8863-2E7D5E916A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4902" y="1562400"/>
            <a:ext cx="10392697" cy="401283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FontTx/>
              <a:buNone/>
              <a:defRPr sz="1800"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2970EFF6-2A86-47BF-957F-C7B6C538C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06595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7519A18-1BF8-4938-AEC3-A77314E5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2" y="441325"/>
            <a:ext cx="10392696" cy="985273"/>
          </a:xfrm>
        </p:spPr>
        <p:txBody>
          <a:bodyPr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6">
            <a:extLst>
              <a:ext uri="{FF2B5EF4-FFF2-40B4-BE49-F238E27FC236}">
                <a16:creationId xmlns:a16="http://schemas.microsoft.com/office/drawing/2014/main" id="{D8AD4F86-5FE3-446D-8780-CDA879DFF7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4902" y="1562400"/>
            <a:ext cx="10392697" cy="401283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FontTx/>
              <a:buNone/>
              <a:defRPr sz="1800"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593BBA2-AC45-42A4-9428-FC5859BB9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58958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BFBC993-7CB7-4F97-9604-69040108A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2" y="441325"/>
            <a:ext cx="10392696" cy="985273"/>
          </a:xfrm>
        </p:spPr>
        <p:txBody>
          <a:bodyPr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1CA5DEB-4E80-4943-910F-68B80795D7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902" y="1562400"/>
            <a:ext cx="10392697" cy="401283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FontTx/>
              <a:buNone/>
              <a:defRPr sz="1800"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6E871B4-AA94-4D4E-9BBB-98632F8FC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62285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0A5662A-3631-4B64-9763-487A6E3AD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2" y="441325"/>
            <a:ext cx="10392696" cy="985273"/>
          </a:xfrm>
        </p:spPr>
        <p:txBody>
          <a:bodyPr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6">
            <a:extLst>
              <a:ext uri="{FF2B5EF4-FFF2-40B4-BE49-F238E27FC236}">
                <a16:creationId xmlns:a16="http://schemas.microsoft.com/office/drawing/2014/main" id="{CED77CCE-A060-47D9-A7C0-7E698FE03F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902" y="1562400"/>
            <a:ext cx="10392697" cy="401283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FontTx/>
              <a:buNone/>
              <a:defRPr sz="1800"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84624F-C505-4ADC-B9EB-36ABDDDDD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00762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текст с фон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62CA261-17B6-4B12-BB4D-2A27E1BE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2" y="441325"/>
            <a:ext cx="10392696" cy="985273"/>
          </a:xfrm>
        </p:spPr>
        <p:txBody>
          <a:bodyPr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E4734F9-4292-4CF6-9753-0EE2B8001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4902" y="1562400"/>
            <a:ext cx="10392697" cy="401283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FontTx/>
              <a:buNone/>
              <a:defRPr sz="1800"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7A67EA1-1104-4E3C-A446-F91348444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3597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нумерованный спис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882114" y="1598615"/>
            <a:ext cx="10412361" cy="4080312"/>
          </a:xfrm>
        </p:spPr>
        <p:txBody>
          <a:bodyPr lIns="0" tIns="0" rIns="0" bIns="0" anchor="t" anchorCtr="0">
            <a:normAutofit/>
          </a:bodyPr>
          <a:lstStyle>
            <a:lvl1pPr marL="342900" indent="-342900">
              <a:buFont typeface="+mj-lt"/>
              <a:buAutoNum type="arabicPeriod"/>
              <a:defRPr sz="1800" b="0" baseline="0"/>
            </a:lvl1pPr>
          </a:lstStyle>
          <a:p>
            <a:pPr lvl="0"/>
            <a:r>
              <a:rPr lang="ru-RU" dirty="0"/>
              <a:t>Первый пункт</a:t>
            </a:r>
          </a:p>
          <a:p>
            <a:pPr lvl="0"/>
            <a:r>
              <a:rPr lang="ru-RU" dirty="0"/>
              <a:t>Второй пункт </a:t>
            </a:r>
          </a:p>
          <a:p>
            <a:pPr lvl="0"/>
            <a:r>
              <a:rPr lang="ru-RU" dirty="0"/>
              <a:t>Третий пункт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16A866A-C7E4-46BE-B9A8-81C97693C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2" y="441325"/>
            <a:ext cx="10392696" cy="985273"/>
          </a:xfrm>
        </p:spPr>
        <p:txBody>
          <a:bodyPr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6EE71620-56CC-413D-BC0A-00E91094C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09679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нумерованный список в 2 колонки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5865430" y="1129630"/>
            <a:ext cx="5415345" cy="4330604"/>
          </a:xfrm>
        </p:spPr>
        <p:txBody>
          <a:bodyPr lIns="0" tIns="0" rIns="0" bIns="0" anchor="t" anchorCtr="0">
            <a:normAutofit/>
          </a:bodyPr>
          <a:lstStyle>
            <a:lvl1pPr marL="342900" indent="-342900">
              <a:buFont typeface="+mj-lt"/>
              <a:buAutoNum type="arabicPeriod"/>
              <a:defRPr sz="1800" b="0" baseline="0"/>
            </a:lvl1pPr>
          </a:lstStyle>
          <a:p>
            <a:pPr lvl="0"/>
            <a:r>
              <a:rPr lang="ru-RU" dirty="0"/>
              <a:t>Первый пункт</a:t>
            </a:r>
          </a:p>
          <a:p>
            <a:pPr lvl="0"/>
            <a:r>
              <a:rPr lang="ru-RU" dirty="0"/>
              <a:t>Второй пункт </a:t>
            </a:r>
          </a:p>
          <a:p>
            <a:pPr lvl="0"/>
            <a:r>
              <a:rPr lang="ru-RU" dirty="0"/>
              <a:t>Третий пункт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EE474C4-81A0-46FC-BFAC-275D8A403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963647"/>
            <a:ext cx="4620740" cy="2467616"/>
          </a:xfrm>
        </p:spPr>
        <p:txBody>
          <a:bodyPr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3CAE1B9-25FF-48B5-A049-B9DC3BEF1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96898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маркированный спис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884902" y="1550100"/>
            <a:ext cx="10392696" cy="417234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Font typeface="+mj-lt"/>
              <a:buNone/>
              <a:defRPr sz="1800" b="0" baseline="0"/>
            </a:lvl1pPr>
          </a:lstStyle>
          <a:p>
            <a:pPr marL="285750" indent="-285750">
              <a:buClr>
                <a:srgbClr val="FFCF66"/>
              </a:buClr>
              <a:buFont typeface="Arial" panose="020B0604020202020204" pitchFamily="34" charset="0"/>
              <a:buChar char="•"/>
            </a:pPr>
            <a:r>
              <a:rPr lang="ru-RU" dirty="0"/>
              <a:t>Первая позиция в списке</a:t>
            </a:r>
          </a:p>
          <a:p>
            <a:pPr marL="285750" indent="-285750">
              <a:buClr>
                <a:srgbClr val="FFCF66"/>
              </a:buClr>
              <a:buFont typeface="Arial" panose="020B0604020202020204" pitchFamily="34" charset="0"/>
              <a:buChar char="•"/>
            </a:pPr>
            <a:r>
              <a:rPr lang="ru-RU" dirty="0"/>
              <a:t>Вторая позиция в списке</a:t>
            </a:r>
          </a:p>
          <a:p>
            <a:pPr marL="285750" indent="-285750">
              <a:buClr>
                <a:srgbClr val="FFCF66"/>
              </a:buClr>
              <a:buFont typeface="Arial" panose="020B0604020202020204" pitchFamily="34" charset="0"/>
              <a:buChar char="•"/>
            </a:pPr>
            <a:r>
              <a:rPr lang="ru-RU" dirty="0"/>
              <a:t>Третья, но немаловажная позиция в списке</a:t>
            </a:r>
          </a:p>
          <a:p>
            <a:pPr marL="285750" indent="-285750">
              <a:buClr>
                <a:srgbClr val="FFCF66"/>
              </a:buClr>
              <a:buFont typeface="Arial" panose="020B0604020202020204" pitchFamily="34" charset="0"/>
              <a:buChar char="•"/>
            </a:pPr>
            <a:r>
              <a:rPr lang="ru-RU" dirty="0"/>
              <a:t>Четвертая позиция в списке</a:t>
            </a:r>
          </a:p>
          <a:p>
            <a:pPr marL="742950" lvl="1" indent="-285750">
              <a:buClr>
                <a:srgbClr val="FFCF66"/>
              </a:buClr>
              <a:buFont typeface="Verdana" panose="020B0604030504040204" pitchFamily="34" charset="0"/>
              <a:buChar char="‒"/>
            </a:pPr>
            <a:r>
              <a:rPr lang="ru-RU" sz="1400" b="0" dirty="0"/>
              <a:t> </a:t>
            </a:r>
            <a:r>
              <a:rPr lang="ru-RU" sz="1600" b="0" dirty="0"/>
              <a:t>Второй уровень списка</a:t>
            </a:r>
          </a:p>
          <a:p>
            <a:pPr marL="742950" lvl="1" indent="-285750">
              <a:buClr>
                <a:srgbClr val="FFCF66"/>
              </a:buClr>
              <a:buFont typeface="Verdana" panose="020B0604030504040204" pitchFamily="34" charset="0"/>
              <a:buChar char="‒"/>
            </a:pPr>
            <a:r>
              <a:rPr lang="ru-RU" sz="1600" b="0" dirty="0"/>
              <a:t> Ещё одна строчка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32A7D44-323D-47D5-A9F0-01D4A9E8A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2" y="447132"/>
            <a:ext cx="10392696" cy="985273"/>
          </a:xfrm>
        </p:spPr>
        <p:txBody>
          <a:bodyPr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E477ECF-E540-4493-B86E-B873B16EA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32770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маркированный список в 2 колонки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5759776" y="1047774"/>
            <a:ext cx="5517821" cy="460028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Font typeface="+mj-lt"/>
              <a:buNone/>
              <a:defRPr sz="1800" b="0" baseline="0"/>
            </a:lvl1pPr>
          </a:lstStyle>
          <a:p>
            <a:pPr marL="285750" indent="-285750">
              <a:buClr>
                <a:srgbClr val="FFCF66"/>
              </a:buClr>
              <a:buFont typeface="Arial" panose="020B0604020202020204" pitchFamily="34" charset="0"/>
              <a:buChar char="•"/>
            </a:pPr>
            <a:r>
              <a:rPr lang="ru-RU" dirty="0"/>
              <a:t>Первая позиция в списке</a:t>
            </a:r>
          </a:p>
          <a:p>
            <a:pPr marL="285750" indent="-285750">
              <a:buClr>
                <a:srgbClr val="FFCF66"/>
              </a:buClr>
              <a:buFont typeface="Arial" panose="020B0604020202020204" pitchFamily="34" charset="0"/>
              <a:buChar char="•"/>
            </a:pPr>
            <a:r>
              <a:rPr lang="ru-RU" dirty="0"/>
              <a:t>Вторая позиция в списке</a:t>
            </a:r>
          </a:p>
          <a:p>
            <a:pPr marL="285750" indent="-285750">
              <a:buClr>
                <a:srgbClr val="FFCF66"/>
              </a:buClr>
              <a:buFont typeface="Arial" panose="020B0604020202020204" pitchFamily="34" charset="0"/>
              <a:buChar char="•"/>
            </a:pPr>
            <a:r>
              <a:rPr lang="ru-RU" dirty="0"/>
              <a:t>Третья, но немаловажная позиция в списке</a:t>
            </a:r>
          </a:p>
          <a:p>
            <a:pPr marL="285750" indent="-285750">
              <a:buClr>
                <a:srgbClr val="FFCF66"/>
              </a:buClr>
              <a:buFont typeface="Arial" panose="020B0604020202020204" pitchFamily="34" charset="0"/>
              <a:buChar char="•"/>
            </a:pPr>
            <a:r>
              <a:rPr lang="ru-RU" dirty="0"/>
              <a:t>Четвертая позиция в списке</a:t>
            </a:r>
          </a:p>
          <a:p>
            <a:pPr marL="742950" lvl="1" indent="-285750">
              <a:buClr>
                <a:srgbClr val="FFCF66"/>
              </a:buClr>
              <a:buFont typeface="Verdana" panose="020B0604030504040204" pitchFamily="34" charset="0"/>
              <a:buChar char="‒"/>
            </a:pPr>
            <a:r>
              <a:rPr lang="ru-RU" sz="1400" b="0" dirty="0"/>
              <a:t> </a:t>
            </a:r>
            <a:r>
              <a:rPr lang="ru-RU" sz="1600" b="0" dirty="0"/>
              <a:t>Второй уровень списка</a:t>
            </a:r>
          </a:p>
          <a:p>
            <a:pPr marL="742950" lvl="1" indent="-285750">
              <a:buClr>
                <a:srgbClr val="FFCF66"/>
              </a:buClr>
              <a:buFont typeface="Verdana" panose="020B0604030504040204" pitchFamily="34" charset="0"/>
              <a:buChar char="‒"/>
            </a:pPr>
            <a:r>
              <a:rPr lang="ru-RU" sz="1600" b="0" dirty="0"/>
              <a:t> Ещё одна строчка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D56FE66-88BE-40AA-AAA9-8DDD1F2A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91219"/>
            <a:ext cx="4620740" cy="2467616"/>
          </a:xfrm>
        </p:spPr>
        <p:txBody>
          <a:bodyPr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17602DF-5256-4FDD-94C1-5B638A446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60136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прав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697" y="762915"/>
            <a:ext cx="4943168" cy="4645025"/>
          </a:xfrm>
        </p:spPr>
        <p:txBody>
          <a:bodyPr anchor="ctr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2"/>
          <p:cNvSpPr>
            <a:spLocks noGrp="1"/>
          </p:cNvSpPr>
          <p:nvPr>
            <p:ph idx="1" hasCustomPrompt="1"/>
          </p:nvPr>
        </p:nvSpPr>
        <p:spPr>
          <a:xfrm>
            <a:off x="6381135" y="762915"/>
            <a:ext cx="4943168" cy="463391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C523A1-EB68-423D-8F90-63E750B7F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6695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5107F-78C3-426E-9F3F-3F8E190D1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B50331-C8AA-48FF-AE39-B5647F6DF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7E1297-A4B4-4C61-A261-A390F778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F8-FA98-41F5-8D87-C15DDCB8A84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68A0DB-89AC-45FD-886B-62B2CEC5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536A6B-4B87-46C5-8CA2-C8ED836D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4568-7FB8-48D6-84FD-1529474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680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_0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65238" y="1376363"/>
            <a:ext cx="10579509" cy="4645025"/>
          </a:xfrm>
        </p:spPr>
        <p:txBody>
          <a:bodyPr anchor="ctr" anchorCtr="0">
            <a:normAutofit/>
          </a:bodyPr>
          <a:lstStyle>
            <a:lvl1pPr>
              <a:defRPr sz="4800" baseline="0"/>
            </a:lvl1pPr>
          </a:lstStyle>
          <a:p>
            <a:r>
              <a:rPr lang="ru-RU" dirty="0"/>
              <a:t>Страница разделитель 01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183D238-B879-455A-91BE-5DFBD2E39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91211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_0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65238" y="1376363"/>
            <a:ext cx="5879691" cy="4645025"/>
          </a:xfrm>
        </p:spPr>
        <p:txBody>
          <a:bodyPr anchor="ctr" anchorCtr="0">
            <a:normAutofit/>
          </a:bodyPr>
          <a:lstStyle>
            <a:lvl1pPr algn="l"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Страница разделитель 0</a:t>
            </a:r>
            <a:r>
              <a:rPr lang="en-US" dirty="0"/>
              <a:t>2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737050-4917-4D01-9FBF-4294D36866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4931" y="832620"/>
            <a:ext cx="4718608" cy="44355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CCDFEB-FC43-4DB0-8417-BCF617BDA5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299" y="5424845"/>
            <a:ext cx="3200800" cy="226472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B3D072C-6E13-4402-9C19-33106D7A3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05155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итель_0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65238" y="1376363"/>
            <a:ext cx="5879691" cy="4645025"/>
          </a:xfrm>
        </p:spPr>
        <p:txBody>
          <a:bodyPr anchor="ctr" anchorCtr="0">
            <a:normAutofit/>
          </a:bodyPr>
          <a:lstStyle>
            <a:lvl1pPr algn="l"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Страница разделитель 03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737050-4917-4D01-9FBF-4294D3686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784" y="934114"/>
            <a:ext cx="4812258" cy="45236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CCDFEB-FC43-4DB0-8417-BCF617BDA5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800" y="5248056"/>
            <a:ext cx="2963438" cy="209677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66F56F0-9A02-4015-84BB-C461865CD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69566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итель_0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24233" y="4119715"/>
            <a:ext cx="6312310" cy="2196640"/>
          </a:xfrm>
        </p:spPr>
        <p:txBody>
          <a:bodyPr anchor="ctr" anchorCtr="0">
            <a:normAutofit/>
          </a:bodyPr>
          <a:lstStyle>
            <a:lvl1pPr>
              <a:defRPr sz="4800" baseline="0"/>
            </a:lvl1pPr>
          </a:lstStyle>
          <a:p>
            <a:r>
              <a:rPr lang="ru-RU" dirty="0"/>
              <a:t>Страница разделитель 04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DF1FE032-F8BE-4394-AF02-BD6F391F8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82345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зделитель_0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24233" y="4119715"/>
            <a:ext cx="6312310" cy="2196640"/>
          </a:xfrm>
        </p:spPr>
        <p:txBody>
          <a:bodyPr anchor="ctr" anchorCtr="0">
            <a:normAutofit/>
          </a:bodyPr>
          <a:lstStyle>
            <a:lvl1pPr>
              <a:defRPr sz="4800" baseline="0"/>
            </a:lvl1pPr>
          </a:lstStyle>
          <a:p>
            <a:r>
              <a:rPr lang="ru-RU" dirty="0"/>
              <a:t>Страница разделитель 05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C76778CB-826E-4E4C-A16B-DF31D8789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05103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азделитель_0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24233" y="4119715"/>
            <a:ext cx="6312310" cy="2196640"/>
          </a:xfrm>
        </p:spPr>
        <p:txBody>
          <a:bodyPr anchor="ctr" anchorCtr="0">
            <a:normAutofit/>
          </a:bodyPr>
          <a:lstStyle>
            <a:lvl1pPr>
              <a:defRPr sz="4800" baseline="0"/>
            </a:lvl1pPr>
          </a:lstStyle>
          <a:p>
            <a:r>
              <a:rPr lang="ru-RU" dirty="0"/>
              <a:t>Страница разделитель 06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B397B02E-0E06-4105-94D2-12E74FD1E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60370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8835461" y="1534625"/>
            <a:ext cx="2442137" cy="4179272"/>
          </a:xfrm>
        </p:spPr>
        <p:txBody>
          <a:bodyPr anchor="ctr" anchorCtr="0">
            <a:normAutofit/>
          </a:bodyPr>
          <a:lstStyle>
            <a:lvl1pPr>
              <a:defRPr sz="1400" b="0"/>
            </a:lvl1pPr>
            <a:lvl4pPr>
              <a:defRPr/>
            </a:lvl4pPr>
          </a:lstStyle>
          <a:p>
            <a:pPr lvl="0"/>
            <a:r>
              <a:rPr lang="ru-RU" dirty="0"/>
              <a:t>Описание диаграммы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4"/>
          </p:nvPr>
        </p:nvSpPr>
        <p:spPr>
          <a:xfrm>
            <a:off x="884902" y="1543169"/>
            <a:ext cx="7771376" cy="417927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F821131-241D-4D09-AE09-799B29595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2" y="463282"/>
            <a:ext cx="10392696" cy="954310"/>
          </a:xfrm>
        </p:spPr>
        <p:txBody>
          <a:bodyPr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F46BE731-9096-4039-BF9A-727DEA4B2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04235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круговая диаграмм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343436" y="441325"/>
            <a:ext cx="4938367" cy="1552267"/>
          </a:xfrm>
        </p:spPr>
        <p:txBody>
          <a:bodyPr anchor="ctr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4"/>
          </p:nvPr>
        </p:nvSpPr>
        <p:spPr>
          <a:xfrm>
            <a:off x="875071" y="441325"/>
            <a:ext cx="4973493" cy="5097156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Текст 2"/>
          <p:cNvSpPr>
            <a:spLocks noGrp="1"/>
          </p:cNvSpPr>
          <p:nvPr>
            <p:ph idx="1" hasCustomPrompt="1"/>
          </p:nvPr>
        </p:nvSpPr>
        <p:spPr>
          <a:xfrm>
            <a:off x="6341806" y="2298393"/>
            <a:ext cx="4940197" cy="32400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E1FE05CB-6EF4-4FF8-B36B-867271E4E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8809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90967" y="1595563"/>
            <a:ext cx="4886631" cy="4045156"/>
          </a:xfrm>
        </p:spPr>
        <p:txBody>
          <a:bodyPr anchor="t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4902" y="1595564"/>
            <a:ext cx="4886631" cy="4045156"/>
          </a:xfrm>
        </p:spPr>
        <p:txBody>
          <a:bodyPr anchor="t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211C23E-56A6-4164-B8FF-F10658F2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2" y="441325"/>
            <a:ext cx="10392696" cy="985273"/>
          </a:xfrm>
        </p:spPr>
        <p:txBody>
          <a:bodyPr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7F2573-AD9D-448A-A476-45D5ECB21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7869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2489588"/>
            <a:ext cx="5196348" cy="318529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r>
              <a:rPr lang="ru-RU" dirty="0"/>
              <a:t>Описание, краткая информация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880704" y="1614516"/>
            <a:ext cx="5005388" cy="40603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14" hasCustomPrompt="1"/>
          </p:nvPr>
        </p:nvSpPr>
        <p:spPr>
          <a:xfrm>
            <a:off x="6096000" y="1614516"/>
            <a:ext cx="5196348" cy="7159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75CD4B1-F30F-4145-BA27-A319BB47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2" y="452264"/>
            <a:ext cx="10392696" cy="985273"/>
          </a:xfrm>
        </p:spPr>
        <p:txBody>
          <a:bodyPr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5CEB1CE-04E3-42BD-8823-F5452F1C4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5028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83CBC-1717-4380-A292-967568C49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7CF1FB-9AE7-4520-93A7-5D264ADD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3EA51E-DA33-4140-A080-47EF43BB5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4B2551-4E0E-468A-90DE-C2944CEA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F8-FA98-41F5-8D87-C15DDCB8A84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F47E36-FF7E-4732-91D2-CAF673686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A964CB-E009-470A-B2E8-EB3C130F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4568-7FB8-48D6-84FD-1529474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90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Рисунка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0535" y="4965411"/>
            <a:ext cx="4782677" cy="715962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r>
              <a:rPr lang="ru-RU" dirty="0"/>
              <a:t>Описание, краткая информация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890535" y="1514633"/>
            <a:ext cx="4782677" cy="2890556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14" hasCustomPrompt="1"/>
          </p:nvPr>
        </p:nvSpPr>
        <p:spPr>
          <a:xfrm>
            <a:off x="890535" y="4536785"/>
            <a:ext cx="4782677" cy="4286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half" idx="16"/>
          </p:nvPr>
        </p:nvSpPr>
        <p:spPr>
          <a:xfrm>
            <a:off x="6518788" y="4965410"/>
            <a:ext cx="4782677" cy="715962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r>
              <a:rPr lang="ru-RU" dirty="0"/>
              <a:t>Описание, краткая информация</a:t>
            </a:r>
          </a:p>
        </p:txBody>
      </p:sp>
      <p:sp>
        <p:nvSpPr>
          <p:cNvPr id="15" name="Рисунок 8"/>
          <p:cNvSpPr>
            <a:spLocks noGrp="1"/>
          </p:cNvSpPr>
          <p:nvPr>
            <p:ph type="pic" sz="quarter" idx="17"/>
          </p:nvPr>
        </p:nvSpPr>
        <p:spPr>
          <a:xfrm>
            <a:off x="6518788" y="1504646"/>
            <a:ext cx="4782677" cy="290054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6518788" y="4536784"/>
            <a:ext cx="4782677" cy="4286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81AEDAF-55A9-4E1C-8323-359C0D961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2" y="441325"/>
            <a:ext cx="10392696" cy="985273"/>
          </a:xfrm>
        </p:spPr>
        <p:txBody>
          <a:bodyPr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8FFC0EE2-1895-4B1F-A00C-1F2A313BE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8164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3"/>
          <p:cNvSpPr>
            <a:spLocks noGrp="1"/>
          </p:cNvSpPr>
          <p:nvPr>
            <p:ph type="body" sz="half" idx="2"/>
          </p:nvPr>
        </p:nvSpPr>
        <p:spPr>
          <a:xfrm>
            <a:off x="891280" y="5127584"/>
            <a:ext cx="4927703" cy="71596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r>
              <a:rPr lang="ru-RU" dirty="0"/>
              <a:t>Описание, краткая информация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half" idx="14" hasCustomPrompt="1"/>
          </p:nvPr>
        </p:nvSpPr>
        <p:spPr>
          <a:xfrm>
            <a:off x="891280" y="4594184"/>
            <a:ext cx="4927703" cy="533399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half" idx="16"/>
          </p:nvPr>
        </p:nvSpPr>
        <p:spPr>
          <a:xfrm>
            <a:off x="888105" y="1527246"/>
            <a:ext cx="4931385" cy="3004751"/>
          </a:xfrm>
        </p:spPr>
        <p:txBody>
          <a:bodyPr anchor="t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7"/>
          </p:nvPr>
        </p:nvSpPr>
        <p:spPr>
          <a:xfrm>
            <a:off x="6349420" y="5115850"/>
            <a:ext cx="4927703" cy="71596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r>
              <a:rPr lang="ru-RU" dirty="0"/>
              <a:t>Описание, краткая информация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6349420" y="4582450"/>
            <a:ext cx="4927703" cy="533399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19"/>
          </p:nvPr>
        </p:nvSpPr>
        <p:spPr>
          <a:xfrm>
            <a:off x="6346213" y="1514593"/>
            <a:ext cx="4931385" cy="3004751"/>
          </a:xfrm>
        </p:spPr>
        <p:txBody>
          <a:bodyPr anchor="t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131546B-EEAC-45C2-AD58-2686120E4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2" y="441325"/>
            <a:ext cx="10392696" cy="985273"/>
          </a:xfrm>
        </p:spPr>
        <p:txBody>
          <a:bodyPr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54BC83B1-EA69-458C-93CC-D83700FA6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23762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253E90FC-F950-4C4B-B0F4-B43F9D7D1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60485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следни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156007" y="3429000"/>
            <a:ext cx="6084888" cy="1133788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Имя Фамилия докладчика</a:t>
            </a:r>
          </a:p>
          <a:p>
            <a:r>
              <a:rPr lang="ru-RU" sz="2400" dirty="0"/>
              <a:t>Должность / Служба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156007" y="4588768"/>
            <a:ext cx="3770313" cy="628650"/>
          </a:xfrm>
        </p:spPr>
        <p:txBody>
          <a:bodyPr>
            <a:normAutofit/>
          </a:bodyPr>
          <a:lstStyle>
            <a:lvl1pPr>
              <a:defRPr sz="1800" b="0" baseline="0"/>
            </a:lvl1pPr>
          </a:lstStyle>
          <a:p>
            <a:pPr lvl="0"/>
            <a:r>
              <a:rPr lang="ru-RU" dirty="0"/>
              <a:t>Телефон / эл. почта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ED1720-7802-4704-90FA-E302964951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6006" y="1142075"/>
            <a:ext cx="6084889" cy="2254314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ru-RU" dirty="0"/>
              <a:t>Благодарю 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3403434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156006" y="3429000"/>
            <a:ext cx="6084888" cy="1133788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Имя Фамилия докладчика</a:t>
            </a:r>
          </a:p>
          <a:p>
            <a:r>
              <a:rPr lang="ru-RU" sz="2400" dirty="0"/>
              <a:t>Должность / Служба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156006" y="4588768"/>
            <a:ext cx="3770313" cy="628650"/>
          </a:xfrm>
        </p:spPr>
        <p:txBody>
          <a:bodyPr>
            <a:normAutofit/>
          </a:bodyPr>
          <a:lstStyle>
            <a:lvl1pPr>
              <a:defRPr sz="1800" b="0" baseline="0"/>
            </a:lvl1pPr>
          </a:lstStyle>
          <a:p>
            <a:pPr lvl="0"/>
            <a:r>
              <a:rPr lang="ru-RU" dirty="0"/>
              <a:t>Телефон / эл. почта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EA4524E-AC81-4F4C-AAE2-A4D98451D4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6006" y="1142075"/>
            <a:ext cx="6084889" cy="2254314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ru-RU" dirty="0"/>
              <a:t>Благодарю 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4697367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следни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3" y="524382"/>
            <a:ext cx="5411787" cy="57827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5633342"/>
            <a:ext cx="1387475" cy="49192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50975" y="3446757"/>
            <a:ext cx="6084888" cy="1133788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Имя Фамилия докладчика</a:t>
            </a:r>
          </a:p>
          <a:p>
            <a:r>
              <a:rPr lang="ru-RU" sz="2400" dirty="0"/>
              <a:t>Должность / Служба</a:t>
            </a:r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1450975" y="742624"/>
            <a:ext cx="6084887" cy="14493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ru-RU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450975" y="4606525"/>
            <a:ext cx="3770313" cy="628650"/>
          </a:xfrm>
        </p:spPr>
        <p:txBody>
          <a:bodyPr>
            <a:normAutofit/>
          </a:bodyPr>
          <a:lstStyle>
            <a:lvl1pPr>
              <a:defRPr sz="1800" b="0" baseline="0"/>
            </a:lvl1pPr>
          </a:lstStyle>
          <a:p>
            <a:pPr lvl="0"/>
            <a:r>
              <a:rPr lang="ru-RU" dirty="0"/>
              <a:t>Телефон / эл. почта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9168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69B81-1D3D-491E-B75D-F363AFFB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834F07-E193-4122-8F86-95CF18E1A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1637-F3EB-40B1-B757-6AE1E8E81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78C96F-9FB2-494A-9EE2-DE041ED17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86B749-10A8-40C6-89E8-AA11A4CFE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DE2B18-55E6-4555-B545-B8232634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F8-FA98-41F5-8D87-C15DDCB8A84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0365F1-D9EB-4BD2-9888-31BA5EA4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1EED34-C428-4929-99F8-8889408B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4568-7FB8-48D6-84FD-1529474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83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B899F-25DC-4C9D-A8C8-7CEDBFF5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19D7CE-0023-476B-A79B-F1A467CA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F8-FA98-41F5-8D87-C15DDCB8A84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564017-8D0B-4123-82E2-F88C1BA3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8DF747-8084-4805-8AD2-F4DC3D6A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4568-7FB8-48D6-84FD-1529474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003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210831-2624-46E7-8F43-D199E6A8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F8-FA98-41F5-8D87-C15DDCB8A84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8A8199-0A8D-48F3-AC88-8345412B5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78B9C7-C998-492F-8D9C-55A04EBD5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4568-7FB8-48D6-84FD-1529474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41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1FEED-F178-47F0-8AC3-E6F4691A1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69482-C722-478B-A1B9-CA7F3B527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47130E-642A-46AE-A036-D791C7CD2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46DA08-A139-40D7-A0DC-0547634E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F8-FA98-41F5-8D87-C15DDCB8A84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ABD247-714C-48D7-B005-C764026AD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F97CD1-4898-484D-B5FF-A75367489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4568-7FB8-48D6-84FD-1529474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951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B43C0-3634-4318-8588-586DECCB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3C5A86-4A0D-43EC-A3DF-DA761E3A4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FA1B24-E045-40F5-8F3B-14CBD651F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3CC9C5-603E-4E3C-96B4-274ACD18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6F8-FA98-41F5-8D87-C15DDCB8A84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6397C-646F-4D29-9593-88562B14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F53A35-FAEF-45C5-AFEB-2BD78213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4568-7FB8-48D6-84FD-1529474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791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62436-01C1-4B9D-AC45-7E767DDF6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35FE56-995A-4840-BAC1-5F81A26CA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88F7-5880-4580-9039-BB635B84C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9A6F8-FA98-41F5-8D87-C15DDCB8A843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AB95B8-6DE3-4C7D-94AC-AC96F6B9B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21BF0C-44B3-4EDE-8D91-8938A410A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F4568-7FB8-48D6-84FD-1529474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99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376363"/>
            <a:ext cx="4252913" cy="463391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56363" y="1376363"/>
            <a:ext cx="4287836" cy="46339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6DD18E-EC18-44A1-8713-A3D5410D0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725" y="5722442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83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</p:sldLayoutIdLst>
  <p:transition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10">
          <p15:clr>
            <a:srgbClr val="F26B43"/>
          </p15:clr>
        </p15:guide>
        <p15:guide id="17" pos="370">
          <p15:clr>
            <a:srgbClr val="F26B43"/>
          </p15:clr>
        </p15:guide>
        <p15:guide id="20" orient="horz" pos="4042">
          <p15:clr>
            <a:srgbClr val="F26B43"/>
          </p15:clr>
        </p15:guide>
        <p15:guide id="21" orient="horz" pos="278">
          <p15:clr>
            <a:srgbClr val="F26B43"/>
          </p15:clr>
        </p15:guide>
        <p15:guide id="22" pos="551">
          <p15:clr>
            <a:srgbClr val="F26B43"/>
          </p15:clr>
        </p15:guide>
        <p15:guide id="23" pos="71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corp@forus.ru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602" y="885217"/>
            <a:ext cx="9625095" cy="2995070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Юридически значимый электронный документооборот </a:t>
            </a:r>
            <a:br>
              <a:rPr lang="ru-RU" sz="3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600" b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Практика использования ЭП в 1С:ДО. </a:t>
            </a:r>
            <a:br>
              <a:rPr lang="ru-RU" sz="3600" b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600" b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Простыми словами о сложном</a:t>
            </a:r>
            <a:endParaRPr lang="ru-RU" sz="66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 descr="Изображение выглядит как текст, флэш-память, USB-устройство флэш-памя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6742C2-E061-BB9E-3535-5222E7D0F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34" y="2855272"/>
            <a:ext cx="4802456" cy="3583083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5BC9DF1A-AC8E-5729-7ABB-15DA07ACA84F}"/>
              </a:ext>
            </a:extLst>
          </p:cNvPr>
          <p:cNvSpPr txBox="1">
            <a:spLocks/>
          </p:cNvSpPr>
          <p:nvPr/>
        </p:nvSpPr>
        <p:spPr>
          <a:xfrm>
            <a:off x="1182333" y="3880287"/>
            <a:ext cx="6677615" cy="1787120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Артем Подыниглазов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Руководитель группы внедрения 1С:Документооборот</a:t>
            </a:r>
          </a:p>
          <a:p>
            <a:pPr>
              <a:spcAft>
                <a:spcPts val="1200"/>
              </a:spcAft>
            </a:pPr>
            <a:b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Виктория Ёлшина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Системный аналитик </a:t>
            </a:r>
            <a:b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по Документообороту и Архивному делопроизводству</a:t>
            </a:r>
          </a:p>
        </p:txBody>
      </p:sp>
    </p:spTree>
    <p:extLst>
      <p:ext uri="{BB962C8B-B14F-4D97-AF65-F5344CB8AC3E}">
        <p14:creationId xmlns:p14="http://schemas.microsoft.com/office/powerpoint/2010/main" val="178431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Изображение выглядит как Графи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D02D9D4-4BAB-567B-9B8D-05DE67B51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1"/>
          <a:stretch>
            <a:fillRect/>
          </a:stretch>
        </p:blipFill>
        <p:spPr>
          <a:xfrm>
            <a:off x="4554883" y="0"/>
            <a:ext cx="7637117" cy="6858000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465919CE-3E45-4EC3-046A-29EB7F3D823D}"/>
              </a:ext>
            </a:extLst>
          </p:cNvPr>
          <p:cNvSpPr/>
          <p:nvPr/>
        </p:nvSpPr>
        <p:spPr>
          <a:xfrm>
            <a:off x="782701" y="3087159"/>
            <a:ext cx="8828659" cy="2354094"/>
          </a:xfrm>
          <a:prstGeom prst="roundRect">
            <a:avLst>
              <a:gd name="adj" fmla="val 10056"/>
            </a:avLst>
          </a:prstGeom>
          <a:solidFill>
            <a:schemeClr val="bg1">
              <a:alpha val="68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8B45A9A-2A55-31B6-7560-A985B09D4B38}"/>
              </a:ext>
            </a:extLst>
          </p:cNvPr>
          <p:cNvGrpSpPr/>
          <p:nvPr/>
        </p:nvGrpSpPr>
        <p:grpSpPr>
          <a:xfrm>
            <a:off x="1225370" y="3408810"/>
            <a:ext cx="1885797" cy="1760772"/>
            <a:chOff x="884902" y="3657328"/>
            <a:chExt cx="1379340" cy="1287892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901BE378-F86C-690A-A043-A259EA9443EB}"/>
                </a:ext>
              </a:extLst>
            </p:cNvPr>
            <p:cNvSpPr/>
            <p:nvPr/>
          </p:nvSpPr>
          <p:spPr>
            <a:xfrm>
              <a:off x="884902" y="3657328"/>
              <a:ext cx="1379340" cy="128789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CF66"/>
              </a:solidFill>
            </a:ln>
            <a:effectLst>
              <a:outerShdw blurRad="50800" dist="381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Picture background">
              <a:extLst>
                <a:ext uri="{FF2B5EF4-FFF2-40B4-BE49-F238E27FC236}">
                  <a16:creationId xmlns:a16="http://schemas.microsoft.com/office/drawing/2014/main" id="{9893059E-468E-E24A-EE8F-4C73033CDE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1" r="18029"/>
            <a:stretch/>
          </p:blipFill>
          <p:spPr bwMode="auto">
            <a:xfrm>
              <a:off x="1048126" y="3749908"/>
              <a:ext cx="1052891" cy="1102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22402C5-561B-428E-C81A-E5FEED11D84D}"/>
              </a:ext>
            </a:extLst>
          </p:cNvPr>
          <p:cNvGrpSpPr/>
          <p:nvPr/>
        </p:nvGrpSpPr>
        <p:grpSpPr>
          <a:xfrm>
            <a:off x="4393829" y="3408810"/>
            <a:ext cx="1885797" cy="1760772"/>
            <a:chOff x="3898478" y="3749908"/>
            <a:chExt cx="1379340" cy="128789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BD89D231-E4B4-9021-4160-30770CC7302E}"/>
                </a:ext>
              </a:extLst>
            </p:cNvPr>
            <p:cNvSpPr/>
            <p:nvPr/>
          </p:nvSpPr>
          <p:spPr>
            <a:xfrm>
              <a:off x="3898478" y="3749908"/>
              <a:ext cx="1379340" cy="12878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F66"/>
              </a:solidFill>
            </a:ln>
            <a:effectLst>
              <a:outerShdw blurRad="50800" dist="381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 descr="Изображение выглядит как белый,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741418C-3554-225A-76F4-A4ADB78FE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27" t="19946" r="16380" b="36241"/>
            <a:stretch/>
          </p:blipFill>
          <p:spPr>
            <a:xfrm>
              <a:off x="4029193" y="3842488"/>
              <a:ext cx="1141598" cy="747302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B0D2E72-139D-1C17-C2F4-A8017647F41C}"/>
              </a:ext>
            </a:extLst>
          </p:cNvPr>
          <p:cNvGrpSpPr/>
          <p:nvPr/>
        </p:nvGrpSpPr>
        <p:grpSpPr>
          <a:xfrm>
            <a:off x="7265025" y="3449680"/>
            <a:ext cx="1885797" cy="1760772"/>
            <a:chOff x="5839011" y="3735356"/>
            <a:chExt cx="1379340" cy="1287892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E827CF3B-0E1D-8ADB-F242-4DB52090EBBB}"/>
                </a:ext>
              </a:extLst>
            </p:cNvPr>
            <p:cNvSpPr/>
            <p:nvPr/>
          </p:nvSpPr>
          <p:spPr>
            <a:xfrm>
              <a:off x="5839011" y="3735356"/>
              <a:ext cx="1379340" cy="12878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F66"/>
              </a:solidFill>
            </a:ln>
            <a:effectLst>
              <a:outerShdw blurRad="50800" dist="381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Изображение выглядит как Графика, круг, графический дизайн, логотип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937E238-D567-5729-D569-121B35DA7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54" t="16736" r="22345" b="29940"/>
            <a:stretch/>
          </p:blipFill>
          <p:spPr>
            <a:xfrm>
              <a:off x="6158943" y="3822792"/>
              <a:ext cx="739475" cy="746525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5051D1A-2696-C2E9-14DE-8C797D880673}"/>
              </a:ext>
            </a:extLst>
          </p:cNvPr>
          <p:cNvSpPr txBox="1"/>
          <p:nvPr/>
        </p:nvSpPr>
        <p:spPr>
          <a:xfrm>
            <a:off x="1305938" y="1416747"/>
            <a:ext cx="760459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Связана с документом или действием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Определяет владельца/подписанта/пользователя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/>
                </a:solidFill>
              </a:rPr>
              <a:t>Подтверждает неизменность документа </a:t>
            </a:r>
            <a:r>
              <a:rPr lang="ru-RU" dirty="0"/>
              <a:t>(зависит от вида подписи)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8" name="Рисунок 27" descr="Изображение выглядит как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C789BB-DC68-1E9B-079F-D2489C60C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2" y="1483554"/>
            <a:ext cx="258159" cy="25815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63657E-14E4-19CF-2B2F-577204B87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2" y="1890644"/>
            <a:ext cx="258159" cy="25815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520D62F-F492-5ED0-55D8-68B7D35457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2" y="2336646"/>
            <a:ext cx="258159" cy="258159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307ECC9-C627-57AE-2133-97E3499495B6}"/>
              </a:ext>
            </a:extLst>
          </p:cNvPr>
          <p:cNvGrpSpPr/>
          <p:nvPr/>
        </p:nvGrpSpPr>
        <p:grpSpPr>
          <a:xfrm>
            <a:off x="3560755" y="4202605"/>
            <a:ext cx="398258" cy="173180"/>
            <a:chOff x="3668917" y="4550315"/>
            <a:chExt cx="398258" cy="173180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ABE3617C-EC5A-7374-6B8C-4DBAFA53D712}"/>
                </a:ext>
              </a:extLst>
            </p:cNvPr>
            <p:cNvSpPr/>
            <p:nvPr/>
          </p:nvSpPr>
          <p:spPr>
            <a:xfrm>
              <a:off x="3668917" y="4550315"/>
              <a:ext cx="398258" cy="45719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B719D550-D9F4-F789-F275-95C053283D07}"/>
                </a:ext>
              </a:extLst>
            </p:cNvPr>
            <p:cNvSpPr/>
            <p:nvPr/>
          </p:nvSpPr>
          <p:spPr>
            <a:xfrm>
              <a:off x="3668917" y="4677776"/>
              <a:ext cx="398258" cy="45719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8BF069D0-A581-08D0-C52A-C2C7D5FB9202}"/>
              </a:ext>
            </a:extLst>
          </p:cNvPr>
          <p:cNvSpPr txBox="1">
            <a:spLocks/>
          </p:cNvSpPr>
          <p:nvPr/>
        </p:nvSpPr>
        <p:spPr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Электронная подпись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9053E9C-4973-456A-9B4B-96204B59B262}"/>
              </a:ext>
            </a:extLst>
          </p:cNvPr>
          <p:cNvGrpSpPr/>
          <p:nvPr/>
        </p:nvGrpSpPr>
        <p:grpSpPr>
          <a:xfrm>
            <a:off x="6607595" y="4090066"/>
            <a:ext cx="398258" cy="398258"/>
            <a:chOff x="7007302" y="4108078"/>
            <a:chExt cx="398258" cy="398258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04DC6A55-1672-4F05-9220-9822E765AA5E}"/>
                </a:ext>
              </a:extLst>
            </p:cNvPr>
            <p:cNvSpPr/>
            <p:nvPr/>
          </p:nvSpPr>
          <p:spPr>
            <a:xfrm>
              <a:off x="7007302" y="4284347"/>
              <a:ext cx="398258" cy="45719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5A1397C5-81F5-47F0-852D-E589D26EF172}"/>
                </a:ext>
              </a:extLst>
            </p:cNvPr>
            <p:cNvSpPr/>
            <p:nvPr/>
          </p:nvSpPr>
          <p:spPr>
            <a:xfrm rot="5400000">
              <a:off x="7007301" y="4284347"/>
              <a:ext cx="398258" cy="45719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826F742-70BF-4D87-B869-E308A59507A0}"/>
              </a:ext>
            </a:extLst>
          </p:cNvPr>
          <p:cNvSpPr txBox="1"/>
          <p:nvPr/>
        </p:nvSpPr>
        <p:spPr>
          <a:xfrm>
            <a:off x="4861015" y="4690927"/>
            <a:ext cx="913712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1400" dirty="0"/>
              <a:t>xxxxx.p7s</a:t>
            </a:r>
            <a:endParaRPr lang="ru-RU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912264-7BF5-4FC7-A0D5-A8F353A88035}"/>
              </a:ext>
            </a:extLst>
          </p:cNvPr>
          <p:cNvSpPr txBox="1"/>
          <p:nvPr/>
        </p:nvSpPr>
        <p:spPr>
          <a:xfrm>
            <a:off x="7788486" y="4780541"/>
            <a:ext cx="924933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1400" dirty="0"/>
              <a:t>xxxxx.xml</a:t>
            </a:r>
            <a:endParaRPr lang="ru-RU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88C310-38FF-469A-A3F5-A623F4C087A6}"/>
              </a:ext>
            </a:extLst>
          </p:cNvPr>
          <p:cNvSpPr txBox="1"/>
          <p:nvPr/>
        </p:nvSpPr>
        <p:spPr>
          <a:xfrm>
            <a:off x="504148" y="5609015"/>
            <a:ext cx="112583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*Это один из вариантов реализации ЭП. В зависимости от системы и формата подпись может храниться по-разному.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D561DF-2D69-4F49-8028-27C720EB96C9}"/>
              </a:ext>
            </a:extLst>
          </p:cNvPr>
          <p:cNvSpPr txBox="1"/>
          <p:nvPr/>
        </p:nvSpPr>
        <p:spPr>
          <a:xfrm>
            <a:off x="9603034" y="2913876"/>
            <a:ext cx="261290" cy="49244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ru-RU" sz="32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195261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>
            <a:extLst>
              <a:ext uri="{FF2B5EF4-FFF2-40B4-BE49-F238E27FC236}">
                <a16:creationId xmlns:a16="http://schemas.microsoft.com/office/drawing/2014/main" id="{329F21FE-2DA0-4485-80E5-2C703E05C8B2}"/>
              </a:ext>
            </a:extLst>
          </p:cNvPr>
          <p:cNvSpPr txBox="1"/>
          <p:nvPr/>
        </p:nvSpPr>
        <p:spPr>
          <a:xfrm>
            <a:off x="2614875" y="1525148"/>
            <a:ext cx="2636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Простая электронная подпись </a:t>
            </a:r>
            <a:r>
              <a:rPr lang="ru-RU" sz="1400" b="1" i="0" dirty="0">
                <a:solidFill>
                  <a:schemeClr val="accent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(ПЭП)</a:t>
            </a:r>
            <a:endParaRPr lang="ru-RU" sz="14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634A1F8-1A80-4927-AD1C-3A0195B9CADC}"/>
              </a:ext>
            </a:extLst>
          </p:cNvPr>
          <p:cNvSpPr txBox="1"/>
          <p:nvPr/>
        </p:nvSpPr>
        <p:spPr>
          <a:xfrm>
            <a:off x="8525910" y="1309704"/>
            <a:ext cx="26366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Усиленная квалифицированная подпись </a:t>
            </a:r>
            <a:r>
              <a:rPr lang="ru-RU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(УКЭП)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4D07D03-315D-4179-9126-568FA932C33E}"/>
              </a:ext>
            </a:extLst>
          </p:cNvPr>
          <p:cNvSpPr txBox="1"/>
          <p:nvPr/>
        </p:nvSpPr>
        <p:spPr>
          <a:xfrm>
            <a:off x="5541117" y="1309704"/>
            <a:ext cx="26366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Усиленная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не</a:t>
            </a: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квалифицированная подпись </a:t>
            </a:r>
            <a:r>
              <a:rPr lang="ru-RU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(УНЭП)</a:t>
            </a: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0CA213EC-B485-4065-AF7C-3E468B05AC8C}"/>
              </a:ext>
            </a:extLst>
          </p:cNvPr>
          <p:cNvSpPr/>
          <p:nvPr/>
        </p:nvSpPr>
        <p:spPr>
          <a:xfrm>
            <a:off x="761219" y="2164331"/>
            <a:ext cx="1801338" cy="802159"/>
          </a:xfrm>
          <a:prstGeom prst="roundRect">
            <a:avLst/>
          </a:prstGeom>
          <a:solidFill>
            <a:srgbClr val="FFC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работает</a:t>
            </a:r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22E02B3E-E47B-4099-9E0C-E6E12F09A66B}"/>
              </a:ext>
            </a:extLst>
          </p:cNvPr>
          <p:cNvSpPr/>
          <p:nvPr/>
        </p:nvSpPr>
        <p:spPr>
          <a:xfrm>
            <a:off x="2677422" y="2166959"/>
            <a:ext cx="2819871" cy="80215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Логин, пароль, </a:t>
            </a:r>
            <a:b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SMS-код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1C24D70-80B8-45B8-A213-3DB71CF0B6D0}"/>
              </a:ext>
            </a:extLst>
          </p:cNvPr>
          <p:cNvSpPr/>
          <p:nvPr/>
        </p:nvSpPr>
        <p:spPr>
          <a:xfrm>
            <a:off x="8487227" y="2164332"/>
            <a:ext cx="2819871" cy="80215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Криптография + Аккредитованный удостоверяющий центр</a:t>
            </a: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3677D45-3C82-48F3-8027-851B1EBCB62B}"/>
              </a:ext>
            </a:extLst>
          </p:cNvPr>
          <p:cNvSpPr/>
          <p:nvPr/>
        </p:nvSpPr>
        <p:spPr>
          <a:xfrm>
            <a:off x="5580028" y="2164331"/>
            <a:ext cx="2819871" cy="80215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Криптография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45838701-5FA6-429A-B12F-D2029BE4E38C}"/>
              </a:ext>
            </a:extLst>
          </p:cNvPr>
          <p:cNvSpPr/>
          <p:nvPr/>
        </p:nvSpPr>
        <p:spPr>
          <a:xfrm>
            <a:off x="761220" y="4625634"/>
            <a:ext cx="1801338" cy="1269522"/>
          </a:xfrm>
          <a:prstGeom prst="roundRect">
            <a:avLst>
              <a:gd name="adj" fmla="val 11301"/>
            </a:avLst>
          </a:prstGeom>
          <a:solidFill>
            <a:srgbClr val="FFC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Использование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1472745F-478E-440F-9293-52A43DAEC3DC}"/>
              </a:ext>
            </a:extLst>
          </p:cNvPr>
          <p:cNvSpPr/>
          <p:nvPr/>
        </p:nvSpPr>
        <p:spPr>
          <a:xfrm>
            <a:off x="2677422" y="4628264"/>
            <a:ext cx="2785611" cy="1269522"/>
          </a:xfrm>
          <a:prstGeom prst="roundRect">
            <a:avLst>
              <a:gd name="adj" fmla="val 976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олучить посылку</a:t>
            </a:r>
            <a:br>
              <a:rPr lang="ru-RU" sz="14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без паспорта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мена пароля </a:t>
            </a:r>
            <a:br>
              <a:rPr lang="ru-RU" sz="14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 банковском приложении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3BECC606-F9C7-4050-ADF0-FB15D4C7AC18}"/>
              </a:ext>
            </a:extLst>
          </p:cNvPr>
          <p:cNvSpPr/>
          <p:nvPr/>
        </p:nvSpPr>
        <p:spPr>
          <a:xfrm>
            <a:off x="8487227" y="4625636"/>
            <a:ext cx="2819871" cy="1269522"/>
          </a:xfrm>
          <a:prstGeom prst="roundRect">
            <a:avLst>
              <a:gd name="adj" fmla="val 105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Налоговая и бухгалтерская отчётность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Участие в электронных торгах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E621372C-6E4C-4D92-A1F7-498FA888D72D}"/>
              </a:ext>
            </a:extLst>
          </p:cNvPr>
          <p:cNvSpPr/>
          <p:nvPr/>
        </p:nvSpPr>
        <p:spPr>
          <a:xfrm>
            <a:off x="5580029" y="4625636"/>
            <a:ext cx="2819871" cy="1269522"/>
          </a:xfrm>
          <a:prstGeom prst="roundRect">
            <a:avLst>
              <a:gd name="adj" fmla="val 976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Подписать накладную поставщика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Заверить заявление           на отпуск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7D182E59-02B4-4857-A68E-4DF6E0512159}"/>
              </a:ext>
            </a:extLst>
          </p:cNvPr>
          <p:cNvSpPr/>
          <p:nvPr/>
        </p:nvSpPr>
        <p:spPr>
          <a:xfrm>
            <a:off x="761219" y="3711745"/>
            <a:ext cx="1801338" cy="802800"/>
          </a:xfrm>
          <a:prstGeom prst="roundRect">
            <a:avLst/>
          </a:prstGeom>
          <a:solidFill>
            <a:srgbClr val="FFC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Юридическая сила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D67CD07A-4698-46F9-8C31-C49B439D056D}"/>
              </a:ext>
            </a:extLst>
          </p:cNvPr>
          <p:cNvSpPr/>
          <p:nvPr/>
        </p:nvSpPr>
        <p:spPr>
          <a:xfrm>
            <a:off x="2678445" y="3714374"/>
            <a:ext cx="2783372" cy="802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 наличии соглашения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D06D6605-8B12-489E-901F-A948B2981E94}"/>
              </a:ext>
            </a:extLst>
          </p:cNvPr>
          <p:cNvSpPr/>
          <p:nvPr/>
        </p:nvSpPr>
        <p:spPr>
          <a:xfrm>
            <a:off x="8487227" y="3711745"/>
            <a:ext cx="2819871" cy="802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 закону приравнивается  </a:t>
            </a:r>
            <a:endParaRPr lang="en-US" sz="1400" i="0" dirty="0">
              <a:solidFill>
                <a:srgbClr val="222222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 собственноручной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682969FD-CDBF-4499-AD07-42307FE53542}"/>
              </a:ext>
            </a:extLst>
          </p:cNvPr>
          <p:cNvSpPr/>
          <p:nvPr/>
        </p:nvSpPr>
        <p:spPr>
          <a:xfrm>
            <a:off x="5582836" y="3711744"/>
            <a:ext cx="2783372" cy="802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 наличии соглашения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627A7BC-7726-42A5-8071-01758ACFD919}"/>
              </a:ext>
            </a:extLst>
          </p:cNvPr>
          <p:cNvSpPr/>
          <p:nvPr/>
        </p:nvSpPr>
        <p:spPr>
          <a:xfrm>
            <a:off x="761219" y="3069324"/>
            <a:ext cx="1802032" cy="531331"/>
          </a:xfrm>
          <a:prstGeom prst="roundRect">
            <a:avLst/>
          </a:prstGeom>
          <a:solidFill>
            <a:srgbClr val="FFC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Способ получения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F24D91A3-B635-4791-A026-5F0CFB96B02D}"/>
              </a:ext>
            </a:extLst>
          </p:cNvPr>
          <p:cNvSpPr/>
          <p:nvPr/>
        </p:nvSpPr>
        <p:spPr>
          <a:xfrm>
            <a:off x="2677422" y="3070958"/>
            <a:ext cx="2819871" cy="5309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Самостоятельно</a:t>
            </a: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3AC37D1F-47EA-4778-BE1C-E32C9E837D75}"/>
              </a:ext>
            </a:extLst>
          </p:cNvPr>
          <p:cNvSpPr/>
          <p:nvPr/>
        </p:nvSpPr>
        <p:spPr>
          <a:xfrm>
            <a:off x="8487227" y="3068331"/>
            <a:ext cx="2819871" cy="5309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Только очно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69762E11-B146-4E5B-98A1-43F8692240AE}"/>
              </a:ext>
            </a:extLst>
          </p:cNvPr>
          <p:cNvSpPr/>
          <p:nvPr/>
        </p:nvSpPr>
        <p:spPr>
          <a:xfrm>
            <a:off x="5580028" y="3068330"/>
            <a:ext cx="2819871" cy="5309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Онлайн или очно в УЦ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21D99A2-820F-B641-0CD2-5A69E5FF1B5C}"/>
              </a:ext>
            </a:extLst>
          </p:cNvPr>
          <p:cNvSpPr txBox="1">
            <a:spLocks/>
          </p:cNvSpPr>
          <p:nvPr/>
        </p:nvSpPr>
        <p:spPr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Чем отличаются электронные подписи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84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9F12BB-549D-408E-9669-0D8E6B4EA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8B94CA0-B362-E853-635D-982E96C86246}"/>
              </a:ext>
            </a:extLst>
          </p:cNvPr>
          <p:cNvSpPr/>
          <p:nvPr/>
        </p:nvSpPr>
        <p:spPr>
          <a:xfrm>
            <a:off x="987200" y="1465137"/>
            <a:ext cx="2534213" cy="476654"/>
          </a:xfrm>
          <a:prstGeom prst="roundRect">
            <a:avLst>
              <a:gd name="adj" fmla="val 50000"/>
            </a:avLst>
          </a:prstGeom>
          <a:solidFill>
            <a:srgbClr val="FFC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Открытый ключ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8FD5E4B-91C7-8D52-DBCA-E0FBD322E528}"/>
              </a:ext>
            </a:extLst>
          </p:cNvPr>
          <p:cNvSpPr/>
          <p:nvPr/>
        </p:nvSpPr>
        <p:spPr>
          <a:xfrm>
            <a:off x="3686174" y="1465137"/>
            <a:ext cx="2534213" cy="476654"/>
          </a:xfrm>
          <a:prstGeom prst="roundRect">
            <a:avLst>
              <a:gd name="adj" fmla="val 50000"/>
            </a:avLst>
          </a:prstGeom>
          <a:solidFill>
            <a:srgbClr val="FFC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Clr>
                <a:srgbClr val="FFCF66"/>
              </a:buClr>
            </a:pP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Закрытый ключ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16263C0-CEEB-C150-5E30-0361F2E3EFF9}"/>
              </a:ext>
            </a:extLst>
          </p:cNvPr>
          <p:cNvSpPr/>
          <p:nvPr/>
        </p:nvSpPr>
        <p:spPr>
          <a:xfrm>
            <a:off x="987201" y="2043923"/>
            <a:ext cx="4859122" cy="476654"/>
          </a:xfrm>
          <a:prstGeom prst="roundRect">
            <a:avLst>
              <a:gd name="adj" fmla="val 50000"/>
            </a:avLst>
          </a:prstGeom>
          <a:solidFill>
            <a:srgbClr val="FFC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CF66"/>
              </a:buClr>
            </a:pP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Корректная цепочка сертификатов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8E9B3C5-D5F2-2A61-895A-DBBD184FCED4}"/>
              </a:ext>
            </a:extLst>
          </p:cNvPr>
          <p:cNvSpPr/>
          <p:nvPr/>
        </p:nvSpPr>
        <p:spPr>
          <a:xfrm>
            <a:off x="981471" y="3201495"/>
            <a:ext cx="6799054" cy="476654"/>
          </a:xfrm>
          <a:prstGeom prst="roundRect">
            <a:avLst>
              <a:gd name="adj" fmla="val 50000"/>
            </a:avLst>
          </a:prstGeom>
          <a:solidFill>
            <a:srgbClr val="FFC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CF66"/>
              </a:buClr>
            </a:pP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для работы с документом – 1С:Документооборот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D29149B-5EEE-9B22-159A-FFCF77289B4B}"/>
              </a:ext>
            </a:extLst>
          </p:cNvPr>
          <p:cNvSpPr/>
          <p:nvPr/>
        </p:nvSpPr>
        <p:spPr>
          <a:xfrm>
            <a:off x="981471" y="2622709"/>
            <a:ext cx="5812433" cy="476654"/>
          </a:xfrm>
          <a:prstGeom prst="roundRect">
            <a:avLst>
              <a:gd name="adj" fmla="val 50000"/>
            </a:avLst>
          </a:prstGeom>
          <a:solidFill>
            <a:srgbClr val="FFC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CF66"/>
              </a:buClr>
            </a:pP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Криптографическое ПО – Криптопровайдер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E2EC0-0A93-7247-6AD4-1735FA2E9D6B}"/>
              </a:ext>
            </a:extLst>
          </p:cNvPr>
          <p:cNvSpPr txBox="1">
            <a:spLocks/>
          </p:cNvSpPr>
          <p:nvPr/>
        </p:nvSpPr>
        <p:spPr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Что необходимо для использования?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6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540476B-0ABE-5BC4-8C39-58E792F3BA03}"/>
              </a:ext>
            </a:extLst>
          </p:cNvPr>
          <p:cNvSpPr/>
          <p:nvPr/>
        </p:nvSpPr>
        <p:spPr>
          <a:xfrm>
            <a:off x="884902" y="1426598"/>
            <a:ext cx="3900522" cy="4273811"/>
          </a:xfrm>
          <a:prstGeom prst="roundRect">
            <a:avLst>
              <a:gd name="adj" fmla="val 7159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3C72DE5-9D49-5B4B-2707-DF58D3810B85}"/>
              </a:ext>
            </a:extLst>
          </p:cNvPr>
          <p:cNvSpPr/>
          <p:nvPr/>
        </p:nvSpPr>
        <p:spPr>
          <a:xfrm>
            <a:off x="5211299" y="1426598"/>
            <a:ext cx="5943399" cy="4273811"/>
          </a:xfrm>
          <a:prstGeom prst="roundRect">
            <a:avLst>
              <a:gd name="adj" fmla="val 7159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 сертификате содержится открытый ключ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66C3AC-C739-30EB-4053-C05A8B3185D3}"/>
              </a:ext>
            </a:extLst>
          </p:cNvPr>
          <p:cNvSpPr txBox="1"/>
          <p:nvPr/>
        </p:nvSpPr>
        <p:spPr bwMode="auto">
          <a:xfrm>
            <a:off x="1001442" y="1576262"/>
            <a:ext cx="860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FBA39A-1A16-A5AF-2C9C-BBC262F03514}"/>
              </a:ext>
            </a:extLst>
          </p:cNvPr>
          <p:cNvSpPr txBox="1"/>
          <p:nvPr/>
        </p:nvSpPr>
        <p:spPr bwMode="auto">
          <a:xfrm>
            <a:off x="5464803" y="1576262"/>
            <a:ext cx="860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877B7063-C80F-85D1-C2AE-5E1453311594}"/>
              </a:ext>
            </a:extLst>
          </p:cNvPr>
          <p:cNvSpPr txBox="1">
            <a:spLocks/>
          </p:cNvSpPr>
          <p:nvPr/>
        </p:nvSpPr>
        <p:spPr>
          <a:xfrm>
            <a:off x="884902" y="410935"/>
            <a:ext cx="10392696" cy="10156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Средства формирования </a:t>
            </a:r>
            <a:b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и проверки </a:t>
            </a:r>
            <a:r>
              <a:rPr lang="ru-RU" sz="3200" b="1" u="sng" dirty="0">
                <a:latin typeface="Verdana" panose="020B0604030504040204" pitchFamily="34" charset="0"/>
                <a:ea typeface="Verdana" panose="020B0604030504040204" pitchFamily="34" charset="0"/>
              </a:rPr>
              <a:t>усиленной</a:t>
            </a: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 ЭП*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5A2000D-6CE8-49AE-DA90-6870B450D4C6}"/>
              </a:ext>
            </a:extLst>
          </p:cNvPr>
          <p:cNvSpPr txBox="1">
            <a:spLocks/>
          </p:cNvSpPr>
          <p:nvPr/>
        </p:nvSpPr>
        <p:spPr>
          <a:xfrm>
            <a:off x="1618917" y="1766347"/>
            <a:ext cx="2680710" cy="4286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Закрытый ключ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6A883435-F894-BDC9-F8FE-F915B3400EBA}"/>
              </a:ext>
            </a:extLst>
          </p:cNvPr>
          <p:cNvSpPr txBox="1">
            <a:spLocks/>
          </p:cNvSpPr>
          <p:nvPr/>
        </p:nvSpPr>
        <p:spPr>
          <a:xfrm>
            <a:off x="1057273" y="2613260"/>
            <a:ext cx="3981655" cy="10238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FFCF66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latin typeface="Verdana" panose="020B0604030504040204" pitchFamily="34" charset="0"/>
                <a:ea typeface="Verdana" panose="020B0604030504040204" pitchFamily="34" charset="0"/>
              </a:rPr>
              <a:t>Хранится у владельца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FFCF66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latin typeface="Verdana" panose="020B0604030504040204" pitchFamily="34" charset="0"/>
                <a:ea typeface="Verdana" panose="020B0604030504040204" pitchFamily="34" charset="0"/>
              </a:rPr>
              <a:t>Используется для подписания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5D45C10D-9D58-EEEF-4F32-4B8766861E17}"/>
              </a:ext>
            </a:extLst>
          </p:cNvPr>
          <p:cNvSpPr txBox="1">
            <a:spLocks/>
          </p:cNvSpPr>
          <p:nvPr/>
        </p:nvSpPr>
        <p:spPr>
          <a:xfrm>
            <a:off x="5465816" y="2613260"/>
            <a:ext cx="3814371" cy="12493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FFCF66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latin typeface="Verdana" panose="020B0604030504040204" pitchFamily="34" charset="0"/>
                <a:ea typeface="Verdana" panose="020B0604030504040204" pitchFamily="34" charset="0"/>
              </a:rPr>
              <a:t>Может передаваться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FFCF66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latin typeface="Verdana" panose="020B0604030504040204" pitchFamily="34" charset="0"/>
                <a:ea typeface="Verdana" panose="020B0604030504040204" pitchFamily="34" charset="0"/>
              </a:rPr>
              <a:t>Используется для проверки подписи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E9BA3321-66AA-88D8-0069-7ECD64484FF7}"/>
              </a:ext>
            </a:extLst>
          </p:cNvPr>
          <p:cNvSpPr txBox="1">
            <a:spLocks/>
          </p:cNvSpPr>
          <p:nvPr/>
        </p:nvSpPr>
        <p:spPr>
          <a:xfrm>
            <a:off x="6234538" y="1766347"/>
            <a:ext cx="2598566" cy="4286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Сертификат*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4EB92AD-AE77-827B-87B8-8E20B7658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5" t="17347" r="12888" b="6541"/>
          <a:stretch/>
        </p:blipFill>
        <p:spPr>
          <a:xfrm>
            <a:off x="2048365" y="4026585"/>
            <a:ext cx="2944510" cy="1863909"/>
          </a:xfrm>
          <a:prstGeom prst="roundRect">
            <a:avLst>
              <a:gd name="adj" fmla="val 9503"/>
            </a:avLst>
          </a:prstGeom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</p:pic>
      <p:sp>
        <p:nvSpPr>
          <p:cNvPr id="15" name="Текст 13">
            <a:extLst>
              <a:ext uri="{FF2B5EF4-FFF2-40B4-BE49-F238E27FC236}">
                <a16:creationId xmlns:a16="http://schemas.microsoft.com/office/drawing/2014/main" id="{553B602E-83A7-41AC-8128-8C5F7A81BB49}"/>
              </a:ext>
            </a:extLst>
          </p:cNvPr>
          <p:cNvSpPr txBox="1">
            <a:spLocks/>
          </p:cNvSpPr>
          <p:nvPr/>
        </p:nvSpPr>
        <p:spPr>
          <a:xfrm>
            <a:off x="5510952" y="4103476"/>
            <a:ext cx="3814371" cy="12493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FFCF66"/>
              </a:buClr>
              <a:buFont typeface="Arial" panose="020B0604020202020204" pitchFamily="34" charset="0"/>
              <a:buChar char="•"/>
            </a:pPr>
            <a:endParaRPr lang="ru-RU" sz="16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746F12-BD6F-4A1B-B05C-0DE23C45A4EC}"/>
              </a:ext>
            </a:extLst>
          </p:cNvPr>
          <p:cNvSpPr txBox="1"/>
          <p:nvPr/>
        </p:nvSpPr>
        <p:spPr>
          <a:xfrm>
            <a:off x="5510952" y="3841866"/>
            <a:ext cx="45881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*В сертификате содержится </a:t>
            </a:r>
            <a:br>
              <a:rPr lang="ru-RU" sz="1400" dirty="0"/>
            </a:br>
            <a:r>
              <a:rPr lang="ru-RU" sz="1400" dirty="0"/>
              <a:t>открытый ключ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B87573-DB4F-40FA-AAE9-BB2E2FF6A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780" y="1990297"/>
            <a:ext cx="2706653" cy="34448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D0DAF15-0C94-44B1-8B9F-EF186C84A4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" t="18980" r="65666" b="11016"/>
          <a:stretch/>
        </p:blipFill>
        <p:spPr>
          <a:xfrm>
            <a:off x="7889899" y="4630943"/>
            <a:ext cx="1754555" cy="1623527"/>
          </a:xfrm>
          <a:prstGeom prst="roundRect">
            <a:avLst>
              <a:gd name="adj" fmla="val 9503"/>
            </a:avLst>
          </a:prstGeom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99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540476B-0ABE-5BC4-8C39-58E792F3BA03}"/>
              </a:ext>
            </a:extLst>
          </p:cNvPr>
          <p:cNvSpPr/>
          <p:nvPr/>
        </p:nvSpPr>
        <p:spPr>
          <a:xfrm>
            <a:off x="884902" y="1426598"/>
            <a:ext cx="3900522" cy="4273811"/>
          </a:xfrm>
          <a:prstGeom prst="roundRect">
            <a:avLst>
              <a:gd name="adj" fmla="val 7159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3C72DE5-9D49-5B4B-2707-DF58D3810B85}"/>
              </a:ext>
            </a:extLst>
          </p:cNvPr>
          <p:cNvSpPr/>
          <p:nvPr/>
        </p:nvSpPr>
        <p:spPr>
          <a:xfrm>
            <a:off x="5211299" y="1426598"/>
            <a:ext cx="5943399" cy="4273811"/>
          </a:xfrm>
          <a:prstGeom prst="roundRect">
            <a:avLst>
              <a:gd name="adj" fmla="val 7159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 сертификате содержится открытый ключ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66C3AC-C739-30EB-4053-C05A8B3185D3}"/>
              </a:ext>
            </a:extLst>
          </p:cNvPr>
          <p:cNvSpPr txBox="1"/>
          <p:nvPr/>
        </p:nvSpPr>
        <p:spPr bwMode="auto">
          <a:xfrm>
            <a:off x="1001442" y="1576262"/>
            <a:ext cx="860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FBA39A-1A16-A5AF-2C9C-BBC262F03514}"/>
              </a:ext>
            </a:extLst>
          </p:cNvPr>
          <p:cNvSpPr txBox="1"/>
          <p:nvPr/>
        </p:nvSpPr>
        <p:spPr bwMode="auto">
          <a:xfrm>
            <a:off x="5464803" y="1576262"/>
            <a:ext cx="860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877B7063-C80F-85D1-C2AE-5E1453311594}"/>
              </a:ext>
            </a:extLst>
          </p:cNvPr>
          <p:cNvSpPr txBox="1">
            <a:spLocks/>
          </p:cNvSpPr>
          <p:nvPr/>
        </p:nvSpPr>
        <p:spPr>
          <a:xfrm>
            <a:off x="884902" y="410935"/>
            <a:ext cx="10392696" cy="10156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Средства формирования </a:t>
            </a:r>
            <a:b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и проверки </a:t>
            </a:r>
            <a:r>
              <a:rPr lang="ru-RU" sz="3200" b="1" u="sng" dirty="0">
                <a:latin typeface="Verdana" panose="020B0604030504040204" pitchFamily="34" charset="0"/>
                <a:ea typeface="Verdana" panose="020B0604030504040204" pitchFamily="34" charset="0"/>
              </a:rPr>
              <a:t>усиленной</a:t>
            </a: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 ЭП*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5A2000D-6CE8-49AE-DA90-6870B450D4C6}"/>
              </a:ext>
            </a:extLst>
          </p:cNvPr>
          <p:cNvSpPr txBox="1">
            <a:spLocks/>
          </p:cNvSpPr>
          <p:nvPr/>
        </p:nvSpPr>
        <p:spPr>
          <a:xfrm>
            <a:off x="1618917" y="1766347"/>
            <a:ext cx="2680710" cy="4286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Закрытый ключ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6A883435-F894-BDC9-F8FE-F915B3400EBA}"/>
              </a:ext>
            </a:extLst>
          </p:cNvPr>
          <p:cNvSpPr txBox="1">
            <a:spLocks/>
          </p:cNvSpPr>
          <p:nvPr/>
        </p:nvSpPr>
        <p:spPr>
          <a:xfrm>
            <a:off x="1057273" y="2613260"/>
            <a:ext cx="3981655" cy="10238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FFCF66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latin typeface="Verdana" panose="020B0604030504040204" pitchFamily="34" charset="0"/>
                <a:ea typeface="Verdana" panose="020B0604030504040204" pitchFamily="34" charset="0"/>
              </a:rPr>
              <a:t>Хранится у владельца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FFCF66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latin typeface="Verdana" panose="020B0604030504040204" pitchFamily="34" charset="0"/>
                <a:ea typeface="Verdana" panose="020B0604030504040204" pitchFamily="34" charset="0"/>
              </a:rPr>
              <a:t>Используется для подписания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5D45C10D-9D58-EEEF-4F32-4B8766861E17}"/>
              </a:ext>
            </a:extLst>
          </p:cNvPr>
          <p:cNvSpPr txBox="1">
            <a:spLocks/>
          </p:cNvSpPr>
          <p:nvPr/>
        </p:nvSpPr>
        <p:spPr>
          <a:xfrm>
            <a:off x="5465816" y="2613260"/>
            <a:ext cx="3814371" cy="12493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FFCF66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latin typeface="Verdana" panose="020B0604030504040204" pitchFamily="34" charset="0"/>
                <a:ea typeface="Verdana" panose="020B0604030504040204" pitchFamily="34" charset="0"/>
              </a:rPr>
              <a:t>Может передаваться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FFCF66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latin typeface="Verdana" panose="020B0604030504040204" pitchFamily="34" charset="0"/>
                <a:ea typeface="Verdana" panose="020B0604030504040204" pitchFamily="34" charset="0"/>
              </a:rPr>
              <a:t>Используется для проверки подписи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E9BA3321-66AA-88D8-0069-7ECD64484FF7}"/>
              </a:ext>
            </a:extLst>
          </p:cNvPr>
          <p:cNvSpPr txBox="1">
            <a:spLocks/>
          </p:cNvSpPr>
          <p:nvPr/>
        </p:nvSpPr>
        <p:spPr>
          <a:xfrm>
            <a:off x="6234538" y="1766347"/>
            <a:ext cx="2598566" cy="4286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Сертификат*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4EB92AD-AE77-827B-87B8-8E20B7658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5" t="17347" r="12888" b="6541"/>
          <a:stretch/>
        </p:blipFill>
        <p:spPr>
          <a:xfrm>
            <a:off x="2048365" y="4026585"/>
            <a:ext cx="2944510" cy="1863909"/>
          </a:xfrm>
          <a:prstGeom prst="roundRect">
            <a:avLst>
              <a:gd name="adj" fmla="val 9503"/>
            </a:avLst>
          </a:prstGeom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</p:pic>
      <p:sp>
        <p:nvSpPr>
          <p:cNvPr id="15" name="Текст 13">
            <a:extLst>
              <a:ext uri="{FF2B5EF4-FFF2-40B4-BE49-F238E27FC236}">
                <a16:creationId xmlns:a16="http://schemas.microsoft.com/office/drawing/2014/main" id="{553B602E-83A7-41AC-8128-8C5F7A81BB49}"/>
              </a:ext>
            </a:extLst>
          </p:cNvPr>
          <p:cNvSpPr txBox="1">
            <a:spLocks/>
          </p:cNvSpPr>
          <p:nvPr/>
        </p:nvSpPr>
        <p:spPr>
          <a:xfrm>
            <a:off x="5510952" y="4103476"/>
            <a:ext cx="3814371" cy="12493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FFCF66"/>
              </a:buClr>
              <a:buFont typeface="Arial" panose="020B0604020202020204" pitchFamily="34" charset="0"/>
              <a:buChar char="•"/>
            </a:pPr>
            <a:endParaRPr lang="ru-RU" sz="16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E7B4A8-6D87-4079-A68D-2F313520E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556" y="1976164"/>
            <a:ext cx="2715878" cy="34565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D0DAF15-0C94-44B1-8B9F-EF186C84A4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" t="18980" r="65666" b="11016"/>
          <a:stretch/>
        </p:blipFill>
        <p:spPr>
          <a:xfrm>
            <a:off x="7889899" y="4630943"/>
            <a:ext cx="1754555" cy="1623527"/>
          </a:xfrm>
          <a:prstGeom prst="roundRect">
            <a:avLst>
              <a:gd name="adj" fmla="val 9503"/>
            </a:avLst>
          </a:prstGeom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7D352C-687B-48E7-F665-543CCE8E672A}"/>
              </a:ext>
            </a:extLst>
          </p:cNvPr>
          <p:cNvSpPr txBox="1"/>
          <p:nvPr/>
        </p:nvSpPr>
        <p:spPr>
          <a:xfrm>
            <a:off x="5510952" y="3841866"/>
            <a:ext cx="45881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*В сертификате содержится </a:t>
            </a:r>
            <a:br>
              <a:rPr lang="ru-RU" sz="1400" dirty="0"/>
            </a:br>
            <a:r>
              <a:rPr lang="ru-RU" sz="1400" dirty="0"/>
              <a:t>открытый ключ</a:t>
            </a:r>
          </a:p>
        </p:txBody>
      </p:sp>
    </p:spTree>
    <p:extLst>
      <p:ext uri="{BB962C8B-B14F-4D97-AF65-F5344CB8AC3E}">
        <p14:creationId xmlns:p14="http://schemas.microsoft.com/office/powerpoint/2010/main" val="296301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4" name="Прямая соединительная линия 1063">
            <a:extLst>
              <a:ext uri="{FF2B5EF4-FFF2-40B4-BE49-F238E27FC236}">
                <a16:creationId xmlns:a16="http://schemas.microsoft.com/office/drawing/2014/main" id="{E8E6A7C5-1FE9-141E-910F-E1DBF0E2A9CF}"/>
              </a:ext>
            </a:extLst>
          </p:cNvPr>
          <p:cNvCxnSpPr>
            <a:cxnSpLocks/>
            <a:stCxn id="57" idx="0"/>
          </p:cNvCxnSpPr>
          <p:nvPr/>
        </p:nvCxnSpPr>
        <p:spPr>
          <a:xfrm flipV="1">
            <a:off x="10706652" y="3993406"/>
            <a:ext cx="0" cy="611683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Прямая соединительная линия 1059">
            <a:extLst>
              <a:ext uri="{FF2B5EF4-FFF2-40B4-BE49-F238E27FC236}">
                <a16:creationId xmlns:a16="http://schemas.microsoft.com/office/drawing/2014/main" id="{5021A477-E532-AB10-C633-162F7837EC52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9442685" y="3993406"/>
            <a:ext cx="2804" cy="611683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Прямая соединительная линия 1057">
            <a:extLst>
              <a:ext uri="{FF2B5EF4-FFF2-40B4-BE49-F238E27FC236}">
                <a16:creationId xmlns:a16="http://schemas.microsoft.com/office/drawing/2014/main" id="{5F2CEC93-254F-A029-F016-9D27B79A30D5}"/>
              </a:ext>
            </a:extLst>
          </p:cNvPr>
          <p:cNvCxnSpPr>
            <a:cxnSpLocks/>
            <a:stCxn id="51" idx="0"/>
            <a:endCxn id="63" idx="2"/>
          </p:cNvCxnSpPr>
          <p:nvPr/>
        </p:nvCxnSpPr>
        <p:spPr>
          <a:xfrm flipH="1" flipV="1">
            <a:off x="6679529" y="3931851"/>
            <a:ext cx="6351" cy="67323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56" name="Прямая соединительная линия 1055">
            <a:extLst>
              <a:ext uri="{FF2B5EF4-FFF2-40B4-BE49-F238E27FC236}">
                <a16:creationId xmlns:a16="http://schemas.microsoft.com/office/drawing/2014/main" id="{79E8EE16-2E95-F32E-13D5-E12AF48F4A37}"/>
              </a:ext>
            </a:extLst>
          </p:cNvPr>
          <p:cNvCxnSpPr>
            <a:cxnSpLocks/>
            <a:stCxn id="48" idx="0"/>
            <a:endCxn id="61" idx="2"/>
          </p:cNvCxnSpPr>
          <p:nvPr/>
        </p:nvCxnSpPr>
        <p:spPr>
          <a:xfrm flipV="1">
            <a:off x="4828766" y="3931851"/>
            <a:ext cx="2957" cy="67323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988F6EA-CEBB-EFA4-251D-92482B969770}"/>
              </a:ext>
            </a:extLst>
          </p:cNvPr>
          <p:cNvGrpSpPr/>
          <p:nvPr/>
        </p:nvGrpSpPr>
        <p:grpSpPr>
          <a:xfrm>
            <a:off x="7674439" y="1247792"/>
            <a:ext cx="770372" cy="770372"/>
            <a:chOff x="4635500" y="1651000"/>
            <a:chExt cx="1080000" cy="1080000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45510422-30C9-ECC4-F6C2-06FE3769C267}"/>
                </a:ext>
              </a:extLst>
            </p:cNvPr>
            <p:cNvSpPr/>
            <p:nvPr/>
          </p:nvSpPr>
          <p:spPr>
            <a:xfrm>
              <a:off x="4635500" y="1651000"/>
              <a:ext cx="1080000" cy="1080000"/>
            </a:xfrm>
            <a:prstGeom prst="roundRect">
              <a:avLst/>
            </a:prstGeom>
            <a:solidFill>
              <a:srgbClr val="FFCF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 descr="Изображение выглядит как черный, темнот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A263F32-A04A-0B86-2B70-E3950B600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474" y="1682974"/>
              <a:ext cx="1016052" cy="1016052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F7E118C-FD7E-ABEC-A99A-9A49AAC84B89}"/>
              </a:ext>
            </a:extLst>
          </p:cNvPr>
          <p:cNvGrpSpPr/>
          <p:nvPr/>
        </p:nvGrpSpPr>
        <p:grpSpPr>
          <a:xfrm>
            <a:off x="2001751" y="2604063"/>
            <a:ext cx="770372" cy="770372"/>
            <a:chOff x="5139217" y="3341826"/>
            <a:chExt cx="1080000" cy="108000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690EDE56-1569-DC2C-CAF8-DD55DA7856B7}"/>
                </a:ext>
              </a:extLst>
            </p:cNvPr>
            <p:cNvSpPr/>
            <p:nvPr/>
          </p:nvSpPr>
          <p:spPr>
            <a:xfrm>
              <a:off x="5139217" y="3341826"/>
              <a:ext cx="1080000" cy="1080000"/>
            </a:xfrm>
            <a:prstGeom prst="roundRect">
              <a:avLst/>
            </a:prstGeom>
            <a:solidFill>
              <a:srgbClr val="FFCF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 descr="Изображение выглядит как черный, темнот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7EB6F0D-CE01-E3B3-D43F-D30BAD5AA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191" y="3373800"/>
              <a:ext cx="1016052" cy="1016052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1187C72-F0E5-44FB-68F0-858B802657C5}"/>
              </a:ext>
            </a:extLst>
          </p:cNvPr>
          <p:cNvGrpSpPr/>
          <p:nvPr/>
        </p:nvGrpSpPr>
        <p:grpSpPr>
          <a:xfrm>
            <a:off x="9013771" y="2640977"/>
            <a:ext cx="770372" cy="770372"/>
            <a:chOff x="6896100" y="3074861"/>
            <a:chExt cx="1080000" cy="1080000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679C8071-C200-B988-F408-19B66FD02F06}"/>
                </a:ext>
              </a:extLst>
            </p:cNvPr>
            <p:cNvSpPr/>
            <p:nvPr/>
          </p:nvSpPr>
          <p:spPr>
            <a:xfrm>
              <a:off x="6896100" y="3074861"/>
              <a:ext cx="1080000" cy="1080000"/>
            </a:xfrm>
            <a:prstGeom prst="roundRect">
              <a:avLst/>
            </a:prstGeom>
            <a:solidFill>
              <a:srgbClr val="FFCF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Изображение выглядит как черный, темнот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3D2A064-999C-E330-E919-FE0687F8C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0048" y="3106835"/>
              <a:ext cx="1016052" cy="101605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FF9B0B83-77EB-F68A-EFD1-62D6DE3DFD91}"/>
              </a:ext>
            </a:extLst>
          </p:cNvPr>
          <p:cNvGrpSpPr/>
          <p:nvPr/>
        </p:nvGrpSpPr>
        <p:grpSpPr>
          <a:xfrm>
            <a:off x="9060302" y="4605089"/>
            <a:ext cx="770373" cy="770373"/>
            <a:chOff x="7602954" y="4970027"/>
            <a:chExt cx="1080001" cy="108000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59CBD407-6A96-1BB9-E218-AD36C2656C97}"/>
                </a:ext>
              </a:extLst>
            </p:cNvPr>
            <p:cNvSpPr/>
            <p:nvPr/>
          </p:nvSpPr>
          <p:spPr>
            <a:xfrm>
              <a:off x="7602954" y="4970027"/>
              <a:ext cx="1080000" cy="1080000"/>
            </a:xfrm>
            <a:prstGeom prst="roundRect">
              <a:avLst/>
            </a:prstGeom>
            <a:solidFill>
              <a:srgbClr val="FFCF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 descr="Изображение выглядит как черный, темнот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1412D63-C2EA-B485-4580-8AF138188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954" y="4970027"/>
              <a:ext cx="1080001" cy="1080001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220CBB6-4E25-FF1C-B634-9A1ABCB29A64}"/>
              </a:ext>
            </a:extLst>
          </p:cNvPr>
          <p:cNvSpPr txBox="1"/>
          <p:nvPr/>
        </p:nvSpPr>
        <p:spPr>
          <a:xfrm>
            <a:off x="7353322" y="1993788"/>
            <a:ext cx="14126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Минцифры</a:t>
            </a:r>
            <a:endParaRPr lang="ru-RU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13E957F1-D774-2818-3ED5-B44C4D17AD18}"/>
              </a:ext>
            </a:extLst>
          </p:cNvPr>
          <p:cNvGrpSpPr/>
          <p:nvPr/>
        </p:nvGrpSpPr>
        <p:grpSpPr>
          <a:xfrm>
            <a:off x="4424257" y="2604063"/>
            <a:ext cx="770372" cy="770372"/>
            <a:chOff x="5139217" y="3341826"/>
            <a:chExt cx="1080000" cy="1080000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C3A38C58-0F1C-E8B3-F949-2F23FB786341}"/>
                </a:ext>
              </a:extLst>
            </p:cNvPr>
            <p:cNvSpPr/>
            <p:nvPr/>
          </p:nvSpPr>
          <p:spPr>
            <a:xfrm>
              <a:off x="5139217" y="3341826"/>
              <a:ext cx="1080000" cy="1080000"/>
            </a:xfrm>
            <a:prstGeom prst="roundRect">
              <a:avLst/>
            </a:prstGeom>
            <a:solidFill>
              <a:srgbClr val="FFCF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 descr="Изображение выглядит как черный, темнот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28CBBE4-A61D-0E6D-7492-147ACE2E2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191" y="3373800"/>
              <a:ext cx="1016052" cy="101605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20D98DC-8B38-A4BD-EA88-6BEA2CAFE36A}"/>
              </a:ext>
            </a:extLst>
          </p:cNvPr>
          <p:cNvGrpSpPr/>
          <p:nvPr/>
        </p:nvGrpSpPr>
        <p:grpSpPr>
          <a:xfrm>
            <a:off x="6294343" y="2618170"/>
            <a:ext cx="770372" cy="770372"/>
            <a:chOff x="5139217" y="3341826"/>
            <a:chExt cx="1080000" cy="1080000"/>
          </a:xfrm>
        </p:grpSpPr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6BA48BC7-AEEB-8673-EAFB-7CB48B61B7F8}"/>
                </a:ext>
              </a:extLst>
            </p:cNvPr>
            <p:cNvSpPr/>
            <p:nvPr/>
          </p:nvSpPr>
          <p:spPr>
            <a:xfrm>
              <a:off x="5139217" y="3341826"/>
              <a:ext cx="1080000" cy="1080000"/>
            </a:xfrm>
            <a:prstGeom prst="roundRect">
              <a:avLst/>
            </a:prstGeom>
            <a:solidFill>
              <a:srgbClr val="FFCF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 descr="Изображение выглядит как черный, темнот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9BF9BE6-2CBA-770E-C9D2-BDC06E0DE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191" y="3373800"/>
              <a:ext cx="1016052" cy="1016052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DB830D6-EF9A-1ECE-7EEE-EA550EF1044D}"/>
              </a:ext>
            </a:extLst>
          </p:cNvPr>
          <p:cNvGrpSpPr/>
          <p:nvPr/>
        </p:nvGrpSpPr>
        <p:grpSpPr>
          <a:xfrm>
            <a:off x="1152895" y="4605088"/>
            <a:ext cx="770373" cy="770373"/>
            <a:chOff x="7602954" y="4970027"/>
            <a:chExt cx="1080001" cy="1080001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5AD5C836-D046-303D-E3DB-186760C5BB26}"/>
                </a:ext>
              </a:extLst>
            </p:cNvPr>
            <p:cNvSpPr/>
            <p:nvPr/>
          </p:nvSpPr>
          <p:spPr>
            <a:xfrm>
              <a:off x="7602954" y="4970027"/>
              <a:ext cx="1080000" cy="1080000"/>
            </a:xfrm>
            <a:prstGeom prst="roundRect">
              <a:avLst/>
            </a:prstGeom>
            <a:solidFill>
              <a:srgbClr val="FFCF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 descr="Изображение выглядит как черный, темнот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0873F02-2A12-F76E-D53E-B065F5C0D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954" y="4970027"/>
              <a:ext cx="1080001" cy="108000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8CA4A95-A4FB-2273-EC21-DCD9DC321E94}"/>
              </a:ext>
            </a:extLst>
          </p:cNvPr>
          <p:cNvGrpSpPr/>
          <p:nvPr/>
        </p:nvGrpSpPr>
        <p:grpSpPr>
          <a:xfrm>
            <a:off x="2791295" y="4605088"/>
            <a:ext cx="770373" cy="770373"/>
            <a:chOff x="7602954" y="4970027"/>
            <a:chExt cx="1080001" cy="1080001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0A2A909D-9AB9-FDDF-D874-C35E478B7656}"/>
                </a:ext>
              </a:extLst>
            </p:cNvPr>
            <p:cNvSpPr/>
            <p:nvPr/>
          </p:nvSpPr>
          <p:spPr>
            <a:xfrm>
              <a:off x="7602954" y="4970027"/>
              <a:ext cx="1080000" cy="1080000"/>
            </a:xfrm>
            <a:prstGeom prst="roundRect">
              <a:avLst/>
            </a:prstGeom>
            <a:solidFill>
              <a:srgbClr val="FFCF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 descr="Изображение выглядит как черный, темнот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42BABEC-D732-AEDB-17E3-89BE7AD87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954" y="4970027"/>
              <a:ext cx="1080001" cy="1080001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42444C76-A296-C6AD-8E1E-9CF7EEE49AFE}"/>
              </a:ext>
            </a:extLst>
          </p:cNvPr>
          <p:cNvGrpSpPr/>
          <p:nvPr/>
        </p:nvGrpSpPr>
        <p:grpSpPr>
          <a:xfrm>
            <a:off x="4443579" y="4605088"/>
            <a:ext cx="770373" cy="770373"/>
            <a:chOff x="7602954" y="4970027"/>
            <a:chExt cx="1080001" cy="1080001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24A10D47-B3A8-50B8-BA11-A702201286DD}"/>
                </a:ext>
              </a:extLst>
            </p:cNvPr>
            <p:cNvSpPr/>
            <p:nvPr/>
          </p:nvSpPr>
          <p:spPr>
            <a:xfrm>
              <a:off x="7602954" y="4970027"/>
              <a:ext cx="1080000" cy="1080000"/>
            </a:xfrm>
            <a:prstGeom prst="roundRect">
              <a:avLst/>
            </a:prstGeom>
            <a:solidFill>
              <a:srgbClr val="FFCF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 descr="Изображение выглядит как черный, темнот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231A653-3784-D5C1-8BF1-4924027F7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954" y="4970027"/>
              <a:ext cx="1080001" cy="1080001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D318CBB-3126-A867-4071-5FB25B31D557}"/>
              </a:ext>
            </a:extLst>
          </p:cNvPr>
          <p:cNvGrpSpPr/>
          <p:nvPr/>
        </p:nvGrpSpPr>
        <p:grpSpPr>
          <a:xfrm>
            <a:off x="6300693" y="4605088"/>
            <a:ext cx="770373" cy="770373"/>
            <a:chOff x="7602954" y="4970027"/>
            <a:chExt cx="1080001" cy="1080001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4BFCF50C-CC7B-295C-2CDF-14DF5985B1E3}"/>
                </a:ext>
              </a:extLst>
            </p:cNvPr>
            <p:cNvSpPr/>
            <p:nvPr/>
          </p:nvSpPr>
          <p:spPr>
            <a:xfrm>
              <a:off x="7602954" y="4970027"/>
              <a:ext cx="1080000" cy="1080000"/>
            </a:xfrm>
            <a:prstGeom prst="roundRect">
              <a:avLst/>
            </a:prstGeom>
            <a:solidFill>
              <a:srgbClr val="FFCF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 descr="Изображение выглядит как черный, темнот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30EC888-A614-359C-50AF-D74181EAD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954" y="4970027"/>
              <a:ext cx="1080001" cy="1080001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BB2067A2-668A-C2A4-7E82-AFCAF8F91B45}"/>
              </a:ext>
            </a:extLst>
          </p:cNvPr>
          <p:cNvGrpSpPr/>
          <p:nvPr/>
        </p:nvGrpSpPr>
        <p:grpSpPr>
          <a:xfrm>
            <a:off x="10263300" y="2640977"/>
            <a:ext cx="770372" cy="770372"/>
            <a:chOff x="6896100" y="3074861"/>
            <a:chExt cx="1080000" cy="1080000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5D2D105F-CDD1-CE24-CF39-EC666AB1F4DA}"/>
                </a:ext>
              </a:extLst>
            </p:cNvPr>
            <p:cNvSpPr/>
            <p:nvPr/>
          </p:nvSpPr>
          <p:spPr>
            <a:xfrm>
              <a:off x="6896100" y="3074861"/>
              <a:ext cx="1080000" cy="1080000"/>
            </a:xfrm>
            <a:prstGeom prst="roundRect">
              <a:avLst/>
            </a:prstGeom>
            <a:solidFill>
              <a:srgbClr val="FFCF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 descr="Изображение выглядит как черный, темнот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FADA3C1-4D44-32AF-978C-3A51BF104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0048" y="3106835"/>
              <a:ext cx="1016052" cy="1016052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4E98336F-2E25-A1FB-8514-A1170905227D}"/>
              </a:ext>
            </a:extLst>
          </p:cNvPr>
          <p:cNvGrpSpPr/>
          <p:nvPr/>
        </p:nvGrpSpPr>
        <p:grpSpPr>
          <a:xfrm>
            <a:off x="10321465" y="4605089"/>
            <a:ext cx="770373" cy="770373"/>
            <a:chOff x="7602954" y="4970027"/>
            <a:chExt cx="1080001" cy="1080001"/>
          </a:xfrm>
        </p:grpSpPr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1C161D8A-7D29-01E7-9C0B-52741F88C69F}"/>
                </a:ext>
              </a:extLst>
            </p:cNvPr>
            <p:cNvSpPr/>
            <p:nvPr/>
          </p:nvSpPr>
          <p:spPr>
            <a:xfrm>
              <a:off x="7602954" y="4970027"/>
              <a:ext cx="1080000" cy="1080000"/>
            </a:xfrm>
            <a:prstGeom prst="roundRect">
              <a:avLst/>
            </a:prstGeom>
            <a:solidFill>
              <a:srgbClr val="FFCF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 descr="Изображение выглядит как черный, темнот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AA42285-9FF2-9412-9E71-C251D5B54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954" y="4970027"/>
              <a:ext cx="1080001" cy="1080001"/>
            </a:xfrm>
            <a:prstGeom prst="rect">
              <a:avLst/>
            </a:prstGeom>
          </p:spPr>
        </p:pic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8440FE3-3F17-2CBC-D9ED-8D845218D314}"/>
              </a:ext>
            </a:extLst>
          </p:cNvPr>
          <p:cNvSpPr txBox="1"/>
          <p:nvPr/>
        </p:nvSpPr>
        <p:spPr>
          <a:xfrm>
            <a:off x="1490000" y="3408631"/>
            <a:ext cx="1793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УЦ </a:t>
            </a:r>
            <a:b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ФНС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5E70828-9319-627F-98F2-8B9FBC37F258}"/>
              </a:ext>
            </a:extLst>
          </p:cNvPr>
          <p:cNvSpPr txBox="1"/>
          <p:nvPr/>
        </p:nvSpPr>
        <p:spPr>
          <a:xfrm>
            <a:off x="3471235" y="3408631"/>
            <a:ext cx="27209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УЦ </a:t>
            </a:r>
            <a:b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Казначейства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C404E-D433-7105-3305-F97548F82075}"/>
              </a:ext>
            </a:extLst>
          </p:cNvPr>
          <p:cNvSpPr txBox="1"/>
          <p:nvPr/>
        </p:nvSpPr>
        <p:spPr>
          <a:xfrm>
            <a:off x="5652110" y="3408631"/>
            <a:ext cx="2054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УЦ </a:t>
            </a:r>
            <a:b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Банка России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D67A1572-BA17-1EF2-BBA1-841EEB1B865D}"/>
              </a:ext>
            </a:extLst>
          </p:cNvPr>
          <p:cNvSpPr txBox="1"/>
          <p:nvPr/>
        </p:nvSpPr>
        <p:spPr>
          <a:xfrm>
            <a:off x="8744387" y="3408631"/>
            <a:ext cx="24498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Коммерческие</a:t>
            </a:r>
            <a:b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аккредитованные УЦ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6E060CD7-4368-24A8-7A63-3823502346F6}"/>
              </a:ext>
            </a:extLst>
          </p:cNvPr>
          <p:cNvSpPr txBox="1"/>
          <p:nvPr/>
        </p:nvSpPr>
        <p:spPr>
          <a:xfrm>
            <a:off x="464496" y="5413560"/>
            <a:ext cx="20753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Руководители </a:t>
            </a:r>
            <a:b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ИП и комм. предприятий</a:t>
            </a:r>
          </a:p>
        </p:txBody>
      </p:sp>
      <p:sp>
        <p:nvSpPr>
          <p:cNvPr id="1026" name="TextBox 1025">
            <a:extLst>
              <a:ext uri="{FF2B5EF4-FFF2-40B4-BE49-F238E27FC236}">
                <a16:creationId xmlns:a16="http://schemas.microsoft.com/office/drawing/2014/main" id="{EF5901E8-5075-6A33-DB4B-B012D93A26CD}"/>
              </a:ext>
            </a:extLst>
          </p:cNvPr>
          <p:cNvSpPr txBox="1"/>
          <p:nvPr/>
        </p:nvSpPr>
        <p:spPr>
          <a:xfrm>
            <a:off x="2483294" y="5413560"/>
            <a:ext cx="1326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Нотариусы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CAC11DBF-CDC2-2D63-4D0B-7A14D89D77A7}"/>
              </a:ext>
            </a:extLst>
          </p:cNvPr>
          <p:cNvSpPr txBox="1"/>
          <p:nvPr/>
        </p:nvSpPr>
        <p:spPr>
          <a:xfrm>
            <a:off x="3912504" y="5413560"/>
            <a:ext cx="17938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Госслужащие</a:t>
            </a: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5B89349A-2671-6E84-1EB6-0AB142E5209F}"/>
              </a:ext>
            </a:extLst>
          </p:cNvPr>
          <p:cNvSpPr txBox="1"/>
          <p:nvPr/>
        </p:nvSpPr>
        <p:spPr>
          <a:xfrm>
            <a:off x="5676811" y="5413560"/>
            <a:ext cx="20548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Представители финансового сектора</a:t>
            </a:r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8F01423E-F123-32FC-CE99-225D4FF9D6DD}"/>
              </a:ext>
            </a:extLst>
          </p:cNvPr>
          <p:cNvSpPr txBox="1"/>
          <p:nvPr/>
        </p:nvSpPr>
        <p:spPr>
          <a:xfrm>
            <a:off x="8516746" y="5413560"/>
            <a:ext cx="3165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Физические лица и сотрудники комм. предприятий</a:t>
            </a:r>
          </a:p>
        </p:txBody>
      </p:sp>
      <p:cxnSp>
        <p:nvCxnSpPr>
          <p:cNvPr id="1033" name="Соединитель: уступ 1032">
            <a:extLst>
              <a:ext uri="{FF2B5EF4-FFF2-40B4-BE49-F238E27FC236}">
                <a16:creationId xmlns:a16="http://schemas.microsoft.com/office/drawing/2014/main" id="{C7E85013-8ECD-DD87-C475-2A709C4075F3}"/>
              </a:ext>
            </a:extLst>
          </p:cNvPr>
          <p:cNvCxnSpPr>
            <a:cxnSpLocks/>
            <a:stCxn id="20" idx="1"/>
            <a:endCxn id="22" idx="0"/>
          </p:cNvCxnSpPr>
          <p:nvPr/>
        </p:nvCxnSpPr>
        <p:spPr>
          <a:xfrm rot="10800000" flipV="1">
            <a:off x="2386938" y="1632978"/>
            <a:ext cx="5310309" cy="993892"/>
          </a:xfrm>
          <a:prstGeom prst="bentConnector2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Соединитель: уступ 1035">
            <a:extLst>
              <a:ext uri="{FF2B5EF4-FFF2-40B4-BE49-F238E27FC236}">
                <a16:creationId xmlns:a16="http://schemas.microsoft.com/office/drawing/2014/main" id="{F04B11F8-FDC8-E6E8-6FD2-0FAE01B24427}"/>
              </a:ext>
            </a:extLst>
          </p:cNvPr>
          <p:cNvCxnSpPr>
            <a:stCxn id="2" idx="3"/>
            <a:endCxn id="54" idx="0"/>
          </p:cNvCxnSpPr>
          <p:nvPr/>
        </p:nvCxnSpPr>
        <p:spPr>
          <a:xfrm>
            <a:off x="8444811" y="1632978"/>
            <a:ext cx="2226483" cy="1030806"/>
          </a:xfrm>
          <a:prstGeom prst="bentConnector2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Соединитель: уступ 1037">
            <a:extLst>
              <a:ext uri="{FF2B5EF4-FFF2-40B4-BE49-F238E27FC236}">
                <a16:creationId xmlns:a16="http://schemas.microsoft.com/office/drawing/2014/main" id="{CAA51AFA-0728-9186-5BBA-897B387A1075}"/>
              </a:ext>
            </a:extLst>
          </p:cNvPr>
          <p:cNvCxnSpPr>
            <a:stCxn id="20" idx="3"/>
            <a:endCxn id="24" idx="0"/>
          </p:cNvCxnSpPr>
          <p:nvPr/>
        </p:nvCxnSpPr>
        <p:spPr>
          <a:xfrm>
            <a:off x="8422003" y="1632978"/>
            <a:ext cx="999762" cy="1030806"/>
          </a:xfrm>
          <a:prstGeom prst="bentConnector2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Соединитель: уступ 1039">
            <a:extLst>
              <a:ext uri="{FF2B5EF4-FFF2-40B4-BE49-F238E27FC236}">
                <a16:creationId xmlns:a16="http://schemas.microsoft.com/office/drawing/2014/main" id="{D2003425-67B5-73C8-2CCD-24BFDF02E3BD}"/>
              </a:ext>
            </a:extLst>
          </p:cNvPr>
          <p:cNvCxnSpPr>
            <a:stCxn id="20" idx="1"/>
            <a:endCxn id="35" idx="0"/>
          </p:cNvCxnSpPr>
          <p:nvPr/>
        </p:nvCxnSpPr>
        <p:spPr>
          <a:xfrm rot="10800000" flipV="1">
            <a:off x="4809444" y="1632977"/>
            <a:ext cx="2887803" cy="971085"/>
          </a:xfrm>
          <a:prstGeom prst="bentConnector2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единительная линия 1046">
            <a:extLst>
              <a:ext uri="{FF2B5EF4-FFF2-40B4-BE49-F238E27FC236}">
                <a16:creationId xmlns:a16="http://schemas.microsoft.com/office/drawing/2014/main" id="{DC52AEB3-B9B8-74BD-9B49-C099331299B5}"/>
              </a:ext>
            </a:extLst>
          </p:cNvPr>
          <p:cNvCxnSpPr>
            <a:cxnSpLocks/>
            <a:stCxn id="38" idx="0"/>
          </p:cNvCxnSpPr>
          <p:nvPr/>
        </p:nvCxnSpPr>
        <p:spPr>
          <a:xfrm flipV="1">
            <a:off x="6679529" y="1632976"/>
            <a:ext cx="0" cy="98519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Соединитель: уступ 1051">
            <a:extLst>
              <a:ext uri="{FF2B5EF4-FFF2-40B4-BE49-F238E27FC236}">
                <a16:creationId xmlns:a16="http://schemas.microsoft.com/office/drawing/2014/main" id="{076817FE-109B-C14E-98BA-4DC4E851FB1B}"/>
              </a:ext>
            </a:extLst>
          </p:cNvPr>
          <p:cNvCxnSpPr>
            <a:stCxn id="8" idx="1"/>
            <a:endCxn id="42" idx="0"/>
          </p:cNvCxnSpPr>
          <p:nvPr/>
        </p:nvCxnSpPr>
        <p:spPr>
          <a:xfrm rot="10800000" flipV="1">
            <a:off x="1538083" y="2989248"/>
            <a:ext cx="463669" cy="1615839"/>
          </a:xfrm>
          <a:prstGeom prst="bentConnector2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Соединитель: уступ 1053">
            <a:extLst>
              <a:ext uri="{FF2B5EF4-FFF2-40B4-BE49-F238E27FC236}">
                <a16:creationId xmlns:a16="http://schemas.microsoft.com/office/drawing/2014/main" id="{DBFABDF7-1F76-8A97-8B3D-A1123FAC4C0D}"/>
              </a:ext>
            </a:extLst>
          </p:cNvPr>
          <p:cNvCxnSpPr>
            <a:stCxn id="22" idx="3"/>
            <a:endCxn id="45" idx="0"/>
          </p:cNvCxnSpPr>
          <p:nvPr/>
        </p:nvCxnSpPr>
        <p:spPr>
          <a:xfrm>
            <a:off x="2749315" y="2989249"/>
            <a:ext cx="427167" cy="1615839"/>
          </a:xfrm>
          <a:prstGeom prst="bentConnector2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5">
            <a:extLst>
              <a:ext uri="{FF2B5EF4-FFF2-40B4-BE49-F238E27FC236}">
                <a16:creationId xmlns:a16="http://schemas.microsoft.com/office/drawing/2014/main" id="{33CAEFBA-10B7-F1D1-C895-5E9D2528D192}"/>
              </a:ext>
            </a:extLst>
          </p:cNvPr>
          <p:cNvSpPr txBox="1">
            <a:spLocks/>
          </p:cNvSpPr>
          <p:nvPr/>
        </p:nvSpPr>
        <p:spPr>
          <a:xfrm>
            <a:off x="884902" y="410935"/>
            <a:ext cx="10392696" cy="10156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Цепочка сертификатов — обеспечивает доверие к </a:t>
            </a:r>
            <a:r>
              <a:rPr lang="ru-RU" sz="3200" b="1" u="sng" dirty="0">
                <a:latin typeface="Verdana" panose="020B0604030504040204" pitchFamily="34" charset="0"/>
                <a:ea typeface="Verdana" panose="020B0604030504040204" pitchFamily="34" charset="0"/>
              </a:rPr>
              <a:t>усиленной</a:t>
            </a: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 ЭП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Графи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79F9D9F-E29A-2145-9A10-86AD18A26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1"/>
          <a:stretch>
            <a:fillRect/>
          </a:stretch>
        </p:blipFill>
        <p:spPr>
          <a:xfrm>
            <a:off x="4554883" y="0"/>
            <a:ext cx="7637117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7008821-18F7-12E5-2507-6237DEBA9843}"/>
              </a:ext>
            </a:extLst>
          </p:cNvPr>
          <p:cNvSpPr/>
          <p:nvPr/>
        </p:nvSpPr>
        <p:spPr>
          <a:xfrm>
            <a:off x="723900" y="1433628"/>
            <a:ext cx="10744200" cy="4348047"/>
          </a:xfrm>
          <a:prstGeom prst="roundRect">
            <a:avLst>
              <a:gd name="adj" fmla="val 5933"/>
            </a:avLst>
          </a:prstGeom>
          <a:solidFill>
            <a:schemeClr val="bg1">
              <a:alpha val="80000"/>
            </a:schemeClr>
          </a:solidFill>
          <a:ln w="19050">
            <a:solidFill>
              <a:srgbClr val="FFC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1065020" y="1715055"/>
            <a:ext cx="9324119" cy="13102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FFCF66"/>
              </a:buClr>
            </a:pP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Криптопровайдер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(СКЗИ) </a:t>
            </a:r>
            <a:b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— это специальная программа, которая помогает создавать </a:t>
            </a:r>
            <a:b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и проверять электронные подписи, а также защищать данные </a:t>
            </a:r>
            <a:b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 помощью шифрования.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9F12BB-549D-408E-9669-0D8E6B4EA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D5DAB79-21B4-48A5-BB4B-703EE01CB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27A9B95-3CEF-CFB1-EA22-8A8D40E0C39B}"/>
              </a:ext>
            </a:extLst>
          </p:cNvPr>
          <p:cNvGrpSpPr/>
          <p:nvPr/>
        </p:nvGrpSpPr>
        <p:grpSpPr>
          <a:xfrm>
            <a:off x="955955" y="3116193"/>
            <a:ext cx="4549179" cy="3430522"/>
            <a:chOff x="245836" y="2524900"/>
            <a:chExt cx="4549179" cy="3430522"/>
          </a:xfrm>
        </p:grpSpPr>
        <p:sp>
          <p:nvSpPr>
            <p:cNvPr id="16" name="Текст 6">
              <a:extLst>
                <a:ext uri="{FF2B5EF4-FFF2-40B4-BE49-F238E27FC236}">
                  <a16:creationId xmlns:a16="http://schemas.microsoft.com/office/drawing/2014/main" id="{B155FA07-CE72-572A-2E42-4906F58275F1}"/>
                </a:ext>
              </a:extLst>
            </p:cNvPr>
            <p:cNvSpPr txBox="1">
              <a:spLocks/>
            </p:cNvSpPr>
            <p:nvPr/>
          </p:nvSpPr>
          <p:spPr>
            <a:xfrm>
              <a:off x="245836" y="2774768"/>
              <a:ext cx="2388630" cy="933276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Verdana" panose="020B060403050404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b="1" dirty="0">
                  <a:solidFill>
                    <a:schemeClr val="tx1"/>
                  </a:solidFill>
                  <a:ea typeface="Verdana" panose="020B0604030504040204" pitchFamily="34" charset="0"/>
                </a:rPr>
                <a:t>КриптоПро </a:t>
              </a:r>
              <a:r>
                <a:rPr lang="en-US" sz="2000" b="1" dirty="0">
                  <a:solidFill>
                    <a:schemeClr val="tx1"/>
                  </a:solidFill>
                  <a:ea typeface="Verdana" panose="020B0604030504040204" pitchFamily="34" charset="0"/>
                </a:rPr>
                <a:t>CSP</a:t>
              </a:r>
              <a:endParaRPr lang="ru-RU" sz="2000" b="1" dirty="0">
                <a:solidFill>
                  <a:schemeClr val="tx1"/>
                </a:solidFill>
                <a:ea typeface="Verdana" panose="020B0604030504040204" pitchFamily="34" charset="0"/>
              </a:endParaRP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EEB673C-E8B6-24F3-0B01-7DABC8CC5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9320" y="2524900"/>
              <a:ext cx="2725695" cy="3430522"/>
            </a:xfrm>
            <a:prstGeom prst="roundRect">
              <a:avLst>
                <a:gd name="adj" fmla="val 7169"/>
              </a:avLst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4C58C5B-3410-09EA-D4B9-E7D82DFA32E1}"/>
              </a:ext>
            </a:extLst>
          </p:cNvPr>
          <p:cNvGrpSpPr/>
          <p:nvPr/>
        </p:nvGrpSpPr>
        <p:grpSpPr>
          <a:xfrm>
            <a:off x="6210903" y="3215399"/>
            <a:ext cx="5489252" cy="3331316"/>
            <a:chOff x="5904350" y="3215399"/>
            <a:chExt cx="5489252" cy="3331316"/>
          </a:xfrm>
        </p:grpSpPr>
        <p:sp>
          <p:nvSpPr>
            <p:cNvPr id="19" name="Текст 7">
              <a:extLst>
                <a:ext uri="{FF2B5EF4-FFF2-40B4-BE49-F238E27FC236}">
                  <a16:creationId xmlns:a16="http://schemas.microsoft.com/office/drawing/2014/main" id="{F2202C31-5746-3CD1-7598-10ED0FBEE1CF}"/>
                </a:ext>
              </a:extLst>
            </p:cNvPr>
            <p:cNvSpPr txBox="1">
              <a:spLocks/>
            </p:cNvSpPr>
            <p:nvPr/>
          </p:nvSpPr>
          <p:spPr>
            <a:xfrm>
              <a:off x="5904350" y="3455842"/>
              <a:ext cx="1440383" cy="75371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b="1" dirty="0" err="1">
                  <a:ea typeface="Verdana" panose="020B0604030504040204" pitchFamily="34" charset="0"/>
                </a:rPr>
                <a:t>VipNet</a:t>
              </a:r>
              <a:r>
                <a:rPr lang="en-US" sz="2000" b="1" dirty="0">
                  <a:ea typeface="Verdana" panose="020B0604030504040204" pitchFamily="34" charset="0"/>
                </a:rPr>
                <a:t> CSP</a:t>
              </a:r>
              <a:endParaRPr lang="ru-RU" sz="2000" b="1" dirty="0">
                <a:ea typeface="Verdana" panose="020B0604030504040204" pitchFamily="34" charset="0"/>
              </a:endParaRP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AC2E96CE-0166-9B79-2783-D54840F51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568" y="3215399"/>
              <a:ext cx="4218034" cy="3331316"/>
            </a:xfrm>
            <a:prstGeom prst="roundRect">
              <a:avLst>
                <a:gd name="adj" fmla="val 3055"/>
              </a:avLst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BB43D-6E40-4C74-7C8B-E9917CC3BF16}"/>
              </a:ext>
            </a:extLst>
          </p:cNvPr>
          <p:cNvSpPr txBox="1">
            <a:spLocks/>
          </p:cNvSpPr>
          <p:nvPr/>
        </p:nvSpPr>
        <p:spPr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Что такое криптопровайдер?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2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0F79B08-8E84-4F21-902B-992BD6C8B438}"/>
              </a:ext>
            </a:extLst>
          </p:cNvPr>
          <p:cNvSpPr txBox="1"/>
          <p:nvPr/>
        </p:nvSpPr>
        <p:spPr>
          <a:xfrm>
            <a:off x="899652" y="1270313"/>
            <a:ext cx="103779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CAdES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— это формат электронной подписи для любых файлов, </a:t>
            </a:r>
            <a:b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который обеспечивает их защиту, юридическую значимость и возможность проверки с помощью расширенных данных, включая метки времени и сертификаты.</a:t>
            </a:r>
          </a:p>
        </p:txBody>
      </p:sp>
      <p:sp>
        <p:nvSpPr>
          <p:cNvPr id="10" name="Прямоугольник: один скругленный угол 9">
            <a:extLst>
              <a:ext uri="{FF2B5EF4-FFF2-40B4-BE49-F238E27FC236}">
                <a16:creationId xmlns:a16="http://schemas.microsoft.com/office/drawing/2014/main" id="{F3FC8F32-B7E1-46D0-A091-475F87539026}"/>
              </a:ext>
            </a:extLst>
          </p:cNvPr>
          <p:cNvSpPr/>
          <p:nvPr/>
        </p:nvSpPr>
        <p:spPr>
          <a:xfrm>
            <a:off x="1072538" y="4325171"/>
            <a:ext cx="4116566" cy="1567543"/>
          </a:xfrm>
          <a:prstGeom prst="round1Rect">
            <a:avLst/>
          </a:prstGeom>
          <a:solidFill>
            <a:srgbClr val="FFC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300553B-A6B9-F204-5DD6-49E17F383137}"/>
              </a:ext>
            </a:extLst>
          </p:cNvPr>
          <p:cNvSpPr/>
          <p:nvPr/>
        </p:nvSpPr>
        <p:spPr>
          <a:xfrm>
            <a:off x="1181567" y="4926989"/>
            <a:ext cx="1359991" cy="798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Подписанные атрибуты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1E6C978-276E-2209-CEB4-6351BBDF2568}"/>
              </a:ext>
            </a:extLst>
          </p:cNvPr>
          <p:cNvSpPr/>
          <p:nvPr/>
        </p:nvSpPr>
        <p:spPr>
          <a:xfrm>
            <a:off x="2614119" y="4926988"/>
            <a:ext cx="1088817" cy="798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Хеш документа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1972BF8-F2C3-F583-796D-08613A73A510}"/>
              </a:ext>
            </a:extLst>
          </p:cNvPr>
          <p:cNvSpPr/>
          <p:nvPr/>
        </p:nvSpPr>
        <p:spPr>
          <a:xfrm>
            <a:off x="3765769" y="4926987"/>
            <a:ext cx="1323422" cy="798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Электронная подпись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9D73FD-42B5-DE7C-F23C-DA37358BCD74}"/>
              </a:ext>
            </a:extLst>
          </p:cNvPr>
          <p:cNvSpPr txBox="1"/>
          <p:nvPr/>
        </p:nvSpPr>
        <p:spPr>
          <a:xfrm>
            <a:off x="1175088" y="4390216"/>
            <a:ext cx="1665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CAdES-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BES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59F52CA-C1CB-3D25-BEF7-FD079747B064}"/>
              </a:ext>
            </a:extLst>
          </p:cNvPr>
          <p:cNvSpPr txBox="1">
            <a:spLocks/>
          </p:cNvSpPr>
          <p:nvPr/>
        </p:nvSpPr>
        <p:spPr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Формат 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CAdES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6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0F79B08-8E84-4F21-902B-992BD6C8B438}"/>
              </a:ext>
            </a:extLst>
          </p:cNvPr>
          <p:cNvSpPr txBox="1"/>
          <p:nvPr/>
        </p:nvSpPr>
        <p:spPr>
          <a:xfrm>
            <a:off x="899652" y="1270313"/>
            <a:ext cx="103779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CAdES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— это формат электронной подписи для любых файлов, </a:t>
            </a:r>
            <a:b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который обеспечивает их защиту, юридическую значимость и возможность проверки с помощью расширенных данных, включая метки времени и сертификаты.</a:t>
            </a:r>
          </a:p>
        </p:txBody>
      </p:sp>
      <p:sp>
        <p:nvSpPr>
          <p:cNvPr id="7" name="Прямоугольник: один скругленный угол 6">
            <a:extLst>
              <a:ext uri="{FF2B5EF4-FFF2-40B4-BE49-F238E27FC236}">
                <a16:creationId xmlns:a16="http://schemas.microsoft.com/office/drawing/2014/main" id="{067096BF-B81E-69E5-DD6C-5ABB430F7A2C}"/>
              </a:ext>
            </a:extLst>
          </p:cNvPr>
          <p:cNvSpPr/>
          <p:nvPr/>
        </p:nvSpPr>
        <p:spPr>
          <a:xfrm>
            <a:off x="1072540" y="3780886"/>
            <a:ext cx="5336887" cy="2111828"/>
          </a:xfrm>
          <a:prstGeom prst="round1Rect">
            <a:avLst/>
          </a:prstGeom>
          <a:solidFill>
            <a:srgbClr val="FFD9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один скругленный угол 9">
            <a:extLst>
              <a:ext uri="{FF2B5EF4-FFF2-40B4-BE49-F238E27FC236}">
                <a16:creationId xmlns:a16="http://schemas.microsoft.com/office/drawing/2014/main" id="{F3FC8F32-B7E1-46D0-A091-475F87539026}"/>
              </a:ext>
            </a:extLst>
          </p:cNvPr>
          <p:cNvSpPr/>
          <p:nvPr/>
        </p:nvSpPr>
        <p:spPr>
          <a:xfrm>
            <a:off x="1072538" y="4325171"/>
            <a:ext cx="4116566" cy="1567543"/>
          </a:xfrm>
          <a:prstGeom prst="round1Rect">
            <a:avLst/>
          </a:prstGeom>
          <a:solidFill>
            <a:srgbClr val="FFC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300553B-A6B9-F204-5DD6-49E17F383137}"/>
              </a:ext>
            </a:extLst>
          </p:cNvPr>
          <p:cNvSpPr/>
          <p:nvPr/>
        </p:nvSpPr>
        <p:spPr>
          <a:xfrm>
            <a:off x="1181567" y="4926989"/>
            <a:ext cx="1359991" cy="798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Подписанные атрибуты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1E6C978-276E-2209-CEB4-6351BBDF2568}"/>
              </a:ext>
            </a:extLst>
          </p:cNvPr>
          <p:cNvSpPr/>
          <p:nvPr/>
        </p:nvSpPr>
        <p:spPr>
          <a:xfrm>
            <a:off x="2614119" y="4926988"/>
            <a:ext cx="1088817" cy="798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Хеш документа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1972BF8-F2C3-F583-796D-08613A73A510}"/>
              </a:ext>
            </a:extLst>
          </p:cNvPr>
          <p:cNvSpPr/>
          <p:nvPr/>
        </p:nvSpPr>
        <p:spPr>
          <a:xfrm>
            <a:off x="3765769" y="4926987"/>
            <a:ext cx="1323422" cy="798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Электронная подпись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3D4D657-6183-3420-69B9-165EC3B22ABE}"/>
              </a:ext>
            </a:extLst>
          </p:cNvPr>
          <p:cNvSpPr/>
          <p:nvPr/>
        </p:nvSpPr>
        <p:spPr>
          <a:xfrm>
            <a:off x="5285674" y="4926986"/>
            <a:ext cx="1017718" cy="798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Метка времени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9D73FD-42B5-DE7C-F23C-DA37358BCD74}"/>
              </a:ext>
            </a:extLst>
          </p:cNvPr>
          <p:cNvSpPr txBox="1"/>
          <p:nvPr/>
        </p:nvSpPr>
        <p:spPr>
          <a:xfrm>
            <a:off x="1175088" y="4390216"/>
            <a:ext cx="1665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CAdES-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BES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67F079-EA3A-2AD0-4CE5-E58B48A477B1}"/>
              </a:ext>
            </a:extLst>
          </p:cNvPr>
          <p:cNvSpPr txBox="1"/>
          <p:nvPr/>
        </p:nvSpPr>
        <p:spPr>
          <a:xfrm>
            <a:off x="1175088" y="3882875"/>
            <a:ext cx="1665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CAdES-Т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59F52CA-C1CB-3D25-BEF7-FD079747B064}"/>
              </a:ext>
            </a:extLst>
          </p:cNvPr>
          <p:cNvSpPr txBox="1">
            <a:spLocks/>
          </p:cNvSpPr>
          <p:nvPr/>
        </p:nvSpPr>
        <p:spPr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Формат 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CAdES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3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0F79B08-8E84-4F21-902B-992BD6C8B438}"/>
              </a:ext>
            </a:extLst>
          </p:cNvPr>
          <p:cNvSpPr txBox="1"/>
          <p:nvPr/>
        </p:nvSpPr>
        <p:spPr>
          <a:xfrm>
            <a:off x="899652" y="1270313"/>
            <a:ext cx="103779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CAdES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— это формат электронной подписи для любых файлов, </a:t>
            </a:r>
            <a:b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который обеспечивает их защиту, юридическую значимость и возможность проверки с помощью расширенных данных, включая метки времени и сертификаты.</a:t>
            </a:r>
          </a:p>
        </p:txBody>
      </p:sp>
      <p:sp>
        <p:nvSpPr>
          <p:cNvPr id="5" name="Прямоугольник: один скругленный угол 4">
            <a:extLst>
              <a:ext uri="{FF2B5EF4-FFF2-40B4-BE49-F238E27FC236}">
                <a16:creationId xmlns:a16="http://schemas.microsoft.com/office/drawing/2014/main" id="{D87CBF9E-7232-C1B4-CDD1-56AE234F3DCC}"/>
              </a:ext>
            </a:extLst>
          </p:cNvPr>
          <p:cNvSpPr/>
          <p:nvPr/>
        </p:nvSpPr>
        <p:spPr>
          <a:xfrm>
            <a:off x="1072539" y="3367229"/>
            <a:ext cx="7017035" cy="2525485"/>
          </a:xfrm>
          <a:prstGeom prst="round1Rect">
            <a:avLst/>
          </a:prstGeom>
          <a:solidFill>
            <a:srgbClr val="FFE0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один скругленный угол 6">
            <a:extLst>
              <a:ext uri="{FF2B5EF4-FFF2-40B4-BE49-F238E27FC236}">
                <a16:creationId xmlns:a16="http://schemas.microsoft.com/office/drawing/2014/main" id="{067096BF-B81E-69E5-DD6C-5ABB430F7A2C}"/>
              </a:ext>
            </a:extLst>
          </p:cNvPr>
          <p:cNvSpPr/>
          <p:nvPr/>
        </p:nvSpPr>
        <p:spPr>
          <a:xfrm>
            <a:off x="1072540" y="3780886"/>
            <a:ext cx="5336887" cy="2111828"/>
          </a:xfrm>
          <a:prstGeom prst="round1Rect">
            <a:avLst/>
          </a:prstGeom>
          <a:solidFill>
            <a:srgbClr val="FFD9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один скругленный угол 9">
            <a:extLst>
              <a:ext uri="{FF2B5EF4-FFF2-40B4-BE49-F238E27FC236}">
                <a16:creationId xmlns:a16="http://schemas.microsoft.com/office/drawing/2014/main" id="{F3FC8F32-B7E1-46D0-A091-475F87539026}"/>
              </a:ext>
            </a:extLst>
          </p:cNvPr>
          <p:cNvSpPr/>
          <p:nvPr/>
        </p:nvSpPr>
        <p:spPr>
          <a:xfrm>
            <a:off x="1072538" y="4325171"/>
            <a:ext cx="4116566" cy="1567543"/>
          </a:xfrm>
          <a:prstGeom prst="round1Rect">
            <a:avLst/>
          </a:prstGeom>
          <a:solidFill>
            <a:srgbClr val="FFC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300553B-A6B9-F204-5DD6-49E17F383137}"/>
              </a:ext>
            </a:extLst>
          </p:cNvPr>
          <p:cNvSpPr/>
          <p:nvPr/>
        </p:nvSpPr>
        <p:spPr>
          <a:xfrm>
            <a:off x="1181567" y="4926989"/>
            <a:ext cx="1359991" cy="798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Подписанные атрибуты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1E6C978-276E-2209-CEB4-6351BBDF2568}"/>
              </a:ext>
            </a:extLst>
          </p:cNvPr>
          <p:cNvSpPr/>
          <p:nvPr/>
        </p:nvSpPr>
        <p:spPr>
          <a:xfrm>
            <a:off x="2614119" y="4926988"/>
            <a:ext cx="1088817" cy="798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Хеш документа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1972BF8-F2C3-F583-796D-08613A73A510}"/>
              </a:ext>
            </a:extLst>
          </p:cNvPr>
          <p:cNvSpPr/>
          <p:nvPr/>
        </p:nvSpPr>
        <p:spPr>
          <a:xfrm>
            <a:off x="3765769" y="4926987"/>
            <a:ext cx="1323422" cy="798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Электронная подпись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3D4D657-6183-3420-69B9-165EC3B22ABE}"/>
              </a:ext>
            </a:extLst>
          </p:cNvPr>
          <p:cNvSpPr/>
          <p:nvPr/>
        </p:nvSpPr>
        <p:spPr>
          <a:xfrm>
            <a:off x="5285674" y="4926986"/>
            <a:ext cx="1017718" cy="798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Метка времени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99B4B99-B9EA-CEBA-FE91-DB1C9EB8AE88}"/>
              </a:ext>
            </a:extLst>
          </p:cNvPr>
          <p:cNvSpPr/>
          <p:nvPr/>
        </p:nvSpPr>
        <p:spPr>
          <a:xfrm>
            <a:off x="6486545" y="4926985"/>
            <a:ext cx="1527851" cy="798285"/>
          </a:xfrm>
          <a:prstGeom prst="roundRect">
            <a:avLst>
              <a:gd name="adj" fmla="val 13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Полные ссылки </a:t>
            </a:r>
            <a:b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сертификаты </a:t>
            </a:r>
            <a:b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списки отзыва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9D73FD-42B5-DE7C-F23C-DA37358BCD74}"/>
              </a:ext>
            </a:extLst>
          </p:cNvPr>
          <p:cNvSpPr txBox="1"/>
          <p:nvPr/>
        </p:nvSpPr>
        <p:spPr>
          <a:xfrm>
            <a:off x="1175088" y="4390216"/>
            <a:ext cx="1665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CAdES-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BES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67F079-EA3A-2AD0-4CE5-E58B48A477B1}"/>
              </a:ext>
            </a:extLst>
          </p:cNvPr>
          <p:cNvSpPr txBox="1"/>
          <p:nvPr/>
        </p:nvSpPr>
        <p:spPr>
          <a:xfrm>
            <a:off x="1175088" y="3882875"/>
            <a:ext cx="1665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CAdES-Т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E7D144-2CD8-7766-02E2-E00DFCFA1A08}"/>
              </a:ext>
            </a:extLst>
          </p:cNvPr>
          <p:cNvSpPr txBox="1"/>
          <p:nvPr/>
        </p:nvSpPr>
        <p:spPr>
          <a:xfrm>
            <a:off x="1175088" y="3426067"/>
            <a:ext cx="1665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CAdES-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59F52CA-C1CB-3D25-BEF7-FD079747B064}"/>
              </a:ext>
            </a:extLst>
          </p:cNvPr>
          <p:cNvSpPr txBox="1">
            <a:spLocks/>
          </p:cNvSpPr>
          <p:nvPr/>
        </p:nvSpPr>
        <p:spPr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Формат 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CAdES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3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F538FCA2-F341-0E9D-8AE1-1394C351E159}"/>
              </a:ext>
            </a:extLst>
          </p:cNvPr>
          <p:cNvSpPr txBox="1">
            <a:spLocks/>
          </p:cNvSpPr>
          <p:nvPr/>
        </p:nvSpPr>
        <p:spPr>
          <a:xfrm>
            <a:off x="837670" y="748328"/>
            <a:ext cx="10056472" cy="4893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Организационные моменты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5756DE2-D31A-09E0-5C26-47BB9DF3ED78}"/>
              </a:ext>
            </a:extLst>
          </p:cNvPr>
          <p:cNvSpPr/>
          <p:nvPr/>
        </p:nvSpPr>
        <p:spPr bwMode="auto">
          <a:xfrm>
            <a:off x="884902" y="1679831"/>
            <a:ext cx="10093477" cy="7239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BF0343-DAB3-4A0D-484C-E285D28A723B}"/>
              </a:ext>
            </a:extLst>
          </p:cNvPr>
          <p:cNvSpPr txBox="1"/>
          <p:nvPr/>
        </p:nvSpPr>
        <p:spPr bwMode="auto">
          <a:xfrm>
            <a:off x="1673777" y="1851059"/>
            <a:ext cx="9054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Задавайте вопросы в чате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68056A-2951-3DC9-96EB-3279FF3F7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4877" y="1747318"/>
            <a:ext cx="588925" cy="588925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B351F5D-7C8C-4E9B-FAAF-C0EB2AA0CA38}"/>
              </a:ext>
            </a:extLst>
          </p:cNvPr>
          <p:cNvSpPr/>
          <p:nvPr/>
        </p:nvSpPr>
        <p:spPr bwMode="auto">
          <a:xfrm>
            <a:off x="884902" y="2628521"/>
            <a:ext cx="10093477" cy="7239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B534A9-12D4-1C79-F709-B7C5283D885D}"/>
              </a:ext>
            </a:extLst>
          </p:cNvPr>
          <p:cNvSpPr txBox="1"/>
          <p:nvPr/>
        </p:nvSpPr>
        <p:spPr bwMode="auto">
          <a:xfrm>
            <a:off x="1673779" y="2805805"/>
            <a:ext cx="6615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Ответим на вопросы в конце вебинара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43F9D7F-2840-15BC-901C-0E9141D48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4877" y="2696009"/>
            <a:ext cx="588925" cy="588925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AF58DAF-B0E4-AF9A-442D-A6A2562C759C}"/>
              </a:ext>
            </a:extLst>
          </p:cNvPr>
          <p:cNvSpPr/>
          <p:nvPr/>
        </p:nvSpPr>
        <p:spPr bwMode="auto">
          <a:xfrm>
            <a:off x="884902" y="3582666"/>
            <a:ext cx="10093477" cy="7239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1099F-E629-6492-0F89-6003DF9C0FFA}"/>
              </a:ext>
            </a:extLst>
          </p:cNvPr>
          <p:cNvSpPr txBox="1"/>
          <p:nvPr/>
        </p:nvSpPr>
        <p:spPr bwMode="auto">
          <a:xfrm>
            <a:off x="1673779" y="3760287"/>
            <a:ext cx="8616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Запись и презентация будут направлены на вашу почту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F9F866-69A7-84EF-16E2-86A0818EE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4877" y="3650154"/>
            <a:ext cx="588925" cy="588925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ED0A791E-A3E8-3080-0FD5-A1B3F41AA91A}"/>
              </a:ext>
            </a:extLst>
          </p:cNvPr>
          <p:cNvSpPr/>
          <p:nvPr/>
        </p:nvSpPr>
        <p:spPr bwMode="auto">
          <a:xfrm>
            <a:off x="884902" y="4536811"/>
            <a:ext cx="10093477" cy="7239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3A8E5E-FEA0-CE35-E43B-315E6AE802F7}"/>
              </a:ext>
            </a:extLst>
          </p:cNvPr>
          <p:cNvSpPr txBox="1"/>
          <p:nvPr/>
        </p:nvSpPr>
        <p:spPr bwMode="auto">
          <a:xfrm>
            <a:off x="1673779" y="4710401"/>
            <a:ext cx="8815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Длительность вебинара – 90 минут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5A5DE95-9FF2-0CCC-ED9C-612201F77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4877" y="4604299"/>
            <a:ext cx="588925" cy="5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9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0F79B08-8E84-4F21-902B-992BD6C8B438}"/>
              </a:ext>
            </a:extLst>
          </p:cNvPr>
          <p:cNvSpPr txBox="1"/>
          <p:nvPr/>
        </p:nvSpPr>
        <p:spPr>
          <a:xfrm>
            <a:off x="899652" y="1270313"/>
            <a:ext cx="103779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CAdES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— это формат электронной подписи для любых файлов, </a:t>
            </a:r>
            <a:b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который обеспечивает их защиту, юридическую значимость и возможность проверки с помощью расширенных данных, включая метки времени и сертификаты.</a:t>
            </a:r>
          </a:p>
        </p:txBody>
      </p:sp>
      <p:sp>
        <p:nvSpPr>
          <p:cNvPr id="3" name="Прямоугольник: один скругленный угол 2">
            <a:extLst>
              <a:ext uri="{FF2B5EF4-FFF2-40B4-BE49-F238E27FC236}">
                <a16:creationId xmlns:a16="http://schemas.microsoft.com/office/drawing/2014/main" id="{7BC6ACFA-A00A-1B1A-09F9-D7EB15E1A08D}"/>
              </a:ext>
            </a:extLst>
          </p:cNvPr>
          <p:cNvSpPr/>
          <p:nvPr/>
        </p:nvSpPr>
        <p:spPr>
          <a:xfrm>
            <a:off x="1072538" y="2915471"/>
            <a:ext cx="8651283" cy="2977243"/>
          </a:xfrm>
          <a:prstGeom prst="round1Rect">
            <a:avLst>
              <a:gd name="adj" fmla="val 1372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один скругленный угол 4">
            <a:extLst>
              <a:ext uri="{FF2B5EF4-FFF2-40B4-BE49-F238E27FC236}">
                <a16:creationId xmlns:a16="http://schemas.microsoft.com/office/drawing/2014/main" id="{D87CBF9E-7232-C1B4-CDD1-56AE234F3DCC}"/>
              </a:ext>
            </a:extLst>
          </p:cNvPr>
          <p:cNvSpPr/>
          <p:nvPr/>
        </p:nvSpPr>
        <p:spPr>
          <a:xfrm>
            <a:off x="1072539" y="3367229"/>
            <a:ext cx="7017035" cy="2525485"/>
          </a:xfrm>
          <a:prstGeom prst="round1Rect">
            <a:avLst/>
          </a:prstGeom>
          <a:solidFill>
            <a:srgbClr val="FFE0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один скругленный угол 6">
            <a:extLst>
              <a:ext uri="{FF2B5EF4-FFF2-40B4-BE49-F238E27FC236}">
                <a16:creationId xmlns:a16="http://schemas.microsoft.com/office/drawing/2014/main" id="{067096BF-B81E-69E5-DD6C-5ABB430F7A2C}"/>
              </a:ext>
            </a:extLst>
          </p:cNvPr>
          <p:cNvSpPr/>
          <p:nvPr/>
        </p:nvSpPr>
        <p:spPr>
          <a:xfrm>
            <a:off x="1072540" y="3780886"/>
            <a:ext cx="5336887" cy="2111828"/>
          </a:xfrm>
          <a:prstGeom prst="round1Rect">
            <a:avLst/>
          </a:prstGeom>
          <a:solidFill>
            <a:srgbClr val="FFD9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один скругленный угол 9">
            <a:extLst>
              <a:ext uri="{FF2B5EF4-FFF2-40B4-BE49-F238E27FC236}">
                <a16:creationId xmlns:a16="http://schemas.microsoft.com/office/drawing/2014/main" id="{F3FC8F32-B7E1-46D0-A091-475F87539026}"/>
              </a:ext>
            </a:extLst>
          </p:cNvPr>
          <p:cNvSpPr/>
          <p:nvPr/>
        </p:nvSpPr>
        <p:spPr>
          <a:xfrm>
            <a:off x="1072538" y="4325171"/>
            <a:ext cx="4116566" cy="1567543"/>
          </a:xfrm>
          <a:prstGeom prst="round1Rect">
            <a:avLst/>
          </a:prstGeom>
          <a:solidFill>
            <a:srgbClr val="FFC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300553B-A6B9-F204-5DD6-49E17F383137}"/>
              </a:ext>
            </a:extLst>
          </p:cNvPr>
          <p:cNvSpPr/>
          <p:nvPr/>
        </p:nvSpPr>
        <p:spPr>
          <a:xfrm>
            <a:off x="1181567" y="4926989"/>
            <a:ext cx="1359991" cy="798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Подписанные атрибуты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1E6C978-276E-2209-CEB4-6351BBDF2568}"/>
              </a:ext>
            </a:extLst>
          </p:cNvPr>
          <p:cNvSpPr/>
          <p:nvPr/>
        </p:nvSpPr>
        <p:spPr>
          <a:xfrm>
            <a:off x="2614119" y="4926988"/>
            <a:ext cx="1088817" cy="798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Хеш документа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1972BF8-F2C3-F583-796D-08613A73A510}"/>
              </a:ext>
            </a:extLst>
          </p:cNvPr>
          <p:cNvSpPr/>
          <p:nvPr/>
        </p:nvSpPr>
        <p:spPr>
          <a:xfrm>
            <a:off x="3765769" y="4926987"/>
            <a:ext cx="1323422" cy="798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Электронная подпись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3D4D657-6183-3420-69B9-165EC3B22ABE}"/>
              </a:ext>
            </a:extLst>
          </p:cNvPr>
          <p:cNvSpPr/>
          <p:nvPr/>
        </p:nvSpPr>
        <p:spPr>
          <a:xfrm>
            <a:off x="5285674" y="4926986"/>
            <a:ext cx="1017718" cy="798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Метка времени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99B4B99-B9EA-CEBA-FE91-DB1C9EB8AE88}"/>
              </a:ext>
            </a:extLst>
          </p:cNvPr>
          <p:cNvSpPr/>
          <p:nvPr/>
        </p:nvSpPr>
        <p:spPr>
          <a:xfrm>
            <a:off x="6486545" y="4926985"/>
            <a:ext cx="1527851" cy="798285"/>
          </a:xfrm>
          <a:prstGeom prst="roundRect">
            <a:avLst>
              <a:gd name="adj" fmla="val 13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Полные ссылки </a:t>
            </a:r>
            <a:b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сертификаты </a:t>
            </a:r>
            <a:b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списки отзыва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9CE1E2C-A2A8-0428-8A9B-D4B927D992D5}"/>
              </a:ext>
            </a:extLst>
          </p:cNvPr>
          <p:cNvSpPr/>
          <p:nvPr/>
        </p:nvSpPr>
        <p:spPr>
          <a:xfrm>
            <a:off x="8186144" y="3354743"/>
            <a:ext cx="1395363" cy="1191737"/>
          </a:xfrm>
          <a:prstGeom prst="roundRect">
            <a:avLst>
              <a:gd name="adj" fmla="val 117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Штамп времени </a:t>
            </a:r>
            <a:b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</a:t>
            </a:r>
            <a:b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5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CAdES</a:t>
            </a:r>
            <a:r>
              <a:rPr lang="en-US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-C</a:t>
            </a:r>
            <a:endParaRPr lang="ru-RU" sz="11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0F2F0AB-B7C5-5B37-AD63-5364C3322E7C}"/>
              </a:ext>
            </a:extLst>
          </p:cNvPr>
          <p:cNvSpPr/>
          <p:nvPr/>
        </p:nvSpPr>
        <p:spPr>
          <a:xfrm>
            <a:off x="8194711" y="4623728"/>
            <a:ext cx="1395363" cy="1191737"/>
          </a:xfrm>
          <a:prstGeom prst="roundRect">
            <a:avLst>
              <a:gd name="adj" fmla="val 117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Полные значения сертификатов и списки отзыва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9D73FD-42B5-DE7C-F23C-DA37358BCD74}"/>
              </a:ext>
            </a:extLst>
          </p:cNvPr>
          <p:cNvSpPr txBox="1"/>
          <p:nvPr/>
        </p:nvSpPr>
        <p:spPr>
          <a:xfrm>
            <a:off x="1175088" y="4390216"/>
            <a:ext cx="1665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CAdES-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BES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67F079-EA3A-2AD0-4CE5-E58B48A477B1}"/>
              </a:ext>
            </a:extLst>
          </p:cNvPr>
          <p:cNvSpPr txBox="1"/>
          <p:nvPr/>
        </p:nvSpPr>
        <p:spPr>
          <a:xfrm>
            <a:off x="1175088" y="3882875"/>
            <a:ext cx="1665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CAdES-Т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E7D144-2CD8-7766-02E2-E00DFCFA1A08}"/>
              </a:ext>
            </a:extLst>
          </p:cNvPr>
          <p:cNvSpPr txBox="1"/>
          <p:nvPr/>
        </p:nvSpPr>
        <p:spPr>
          <a:xfrm>
            <a:off x="1175088" y="3426067"/>
            <a:ext cx="1665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CAdES-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218B97-6A2C-30AF-C44B-0A5DC6DC58CA}"/>
              </a:ext>
            </a:extLst>
          </p:cNvPr>
          <p:cNvSpPr txBox="1"/>
          <p:nvPr/>
        </p:nvSpPr>
        <p:spPr>
          <a:xfrm>
            <a:off x="1175088" y="2956078"/>
            <a:ext cx="1665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CAdES-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XL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59F52CA-C1CB-3D25-BEF7-FD079747B064}"/>
              </a:ext>
            </a:extLst>
          </p:cNvPr>
          <p:cNvSpPr txBox="1">
            <a:spLocks/>
          </p:cNvSpPr>
          <p:nvPr/>
        </p:nvSpPr>
        <p:spPr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Формат 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CAdES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3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0F79B08-8E84-4F21-902B-992BD6C8B438}"/>
              </a:ext>
            </a:extLst>
          </p:cNvPr>
          <p:cNvSpPr txBox="1"/>
          <p:nvPr/>
        </p:nvSpPr>
        <p:spPr>
          <a:xfrm>
            <a:off x="899652" y="1270313"/>
            <a:ext cx="103779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CAdES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— это формат электронной подписи для любых файлов, </a:t>
            </a:r>
            <a:b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который обеспечивает их защиту, юридическую значимость и возможность проверки с помощью расширенных данных, включая метки времени и сертификаты.</a:t>
            </a:r>
          </a:p>
        </p:txBody>
      </p:sp>
      <p:sp>
        <p:nvSpPr>
          <p:cNvPr id="2" name="Прямоугольник: один скругленный угол 1">
            <a:extLst>
              <a:ext uri="{FF2B5EF4-FFF2-40B4-BE49-F238E27FC236}">
                <a16:creationId xmlns:a16="http://schemas.microsoft.com/office/drawing/2014/main" id="{4B2643C9-F2CE-3926-889E-A52C4CDC0DBD}"/>
              </a:ext>
            </a:extLst>
          </p:cNvPr>
          <p:cNvSpPr/>
          <p:nvPr/>
        </p:nvSpPr>
        <p:spPr>
          <a:xfrm>
            <a:off x="1072539" y="2472714"/>
            <a:ext cx="10032171" cy="3420000"/>
          </a:xfrm>
          <a:prstGeom prst="round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один скругленный угол 2">
            <a:extLst>
              <a:ext uri="{FF2B5EF4-FFF2-40B4-BE49-F238E27FC236}">
                <a16:creationId xmlns:a16="http://schemas.microsoft.com/office/drawing/2014/main" id="{7BC6ACFA-A00A-1B1A-09F9-D7EB15E1A08D}"/>
              </a:ext>
            </a:extLst>
          </p:cNvPr>
          <p:cNvSpPr/>
          <p:nvPr/>
        </p:nvSpPr>
        <p:spPr>
          <a:xfrm>
            <a:off x="1072538" y="2915471"/>
            <a:ext cx="8651283" cy="2977243"/>
          </a:xfrm>
          <a:prstGeom prst="round1Rect">
            <a:avLst>
              <a:gd name="adj" fmla="val 1372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один скругленный угол 4">
            <a:extLst>
              <a:ext uri="{FF2B5EF4-FFF2-40B4-BE49-F238E27FC236}">
                <a16:creationId xmlns:a16="http://schemas.microsoft.com/office/drawing/2014/main" id="{D87CBF9E-7232-C1B4-CDD1-56AE234F3DCC}"/>
              </a:ext>
            </a:extLst>
          </p:cNvPr>
          <p:cNvSpPr/>
          <p:nvPr/>
        </p:nvSpPr>
        <p:spPr>
          <a:xfrm>
            <a:off x="1072539" y="3367229"/>
            <a:ext cx="7017035" cy="2525485"/>
          </a:xfrm>
          <a:prstGeom prst="round1Rect">
            <a:avLst/>
          </a:prstGeom>
          <a:solidFill>
            <a:srgbClr val="FFE0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один скругленный угол 6">
            <a:extLst>
              <a:ext uri="{FF2B5EF4-FFF2-40B4-BE49-F238E27FC236}">
                <a16:creationId xmlns:a16="http://schemas.microsoft.com/office/drawing/2014/main" id="{067096BF-B81E-69E5-DD6C-5ABB430F7A2C}"/>
              </a:ext>
            </a:extLst>
          </p:cNvPr>
          <p:cNvSpPr/>
          <p:nvPr/>
        </p:nvSpPr>
        <p:spPr>
          <a:xfrm>
            <a:off x="1072540" y="3780886"/>
            <a:ext cx="5336887" cy="2111828"/>
          </a:xfrm>
          <a:prstGeom prst="round1Rect">
            <a:avLst/>
          </a:prstGeom>
          <a:solidFill>
            <a:srgbClr val="FFD9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один скругленный угол 9">
            <a:extLst>
              <a:ext uri="{FF2B5EF4-FFF2-40B4-BE49-F238E27FC236}">
                <a16:creationId xmlns:a16="http://schemas.microsoft.com/office/drawing/2014/main" id="{F3FC8F32-B7E1-46D0-A091-475F87539026}"/>
              </a:ext>
            </a:extLst>
          </p:cNvPr>
          <p:cNvSpPr/>
          <p:nvPr/>
        </p:nvSpPr>
        <p:spPr>
          <a:xfrm>
            <a:off x="1072538" y="4325171"/>
            <a:ext cx="4116566" cy="1567543"/>
          </a:xfrm>
          <a:prstGeom prst="round1Rect">
            <a:avLst/>
          </a:prstGeom>
          <a:solidFill>
            <a:srgbClr val="FFC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300553B-A6B9-F204-5DD6-49E17F383137}"/>
              </a:ext>
            </a:extLst>
          </p:cNvPr>
          <p:cNvSpPr/>
          <p:nvPr/>
        </p:nvSpPr>
        <p:spPr>
          <a:xfrm>
            <a:off x="1181567" y="4926989"/>
            <a:ext cx="1359991" cy="798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Подписанные атрибуты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1E6C978-276E-2209-CEB4-6351BBDF2568}"/>
              </a:ext>
            </a:extLst>
          </p:cNvPr>
          <p:cNvSpPr/>
          <p:nvPr/>
        </p:nvSpPr>
        <p:spPr>
          <a:xfrm>
            <a:off x="2614119" y="4926988"/>
            <a:ext cx="1088817" cy="798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Хеш документа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1972BF8-F2C3-F583-796D-08613A73A510}"/>
              </a:ext>
            </a:extLst>
          </p:cNvPr>
          <p:cNvSpPr/>
          <p:nvPr/>
        </p:nvSpPr>
        <p:spPr>
          <a:xfrm>
            <a:off x="3765769" y="4926987"/>
            <a:ext cx="1323422" cy="798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Электронная подпись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3D4D657-6183-3420-69B9-165EC3B22ABE}"/>
              </a:ext>
            </a:extLst>
          </p:cNvPr>
          <p:cNvSpPr/>
          <p:nvPr/>
        </p:nvSpPr>
        <p:spPr>
          <a:xfrm>
            <a:off x="5285674" y="4926986"/>
            <a:ext cx="1017718" cy="798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Метка времени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99B4B99-B9EA-CEBA-FE91-DB1C9EB8AE88}"/>
              </a:ext>
            </a:extLst>
          </p:cNvPr>
          <p:cNvSpPr/>
          <p:nvPr/>
        </p:nvSpPr>
        <p:spPr>
          <a:xfrm>
            <a:off x="6486545" y="4926985"/>
            <a:ext cx="1527851" cy="798285"/>
          </a:xfrm>
          <a:prstGeom prst="roundRect">
            <a:avLst>
              <a:gd name="adj" fmla="val 13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Полные ссылки </a:t>
            </a:r>
            <a:b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сертификаты </a:t>
            </a:r>
            <a:b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списки отзыва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808D998-E244-F9CB-DDFA-43650070753E}"/>
              </a:ext>
            </a:extLst>
          </p:cNvPr>
          <p:cNvSpPr/>
          <p:nvPr/>
        </p:nvSpPr>
        <p:spPr>
          <a:xfrm>
            <a:off x="9820391" y="4926985"/>
            <a:ext cx="1084076" cy="798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Архивный штамп времени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9CE1E2C-A2A8-0428-8A9B-D4B927D992D5}"/>
              </a:ext>
            </a:extLst>
          </p:cNvPr>
          <p:cNvSpPr/>
          <p:nvPr/>
        </p:nvSpPr>
        <p:spPr>
          <a:xfrm>
            <a:off x="8186144" y="3354743"/>
            <a:ext cx="1395363" cy="1191737"/>
          </a:xfrm>
          <a:prstGeom prst="roundRect">
            <a:avLst>
              <a:gd name="adj" fmla="val 117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Штамп времени </a:t>
            </a:r>
            <a:b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</a:t>
            </a:r>
            <a:b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5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CAdES</a:t>
            </a:r>
            <a:r>
              <a:rPr lang="en-US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-C</a:t>
            </a:r>
            <a:endParaRPr lang="ru-RU" sz="11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0F2F0AB-B7C5-5B37-AD63-5364C3322E7C}"/>
              </a:ext>
            </a:extLst>
          </p:cNvPr>
          <p:cNvSpPr/>
          <p:nvPr/>
        </p:nvSpPr>
        <p:spPr>
          <a:xfrm>
            <a:off x="8194711" y="4623728"/>
            <a:ext cx="1395363" cy="1191737"/>
          </a:xfrm>
          <a:prstGeom prst="roundRect">
            <a:avLst>
              <a:gd name="adj" fmla="val 117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Полные значения сертификатов и списки отзыва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9D73FD-42B5-DE7C-F23C-DA37358BCD74}"/>
              </a:ext>
            </a:extLst>
          </p:cNvPr>
          <p:cNvSpPr txBox="1"/>
          <p:nvPr/>
        </p:nvSpPr>
        <p:spPr>
          <a:xfrm>
            <a:off x="1175088" y="4390216"/>
            <a:ext cx="1665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CAdES-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BES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67F079-EA3A-2AD0-4CE5-E58B48A477B1}"/>
              </a:ext>
            </a:extLst>
          </p:cNvPr>
          <p:cNvSpPr txBox="1"/>
          <p:nvPr/>
        </p:nvSpPr>
        <p:spPr>
          <a:xfrm>
            <a:off x="1175088" y="3882875"/>
            <a:ext cx="1665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CAdES-Т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E7D144-2CD8-7766-02E2-E00DFCFA1A08}"/>
              </a:ext>
            </a:extLst>
          </p:cNvPr>
          <p:cNvSpPr txBox="1"/>
          <p:nvPr/>
        </p:nvSpPr>
        <p:spPr>
          <a:xfrm>
            <a:off x="1175088" y="3426067"/>
            <a:ext cx="1665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CAdES-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218B97-6A2C-30AF-C44B-0A5DC6DC58CA}"/>
              </a:ext>
            </a:extLst>
          </p:cNvPr>
          <p:cNvSpPr txBox="1"/>
          <p:nvPr/>
        </p:nvSpPr>
        <p:spPr>
          <a:xfrm>
            <a:off x="1175088" y="2956078"/>
            <a:ext cx="1665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CAdES-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XL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0E86CD-7D73-E7AC-69FD-3706E8C07C20}"/>
              </a:ext>
            </a:extLst>
          </p:cNvPr>
          <p:cNvSpPr txBox="1"/>
          <p:nvPr/>
        </p:nvSpPr>
        <p:spPr>
          <a:xfrm>
            <a:off x="1175088" y="2499270"/>
            <a:ext cx="1665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CAdES-А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59F52CA-C1CB-3D25-BEF7-FD079747B064}"/>
              </a:ext>
            </a:extLst>
          </p:cNvPr>
          <p:cNvSpPr txBox="1">
            <a:spLocks/>
          </p:cNvSpPr>
          <p:nvPr/>
        </p:nvSpPr>
        <p:spPr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Формат 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CAdES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6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54829-A389-435C-B036-F919CDCE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2" y="635297"/>
            <a:ext cx="10253268" cy="489381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Нормативная база по МЧД*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25A7C8-F4E6-21E0-CF3D-B782E88B81F4}"/>
              </a:ext>
            </a:extLst>
          </p:cNvPr>
          <p:cNvSpPr/>
          <p:nvPr/>
        </p:nvSpPr>
        <p:spPr>
          <a:xfrm>
            <a:off x="1001949" y="1315232"/>
            <a:ext cx="4672520" cy="2131602"/>
          </a:xfrm>
          <a:prstGeom prst="roundRect">
            <a:avLst>
              <a:gd name="adj" fmla="val 889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Федеральный закон </a:t>
            </a:r>
            <a:b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№ 63-ФЗ 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 электронной подписи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ru-RU" sz="1800" b="1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/>
            </a:pPr>
            <a:r>
              <a:rPr lang="ru-RU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Закрепляет юридическую силу </a:t>
            </a:r>
            <a:br>
              <a:rPr lang="ru-RU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электронных документов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/>
            </a:pPr>
            <a:r>
              <a:rPr lang="ru-RU" sz="14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Определяет правила использования электронной подписи</a:t>
            </a:r>
            <a:endParaRPr lang="ru-RU" altLang="ru-RU" sz="1400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F78E7AA-709F-E9D6-71B4-BA8749E8E51E}"/>
              </a:ext>
            </a:extLst>
          </p:cNvPr>
          <p:cNvSpPr/>
          <p:nvPr/>
        </p:nvSpPr>
        <p:spPr>
          <a:xfrm>
            <a:off x="6027905" y="1315231"/>
            <a:ext cx="4672520" cy="2113769"/>
          </a:xfrm>
          <a:prstGeom prst="roundRect">
            <a:avLst>
              <a:gd name="adj" fmla="val 7464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Федеральный закон </a:t>
            </a:r>
            <a:b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№ 476-ФЗ</a:t>
            </a:r>
          </a:p>
          <a:p>
            <a:pPr marL="285750" indent="-285750" algn="l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Вводит механизм подтверждения полномочий в электронной форме (МЧД)</a:t>
            </a:r>
          </a:p>
          <a:p>
            <a:pPr marL="285750" indent="-285750" algn="l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Позволяет подписывать документы УКЭП физического лица при наличии полномочий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F3E0E94-4159-CF9E-7A7A-E3BA854C1315}"/>
              </a:ext>
            </a:extLst>
          </p:cNvPr>
          <p:cNvSpPr/>
          <p:nvPr/>
        </p:nvSpPr>
        <p:spPr>
          <a:xfrm>
            <a:off x="6027905" y="3732178"/>
            <a:ext cx="4672520" cy="2113769"/>
          </a:xfrm>
          <a:prstGeom prst="roundRect">
            <a:avLst>
              <a:gd name="adj" fmla="val 7826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Приказы Минцифры </a:t>
            </a:r>
            <a:b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№ 857, 858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Устанавливает формат МЧД для электронного взаимодействия между организациями (B2B)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Определяет к содержанию и полномочиям МЧД</a:t>
            </a:r>
            <a:endParaRPr lang="ru-RU" sz="1800" b="1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4FD6B78-28DB-6CF2-863C-792EDC1BC28E}"/>
              </a:ext>
            </a:extLst>
          </p:cNvPr>
          <p:cNvSpPr/>
          <p:nvPr/>
        </p:nvSpPr>
        <p:spPr>
          <a:xfrm>
            <a:off x="1001948" y="3732179"/>
            <a:ext cx="4672520" cy="2114144"/>
          </a:xfrm>
          <a:prstGeom prst="roundRect">
            <a:avLst>
              <a:gd name="adj" fmla="val 8448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Федеральный закон </a:t>
            </a:r>
            <a:b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№ 443-ФЗ</a:t>
            </a:r>
            <a:endParaRPr lang="ru-RU" sz="1800" b="1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Закрепляет использование УКЭП физического лица при подписании от имени организации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/>
            </a:pP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Устанавливает обязательность применения МЧД в отдельных случаях</a:t>
            </a:r>
            <a:endParaRPr lang="ru-RU" alt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Рисунок 5" descr="Изображение выглядит как канцтовары, скреп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1FF4EBC-6DD7-DEC3-A9A9-247BC0ACC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54"/>
          <a:stretch/>
        </p:blipFill>
        <p:spPr>
          <a:xfrm>
            <a:off x="10229658" y="2216833"/>
            <a:ext cx="1962342" cy="2727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D802A2-2B54-4651-B40F-1A422E6E0EB1}"/>
              </a:ext>
            </a:extLst>
          </p:cNvPr>
          <p:cNvSpPr txBox="1"/>
          <p:nvPr/>
        </p:nvSpPr>
        <p:spPr>
          <a:xfrm>
            <a:off x="1001948" y="5845947"/>
            <a:ext cx="80020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*Нормативная база сформирована и продолжает развиваться с учётом практики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8324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Графи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79F9D9F-E29A-2145-9A10-86AD18A26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1"/>
          <a:stretch>
            <a:fillRect/>
          </a:stretch>
        </p:blipFill>
        <p:spPr>
          <a:xfrm>
            <a:off x="4554883" y="0"/>
            <a:ext cx="7637117" cy="6858000"/>
          </a:xfrm>
          <a:prstGeom prst="rect">
            <a:avLst/>
          </a:prstGeom>
        </p:spPr>
      </p:pic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FF7F9139-BAD3-44D6-8662-2BDB5E47A2A9}"/>
              </a:ext>
            </a:extLst>
          </p:cNvPr>
          <p:cNvSpPr/>
          <p:nvPr/>
        </p:nvSpPr>
        <p:spPr>
          <a:xfrm>
            <a:off x="723900" y="1433628"/>
            <a:ext cx="10744200" cy="4388052"/>
          </a:xfrm>
          <a:prstGeom prst="roundRect">
            <a:avLst>
              <a:gd name="adj" fmla="val 5933"/>
            </a:avLst>
          </a:prstGeom>
          <a:solidFill>
            <a:schemeClr val="bg1">
              <a:alpha val="50000"/>
            </a:schemeClr>
          </a:solidFill>
          <a:ln w="19050">
            <a:solidFill>
              <a:srgbClr val="FFC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1065020" y="1715055"/>
            <a:ext cx="9771582" cy="273048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МЧД — цифровая доверенность: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Подтверждает право сотрудника подписывать документы за компанию или ИП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Создаётся в формате, удобном для автоматической и быстрой проверки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Защищена электронной подписью для безопасности и доверия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9F12BB-549D-408E-9669-0D8E6B4EA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D5DAB79-21B4-48A5-BB4B-703EE01CB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A3A8CB8-D475-75F0-735D-22E12C086CEB}"/>
              </a:ext>
            </a:extLst>
          </p:cNvPr>
          <p:cNvSpPr txBox="1">
            <a:spLocks/>
          </p:cNvSpPr>
          <p:nvPr/>
        </p:nvSpPr>
        <p:spPr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Что такое МЧД?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Графи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79F9D9F-E29A-2145-9A10-86AD18A26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1"/>
          <a:stretch>
            <a:fillRect/>
          </a:stretch>
        </p:blipFill>
        <p:spPr>
          <a:xfrm>
            <a:off x="4554883" y="0"/>
            <a:ext cx="7637117" cy="6858000"/>
          </a:xfrm>
          <a:prstGeom prst="rect">
            <a:avLst/>
          </a:prstGeom>
        </p:spPr>
      </p:pic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FF7F9139-BAD3-44D6-8662-2BDB5E47A2A9}"/>
              </a:ext>
            </a:extLst>
          </p:cNvPr>
          <p:cNvSpPr/>
          <p:nvPr/>
        </p:nvSpPr>
        <p:spPr>
          <a:xfrm>
            <a:off x="723900" y="1433628"/>
            <a:ext cx="10744200" cy="4388052"/>
          </a:xfrm>
          <a:prstGeom prst="roundRect">
            <a:avLst>
              <a:gd name="adj" fmla="val 5933"/>
            </a:avLst>
          </a:prstGeom>
          <a:solidFill>
            <a:schemeClr val="bg1">
              <a:alpha val="50000"/>
            </a:schemeClr>
          </a:solidFill>
          <a:ln w="19050">
            <a:solidFill>
              <a:srgbClr val="FFC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1065020" y="1715055"/>
            <a:ext cx="9771582" cy="273048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МЧД — цифровая доверенность: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Подтверждает право сотрудника подписывать документы за компанию или ИП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Создаётся в формате, удобном для автоматической и быстрой проверки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Защищена электронной подписью для безопасности и доверия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9F12BB-549D-408E-9669-0D8E6B4EA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D5DAB79-21B4-48A5-BB4B-703EE01CB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A3A8CB8-D475-75F0-735D-22E12C086CEB}"/>
              </a:ext>
            </a:extLst>
          </p:cNvPr>
          <p:cNvSpPr txBox="1">
            <a:spLocks/>
          </p:cNvSpPr>
          <p:nvPr/>
        </p:nvSpPr>
        <p:spPr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Что такое МЧД?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601F75D-355D-46C3-AE42-99A49DA7F86C}"/>
              </a:ext>
            </a:extLst>
          </p:cNvPr>
          <p:cNvGrpSpPr/>
          <p:nvPr/>
        </p:nvGrpSpPr>
        <p:grpSpPr>
          <a:xfrm>
            <a:off x="1341374" y="3489042"/>
            <a:ext cx="1738380" cy="1623128"/>
            <a:chOff x="3898478" y="3749908"/>
            <a:chExt cx="1379340" cy="128789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26E1806-7F3E-4CF7-9B2A-15C827089D56}"/>
                </a:ext>
              </a:extLst>
            </p:cNvPr>
            <p:cNvSpPr/>
            <p:nvPr/>
          </p:nvSpPr>
          <p:spPr>
            <a:xfrm>
              <a:off x="3898478" y="3749908"/>
              <a:ext cx="1379340" cy="12878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F66"/>
              </a:solidFill>
            </a:ln>
            <a:effectLst>
              <a:outerShdw blurRad="50800" dist="381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Изображение выглядит как белый,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06B25F9-0F75-4AF0-8799-D0BCF16DC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27" t="19946" r="16380" b="36241"/>
            <a:stretch/>
          </p:blipFill>
          <p:spPr>
            <a:xfrm>
              <a:off x="4029193" y="3842488"/>
              <a:ext cx="1141598" cy="747302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F40BCEF-8097-4F62-BA32-601F923DD4A1}"/>
              </a:ext>
            </a:extLst>
          </p:cNvPr>
          <p:cNvSpPr txBox="1"/>
          <p:nvPr/>
        </p:nvSpPr>
        <p:spPr>
          <a:xfrm>
            <a:off x="1533787" y="4575432"/>
            <a:ext cx="1383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444444"/>
                </a:solidFill>
                <a:latin typeface="Montserrat" panose="00000500000000000000" pitchFamily="2" charset="-52"/>
              </a:rPr>
              <a:t>xxx.xml</a:t>
            </a:r>
            <a:endParaRPr lang="ru-RU" sz="1400" dirty="0">
              <a:solidFill>
                <a:srgbClr val="444444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7552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Графи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79F9D9F-E29A-2145-9A10-86AD18A26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1"/>
          <a:stretch>
            <a:fillRect/>
          </a:stretch>
        </p:blipFill>
        <p:spPr>
          <a:xfrm>
            <a:off x="4554883" y="0"/>
            <a:ext cx="7637117" cy="6858000"/>
          </a:xfrm>
          <a:prstGeom prst="rect">
            <a:avLst/>
          </a:prstGeom>
        </p:spPr>
      </p:pic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FF7F9139-BAD3-44D6-8662-2BDB5E47A2A9}"/>
              </a:ext>
            </a:extLst>
          </p:cNvPr>
          <p:cNvSpPr/>
          <p:nvPr/>
        </p:nvSpPr>
        <p:spPr>
          <a:xfrm>
            <a:off x="723900" y="1433628"/>
            <a:ext cx="10744200" cy="4388052"/>
          </a:xfrm>
          <a:prstGeom prst="roundRect">
            <a:avLst>
              <a:gd name="adj" fmla="val 5933"/>
            </a:avLst>
          </a:prstGeom>
          <a:solidFill>
            <a:schemeClr val="bg1">
              <a:alpha val="50000"/>
            </a:schemeClr>
          </a:solidFill>
          <a:ln w="19050">
            <a:solidFill>
              <a:srgbClr val="FFC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1065020" y="1715055"/>
            <a:ext cx="9771582" cy="273048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МЧД — цифровая доверенность: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Подтверждает право сотрудника подписывать документы за компанию или ИП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Создаётся в формате, удобном для автоматической и быстрой проверки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Защищена электронной подписью для безопасности и доверия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9F12BB-549D-408E-9669-0D8E6B4EA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D5DAB79-21B4-48A5-BB4B-703EE01CB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A3A8CB8-D475-75F0-735D-22E12C086CEB}"/>
              </a:ext>
            </a:extLst>
          </p:cNvPr>
          <p:cNvSpPr txBox="1">
            <a:spLocks/>
          </p:cNvSpPr>
          <p:nvPr/>
        </p:nvSpPr>
        <p:spPr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Что такое МЧД?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D788B30-8CAA-4C1D-B1DF-86E0F52D5BA1}"/>
              </a:ext>
            </a:extLst>
          </p:cNvPr>
          <p:cNvGrpSpPr/>
          <p:nvPr/>
        </p:nvGrpSpPr>
        <p:grpSpPr>
          <a:xfrm>
            <a:off x="1341374" y="3489042"/>
            <a:ext cx="1738380" cy="1623128"/>
            <a:chOff x="3898478" y="3749908"/>
            <a:chExt cx="1379340" cy="1287892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C4FF8B1A-C094-4A3E-A21D-4A18250AD154}"/>
                </a:ext>
              </a:extLst>
            </p:cNvPr>
            <p:cNvSpPr/>
            <p:nvPr/>
          </p:nvSpPr>
          <p:spPr>
            <a:xfrm>
              <a:off x="3898478" y="3749908"/>
              <a:ext cx="1379340" cy="12878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F66"/>
              </a:solidFill>
            </a:ln>
            <a:effectLst>
              <a:outerShdw blurRad="50800" dist="381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 descr="Изображение выглядит как белый,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58AEAFE-56C4-4DC3-916F-E0A90E97E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27" t="19946" r="16380" b="36241"/>
            <a:stretch/>
          </p:blipFill>
          <p:spPr>
            <a:xfrm>
              <a:off x="4029193" y="3842488"/>
              <a:ext cx="1141598" cy="747302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3CBDD30-32EA-48E9-8E35-320FA1559322}"/>
              </a:ext>
            </a:extLst>
          </p:cNvPr>
          <p:cNvGrpSpPr/>
          <p:nvPr/>
        </p:nvGrpSpPr>
        <p:grpSpPr>
          <a:xfrm>
            <a:off x="4029367" y="3470189"/>
            <a:ext cx="1851158" cy="1623128"/>
            <a:chOff x="3387682" y="4017933"/>
            <a:chExt cx="1851158" cy="1623128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742A8885-7585-432E-86D9-565E33FF9D53}"/>
                </a:ext>
              </a:extLst>
            </p:cNvPr>
            <p:cNvGrpSpPr/>
            <p:nvPr/>
          </p:nvGrpSpPr>
          <p:grpSpPr>
            <a:xfrm>
              <a:off x="3444071" y="4017933"/>
              <a:ext cx="1738380" cy="1623128"/>
              <a:chOff x="5839011" y="3735356"/>
              <a:chExt cx="1379340" cy="1287892"/>
            </a:xfrm>
          </p:grpSpPr>
          <p:sp>
            <p:nvSpPr>
              <p:cNvPr id="32" name="Прямоугольник: скругленные углы 31">
                <a:extLst>
                  <a:ext uri="{FF2B5EF4-FFF2-40B4-BE49-F238E27FC236}">
                    <a16:creationId xmlns:a16="http://schemas.microsoft.com/office/drawing/2014/main" id="{FC107C9D-51BC-40D3-9FDC-576BB86BFDCC}"/>
                  </a:ext>
                </a:extLst>
              </p:cNvPr>
              <p:cNvSpPr/>
              <p:nvPr/>
            </p:nvSpPr>
            <p:spPr>
              <a:xfrm>
                <a:off x="5839011" y="3735356"/>
                <a:ext cx="1379340" cy="128789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CF66"/>
                </a:solidFill>
              </a:ln>
              <a:effectLst>
                <a:outerShdw blurRad="50800" dist="38100" dir="5400000" algn="t" rotWithShape="0">
                  <a:prstClr val="black">
                    <a:alpha val="5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3" name="Рисунок 32" descr="Изображение выглядит как Графика, круг, графический дизайн, логотип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0AFC5C8C-BA7F-42BA-A307-C0732D95D7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54" t="16736" r="22345" b="29940"/>
              <a:stretch/>
            </p:blipFill>
            <p:spPr>
              <a:xfrm>
                <a:off x="6158943" y="3822792"/>
                <a:ext cx="739475" cy="746525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ADDDDA-C19B-4C65-BFB6-6D62A0B059DE}"/>
                </a:ext>
              </a:extLst>
            </p:cNvPr>
            <p:cNvSpPr txBox="1"/>
            <p:nvPr/>
          </p:nvSpPr>
          <p:spPr>
            <a:xfrm>
              <a:off x="3387682" y="5130030"/>
              <a:ext cx="185115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0" i="0" dirty="0">
                  <a:solidFill>
                    <a:srgbClr val="444444"/>
                  </a:solidFill>
                  <a:effectLst/>
                  <a:latin typeface="Montserrat" panose="00000500000000000000" pitchFamily="2" charset="-52"/>
                </a:rPr>
                <a:t>xxx.xml.sig</a:t>
              </a:r>
              <a:endParaRPr lang="ru-RU" sz="1400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44F9A59-0994-4C06-A2D5-E954A65BBC00}"/>
              </a:ext>
            </a:extLst>
          </p:cNvPr>
          <p:cNvGrpSpPr/>
          <p:nvPr/>
        </p:nvGrpSpPr>
        <p:grpSpPr>
          <a:xfrm>
            <a:off x="3430279" y="4176125"/>
            <a:ext cx="398258" cy="398258"/>
            <a:chOff x="7007302" y="4108078"/>
            <a:chExt cx="398258" cy="398258"/>
          </a:xfrm>
          <a:solidFill>
            <a:srgbClr val="FFCF66"/>
          </a:solidFill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D5D3BB2C-67F4-4407-86FA-E7B13E87D133}"/>
                </a:ext>
              </a:extLst>
            </p:cNvPr>
            <p:cNvSpPr/>
            <p:nvPr/>
          </p:nvSpPr>
          <p:spPr>
            <a:xfrm>
              <a:off x="7007302" y="4284347"/>
              <a:ext cx="398258" cy="4571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FFC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75CBC585-73A4-4123-B1A1-D7C7F1F2DE66}"/>
                </a:ext>
              </a:extLst>
            </p:cNvPr>
            <p:cNvSpPr/>
            <p:nvPr/>
          </p:nvSpPr>
          <p:spPr>
            <a:xfrm rot="5400000">
              <a:off x="7007301" y="4284347"/>
              <a:ext cx="398258" cy="4571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FFC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675BA64-5FD1-4235-A006-E5884038A117}"/>
              </a:ext>
            </a:extLst>
          </p:cNvPr>
          <p:cNvSpPr txBox="1"/>
          <p:nvPr/>
        </p:nvSpPr>
        <p:spPr>
          <a:xfrm>
            <a:off x="1533787" y="4575432"/>
            <a:ext cx="1383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444444"/>
                </a:solidFill>
                <a:latin typeface="Montserrat" panose="00000500000000000000" pitchFamily="2" charset="-52"/>
              </a:rPr>
              <a:t>xxx.xml</a:t>
            </a:r>
            <a:endParaRPr lang="ru-RU" sz="1400" dirty="0">
              <a:solidFill>
                <a:srgbClr val="444444"/>
              </a:solidFill>
              <a:latin typeface="Montserrat" panose="00000500000000000000" pitchFamily="2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DC245E-BA82-4FFA-BBD7-1A62413A6821}"/>
              </a:ext>
            </a:extLst>
          </p:cNvPr>
          <p:cNvSpPr txBox="1"/>
          <p:nvPr/>
        </p:nvSpPr>
        <p:spPr>
          <a:xfrm>
            <a:off x="1065020" y="5515401"/>
            <a:ext cx="93863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*Один из вариантов файла с подписью. Возможно использование других форматов (например, </a:t>
            </a:r>
            <a:r>
              <a:rPr lang="en-US" sz="1400" dirty="0"/>
              <a:t>SIG, P7S </a:t>
            </a:r>
            <a:r>
              <a:rPr lang="ru-RU" sz="1400" dirty="0"/>
              <a:t>или </a:t>
            </a:r>
            <a:r>
              <a:rPr lang="en-US" sz="1400" dirty="0"/>
              <a:t>SGN</a:t>
            </a:r>
            <a:r>
              <a:rPr lang="ru-RU" sz="1400" dirty="0"/>
              <a:t>).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BC09E7-A0EC-4562-85DB-E5D09DF29949}"/>
              </a:ext>
            </a:extLst>
          </p:cNvPr>
          <p:cNvSpPr txBox="1"/>
          <p:nvPr/>
        </p:nvSpPr>
        <p:spPr>
          <a:xfrm>
            <a:off x="5357283" y="4539162"/>
            <a:ext cx="253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44444"/>
                </a:solidFill>
                <a:latin typeface="Montserrat" panose="00000500000000000000" pitchFamily="2" charset="-52"/>
              </a:rPr>
              <a:t>*</a:t>
            </a:r>
            <a:endParaRPr lang="ru-RU" sz="1400" dirty="0">
              <a:solidFill>
                <a:srgbClr val="444444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293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Графи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79F9D9F-E29A-2145-9A10-86AD18A26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1"/>
          <a:stretch>
            <a:fillRect/>
          </a:stretch>
        </p:blipFill>
        <p:spPr>
          <a:xfrm>
            <a:off x="4554883" y="0"/>
            <a:ext cx="7637117" cy="6858000"/>
          </a:xfrm>
          <a:prstGeom prst="rect">
            <a:avLst/>
          </a:prstGeom>
        </p:spPr>
      </p:pic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FF7F9139-BAD3-44D6-8662-2BDB5E47A2A9}"/>
              </a:ext>
            </a:extLst>
          </p:cNvPr>
          <p:cNvSpPr/>
          <p:nvPr/>
        </p:nvSpPr>
        <p:spPr>
          <a:xfrm>
            <a:off x="723900" y="1433628"/>
            <a:ext cx="10744200" cy="4388052"/>
          </a:xfrm>
          <a:prstGeom prst="roundRect">
            <a:avLst>
              <a:gd name="adj" fmla="val 5933"/>
            </a:avLst>
          </a:prstGeom>
          <a:solidFill>
            <a:schemeClr val="bg1">
              <a:alpha val="50000"/>
            </a:schemeClr>
          </a:solidFill>
          <a:ln w="19050">
            <a:solidFill>
              <a:srgbClr val="FFC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1065020" y="1715055"/>
            <a:ext cx="9771582" cy="273048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МЧД — цифровая доверенность: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Подтверждает право сотрудника подписывать документы за компанию или ИП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Создаётся в формате, удобном для автоматической и быстрой проверки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Защищена электронной подписью для безопасности и доверия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9F12BB-549D-408E-9669-0D8E6B4EA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D5DAB79-21B4-48A5-BB4B-703EE01CB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A3A8CB8-D475-75F0-735D-22E12C086CEB}"/>
              </a:ext>
            </a:extLst>
          </p:cNvPr>
          <p:cNvSpPr txBox="1">
            <a:spLocks/>
          </p:cNvSpPr>
          <p:nvPr/>
        </p:nvSpPr>
        <p:spPr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Что такое МЧД?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5954D9-BB34-453A-9C0B-F9E04923BDCB}"/>
              </a:ext>
            </a:extLst>
          </p:cNvPr>
          <p:cNvSpPr txBox="1"/>
          <p:nvPr/>
        </p:nvSpPr>
        <p:spPr>
          <a:xfrm>
            <a:off x="1368144" y="5130030"/>
            <a:ext cx="1383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dirty="0">
                <a:solidFill>
                  <a:srgbClr val="444444"/>
                </a:solidFill>
                <a:effectLst/>
                <a:latin typeface="Montserrat" panose="00000500000000000000" pitchFamily="2" charset="-52"/>
              </a:rPr>
              <a:t>xxx.xml</a:t>
            </a:r>
            <a:endParaRPr lang="ru-RU" sz="1400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CEBBD2F7-9ED7-4267-A30D-28D1CBD4EAE0}"/>
              </a:ext>
            </a:extLst>
          </p:cNvPr>
          <p:cNvSpPr/>
          <p:nvPr/>
        </p:nvSpPr>
        <p:spPr>
          <a:xfrm>
            <a:off x="1065020" y="3298366"/>
            <a:ext cx="6334156" cy="2230017"/>
          </a:xfrm>
          <a:prstGeom prst="roundRect">
            <a:avLst/>
          </a:prstGeom>
          <a:solidFill>
            <a:schemeClr val="bg1"/>
          </a:solidFill>
          <a:ln>
            <a:solidFill>
              <a:srgbClr val="FFCF66"/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B456213-8B10-46E9-BE95-42CD95756524}"/>
              </a:ext>
            </a:extLst>
          </p:cNvPr>
          <p:cNvGrpSpPr/>
          <p:nvPr/>
        </p:nvGrpSpPr>
        <p:grpSpPr>
          <a:xfrm>
            <a:off x="1341374" y="3489042"/>
            <a:ext cx="1738380" cy="1623128"/>
            <a:chOff x="3898478" y="3749908"/>
            <a:chExt cx="1379340" cy="1287892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3C983A3D-49CD-4DE4-B244-EBDB0FE64222}"/>
                </a:ext>
              </a:extLst>
            </p:cNvPr>
            <p:cNvSpPr/>
            <p:nvPr/>
          </p:nvSpPr>
          <p:spPr>
            <a:xfrm>
              <a:off x="3898478" y="3749908"/>
              <a:ext cx="1379340" cy="12878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F66"/>
              </a:solidFill>
            </a:ln>
            <a:effectLst>
              <a:outerShdw blurRad="50800" dist="381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Изображение выглядит как белый, дизай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F44FDBE-748B-4AD8-A073-29C3C1545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27" t="19946" r="16380" b="36241"/>
            <a:stretch/>
          </p:blipFill>
          <p:spPr>
            <a:xfrm>
              <a:off x="4029193" y="3842488"/>
              <a:ext cx="1141598" cy="747302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BFADDAC-6C63-4E03-869F-013A828B9238}"/>
              </a:ext>
            </a:extLst>
          </p:cNvPr>
          <p:cNvGrpSpPr/>
          <p:nvPr/>
        </p:nvGrpSpPr>
        <p:grpSpPr>
          <a:xfrm>
            <a:off x="4029367" y="3470189"/>
            <a:ext cx="1851158" cy="1623128"/>
            <a:chOff x="3387682" y="4017933"/>
            <a:chExt cx="1851158" cy="1623128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AB861618-3FCE-497E-85C9-E062C517AB93}"/>
                </a:ext>
              </a:extLst>
            </p:cNvPr>
            <p:cNvGrpSpPr/>
            <p:nvPr/>
          </p:nvGrpSpPr>
          <p:grpSpPr>
            <a:xfrm>
              <a:off x="3444071" y="4017933"/>
              <a:ext cx="1738380" cy="1623128"/>
              <a:chOff x="5839011" y="3735356"/>
              <a:chExt cx="1379340" cy="1287892"/>
            </a:xfrm>
          </p:grpSpPr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7F756735-5296-44E7-9DC7-191564AD0938}"/>
                  </a:ext>
                </a:extLst>
              </p:cNvPr>
              <p:cNvSpPr/>
              <p:nvPr/>
            </p:nvSpPr>
            <p:spPr>
              <a:xfrm>
                <a:off x="5839011" y="3735356"/>
                <a:ext cx="1379340" cy="128789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CF66"/>
                </a:solidFill>
              </a:ln>
              <a:effectLst>
                <a:outerShdw blurRad="50800" dist="38100" dir="5400000" algn="t" rotWithShape="0">
                  <a:prstClr val="black">
                    <a:alpha val="5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" name="Рисунок 15" descr="Изображение выглядит как Графика, круг, графический дизайн, логотип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5528B7F6-12EC-48D3-AD29-E7F247E888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54" t="16736" r="22345" b="29940"/>
              <a:stretch/>
            </p:blipFill>
            <p:spPr>
              <a:xfrm>
                <a:off x="6158943" y="3822792"/>
                <a:ext cx="739475" cy="74652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463DAC-C6CD-451E-83E0-ED60C0770D04}"/>
                </a:ext>
              </a:extLst>
            </p:cNvPr>
            <p:cNvSpPr txBox="1"/>
            <p:nvPr/>
          </p:nvSpPr>
          <p:spPr>
            <a:xfrm>
              <a:off x="3387682" y="5130030"/>
              <a:ext cx="185115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0" i="0" dirty="0">
                  <a:solidFill>
                    <a:srgbClr val="444444"/>
                  </a:solidFill>
                  <a:effectLst/>
                  <a:latin typeface="Montserrat" panose="00000500000000000000" pitchFamily="2" charset="-52"/>
                </a:rPr>
                <a:t>xxx.xml.sig</a:t>
              </a:r>
              <a:endParaRPr lang="ru-RU" sz="1400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43B4063-636F-4D9B-A8F2-976FC0515CC0}"/>
              </a:ext>
            </a:extLst>
          </p:cNvPr>
          <p:cNvGrpSpPr/>
          <p:nvPr/>
        </p:nvGrpSpPr>
        <p:grpSpPr>
          <a:xfrm>
            <a:off x="3430279" y="4176125"/>
            <a:ext cx="398258" cy="398258"/>
            <a:chOff x="7007302" y="4108078"/>
            <a:chExt cx="398258" cy="398258"/>
          </a:xfrm>
          <a:solidFill>
            <a:srgbClr val="FFCF66"/>
          </a:solidFill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A80B9E6E-CC09-4A9F-9AAE-C4E461189F4D}"/>
                </a:ext>
              </a:extLst>
            </p:cNvPr>
            <p:cNvSpPr/>
            <p:nvPr/>
          </p:nvSpPr>
          <p:spPr>
            <a:xfrm>
              <a:off x="7007302" y="4284347"/>
              <a:ext cx="398258" cy="4571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FFC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B8ABF998-D615-4832-A4CE-46ABC195224F}"/>
                </a:ext>
              </a:extLst>
            </p:cNvPr>
            <p:cNvSpPr/>
            <p:nvPr/>
          </p:nvSpPr>
          <p:spPr>
            <a:xfrm rot="5400000">
              <a:off x="7007301" y="4284347"/>
              <a:ext cx="398258" cy="4571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FFC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9F013D72-6DD9-43BC-9654-89ED57B33F4F}"/>
              </a:ext>
            </a:extLst>
          </p:cNvPr>
          <p:cNvGrpSpPr/>
          <p:nvPr/>
        </p:nvGrpSpPr>
        <p:grpSpPr>
          <a:xfrm>
            <a:off x="6221645" y="4521228"/>
            <a:ext cx="868755" cy="996163"/>
            <a:chOff x="6259149" y="4128427"/>
            <a:chExt cx="868755" cy="9961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72244B-27DF-4F94-8474-B4DAFACFC507}"/>
                </a:ext>
              </a:extLst>
            </p:cNvPr>
            <p:cNvSpPr txBox="1"/>
            <p:nvPr/>
          </p:nvSpPr>
          <p:spPr>
            <a:xfrm>
              <a:off x="6265912" y="4816813"/>
              <a:ext cx="85022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0" i="0" dirty="0">
                  <a:solidFill>
                    <a:srgbClr val="444444"/>
                  </a:solidFill>
                  <a:effectLst/>
                  <a:latin typeface="Montserrat" panose="00000500000000000000" pitchFamily="2" charset="-52"/>
                </a:rPr>
                <a:t>xxx</a:t>
              </a:r>
              <a:r>
                <a:rPr lang="ru-RU" sz="1400" dirty="0">
                  <a:solidFill>
                    <a:srgbClr val="444444"/>
                  </a:solidFill>
                  <a:latin typeface="Montserrat" panose="00000500000000000000" pitchFamily="2" charset="-52"/>
                </a:rPr>
                <a:t>.</a:t>
              </a:r>
              <a:r>
                <a:rPr lang="en-US" sz="1400" dirty="0">
                  <a:solidFill>
                    <a:srgbClr val="444444"/>
                  </a:solidFill>
                  <a:latin typeface="Montserrat" panose="00000500000000000000" pitchFamily="2" charset="-52"/>
                </a:rPr>
                <a:t>zip</a:t>
              </a:r>
              <a:endParaRPr lang="ru-RU" sz="1400" dirty="0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1680AFD-9DA6-406E-B5FD-52997C67F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149" y="4128427"/>
              <a:ext cx="868755" cy="723963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7F691A9-D706-4E54-828A-AF92809CA8C5}"/>
              </a:ext>
            </a:extLst>
          </p:cNvPr>
          <p:cNvSpPr txBox="1"/>
          <p:nvPr/>
        </p:nvSpPr>
        <p:spPr>
          <a:xfrm>
            <a:off x="1533787" y="4575432"/>
            <a:ext cx="1383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444444"/>
                </a:solidFill>
                <a:latin typeface="Montserrat" panose="00000500000000000000" pitchFamily="2" charset="-52"/>
              </a:rPr>
              <a:t>xxx.xml</a:t>
            </a:r>
            <a:endParaRPr lang="ru-RU" sz="1400" dirty="0">
              <a:solidFill>
                <a:srgbClr val="444444"/>
              </a:solidFill>
              <a:latin typeface="Montserrat" panose="00000500000000000000" pitchFamily="2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FF73C1-B3B1-4D3F-96CB-F0F7296D1E98}"/>
              </a:ext>
            </a:extLst>
          </p:cNvPr>
          <p:cNvSpPr txBox="1"/>
          <p:nvPr/>
        </p:nvSpPr>
        <p:spPr>
          <a:xfrm>
            <a:off x="1065020" y="5515401"/>
            <a:ext cx="93863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*Один из вариантов файла с подписью. Возможно использование других форматов (например, </a:t>
            </a:r>
            <a:r>
              <a:rPr lang="en-US" sz="1400" dirty="0"/>
              <a:t>SIG, P7S </a:t>
            </a:r>
            <a:r>
              <a:rPr lang="ru-RU" sz="1400" dirty="0"/>
              <a:t>или </a:t>
            </a:r>
            <a:r>
              <a:rPr lang="en-US" sz="1400" dirty="0"/>
              <a:t>SGN</a:t>
            </a:r>
            <a:r>
              <a:rPr lang="ru-RU" sz="1400" dirty="0"/>
              <a:t>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7AB5F7-B001-4BB4-B136-AF5B732C6F60}"/>
              </a:ext>
            </a:extLst>
          </p:cNvPr>
          <p:cNvSpPr txBox="1"/>
          <p:nvPr/>
        </p:nvSpPr>
        <p:spPr>
          <a:xfrm>
            <a:off x="5357283" y="4539162"/>
            <a:ext cx="253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44444"/>
                </a:solidFill>
                <a:latin typeface="Montserrat" panose="00000500000000000000" pitchFamily="2" charset="-52"/>
              </a:rPr>
              <a:t>*</a:t>
            </a:r>
            <a:endParaRPr lang="ru-RU" sz="1400" dirty="0">
              <a:solidFill>
                <a:srgbClr val="444444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755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629819-343A-4079-AA28-3CD6E7821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51" y="1274323"/>
            <a:ext cx="9154653" cy="2633193"/>
          </a:xfrm>
          <a:prstGeom prst="roundRect">
            <a:avLst>
              <a:gd name="adj" fmla="val 4275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23D22AC-E0E7-4618-B60A-955A7ECB93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929"/>
          <a:stretch/>
        </p:blipFill>
        <p:spPr>
          <a:xfrm>
            <a:off x="1024051" y="4319808"/>
            <a:ext cx="9154652" cy="1683037"/>
          </a:xfrm>
          <a:prstGeom prst="roundRect">
            <a:avLst>
              <a:gd name="adj" fmla="val 8008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74733DB-1247-59A6-F26D-53FC02294D48}"/>
              </a:ext>
            </a:extLst>
          </p:cNvPr>
          <p:cNvSpPr txBox="1">
            <a:spLocks/>
          </p:cNvSpPr>
          <p:nvPr/>
        </p:nvSpPr>
        <p:spPr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Создание МЧД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5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64FF585-A1CE-443F-91C6-D5CD1652F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041" y="1124678"/>
            <a:ext cx="5717730" cy="5009926"/>
          </a:xfrm>
          <a:prstGeom prst="roundRect">
            <a:avLst>
              <a:gd name="adj" fmla="val 2746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BA74978-6DA2-4E58-8388-431B3F700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" t="6042" r="2036" b="7816"/>
          <a:stretch/>
        </p:blipFill>
        <p:spPr bwMode="auto">
          <a:xfrm>
            <a:off x="7305870" y="2999625"/>
            <a:ext cx="4159280" cy="857797"/>
          </a:xfrm>
          <a:prstGeom prst="roundRect">
            <a:avLst>
              <a:gd name="adj" fmla="val 8932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20077D-A0F9-C86D-2CCB-878151F0A026}"/>
              </a:ext>
            </a:extLst>
          </p:cNvPr>
          <p:cNvSpPr txBox="1">
            <a:spLocks/>
          </p:cNvSpPr>
          <p:nvPr/>
        </p:nvSpPr>
        <p:spPr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Создание МЧД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0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AB98703-1814-C4E4-6EB4-485C0AD3FDD8}"/>
              </a:ext>
            </a:extLst>
          </p:cNvPr>
          <p:cNvSpPr txBox="1">
            <a:spLocks/>
          </p:cNvSpPr>
          <p:nvPr/>
        </p:nvSpPr>
        <p:spPr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Зарегистрированная МЧД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D5F608-58F0-4354-BE3C-FD82FA73F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64" y="1213166"/>
            <a:ext cx="6789071" cy="485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1E2BBC8-E8C7-40B2-AF7E-E2B59DC0C536}"/>
              </a:ext>
            </a:extLst>
          </p:cNvPr>
          <p:cNvSpPr/>
          <p:nvPr/>
        </p:nvSpPr>
        <p:spPr>
          <a:xfrm>
            <a:off x="7007980" y="1754416"/>
            <a:ext cx="2425579" cy="223026"/>
          </a:xfrm>
          <a:prstGeom prst="roundRect">
            <a:avLst/>
          </a:prstGeom>
          <a:noFill/>
          <a:ln w="19050">
            <a:solidFill>
              <a:srgbClr val="FFC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04DD213-DCA1-4675-82AC-52BD561E8893}"/>
              </a:ext>
            </a:extLst>
          </p:cNvPr>
          <p:cNvGrpSpPr/>
          <p:nvPr/>
        </p:nvGrpSpPr>
        <p:grpSpPr>
          <a:xfrm>
            <a:off x="846689" y="1960637"/>
            <a:ext cx="3379178" cy="1889407"/>
            <a:chOff x="846689" y="1960637"/>
            <a:chExt cx="3379178" cy="1889407"/>
          </a:xfrm>
        </p:grpSpPr>
        <p:sp>
          <p:nvSpPr>
            <p:cNvPr id="192" name="Прямоугольник: скругленные углы 191">
              <a:extLst>
                <a:ext uri="{FF2B5EF4-FFF2-40B4-BE49-F238E27FC236}">
                  <a16:creationId xmlns:a16="http://schemas.microsoft.com/office/drawing/2014/main" id="{7FDC76AA-D945-455F-8FFC-9A4D87C703C6}"/>
                </a:ext>
              </a:extLst>
            </p:cNvPr>
            <p:cNvSpPr/>
            <p:nvPr/>
          </p:nvSpPr>
          <p:spPr>
            <a:xfrm>
              <a:off x="846689" y="1960637"/>
              <a:ext cx="3379178" cy="1889407"/>
            </a:xfrm>
            <a:prstGeom prst="roundRect">
              <a:avLst>
                <a:gd name="adj" fmla="val 972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CB74F9C2-2FCE-4768-BBFF-C0234BB6443D}"/>
                </a:ext>
              </a:extLst>
            </p:cNvPr>
            <p:cNvSpPr txBox="1"/>
            <p:nvPr/>
          </p:nvSpPr>
          <p:spPr>
            <a:xfrm>
              <a:off x="1036798" y="2044574"/>
              <a:ext cx="197770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800+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1A830F24-4BE3-41DF-84EF-93DAA3DAC840}"/>
                </a:ext>
              </a:extLst>
            </p:cNvPr>
            <p:cNvSpPr txBox="1"/>
            <p:nvPr/>
          </p:nvSpPr>
          <p:spPr>
            <a:xfrm>
              <a:off x="1036798" y="2558272"/>
              <a:ext cx="215555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сотрудников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EF2AB6C7-5283-4015-8C01-2711D98B2E3D}"/>
                </a:ext>
              </a:extLst>
            </p:cNvPr>
            <p:cNvSpPr txBox="1"/>
            <p:nvPr/>
          </p:nvSpPr>
          <p:spPr>
            <a:xfrm>
              <a:off x="1036798" y="3157747"/>
              <a:ext cx="2717681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Среди них более 500</a:t>
              </a:r>
              <a:b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</a:b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сертифицированных </a:t>
              </a:r>
              <a:b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</a:b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специалистов</a:t>
              </a:r>
              <a:endPara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6DC5412-D7E4-46C8-AD82-B45990F693A5}"/>
              </a:ext>
            </a:extLst>
          </p:cNvPr>
          <p:cNvGrpSpPr/>
          <p:nvPr/>
        </p:nvGrpSpPr>
        <p:grpSpPr>
          <a:xfrm>
            <a:off x="4395713" y="1960637"/>
            <a:ext cx="3380400" cy="1890000"/>
            <a:chOff x="4395713" y="1960637"/>
            <a:chExt cx="3380400" cy="1890000"/>
          </a:xfrm>
        </p:grpSpPr>
        <p:sp>
          <p:nvSpPr>
            <p:cNvPr id="196" name="Прямоугольник: скругленные углы 195">
              <a:extLst>
                <a:ext uri="{FF2B5EF4-FFF2-40B4-BE49-F238E27FC236}">
                  <a16:creationId xmlns:a16="http://schemas.microsoft.com/office/drawing/2014/main" id="{756001DF-9B48-43DA-B162-C010A1135C14}"/>
                </a:ext>
              </a:extLst>
            </p:cNvPr>
            <p:cNvSpPr/>
            <p:nvPr/>
          </p:nvSpPr>
          <p:spPr>
            <a:xfrm>
              <a:off x="4395713" y="1960637"/>
              <a:ext cx="3380400" cy="1890000"/>
            </a:xfrm>
            <a:prstGeom prst="roundRect">
              <a:avLst>
                <a:gd name="adj" fmla="val 9720"/>
              </a:avLst>
            </a:prstGeom>
            <a:solidFill>
              <a:srgbClr val="FFC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40AF3140-8E13-4A05-8890-4A64148153D6}"/>
                </a:ext>
              </a:extLst>
            </p:cNvPr>
            <p:cNvSpPr txBox="1"/>
            <p:nvPr/>
          </p:nvSpPr>
          <p:spPr>
            <a:xfrm>
              <a:off x="4570193" y="2044574"/>
              <a:ext cx="197770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ТОП 5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E04457E8-6639-47B9-94C0-24CB117054D4}"/>
                </a:ext>
              </a:extLst>
            </p:cNvPr>
            <p:cNvSpPr txBox="1"/>
            <p:nvPr/>
          </p:nvSpPr>
          <p:spPr>
            <a:xfrm>
              <a:off x="4570193" y="2558272"/>
              <a:ext cx="271127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интеграторов </a:t>
              </a:r>
              <a:b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</a:b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1С в России </a:t>
              </a:r>
              <a:b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</a:b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по версии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TAdviser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2024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4F100E53-74CB-43E7-B544-13D915D4802E}"/>
                </a:ext>
              </a:extLst>
            </p:cNvPr>
            <p:cNvSpPr txBox="1"/>
            <p:nvPr/>
          </p:nvSpPr>
          <p:spPr>
            <a:xfrm>
              <a:off x="4570193" y="3319330"/>
              <a:ext cx="2483863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Нам доверяют ведущие корпорации и госсектор</a:t>
              </a:r>
              <a:endPara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217" name="Рисунок 216">
            <a:extLst>
              <a:ext uri="{FF2B5EF4-FFF2-40B4-BE49-F238E27FC236}">
                <a16:creationId xmlns:a16="http://schemas.microsoft.com/office/drawing/2014/main" id="{DF92ABAA-8CA5-4C75-B4E9-63DDF1713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50" t="20505" r="2864" b="8670"/>
          <a:stretch/>
        </p:blipFill>
        <p:spPr>
          <a:xfrm>
            <a:off x="6547902" y="1444234"/>
            <a:ext cx="2112633" cy="2404330"/>
          </a:xfrm>
          <a:custGeom>
            <a:avLst/>
            <a:gdLst>
              <a:gd name="connsiteX0" fmla="*/ 50 w 2930652"/>
              <a:gd name="connsiteY0" fmla="*/ -502 h 3394710"/>
              <a:gd name="connsiteX1" fmla="*/ 2930702 w 2930652"/>
              <a:gd name="connsiteY1" fmla="*/ -502 h 3394710"/>
              <a:gd name="connsiteX2" fmla="*/ 2930702 w 2930652"/>
              <a:gd name="connsiteY2" fmla="*/ 3394208 h 3394710"/>
              <a:gd name="connsiteX3" fmla="*/ 50 w 2930652"/>
              <a:gd name="connsiteY3" fmla="*/ 3394208 h 339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0652" h="3394710">
                <a:moveTo>
                  <a:pt x="50" y="-502"/>
                </a:moveTo>
                <a:lnTo>
                  <a:pt x="2930702" y="-502"/>
                </a:lnTo>
                <a:lnTo>
                  <a:pt x="2930702" y="3394208"/>
                </a:lnTo>
                <a:lnTo>
                  <a:pt x="50" y="3394208"/>
                </a:lnTo>
                <a:close/>
              </a:path>
            </a:pathLst>
          </a:cu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CE88F5B-75E8-4BD5-9D75-871528F184D6}"/>
              </a:ext>
            </a:extLst>
          </p:cNvPr>
          <p:cNvGrpSpPr/>
          <p:nvPr/>
        </p:nvGrpSpPr>
        <p:grpSpPr>
          <a:xfrm>
            <a:off x="845004" y="3991491"/>
            <a:ext cx="3379178" cy="1889407"/>
            <a:chOff x="845004" y="3991491"/>
            <a:chExt cx="3379178" cy="1889407"/>
          </a:xfrm>
        </p:grpSpPr>
        <p:sp>
          <p:nvSpPr>
            <p:cNvPr id="221" name="Прямоугольник: скругленные углы 220">
              <a:extLst>
                <a:ext uri="{FF2B5EF4-FFF2-40B4-BE49-F238E27FC236}">
                  <a16:creationId xmlns:a16="http://schemas.microsoft.com/office/drawing/2014/main" id="{60216964-DE06-4227-A739-B4B3D1B6A474}"/>
                </a:ext>
              </a:extLst>
            </p:cNvPr>
            <p:cNvSpPr/>
            <p:nvPr/>
          </p:nvSpPr>
          <p:spPr>
            <a:xfrm>
              <a:off x="845004" y="3991491"/>
              <a:ext cx="3379178" cy="1889407"/>
            </a:xfrm>
            <a:prstGeom prst="roundRect">
              <a:avLst>
                <a:gd name="adj" fmla="val 972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6A064E90-9A02-4B75-A927-1445E554CC95}"/>
                </a:ext>
              </a:extLst>
            </p:cNvPr>
            <p:cNvSpPr txBox="1"/>
            <p:nvPr/>
          </p:nvSpPr>
          <p:spPr>
            <a:xfrm>
              <a:off x="1036798" y="4127999"/>
              <a:ext cx="197770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5 000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4B58C01F-0B92-4E23-BAE3-FCFEC46865FF}"/>
                </a:ext>
              </a:extLst>
            </p:cNvPr>
            <p:cNvSpPr txBox="1"/>
            <p:nvPr/>
          </p:nvSpPr>
          <p:spPr>
            <a:xfrm>
              <a:off x="1036799" y="4641697"/>
              <a:ext cx="30957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пользователей сопровождаем в 1 системе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EFC37C52-E0CA-4F3A-A722-C45D53F15AF7}"/>
                </a:ext>
              </a:extLst>
            </p:cNvPr>
            <p:cNvSpPr txBox="1"/>
            <p:nvPr/>
          </p:nvSpPr>
          <p:spPr>
            <a:xfrm>
              <a:off x="1036799" y="5348825"/>
              <a:ext cx="2717681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Гарантируем бесперебойную работу на всех уровнях</a:t>
              </a:r>
              <a:endPara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11545BA-625B-4F79-8D87-2D65A1FE316F}"/>
              </a:ext>
            </a:extLst>
          </p:cNvPr>
          <p:cNvGrpSpPr/>
          <p:nvPr/>
        </p:nvGrpSpPr>
        <p:grpSpPr>
          <a:xfrm>
            <a:off x="4395713" y="3990980"/>
            <a:ext cx="3349983" cy="1877930"/>
            <a:chOff x="4395713" y="3990980"/>
            <a:chExt cx="3349983" cy="1877930"/>
          </a:xfrm>
        </p:grpSpPr>
        <p:sp>
          <p:nvSpPr>
            <p:cNvPr id="219" name="Прямоугольник: скругленные углы 218">
              <a:extLst>
                <a:ext uri="{FF2B5EF4-FFF2-40B4-BE49-F238E27FC236}">
                  <a16:creationId xmlns:a16="http://schemas.microsoft.com/office/drawing/2014/main" id="{95DF0C6D-4353-4198-BF3F-575A22FD536C}"/>
                </a:ext>
              </a:extLst>
            </p:cNvPr>
            <p:cNvSpPr/>
            <p:nvPr/>
          </p:nvSpPr>
          <p:spPr>
            <a:xfrm>
              <a:off x="4395713" y="3990980"/>
              <a:ext cx="3349983" cy="1877930"/>
            </a:xfrm>
            <a:prstGeom prst="roundRect">
              <a:avLst>
                <a:gd name="adj" fmla="val 972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7AC4EF1B-F373-4B17-AFAB-2778EF4F050D}"/>
                </a:ext>
              </a:extLst>
            </p:cNvPr>
            <p:cNvSpPr txBox="1"/>
            <p:nvPr/>
          </p:nvSpPr>
          <p:spPr>
            <a:xfrm>
              <a:off x="4577796" y="4157367"/>
              <a:ext cx="315428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Официальные статусы 1С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7F8C33F9-7FF4-4C66-BFD4-6622BD9ABBCE}"/>
                </a:ext>
              </a:extLst>
            </p:cNvPr>
            <p:cNvSpPr txBox="1"/>
            <p:nvPr/>
          </p:nvSpPr>
          <p:spPr>
            <a:xfrm>
              <a:off x="4577796" y="5348532"/>
              <a:ext cx="2496656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Для внедрения, сопровождения и разработки системы</a:t>
              </a: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98B36-1A8C-4169-AC2A-54B6773BF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2" y="441325"/>
            <a:ext cx="10121472" cy="9852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«</a:t>
            </a:r>
            <a:r>
              <a:rPr lang="ru-RU" dirty="0" err="1"/>
              <a:t>Форус</a:t>
            </a:r>
            <a:r>
              <a:rPr lang="ru-RU" dirty="0"/>
              <a:t>» — надёжный партнёр </a:t>
            </a:r>
            <a:br>
              <a:rPr lang="ru-RU" dirty="0"/>
            </a:br>
            <a:r>
              <a:rPr lang="ru-RU" dirty="0"/>
              <a:t>в цифровой трансформации бизнеса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671FFEC-EBC4-E3B1-A8F5-2378ADBA61AA}"/>
              </a:ext>
            </a:extLst>
          </p:cNvPr>
          <p:cNvGrpSpPr/>
          <p:nvPr/>
        </p:nvGrpSpPr>
        <p:grpSpPr>
          <a:xfrm>
            <a:off x="7945959" y="1960636"/>
            <a:ext cx="3392272" cy="3908273"/>
            <a:chOff x="7945959" y="1960636"/>
            <a:chExt cx="3392272" cy="3908273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05092D3D-30A3-401C-D837-EA8D11AB96ED}"/>
                </a:ext>
              </a:extLst>
            </p:cNvPr>
            <p:cNvSpPr/>
            <p:nvPr/>
          </p:nvSpPr>
          <p:spPr>
            <a:xfrm>
              <a:off x="7945959" y="1960636"/>
              <a:ext cx="3380400" cy="3908273"/>
            </a:xfrm>
            <a:prstGeom prst="roundRect">
              <a:avLst>
                <a:gd name="adj" fmla="val 521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666CB0-539C-1D40-A09A-4E32F28B2EF5}"/>
                </a:ext>
              </a:extLst>
            </p:cNvPr>
            <p:cNvSpPr txBox="1"/>
            <p:nvPr/>
          </p:nvSpPr>
          <p:spPr>
            <a:xfrm>
              <a:off x="8136010" y="2044574"/>
              <a:ext cx="248756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10 000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8B847E-A196-4248-A45C-10CB8C59C715}"/>
                </a:ext>
              </a:extLst>
            </p:cNvPr>
            <p:cNvSpPr txBox="1"/>
            <p:nvPr/>
          </p:nvSpPr>
          <p:spPr>
            <a:xfrm>
              <a:off x="8136010" y="2558272"/>
              <a:ext cx="313824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Клиентов разных отраслей</a:t>
              </a: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A76B46D-58F4-8AD3-A699-CCD89B0C9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592" y="3038297"/>
              <a:ext cx="978768" cy="489384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640EB2-F7B5-DC74-E972-9ED8B7F7F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6422" y="3196960"/>
              <a:ext cx="1606589" cy="338229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149BB2A-8483-CCF1-DAFB-6B6CF9A50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2070" y="4577755"/>
              <a:ext cx="1222155" cy="325552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734BAAF-DAD0-237C-F364-AD623D895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307" y="3482923"/>
              <a:ext cx="2025924" cy="102838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66C87D3-9991-DD73-F42C-0DC23C620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0114" y="4505038"/>
              <a:ext cx="1100816" cy="286212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22B6A8F-ADF0-9322-8E47-1065FCCA0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6422" y="3505790"/>
              <a:ext cx="1085093" cy="1085093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CCB886A-8CF6-3EC2-6196-2B3669286E70}"/>
              </a:ext>
            </a:extLst>
          </p:cNvPr>
          <p:cNvSpPr txBox="1"/>
          <p:nvPr/>
        </p:nvSpPr>
        <p:spPr>
          <a:xfrm>
            <a:off x="8119973" y="5345191"/>
            <a:ext cx="3154287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Работаем как часть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команды Заказчика</a:t>
            </a:r>
          </a:p>
        </p:txBody>
      </p:sp>
    </p:spTree>
    <p:extLst>
      <p:ext uri="{BB962C8B-B14F-4D97-AF65-F5344CB8AC3E}">
        <p14:creationId xmlns:p14="http://schemas.microsoft.com/office/powerpoint/2010/main" val="299202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AB98703-1814-C4E4-6EB4-485C0AD3FDD8}"/>
              </a:ext>
            </a:extLst>
          </p:cNvPr>
          <p:cNvSpPr txBox="1">
            <a:spLocks/>
          </p:cNvSpPr>
          <p:nvPr/>
        </p:nvSpPr>
        <p:spPr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Как отозвать</a:t>
            </a: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 МЧД?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6403217-A44B-4C4B-85FD-94004CB8E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2" y="1248150"/>
            <a:ext cx="5788484" cy="467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E43D6F6-850C-45BD-A465-CE07E2C85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336" y="3272380"/>
            <a:ext cx="4402762" cy="3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76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5239" y="2096210"/>
            <a:ext cx="4737894" cy="1415475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Verdana" panose="020B0604030504040204" pitchFamily="34" charset="0"/>
                <a:ea typeface="Verdana" panose="020B0604030504040204" pitchFamily="34" charset="0"/>
              </a:rPr>
              <a:t>Демонстрация</a:t>
            </a:r>
          </a:p>
        </p:txBody>
      </p:sp>
      <p:pic>
        <p:nvPicPr>
          <p:cNvPr id="6" name="Рисунок 5" descr="Изображение выглядит как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7CE38E-7FC7-A563-0948-73CB24A76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6" y="3972331"/>
            <a:ext cx="323850" cy="323850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018AC7D-78C2-EBF2-2692-23F6BF4D0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27" y="3972331"/>
            <a:ext cx="323850" cy="323850"/>
          </a:xfrm>
          <a:prstGeom prst="rect">
            <a:avLst/>
          </a:prstGeom>
        </p:spPr>
      </p:pic>
      <p:pic>
        <p:nvPicPr>
          <p:cNvPr id="8" name="Рисунок 7" descr="Изображение выглядит как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7E2C12E-CD51-D933-7300-1C9E7FAF9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296" y="3972331"/>
            <a:ext cx="323850" cy="323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341F9E-92BF-CD55-BA7B-6AFC46450634}"/>
              </a:ext>
            </a:extLst>
          </p:cNvPr>
          <p:cNvSpPr txBox="1"/>
          <p:nvPr/>
        </p:nvSpPr>
        <p:spPr>
          <a:xfrm>
            <a:off x="865239" y="4485728"/>
            <a:ext cx="3266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F66"/>
              </a:buClr>
            </a:pPr>
            <a:r>
              <a:rPr lang="ru-RU" sz="1800" b="0" dirty="0">
                <a:latin typeface="Verdana" panose="020B0604030504040204" pitchFamily="34" charset="0"/>
                <a:ea typeface="Verdana" panose="020B0604030504040204" pitchFamily="34" charset="0"/>
              </a:rPr>
              <a:t>Добавление сертификата, постановка меток времени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333886-F47C-6ABE-1353-34959F87B6DB}"/>
              </a:ext>
            </a:extLst>
          </p:cNvPr>
          <p:cNvSpPr txBox="1"/>
          <p:nvPr/>
        </p:nvSpPr>
        <p:spPr>
          <a:xfrm>
            <a:off x="4462767" y="4485728"/>
            <a:ext cx="32664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F66"/>
              </a:buClr>
            </a:pPr>
            <a:r>
              <a:rPr lang="ru-RU" sz="1800" b="0" dirty="0">
                <a:latin typeface="Verdana" panose="020B0604030504040204" pitchFamily="34" charset="0"/>
                <a:ea typeface="Verdana" panose="020B0604030504040204" pitchFamily="34" charset="0"/>
              </a:rPr>
              <a:t>Подписание документов, </a:t>
            </a:r>
            <a:br>
              <a:rPr lang="ru-RU" sz="1800" b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0" dirty="0">
                <a:latin typeface="Verdana" panose="020B0604030504040204" pitchFamily="34" charset="0"/>
                <a:ea typeface="Verdana" panose="020B0604030504040204" pitchFamily="34" charset="0"/>
              </a:rPr>
              <a:t>контроль срока действия подписи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0A2908-5A45-8D62-FAD1-213557568C6E}"/>
              </a:ext>
            </a:extLst>
          </p:cNvPr>
          <p:cNvSpPr txBox="1"/>
          <p:nvPr/>
        </p:nvSpPr>
        <p:spPr>
          <a:xfrm>
            <a:off x="8060296" y="4485728"/>
            <a:ext cx="33827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F66"/>
              </a:buClr>
            </a:pPr>
            <a:r>
              <a:rPr lang="ru-RU" sz="1800" b="0" dirty="0">
                <a:latin typeface="Verdana" panose="020B0604030504040204" pitchFamily="34" charset="0"/>
                <a:ea typeface="Verdana" panose="020B0604030504040204" pitchFamily="34" charset="0"/>
              </a:rPr>
              <a:t>Отображение штампов     и их юридическая сила, обмен подписанными файлами</a:t>
            </a:r>
          </a:p>
        </p:txBody>
      </p:sp>
    </p:spTree>
    <p:extLst>
      <p:ext uri="{BB962C8B-B14F-4D97-AF65-F5344CB8AC3E}">
        <p14:creationId xmlns:p14="http://schemas.microsoft.com/office/powerpoint/2010/main" val="37624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38F7464-78B3-42E8-AA84-71AB5779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2" y="635297"/>
            <a:ext cx="10392696" cy="489381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Подведём итоги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CE4E469-0E32-4832-B87C-243CAF7AA2A4}"/>
              </a:ext>
            </a:extLst>
          </p:cNvPr>
          <p:cNvGrpSpPr/>
          <p:nvPr/>
        </p:nvGrpSpPr>
        <p:grpSpPr>
          <a:xfrm>
            <a:off x="884901" y="1776776"/>
            <a:ext cx="10111581" cy="1000125"/>
            <a:chOff x="1039309" y="4597727"/>
            <a:chExt cx="10111581" cy="1000125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1D4AE44D-8F6E-4088-9385-FE0FF2FCA9DF}"/>
                </a:ext>
              </a:extLst>
            </p:cNvPr>
            <p:cNvSpPr/>
            <p:nvPr/>
          </p:nvSpPr>
          <p:spPr>
            <a:xfrm>
              <a:off x="1039309" y="4597727"/>
              <a:ext cx="10111581" cy="1000125"/>
            </a:xfrm>
            <a:prstGeom prst="roundRect">
              <a:avLst/>
            </a:prstGeom>
            <a:noFill/>
            <a:ln w="19050">
              <a:solidFill>
                <a:srgbClr val="FFC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0ECC4D0-9EC2-455B-AD58-49F3686D29DD}"/>
                </a:ext>
              </a:extLst>
            </p:cNvPr>
            <p:cNvSpPr txBox="1"/>
            <p:nvPr/>
          </p:nvSpPr>
          <p:spPr>
            <a:xfrm>
              <a:off x="4268582" y="4785567"/>
              <a:ext cx="67230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</a:rPr>
                <a:t>Решение для юридически значимого электронного документооборота</a:t>
              </a:r>
              <a:endParaRPr lang="ru-RU" sz="18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A3B7CB9-B0F8-4E73-9973-D054946C0F51}"/>
              </a:ext>
            </a:extLst>
          </p:cNvPr>
          <p:cNvSpPr txBox="1"/>
          <p:nvPr/>
        </p:nvSpPr>
        <p:spPr>
          <a:xfrm>
            <a:off x="1195517" y="2103116"/>
            <a:ext cx="1843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SzPct val="150000"/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1С:ДО + ЭП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Изображение выглядит как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6A89D4-F79A-91FD-8BE0-F96FB84D4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246" y="2099399"/>
            <a:ext cx="373049" cy="373049"/>
          </a:xfrm>
          <a:prstGeom prst="rect">
            <a:avLst/>
          </a:prstGeom>
        </p:spPr>
      </p:pic>
      <p:sp>
        <p:nvSpPr>
          <p:cNvPr id="43" name="Овал 42">
            <a:extLst>
              <a:ext uri="{FF2B5EF4-FFF2-40B4-BE49-F238E27FC236}">
                <a16:creationId xmlns:a16="http://schemas.microsoft.com/office/drawing/2014/main" id="{AECE2767-CAA6-44D3-B3FA-38405B68D3A4}"/>
              </a:ext>
            </a:extLst>
          </p:cNvPr>
          <p:cNvSpPr/>
          <p:nvPr/>
        </p:nvSpPr>
        <p:spPr>
          <a:xfrm>
            <a:off x="3909517" y="3667518"/>
            <a:ext cx="739876" cy="739876"/>
          </a:xfrm>
          <a:prstGeom prst="ellipse">
            <a:avLst/>
          </a:prstGeom>
          <a:solidFill>
            <a:srgbClr val="FFCF66"/>
          </a:solidFill>
          <a:ln>
            <a:solidFill>
              <a:srgbClr val="FFC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0A4E9F2A-685D-0D27-9FAB-B7AD483C5856}"/>
              </a:ext>
            </a:extLst>
          </p:cNvPr>
          <p:cNvSpPr/>
          <p:nvPr/>
        </p:nvSpPr>
        <p:spPr>
          <a:xfrm>
            <a:off x="6556135" y="3667518"/>
            <a:ext cx="739876" cy="739876"/>
          </a:xfrm>
          <a:prstGeom prst="ellipse">
            <a:avLst/>
          </a:prstGeom>
          <a:solidFill>
            <a:srgbClr val="FFCF66"/>
          </a:solidFill>
          <a:ln>
            <a:solidFill>
              <a:srgbClr val="FFC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DABCA873-3D6F-1F2D-8D09-BBB5F792C8FE}"/>
              </a:ext>
            </a:extLst>
          </p:cNvPr>
          <p:cNvSpPr/>
          <p:nvPr/>
        </p:nvSpPr>
        <p:spPr>
          <a:xfrm>
            <a:off x="9431332" y="3667518"/>
            <a:ext cx="739876" cy="739876"/>
          </a:xfrm>
          <a:prstGeom prst="ellipse">
            <a:avLst/>
          </a:prstGeom>
          <a:solidFill>
            <a:srgbClr val="FFCF66"/>
          </a:solidFill>
          <a:ln>
            <a:solidFill>
              <a:srgbClr val="FFC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8904008-7E44-675E-9CC7-7FDA240054D5}"/>
              </a:ext>
            </a:extLst>
          </p:cNvPr>
          <p:cNvGrpSpPr/>
          <p:nvPr/>
        </p:nvGrpSpPr>
        <p:grpSpPr>
          <a:xfrm>
            <a:off x="630396" y="3667518"/>
            <a:ext cx="2340558" cy="1623864"/>
            <a:chOff x="698943" y="3273549"/>
            <a:chExt cx="2340558" cy="1623864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1C12CFE9-E185-6FB3-01F0-EEA135378001}"/>
                </a:ext>
              </a:extLst>
            </p:cNvPr>
            <p:cNvSpPr/>
            <p:nvPr/>
          </p:nvSpPr>
          <p:spPr>
            <a:xfrm>
              <a:off x="1473674" y="3273549"/>
              <a:ext cx="739876" cy="739876"/>
            </a:xfrm>
            <a:prstGeom prst="ellipse">
              <a:avLst/>
            </a:prstGeom>
            <a:solidFill>
              <a:srgbClr val="FFCF66"/>
            </a:solidFill>
            <a:ln>
              <a:solidFill>
                <a:srgbClr val="FFCF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9D144EC-721A-CC81-2F72-E73490DC3384}"/>
                </a:ext>
              </a:extLst>
            </p:cNvPr>
            <p:cNvSpPr txBox="1"/>
            <p:nvPr/>
          </p:nvSpPr>
          <p:spPr>
            <a:xfrm>
              <a:off x="698943" y="4158749"/>
              <a:ext cx="2340558" cy="738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buClr>
                  <a:srgbClr val="FFCF66"/>
                </a:buClr>
              </a:pPr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Работа 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>
                <a:buClr>
                  <a:srgbClr val="FFCF66"/>
                </a:buClr>
              </a:pPr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в соответствии 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>
                <a:buClr>
                  <a:srgbClr val="FFCF66"/>
                </a:buClr>
              </a:pPr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с законодательством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214A294-0732-890C-D0A9-ED0F06A507C8}"/>
              </a:ext>
            </a:extLst>
          </p:cNvPr>
          <p:cNvSpPr txBox="1"/>
          <p:nvPr/>
        </p:nvSpPr>
        <p:spPr>
          <a:xfrm>
            <a:off x="3010113" y="4675829"/>
            <a:ext cx="2635251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>
              <a:buClr>
                <a:srgbClr val="FFCF66"/>
              </a:buClr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Юридическая значимость 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Clr>
                <a:srgbClr val="FFCF66"/>
              </a:buClr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документов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57899AC-D970-BC24-75D9-C3008689D0A4}"/>
              </a:ext>
            </a:extLst>
          </p:cNvPr>
          <p:cNvSpPr txBox="1"/>
          <p:nvPr/>
        </p:nvSpPr>
        <p:spPr>
          <a:xfrm>
            <a:off x="5711108" y="4798939"/>
            <a:ext cx="263525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>
              <a:buClr>
                <a:srgbClr val="FFCF66"/>
              </a:buClr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Ускорение согласования и подписания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97A6AEA5-A466-BCBC-5737-79325EF0FD33}"/>
              </a:ext>
            </a:extLst>
          </p:cNvPr>
          <p:cNvGrpSpPr/>
          <p:nvPr/>
        </p:nvGrpSpPr>
        <p:grpSpPr>
          <a:xfrm>
            <a:off x="8544889" y="3595694"/>
            <a:ext cx="2635250" cy="1695688"/>
            <a:chOff x="8613436" y="3347456"/>
            <a:chExt cx="2635250" cy="169568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B726FDD-2CD8-06C1-0F19-FE088073630C}"/>
                </a:ext>
              </a:extLst>
            </p:cNvPr>
            <p:cNvSpPr txBox="1"/>
            <p:nvPr/>
          </p:nvSpPr>
          <p:spPr>
            <a:xfrm>
              <a:off x="8613436" y="4550701"/>
              <a:ext cx="2635250" cy="4924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buClr>
                  <a:srgbClr val="FFCF66"/>
                </a:buClr>
              </a:pPr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Прозрачность 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>
                <a:buClr>
                  <a:srgbClr val="FFCF66"/>
                </a:buClr>
              </a:pPr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и контроль процессов</a:t>
              </a:r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7569704D-CCCB-D1EF-A8D3-AD31169CA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2595" y="3347456"/>
              <a:ext cx="898988" cy="898988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E6D405C-8AF9-D3F1-AEF9-A833AC1EC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48" y="3667518"/>
            <a:ext cx="796145" cy="827164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D613-20A6-5CEE-8C98-DE968CAD2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17" y="3402904"/>
            <a:ext cx="1179696" cy="1179696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47AF34-84FC-6656-CB31-9690337459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95" y="3650310"/>
            <a:ext cx="556319" cy="77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Графи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B56C469-D613-DCB7-BC81-B37018289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1"/>
          <a:stretch>
            <a:fillRect/>
          </a:stretch>
        </p:blipFill>
        <p:spPr>
          <a:xfrm>
            <a:off x="4554883" y="0"/>
            <a:ext cx="763711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25D692-5B31-972B-5828-7437A867530A}"/>
              </a:ext>
            </a:extLst>
          </p:cNvPr>
          <p:cNvSpPr txBox="1"/>
          <p:nvPr/>
        </p:nvSpPr>
        <p:spPr bwMode="auto">
          <a:xfrm>
            <a:off x="853530" y="3767348"/>
            <a:ext cx="58653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Запишитесь на демонстрацию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— разберём ваш сценарий работы с ЭП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 покажем, как выстроить безопасный процесс от согласования до подписания.</a:t>
            </a:r>
          </a:p>
        </p:txBody>
      </p:sp>
      <p:pic>
        <p:nvPicPr>
          <p:cNvPr id="3" name="Рисунок 2" descr="Изображение выглядит как Графика, графический дизайн, Шрифт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7DDDF05-0305-8A52-0140-4A2A5690E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653" y="3072290"/>
            <a:ext cx="2326274" cy="23262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1126B3-AC5B-0D46-1D61-FB156636A71B}"/>
              </a:ext>
            </a:extLst>
          </p:cNvPr>
          <p:cNvSpPr txBox="1"/>
          <p:nvPr/>
        </p:nvSpPr>
        <p:spPr bwMode="auto">
          <a:xfrm>
            <a:off x="853530" y="1110282"/>
            <a:ext cx="66405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Покажем,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как 1С:Документооборот обеспечит юридически значимый ЭДО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95F7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 вашей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19686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/>
          <p:cNvSpPr/>
          <p:nvPr/>
        </p:nvSpPr>
        <p:spPr bwMode="auto">
          <a:xfrm>
            <a:off x="4139854" y="3143895"/>
            <a:ext cx="7334970" cy="2276792"/>
          </a:xfrm>
          <a:prstGeom prst="roundRect">
            <a:avLst>
              <a:gd name="adj" fmla="val 946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0" i="0" u="none" strike="noStrike" cap="none" spc="0">
              <a:ln>
                <a:noFill/>
              </a:ln>
              <a:solidFill>
                <a:schemeClr val="accent2"/>
              </a:solidFill>
              <a:latin typeface="Verdana"/>
              <a:ea typeface="Liberation Sans"/>
              <a:cs typeface="Liberation San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56006" y="717486"/>
            <a:ext cx="6084889" cy="22543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400">
                <a:solidFill>
                  <a:srgbClr val="000000"/>
                </a:solidFill>
              </a:rPr>
              <a:t>Автоматизируем документооборот любой сложности</a:t>
            </a:r>
            <a:endParaRPr/>
          </a:p>
        </p:txBody>
      </p:sp>
      <p:sp>
        <p:nvSpPr>
          <p:cNvPr id="6" name="Прямоугольник: скругленные углы 5"/>
          <p:cNvSpPr/>
          <p:nvPr/>
        </p:nvSpPr>
        <p:spPr bwMode="auto">
          <a:xfrm>
            <a:off x="984293" y="3139413"/>
            <a:ext cx="2625682" cy="2276792"/>
          </a:xfrm>
          <a:prstGeom prst="roundRect">
            <a:avLst>
              <a:gd name="adj" fmla="val 9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+7 (3952) 78-00-00</a:t>
            </a: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u="sng">
                <a:solidFill>
                  <a:schemeClr val="accent2"/>
                </a:solidFill>
                <a:latin typeface="Verdana"/>
                <a:hlinkClick r:id="rId3" tooltip="mailto:corp@forus.ru"/>
              </a:rPr>
              <a:t>corp@forus.ru</a:t>
            </a:r>
            <a:r>
              <a:rPr lang="ru-RU" sz="1600">
                <a:solidFill>
                  <a:schemeClr val="accent2"/>
                </a:solidFill>
                <a:latin typeface="Verdana"/>
              </a:rPr>
              <a:t> </a:t>
            </a:r>
            <a:r>
              <a:rPr lang="en-US" sz="1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www.forus.ru</a:t>
            </a:r>
            <a:endParaRPr lang="ru-RU" sz="1600" b="0" i="0" u="none" strike="noStrike" cap="none" spc="0">
              <a:ln>
                <a:noFill/>
              </a:ln>
              <a:solidFill>
                <a:prstClr val="black"/>
              </a:solidFill>
              <a:latin typeface="Verdana"/>
              <a:ea typeface="Liberation Sans"/>
              <a:cs typeface="Liberation Sans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 bwMode="auto">
          <a:xfrm>
            <a:off x="3745407" y="3139413"/>
            <a:ext cx="2547818" cy="2276792"/>
          </a:xfrm>
          <a:prstGeom prst="roundRect">
            <a:avLst>
              <a:gd name="adj" fmla="val 9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Подписывайтесь </a:t>
            </a:r>
            <a:br>
              <a:rPr lang="ru-RU" sz="1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</a:br>
            <a:r>
              <a:rPr lang="ru-RU" sz="1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на нас </a:t>
            </a:r>
            <a:br>
              <a:rPr lang="ru-RU" sz="1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</a:br>
            <a:r>
              <a:rPr lang="ru-RU" sz="1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Verdana"/>
                <a:ea typeface="Liberation Sans"/>
                <a:cs typeface="Liberation Sans"/>
              </a:rPr>
              <a:t>в соц. сетях </a:t>
            </a:r>
            <a:r>
              <a:rPr lang="ru-RU" sz="1600" b="1" i="0">
                <a:solidFill>
                  <a:srgbClr val="333333"/>
                </a:solidFill>
                <a:latin typeface="YS Text"/>
              </a:rPr>
              <a:t>→</a:t>
            </a:r>
            <a:endParaRPr lang="ru-RU" sz="1600" b="0" i="0" u="none" strike="noStrike" cap="none" spc="0">
              <a:ln>
                <a:noFill/>
              </a:ln>
              <a:solidFill>
                <a:schemeClr val="accent2"/>
              </a:solidFill>
              <a:latin typeface="Verdana"/>
              <a:ea typeface="Liberation Sans"/>
              <a:cs typeface="Liberation Sans"/>
            </a:endParaRPr>
          </a:p>
        </p:txBody>
      </p:sp>
      <p:pic>
        <p:nvPicPr>
          <p:cNvPr id="9" name="Рисунок 8" descr="Изображение выглядит как текст, снимок экрана, логотип, Шрифт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/>
          <a:srcRect l="14654" t="34113" r="19646" b="39295"/>
          <a:stretch/>
        </p:blipFill>
        <p:spPr bwMode="auto">
          <a:xfrm>
            <a:off x="6490448" y="3532717"/>
            <a:ext cx="1349785" cy="11832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rcRect l="-2104" t="35594" r="-1"/>
          <a:stretch/>
        </p:blipFill>
        <p:spPr bwMode="auto">
          <a:xfrm>
            <a:off x="9533733" y="3532717"/>
            <a:ext cx="1359801" cy="1301404"/>
          </a:xfrm>
          <a:prstGeom prst="roundRect">
            <a:avLst>
              <a:gd name="adj" fmla="val 10085"/>
            </a:avLst>
          </a:prstGeom>
        </p:spPr>
      </p:pic>
      <p:pic>
        <p:nvPicPr>
          <p:cNvPr id="10" name="Рисунок 9" descr="Изображение выглядит как текст, снимок экрана, Шрифт, логотип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6"/>
          <a:srcRect l="14823" t="36103" r="15183" b="24205"/>
          <a:stretch/>
        </p:blipFill>
        <p:spPr bwMode="auto">
          <a:xfrm>
            <a:off x="8037456" y="3497478"/>
            <a:ext cx="1349785" cy="1301404"/>
          </a:xfrm>
          <a:prstGeom prst="roundRect">
            <a:avLst>
              <a:gd name="adj" fmla="val 10085"/>
            </a:avLst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6622233" y="4753675"/>
            <a:ext cx="1150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0" i="0" u="none" strike="noStrike" cap="none" spc="0">
                <a:ln>
                  <a:noFill/>
                </a:ln>
                <a:latin typeface="Verdana"/>
                <a:ea typeface="Liberation Sans"/>
                <a:cs typeface="Liberation Sans"/>
              </a:rPr>
              <a:t>Телеграм</a:t>
            </a:r>
            <a:endParaRPr lang="ru-RU" sz="120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8137206" y="4753675"/>
            <a:ext cx="1150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0" i="0" u="none" strike="noStrike" cap="none" spc="0">
                <a:ln>
                  <a:noFill/>
                </a:ln>
                <a:latin typeface="Verdana"/>
                <a:ea typeface="Liberation Sans"/>
                <a:cs typeface="Liberation Sans"/>
              </a:rPr>
              <a:t>ВК</a:t>
            </a:r>
            <a:endParaRPr lang="ru-RU" sz="120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9625463" y="4753675"/>
            <a:ext cx="1150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0" i="0" u="none" strike="noStrike" cap="none" spc="0">
                <a:ln>
                  <a:noFill/>
                </a:ln>
                <a:latin typeface="Verdana"/>
                <a:ea typeface="Liberation Sans"/>
                <a:cs typeface="Liberation Sans"/>
              </a:rPr>
              <a:t>M</a:t>
            </a:r>
            <a:r>
              <a:rPr lang="en-US" sz="1200">
                <a:latin typeface="Verdana"/>
              </a:rPr>
              <a:t>ax</a:t>
            </a:r>
            <a:endParaRPr lang="ru-RU" sz="120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Графи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F0B9680-E116-AABB-6490-A1887A5FC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1"/>
          <a:stretch>
            <a:fillRect/>
          </a:stretch>
        </p:blipFill>
        <p:spPr>
          <a:xfrm>
            <a:off x="4554883" y="0"/>
            <a:ext cx="7637117" cy="68580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F3E7092-D835-75A6-A695-F18A0EFA569E}"/>
              </a:ext>
            </a:extLst>
          </p:cNvPr>
          <p:cNvSpPr/>
          <p:nvPr/>
        </p:nvSpPr>
        <p:spPr>
          <a:xfrm>
            <a:off x="723900" y="618566"/>
            <a:ext cx="10744200" cy="5163110"/>
          </a:xfrm>
          <a:prstGeom prst="roundRect">
            <a:avLst>
              <a:gd name="adj" fmla="val 5933"/>
            </a:avLst>
          </a:prstGeom>
          <a:solidFill>
            <a:schemeClr val="bg1">
              <a:alpha val="80000"/>
            </a:schemeClr>
          </a:solidFill>
          <a:ln w="19050">
            <a:solidFill>
              <a:srgbClr val="FFC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6980E3E-EE99-BD7E-9B2C-770017CF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408" y="1420831"/>
            <a:ext cx="6313757" cy="15295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effectLst/>
              </a:rPr>
              <a:t>Без </a:t>
            </a:r>
            <a:r>
              <a:rPr lang="ru-RU" sz="2400" dirty="0"/>
              <a:t>бумаги и без риска: безбумажный архив через 1С:Документооборот и 1С:Архив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F4EECC0-385E-BB60-F056-C250780795BD}"/>
              </a:ext>
            </a:extLst>
          </p:cNvPr>
          <p:cNvSpPr/>
          <p:nvPr/>
        </p:nvSpPr>
        <p:spPr>
          <a:xfrm>
            <a:off x="1010408" y="2785163"/>
            <a:ext cx="1517639" cy="340659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16 апреля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82E3C38-7951-8B98-5E33-A64ED60060F3}"/>
              </a:ext>
            </a:extLst>
          </p:cNvPr>
          <p:cNvSpPr/>
          <p:nvPr/>
        </p:nvSpPr>
        <p:spPr>
          <a:xfrm>
            <a:off x="2649647" y="2785163"/>
            <a:ext cx="2370588" cy="340659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10:00-11:30 (</a:t>
            </a:r>
            <a:r>
              <a:rPr lang="ru-RU" sz="1600" dirty="0" err="1">
                <a:solidFill>
                  <a:schemeClr val="tx1"/>
                </a:solidFill>
              </a:rPr>
              <a:t>Мск</a:t>
            </a:r>
            <a:r>
              <a:rPr lang="ru-RU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1C1DCE-E0D8-8A72-B90E-E2DE190B27C3}"/>
              </a:ext>
            </a:extLst>
          </p:cNvPr>
          <p:cNvSpPr txBox="1"/>
          <p:nvPr/>
        </p:nvSpPr>
        <p:spPr>
          <a:xfrm>
            <a:off x="1010408" y="3546232"/>
            <a:ext cx="47580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</a:rPr>
              <a:t>Разберём, как организовать надежное хранение документов и всегда находить нужное за секунды. Покажем полный процесс работы с документами.</a:t>
            </a:r>
            <a:endParaRPr lang="ru-RU" sz="1600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5B0310B-BA25-3796-96FC-84DBB64F7EE9}"/>
              </a:ext>
            </a:extLst>
          </p:cNvPr>
          <p:cNvSpPr/>
          <p:nvPr/>
        </p:nvSpPr>
        <p:spPr>
          <a:xfrm>
            <a:off x="999897" y="837149"/>
            <a:ext cx="2299115" cy="34065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Следующий вебинар</a:t>
            </a:r>
          </a:p>
        </p:txBody>
      </p:sp>
      <p:pic>
        <p:nvPicPr>
          <p:cNvPr id="19" name="Рисунок 18" descr="Изображение выглядит как коробка, пластик, аптечка первой помощ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B878EB-8941-F342-D505-2942E2CA4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73" y="2074774"/>
            <a:ext cx="2292319" cy="171028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ка, графический дизайн, Шрифт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55A6524-68C8-AC2B-D3FD-DD87D07ECE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59" y="2785163"/>
            <a:ext cx="2292318" cy="22923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33738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92C4081-88DF-97EE-A003-C7234E0A7ED0}"/>
              </a:ext>
            </a:extLst>
          </p:cNvPr>
          <p:cNvSpPr/>
          <p:nvPr/>
        </p:nvSpPr>
        <p:spPr>
          <a:xfrm>
            <a:off x="5044970" y="431493"/>
            <a:ext cx="3361611" cy="5210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5" name="Рисунок 14" descr="Изображение выглядит как Графи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84A6CDF-3C3B-96C8-24A2-C763AC5AB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1"/>
          <a:stretch>
            <a:fillRect/>
          </a:stretch>
        </p:blipFill>
        <p:spPr>
          <a:xfrm>
            <a:off x="4554883" y="0"/>
            <a:ext cx="763711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3F31D-0B67-8C83-DE9B-97B4AE7D2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Решаем задачи комплексно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E1043F-022E-E644-0ABB-259558E575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96650" y="5018256"/>
            <a:ext cx="1603480" cy="674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400" dirty="0"/>
              <a:t>Подробнее </a:t>
            </a:r>
            <a:br>
              <a:rPr lang="ru-RU" sz="1400" dirty="0"/>
            </a:br>
            <a:r>
              <a:rPr lang="ru-RU" sz="1400" dirty="0"/>
              <a:t>о возможностях </a:t>
            </a:r>
            <a:br>
              <a:rPr lang="ru-RU" sz="1400" dirty="0"/>
            </a:br>
            <a:r>
              <a:rPr lang="ru-RU" sz="1400" dirty="0"/>
              <a:t>с «Форус»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1F3DC2E-BB50-7C45-F80A-28BB9494ADF5}"/>
              </a:ext>
            </a:extLst>
          </p:cNvPr>
          <p:cNvSpPr/>
          <p:nvPr/>
        </p:nvSpPr>
        <p:spPr>
          <a:xfrm>
            <a:off x="4378623" y="1282768"/>
            <a:ext cx="3434754" cy="2148314"/>
          </a:xfrm>
          <a:prstGeom prst="roundRect">
            <a:avLst>
              <a:gd name="adj" fmla="val 8709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Управление предприятием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ERP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-системе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Объединим разрозненные данные, автомати­зируем закупки, производ­ство, бюджети­ро­вание и казначейство.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EFBE390-E255-A2AB-FD65-CA7388049379}"/>
              </a:ext>
            </a:extLst>
          </p:cNvPr>
          <p:cNvSpPr/>
          <p:nvPr/>
        </p:nvSpPr>
        <p:spPr>
          <a:xfrm>
            <a:off x="735379" y="1282768"/>
            <a:ext cx="3434754" cy="2150413"/>
          </a:xfrm>
          <a:prstGeom prst="roundRect">
            <a:avLst>
              <a:gd name="adj" fmla="val 91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Электронный документооборот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 архивное хранение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Переведём работу с док­умен­тами внутри компании и обмен с контрагентами в систему.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94901B8-EB52-88B6-8CF5-79E289D58148}"/>
              </a:ext>
            </a:extLst>
          </p:cNvPr>
          <p:cNvSpPr/>
          <p:nvPr/>
        </p:nvSpPr>
        <p:spPr>
          <a:xfrm>
            <a:off x="8021867" y="1282768"/>
            <a:ext cx="3434754" cy="2148314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Автоматизация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работы с персоналом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 1С:ЗУП КОРП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Повысим скорость и качество работы с персоналом: найма, развития, кадровых решений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 аналитики.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6E496D0-CFAE-1AE6-1ACE-9BA70E3F66D4}"/>
              </a:ext>
            </a:extLst>
          </p:cNvPr>
          <p:cNvSpPr/>
          <p:nvPr/>
        </p:nvSpPr>
        <p:spPr>
          <a:xfrm>
            <a:off x="735379" y="3626839"/>
            <a:ext cx="3434754" cy="2150413"/>
          </a:xfrm>
          <a:prstGeom prst="roundRect">
            <a:avLst>
              <a:gd name="adj" fmla="val 7919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Переход на 1С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 других систем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Поможем перейти со сторонних решений и устаревших систем, сокращая доработки.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BD97AC5-E3FF-624D-02EB-92F5537FC9E3}"/>
              </a:ext>
            </a:extLst>
          </p:cNvPr>
          <p:cNvSpPr/>
          <p:nvPr/>
        </p:nvSpPr>
        <p:spPr>
          <a:xfrm>
            <a:off x="4378623" y="3626839"/>
            <a:ext cx="3434754" cy="2150413"/>
          </a:xfrm>
          <a:prstGeom prst="roundRect">
            <a:avLst>
              <a:gd name="adj" fmla="val 8461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Сопровождение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 развитие текущей экосистемы 1С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Поддерживаем работоспособность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 помогаем развивать возможности системы.</a:t>
            </a:r>
          </a:p>
        </p:txBody>
      </p:sp>
      <p:pic>
        <p:nvPicPr>
          <p:cNvPr id="17" name="Рисунок 16" descr="Изображение выглядит как Графика, графический дизайн, Шрифт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4F2128-1BCB-14A3-53AD-8FC61EAE88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867" y="3980407"/>
            <a:ext cx="1796845" cy="17968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041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EB53D8E-46D4-A291-F961-04019A916455}"/>
              </a:ext>
            </a:extLst>
          </p:cNvPr>
          <p:cNvSpPr/>
          <p:nvPr/>
        </p:nvSpPr>
        <p:spPr>
          <a:xfrm>
            <a:off x="4333637" y="1426598"/>
            <a:ext cx="3524725" cy="4567802"/>
          </a:xfrm>
          <a:prstGeom prst="roundRect">
            <a:avLst>
              <a:gd name="adj" fmla="val 559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5BA4566-6866-3DBE-AA49-F47774A5FD49}"/>
              </a:ext>
            </a:extLst>
          </p:cNvPr>
          <p:cNvSpPr/>
          <p:nvPr/>
        </p:nvSpPr>
        <p:spPr>
          <a:xfrm>
            <a:off x="7957515" y="1426598"/>
            <a:ext cx="3524725" cy="4567802"/>
          </a:xfrm>
          <a:prstGeom prst="roundRect">
            <a:avLst>
              <a:gd name="adj" fmla="val 559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5C4EA6-8300-53C1-DC8D-D4437DF11FC0}"/>
              </a:ext>
            </a:extLst>
          </p:cNvPr>
          <p:cNvSpPr/>
          <p:nvPr/>
        </p:nvSpPr>
        <p:spPr>
          <a:xfrm>
            <a:off x="716491" y="1426598"/>
            <a:ext cx="3524725" cy="4567802"/>
          </a:xfrm>
          <a:prstGeom prst="roundRect">
            <a:avLst>
              <a:gd name="adj" fmla="val 559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7D409-2BBD-2DBF-431D-46C066D52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Автоматизируем документооборот </a:t>
            </a:r>
            <a:br>
              <a:rPr lang="ru-RU" dirty="0"/>
            </a:br>
            <a:r>
              <a:rPr lang="ru-RU" dirty="0"/>
              <a:t>любой сложности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44CEA91-CCEA-5C58-D245-7440AFFE4775}"/>
              </a:ext>
            </a:extLst>
          </p:cNvPr>
          <p:cNvSpPr/>
          <p:nvPr/>
        </p:nvSpPr>
        <p:spPr>
          <a:xfrm>
            <a:off x="949611" y="2703944"/>
            <a:ext cx="1170974" cy="3050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5000 АРМ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FF38E5C-D257-0793-FE88-C4066A958404}"/>
              </a:ext>
            </a:extLst>
          </p:cNvPr>
          <p:cNvSpPr txBox="1">
            <a:spLocks/>
          </p:cNvSpPr>
          <p:nvPr/>
        </p:nvSpPr>
        <p:spPr>
          <a:xfrm>
            <a:off x="949612" y="1603584"/>
            <a:ext cx="2777272" cy="8260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latin typeface="+mj-lt"/>
                <a:ea typeface="+mj-ea"/>
                <a:cs typeface="+mj-cs"/>
              </a:rPr>
              <a:t>Создали единую систему по работе </a:t>
            </a:r>
            <a:br>
              <a:rPr lang="ru-RU" sz="1600" b="1" dirty="0">
                <a:latin typeface="+mj-lt"/>
                <a:ea typeface="+mj-ea"/>
                <a:cs typeface="+mj-cs"/>
              </a:rPr>
            </a:br>
            <a:r>
              <a:rPr lang="ru-RU" sz="1600" b="1" dirty="0">
                <a:latin typeface="+mj-lt"/>
                <a:ea typeface="+mj-ea"/>
                <a:cs typeface="+mj-cs"/>
              </a:rPr>
              <a:t>с документами </a:t>
            </a:r>
            <a:br>
              <a:rPr lang="ru-RU" sz="1600" b="1" dirty="0">
                <a:latin typeface="+mj-lt"/>
                <a:ea typeface="+mj-ea"/>
                <a:cs typeface="+mj-cs"/>
              </a:rPr>
            </a:br>
            <a:r>
              <a:rPr lang="ru-RU" sz="1600" b="1" dirty="0">
                <a:latin typeface="+mj-lt"/>
                <a:ea typeface="+mj-ea"/>
                <a:cs typeface="+mj-cs"/>
              </a:rPr>
              <a:t>в нефтяной компании</a:t>
            </a:r>
            <a:endParaRPr lang="ru-RU" sz="1600" b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AF6729-F2E5-BC61-7E20-DA81460A5F3C}"/>
              </a:ext>
            </a:extLst>
          </p:cNvPr>
          <p:cNvSpPr txBox="1"/>
          <p:nvPr/>
        </p:nvSpPr>
        <p:spPr>
          <a:xfrm>
            <a:off x="1339501" y="4451727"/>
            <a:ext cx="2517724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400" b="1" dirty="0"/>
              <a:t>в 5 раз быстрее</a:t>
            </a:r>
          </a:p>
          <a:p>
            <a:r>
              <a:rPr lang="ru-RU" sz="1400" dirty="0"/>
              <a:t>согласование документов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538B52-F268-63DD-79F3-B2C4456071A9}"/>
              </a:ext>
            </a:extLst>
          </p:cNvPr>
          <p:cNvSpPr txBox="1"/>
          <p:nvPr/>
        </p:nvSpPr>
        <p:spPr>
          <a:xfrm>
            <a:off x="1333286" y="5131412"/>
            <a:ext cx="2826384" cy="6463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400" b="1" dirty="0"/>
              <a:t>на 15% сократили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расходы на работу </a:t>
            </a:r>
            <a:br>
              <a:rPr lang="ru-RU" sz="1400" dirty="0"/>
            </a:br>
            <a:r>
              <a:rPr lang="ru-RU" sz="1400" dirty="0"/>
              <a:t>с документами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883559-B184-A157-D3A3-C3C5BC9C291F}"/>
              </a:ext>
            </a:extLst>
          </p:cNvPr>
          <p:cNvSpPr txBox="1"/>
          <p:nvPr/>
        </p:nvSpPr>
        <p:spPr>
          <a:xfrm>
            <a:off x="957219" y="3114748"/>
            <a:ext cx="3008278" cy="107721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400" dirty="0"/>
              <a:t>Оцифровали 80% документов, настроили процессы подписания и доработали систему под пожелания пользователей. 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435858F1-7CA4-887A-00A8-C9965A33C10F}"/>
              </a:ext>
            </a:extLst>
          </p:cNvPr>
          <p:cNvSpPr txBox="1">
            <a:spLocks/>
          </p:cNvSpPr>
          <p:nvPr/>
        </p:nvSpPr>
        <p:spPr>
          <a:xfrm>
            <a:off x="4537995" y="1603584"/>
            <a:ext cx="3160161" cy="8260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i="0" dirty="0">
                <a:effectLst/>
              </a:rPr>
              <a:t>Исключили потерю </a:t>
            </a:r>
            <a:br>
              <a:rPr lang="ru-RU" sz="1600" b="1" i="0" dirty="0">
                <a:effectLst/>
              </a:rPr>
            </a:br>
            <a:r>
              <a:rPr lang="ru-RU" sz="1600" b="1" i="0" dirty="0">
                <a:effectLst/>
              </a:rPr>
              <a:t>и ускорили работу </a:t>
            </a:r>
            <a:br>
              <a:rPr lang="ru-RU" sz="1600" b="1" i="0" dirty="0">
                <a:effectLst/>
              </a:rPr>
            </a:br>
            <a:r>
              <a:rPr lang="ru-RU" sz="1600" b="1" i="0" dirty="0">
                <a:effectLst/>
              </a:rPr>
              <a:t>с корреспонденцией </a:t>
            </a:r>
            <a:br>
              <a:rPr lang="ru-RU" sz="1600" b="1" i="0" dirty="0">
                <a:effectLst/>
              </a:rPr>
            </a:br>
            <a:r>
              <a:rPr lang="ru-RU" sz="1600" b="1" i="0" dirty="0">
                <a:effectLst/>
              </a:rPr>
              <a:t>на производстве</a:t>
            </a:r>
            <a:endParaRPr lang="ru-RU" sz="1600" b="0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531A2780-0E28-A16E-621C-18C724326445}"/>
              </a:ext>
            </a:extLst>
          </p:cNvPr>
          <p:cNvSpPr txBox="1">
            <a:spLocks/>
          </p:cNvSpPr>
          <p:nvPr/>
        </p:nvSpPr>
        <p:spPr>
          <a:xfrm>
            <a:off x="8127543" y="1603583"/>
            <a:ext cx="3112648" cy="9852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i="0" dirty="0">
                <a:effectLst/>
              </a:rPr>
              <a:t>Ускорили </a:t>
            </a:r>
            <a:br>
              <a:rPr lang="ru-RU" sz="1600" b="1" i="0" dirty="0">
                <a:effectLst/>
              </a:rPr>
            </a:br>
            <a:r>
              <a:rPr lang="ru-RU" sz="1600" b="1" i="0" dirty="0">
                <a:effectLst/>
              </a:rPr>
              <a:t>согласование </a:t>
            </a:r>
            <a:br>
              <a:rPr lang="ru-RU" sz="1600" b="1" i="0" dirty="0">
                <a:effectLst/>
              </a:rPr>
            </a:br>
            <a:r>
              <a:rPr lang="ru-RU" sz="1600" b="1" i="0" dirty="0">
                <a:effectLst/>
              </a:rPr>
              <a:t>договоров в торговой компании</a:t>
            </a:r>
            <a:endParaRPr lang="ru-RU" sz="1600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EA533F-7468-171C-AFFC-F6917014E677}"/>
              </a:ext>
            </a:extLst>
          </p:cNvPr>
          <p:cNvSpPr txBox="1"/>
          <p:nvPr/>
        </p:nvSpPr>
        <p:spPr>
          <a:xfrm>
            <a:off x="4537995" y="3114748"/>
            <a:ext cx="3122387" cy="12926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400" dirty="0"/>
              <a:t>Настроили работу со входящими и исходящими документами </a:t>
            </a:r>
            <a:br>
              <a:rPr lang="ru-RU" sz="1400" dirty="0"/>
            </a:br>
            <a:r>
              <a:rPr lang="ru-RU" sz="1400" dirty="0"/>
              <a:t>и интеграцию с 1С:</a:t>
            </a:r>
            <a:r>
              <a:rPr lang="en-US" sz="1400" dirty="0"/>
              <a:t>ERP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по сотрудникам, структуре </a:t>
            </a:r>
            <a:br>
              <a:rPr lang="ru-RU" sz="1400" dirty="0"/>
            </a:br>
            <a:r>
              <a:rPr lang="ru-RU" sz="1400" dirty="0"/>
              <a:t>и контрагентам. </a:t>
            </a:r>
          </a:p>
          <a:p>
            <a:r>
              <a:rPr lang="ru-RU" sz="1400" dirty="0"/>
              <a:t>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D5FFAA-16F6-1932-94DB-0B07644227DD}"/>
              </a:ext>
            </a:extLst>
          </p:cNvPr>
          <p:cNvSpPr txBox="1"/>
          <p:nvPr/>
        </p:nvSpPr>
        <p:spPr>
          <a:xfrm>
            <a:off x="8127543" y="3114748"/>
            <a:ext cx="2978177" cy="107721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400" dirty="0"/>
              <a:t>Автоматизировали согласование договоров и настроили интеграцию с 1С:УТ, обеспечив сквозной процесс </a:t>
            </a:r>
            <a:br>
              <a:rPr lang="ru-RU" sz="1400" dirty="0"/>
            </a:br>
            <a:r>
              <a:rPr lang="ru-RU" sz="1400" dirty="0"/>
              <a:t>по обработке документов.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B013A62C-F55D-1C70-D587-7C71C95B592C}"/>
              </a:ext>
            </a:extLst>
          </p:cNvPr>
          <p:cNvSpPr/>
          <p:nvPr/>
        </p:nvSpPr>
        <p:spPr>
          <a:xfrm>
            <a:off x="4537995" y="2691487"/>
            <a:ext cx="1170974" cy="3050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250 АРМ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9D900183-6490-647F-263C-4C46B505402C}"/>
              </a:ext>
            </a:extLst>
          </p:cNvPr>
          <p:cNvSpPr/>
          <p:nvPr/>
        </p:nvSpPr>
        <p:spPr>
          <a:xfrm>
            <a:off x="8127543" y="2720957"/>
            <a:ext cx="1170974" cy="3050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150 АРМ</a:t>
            </a:r>
          </a:p>
        </p:txBody>
      </p:sp>
      <p:pic>
        <p:nvPicPr>
          <p:cNvPr id="29" name="Рисунок 28" descr="Изображение выглядит как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B07C6D-1519-036C-707E-F376D1329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11" y="4451727"/>
            <a:ext cx="305080" cy="30508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750AA9-2141-FD11-7768-B5B437A77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11" y="5131412"/>
            <a:ext cx="305080" cy="3050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D796C6B-75AF-8B6C-7EB8-A6484A43723D}"/>
              </a:ext>
            </a:extLst>
          </p:cNvPr>
          <p:cNvSpPr txBox="1"/>
          <p:nvPr/>
        </p:nvSpPr>
        <p:spPr>
          <a:xfrm>
            <a:off x="4920277" y="4451727"/>
            <a:ext cx="2517724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400" b="1" dirty="0"/>
              <a:t>100% прозрачность</a:t>
            </a:r>
          </a:p>
          <a:p>
            <a:r>
              <a:rPr lang="ru-RU" sz="1400" dirty="0"/>
              <a:t>обработки документов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24B44A-8019-7E7A-E719-7CAB8737DA0E}"/>
              </a:ext>
            </a:extLst>
          </p:cNvPr>
          <p:cNvSpPr txBox="1"/>
          <p:nvPr/>
        </p:nvSpPr>
        <p:spPr>
          <a:xfrm>
            <a:off x="4914061" y="5131412"/>
            <a:ext cx="3043453" cy="6463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400" b="1" dirty="0"/>
              <a:t>0 потерь</a:t>
            </a:r>
            <a:br>
              <a:rPr lang="ru-RU" sz="1400" b="1" dirty="0"/>
            </a:br>
            <a:r>
              <a:rPr lang="ru-RU" sz="1400" dirty="0"/>
              <a:t>входящих писем</a:t>
            </a:r>
            <a:br>
              <a:rPr lang="ru-RU" sz="1400" dirty="0"/>
            </a:br>
            <a:r>
              <a:rPr lang="ru-RU" sz="1400" dirty="0"/>
              <a:t>и обращений</a:t>
            </a:r>
          </a:p>
        </p:txBody>
      </p:sp>
      <p:pic>
        <p:nvPicPr>
          <p:cNvPr id="35" name="Рисунок 34" descr="Изображение выглядит как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7FA7AE-319F-1F8D-099C-B974D3890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87" y="4451727"/>
            <a:ext cx="305080" cy="30508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660215-A7B0-FDC1-6681-AC0745B9C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87" y="5131412"/>
            <a:ext cx="305080" cy="30508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166F62B-6E85-A75B-B51C-79642761BE6F}"/>
              </a:ext>
            </a:extLst>
          </p:cNvPr>
          <p:cNvSpPr txBox="1"/>
          <p:nvPr/>
        </p:nvSpPr>
        <p:spPr>
          <a:xfrm>
            <a:off x="8637796" y="4451727"/>
            <a:ext cx="2517724" cy="6463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400" b="1" dirty="0"/>
              <a:t>100% контроль</a:t>
            </a:r>
          </a:p>
          <a:p>
            <a:r>
              <a:rPr lang="ru-RU" sz="1400" dirty="0"/>
              <a:t>сроков согласования </a:t>
            </a:r>
            <a:br>
              <a:rPr lang="ru-RU" sz="1400" dirty="0"/>
            </a:br>
            <a:r>
              <a:rPr lang="ru-RU" sz="1400" dirty="0"/>
              <a:t>и ответственных</a:t>
            </a:r>
          </a:p>
        </p:txBody>
      </p:sp>
      <p:pic>
        <p:nvPicPr>
          <p:cNvPr id="38" name="Рисунок 37" descr="Изображение выглядит как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78E1E3A-EBED-0FD5-6AD4-702A1CADC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33" y="4451727"/>
            <a:ext cx="305080" cy="30508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8601557-CCAD-B51B-EECB-880051CCD4F9}"/>
              </a:ext>
            </a:extLst>
          </p:cNvPr>
          <p:cNvSpPr txBox="1"/>
          <p:nvPr/>
        </p:nvSpPr>
        <p:spPr>
          <a:xfrm>
            <a:off x="8626199" y="5131412"/>
            <a:ext cx="2774496" cy="6463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400" b="1" dirty="0"/>
              <a:t>Снижение ошибок</a:t>
            </a:r>
            <a:br>
              <a:rPr lang="ru-RU" sz="1400" dirty="0"/>
            </a:br>
            <a:r>
              <a:rPr lang="ru-RU" sz="1400" dirty="0"/>
              <a:t>при создании и заполнении документов</a:t>
            </a:r>
          </a:p>
        </p:txBody>
      </p:sp>
      <p:pic>
        <p:nvPicPr>
          <p:cNvPr id="40" name="Рисунок 39" descr="Изображение выглядит как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9FD0318-AA65-9645-C458-753EDFAE1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36" y="5131412"/>
            <a:ext cx="305080" cy="3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1351829" y="1562400"/>
            <a:ext cx="10392697" cy="40128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CF66"/>
              </a:buClr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Что такое электронная подпись и из чего она состоит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CF66"/>
              </a:buClr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Законодательное регулирование ЭП и роль удостоверяющих центров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CF66"/>
              </a:buClr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Типы электронной подписи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CF66"/>
              </a:buClr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Машиночитаемая доверенность – что это и как оформить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CF66"/>
              </a:buClr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Как работать с подписью в 1С:ДО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CF66"/>
              </a:buClr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Подведём итоги и ответим на вопросы</a:t>
            </a:r>
          </a:p>
        </p:txBody>
      </p:sp>
      <p:pic>
        <p:nvPicPr>
          <p:cNvPr id="27" name="Рисунок 26" descr="Изображение выглядит как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1A1C15A-967D-0C34-5E23-7A13F36FC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4" y="1560483"/>
            <a:ext cx="323850" cy="32385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01802A-B7B0-EC9B-BE3D-E37C4C8B4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4" y="2097479"/>
            <a:ext cx="323850" cy="32385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F836B5F-5BF8-7A05-FFF8-4226E1FA9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4" y="2644005"/>
            <a:ext cx="323850" cy="32385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07782-2974-ADC0-C2CB-FC6B38969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4" y="3173810"/>
            <a:ext cx="323850" cy="32385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0BDA79-30DB-6717-4C4A-54CF62C6B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4" y="3707363"/>
            <a:ext cx="323850" cy="323850"/>
          </a:xfrm>
          <a:prstGeom prst="rect">
            <a:avLst/>
          </a:prstGeom>
        </p:spPr>
      </p:pic>
      <p:pic>
        <p:nvPicPr>
          <p:cNvPr id="3" name="Рисунок 2" descr="Изображение выглядит как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40C59A-6392-4034-7364-82052918B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4" y="4240916"/>
            <a:ext cx="323850" cy="32385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B861F79-AEA2-017F-D3EA-FC4525F17B02}"/>
              </a:ext>
            </a:extLst>
          </p:cNvPr>
          <p:cNvSpPr txBox="1">
            <a:spLocks/>
          </p:cNvSpPr>
          <p:nvPr/>
        </p:nvSpPr>
        <p:spPr bwMode="auto"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О чём поговорим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87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54829-A389-435C-B036-F919CDCE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2" y="635297"/>
            <a:ext cx="10392696" cy="489381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Нормативная база по ЭП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25A7C8-F4E6-21E0-CF3D-B782E88B81F4}"/>
              </a:ext>
            </a:extLst>
          </p:cNvPr>
          <p:cNvSpPr/>
          <p:nvPr/>
        </p:nvSpPr>
        <p:spPr>
          <a:xfrm>
            <a:off x="1001949" y="1332688"/>
            <a:ext cx="4075889" cy="4513634"/>
          </a:xfrm>
          <a:prstGeom prst="roundRect">
            <a:avLst>
              <a:gd name="adj" fmla="val 5688"/>
            </a:avLst>
          </a:prstGeom>
          <a:solidFill>
            <a:srgbClr val="FFCF66"/>
          </a:solidFill>
          <a:ln w="19050">
            <a:solidFill>
              <a:srgbClr val="FFC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Федеральный закон </a:t>
            </a:r>
            <a:b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06.04.2011 № 63-ФЗ</a:t>
            </a:r>
            <a:b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«Об электронной подписи»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Определяет понятие электронной подписи и её виды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Устанавливает юридическую силу электронных документов, подписанных электронной подписью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Определяет права и обязанности владельцев электронной подписи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Регулирует деятельность удостоверяющих центров</a:t>
            </a:r>
          </a:p>
          <a:p>
            <a:endParaRPr lang="ru-RU" sz="1800" b="1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F78E7AA-709F-E9D6-71B4-BA8749E8E51E}"/>
              </a:ext>
            </a:extLst>
          </p:cNvPr>
          <p:cNvSpPr/>
          <p:nvPr/>
        </p:nvSpPr>
        <p:spPr>
          <a:xfrm>
            <a:off x="5210783" y="1315231"/>
            <a:ext cx="6141396" cy="2191589"/>
          </a:xfrm>
          <a:prstGeom prst="roundRect">
            <a:avLst>
              <a:gd name="adj" fmla="val 10127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Федеральные законы № 476‑ФЗ </a:t>
            </a:r>
            <a:b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№ 443‑ФЗ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Определяет порядок применения квалифицированной электронной подписи.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Закрепляет обязательность использования УКЭП </a:t>
            </a:r>
            <a:br>
              <a:rPr lang="ru-RU" sz="16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установленных законодательством случаях.</a:t>
            </a:r>
          </a:p>
          <a:p>
            <a:endParaRPr lang="ru-RU" sz="1800" b="1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F3E0E94-4159-CF9E-7A7A-E3BA854C1315}"/>
              </a:ext>
            </a:extLst>
          </p:cNvPr>
          <p:cNvSpPr/>
          <p:nvPr/>
        </p:nvSpPr>
        <p:spPr>
          <a:xfrm>
            <a:off x="5210783" y="3654733"/>
            <a:ext cx="6141396" cy="2191589"/>
          </a:xfrm>
          <a:prstGeom prst="roundRect">
            <a:avLst>
              <a:gd name="adj" fmla="val 10127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Приказ </a:t>
            </a:r>
            <a:r>
              <a:rPr lang="ru-RU" sz="1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Минцифры</a:t>
            </a:r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России №766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Предъявляет требования к средствам криптографической защиты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Описывает правила их использования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Регламентирует порядок применения УКЭП </a:t>
            </a:r>
            <a:br>
              <a:rPr lang="ru-RU" sz="16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информационных системах.</a:t>
            </a:r>
          </a:p>
          <a:p>
            <a:endParaRPr lang="ru-RU" sz="1800" b="1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Рисунок 12" descr="Изображение выглядит как канцтовары, скреп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2C9480-9F25-CA6B-8460-3FB772D47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54"/>
          <a:stretch/>
        </p:blipFill>
        <p:spPr>
          <a:xfrm>
            <a:off x="10229658" y="2216833"/>
            <a:ext cx="1962342" cy="27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Графи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79F9D9F-E29A-2145-9A10-86AD18A26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1"/>
          <a:stretch>
            <a:fillRect/>
          </a:stretch>
        </p:blipFill>
        <p:spPr>
          <a:xfrm>
            <a:off x="4554883" y="0"/>
            <a:ext cx="7637117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7008821-18F7-12E5-2507-6237DEBA9843}"/>
              </a:ext>
            </a:extLst>
          </p:cNvPr>
          <p:cNvSpPr/>
          <p:nvPr/>
        </p:nvSpPr>
        <p:spPr>
          <a:xfrm>
            <a:off x="723900" y="1433628"/>
            <a:ext cx="10744200" cy="4348047"/>
          </a:xfrm>
          <a:prstGeom prst="roundRect">
            <a:avLst>
              <a:gd name="adj" fmla="val 5933"/>
            </a:avLst>
          </a:prstGeom>
          <a:solidFill>
            <a:schemeClr val="bg1">
              <a:alpha val="50000"/>
            </a:schemeClr>
          </a:solidFill>
          <a:ln w="19050">
            <a:solidFill>
              <a:srgbClr val="FFC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1065021" y="1796540"/>
            <a:ext cx="9256026" cy="21273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Электронная подпись (ЭП) 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— информация в электронной форме, которая присоединена к другой информации в электронной форме (подписываемой информации) </a:t>
            </a:r>
            <a:br>
              <a:rPr lang="ru-RU" dirty="0"/>
            </a:br>
            <a:r>
              <a:rPr lang="ru-RU" dirty="0"/>
              <a:t>или иным образом связана с такой информацией и которая используется для определения лица, подписывающего информацию.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9F12BB-549D-408E-9669-0D8E6B4EA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D5DAB79-21B4-48A5-BB4B-703EE01CB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Рисунок 13" descr="Изображение выглядит как Игрушечный транспорт, игруш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8BE6260-9B80-894D-C234-2483D2807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661" y="3248886"/>
            <a:ext cx="4116039" cy="3070951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52534B8-0422-7594-ED1C-8359D3619392}"/>
              </a:ext>
            </a:extLst>
          </p:cNvPr>
          <p:cNvSpPr/>
          <p:nvPr/>
        </p:nvSpPr>
        <p:spPr>
          <a:xfrm>
            <a:off x="1065021" y="3705038"/>
            <a:ext cx="4543299" cy="43774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63-ФЗ «Об электронной подписи»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D553D8B-E8C8-D44B-BB14-5C94EA839256}"/>
              </a:ext>
            </a:extLst>
          </p:cNvPr>
          <p:cNvSpPr txBox="1">
            <a:spLocks/>
          </p:cNvSpPr>
          <p:nvPr/>
        </p:nvSpPr>
        <p:spPr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Что такое электронная подпись?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Изображение выглядит как Графи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D02D9D4-4BAB-567B-9B8D-05DE67B51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1"/>
          <a:stretch>
            <a:fillRect/>
          </a:stretch>
        </p:blipFill>
        <p:spPr>
          <a:xfrm>
            <a:off x="4554883" y="0"/>
            <a:ext cx="7637117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5051D1A-2696-C2E9-14DE-8C797D880673}"/>
              </a:ext>
            </a:extLst>
          </p:cNvPr>
          <p:cNvSpPr txBox="1"/>
          <p:nvPr/>
        </p:nvSpPr>
        <p:spPr>
          <a:xfrm>
            <a:off x="1305938" y="1416747"/>
            <a:ext cx="760459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Связана с документом или действием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Определяет владельца/подписанта/пользователя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/>
                </a:solidFill>
              </a:rPr>
              <a:t>Подтверждает неизменность документа </a:t>
            </a:r>
            <a:r>
              <a:rPr lang="ru-RU" dirty="0"/>
              <a:t>(зависит от вида подписи)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8" name="Рисунок 27" descr="Изображение выглядит как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C789BB-DC68-1E9B-079F-D2489C60C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2" y="1483554"/>
            <a:ext cx="258159" cy="25815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63657E-14E4-19CF-2B2F-577204B87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2" y="1890644"/>
            <a:ext cx="258159" cy="25815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520D62F-F492-5ED0-55D8-68B7D3545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2" y="2336646"/>
            <a:ext cx="258159" cy="258159"/>
          </a:xfrm>
          <a:prstGeom prst="rect">
            <a:avLst/>
          </a:prstGeom>
        </p:spPr>
      </p:pic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8BF069D0-A581-08D0-C52A-C2C7D5FB9202}"/>
              </a:ext>
            </a:extLst>
          </p:cNvPr>
          <p:cNvSpPr txBox="1">
            <a:spLocks/>
          </p:cNvSpPr>
          <p:nvPr/>
        </p:nvSpPr>
        <p:spPr>
          <a:xfrm>
            <a:off x="884902" y="635297"/>
            <a:ext cx="10392696" cy="4893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Электронная подпись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6314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Forus2020">
  <a:themeElements>
    <a:clrScheme name="Фору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CF68"/>
      </a:accent1>
      <a:accent2>
        <a:srgbClr val="395F75"/>
      </a:accent2>
      <a:accent3>
        <a:srgbClr val="A5A5A5"/>
      </a:accent3>
      <a:accent4>
        <a:srgbClr val="D74949"/>
      </a:accent4>
      <a:accent5>
        <a:srgbClr val="5B9BD5"/>
      </a:accent5>
      <a:accent6>
        <a:srgbClr val="00715D"/>
      </a:accent6>
      <a:hlink>
        <a:srgbClr val="0563C1"/>
      </a:hlink>
      <a:folHlink>
        <a:srgbClr val="954F72"/>
      </a:folHlink>
    </a:clrScheme>
    <a:fontScheme name="Форус_2020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ctr" anchorCtr="0">
        <a:spAutoFit/>
      </a:bodyPr>
      <a:lstStyle>
        <a:defPPr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12070</TotalTime>
  <Words>6056</Words>
  <Application>Microsoft Office PowerPoint</Application>
  <PresentationFormat>Широкоэкранный</PresentationFormat>
  <Paragraphs>560</Paragraphs>
  <Slides>35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Montserrat</vt:lpstr>
      <vt:lpstr>Open Sans</vt:lpstr>
      <vt:lpstr>ui-sans-serif</vt:lpstr>
      <vt:lpstr>Verdana</vt:lpstr>
      <vt:lpstr>YS Text</vt:lpstr>
      <vt:lpstr>Тема Office</vt:lpstr>
      <vt:lpstr>Тема Forus2020</vt:lpstr>
      <vt:lpstr>Юридически значимый электронный документооборот  Практика использования ЭП в 1С:ДО.  Простыми словами о сложном</vt:lpstr>
      <vt:lpstr>Презентация PowerPoint</vt:lpstr>
      <vt:lpstr>«Форус» — надёжный партнёр  в цифровой трансформации бизнеса</vt:lpstr>
      <vt:lpstr>Решаем задачи комплексно</vt:lpstr>
      <vt:lpstr>Автоматизируем документооборот  любой сложности</vt:lpstr>
      <vt:lpstr>Презентация PowerPoint</vt:lpstr>
      <vt:lpstr>Нормативная база по ЭП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Нормативная база по МЧД*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Демонстрация</vt:lpstr>
      <vt:lpstr>Подведём итоги</vt:lpstr>
      <vt:lpstr>Презентация PowerPoint</vt:lpstr>
      <vt:lpstr>Автоматизируем документооборот любой сложности</vt:lpstr>
      <vt:lpstr>Без бумаги и без риска: безбумажный архив через 1С:Документооборот и 1С:Архив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Юридически значимый электронный документооборот. Практика использования ЭП в 1С:ДО. Простыми словами о сложном</dc:title>
  <dc:creator>Ёлшина Виктория</dc:creator>
  <cp:lastModifiedBy>Ёлшина Виктория</cp:lastModifiedBy>
  <cp:revision>525</cp:revision>
  <dcterms:created xsi:type="dcterms:W3CDTF">2026-02-18T07:25:34Z</dcterms:created>
  <dcterms:modified xsi:type="dcterms:W3CDTF">2026-04-08T09:32:45Z</dcterms:modified>
</cp:coreProperties>
</file>