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4" r:id="rId1"/>
    <p:sldMasterId id="2147483665" r:id="rId2"/>
  </p:sldMasterIdLst>
  <p:notesMasterIdLst>
    <p:notesMasterId r:id="rId45"/>
  </p:notesMasterIdLst>
  <p:sldIdLst>
    <p:sldId id="256" r:id="rId3"/>
    <p:sldId id="330" r:id="rId4"/>
    <p:sldId id="469" r:id="rId5"/>
    <p:sldId id="435" r:id="rId6"/>
    <p:sldId id="458" r:id="rId7"/>
    <p:sldId id="340" r:id="rId8"/>
    <p:sldId id="258" r:id="rId9"/>
    <p:sldId id="369" r:id="rId10"/>
    <p:sldId id="442" r:id="rId11"/>
    <p:sldId id="318" r:id="rId12"/>
    <p:sldId id="454" r:id="rId13"/>
    <p:sldId id="449" r:id="rId14"/>
    <p:sldId id="446" r:id="rId15"/>
    <p:sldId id="447" r:id="rId16"/>
    <p:sldId id="450" r:id="rId17"/>
    <p:sldId id="452" r:id="rId18"/>
    <p:sldId id="453" r:id="rId19"/>
    <p:sldId id="373" r:id="rId20"/>
    <p:sldId id="456" r:id="rId21"/>
    <p:sldId id="457" r:id="rId22"/>
    <p:sldId id="436" r:id="rId23"/>
    <p:sldId id="448" r:id="rId24"/>
    <p:sldId id="461" r:id="rId25"/>
    <p:sldId id="463" r:id="rId26"/>
    <p:sldId id="464" r:id="rId27"/>
    <p:sldId id="462" r:id="rId28"/>
    <p:sldId id="466" r:id="rId29"/>
    <p:sldId id="467" r:id="rId30"/>
    <p:sldId id="465" r:id="rId31"/>
    <p:sldId id="468" r:id="rId32"/>
    <p:sldId id="459" r:id="rId33"/>
    <p:sldId id="460" r:id="rId34"/>
    <p:sldId id="491" r:id="rId35"/>
    <p:sldId id="288" r:id="rId36"/>
    <p:sldId id="287" r:id="rId37"/>
    <p:sldId id="371" r:id="rId38"/>
    <p:sldId id="455" r:id="rId39"/>
    <p:sldId id="260" r:id="rId40"/>
    <p:sldId id="440" r:id="rId41"/>
    <p:sldId id="362" r:id="rId42"/>
    <p:sldId id="290" r:id="rId43"/>
    <p:sldId id="490" r:id="rId44"/>
  </p:sldIdLst>
  <p:sldSz cx="9144000" cy="5143500" type="screen16x9"/>
  <p:notesSz cx="6858000" cy="9144000"/>
  <p:embeddedFontLst>
    <p:embeddedFont>
      <p:font typeface="Helvetica Neue" panose="020B0604020202020204" charset="0"/>
      <p:regular r:id="rId46"/>
      <p:bold r:id="rId47"/>
      <p:italic r:id="rId48"/>
      <p:boldItalic r:id="rId49"/>
    </p:embeddedFont>
    <p:embeddedFont>
      <p:font typeface="Montserrat" panose="00000500000000000000" pitchFamily="2" charset="-52"/>
      <p:regular r:id="rId50"/>
      <p:bold r:id="rId51"/>
      <p:italic r:id="rId52"/>
      <p:boldItalic r:id="rId53"/>
    </p:embeddedFont>
    <p:embeddedFont>
      <p:font typeface="Montserrat Medium" panose="00000600000000000000" pitchFamily="2" charset="-52"/>
      <p:regular r:id="rId54"/>
      <p:italic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5465" userDrawn="1">
          <p15:clr>
            <a:srgbClr val="747775"/>
          </p15:clr>
        </p15:guide>
        <p15:guide id="3" orient="horz" pos="1983" userDrawn="1">
          <p15:clr>
            <a:srgbClr val="A4A3A4"/>
          </p15:clr>
        </p15:guide>
        <p15:guide id="9" orient="horz" pos="2391" userDrawn="1">
          <p15:clr>
            <a:srgbClr val="A4A3A4"/>
          </p15:clr>
        </p15:guide>
        <p15:guide id="10" pos="295" userDrawn="1">
          <p15:clr>
            <a:srgbClr val="A4A3A4"/>
          </p15:clr>
        </p15:guide>
        <p15:guide id="11" orient="horz" pos="2731" userDrawn="1">
          <p15:clr>
            <a:srgbClr val="A4A3A4"/>
          </p15:clr>
        </p15:guide>
        <p15:guide id="12" orient="horz" pos="327" userDrawn="1">
          <p15:clr>
            <a:srgbClr val="A4A3A4"/>
          </p15:clr>
        </p15:guide>
        <p15:guide id="13" pos="2177" userDrawn="1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36C0F7-74BA-588F-C337-F47A49C143ED}" name="Ольга Машкова" initials="ОНМашкова" userId="Ольга Машкова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71"/>
    <a:srgbClr val="FCE5F1"/>
    <a:srgbClr val="D93FB4"/>
    <a:srgbClr val="D14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7" autoAdjust="0"/>
    <p:restoredTop sz="94433" autoAdjust="0"/>
  </p:normalViewPr>
  <p:slideViewPr>
    <p:cSldViewPr snapToGrid="0">
      <p:cViewPr varScale="1">
        <p:scale>
          <a:sx n="156" d="100"/>
          <a:sy n="156" d="100"/>
        </p:scale>
        <p:origin x="354" y="132"/>
      </p:cViewPr>
      <p:guideLst>
        <p:guide pos="5465"/>
        <p:guide orient="horz" pos="1983"/>
        <p:guide orient="horz" pos="2391"/>
        <p:guide pos="295"/>
        <p:guide orient="horz" pos="2731"/>
        <p:guide orient="horz" pos="327"/>
        <p:guide pos="21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b13d2711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30b13d27114_1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g30b13d27114_1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E00A1BCD-69CF-D52A-5367-7C2DEC190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0b13d27114_1_181:notes">
            <a:extLst>
              <a:ext uri="{FF2B5EF4-FFF2-40B4-BE49-F238E27FC236}">
                <a16:creationId xmlns:a16="http://schemas.microsoft.com/office/drawing/2014/main" id="{09B8152C-EE65-2ACB-ACEB-4F8A871494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30b13d27114_1_181:notes">
            <a:extLst>
              <a:ext uri="{FF2B5EF4-FFF2-40B4-BE49-F238E27FC236}">
                <a16:creationId xmlns:a16="http://schemas.microsoft.com/office/drawing/2014/main" id="{287C3D55-8F60-6D68-943D-689F593947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Выровнять по левому краю, дозаполнить слайд</a:t>
            </a:r>
            <a:endParaRPr dirty="0"/>
          </a:p>
        </p:txBody>
      </p:sp>
      <p:sp>
        <p:nvSpPr>
          <p:cNvPr id="253" name="Google Shape;253;g30b13d27114_1_181:notes">
            <a:extLst>
              <a:ext uri="{FF2B5EF4-FFF2-40B4-BE49-F238E27FC236}">
                <a16:creationId xmlns:a16="http://schemas.microsoft.com/office/drawing/2014/main" id="{FAFA075B-44B0-93A6-6258-193268B2A91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9118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3A1C657E-CA9C-4FE8-D67B-02BC5EF1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0b13d27114_1_372:notes">
            <a:extLst>
              <a:ext uri="{FF2B5EF4-FFF2-40B4-BE49-F238E27FC236}">
                <a16:creationId xmlns:a16="http://schemas.microsoft.com/office/drawing/2014/main" id="{53B1BD7C-9A1B-B610-5635-9299CD5CB8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30b13d27114_1_372:notes">
            <a:extLst>
              <a:ext uri="{FF2B5EF4-FFF2-40B4-BE49-F238E27FC236}">
                <a16:creationId xmlns:a16="http://schemas.microsoft.com/office/drawing/2014/main" id="{0CBCE1A1-D5FB-1175-4ED7-8AB7A8B364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Переписать с глаголов на существительные, подровнять пункты и галочки </a:t>
            </a:r>
            <a:endParaRPr dirty="0"/>
          </a:p>
        </p:txBody>
      </p:sp>
      <p:sp>
        <p:nvSpPr>
          <p:cNvPr id="455" name="Google Shape;455;g30b13d27114_1_372:notes">
            <a:extLst>
              <a:ext uri="{FF2B5EF4-FFF2-40B4-BE49-F238E27FC236}">
                <a16:creationId xmlns:a16="http://schemas.microsoft.com/office/drawing/2014/main" id="{22D51C35-CB6C-CFA5-4E4C-FE9DA88048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1930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D5D81D23-CC1F-ACB6-FED3-31A53F112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0b13d27114_1_372:notes">
            <a:extLst>
              <a:ext uri="{FF2B5EF4-FFF2-40B4-BE49-F238E27FC236}">
                <a16:creationId xmlns:a16="http://schemas.microsoft.com/office/drawing/2014/main" id="{52892594-F9CD-B1E6-2B5E-9CA637386E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30b13d27114_1_372:notes">
            <a:extLst>
              <a:ext uri="{FF2B5EF4-FFF2-40B4-BE49-F238E27FC236}">
                <a16:creationId xmlns:a16="http://schemas.microsoft.com/office/drawing/2014/main" id="{FAF3AB03-9D1B-F1B1-979B-E307DB6454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Переписать с глаголов на существительные, подровнять пункты и галочки </a:t>
            </a:r>
            <a:endParaRPr dirty="0"/>
          </a:p>
        </p:txBody>
      </p:sp>
      <p:sp>
        <p:nvSpPr>
          <p:cNvPr id="455" name="Google Shape;455;g30b13d27114_1_372:notes">
            <a:extLst>
              <a:ext uri="{FF2B5EF4-FFF2-40B4-BE49-F238E27FC236}">
                <a16:creationId xmlns:a16="http://schemas.microsoft.com/office/drawing/2014/main" id="{F8148E76-1C58-3224-7B7D-E19A68F9CA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692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9120D252-8B8B-911F-D7E2-15D194F30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0b13d27114_1_372:notes">
            <a:extLst>
              <a:ext uri="{FF2B5EF4-FFF2-40B4-BE49-F238E27FC236}">
                <a16:creationId xmlns:a16="http://schemas.microsoft.com/office/drawing/2014/main" id="{B27FD2B3-1891-8B43-8D10-35D906720E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30b13d27114_1_372:notes">
            <a:extLst>
              <a:ext uri="{FF2B5EF4-FFF2-40B4-BE49-F238E27FC236}">
                <a16:creationId xmlns:a16="http://schemas.microsoft.com/office/drawing/2014/main" id="{AC9ACB99-6CBF-6553-0680-06E56CA9AC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Переписать с глаголов на существительные, подровнять пункты и галочки </a:t>
            </a:r>
            <a:endParaRPr dirty="0"/>
          </a:p>
        </p:txBody>
      </p:sp>
      <p:sp>
        <p:nvSpPr>
          <p:cNvPr id="455" name="Google Shape;455;g30b13d27114_1_372:notes">
            <a:extLst>
              <a:ext uri="{FF2B5EF4-FFF2-40B4-BE49-F238E27FC236}">
                <a16:creationId xmlns:a16="http://schemas.microsoft.com/office/drawing/2014/main" id="{EEA4FC6C-2E0F-FA03-22B9-408CA77891E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577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F99E9FE7-80BC-0D82-E64F-34D28D3E3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0b13d27114_1_372:notes">
            <a:extLst>
              <a:ext uri="{FF2B5EF4-FFF2-40B4-BE49-F238E27FC236}">
                <a16:creationId xmlns:a16="http://schemas.microsoft.com/office/drawing/2014/main" id="{9389E79F-2FB6-1CC8-0DE1-DF464E58C1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30b13d27114_1_372:notes">
            <a:extLst>
              <a:ext uri="{FF2B5EF4-FFF2-40B4-BE49-F238E27FC236}">
                <a16:creationId xmlns:a16="http://schemas.microsoft.com/office/drawing/2014/main" id="{914EB052-0D9E-4B4F-F339-430CF86E73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Переписать с глаголов на существительные, подровнять пункты и галочки </a:t>
            </a:r>
            <a:endParaRPr dirty="0"/>
          </a:p>
        </p:txBody>
      </p:sp>
      <p:sp>
        <p:nvSpPr>
          <p:cNvPr id="455" name="Google Shape;455;g30b13d27114_1_372:notes">
            <a:extLst>
              <a:ext uri="{FF2B5EF4-FFF2-40B4-BE49-F238E27FC236}">
                <a16:creationId xmlns:a16="http://schemas.microsoft.com/office/drawing/2014/main" id="{A58E568D-2CBD-5BBB-20F1-975188B410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3914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88399186-79B2-EC57-7785-F21D11806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0b13d27114_1_372:notes">
            <a:extLst>
              <a:ext uri="{FF2B5EF4-FFF2-40B4-BE49-F238E27FC236}">
                <a16:creationId xmlns:a16="http://schemas.microsoft.com/office/drawing/2014/main" id="{71E1ADCF-E177-CB34-13EF-8B01DE58F4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30b13d27114_1_372:notes">
            <a:extLst>
              <a:ext uri="{FF2B5EF4-FFF2-40B4-BE49-F238E27FC236}">
                <a16:creationId xmlns:a16="http://schemas.microsoft.com/office/drawing/2014/main" id="{3ECCFD34-D400-0B76-BB63-84DBBBB6FA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Переписать с глаголов на существительные, подровнять пункты и галочки </a:t>
            </a:r>
            <a:endParaRPr dirty="0"/>
          </a:p>
        </p:txBody>
      </p:sp>
      <p:sp>
        <p:nvSpPr>
          <p:cNvPr id="455" name="Google Shape;455;g30b13d27114_1_372:notes">
            <a:extLst>
              <a:ext uri="{FF2B5EF4-FFF2-40B4-BE49-F238E27FC236}">
                <a16:creationId xmlns:a16="http://schemas.microsoft.com/office/drawing/2014/main" id="{5A50D352-EFB3-F34D-20D1-1172CD879B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6562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6254A5BB-494A-BDE9-8276-9DFDD7B34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0b13d27114_1_181:notes">
            <a:extLst>
              <a:ext uri="{FF2B5EF4-FFF2-40B4-BE49-F238E27FC236}">
                <a16:creationId xmlns:a16="http://schemas.microsoft.com/office/drawing/2014/main" id="{12AB827E-3132-E9A2-8081-96BD7FCF35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30b13d27114_1_181:notes">
            <a:extLst>
              <a:ext uri="{FF2B5EF4-FFF2-40B4-BE49-F238E27FC236}">
                <a16:creationId xmlns:a16="http://schemas.microsoft.com/office/drawing/2014/main" id="{BFC3B3F8-7701-14E0-2782-21EA05D7B8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Выровнять по левому краю, дозаполнить слайд</a:t>
            </a:r>
            <a:endParaRPr dirty="0"/>
          </a:p>
        </p:txBody>
      </p:sp>
      <p:sp>
        <p:nvSpPr>
          <p:cNvPr id="253" name="Google Shape;253;g30b13d27114_1_181:notes">
            <a:extLst>
              <a:ext uri="{FF2B5EF4-FFF2-40B4-BE49-F238E27FC236}">
                <a16:creationId xmlns:a16="http://schemas.microsoft.com/office/drawing/2014/main" id="{78304A57-64EF-1579-1A44-80542C46B7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0283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>
          <a:extLst>
            <a:ext uri="{FF2B5EF4-FFF2-40B4-BE49-F238E27FC236}">
              <a16:creationId xmlns:a16="http://schemas.microsoft.com/office/drawing/2014/main" id="{4FCE665D-BE8D-DF3B-39BA-9BB237919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b13d27114_1_402:notes">
            <a:extLst>
              <a:ext uri="{FF2B5EF4-FFF2-40B4-BE49-F238E27FC236}">
                <a16:creationId xmlns:a16="http://schemas.microsoft.com/office/drawing/2014/main" id="{ACC08029-E4C5-19C0-408E-B2DDD35E52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30b13d27114_1_402:notes">
            <a:extLst>
              <a:ext uri="{FF2B5EF4-FFF2-40B4-BE49-F238E27FC236}">
                <a16:creationId xmlns:a16="http://schemas.microsoft.com/office/drawing/2014/main" id="{6231CB63-9758-D3D8-84BC-EFC6DE43F7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Взять схему на замену </a:t>
            </a:r>
            <a:endParaRPr dirty="0"/>
          </a:p>
        </p:txBody>
      </p:sp>
      <p:sp>
        <p:nvSpPr>
          <p:cNvPr id="486" name="Google Shape;486;g30b13d27114_1_402:notes">
            <a:extLst>
              <a:ext uri="{FF2B5EF4-FFF2-40B4-BE49-F238E27FC236}">
                <a16:creationId xmlns:a16="http://schemas.microsoft.com/office/drawing/2014/main" id="{B70E2151-FB4A-B254-6227-17714895C80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6244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>
          <a:extLst>
            <a:ext uri="{FF2B5EF4-FFF2-40B4-BE49-F238E27FC236}">
              <a16:creationId xmlns:a16="http://schemas.microsoft.com/office/drawing/2014/main" id="{B0FEC526-C5B5-C4F3-C864-CE519A58D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b13d27114_1_402:notes">
            <a:extLst>
              <a:ext uri="{FF2B5EF4-FFF2-40B4-BE49-F238E27FC236}">
                <a16:creationId xmlns:a16="http://schemas.microsoft.com/office/drawing/2014/main" id="{D18B0D6B-E6F3-5AC6-1E73-F89B881E62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30b13d27114_1_402:notes">
            <a:extLst>
              <a:ext uri="{FF2B5EF4-FFF2-40B4-BE49-F238E27FC236}">
                <a16:creationId xmlns:a16="http://schemas.microsoft.com/office/drawing/2014/main" id="{C6A7E7D7-14E9-DB2F-82D6-79A22EFF0F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Взять схему на замену </a:t>
            </a:r>
            <a:endParaRPr dirty="0"/>
          </a:p>
        </p:txBody>
      </p:sp>
      <p:sp>
        <p:nvSpPr>
          <p:cNvPr id="486" name="Google Shape;486;g30b13d27114_1_402:notes">
            <a:extLst>
              <a:ext uri="{FF2B5EF4-FFF2-40B4-BE49-F238E27FC236}">
                <a16:creationId xmlns:a16="http://schemas.microsoft.com/office/drawing/2014/main" id="{37436940-A5C5-FDA4-5A4C-A1F1122756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8175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>
          <a:extLst>
            <a:ext uri="{FF2B5EF4-FFF2-40B4-BE49-F238E27FC236}">
              <a16:creationId xmlns:a16="http://schemas.microsoft.com/office/drawing/2014/main" id="{B29BB4AD-C790-857B-C529-5A109229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b13d27114_1_402:notes">
            <a:extLst>
              <a:ext uri="{FF2B5EF4-FFF2-40B4-BE49-F238E27FC236}">
                <a16:creationId xmlns:a16="http://schemas.microsoft.com/office/drawing/2014/main" id="{EA13CF8A-1C6B-725F-EC9B-3D77F9BF23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30b13d27114_1_402:notes">
            <a:extLst>
              <a:ext uri="{FF2B5EF4-FFF2-40B4-BE49-F238E27FC236}">
                <a16:creationId xmlns:a16="http://schemas.microsoft.com/office/drawing/2014/main" id="{92F90E6D-E453-3630-86C9-B7AE0023E0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Взять схему на замену </a:t>
            </a:r>
            <a:endParaRPr dirty="0"/>
          </a:p>
        </p:txBody>
      </p:sp>
      <p:sp>
        <p:nvSpPr>
          <p:cNvPr id="486" name="Google Shape;486;g30b13d27114_1_402:notes">
            <a:extLst>
              <a:ext uri="{FF2B5EF4-FFF2-40B4-BE49-F238E27FC236}">
                <a16:creationId xmlns:a16="http://schemas.microsoft.com/office/drawing/2014/main" id="{E1A8DEBD-97E5-B18E-94D9-72D1A1BB78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72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616CFB05-656E-6F48-58A7-CA8BE78B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0b13d27114_1_181:notes">
            <a:extLst>
              <a:ext uri="{FF2B5EF4-FFF2-40B4-BE49-F238E27FC236}">
                <a16:creationId xmlns:a16="http://schemas.microsoft.com/office/drawing/2014/main" id="{D98111EE-644A-B49C-C9DE-14D647646E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30b13d27114_1_181:notes">
            <a:extLst>
              <a:ext uri="{FF2B5EF4-FFF2-40B4-BE49-F238E27FC236}">
                <a16:creationId xmlns:a16="http://schemas.microsoft.com/office/drawing/2014/main" id="{DEF79CFB-C47D-959A-02CC-7883C40864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Выровнять по левому краю, дозаполнить слайд</a:t>
            </a:r>
            <a:endParaRPr dirty="0"/>
          </a:p>
        </p:txBody>
      </p:sp>
      <p:sp>
        <p:nvSpPr>
          <p:cNvPr id="253" name="Google Shape;253;g30b13d27114_1_181:notes">
            <a:extLst>
              <a:ext uri="{FF2B5EF4-FFF2-40B4-BE49-F238E27FC236}">
                <a16:creationId xmlns:a16="http://schemas.microsoft.com/office/drawing/2014/main" id="{C13B14BE-E98C-FB18-3C29-0E147B954B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6313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b13d27114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30b13d27114_1_4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Взять схему на замену </a:t>
            </a:r>
            <a:endParaRPr dirty="0"/>
          </a:p>
        </p:txBody>
      </p:sp>
      <p:sp>
        <p:nvSpPr>
          <p:cNvPr id="486" name="Google Shape;486;g30b13d27114_1_4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0b13d27114_1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30b13d27114_1_3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Переписать с глаголов на существительные, подровнять пункты и галочки </a:t>
            </a:r>
            <a:endParaRPr dirty="0"/>
          </a:p>
        </p:txBody>
      </p:sp>
      <p:sp>
        <p:nvSpPr>
          <p:cNvPr id="455" name="Google Shape;455;g30b13d27114_1_3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>
          <a:extLst>
            <a:ext uri="{FF2B5EF4-FFF2-40B4-BE49-F238E27FC236}">
              <a16:creationId xmlns:a16="http://schemas.microsoft.com/office/drawing/2014/main" id="{BA5D7D95-64D0-B576-2083-5433225D8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b13d27114_1_402:notes">
            <a:extLst>
              <a:ext uri="{FF2B5EF4-FFF2-40B4-BE49-F238E27FC236}">
                <a16:creationId xmlns:a16="http://schemas.microsoft.com/office/drawing/2014/main" id="{1619CCF5-8356-4108-D1F8-D06EC182CE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30b13d27114_1_402:notes">
            <a:extLst>
              <a:ext uri="{FF2B5EF4-FFF2-40B4-BE49-F238E27FC236}">
                <a16:creationId xmlns:a16="http://schemas.microsoft.com/office/drawing/2014/main" id="{DC8918EE-674E-C033-4D30-E9A88B310D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Взять схему на замену </a:t>
            </a:r>
            <a:endParaRPr dirty="0"/>
          </a:p>
        </p:txBody>
      </p:sp>
      <p:sp>
        <p:nvSpPr>
          <p:cNvPr id="486" name="Google Shape;486;g30b13d27114_1_402:notes">
            <a:extLst>
              <a:ext uri="{FF2B5EF4-FFF2-40B4-BE49-F238E27FC236}">
                <a16:creationId xmlns:a16="http://schemas.microsoft.com/office/drawing/2014/main" id="{492105FB-E743-6D72-173A-EA61E7BF8F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3529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>
          <a:extLst>
            <a:ext uri="{FF2B5EF4-FFF2-40B4-BE49-F238E27FC236}">
              <a16:creationId xmlns:a16="http://schemas.microsoft.com/office/drawing/2014/main" id="{083EEDB7-F148-B933-4285-4336F587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b13d27114_1_402:notes">
            <a:extLst>
              <a:ext uri="{FF2B5EF4-FFF2-40B4-BE49-F238E27FC236}">
                <a16:creationId xmlns:a16="http://schemas.microsoft.com/office/drawing/2014/main" id="{D542C89A-481B-8807-9F4E-28FD6C2EA3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30b13d27114_1_402:notes">
            <a:extLst>
              <a:ext uri="{FF2B5EF4-FFF2-40B4-BE49-F238E27FC236}">
                <a16:creationId xmlns:a16="http://schemas.microsoft.com/office/drawing/2014/main" id="{6D624FED-4312-446C-84D1-E481EED81F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Взять схему на замену </a:t>
            </a:r>
            <a:endParaRPr dirty="0"/>
          </a:p>
        </p:txBody>
      </p:sp>
      <p:sp>
        <p:nvSpPr>
          <p:cNvPr id="486" name="Google Shape;486;g30b13d27114_1_402:notes">
            <a:extLst>
              <a:ext uri="{FF2B5EF4-FFF2-40B4-BE49-F238E27FC236}">
                <a16:creationId xmlns:a16="http://schemas.microsoft.com/office/drawing/2014/main" id="{0FF1224A-5B83-6520-372C-4AAEAC0D1AE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1871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b13d27114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0b13d27114_1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g30b13d27114_1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75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0b13d27114_1_4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30b13d27114_1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F96D9-DEE9-4245-A392-52DBD3C447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52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3FCAAFA-8BAE-186A-1AC2-7BBB044D7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b13d27114_1_31:notes">
            <a:extLst>
              <a:ext uri="{FF2B5EF4-FFF2-40B4-BE49-F238E27FC236}">
                <a16:creationId xmlns:a16="http://schemas.microsoft.com/office/drawing/2014/main" id="{AD013E28-BC14-E5F6-A7FB-9E741E7C43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30b13d27114_1_31:notes">
            <a:extLst>
              <a:ext uri="{FF2B5EF4-FFF2-40B4-BE49-F238E27FC236}">
                <a16:creationId xmlns:a16="http://schemas.microsoft.com/office/drawing/2014/main" id="{59B3F9AA-46AD-89F5-E041-948608206B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g30b13d27114_1_31:notes">
            <a:extLst>
              <a:ext uri="{FF2B5EF4-FFF2-40B4-BE49-F238E27FC236}">
                <a16:creationId xmlns:a16="http://schemas.microsoft.com/office/drawing/2014/main" id="{9754B4F5-0B63-54B6-88BA-94198DF8BAF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847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BD703BD4-0102-222D-A023-F3FB48AE9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0b13d27114_1_181:notes">
            <a:extLst>
              <a:ext uri="{FF2B5EF4-FFF2-40B4-BE49-F238E27FC236}">
                <a16:creationId xmlns:a16="http://schemas.microsoft.com/office/drawing/2014/main" id="{50230B09-F7E2-B1C4-BEE5-64B6021BF8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30b13d27114_1_181:notes">
            <a:extLst>
              <a:ext uri="{FF2B5EF4-FFF2-40B4-BE49-F238E27FC236}">
                <a16:creationId xmlns:a16="http://schemas.microsoft.com/office/drawing/2014/main" id="{289C49D6-0D31-8042-6924-B39AF8A957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Выровнять по левому краю, дозаполнить слайд</a:t>
            </a:r>
            <a:endParaRPr dirty="0"/>
          </a:p>
        </p:txBody>
      </p:sp>
      <p:sp>
        <p:nvSpPr>
          <p:cNvPr id="253" name="Google Shape;253;g30b13d27114_1_181:notes">
            <a:extLst>
              <a:ext uri="{FF2B5EF4-FFF2-40B4-BE49-F238E27FC236}">
                <a16:creationId xmlns:a16="http://schemas.microsoft.com/office/drawing/2014/main" id="{544CD7AF-78A5-DFD3-8F74-C3EF7F33F5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8987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A3AE1572-F56D-CF99-56E3-EFD6924F9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0b13d27114_1_181:notes">
            <a:extLst>
              <a:ext uri="{FF2B5EF4-FFF2-40B4-BE49-F238E27FC236}">
                <a16:creationId xmlns:a16="http://schemas.microsoft.com/office/drawing/2014/main" id="{600B25D0-799B-BD74-80B7-CD1767A7BF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30b13d27114_1_181:notes">
            <a:extLst>
              <a:ext uri="{FF2B5EF4-FFF2-40B4-BE49-F238E27FC236}">
                <a16:creationId xmlns:a16="http://schemas.microsoft.com/office/drawing/2014/main" id="{45713234-771A-2DB7-4C9E-76BC853E2C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Выровнять по левому краю, дозаполнить слайд</a:t>
            </a:r>
            <a:endParaRPr dirty="0"/>
          </a:p>
        </p:txBody>
      </p:sp>
      <p:sp>
        <p:nvSpPr>
          <p:cNvPr id="253" name="Google Shape;253;g30b13d27114_1_181:notes">
            <a:extLst>
              <a:ext uri="{FF2B5EF4-FFF2-40B4-BE49-F238E27FC236}">
                <a16:creationId xmlns:a16="http://schemas.microsoft.com/office/drawing/2014/main" id="{9C989450-168B-B263-A905-12A431844E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883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b13d27114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30b13d27114_1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30b13d27114_1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94AD1E05-0626-C94A-81F1-653962D3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0b13d27114_1_181:notes">
            <a:extLst>
              <a:ext uri="{FF2B5EF4-FFF2-40B4-BE49-F238E27FC236}">
                <a16:creationId xmlns:a16="http://schemas.microsoft.com/office/drawing/2014/main" id="{F04B3CD6-189B-DE93-9761-6D0F8AC338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30b13d27114_1_181:notes">
            <a:extLst>
              <a:ext uri="{FF2B5EF4-FFF2-40B4-BE49-F238E27FC236}">
                <a16:creationId xmlns:a16="http://schemas.microsoft.com/office/drawing/2014/main" id="{9EDABD4B-DA40-1C7D-DC16-1243D31466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Выровнять по левому краю, дозаполнить слайд</a:t>
            </a:r>
            <a:endParaRPr dirty="0"/>
          </a:p>
        </p:txBody>
      </p:sp>
      <p:sp>
        <p:nvSpPr>
          <p:cNvPr id="253" name="Google Shape;253;g30b13d27114_1_181:notes">
            <a:extLst>
              <a:ext uri="{FF2B5EF4-FFF2-40B4-BE49-F238E27FC236}">
                <a16:creationId xmlns:a16="http://schemas.microsoft.com/office/drawing/2014/main" id="{4D22EF80-95A2-A270-720C-814A7BA804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001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C37140B9-2B76-72D0-8EBF-17F80C237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0b13d27114_1_181:notes">
            <a:extLst>
              <a:ext uri="{FF2B5EF4-FFF2-40B4-BE49-F238E27FC236}">
                <a16:creationId xmlns:a16="http://schemas.microsoft.com/office/drawing/2014/main" id="{96E0ED5D-F129-5643-577E-0474053AD4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30b13d27114_1_181:notes">
            <a:extLst>
              <a:ext uri="{FF2B5EF4-FFF2-40B4-BE49-F238E27FC236}">
                <a16:creationId xmlns:a16="http://schemas.microsoft.com/office/drawing/2014/main" id="{C8A7E8FD-9090-72FB-20DD-3FFE1E932F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Выровнять по левому краю, дозаполнить слайд</a:t>
            </a:r>
            <a:endParaRPr dirty="0"/>
          </a:p>
        </p:txBody>
      </p:sp>
      <p:sp>
        <p:nvSpPr>
          <p:cNvPr id="253" name="Google Shape;253;g30b13d27114_1_181:notes">
            <a:extLst>
              <a:ext uri="{FF2B5EF4-FFF2-40B4-BE49-F238E27FC236}">
                <a16:creationId xmlns:a16="http://schemas.microsoft.com/office/drawing/2014/main" id="{A8EE813D-F4E7-BFF6-1966-4509614164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812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b13d27114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30b13d27114_1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Выровнять текст и иконки на слайде</a:t>
            </a:r>
            <a:endParaRPr dirty="0"/>
          </a:p>
        </p:txBody>
      </p:sp>
      <p:sp>
        <p:nvSpPr>
          <p:cNvPr id="123" name="Google Shape;123;g30b13d27114_1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157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299799" y="372558"/>
            <a:ext cx="85443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3000" b="1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ctrTitle" idx="2"/>
          </p:nvPr>
        </p:nvSpPr>
        <p:spPr>
          <a:xfrm>
            <a:off x="685800" y="1594485"/>
            <a:ext cx="77724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314551" y="606763"/>
            <a:ext cx="4942205" cy="21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 b="0" i="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314550" y="820123"/>
            <a:ext cx="8285480" cy="21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lvl="0" indent="0" algn="r">
              <a:buClr>
                <a:srgbClr val="888888"/>
              </a:buClr>
              <a:buSzPts val="1000"/>
              <a:buFont typeface="Arial"/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888888"/>
              </a:buClr>
              <a:buSzPts val="1000"/>
              <a:buFont typeface="Arial"/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888888"/>
              </a:buClr>
              <a:buSzPts val="1000"/>
              <a:buFont typeface="Arial"/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888888"/>
              </a:buClr>
              <a:buSzPts val="1000"/>
              <a:buFont typeface="Arial"/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888888"/>
              </a:buClr>
              <a:buSzPts val="1000"/>
              <a:buFont typeface="Arial"/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888888"/>
              </a:buClr>
              <a:buSzPts val="1000"/>
              <a:buFont typeface="Arial"/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888888"/>
              </a:buClr>
              <a:buSzPts val="1000"/>
              <a:buFont typeface="Arial"/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888888"/>
              </a:buClr>
              <a:buSzPts val="1000"/>
              <a:buFont typeface="Arial"/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888888"/>
              </a:buClr>
              <a:buSzPts val="1000"/>
              <a:buFont typeface="Arial"/>
              <a:buNone/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061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68505-4DE6-6F62-7057-6CDB1A21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D76D1-B8AF-BEB6-AF0A-7BFDC8C79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5A401A-3B81-4A2B-15F7-97620ED2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BA2A-868A-F44D-9036-1FAE614FCC50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0BB0DD-72D3-46AE-41E9-62925256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E4EB4-7289-2CD3-2196-E34E35498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8671C-657E-7248-93C8-FA8E7DE0D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590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01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○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■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●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○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■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●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○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■"/>
              <a:defRPr sz="11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7" r:id="rId3"/>
    <p:sldLayoutId id="2147483668" r:id="rId4"/>
    <p:sldLayoutId id="2147483669" r:id="rId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onsultant.ru/document/cons_doc_LAW_517473/7262accf6a3d67f9ced3a3dceb38c7bda15d539d/#dst11804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6.png"/><Relationship Id="rId4" Type="http://schemas.openxmlformats.org/officeDocument/2006/relationships/image" Target="../media/image7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28.png"/><Relationship Id="rId9" Type="http://schemas.openxmlformats.org/officeDocument/2006/relationships/image" Target="../media/image82.sv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18" Type="http://schemas.openxmlformats.org/officeDocument/2006/relationships/image" Target="../media/image100.jpeg"/><Relationship Id="rId26" Type="http://schemas.openxmlformats.org/officeDocument/2006/relationships/image" Target="../media/image108.jpeg"/><Relationship Id="rId39" Type="http://schemas.openxmlformats.org/officeDocument/2006/relationships/image" Target="../media/image121.png"/><Relationship Id="rId21" Type="http://schemas.openxmlformats.org/officeDocument/2006/relationships/image" Target="../media/image103.png"/><Relationship Id="rId34" Type="http://schemas.openxmlformats.org/officeDocument/2006/relationships/image" Target="../media/image116.png"/><Relationship Id="rId7" Type="http://schemas.openxmlformats.org/officeDocument/2006/relationships/image" Target="../media/image89.jpe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33" Type="http://schemas.openxmlformats.org/officeDocument/2006/relationships/image" Target="../media/image115.jpeg"/><Relationship Id="rId38" Type="http://schemas.openxmlformats.org/officeDocument/2006/relationships/image" Target="../media/image12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8.jpeg"/><Relationship Id="rId20" Type="http://schemas.openxmlformats.org/officeDocument/2006/relationships/image" Target="../media/image102.png"/><Relationship Id="rId29" Type="http://schemas.openxmlformats.org/officeDocument/2006/relationships/image" Target="../media/image1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106.png"/><Relationship Id="rId32" Type="http://schemas.openxmlformats.org/officeDocument/2006/relationships/image" Target="../media/image114.jpeg"/><Relationship Id="rId37" Type="http://schemas.openxmlformats.org/officeDocument/2006/relationships/image" Target="../media/image119.jpeg"/><Relationship Id="rId40" Type="http://schemas.openxmlformats.org/officeDocument/2006/relationships/image" Target="../media/image6.pn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23" Type="http://schemas.openxmlformats.org/officeDocument/2006/relationships/image" Target="../media/image105.png"/><Relationship Id="rId28" Type="http://schemas.openxmlformats.org/officeDocument/2006/relationships/image" Target="../media/image110.png"/><Relationship Id="rId36" Type="http://schemas.openxmlformats.org/officeDocument/2006/relationships/image" Target="../media/image118.jpe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31" Type="http://schemas.openxmlformats.org/officeDocument/2006/relationships/image" Target="../media/image113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Relationship Id="rId27" Type="http://schemas.openxmlformats.org/officeDocument/2006/relationships/image" Target="../media/image109.jpeg"/><Relationship Id="rId30" Type="http://schemas.openxmlformats.org/officeDocument/2006/relationships/image" Target="../media/image112.jpeg"/><Relationship Id="rId35" Type="http://schemas.openxmlformats.org/officeDocument/2006/relationships/image" Target="../media/image117.jpeg"/><Relationship Id="rId8" Type="http://schemas.openxmlformats.org/officeDocument/2006/relationships/image" Target="../media/image90.png"/><Relationship Id="rId3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cbit.ru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DE8092-815B-AEAD-101A-6F422B862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4BF44C-F42F-B12A-872A-A57E0F768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313" y="910501"/>
            <a:ext cx="5849373" cy="5143500"/>
          </a:xfrm>
          <a:prstGeom prst="rect">
            <a:avLst/>
          </a:prstGeom>
        </p:spPr>
      </p:pic>
      <p:sp>
        <p:nvSpPr>
          <p:cNvPr id="92" name="Google Shape;92;p20"/>
          <p:cNvSpPr/>
          <p:nvPr/>
        </p:nvSpPr>
        <p:spPr>
          <a:xfrm>
            <a:off x="383631" y="1115926"/>
            <a:ext cx="8056418" cy="1431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Безопасный бизнес: автоматизация и прозрачность для ФНС с 1С:Документооборот</a:t>
            </a:r>
            <a:endParaRPr lang="ru-RU" sz="3000" b="1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1122A1-F0D4-9B69-1326-4DC729388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3" y="459844"/>
            <a:ext cx="1467230" cy="2470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BDEC23-DE1F-52AD-A72E-7B91E8CBF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567" y="2389206"/>
            <a:ext cx="2677552" cy="2677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9A0F9E-928C-900D-608C-B3A4E08FDBE0}"/>
              </a:ext>
            </a:extLst>
          </p:cNvPr>
          <p:cNvSpPr txBox="1"/>
          <p:nvPr/>
        </p:nvSpPr>
        <p:spPr>
          <a:xfrm>
            <a:off x="383631" y="3293974"/>
            <a:ext cx="4892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 arial"/>
              </a:rPr>
              <a:t>Связь документооборота с ФНС —ключевая функция для юридически значимого электронного документооборота в России. 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  <a:latin typeface=" 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 descr="Школьный класс со сплошной заливкой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8801" y="2523004"/>
            <a:ext cx="529938" cy="52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 descr="Рукопожатие со сплошной заливкой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030" y="3633477"/>
            <a:ext cx="529937" cy="52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 descr="Речь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8802" y="1119578"/>
            <a:ext cx="529937" cy="52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 descr="Портфель со сплошной заливкой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65446" y="1107644"/>
            <a:ext cx="529939" cy="52993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738698" y="4237808"/>
            <a:ext cx="1188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Договорная 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работа</a:t>
            </a:r>
            <a:endParaRPr sz="1100" dirty="0"/>
          </a:p>
        </p:txBody>
      </p:sp>
      <p:sp>
        <p:nvSpPr>
          <p:cNvPr id="133" name="Google Shape;133;p23"/>
          <p:cNvSpPr txBox="1"/>
          <p:nvPr/>
        </p:nvSpPr>
        <p:spPr>
          <a:xfrm>
            <a:off x="2886905" y="3098265"/>
            <a:ext cx="1161883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Совещания</a:t>
            </a: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/>
          </a:p>
        </p:txBody>
      </p:sp>
      <p:sp>
        <p:nvSpPr>
          <p:cNvPr id="134" name="Google Shape;134;p23"/>
          <p:cNvSpPr txBox="1"/>
          <p:nvPr/>
        </p:nvSpPr>
        <p:spPr>
          <a:xfrm>
            <a:off x="5239657" y="3098265"/>
            <a:ext cx="656923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ЭДО </a:t>
            </a:r>
            <a:endParaRPr sz="1100" dirty="0"/>
          </a:p>
        </p:txBody>
      </p:sp>
      <p:sp>
        <p:nvSpPr>
          <p:cNvPr id="135" name="Google Shape;135;p23"/>
          <p:cNvSpPr txBox="1"/>
          <p:nvPr/>
        </p:nvSpPr>
        <p:spPr>
          <a:xfrm>
            <a:off x="2737875" y="1699340"/>
            <a:ext cx="1470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Задачи 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поручения </a:t>
            </a:r>
            <a:endParaRPr sz="1100" dirty="0"/>
          </a:p>
        </p:txBody>
      </p:sp>
      <p:sp>
        <p:nvSpPr>
          <p:cNvPr id="136" name="Google Shape;136;p23"/>
          <p:cNvSpPr txBox="1"/>
          <p:nvPr/>
        </p:nvSpPr>
        <p:spPr>
          <a:xfrm>
            <a:off x="7151404" y="1705620"/>
            <a:ext cx="1033520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Хранение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файлов</a:t>
            </a:r>
            <a:endParaRPr sz="1100" dirty="0"/>
          </a:p>
        </p:txBody>
      </p:sp>
      <p:sp>
        <p:nvSpPr>
          <p:cNvPr id="138" name="Google Shape;138;p23"/>
          <p:cNvSpPr txBox="1"/>
          <p:nvPr/>
        </p:nvSpPr>
        <p:spPr>
          <a:xfrm>
            <a:off x="4696619" y="1727880"/>
            <a:ext cx="17430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Исполнительская дисциплина</a:t>
            </a:r>
            <a:endParaRPr sz="1100" dirty="0"/>
          </a:p>
        </p:txBody>
      </p:sp>
      <p:sp>
        <p:nvSpPr>
          <p:cNvPr id="139" name="Google Shape;139;p23"/>
          <p:cNvSpPr txBox="1"/>
          <p:nvPr/>
        </p:nvSpPr>
        <p:spPr>
          <a:xfrm>
            <a:off x="563009" y="1727880"/>
            <a:ext cx="1520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Внутренние документы </a:t>
            </a:r>
            <a:endParaRPr sz="1100" dirty="0"/>
          </a:p>
        </p:txBody>
      </p:sp>
      <p:sp>
        <p:nvSpPr>
          <p:cNvPr id="141" name="Google Shape;141;p23"/>
          <p:cNvSpPr txBox="1"/>
          <p:nvPr/>
        </p:nvSpPr>
        <p:spPr>
          <a:xfrm>
            <a:off x="2658126" y="4237808"/>
            <a:ext cx="1759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Корреспонденция </a:t>
            </a:r>
            <a:endParaRPr sz="1100" dirty="0"/>
          </a:p>
        </p:txBody>
      </p:sp>
      <p:sp>
        <p:nvSpPr>
          <p:cNvPr id="142" name="Google Shape;142;p23"/>
          <p:cNvSpPr txBox="1"/>
          <p:nvPr/>
        </p:nvSpPr>
        <p:spPr>
          <a:xfrm>
            <a:off x="5148755" y="4237808"/>
            <a:ext cx="825069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Почта</a:t>
            </a:r>
            <a:endParaRPr sz="1100" dirty="0"/>
          </a:p>
        </p:txBody>
      </p:sp>
      <p:sp>
        <p:nvSpPr>
          <p:cNvPr id="143" name="Google Shape;143;p23"/>
          <p:cNvSpPr txBox="1"/>
          <p:nvPr/>
        </p:nvSpPr>
        <p:spPr>
          <a:xfrm>
            <a:off x="911514" y="3098284"/>
            <a:ext cx="898846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100" dirty="0"/>
          </a:p>
        </p:txBody>
      </p:sp>
      <p:pic>
        <p:nvPicPr>
          <p:cNvPr id="145" name="Google Shape;145;p23" descr="Облако со сплошной заливкой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8029" y="1119577"/>
            <a:ext cx="529938" cy="52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 descr="Знак одобрения со сплошной заливкой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03150" y="1090774"/>
            <a:ext cx="529938" cy="52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 descr="Конверт со сплошной заливкой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78549" y="3633476"/>
            <a:ext cx="529938" cy="52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 descr="Документ со сплошной заливкой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91652" y="3633476"/>
            <a:ext cx="529938" cy="5299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6;p23">
            <a:extLst>
              <a:ext uri="{FF2B5EF4-FFF2-40B4-BE49-F238E27FC236}">
                <a16:creationId xmlns:a16="http://schemas.microsoft.com/office/drawing/2014/main" id="{B26EB3F5-837A-6EFD-3CC1-8AD83AF65710}"/>
              </a:ext>
            </a:extLst>
          </p:cNvPr>
          <p:cNvSpPr txBox="1"/>
          <p:nvPr/>
        </p:nvSpPr>
        <p:spPr>
          <a:xfrm>
            <a:off x="6963572" y="3098284"/>
            <a:ext cx="1253862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Интеграция</a:t>
            </a:r>
            <a:endParaRPr sz="1100" dirty="0"/>
          </a:p>
        </p:txBody>
      </p:sp>
      <p:sp>
        <p:nvSpPr>
          <p:cNvPr id="4" name="Google Shape;136;p23">
            <a:extLst>
              <a:ext uri="{FF2B5EF4-FFF2-40B4-BE49-F238E27FC236}">
                <a16:creationId xmlns:a16="http://schemas.microsoft.com/office/drawing/2014/main" id="{1B96A3DA-741B-6F4F-E8C4-A7ECD6B59A67}"/>
              </a:ext>
            </a:extLst>
          </p:cNvPr>
          <p:cNvSpPr txBox="1"/>
          <p:nvPr/>
        </p:nvSpPr>
        <p:spPr>
          <a:xfrm>
            <a:off x="6959229" y="4237808"/>
            <a:ext cx="1318717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М</a:t>
            </a: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обильное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приложение</a:t>
            </a:r>
            <a:endParaRPr sz="1100" dirty="0"/>
          </a:p>
        </p:txBody>
      </p:sp>
      <p:pic>
        <p:nvPicPr>
          <p:cNvPr id="15" name="Рисунок 14" descr="Облачные вычисления со сплошной заливкой">
            <a:extLst>
              <a:ext uri="{FF2B5EF4-FFF2-40B4-BE49-F238E27FC236}">
                <a16:creationId xmlns:a16="http://schemas.microsoft.com/office/drawing/2014/main" id="{D1AF1114-54E1-F62F-1261-9F579575DC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65446" y="2427913"/>
            <a:ext cx="605437" cy="605437"/>
          </a:xfrm>
          <a:prstGeom prst="rect">
            <a:avLst/>
          </a:prstGeom>
        </p:spPr>
      </p:pic>
      <p:pic>
        <p:nvPicPr>
          <p:cNvPr id="17" name="Рисунок 16" descr="Контрольный список со сплошной заливкой">
            <a:extLst>
              <a:ext uri="{FF2B5EF4-FFF2-40B4-BE49-F238E27FC236}">
                <a16:creationId xmlns:a16="http://schemas.microsoft.com/office/drawing/2014/main" id="{AC0B746D-F8E8-4038-6CA8-15E1FEBC84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8029" y="2523005"/>
            <a:ext cx="529937" cy="529937"/>
          </a:xfrm>
          <a:prstGeom prst="rect">
            <a:avLst/>
          </a:prstGeom>
        </p:spPr>
      </p:pic>
      <p:pic>
        <p:nvPicPr>
          <p:cNvPr id="19" name="Рисунок 18" descr="Смартфон со сплошной заливкой">
            <a:extLst>
              <a:ext uri="{FF2B5EF4-FFF2-40B4-BE49-F238E27FC236}">
                <a16:creationId xmlns:a16="http://schemas.microsoft.com/office/drawing/2014/main" id="{3D59787B-165C-4D33-A318-91D8F4FA81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65446" y="3636254"/>
            <a:ext cx="517733" cy="517733"/>
          </a:xfrm>
          <a:prstGeom prst="rect">
            <a:avLst/>
          </a:prstGeom>
        </p:spPr>
      </p:pic>
      <p:pic>
        <p:nvPicPr>
          <p:cNvPr id="21" name="Рисунок 20" descr="Мишень со сплошной заливкой">
            <a:extLst>
              <a:ext uri="{FF2B5EF4-FFF2-40B4-BE49-F238E27FC236}">
                <a16:creationId xmlns:a16="http://schemas.microsoft.com/office/drawing/2014/main" id="{02B8431D-4B88-09E9-FC46-848CEE9377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48775" y="2408320"/>
            <a:ext cx="625030" cy="625030"/>
          </a:xfrm>
          <a:prstGeom prst="rect">
            <a:avLst/>
          </a:prstGeom>
        </p:spPr>
      </p:pic>
      <p:sp>
        <p:nvSpPr>
          <p:cNvPr id="28" name="Google Shape;255;p28">
            <a:extLst>
              <a:ext uri="{FF2B5EF4-FFF2-40B4-BE49-F238E27FC236}">
                <a16:creationId xmlns:a16="http://schemas.microsoft.com/office/drawing/2014/main" id="{76149910-FD7F-ED6B-DF88-C6C22DD87A0C}"/>
              </a:ext>
            </a:extLst>
          </p:cNvPr>
          <p:cNvSpPr txBox="1"/>
          <p:nvPr/>
        </p:nvSpPr>
        <p:spPr>
          <a:xfrm>
            <a:off x="3316260" y="360000"/>
            <a:ext cx="53733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/>
            <a:r>
              <a:rPr lang="ru-RU" sz="1800" b="1" dirty="0">
                <a:latin typeface="+mn-lt"/>
                <a:cs typeface="Times New Roman" panose="02020603050405020304" pitchFamily="18" charset="0"/>
              </a:rPr>
              <a:t>Краткий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u-RU" sz="1800" b="1" dirty="0">
                <a:latin typeface="+mn-lt"/>
                <a:cs typeface="Times New Roman" panose="02020603050405020304" pitchFamily="18" charset="0"/>
              </a:rPr>
              <a:t>обзор возможностей 1С:ДО</a:t>
            </a:r>
          </a:p>
        </p:txBody>
      </p:sp>
      <p:pic>
        <p:nvPicPr>
          <p:cNvPr id="5" name="Google Shape;119;p22">
            <a:extLst>
              <a:ext uri="{FF2B5EF4-FFF2-40B4-BE49-F238E27FC236}">
                <a16:creationId xmlns:a16="http://schemas.microsoft.com/office/drawing/2014/main" id="{00C4860C-A840-4487-D1DA-A1A47EFD7CC2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378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B918D4C9-EB47-47B5-4283-BF6A25B0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B1006F46-69F4-088E-0C5C-3BDBA9DB44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2;p20">
            <a:extLst>
              <a:ext uri="{FF2B5EF4-FFF2-40B4-BE49-F238E27FC236}">
                <a16:creationId xmlns:a16="http://schemas.microsoft.com/office/drawing/2014/main" id="{2ED9A683-AD60-7359-A365-6585A7E02E9C}"/>
              </a:ext>
            </a:extLst>
          </p:cNvPr>
          <p:cNvSpPr/>
          <p:nvPr/>
        </p:nvSpPr>
        <p:spPr>
          <a:xfrm>
            <a:off x="511200" y="1766321"/>
            <a:ext cx="5012263" cy="161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tx1"/>
                </a:solidFill>
                <a:effectLst/>
                <a:latin typeface=" arial"/>
                <a:ea typeface="Calibri" panose="020F0502020204030204" pitchFamily="34" charset="0"/>
              </a:rPr>
              <a:t>Юридическая сила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tx1"/>
                </a:solidFill>
                <a:latin typeface=" arial"/>
                <a:ea typeface="Calibri" panose="020F0502020204030204" pitchFamily="34" charset="0"/>
              </a:rPr>
              <a:t>и ю</a:t>
            </a:r>
            <a:r>
              <a:rPr lang="ru-RU" sz="2800" b="1" dirty="0">
                <a:solidFill>
                  <a:schemeClr val="tx1"/>
                </a:solidFill>
                <a:effectLst/>
                <a:latin typeface=" arial"/>
                <a:ea typeface="Calibri" panose="020F0502020204030204" pitchFamily="34" charset="0"/>
              </a:rPr>
              <a:t>ридическая значимость документов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035978-BE8B-E288-DE90-3C029910C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0" y="1487647"/>
            <a:ext cx="3090218" cy="30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14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>
          <a:extLst>
            <a:ext uri="{FF2B5EF4-FFF2-40B4-BE49-F238E27FC236}">
              <a16:creationId xmlns:a16="http://schemas.microsoft.com/office/drawing/2014/main" id="{353FEB52-B564-EDD2-AEA0-23F0358EE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511DBA8B-955B-B07C-9028-70E72680B3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57;p51">
            <a:extLst>
              <a:ext uri="{FF2B5EF4-FFF2-40B4-BE49-F238E27FC236}">
                <a16:creationId xmlns:a16="http://schemas.microsoft.com/office/drawing/2014/main" id="{E91A5BA2-E9FC-F6D7-E272-60DD7EBD61BF}"/>
              </a:ext>
            </a:extLst>
          </p:cNvPr>
          <p:cNvSpPr txBox="1"/>
          <p:nvPr/>
        </p:nvSpPr>
        <p:spPr>
          <a:xfrm>
            <a:off x="619200" y="432000"/>
            <a:ext cx="80760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Общие термины</a:t>
            </a:r>
            <a:endParaRPr sz="1800" b="1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8D15F-8C6F-FCFA-B98E-237FA133B92A}"/>
              </a:ext>
            </a:extLst>
          </p:cNvPr>
          <p:cNvSpPr txBox="1"/>
          <p:nvPr/>
        </p:nvSpPr>
        <p:spPr>
          <a:xfrm>
            <a:off x="858416" y="1380923"/>
            <a:ext cx="30682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  <a:latin typeface=" arial"/>
              </a:rPr>
              <a:t>Электронный документ</a:t>
            </a:r>
          </a:p>
          <a:p>
            <a:r>
              <a:rPr lang="ru-RU" dirty="0">
                <a:latin typeface=" arial"/>
              </a:rPr>
              <a:t>документированная информация, </a:t>
            </a:r>
          </a:p>
          <a:p>
            <a:r>
              <a:rPr lang="ru-RU" dirty="0">
                <a:latin typeface=" arial"/>
              </a:rPr>
              <a:t>представленная в электронной форме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43F70-4FC0-C534-1E6F-12BA212C7D69}"/>
              </a:ext>
            </a:extLst>
          </p:cNvPr>
          <p:cNvSpPr txBox="1"/>
          <p:nvPr/>
        </p:nvSpPr>
        <p:spPr>
          <a:xfrm>
            <a:off x="858416" y="2580570"/>
            <a:ext cx="323534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  <a:effectLst/>
                <a:latin typeface=" arial"/>
              </a:rPr>
              <a:t>Электронная подпись (ЭП)</a:t>
            </a:r>
          </a:p>
          <a:p>
            <a:r>
              <a:rPr lang="ru-RU" dirty="0">
                <a:effectLst/>
                <a:latin typeface=" arial"/>
              </a:rPr>
              <a:t>информация в электронной форме, присоединенная/связанная с другой информацией в электронной форме (подписываемой информации), которая используется для определения подписанта</a:t>
            </a:r>
          </a:p>
        </p:txBody>
      </p:sp>
      <p:pic>
        <p:nvPicPr>
          <p:cNvPr id="9" name="Рисунок 8" descr="Документ со сплошной заливкой">
            <a:extLst>
              <a:ext uri="{FF2B5EF4-FFF2-40B4-BE49-F238E27FC236}">
                <a16:creationId xmlns:a16="http://schemas.microsoft.com/office/drawing/2014/main" id="{FD46AADA-E7D2-F4F5-4497-8BE619A1D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3917" y="1645151"/>
            <a:ext cx="414499" cy="414499"/>
          </a:xfrm>
          <a:prstGeom prst="rect">
            <a:avLst/>
          </a:prstGeom>
        </p:spPr>
      </p:pic>
      <p:pic>
        <p:nvPicPr>
          <p:cNvPr id="10" name="Рисунок 9" descr="Лента со сплошной заливкой">
            <a:extLst>
              <a:ext uri="{FF2B5EF4-FFF2-40B4-BE49-F238E27FC236}">
                <a16:creationId xmlns:a16="http://schemas.microsoft.com/office/drawing/2014/main" id="{EE72F86B-70C1-1E9C-DC0D-F11E5A17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26416" y="3083851"/>
            <a:ext cx="414499" cy="4144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177920-97E8-9F2C-BDDE-C0CD5FB977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8800" y="1756709"/>
            <a:ext cx="2809649" cy="280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4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>
          <a:extLst>
            <a:ext uri="{FF2B5EF4-FFF2-40B4-BE49-F238E27FC236}">
              <a16:creationId xmlns:a16="http://schemas.microsoft.com/office/drawing/2014/main" id="{5DFFFFE8-02A8-CC19-8C32-2DA437BB0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2719D67-13DC-794E-FC58-2A817544547C}"/>
              </a:ext>
            </a:extLst>
          </p:cNvPr>
          <p:cNvSpPr/>
          <p:nvPr/>
        </p:nvSpPr>
        <p:spPr>
          <a:xfrm>
            <a:off x="407576" y="2889310"/>
            <a:ext cx="3968605" cy="704950"/>
          </a:xfrm>
          <a:prstGeom prst="roundRect">
            <a:avLst/>
          </a:prstGeom>
          <a:solidFill>
            <a:schemeClr val="bg1"/>
          </a:solidFill>
          <a:ln>
            <a:solidFill>
              <a:srgbClr val="E5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BAD7BDF-DD50-A925-7EF3-009D054BF363}"/>
              </a:ext>
            </a:extLst>
          </p:cNvPr>
          <p:cNvSpPr/>
          <p:nvPr/>
        </p:nvSpPr>
        <p:spPr>
          <a:xfrm>
            <a:off x="4657596" y="2875663"/>
            <a:ext cx="3968605" cy="704950"/>
          </a:xfrm>
          <a:prstGeom prst="roundRect">
            <a:avLst/>
          </a:prstGeom>
          <a:solidFill>
            <a:schemeClr val="bg1"/>
          </a:solidFill>
          <a:ln>
            <a:solidFill>
              <a:srgbClr val="E5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7BC36C6E-4A87-93E2-AC87-0950E48AE0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57;p51">
            <a:extLst>
              <a:ext uri="{FF2B5EF4-FFF2-40B4-BE49-F238E27FC236}">
                <a16:creationId xmlns:a16="http://schemas.microsoft.com/office/drawing/2014/main" id="{7E2571DA-23C2-0F60-42D7-35F022E8C257}"/>
              </a:ext>
            </a:extLst>
          </p:cNvPr>
          <p:cNvSpPr txBox="1"/>
          <p:nvPr/>
        </p:nvSpPr>
        <p:spPr>
          <a:xfrm>
            <a:off x="619592" y="430097"/>
            <a:ext cx="80760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Общие термины</a:t>
            </a:r>
            <a:endParaRPr sz="1800" b="1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754BF-04CB-59D4-781E-0C3B230AFED3}"/>
              </a:ext>
            </a:extLst>
          </p:cNvPr>
          <p:cNvSpPr txBox="1"/>
          <p:nvPr/>
        </p:nvSpPr>
        <p:spPr>
          <a:xfrm>
            <a:off x="532365" y="2973952"/>
            <a:ext cx="3719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ru-RU" dirty="0"/>
              <a:t>Сертификаты </a:t>
            </a:r>
            <a:r>
              <a:rPr lang="ru-RU" altLang="ru-RU" b="1" dirty="0">
                <a:latin typeface="+mn-lt"/>
              </a:rPr>
              <a:t>УНЭП</a:t>
            </a:r>
            <a:r>
              <a:rPr lang="ru-RU" altLang="ru-RU" dirty="0">
                <a:latin typeface="+mn-lt"/>
              </a:rPr>
              <a:t> </a:t>
            </a:r>
            <a:r>
              <a:rPr lang="ru-RU" dirty="0"/>
              <a:t>для физлиц выпускают коммерческие УЦ</a:t>
            </a:r>
            <a:endParaRPr lang="ru-RU" altLang="ru-RU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BBFBC-87CB-D7BA-89DE-C15051986250}"/>
              </a:ext>
            </a:extLst>
          </p:cNvPr>
          <p:cNvSpPr txBox="1"/>
          <p:nvPr/>
        </p:nvSpPr>
        <p:spPr>
          <a:xfrm>
            <a:off x="432163" y="945567"/>
            <a:ext cx="82691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Юридическая сила электронных документов обеспечивается законами и нормативно-правовыми актами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Для ФНС ключевое требование: </a:t>
            </a:r>
            <a:r>
              <a:rPr lang="ru-RU" dirty="0">
                <a:solidFill>
                  <a:srgbClr val="E50071"/>
                </a:solidFill>
              </a:rPr>
              <a:t>документ должен быть заверен электронной подписью</a:t>
            </a:r>
            <a:r>
              <a:rPr lang="ru-RU" dirty="0"/>
              <a:t>, оформленной в налоговой или аккредитованном удостоверяющем сервисе - </a:t>
            </a:r>
            <a:r>
              <a:rPr lang="ru-RU" sz="1400" dirty="0">
                <a:solidFill>
                  <a:srgbClr val="E50071"/>
                </a:solidFill>
              </a:rPr>
              <a:t>УКЭП</a:t>
            </a:r>
            <a:r>
              <a:rPr lang="ru-RU" sz="1400" dirty="0"/>
              <a:t> и есть гарантия, что документ подписан уполномоченным лицом организации</a:t>
            </a:r>
            <a:endParaRPr lang="ru-RU" dirty="0"/>
          </a:p>
          <a:p>
            <a:pPr algn="just"/>
            <a:endParaRPr lang="ru-RU" dirty="0"/>
          </a:p>
          <a:p>
            <a:pPr marL="0" marR="0" algn="r"/>
            <a:r>
              <a:rPr lang="ru-RU" sz="1000" dirty="0">
                <a:effectLst/>
              </a:rPr>
              <a:t>Федеральный закон от 06.04.2011 № 63-ФЗ «</a:t>
            </a:r>
            <a:r>
              <a:rPr lang="ru-RU" sz="1000" dirty="0"/>
              <a:t>Об электронной подписи»</a:t>
            </a:r>
          </a:p>
        </p:txBody>
      </p:sp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id="{DE980CDC-F032-3CB2-257A-1C8D98FF7CDE}"/>
              </a:ext>
            </a:extLst>
          </p:cNvPr>
          <p:cNvSpPr/>
          <p:nvPr/>
        </p:nvSpPr>
        <p:spPr>
          <a:xfrm>
            <a:off x="1282222" y="3870360"/>
            <a:ext cx="6579555" cy="900649"/>
          </a:xfrm>
          <a:prstGeom prst="roundRect">
            <a:avLst/>
          </a:prstGeom>
          <a:solidFill>
            <a:schemeClr val="bg1"/>
          </a:solidFill>
          <a:ln>
            <a:solidFill>
              <a:srgbClr val="E5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6CE8FC-0939-53EE-48A8-7130C593209C}"/>
              </a:ext>
            </a:extLst>
          </p:cNvPr>
          <p:cNvSpPr txBox="1"/>
          <p:nvPr/>
        </p:nvSpPr>
        <p:spPr>
          <a:xfrm>
            <a:off x="5319284" y="3061474"/>
            <a:ext cx="26452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ПЭП</a:t>
            </a:r>
            <a:r>
              <a:rPr lang="ru-RU" dirty="0"/>
              <a:t> можно получить онлайн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27296504-1BFB-3E3B-AA37-82D08FD02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197" y="4093517"/>
            <a:ext cx="6521115" cy="6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ru-RU" dirty="0"/>
              <a:t>Сертификаты </a:t>
            </a:r>
            <a:r>
              <a:rPr lang="ru-RU" altLang="ru-RU" b="1" dirty="0">
                <a:latin typeface="+mn-lt"/>
              </a:rPr>
              <a:t>УКЭП </a:t>
            </a:r>
            <a:r>
              <a:rPr lang="ru-RU" dirty="0"/>
              <a:t>для генеральных директоров и ИП выдает только ФНС и их доверенные УЦ</a:t>
            </a:r>
            <a:endParaRPr lang="ru-RU" alt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8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>
          <a:extLst>
            <a:ext uri="{FF2B5EF4-FFF2-40B4-BE49-F238E27FC236}">
              <a16:creationId xmlns:a16="http://schemas.microsoft.com/office/drawing/2014/main" id="{98A59FE0-3C79-658F-22AE-43571681D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E0DE02D3-A10D-AF38-B8DA-7607C45F78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57;p51">
            <a:extLst>
              <a:ext uri="{FF2B5EF4-FFF2-40B4-BE49-F238E27FC236}">
                <a16:creationId xmlns:a16="http://schemas.microsoft.com/office/drawing/2014/main" id="{1068965D-5FDB-455C-23E1-4265B85F6A06}"/>
              </a:ext>
            </a:extLst>
          </p:cNvPr>
          <p:cNvSpPr txBox="1"/>
          <p:nvPr/>
        </p:nvSpPr>
        <p:spPr>
          <a:xfrm>
            <a:off x="619592" y="430097"/>
            <a:ext cx="80760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Общие термины</a:t>
            </a:r>
            <a:endParaRPr sz="1800" b="1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9E63A-D56C-F760-50B8-F0B80127ED22}"/>
              </a:ext>
            </a:extLst>
          </p:cNvPr>
          <p:cNvSpPr txBox="1"/>
          <p:nvPr/>
        </p:nvSpPr>
        <p:spPr>
          <a:xfrm>
            <a:off x="309346" y="1402264"/>
            <a:ext cx="34922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Машиночитаемая доверенность (</a:t>
            </a:r>
            <a:r>
              <a:rPr lang="ru-RU" dirty="0">
                <a:solidFill>
                  <a:srgbClr val="E50071"/>
                </a:solidFill>
              </a:rPr>
              <a:t>МЧД</a:t>
            </a:r>
            <a:r>
              <a:rPr lang="ru-RU" dirty="0"/>
              <a:t>) </a:t>
            </a:r>
            <a:r>
              <a:rPr lang="ru-RU" dirty="0">
                <a:solidFill>
                  <a:srgbClr val="E50071"/>
                </a:solidFill>
              </a:rPr>
              <a:t>Аналог</a:t>
            </a:r>
            <a:r>
              <a:rPr lang="ru-RU" dirty="0"/>
              <a:t> бумажной доверенности для подписания электронных документов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EE99F9-82E2-6A9E-67BD-00B85EB8920C}"/>
              </a:ext>
            </a:extLst>
          </p:cNvPr>
          <p:cNvSpPr txBox="1"/>
          <p:nvPr/>
        </p:nvSpPr>
        <p:spPr>
          <a:xfrm>
            <a:off x="228586" y="4421885"/>
            <a:ext cx="8915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Сдавать налоговую отчетность можно с машиночитаемой доверенностью. Порядок работы с МЧД описывает приказ ФНС от 30.04.2021 № ЕД-7-26/445@.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675B6A-3489-8D5D-7483-BC26E46337D3}"/>
              </a:ext>
            </a:extLst>
          </p:cNvPr>
          <p:cNvGrpSpPr/>
          <p:nvPr/>
        </p:nvGrpSpPr>
        <p:grpSpPr>
          <a:xfrm>
            <a:off x="352292" y="2965061"/>
            <a:ext cx="7617079" cy="835802"/>
            <a:chOff x="481892" y="2417861"/>
            <a:chExt cx="7617079" cy="8358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1AF73E-2205-E1BB-F88C-D984E3F83779}"/>
                </a:ext>
              </a:extLst>
            </p:cNvPr>
            <p:cNvSpPr txBox="1"/>
            <p:nvPr/>
          </p:nvSpPr>
          <p:spPr>
            <a:xfrm>
              <a:off x="732207" y="2417861"/>
              <a:ext cx="720863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2">
                      <a:lumMod val="50000"/>
                    </a:schemeClr>
                  </a:solidFill>
                </a:rPr>
                <a:t>МЧД делает использование электронных подписей в организациях безопасным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E24E2F-B854-AB59-65EE-1149749F7CCB}"/>
                </a:ext>
              </a:extLst>
            </p:cNvPr>
            <p:cNvSpPr txBox="1"/>
            <p:nvPr/>
          </p:nvSpPr>
          <p:spPr>
            <a:xfrm>
              <a:off x="732207" y="2688955"/>
              <a:ext cx="67961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2">
                      <a:lumMod val="50000"/>
                    </a:schemeClr>
                  </a:solidFill>
                </a:rPr>
                <a:t>Установлен специальный формат и требования к содержанию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6B2E80-1781-9FAB-3EBB-64765DA142DA}"/>
                </a:ext>
              </a:extLst>
            </p:cNvPr>
            <p:cNvSpPr txBox="1"/>
            <p:nvPr/>
          </p:nvSpPr>
          <p:spPr>
            <a:xfrm>
              <a:off x="732206" y="2945886"/>
              <a:ext cx="73667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2">
                      <a:lumMod val="50000"/>
                    </a:schemeClr>
                  </a:solidFill>
                </a:rPr>
                <a:t>Информационные системы и сервисы автоматически считываю сведения МЧД</a:t>
              </a:r>
            </a:p>
          </p:txBody>
        </p:sp>
        <p:pic>
          <p:nvPicPr>
            <p:cNvPr id="21" name="Рисунок 20" descr="Курсор со сплошной заливкой">
              <a:extLst>
                <a:ext uri="{FF2B5EF4-FFF2-40B4-BE49-F238E27FC236}">
                  <a16:creationId xmlns:a16="http://schemas.microsoft.com/office/drawing/2014/main" id="{676CEFF0-0BAC-2BB7-F0CC-9CA060175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17659">
              <a:off x="481894" y="2460806"/>
              <a:ext cx="207368" cy="207368"/>
            </a:xfrm>
            <a:prstGeom prst="rect">
              <a:avLst/>
            </a:prstGeom>
          </p:spPr>
        </p:pic>
        <p:pic>
          <p:nvPicPr>
            <p:cNvPr id="22" name="Рисунок 21" descr="Курсор со сплошной заливкой">
              <a:extLst>
                <a:ext uri="{FF2B5EF4-FFF2-40B4-BE49-F238E27FC236}">
                  <a16:creationId xmlns:a16="http://schemas.microsoft.com/office/drawing/2014/main" id="{4B13DBE5-F154-701F-9AC8-F9CE6E664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17659">
              <a:off x="481892" y="2741839"/>
              <a:ext cx="207368" cy="207368"/>
            </a:xfrm>
            <a:prstGeom prst="rect">
              <a:avLst/>
            </a:prstGeom>
          </p:spPr>
        </p:pic>
        <p:pic>
          <p:nvPicPr>
            <p:cNvPr id="23" name="Рисунок 22" descr="Курсор со сплошной заливкой">
              <a:extLst>
                <a:ext uri="{FF2B5EF4-FFF2-40B4-BE49-F238E27FC236}">
                  <a16:creationId xmlns:a16="http://schemas.microsoft.com/office/drawing/2014/main" id="{121538B1-ED61-3A64-3EA3-15B5DE644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17659">
              <a:off x="481893" y="3003952"/>
              <a:ext cx="207368" cy="207368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92E482-D9A9-1459-9CB9-24CD2BA08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739" y="579740"/>
            <a:ext cx="2860654" cy="2860654"/>
          </a:xfrm>
          <a:prstGeom prst="rect">
            <a:avLst/>
          </a:prstGeom>
        </p:spPr>
      </p:pic>
      <p:pic>
        <p:nvPicPr>
          <p:cNvPr id="12" name="Рисунок 11" descr="Лента со сплошной заливкой">
            <a:extLst>
              <a:ext uri="{FF2B5EF4-FFF2-40B4-BE49-F238E27FC236}">
                <a16:creationId xmlns:a16="http://schemas.microsoft.com/office/drawing/2014/main" id="{9C149D7E-BAEE-C746-FD15-E02E093839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0119" y="2310664"/>
            <a:ext cx="581274" cy="5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11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>
          <a:extLst>
            <a:ext uri="{FF2B5EF4-FFF2-40B4-BE49-F238E27FC236}">
              <a16:creationId xmlns:a16="http://schemas.microsoft.com/office/drawing/2014/main" id="{CA3E067B-C717-68E8-755E-27D50957C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C4D3087A-9472-9388-017C-35D714080E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57;p51">
            <a:extLst>
              <a:ext uri="{FF2B5EF4-FFF2-40B4-BE49-F238E27FC236}">
                <a16:creationId xmlns:a16="http://schemas.microsoft.com/office/drawing/2014/main" id="{84642D98-8AB3-1AD2-5641-472DAECA7452}"/>
              </a:ext>
            </a:extLst>
          </p:cNvPr>
          <p:cNvSpPr txBox="1"/>
          <p:nvPr/>
        </p:nvSpPr>
        <p:spPr>
          <a:xfrm>
            <a:off x="619592" y="430097"/>
            <a:ext cx="80760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Юридическая сила документов</a:t>
            </a:r>
            <a:endParaRPr sz="1800" b="1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FE4AE-D5D5-6592-9419-3FF601342806}"/>
              </a:ext>
            </a:extLst>
          </p:cNvPr>
          <p:cNvSpPr txBox="1"/>
          <p:nvPr/>
        </p:nvSpPr>
        <p:spPr>
          <a:xfrm>
            <a:off x="426416" y="1230761"/>
            <a:ext cx="35437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Юридическая сила документа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способность документа создавать, изменять или прекращать права и обязанности. </a:t>
            </a:r>
            <a:r>
              <a:rPr lang="ru-RU" dirty="0"/>
              <a:t>Признаётся законом как имеющий обязательный характер для сторон, органов власти и третьих лиц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D078206-03A1-6BFE-8526-235D8E617BF7}"/>
              </a:ext>
            </a:extLst>
          </p:cNvPr>
          <p:cNvGrpSpPr/>
          <p:nvPr/>
        </p:nvGrpSpPr>
        <p:grpSpPr>
          <a:xfrm>
            <a:off x="5045902" y="1230761"/>
            <a:ext cx="3539435" cy="2365780"/>
            <a:chOff x="4025147" y="1472666"/>
            <a:chExt cx="4767531" cy="3186647"/>
          </a:xfrm>
        </p:grpSpPr>
        <p:pic>
          <p:nvPicPr>
            <p:cNvPr id="5" name="Рисунок 4" descr="доверенность.png">
              <a:extLst>
                <a:ext uri="{FF2B5EF4-FFF2-40B4-BE49-F238E27FC236}">
                  <a16:creationId xmlns:a16="http://schemas.microsoft.com/office/drawing/2014/main" id="{B935AB4D-626F-3C4A-E3BF-507390FAB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06031" y="1472666"/>
              <a:ext cx="3186647" cy="318664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351603B-36B4-2DA2-C6A2-D0C5A64A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147" y="2807218"/>
              <a:ext cx="2807178" cy="80094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1728E76-6663-3988-C230-70AA14EE889F}"/>
              </a:ext>
            </a:extLst>
          </p:cNvPr>
          <p:cNvSpPr txBox="1"/>
          <p:nvPr/>
        </p:nvSpPr>
        <p:spPr>
          <a:xfrm>
            <a:off x="426416" y="2857877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E50071"/>
                </a:solidFill>
              </a:rPr>
              <a:t>Юридическая значимость документа</a:t>
            </a:r>
          </a:p>
          <a:p>
            <a:pPr algn="just"/>
            <a:r>
              <a:rPr lang="ru-RU" dirty="0"/>
              <a:t>В действующем законодательстве РФ (ФЗ) </a:t>
            </a:r>
            <a:r>
              <a:rPr lang="ru-RU" b="1" dirty="0"/>
              <a:t>нет</a:t>
            </a:r>
            <a:r>
              <a:rPr lang="ru-RU" dirty="0"/>
              <a:t> прямого </a:t>
            </a:r>
            <a:r>
              <a:rPr lang="ru-RU" b="1" dirty="0"/>
              <a:t>термина</a:t>
            </a:r>
          </a:p>
        </p:txBody>
      </p:sp>
    </p:spTree>
    <p:extLst>
      <p:ext uri="{BB962C8B-B14F-4D97-AF65-F5344CB8AC3E}">
        <p14:creationId xmlns:p14="http://schemas.microsoft.com/office/powerpoint/2010/main" val="744337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>
          <a:extLst>
            <a:ext uri="{FF2B5EF4-FFF2-40B4-BE49-F238E27FC236}">
              <a16:creationId xmlns:a16="http://schemas.microsoft.com/office/drawing/2014/main" id="{10A3F73D-E49A-8DC9-B36E-4515627B6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D049164B-A8BB-99C2-0D90-DA29C5E828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57;p51">
            <a:extLst>
              <a:ext uri="{FF2B5EF4-FFF2-40B4-BE49-F238E27FC236}">
                <a16:creationId xmlns:a16="http://schemas.microsoft.com/office/drawing/2014/main" id="{319E668C-C5C0-6F7C-742A-4F618284C5A2}"/>
              </a:ext>
            </a:extLst>
          </p:cNvPr>
          <p:cNvSpPr txBox="1"/>
          <p:nvPr/>
        </p:nvSpPr>
        <p:spPr>
          <a:xfrm>
            <a:off x="619592" y="430097"/>
            <a:ext cx="80760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Юридическая сила документов</a:t>
            </a:r>
            <a:endParaRPr sz="1800" b="1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C00A9C-B162-104C-34A9-9D7075962BBF}"/>
              </a:ext>
            </a:extLst>
          </p:cNvPr>
          <p:cNvSpPr txBox="1"/>
          <p:nvPr/>
        </p:nvSpPr>
        <p:spPr>
          <a:xfrm>
            <a:off x="739616" y="2131200"/>
            <a:ext cx="37279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200" dirty="0"/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ФНС откажет в приёме документа или не признает его доказательством</a:t>
            </a:r>
          </a:p>
          <a:p>
            <a:pPr algn="just"/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Есть риск получить требование на предоставление корректных документов или иные негативные последствия, вплоть до привлечения к ответственности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085C1-C4A4-9094-45C5-F3FF7A5EF6AF}"/>
              </a:ext>
            </a:extLst>
          </p:cNvPr>
          <p:cNvSpPr txBox="1"/>
          <p:nvPr/>
        </p:nvSpPr>
        <p:spPr>
          <a:xfrm>
            <a:off x="423218" y="1220309"/>
            <a:ext cx="40443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Что будет, если</a:t>
            </a:r>
            <a:r>
              <a:rPr lang="ru-RU" sz="1600" b="1" dirty="0">
                <a:solidFill>
                  <a:schemeClr val="tx1"/>
                </a:solidFill>
              </a:rPr>
              <a:t> предоставить </a:t>
            </a:r>
            <a:r>
              <a:rPr lang="ru-RU" sz="1600" b="1" dirty="0">
                <a:solidFill>
                  <a:srgbClr val="E50071"/>
                </a:solidFill>
              </a:rPr>
              <a:t>«юридически значимый»</a:t>
            </a:r>
            <a:r>
              <a:rPr lang="ru-RU" sz="1600" b="1" dirty="0"/>
              <a:t>, но не «юридически сильный» документ</a:t>
            </a:r>
            <a:r>
              <a:rPr lang="ru-RU" sz="1600" dirty="0"/>
              <a:t>?</a:t>
            </a:r>
          </a:p>
        </p:txBody>
      </p:sp>
      <p:pic>
        <p:nvPicPr>
          <p:cNvPr id="8" name="Рисунок 7" descr="Закрыть со сплошной заливкой">
            <a:extLst>
              <a:ext uri="{FF2B5EF4-FFF2-40B4-BE49-F238E27FC236}">
                <a16:creationId xmlns:a16="http://schemas.microsoft.com/office/drawing/2014/main" id="{5F4591EB-0FD3-AD27-F485-730F43911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393" y="2424138"/>
            <a:ext cx="295223" cy="295223"/>
          </a:xfrm>
          <a:prstGeom prst="rect">
            <a:avLst/>
          </a:prstGeom>
        </p:spPr>
      </p:pic>
      <p:pic>
        <p:nvPicPr>
          <p:cNvPr id="9" name="Рисунок 8" descr="Закрыть со сплошной заливкой">
            <a:extLst>
              <a:ext uri="{FF2B5EF4-FFF2-40B4-BE49-F238E27FC236}">
                <a16:creationId xmlns:a16="http://schemas.microsoft.com/office/drawing/2014/main" id="{F3861073-F89F-72F6-6E73-6ECD1EF2F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393" y="3138568"/>
            <a:ext cx="295223" cy="295223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учка, офисные принадлежности, часы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5F979D-A976-8628-3E72-3F9745AF5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84" y="1319837"/>
            <a:ext cx="3063873" cy="306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35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4392C758-D1AF-6CEF-6EBF-7607AC39C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A6DAA0-31C7-BCEB-FF52-9118884CB1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353" r="4478" b="3493"/>
          <a:stretch/>
        </p:blipFill>
        <p:spPr>
          <a:xfrm>
            <a:off x="5112000" y="1980000"/>
            <a:ext cx="3636000" cy="2769489"/>
          </a:xfrm>
          <a:prstGeom prst="rect">
            <a:avLst/>
          </a:prstGeom>
          <a:gradFill flip="none" rotWithShape="1">
            <a:gsLst>
              <a:gs pos="2000">
                <a:schemeClr val="bg1"/>
              </a:gs>
              <a:gs pos="100000">
                <a:schemeClr val="tx2"/>
              </a:gs>
            </a:gsLst>
            <a:lin ang="13500000" scaled="1"/>
            <a:tileRect/>
          </a:gradFill>
        </p:spPr>
      </p:pic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2874FF70-AECE-FADC-5D28-2507A82338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2;p20">
            <a:extLst>
              <a:ext uri="{FF2B5EF4-FFF2-40B4-BE49-F238E27FC236}">
                <a16:creationId xmlns:a16="http://schemas.microsoft.com/office/drawing/2014/main" id="{3F2BCEE8-5CE9-3AF0-795D-72092ED6837B}"/>
              </a:ext>
            </a:extLst>
          </p:cNvPr>
          <p:cNvSpPr/>
          <p:nvPr/>
        </p:nvSpPr>
        <p:spPr>
          <a:xfrm>
            <a:off x="720000" y="2088000"/>
            <a:ext cx="5073475" cy="98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Нормативные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акты</a:t>
            </a:r>
            <a:endParaRPr lang="ru-RU" sz="4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64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>
          <a:extLst>
            <a:ext uri="{FF2B5EF4-FFF2-40B4-BE49-F238E27FC236}">
              <a16:creationId xmlns:a16="http://schemas.microsoft.com/office/drawing/2014/main" id="{7DA939A9-A40E-5657-6225-9F87DFDC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2">
            <a:extLst>
              <a:ext uri="{FF2B5EF4-FFF2-40B4-BE49-F238E27FC236}">
                <a16:creationId xmlns:a16="http://schemas.microsoft.com/office/drawing/2014/main" id="{36130429-3C8D-4F87-0AD7-EB7A1349661D}"/>
              </a:ext>
            </a:extLst>
          </p:cNvPr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2">
            <a:extLst>
              <a:ext uri="{FF2B5EF4-FFF2-40B4-BE49-F238E27FC236}">
                <a16:creationId xmlns:a16="http://schemas.microsoft.com/office/drawing/2014/main" id="{D78C170F-D059-7343-8A69-FDD9EA782328}"/>
              </a:ext>
            </a:extLst>
          </p:cNvPr>
          <p:cNvSpPr txBox="1"/>
          <p:nvPr/>
        </p:nvSpPr>
        <p:spPr>
          <a:xfrm>
            <a:off x="4242888" y="430097"/>
            <a:ext cx="44527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Нормативные акты и ответственность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" name="Text 11">
            <a:extLst>
              <a:ext uri="{FF2B5EF4-FFF2-40B4-BE49-F238E27FC236}">
                <a16:creationId xmlns:a16="http://schemas.microsoft.com/office/drawing/2014/main" id="{8EDDA097-E4F4-BEDF-F447-A06F6215E14C}"/>
              </a:ext>
            </a:extLst>
          </p:cNvPr>
          <p:cNvSpPr/>
          <p:nvPr/>
        </p:nvSpPr>
        <p:spPr>
          <a:xfrm>
            <a:off x="453428" y="1159480"/>
            <a:ext cx="8388064" cy="3251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9525" defTabSz="685800">
              <a:spcBef>
                <a:spcPts val="360"/>
              </a:spcBef>
              <a:buClr>
                <a:srgbClr val="E40D70"/>
              </a:buClr>
              <a:tabLst>
                <a:tab pos="143351" algn="l"/>
              </a:tabLst>
              <a:defRPr/>
            </a:pPr>
            <a:endParaRPr lang="ru-RU" b="1" kern="1200" spc="6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488875FF-2AAE-45A2-7921-4B627DEAD6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4905787-591E-1ED6-6FBE-0690EDFCB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178347"/>
              </p:ext>
            </p:extLst>
          </p:nvPr>
        </p:nvGraphicFramePr>
        <p:xfrm>
          <a:off x="453428" y="1441450"/>
          <a:ext cx="8388064" cy="2260600"/>
        </p:xfrm>
        <a:graphic>
          <a:graphicData uri="http://schemas.openxmlformats.org/drawingml/2006/table">
            <a:tbl>
              <a:tblPr firstRow="1" bandRow="1"/>
              <a:tblGrid>
                <a:gridCol w="1975898">
                  <a:extLst>
                    <a:ext uri="{9D8B030D-6E8A-4147-A177-3AD203B41FA5}">
                      <a16:colId xmlns:a16="http://schemas.microsoft.com/office/drawing/2014/main" val="3041583714"/>
                    </a:ext>
                  </a:extLst>
                </a:gridCol>
                <a:gridCol w="3490211">
                  <a:extLst>
                    <a:ext uri="{9D8B030D-6E8A-4147-A177-3AD203B41FA5}">
                      <a16:colId xmlns:a16="http://schemas.microsoft.com/office/drawing/2014/main" val="1382752212"/>
                    </a:ext>
                  </a:extLst>
                </a:gridCol>
                <a:gridCol w="2921955">
                  <a:extLst>
                    <a:ext uri="{9D8B030D-6E8A-4147-A177-3AD203B41FA5}">
                      <a16:colId xmlns:a16="http://schemas.microsoft.com/office/drawing/2014/main" val="2097857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Статья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Штраф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79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С</a:t>
                      </a:r>
                      <a:r>
                        <a:rPr lang="ru-RU" sz="1400" dirty="0">
                          <a:effectLst/>
                        </a:rPr>
                        <a:t>татья 15.11 КоАП РФ</a:t>
                      </a:r>
                      <a:endParaRPr lang="ru-RU" b="0" dirty="0">
                        <a:latin typeface="Arial (Основной текст)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Грубое нарушение требований к бухгалтерскому учёту, в том числе к бухгалтерской (финансовой) отчётности</a:t>
                      </a:r>
                      <a:endParaRPr lang="ru-RU" b="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для должностных лиц в размере от </a:t>
                      </a:r>
                      <a:r>
                        <a:rPr lang="ru-RU" b="1" dirty="0"/>
                        <a:t>5 000 </a:t>
                      </a:r>
                      <a:r>
                        <a:rPr lang="ru-RU" dirty="0"/>
                        <a:t>до </a:t>
                      </a:r>
                      <a:r>
                        <a:rPr lang="ru-RU" b="1" dirty="0"/>
                        <a:t>10 000 </a:t>
                      </a:r>
                      <a:r>
                        <a:rPr lang="ru-RU" dirty="0"/>
                        <a:t>рублей</a:t>
                      </a:r>
                      <a:endParaRPr lang="ru-RU" b="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9136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С</a:t>
                      </a:r>
                      <a:r>
                        <a:rPr lang="ru-RU" sz="1400" dirty="0">
                          <a:effectLst/>
                        </a:rPr>
                        <a:t>татья 13.20 КоАП РФ</a:t>
                      </a:r>
                      <a:endParaRPr lang="ru-RU" b="0" dirty="0">
                        <a:latin typeface="Arial (Основной текст)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Нарушение правил хранения, комплектования, учета или использования архивных документов</a:t>
                      </a:r>
                      <a:endParaRPr lang="ru-RU" b="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 должностных лиц - от </a:t>
                      </a:r>
                      <a:r>
                        <a:rPr lang="ru-RU" b="1" dirty="0"/>
                        <a:t>3 000 </a:t>
                      </a:r>
                      <a:r>
                        <a:rPr lang="ru-RU" dirty="0"/>
                        <a:t>до </a:t>
                      </a:r>
                      <a:r>
                        <a:rPr lang="ru-RU" b="1" dirty="0"/>
                        <a:t>5 000 </a:t>
                      </a:r>
                      <a:r>
                        <a:rPr lang="ru-RU" dirty="0"/>
                        <a:t>рублей</a:t>
                      </a:r>
                    </a:p>
                    <a:p>
                      <a:r>
                        <a:rPr lang="ru-RU" dirty="0"/>
                        <a:t>на юридических лиц - от </a:t>
                      </a:r>
                      <a:r>
                        <a:rPr lang="ru-RU" b="1" dirty="0"/>
                        <a:t>5 000  </a:t>
                      </a:r>
                      <a:r>
                        <a:rPr lang="ru-RU" dirty="0"/>
                        <a:t>до </a:t>
                      </a:r>
                      <a:r>
                        <a:rPr lang="ru-RU" b="1" dirty="0"/>
                        <a:t>10 000 </a:t>
                      </a:r>
                      <a:r>
                        <a:rPr lang="ru-RU" dirty="0"/>
                        <a:t>рублей</a:t>
                      </a:r>
                      <a:endParaRPr lang="ru-RU" b="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003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658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>
          <a:extLst>
            <a:ext uri="{FF2B5EF4-FFF2-40B4-BE49-F238E27FC236}">
              <a16:creationId xmlns:a16="http://schemas.microsoft.com/office/drawing/2014/main" id="{A9ABBD54-5838-8EEC-6469-C5F44510F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2">
            <a:extLst>
              <a:ext uri="{FF2B5EF4-FFF2-40B4-BE49-F238E27FC236}">
                <a16:creationId xmlns:a16="http://schemas.microsoft.com/office/drawing/2014/main" id="{135E34CC-C635-74F3-1C33-F6D2D1CFF115}"/>
              </a:ext>
            </a:extLst>
          </p:cNvPr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2">
            <a:extLst>
              <a:ext uri="{FF2B5EF4-FFF2-40B4-BE49-F238E27FC236}">
                <a16:creationId xmlns:a16="http://schemas.microsoft.com/office/drawing/2014/main" id="{F51E2EF3-4FEF-77C1-342B-76FFB1C0B0CE}"/>
              </a:ext>
            </a:extLst>
          </p:cNvPr>
          <p:cNvSpPr txBox="1"/>
          <p:nvPr/>
        </p:nvSpPr>
        <p:spPr>
          <a:xfrm>
            <a:off x="4242888" y="430097"/>
            <a:ext cx="44527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Нормативные акты и ответственность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" name="Text 11">
            <a:extLst>
              <a:ext uri="{FF2B5EF4-FFF2-40B4-BE49-F238E27FC236}">
                <a16:creationId xmlns:a16="http://schemas.microsoft.com/office/drawing/2014/main" id="{E1814B00-4983-41E1-A52C-05DE309F17E3}"/>
              </a:ext>
            </a:extLst>
          </p:cNvPr>
          <p:cNvSpPr/>
          <p:nvPr/>
        </p:nvSpPr>
        <p:spPr>
          <a:xfrm>
            <a:off x="453428" y="1159480"/>
            <a:ext cx="8388064" cy="3251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9525" defTabSz="685800">
              <a:spcBef>
                <a:spcPts val="360"/>
              </a:spcBef>
              <a:buClr>
                <a:srgbClr val="E40D70"/>
              </a:buClr>
              <a:tabLst>
                <a:tab pos="143351" algn="l"/>
              </a:tabLst>
              <a:defRPr/>
            </a:pPr>
            <a:endParaRPr lang="ru-RU" b="1" kern="1200" spc="6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5A578D2B-898F-A3EB-A7F2-5434457358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BE7B19D-28CC-B6B7-F194-FF99AE322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987240"/>
              </p:ext>
            </p:extLst>
          </p:nvPr>
        </p:nvGraphicFramePr>
        <p:xfrm>
          <a:off x="453428" y="1441450"/>
          <a:ext cx="8388064" cy="2687320"/>
        </p:xfrm>
        <a:graphic>
          <a:graphicData uri="http://schemas.openxmlformats.org/drawingml/2006/table">
            <a:tbl>
              <a:tblPr firstRow="1" bandRow="1"/>
              <a:tblGrid>
                <a:gridCol w="1975898">
                  <a:extLst>
                    <a:ext uri="{9D8B030D-6E8A-4147-A177-3AD203B41FA5}">
                      <a16:colId xmlns:a16="http://schemas.microsoft.com/office/drawing/2014/main" val="3041583714"/>
                    </a:ext>
                  </a:extLst>
                </a:gridCol>
                <a:gridCol w="3490211">
                  <a:extLst>
                    <a:ext uri="{9D8B030D-6E8A-4147-A177-3AD203B41FA5}">
                      <a16:colId xmlns:a16="http://schemas.microsoft.com/office/drawing/2014/main" val="1382752212"/>
                    </a:ext>
                  </a:extLst>
                </a:gridCol>
                <a:gridCol w="2921955">
                  <a:extLst>
                    <a:ext uri="{9D8B030D-6E8A-4147-A177-3AD203B41FA5}">
                      <a16:colId xmlns:a16="http://schemas.microsoft.com/office/drawing/2014/main" val="2097857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Статья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Штраф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79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0" dirty="0"/>
                        <a:t>Статья 120 </a:t>
                      </a: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НК РФ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0" u="none" dirty="0"/>
                        <a:t>Грубое нарушение правил учета доходов и расходов и объектов налогообложения (отсутствие первичных документов, или отсутствие счетов-фактур, или регистров бухгалтерского учета или налогового учета)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штраф в размере </a:t>
                      </a:r>
                      <a:r>
                        <a:rPr lang="ru-RU" b="1" dirty="0"/>
                        <a:t>10 000 </a:t>
                      </a:r>
                      <a:r>
                        <a:rPr lang="ru-RU" dirty="0"/>
                        <a:t>рублей</a:t>
                      </a:r>
                    </a:p>
                    <a:p>
                      <a:r>
                        <a:rPr lang="ru-RU" dirty="0"/>
                        <a:t>занижение налоговой базы – 20% процентов от суммы неуплаченного налога</a:t>
                      </a:r>
                      <a:endParaRPr lang="ru-RU" b="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9136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0" dirty="0"/>
                        <a:t>Статья 122 </a:t>
                      </a: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НК РФ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0" dirty="0"/>
                        <a:t>Неуплата или неполная уплата сумм налога (сбора, страховых взносов)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0" dirty="0"/>
                        <a:t>(</a:t>
                      </a:r>
                      <a:r>
                        <a:rPr lang="ru-RU" dirty="0"/>
                        <a:t>занижения налоговой базы)</a:t>
                      </a:r>
                      <a:endParaRPr lang="ru-RU" b="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20% процентов от суммы неуплаченного налога</a:t>
                      </a:r>
                      <a:endParaRPr lang="ru-RU" b="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003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07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9AE7E08F-BB16-7C55-2044-E4AD601C5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39F418-0302-D43D-C4D1-DC7CA852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72" t="9837" r="11888" b="15493"/>
          <a:stretch/>
        </p:blipFill>
        <p:spPr>
          <a:xfrm>
            <a:off x="6261217" y="2390307"/>
            <a:ext cx="2456367" cy="2288719"/>
          </a:xfrm>
          <a:prstGeom prst="rect">
            <a:avLst/>
          </a:prstGeom>
        </p:spPr>
      </p:pic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36748D1F-F516-F15F-A9BB-D10D358529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8;p21">
            <a:extLst>
              <a:ext uri="{FF2B5EF4-FFF2-40B4-BE49-F238E27FC236}">
                <a16:creationId xmlns:a16="http://schemas.microsoft.com/office/drawing/2014/main" id="{1FB8DDEB-C795-4BEC-23CF-9608B7B7E1D0}"/>
              </a:ext>
            </a:extLst>
          </p:cNvPr>
          <p:cNvSpPr txBox="1"/>
          <p:nvPr/>
        </p:nvSpPr>
        <p:spPr>
          <a:xfrm>
            <a:off x="426416" y="1231200"/>
            <a:ext cx="6054213" cy="344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179388" marR="0" lvl="0" indent="-179388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 arial"/>
              </a:rPr>
              <a:t>Краткий обзор программ 1С для организации ЮЗДО</a:t>
            </a:r>
          </a:p>
          <a:p>
            <a:pPr marL="179388" indent="-179388">
              <a:lnSpc>
                <a:spcPct val="150000"/>
              </a:lnSpc>
              <a:spcBef>
                <a:spcPts val="100"/>
              </a:spcBef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 arial"/>
              </a:rPr>
              <a:t>Юридическая сила документов</a:t>
            </a:r>
          </a:p>
          <a:p>
            <a:pPr marL="179388" marR="0" lvl="0" indent="-179388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 arial"/>
              </a:rPr>
              <a:t>Нормативные акты</a:t>
            </a:r>
          </a:p>
          <a:p>
            <a:pPr marL="179388" marR="0" lvl="0" indent="-179388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 arial"/>
              </a:rPr>
              <a:t>Демонстрация </a:t>
            </a:r>
            <a:r>
              <a:rPr lang="ru-RU" dirty="0">
                <a:effectLst/>
                <a:latin typeface=" arial"/>
                <a:ea typeface="Times New Roman" panose="02020603050405020304" pitchFamily="18" charset="0"/>
              </a:rPr>
              <a:t>взаимодействия программ по работе с документами 1С:ЭДО↔1С: </a:t>
            </a:r>
            <a:r>
              <a:rPr lang="en-US" dirty="0">
                <a:effectLst/>
                <a:latin typeface=" arial"/>
                <a:ea typeface="Times New Roman" panose="02020603050405020304" pitchFamily="18" charset="0"/>
              </a:rPr>
              <a:t>ERP</a:t>
            </a:r>
            <a:r>
              <a:rPr lang="ru-RU" dirty="0">
                <a:effectLst/>
                <a:latin typeface=" arial"/>
                <a:ea typeface="Times New Roman" panose="02020603050405020304" pitchFamily="18" charset="0"/>
              </a:rPr>
              <a:t>↔1С:ДО↔1С:Архив) и подготовке  отчетности для ФНС</a:t>
            </a:r>
          </a:p>
          <a:p>
            <a:pPr marL="179388" marR="0" lvl="0" indent="-179388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 arial"/>
              </a:rPr>
              <a:t>Инструменты 1С:Документооборот для руководителя</a:t>
            </a:r>
          </a:p>
          <a:p>
            <a:pPr marL="179388" marR="0" lvl="0" indent="-179388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 arial"/>
              </a:rPr>
              <a:t>Интеграционные возможности</a:t>
            </a:r>
          </a:p>
          <a:p>
            <a:pPr marL="179388" marR="0" lvl="0" indent="-179388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 arial"/>
              </a:rPr>
              <a:t>Кейсы</a:t>
            </a:r>
          </a:p>
          <a:p>
            <a:pPr marL="179388" marR="0" lvl="0" indent="-179388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 arial"/>
              </a:rPr>
              <a:t>Ответы на ваши вопросы</a:t>
            </a:r>
          </a:p>
        </p:txBody>
      </p:sp>
      <p:sp>
        <p:nvSpPr>
          <p:cNvPr id="6" name="Google Shape;100;p21">
            <a:extLst>
              <a:ext uri="{FF2B5EF4-FFF2-40B4-BE49-F238E27FC236}">
                <a16:creationId xmlns:a16="http://schemas.microsoft.com/office/drawing/2014/main" id="{679A3C5E-18C9-8415-2F28-9AD43CE9F3CC}"/>
              </a:ext>
            </a:extLst>
          </p:cNvPr>
          <p:cNvSpPr txBox="1"/>
          <p:nvPr/>
        </p:nvSpPr>
        <p:spPr>
          <a:xfrm>
            <a:off x="5839201" y="427927"/>
            <a:ext cx="2798918" cy="30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0504"/>
              </a:buClr>
              <a:buSzPts val="2300"/>
              <a:buFont typeface="Arial"/>
              <a:buNone/>
            </a:pPr>
            <a:r>
              <a:rPr lang="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Программа вебинара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46810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>
          <a:extLst>
            <a:ext uri="{FF2B5EF4-FFF2-40B4-BE49-F238E27FC236}">
              <a16:creationId xmlns:a16="http://schemas.microsoft.com/office/drawing/2014/main" id="{4F070520-9E8F-E95C-915D-3758B3FB6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2">
            <a:extLst>
              <a:ext uri="{FF2B5EF4-FFF2-40B4-BE49-F238E27FC236}">
                <a16:creationId xmlns:a16="http://schemas.microsoft.com/office/drawing/2014/main" id="{18400A10-2D96-A5C7-5504-1BC10A20624A}"/>
              </a:ext>
            </a:extLst>
          </p:cNvPr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2">
            <a:extLst>
              <a:ext uri="{FF2B5EF4-FFF2-40B4-BE49-F238E27FC236}">
                <a16:creationId xmlns:a16="http://schemas.microsoft.com/office/drawing/2014/main" id="{0A5DAEC1-76E6-B5CF-2D17-A41EB6D2017D}"/>
              </a:ext>
            </a:extLst>
          </p:cNvPr>
          <p:cNvSpPr txBox="1"/>
          <p:nvPr/>
        </p:nvSpPr>
        <p:spPr>
          <a:xfrm>
            <a:off x="4242888" y="430097"/>
            <a:ext cx="44527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Нормативные акты и ответственность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" name="Text 11">
            <a:extLst>
              <a:ext uri="{FF2B5EF4-FFF2-40B4-BE49-F238E27FC236}">
                <a16:creationId xmlns:a16="http://schemas.microsoft.com/office/drawing/2014/main" id="{C756133D-FB38-1021-DF33-47D7CE94C4BD}"/>
              </a:ext>
            </a:extLst>
          </p:cNvPr>
          <p:cNvSpPr/>
          <p:nvPr/>
        </p:nvSpPr>
        <p:spPr>
          <a:xfrm>
            <a:off x="453428" y="1159480"/>
            <a:ext cx="8388064" cy="3251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9525" defTabSz="685800">
              <a:spcBef>
                <a:spcPts val="360"/>
              </a:spcBef>
              <a:buClr>
                <a:srgbClr val="E40D70"/>
              </a:buClr>
              <a:tabLst>
                <a:tab pos="143351" algn="l"/>
              </a:tabLst>
              <a:defRPr/>
            </a:pPr>
            <a:endParaRPr lang="ru-RU" b="1" kern="1200" spc="6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C43582E8-A2D9-03D1-E305-844F44D041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96744A3-1584-AC55-B2A6-CF19FC411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905180"/>
              </p:ext>
            </p:extLst>
          </p:nvPr>
        </p:nvGraphicFramePr>
        <p:xfrm>
          <a:off x="453428" y="786990"/>
          <a:ext cx="8388064" cy="3845560"/>
        </p:xfrm>
        <a:graphic>
          <a:graphicData uri="http://schemas.openxmlformats.org/drawingml/2006/table">
            <a:tbl>
              <a:tblPr firstRow="1" bandRow="1"/>
              <a:tblGrid>
                <a:gridCol w="1975898">
                  <a:extLst>
                    <a:ext uri="{9D8B030D-6E8A-4147-A177-3AD203B41FA5}">
                      <a16:colId xmlns:a16="http://schemas.microsoft.com/office/drawing/2014/main" val="3041583714"/>
                    </a:ext>
                  </a:extLst>
                </a:gridCol>
                <a:gridCol w="3490211">
                  <a:extLst>
                    <a:ext uri="{9D8B030D-6E8A-4147-A177-3AD203B41FA5}">
                      <a16:colId xmlns:a16="http://schemas.microsoft.com/office/drawing/2014/main" val="1382752212"/>
                    </a:ext>
                  </a:extLst>
                </a:gridCol>
                <a:gridCol w="2921955">
                  <a:extLst>
                    <a:ext uri="{9D8B030D-6E8A-4147-A177-3AD203B41FA5}">
                      <a16:colId xmlns:a16="http://schemas.microsoft.com/office/drawing/2014/main" val="2097857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Статья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Штраф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79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Статья 126 НК РФ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0" dirty="0"/>
                        <a:t>Непредставление налоговому органу сведений, необходимых для осуществления налогового контроля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fontAlgn="base"/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штраф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200</a:t>
                      </a: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рублей за каждый</a:t>
                      </a:r>
                    </a:p>
                    <a:p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непредоставленный документ</a:t>
                      </a:r>
                      <a:endParaRPr lang="ru-RU" b="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9136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Непредставление налоговым агентом в установленный </a:t>
                      </a:r>
                      <a:r>
                        <a:rPr lang="ru-RU" dirty="0">
                          <a:hlinkClick r:id="rId4"/>
                        </a:rPr>
                        <a:t>срок</a:t>
                      </a:r>
                      <a:r>
                        <a:rPr lang="ru-RU" dirty="0"/>
                        <a:t> расчета сумм налога на доходы физических лиц, исчисленных и удержанных налоговым агентом, в налоговый орган по месту учета</a:t>
                      </a:r>
                      <a:endParaRPr lang="ru-RU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 размере </a:t>
                      </a:r>
                      <a:r>
                        <a:rPr lang="ru-RU" b="1" dirty="0"/>
                        <a:t>1 000 </a:t>
                      </a:r>
                      <a:r>
                        <a:rPr lang="ru-RU" dirty="0"/>
                        <a:t>рублей за каждый полный или неполный месяц со дня, установленного для его представления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003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Непредставление в установленный срок налоговому органу сведений о налогоплательщике (плательщике страховых взносов), отказ лица представить имеющиеся у него документы</a:t>
                      </a:r>
                      <a:endParaRPr lang="ru-RU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 размере </a:t>
                      </a:r>
                      <a:r>
                        <a:rPr lang="ru-RU" b="1" dirty="0"/>
                        <a:t>10 000 </a:t>
                      </a:r>
                      <a:r>
                        <a:rPr lang="ru-RU" dirty="0"/>
                        <a:t>тысяч рублей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9909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753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EE03BD1-E443-70B0-7D53-8043B22C780F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426416" y="2825489"/>
            <a:ext cx="5108110" cy="1400383"/>
          </a:xfrm>
        </p:spPr>
        <p:txBody>
          <a:bodyPr/>
          <a:lstStyle/>
          <a:p>
            <a:r>
              <a:rPr lang="ru-RU" sz="35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заимодействие программ по подготовке отчетности для ФНС</a:t>
            </a:r>
            <a:endParaRPr lang="ru-RU" sz="35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3537EF72-70C2-4229-8462-713EEB9939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A2FFA1-2E79-6D67-1183-5CC7EAC26EBC}"/>
              </a:ext>
            </a:extLst>
          </p:cNvPr>
          <p:cNvSpPr txBox="1"/>
          <p:nvPr/>
        </p:nvSpPr>
        <p:spPr>
          <a:xfrm>
            <a:off x="468313" y="1361630"/>
            <a:ext cx="3578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latin typeface="+mj-lt"/>
              </a:rPr>
              <a:t>Демонстрация</a:t>
            </a:r>
            <a:endParaRPr lang="ru-RU" sz="3600" dirty="0">
              <a:solidFill>
                <a:srgbClr val="E5007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845ECC-F00C-20C7-B666-A55F30D2B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91" y="2484920"/>
            <a:ext cx="2124000" cy="2081520"/>
          </a:xfrm>
          <a:prstGeom prst="rect">
            <a:avLst/>
          </a:prstGeom>
        </p:spPr>
      </p:pic>
      <p:pic>
        <p:nvPicPr>
          <p:cNvPr id="7" name="Image 3" descr=" ">
            <a:extLst>
              <a:ext uri="{FF2B5EF4-FFF2-40B4-BE49-F238E27FC236}">
                <a16:creationId xmlns:a16="http://schemas.microsoft.com/office/drawing/2014/main" id="{650F8ABC-AEA9-F838-CC7F-114E7C6FA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0086" y="1333958"/>
            <a:ext cx="1404000" cy="572789"/>
          </a:xfrm>
          <a:prstGeom prst="rect">
            <a:avLst/>
          </a:prstGeom>
        </p:spPr>
      </p:pic>
      <p:pic>
        <p:nvPicPr>
          <p:cNvPr id="8" name="Image 4" descr=" ">
            <a:extLst>
              <a:ext uri="{FF2B5EF4-FFF2-40B4-BE49-F238E27FC236}">
                <a16:creationId xmlns:a16="http://schemas.microsoft.com/office/drawing/2014/main" id="{E4EF8B11-7F85-65FA-0DF9-D6720BD90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2368" y="1121205"/>
            <a:ext cx="1656000" cy="998296"/>
          </a:xfrm>
          <a:prstGeom prst="rect">
            <a:avLst/>
          </a:prstGeom>
        </p:spPr>
      </p:pic>
      <p:pic>
        <p:nvPicPr>
          <p:cNvPr id="9" name="Image 5" descr=" ">
            <a:extLst>
              <a:ext uri="{FF2B5EF4-FFF2-40B4-BE49-F238E27FC236}">
                <a16:creationId xmlns:a16="http://schemas.microsoft.com/office/drawing/2014/main" id="{20BBA8B4-3B74-7657-B920-896777FB7A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9014" y="1133203"/>
            <a:ext cx="370749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98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C7EA2-C929-A819-3F68-BEABCEB29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3FBE5672-84E8-ED9F-D56F-20079506E56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B7D2BF-0A3F-D55A-AF90-8864BF53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791"/>
          <a:stretch/>
        </p:blipFill>
        <p:spPr>
          <a:xfrm>
            <a:off x="144000" y="1148325"/>
            <a:ext cx="8856000" cy="3277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Google Shape;519;p52">
            <a:extLst>
              <a:ext uri="{FF2B5EF4-FFF2-40B4-BE49-F238E27FC236}">
                <a16:creationId xmlns:a16="http://schemas.microsoft.com/office/drawing/2014/main" id="{8E6BBBCD-B2FC-468A-78F4-F33538EBC56B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ЭДО в 1С:ДО</a:t>
            </a: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637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1BC7E-FAC7-8813-F37F-A4C2D4CE5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94F988C2-A767-FD59-155F-0318D342DA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19;p52">
            <a:extLst>
              <a:ext uri="{FF2B5EF4-FFF2-40B4-BE49-F238E27FC236}">
                <a16:creationId xmlns:a16="http://schemas.microsoft.com/office/drawing/2014/main" id="{4A35A857-BECE-8BC6-8A28-EC83315E5283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ЭДО в 1С:</a:t>
            </a:r>
            <a:r>
              <a:rPr lang="en-US" sz="1800" b="1" dirty="0">
                <a:latin typeface="+mn-lt"/>
                <a:ea typeface="Times New Roman" panose="02020603050405020304" pitchFamily="18" charset="0"/>
              </a:rPr>
              <a:t>ERP</a:t>
            </a: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873014-C3EB-554F-D718-FD8B4E15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1308951"/>
            <a:ext cx="8856000" cy="2525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15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1ADF4-04E8-716B-60C7-D5D1EC0A9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301594BB-59AC-2B4B-4905-88020ED5472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19;p52">
            <a:extLst>
              <a:ext uri="{FF2B5EF4-FFF2-40B4-BE49-F238E27FC236}">
                <a16:creationId xmlns:a16="http://schemas.microsoft.com/office/drawing/2014/main" id="{7E224FD8-01E2-C580-88CD-075188BA7531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МЧД в 1С:ДО</a:t>
            </a: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494419-EC5B-C085-08B5-71A286A0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1233976"/>
            <a:ext cx="8856000" cy="2675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64231D-5959-7A16-7948-3A1B42BB9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00" y="2753647"/>
            <a:ext cx="891355" cy="5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9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FD1D9-C8F7-25EE-277E-B351DABBE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D362919C-8B13-0868-6A41-712F999F60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19;p52">
            <a:extLst>
              <a:ext uri="{FF2B5EF4-FFF2-40B4-BE49-F238E27FC236}">
                <a16:creationId xmlns:a16="http://schemas.microsoft.com/office/drawing/2014/main" id="{3057C0E2-E98C-D26B-527E-690CCB2BEEBF}"/>
              </a:ext>
            </a:extLst>
          </p:cNvPr>
          <p:cNvSpPr txBox="1"/>
          <p:nvPr/>
        </p:nvSpPr>
        <p:spPr>
          <a:xfrm>
            <a:off x="2293374" y="430097"/>
            <a:ext cx="64022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1С:Распознавание первичных документов в 1С:ДО</a:t>
            </a: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877C5C-CC62-2BEF-94D2-91AF12F84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1011250"/>
            <a:ext cx="8856000" cy="3120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E8E681-55AA-75F7-8C3F-3DE39BDDD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00" y="2820015"/>
            <a:ext cx="891355" cy="5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36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FA3BB-0FC5-371F-A307-B80DAEBEA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A8819214-2C7F-9DC5-15CC-4B4AC65D4CB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19;p52">
            <a:extLst>
              <a:ext uri="{FF2B5EF4-FFF2-40B4-BE49-F238E27FC236}">
                <a16:creationId xmlns:a16="http://schemas.microsoft.com/office/drawing/2014/main" id="{5A02C849-7C0C-B77B-0ED9-AC8C2DEE52F6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1С-Отчетность в 1С:</a:t>
            </a:r>
            <a:r>
              <a:rPr lang="en-US" sz="1800" b="1" dirty="0">
                <a:latin typeface="+mn-lt"/>
                <a:ea typeface="Times New Roman" panose="02020603050405020304" pitchFamily="18" charset="0"/>
              </a:rPr>
              <a:t>ERP</a:t>
            </a: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1BB08C-F295-E3D8-C670-7B561533A9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94"/>
          <a:stretch/>
        </p:blipFill>
        <p:spPr>
          <a:xfrm>
            <a:off x="144000" y="786990"/>
            <a:ext cx="8856000" cy="4006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198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1256E-ADCD-0F28-F171-4FC720CCC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FA43B295-5383-2936-39AE-4B565C97D8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19;p52">
            <a:extLst>
              <a:ext uri="{FF2B5EF4-FFF2-40B4-BE49-F238E27FC236}">
                <a16:creationId xmlns:a16="http://schemas.microsoft.com/office/drawing/2014/main" id="{8B1107BD-3AC0-3D5D-287B-3C1C67DB3183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1С-Отчетность в 1С:</a:t>
            </a:r>
            <a:r>
              <a:rPr lang="en-US" sz="1800" b="1" dirty="0">
                <a:latin typeface="+mn-lt"/>
                <a:ea typeface="Times New Roman" panose="02020603050405020304" pitchFamily="18" charset="0"/>
              </a:rPr>
              <a:t>ERP</a:t>
            </a: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F592B8-D88B-D43B-C4DE-99A6D60034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50" r="250" b="26274"/>
          <a:stretch/>
        </p:blipFill>
        <p:spPr>
          <a:xfrm>
            <a:off x="144000" y="1061309"/>
            <a:ext cx="8856000" cy="3652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463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3B822-EC8E-7D33-E53D-F34432D2A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CCCF8B05-7B54-8D42-E1D7-18BA6124B0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19;p52">
            <a:extLst>
              <a:ext uri="{FF2B5EF4-FFF2-40B4-BE49-F238E27FC236}">
                <a16:creationId xmlns:a16="http://schemas.microsoft.com/office/drawing/2014/main" id="{34F973DD-60C1-A1C9-D1E0-0ABD529C3B2B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1С-Отчетность в 1С:</a:t>
            </a:r>
            <a:r>
              <a:rPr lang="en-US" sz="1800" b="1" dirty="0">
                <a:latin typeface="+mn-lt"/>
                <a:ea typeface="Times New Roman" panose="02020603050405020304" pitchFamily="18" charset="0"/>
              </a:rPr>
              <a:t>ERP</a:t>
            </a: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A5817B-4DBE-1BEC-E3F1-76DB6B8848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000"/>
          <a:stretch/>
        </p:blipFill>
        <p:spPr>
          <a:xfrm>
            <a:off x="144000" y="863704"/>
            <a:ext cx="8856000" cy="1828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59D734-12D2-8C2C-F86B-8DCE02BFA7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789"/>
          <a:stretch/>
        </p:blipFill>
        <p:spPr>
          <a:xfrm>
            <a:off x="5616000" y="3207013"/>
            <a:ext cx="3384000" cy="1299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8C6623-F248-B298-BB09-E5D4E9C1E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00" y="2942678"/>
            <a:ext cx="5472000" cy="1828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926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26BD0-D6AA-DB5B-2386-B84FD577E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B26D198B-4BCF-A8F8-2013-B496725537C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19;p52">
            <a:extLst>
              <a:ext uri="{FF2B5EF4-FFF2-40B4-BE49-F238E27FC236}">
                <a16:creationId xmlns:a16="http://schemas.microsoft.com/office/drawing/2014/main" id="{FF48F5BF-7E4B-B381-56E0-4BDDF7A179AB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Архив ЭДО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92C503-3F8E-E9E8-4C54-B9754C434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1603703"/>
            <a:ext cx="8856000" cy="1936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7FACCC-3863-BD54-558A-8F215C7D7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" y="2856886"/>
            <a:ext cx="765994" cy="5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84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828B2D36-81E1-4EF2-3635-C8C6520D6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>
            <a:extLst>
              <a:ext uri="{FF2B5EF4-FFF2-40B4-BE49-F238E27FC236}">
                <a16:creationId xmlns:a16="http://schemas.microsoft.com/office/drawing/2014/main" id="{A98393AE-2BAA-37B3-7938-DE0BF36C1F41}"/>
              </a:ext>
            </a:extLst>
          </p:cNvPr>
          <p:cNvSpPr txBox="1"/>
          <p:nvPr/>
        </p:nvSpPr>
        <p:spPr>
          <a:xfrm>
            <a:off x="5839201" y="427927"/>
            <a:ext cx="2798918" cy="30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0504"/>
              </a:buClr>
              <a:buSzPts val="2300"/>
              <a:buFont typeface="Arial"/>
              <a:buNone/>
            </a:pPr>
            <a:r>
              <a:rPr lang="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Спикеры мероприятия</a:t>
            </a:r>
            <a:endParaRPr sz="1100" dirty="0"/>
          </a:p>
        </p:txBody>
      </p:sp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70676F28-B9DB-554C-CF7C-8D6B6F7FA3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Изображение выглядит как Человеческое лицо, человек, улыбка, бро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431482-48CB-4320-1591-4743B9174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273"/>
          <a:stretch>
            <a:fillRect/>
          </a:stretch>
        </p:blipFill>
        <p:spPr>
          <a:xfrm>
            <a:off x="744363" y="2860809"/>
            <a:ext cx="1555346" cy="1794304"/>
          </a:xfrm>
          <a:custGeom>
            <a:avLst/>
            <a:gdLst>
              <a:gd name="connsiteX0" fmla="*/ 777673 w 1555346"/>
              <a:gd name="connsiteY0" fmla="*/ 0 h 1794304"/>
              <a:gd name="connsiteX1" fmla="*/ 1470775 w 1555346"/>
              <a:gd name="connsiteY1" fmla="*/ 279801 h 1794304"/>
              <a:gd name="connsiteX2" fmla="*/ 1555346 w 1555346"/>
              <a:gd name="connsiteY2" fmla="*/ 379699 h 1794304"/>
              <a:gd name="connsiteX3" fmla="*/ 1555346 w 1555346"/>
              <a:gd name="connsiteY3" fmla="*/ 1530901 h 1794304"/>
              <a:gd name="connsiteX4" fmla="*/ 1470775 w 1555346"/>
              <a:gd name="connsiteY4" fmla="*/ 1630799 h 1794304"/>
              <a:gd name="connsiteX5" fmla="*/ 1325709 w 1555346"/>
              <a:gd name="connsiteY5" fmla="*/ 1747450 h 1794304"/>
              <a:gd name="connsiteX6" fmla="*/ 1246575 w 1555346"/>
              <a:gd name="connsiteY6" fmla="*/ 1794304 h 1794304"/>
              <a:gd name="connsiteX7" fmla="*/ 308772 w 1555346"/>
              <a:gd name="connsiteY7" fmla="*/ 1794304 h 1794304"/>
              <a:gd name="connsiteX8" fmla="*/ 229637 w 1555346"/>
              <a:gd name="connsiteY8" fmla="*/ 1747450 h 1794304"/>
              <a:gd name="connsiteX9" fmla="*/ 84571 w 1555346"/>
              <a:gd name="connsiteY9" fmla="*/ 1630799 h 1794304"/>
              <a:gd name="connsiteX10" fmla="*/ 0 w 1555346"/>
              <a:gd name="connsiteY10" fmla="*/ 1530901 h 1794304"/>
              <a:gd name="connsiteX11" fmla="*/ 0 w 1555346"/>
              <a:gd name="connsiteY11" fmla="*/ 379699 h 1794304"/>
              <a:gd name="connsiteX12" fmla="*/ 84571 w 1555346"/>
              <a:gd name="connsiteY12" fmla="*/ 279801 h 1794304"/>
              <a:gd name="connsiteX13" fmla="*/ 777673 w 1555346"/>
              <a:gd name="connsiteY13" fmla="*/ 0 h 179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55346" h="1794304">
                <a:moveTo>
                  <a:pt x="777673" y="0"/>
                </a:moveTo>
                <a:cubicBezTo>
                  <a:pt x="1048346" y="0"/>
                  <a:pt x="1293395" y="106926"/>
                  <a:pt x="1470775" y="279801"/>
                </a:cubicBezTo>
                <a:lnTo>
                  <a:pt x="1555346" y="379699"/>
                </a:lnTo>
                <a:lnTo>
                  <a:pt x="1555346" y="1530901"/>
                </a:lnTo>
                <a:lnTo>
                  <a:pt x="1470775" y="1630799"/>
                </a:lnTo>
                <a:cubicBezTo>
                  <a:pt x="1426430" y="1674018"/>
                  <a:pt x="1377856" y="1713115"/>
                  <a:pt x="1325709" y="1747450"/>
                </a:cubicBezTo>
                <a:lnTo>
                  <a:pt x="1246575" y="1794304"/>
                </a:lnTo>
                <a:lnTo>
                  <a:pt x="308772" y="1794304"/>
                </a:lnTo>
                <a:lnTo>
                  <a:pt x="229637" y="1747450"/>
                </a:lnTo>
                <a:cubicBezTo>
                  <a:pt x="177491" y="1713115"/>
                  <a:pt x="128916" y="1674018"/>
                  <a:pt x="84571" y="1630799"/>
                </a:cubicBezTo>
                <a:lnTo>
                  <a:pt x="0" y="1530901"/>
                </a:lnTo>
                <a:lnTo>
                  <a:pt x="0" y="379699"/>
                </a:lnTo>
                <a:lnTo>
                  <a:pt x="84571" y="279801"/>
                </a:lnTo>
                <a:cubicBezTo>
                  <a:pt x="261952" y="106926"/>
                  <a:pt x="507000" y="0"/>
                  <a:pt x="777673" y="0"/>
                </a:cubicBezTo>
                <a:close/>
              </a:path>
            </a:pathLst>
          </a:custGeom>
          <a:effectLst/>
        </p:spPr>
      </p:pic>
      <p:sp>
        <p:nvSpPr>
          <p:cNvPr id="16" name="Google Shape;98;p21">
            <a:extLst>
              <a:ext uri="{FF2B5EF4-FFF2-40B4-BE49-F238E27FC236}">
                <a16:creationId xmlns:a16="http://schemas.microsoft.com/office/drawing/2014/main" id="{9EAD86F9-02AC-1C5F-1CE1-EB9A28CBDBC5}"/>
              </a:ext>
            </a:extLst>
          </p:cNvPr>
          <p:cNvSpPr txBox="1"/>
          <p:nvPr/>
        </p:nvSpPr>
        <p:spPr>
          <a:xfrm>
            <a:off x="3609989" y="3205771"/>
            <a:ext cx="4052100" cy="302296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0" u="none" strike="noStrike" cap="none" dirty="0">
                <a:solidFill>
                  <a:srgbClr val="E50071"/>
                </a:solidFill>
                <a:sym typeface="Arial"/>
              </a:rPr>
              <a:t>Яна Левкина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i="0" u="none" strike="noStrike" cap="none" dirty="0">
                <a:solidFill>
                  <a:schemeClr val="bg2">
                    <a:lumMod val="75000"/>
                  </a:schemeClr>
                </a:solidFill>
                <a:sym typeface="Arial"/>
              </a:rPr>
              <a:t>Ведущий аналитик по документообороту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bg2">
                    <a:lumMod val="75000"/>
                  </a:schemeClr>
                </a:solidFill>
              </a:rPr>
              <a:t>Москва, центральный офис</a:t>
            </a:r>
            <a:r>
              <a:rPr lang="ru" i="0" u="none" strike="noStrike" cap="none" dirty="0">
                <a:solidFill>
                  <a:schemeClr val="bg2">
                    <a:lumMod val="75000"/>
                  </a:schemeClr>
                </a:solidFill>
                <a:sym typeface="Arial"/>
              </a:rPr>
              <a:t> 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Google Shape;98;p21">
            <a:extLst>
              <a:ext uri="{FF2B5EF4-FFF2-40B4-BE49-F238E27FC236}">
                <a16:creationId xmlns:a16="http://schemas.microsoft.com/office/drawing/2014/main" id="{AA354F21-9B74-CF84-A153-263734E9CCA2}"/>
              </a:ext>
            </a:extLst>
          </p:cNvPr>
          <p:cNvSpPr txBox="1"/>
          <p:nvPr/>
        </p:nvSpPr>
        <p:spPr>
          <a:xfrm>
            <a:off x="3609988" y="1068571"/>
            <a:ext cx="4972412" cy="302296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0" u="none" strike="noStrike" cap="none" dirty="0">
                <a:solidFill>
                  <a:srgbClr val="E50071"/>
                </a:solidFill>
                <a:sym typeface="Arial"/>
              </a:rPr>
              <a:t>Ольга Машкова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i="0" u="none" strike="noStrike" cap="none" dirty="0">
                <a:solidFill>
                  <a:schemeClr val="bg2">
                    <a:lumMod val="75000"/>
                  </a:schemeClr>
                </a:solidFill>
                <a:sym typeface="Arial"/>
              </a:rPr>
              <a:t>Руководитель проектов по документообороту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bg2">
                    <a:lumMod val="75000"/>
                  </a:schemeClr>
                </a:solidFill>
              </a:rPr>
              <a:t>Руководитель центра компетенции по документообороту</a:t>
            </a:r>
            <a:endParaRPr lang="ru" i="0" u="none" strike="noStrike" cap="none" dirty="0">
              <a:solidFill>
                <a:schemeClr val="bg2">
                  <a:lumMod val="75000"/>
                </a:schemeClr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bg2">
                    <a:lumMod val="75000"/>
                  </a:schemeClr>
                </a:solidFill>
              </a:rPr>
              <a:t>Москва, центральный офис</a:t>
            </a:r>
            <a:r>
              <a:rPr lang="ru" i="0" u="none" strike="noStrike" cap="none" dirty="0">
                <a:solidFill>
                  <a:schemeClr val="bg2">
                    <a:lumMod val="75000"/>
                  </a:schemeClr>
                </a:solidFill>
                <a:sym typeface="Arial"/>
              </a:rPr>
              <a:t> 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Google Shape;98;p21">
            <a:extLst>
              <a:ext uri="{FF2B5EF4-FFF2-40B4-BE49-F238E27FC236}">
                <a16:creationId xmlns:a16="http://schemas.microsoft.com/office/drawing/2014/main" id="{604E56C6-0770-33BD-4D96-1276EFBFF050}"/>
              </a:ext>
            </a:extLst>
          </p:cNvPr>
          <p:cNvSpPr txBox="1"/>
          <p:nvPr/>
        </p:nvSpPr>
        <p:spPr>
          <a:xfrm>
            <a:off x="3588388" y="4135314"/>
            <a:ext cx="3842011" cy="681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ru" dirty="0">
                <a:solidFill>
                  <a:schemeClr val="bg2">
                    <a:lumMod val="75000"/>
                  </a:schemeClr>
                </a:solidFill>
              </a:rPr>
              <a:t>20+ успешно реализованных проектов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7+ лет опыта во внедрении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0E6B8E0-9AB9-DE7B-E513-75E208FED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447" y="3797196"/>
            <a:ext cx="1019604" cy="1019604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ческое лицо, человек, улыбка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C55CA6-62E5-CA5D-8F66-6A2A6AE01D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93" t="15337" b="16076"/>
          <a:stretch>
            <a:fillRect/>
          </a:stretch>
        </p:blipFill>
        <p:spPr>
          <a:xfrm>
            <a:off x="561600" y="927780"/>
            <a:ext cx="1887429" cy="1815420"/>
          </a:xfrm>
          <a:custGeom>
            <a:avLst/>
            <a:gdLst>
              <a:gd name="csX0" fmla="*/ 1089059 w 2178118"/>
              <a:gd name="csY0" fmla="*/ 0 h 2068266"/>
              <a:gd name="csX1" fmla="*/ 2178118 w 2178118"/>
              <a:gd name="csY1" fmla="*/ 1034133 h 2068266"/>
              <a:gd name="csX2" fmla="*/ 1089059 w 2178118"/>
              <a:gd name="csY2" fmla="*/ 2068266 h 2068266"/>
              <a:gd name="csX3" fmla="*/ 0 w 2178118"/>
              <a:gd name="csY3" fmla="*/ 1034133 h 2068266"/>
              <a:gd name="csX4" fmla="*/ 1089059 w 2178118"/>
              <a:gd name="csY4" fmla="*/ 0 h 20682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78118" h="2068266">
                <a:moveTo>
                  <a:pt x="1089059" y="0"/>
                </a:moveTo>
                <a:cubicBezTo>
                  <a:pt x="1690530" y="0"/>
                  <a:pt x="2178118" y="462997"/>
                  <a:pt x="2178118" y="1034133"/>
                </a:cubicBezTo>
                <a:cubicBezTo>
                  <a:pt x="2178118" y="1605269"/>
                  <a:pt x="1690530" y="2068266"/>
                  <a:pt x="1089059" y="2068266"/>
                </a:cubicBezTo>
                <a:cubicBezTo>
                  <a:pt x="487588" y="2068266"/>
                  <a:pt x="0" y="1605269"/>
                  <a:pt x="0" y="1034133"/>
                </a:cubicBezTo>
                <a:cubicBezTo>
                  <a:pt x="0" y="462997"/>
                  <a:pt x="487588" y="0"/>
                  <a:pt x="108905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5668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02967-13FC-6E58-2B6C-AF5B7C66B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1474974A-FF24-FE27-64B5-2243F7FAC3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19;p52">
            <a:extLst>
              <a:ext uri="{FF2B5EF4-FFF2-40B4-BE49-F238E27FC236}">
                <a16:creationId xmlns:a16="http://schemas.microsoft.com/office/drawing/2014/main" id="{82262708-5963-0BB1-0045-33F14122789F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1С:Архив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5442BA-62B3-9C07-2C07-CABD7E741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1238818"/>
            <a:ext cx="8856000" cy="2665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472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A3109-7CD0-4879-7FB1-1E28CD3E2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F835F04B-F3DE-D0E5-CB32-C5C3DBD8BEE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19;p52">
            <a:extLst>
              <a:ext uri="{FF2B5EF4-FFF2-40B4-BE49-F238E27FC236}">
                <a16:creationId xmlns:a16="http://schemas.microsoft.com/office/drawing/2014/main" id="{9F457122-7BF2-0E8D-DE16-BF13BE250E37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ИИ-ассистент от Первый Бит уже в 1С:ДО</a:t>
            </a: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9A5ABA-7F79-A96F-0403-D84DBA45E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786990"/>
            <a:ext cx="8856000" cy="4032599"/>
          </a:xfrm>
          <a:prstGeom prst="rect">
            <a:avLst/>
          </a:prstGeom>
          <a:effectLst>
            <a:glow rad="101600">
              <a:schemeClr val="tx2">
                <a:lumMod val="9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664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4784-A3CA-D054-A059-9ABEC63C0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A3CB7547-4E75-6701-FFB9-D97A1582FA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BE08BB-1382-3365-36E4-23A26A037F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26" b="4009"/>
          <a:stretch/>
        </p:blipFill>
        <p:spPr>
          <a:xfrm>
            <a:off x="144000" y="877579"/>
            <a:ext cx="8856000" cy="4087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Google Shape;519;p52">
            <a:extLst>
              <a:ext uri="{FF2B5EF4-FFF2-40B4-BE49-F238E27FC236}">
                <a16:creationId xmlns:a16="http://schemas.microsoft.com/office/drawing/2014/main" id="{28DE4E9A-B16D-EBD2-7108-0DBAC040CAF1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ИИ-ассистент от Первый Бит уже в 1С:ДО</a:t>
            </a: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9034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2872E-9DB9-9B19-C1D8-737646260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9;p22">
            <a:extLst>
              <a:ext uri="{FF2B5EF4-FFF2-40B4-BE49-F238E27FC236}">
                <a16:creationId xmlns:a16="http://schemas.microsoft.com/office/drawing/2014/main" id="{33631D82-9F1C-B09B-01A4-035271C5BE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19;p52">
            <a:extLst>
              <a:ext uri="{FF2B5EF4-FFF2-40B4-BE49-F238E27FC236}">
                <a16:creationId xmlns:a16="http://schemas.microsoft.com/office/drawing/2014/main" id="{0A3EEE11-F65E-E3B1-C079-2E0537223415}"/>
              </a:ext>
            </a:extLst>
          </p:cNvPr>
          <p:cNvSpPr txBox="1"/>
          <p:nvPr/>
        </p:nvSpPr>
        <p:spPr>
          <a:xfrm>
            <a:off x="3815729" y="430097"/>
            <a:ext cx="48798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+mn-lt"/>
                <a:ea typeface="Times New Roman" panose="02020603050405020304" pitchFamily="18" charset="0"/>
              </a:rPr>
              <a:t>ИИ-ассистент от Первый Бит уже в 1С:ДО</a:t>
            </a:r>
            <a:r>
              <a:rPr lang="ru-RU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sz="1800" b="1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2D863F-A820-E818-6AF2-DAE6E9AD3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978930"/>
            <a:ext cx="8856000" cy="3327935"/>
          </a:xfrm>
          <a:prstGeom prst="rect">
            <a:avLst/>
          </a:prstGeom>
          <a:effectLst>
            <a:glow rad="101600">
              <a:schemeClr val="tx2">
                <a:lumMod val="90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66286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2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2"/>
          <p:cNvSpPr/>
          <p:nvPr/>
        </p:nvSpPr>
        <p:spPr>
          <a:xfrm>
            <a:off x="2073327" y="1580651"/>
            <a:ext cx="1494073" cy="32483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1С:ERP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52"/>
          <p:cNvSpPr/>
          <p:nvPr/>
        </p:nvSpPr>
        <p:spPr>
          <a:xfrm>
            <a:off x="2073518" y="1985931"/>
            <a:ext cx="1494073" cy="3924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1С:Управление торговлей 11</a:t>
            </a:r>
            <a:endParaRPr sz="1000" dirty="0"/>
          </a:p>
        </p:txBody>
      </p:sp>
      <p:sp>
        <p:nvSpPr>
          <p:cNvPr id="492" name="Google Shape;492;p52"/>
          <p:cNvSpPr/>
          <p:nvPr/>
        </p:nvSpPr>
        <p:spPr>
          <a:xfrm>
            <a:off x="2073518" y="2458484"/>
            <a:ext cx="1494073" cy="3924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1С:Комплексная автоматизация 2.0</a:t>
            </a:r>
            <a:endParaRPr sz="1000" dirty="0"/>
          </a:p>
        </p:txBody>
      </p:sp>
      <p:sp>
        <p:nvSpPr>
          <p:cNvPr id="493" name="Google Shape;493;p52"/>
          <p:cNvSpPr/>
          <p:nvPr/>
        </p:nvSpPr>
        <p:spPr>
          <a:xfrm>
            <a:off x="2073517" y="2934650"/>
            <a:ext cx="1493882" cy="3924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1С:Бухгалтерия КОРП 3.0</a:t>
            </a:r>
            <a:endParaRPr sz="1000" dirty="0"/>
          </a:p>
        </p:txBody>
      </p:sp>
      <p:sp>
        <p:nvSpPr>
          <p:cNvPr id="494" name="Google Shape;494;p52"/>
          <p:cNvSpPr/>
          <p:nvPr/>
        </p:nvSpPr>
        <p:spPr>
          <a:xfrm>
            <a:off x="2073518" y="3403894"/>
            <a:ext cx="1493881" cy="3924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1С:Бухгалтерия гос.учреждения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2"/>
          <p:cNvSpPr/>
          <p:nvPr/>
        </p:nvSpPr>
        <p:spPr>
          <a:xfrm>
            <a:off x="2075421" y="3840946"/>
            <a:ext cx="1491980" cy="3924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1С:Управление холдингом</a:t>
            </a:r>
            <a:endParaRPr sz="1000" dirty="0"/>
          </a:p>
        </p:txBody>
      </p:sp>
      <p:sp>
        <p:nvSpPr>
          <p:cNvPr id="496" name="Google Shape;496;p52"/>
          <p:cNvSpPr/>
          <p:nvPr/>
        </p:nvSpPr>
        <p:spPr>
          <a:xfrm>
            <a:off x="5237908" y="1589537"/>
            <a:ext cx="1620731" cy="32483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1С:УПП 1.3</a:t>
            </a:r>
            <a:endParaRPr sz="1000" dirty="0"/>
          </a:p>
        </p:txBody>
      </p:sp>
      <p:sp>
        <p:nvSpPr>
          <p:cNvPr id="497" name="Google Shape;497;p52"/>
          <p:cNvSpPr/>
          <p:nvPr/>
        </p:nvSpPr>
        <p:spPr>
          <a:xfrm>
            <a:off x="5236973" y="2110650"/>
            <a:ext cx="1620731" cy="32483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1С:Управление торговлей 10</a:t>
            </a:r>
            <a:endParaRPr sz="1000" dirty="0"/>
          </a:p>
        </p:txBody>
      </p:sp>
      <p:sp>
        <p:nvSpPr>
          <p:cNvPr id="498" name="Google Shape;498;p52"/>
          <p:cNvSpPr/>
          <p:nvPr/>
        </p:nvSpPr>
        <p:spPr>
          <a:xfrm>
            <a:off x="5236973" y="2631763"/>
            <a:ext cx="1620731" cy="32483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1С:Комплексная автоматизация 1.0</a:t>
            </a:r>
            <a:endParaRPr sz="1000" dirty="0"/>
          </a:p>
        </p:txBody>
      </p:sp>
      <p:sp>
        <p:nvSpPr>
          <p:cNvPr id="499" name="Google Shape;499;p52"/>
          <p:cNvSpPr/>
          <p:nvPr/>
        </p:nvSpPr>
        <p:spPr>
          <a:xfrm>
            <a:off x="5236973" y="3171490"/>
            <a:ext cx="1620731" cy="32483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1С:Бухгалтерия 2.0</a:t>
            </a:r>
            <a:endParaRPr sz="1000" dirty="0"/>
          </a:p>
        </p:txBody>
      </p:sp>
      <p:sp>
        <p:nvSpPr>
          <p:cNvPr id="500" name="Google Shape;500;p52"/>
          <p:cNvSpPr/>
          <p:nvPr/>
        </p:nvSpPr>
        <p:spPr>
          <a:xfrm>
            <a:off x="5236973" y="3740336"/>
            <a:ext cx="1620731" cy="32483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1С:Управление небольшой фирмой</a:t>
            </a:r>
            <a:endParaRPr sz="1000" dirty="0"/>
          </a:p>
        </p:txBody>
      </p:sp>
      <p:cxnSp>
        <p:nvCxnSpPr>
          <p:cNvPr id="501" name="Google Shape;501;p52"/>
          <p:cNvCxnSpPr>
            <a:stCxn id="490" idx="3"/>
          </p:cNvCxnSpPr>
          <p:nvPr/>
        </p:nvCxnSpPr>
        <p:spPr>
          <a:xfrm>
            <a:off x="3567400" y="1743070"/>
            <a:ext cx="639600" cy="0"/>
          </a:xfrm>
          <a:prstGeom prst="straightConnector1">
            <a:avLst/>
          </a:prstGeom>
          <a:noFill/>
          <a:ln w="12700" cap="flat" cmpd="sng">
            <a:solidFill>
              <a:srgbClr val="E5007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02" name="Google Shape;502;p52"/>
          <p:cNvCxnSpPr/>
          <p:nvPr/>
        </p:nvCxnSpPr>
        <p:spPr>
          <a:xfrm rot="10800000" flipH="1">
            <a:off x="3565530" y="2171963"/>
            <a:ext cx="639656" cy="1"/>
          </a:xfrm>
          <a:prstGeom prst="straightConnector1">
            <a:avLst/>
          </a:prstGeom>
          <a:noFill/>
          <a:ln w="12700" cap="flat" cmpd="sng">
            <a:solidFill>
              <a:srgbClr val="E5007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03" name="Google Shape;503;p52"/>
          <p:cNvCxnSpPr/>
          <p:nvPr/>
        </p:nvCxnSpPr>
        <p:spPr>
          <a:xfrm rot="10800000" flipH="1">
            <a:off x="3565530" y="2659643"/>
            <a:ext cx="639656" cy="1"/>
          </a:xfrm>
          <a:prstGeom prst="straightConnector1">
            <a:avLst/>
          </a:prstGeom>
          <a:noFill/>
          <a:ln w="12700" cap="flat" cmpd="sng">
            <a:solidFill>
              <a:srgbClr val="E5007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04" name="Google Shape;504;p52"/>
          <p:cNvCxnSpPr/>
          <p:nvPr/>
        </p:nvCxnSpPr>
        <p:spPr>
          <a:xfrm rot="10800000" flipH="1">
            <a:off x="3565530" y="3120358"/>
            <a:ext cx="639656" cy="1"/>
          </a:xfrm>
          <a:prstGeom prst="straightConnector1">
            <a:avLst/>
          </a:prstGeom>
          <a:noFill/>
          <a:ln w="12700" cap="flat" cmpd="sng">
            <a:solidFill>
              <a:srgbClr val="E5007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05" name="Google Shape;505;p52"/>
          <p:cNvCxnSpPr/>
          <p:nvPr/>
        </p:nvCxnSpPr>
        <p:spPr>
          <a:xfrm rot="10800000" flipH="1">
            <a:off x="3565530" y="3596523"/>
            <a:ext cx="639656" cy="1"/>
          </a:xfrm>
          <a:prstGeom prst="straightConnector1">
            <a:avLst/>
          </a:prstGeom>
          <a:noFill/>
          <a:ln w="12700" cap="flat" cmpd="sng">
            <a:solidFill>
              <a:srgbClr val="E5007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06" name="Google Shape;506;p52"/>
          <p:cNvCxnSpPr/>
          <p:nvPr/>
        </p:nvCxnSpPr>
        <p:spPr>
          <a:xfrm rot="10800000" flipH="1">
            <a:off x="3565530" y="4037153"/>
            <a:ext cx="639656" cy="1"/>
          </a:xfrm>
          <a:prstGeom prst="straightConnector1">
            <a:avLst/>
          </a:prstGeom>
          <a:noFill/>
          <a:ln w="12700" cap="flat" cmpd="sng">
            <a:solidFill>
              <a:srgbClr val="E5007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07" name="Google Shape;507;p52"/>
          <p:cNvCxnSpPr/>
          <p:nvPr/>
        </p:nvCxnSpPr>
        <p:spPr>
          <a:xfrm rot="10800000">
            <a:off x="4594321" y="1751956"/>
            <a:ext cx="641526" cy="1"/>
          </a:xfrm>
          <a:prstGeom prst="straightConnector1">
            <a:avLst/>
          </a:prstGeom>
          <a:noFill/>
          <a:ln w="9525" cap="flat" cmpd="sng">
            <a:solidFill>
              <a:srgbClr val="E500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8" name="Google Shape;508;p52"/>
          <p:cNvCxnSpPr/>
          <p:nvPr/>
        </p:nvCxnSpPr>
        <p:spPr>
          <a:xfrm rot="10800000">
            <a:off x="4579121" y="2272433"/>
            <a:ext cx="641526" cy="1"/>
          </a:xfrm>
          <a:prstGeom prst="straightConnector1">
            <a:avLst/>
          </a:prstGeom>
          <a:noFill/>
          <a:ln w="9525" cap="flat" cmpd="sng">
            <a:solidFill>
              <a:srgbClr val="E500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9" name="Google Shape;509;p52"/>
          <p:cNvCxnSpPr/>
          <p:nvPr/>
        </p:nvCxnSpPr>
        <p:spPr>
          <a:xfrm rot="10800000">
            <a:off x="4586721" y="2792909"/>
            <a:ext cx="641526" cy="1"/>
          </a:xfrm>
          <a:prstGeom prst="straightConnector1">
            <a:avLst/>
          </a:prstGeom>
          <a:noFill/>
          <a:ln w="9525" cap="flat" cmpd="sng">
            <a:solidFill>
              <a:srgbClr val="E500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0" name="Google Shape;510;p52"/>
          <p:cNvCxnSpPr/>
          <p:nvPr/>
        </p:nvCxnSpPr>
        <p:spPr>
          <a:xfrm rot="10800000">
            <a:off x="4594321" y="3325925"/>
            <a:ext cx="641526" cy="1"/>
          </a:xfrm>
          <a:prstGeom prst="straightConnector1">
            <a:avLst/>
          </a:prstGeom>
          <a:noFill/>
          <a:ln w="9525" cap="flat" cmpd="sng">
            <a:solidFill>
              <a:srgbClr val="E500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1" name="Google Shape;511;p52"/>
          <p:cNvCxnSpPr/>
          <p:nvPr/>
        </p:nvCxnSpPr>
        <p:spPr>
          <a:xfrm rot="10800000">
            <a:off x="4586721" y="3874363"/>
            <a:ext cx="641526" cy="1"/>
          </a:xfrm>
          <a:prstGeom prst="straightConnector1">
            <a:avLst/>
          </a:prstGeom>
          <a:noFill/>
          <a:ln w="9525" cap="flat" cmpd="sng">
            <a:solidFill>
              <a:srgbClr val="E5007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12" name="Google Shape;512;p52"/>
          <p:cNvSpPr/>
          <p:nvPr/>
        </p:nvSpPr>
        <p:spPr>
          <a:xfrm rot="-5400000">
            <a:off x="2883342" y="2911979"/>
            <a:ext cx="3036755" cy="389326"/>
          </a:xfrm>
          <a:prstGeom prst="rect">
            <a:avLst/>
          </a:prstGeom>
          <a:solidFill>
            <a:srgbClr val="E5007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1C:Документооборот 3.0</a:t>
            </a:r>
            <a:endParaRPr sz="1000" dirty="0"/>
          </a:p>
        </p:txBody>
      </p:sp>
      <p:sp>
        <p:nvSpPr>
          <p:cNvPr id="513" name="Google Shape;513;p52"/>
          <p:cNvSpPr/>
          <p:nvPr/>
        </p:nvSpPr>
        <p:spPr>
          <a:xfrm>
            <a:off x="2086390" y="4300180"/>
            <a:ext cx="1474659" cy="33371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1С:ЗУП 3.0</a:t>
            </a:r>
            <a:endParaRPr sz="1000" dirty="0"/>
          </a:p>
        </p:txBody>
      </p:sp>
      <p:sp>
        <p:nvSpPr>
          <p:cNvPr id="514" name="Google Shape;514;p52"/>
          <p:cNvSpPr/>
          <p:nvPr/>
        </p:nvSpPr>
        <p:spPr>
          <a:xfrm>
            <a:off x="5230623" y="4300180"/>
            <a:ext cx="1620731" cy="32483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1С:ЗУП 2.5</a:t>
            </a:r>
            <a:endParaRPr sz="1000" dirty="0"/>
          </a:p>
        </p:txBody>
      </p:sp>
      <p:cxnSp>
        <p:nvCxnSpPr>
          <p:cNvPr id="515" name="Google Shape;515;p52"/>
          <p:cNvCxnSpPr/>
          <p:nvPr/>
        </p:nvCxnSpPr>
        <p:spPr>
          <a:xfrm rot="10800000" flipH="1">
            <a:off x="3559180" y="4460850"/>
            <a:ext cx="639656" cy="1"/>
          </a:xfrm>
          <a:prstGeom prst="straightConnector1">
            <a:avLst/>
          </a:prstGeom>
          <a:noFill/>
          <a:ln w="12700" cap="flat" cmpd="sng">
            <a:solidFill>
              <a:srgbClr val="E5007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16" name="Google Shape;516;p52"/>
          <p:cNvCxnSpPr/>
          <p:nvPr/>
        </p:nvCxnSpPr>
        <p:spPr>
          <a:xfrm rot="10800000">
            <a:off x="4594413" y="4460849"/>
            <a:ext cx="641526" cy="1"/>
          </a:xfrm>
          <a:prstGeom prst="straightConnector1">
            <a:avLst/>
          </a:prstGeom>
          <a:noFill/>
          <a:ln w="9525" cap="flat" cmpd="sng">
            <a:solidFill>
              <a:srgbClr val="E5007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17" name="Google Shape;517;p52"/>
          <p:cNvSpPr txBox="1"/>
          <p:nvPr/>
        </p:nvSpPr>
        <p:spPr>
          <a:xfrm>
            <a:off x="5466238" y="1084362"/>
            <a:ext cx="116220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Только обмен</a:t>
            </a:r>
            <a:br>
              <a:rPr lang="ru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данными</a:t>
            </a:r>
            <a:endParaRPr sz="1000" dirty="0"/>
          </a:p>
        </p:txBody>
      </p:sp>
      <p:sp>
        <p:nvSpPr>
          <p:cNvPr id="518" name="Google Shape;518;p52"/>
          <p:cNvSpPr txBox="1"/>
          <p:nvPr/>
        </p:nvSpPr>
        <p:spPr>
          <a:xfrm>
            <a:off x="2239297" y="1081135"/>
            <a:ext cx="116213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Бесшовная интеграция</a:t>
            </a:r>
            <a:endParaRPr sz="1000" dirty="0"/>
          </a:p>
        </p:txBody>
      </p:sp>
      <p:sp>
        <p:nvSpPr>
          <p:cNvPr id="519" name="Google Shape;519;p52"/>
          <p:cNvSpPr txBox="1"/>
          <p:nvPr/>
        </p:nvSpPr>
        <p:spPr>
          <a:xfrm>
            <a:off x="4209420" y="430097"/>
            <a:ext cx="44861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Интеграционные возможности 1С:ДО</a:t>
            </a:r>
            <a:endParaRPr sz="1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48CB5F6C-7DF8-8FD6-F1F9-DA0E64CEF4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/>
          <p:nvPr/>
        </p:nvSpPr>
        <p:spPr>
          <a:xfrm>
            <a:off x="579836" y="430097"/>
            <a:ext cx="80760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Интеграционные возможности 1С:ДО</a:t>
            </a:r>
            <a:endParaRPr sz="1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1"/>
          <p:cNvSpPr txBox="1"/>
          <p:nvPr/>
        </p:nvSpPr>
        <p:spPr>
          <a:xfrm>
            <a:off x="3825325" y="1658463"/>
            <a:ext cx="49332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Создание и формирование документов на основании интегрированного прикладного решения</a:t>
            </a:r>
            <a:endParaRPr sz="1100" dirty="0"/>
          </a:p>
        </p:txBody>
      </p:sp>
      <p:pic>
        <p:nvPicPr>
          <p:cNvPr id="459" name="Google Shape;459;p51" descr="Флажок со сплошной заливкой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0505" y="1740765"/>
            <a:ext cx="335488" cy="33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1" descr="Флажок со сплошной заливкой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0505" y="2298383"/>
            <a:ext cx="335488" cy="33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1" descr="Флажок со сплошной заливкой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0505" y="2761185"/>
            <a:ext cx="335488" cy="33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1" descr="Флажок со сплошной заливкой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0505" y="3306407"/>
            <a:ext cx="335488" cy="33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1" descr="Флажок со сплошной заливкой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0505" y="3851638"/>
            <a:ext cx="335488" cy="33548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1"/>
          <p:cNvSpPr/>
          <p:nvPr/>
        </p:nvSpPr>
        <p:spPr>
          <a:xfrm>
            <a:off x="8627281" y="3676557"/>
            <a:ext cx="399000" cy="13554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6" name="Google Shape;466;p51"/>
          <p:cNvGrpSpPr/>
          <p:nvPr/>
        </p:nvGrpSpPr>
        <p:grpSpPr>
          <a:xfrm>
            <a:off x="561002" y="1520359"/>
            <a:ext cx="2306318" cy="2805251"/>
            <a:chOff x="2050732" y="1266266"/>
            <a:chExt cx="3359467" cy="4325468"/>
          </a:xfrm>
        </p:grpSpPr>
        <p:grpSp>
          <p:nvGrpSpPr>
            <p:cNvPr id="467" name="Google Shape;467;p51"/>
            <p:cNvGrpSpPr/>
            <p:nvPr/>
          </p:nvGrpSpPr>
          <p:grpSpPr>
            <a:xfrm>
              <a:off x="2050732" y="1266266"/>
              <a:ext cx="3359467" cy="4325468"/>
              <a:chOff x="5230813" y="2312988"/>
              <a:chExt cx="1733550" cy="2232025"/>
            </a:xfrm>
          </p:grpSpPr>
          <p:sp>
            <p:nvSpPr>
              <p:cNvPr id="468" name="Google Shape;468;p51"/>
              <p:cNvSpPr/>
              <p:nvPr/>
            </p:nvSpPr>
            <p:spPr>
              <a:xfrm>
                <a:off x="5243513" y="4191001"/>
                <a:ext cx="412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9" extrusionOk="0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6" y="2"/>
                      <a:pt x="8" y="3"/>
                      <a:pt x="10" y="5"/>
                    </a:cubicBezTo>
                    <a:cubicBezTo>
                      <a:pt x="13" y="10"/>
                      <a:pt x="11" y="17"/>
                      <a:pt x="5" y="18"/>
                    </a:cubicBezTo>
                    <a:cubicBezTo>
                      <a:pt x="4" y="19"/>
                      <a:pt x="2" y="17"/>
                      <a:pt x="0" y="15"/>
                    </a:cubicBezTo>
                    <a:cubicBezTo>
                      <a:pt x="7" y="11"/>
                      <a:pt x="5" y="7"/>
                      <a:pt x="0" y="3"/>
                    </a:cubicBezTo>
                    <a:close/>
                  </a:path>
                </a:pathLst>
              </a:custGeom>
              <a:solidFill>
                <a:srgbClr val="77777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51"/>
              <p:cNvSpPr/>
              <p:nvPr/>
            </p:nvSpPr>
            <p:spPr>
              <a:xfrm>
                <a:off x="6575426" y="2944813"/>
                <a:ext cx="285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0" y="10"/>
                    </a:moveTo>
                    <a:cubicBezTo>
                      <a:pt x="1" y="7"/>
                      <a:pt x="1" y="4"/>
                      <a:pt x="2" y="1"/>
                    </a:cubicBezTo>
                    <a:cubicBezTo>
                      <a:pt x="2" y="0"/>
                      <a:pt x="6" y="1"/>
                      <a:pt x="8" y="1"/>
                    </a:cubicBezTo>
                    <a:cubicBezTo>
                      <a:pt x="9" y="1"/>
                      <a:pt x="9" y="2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3" y="3"/>
                      <a:pt x="2" y="7"/>
                      <a:pt x="2" y="11"/>
                    </a:cubicBezTo>
                    <a:cubicBezTo>
                      <a:pt x="1" y="11"/>
                      <a:pt x="1" y="10"/>
                      <a:pt x="0" y="10"/>
                    </a:cubicBezTo>
                    <a:close/>
                  </a:path>
                </a:pathLst>
              </a:custGeom>
              <a:solidFill>
                <a:srgbClr val="77777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51"/>
              <p:cNvSpPr/>
              <p:nvPr/>
            </p:nvSpPr>
            <p:spPr>
              <a:xfrm>
                <a:off x="6007101" y="3649663"/>
                <a:ext cx="622300" cy="61118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2" extrusionOk="0">
                    <a:moveTo>
                      <a:pt x="145" y="111"/>
                    </a:moveTo>
                    <a:cubicBezTo>
                      <a:pt x="133" y="134"/>
                      <a:pt x="121" y="157"/>
                      <a:pt x="109" y="179"/>
                    </a:cubicBezTo>
                    <a:cubicBezTo>
                      <a:pt x="103" y="190"/>
                      <a:pt x="91" y="192"/>
                      <a:pt x="82" y="183"/>
                    </a:cubicBezTo>
                    <a:cubicBezTo>
                      <a:pt x="57" y="158"/>
                      <a:pt x="32" y="132"/>
                      <a:pt x="7" y="107"/>
                    </a:cubicBezTo>
                    <a:cubicBezTo>
                      <a:pt x="0" y="100"/>
                      <a:pt x="1" y="89"/>
                      <a:pt x="6" y="84"/>
                    </a:cubicBezTo>
                    <a:cubicBezTo>
                      <a:pt x="13" y="77"/>
                      <a:pt x="23" y="78"/>
                      <a:pt x="30" y="85"/>
                    </a:cubicBezTo>
                    <a:cubicBezTo>
                      <a:pt x="49" y="104"/>
                      <a:pt x="68" y="123"/>
                      <a:pt x="87" y="142"/>
                    </a:cubicBezTo>
                    <a:cubicBezTo>
                      <a:pt x="88" y="143"/>
                      <a:pt x="89" y="144"/>
                      <a:pt x="91" y="146"/>
                    </a:cubicBezTo>
                    <a:cubicBezTo>
                      <a:pt x="95" y="138"/>
                      <a:pt x="98" y="131"/>
                      <a:pt x="102" y="124"/>
                    </a:cubicBezTo>
                    <a:cubicBezTo>
                      <a:pt x="117" y="96"/>
                      <a:pt x="132" y="68"/>
                      <a:pt x="148" y="39"/>
                    </a:cubicBezTo>
                    <a:cubicBezTo>
                      <a:pt x="153" y="30"/>
                      <a:pt x="158" y="20"/>
                      <a:pt x="163" y="11"/>
                    </a:cubicBezTo>
                    <a:cubicBezTo>
                      <a:pt x="168" y="1"/>
                      <a:pt x="178" y="0"/>
                      <a:pt x="185" y="3"/>
                    </a:cubicBezTo>
                    <a:cubicBezTo>
                      <a:pt x="193" y="7"/>
                      <a:pt x="195" y="18"/>
                      <a:pt x="191" y="26"/>
                    </a:cubicBezTo>
                    <a:cubicBezTo>
                      <a:pt x="182" y="44"/>
                      <a:pt x="172" y="62"/>
                      <a:pt x="162" y="79"/>
                    </a:cubicBezTo>
                    <a:cubicBezTo>
                      <a:pt x="161" y="82"/>
                      <a:pt x="149" y="105"/>
                      <a:pt x="145" y="111"/>
                    </a:cubicBezTo>
                    <a:close/>
                  </a:path>
                </a:pathLst>
              </a:custGeom>
              <a:solidFill>
                <a:srgbClr val="E50071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51"/>
              <p:cNvSpPr/>
              <p:nvPr/>
            </p:nvSpPr>
            <p:spPr>
              <a:xfrm>
                <a:off x="5230813" y="2312988"/>
                <a:ext cx="1733550" cy="22320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700" extrusionOk="0">
                    <a:moveTo>
                      <a:pt x="538" y="473"/>
                    </a:moveTo>
                    <a:cubicBezTo>
                      <a:pt x="534" y="454"/>
                      <a:pt x="528" y="437"/>
                      <a:pt x="519" y="420"/>
                    </a:cubicBezTo>
                    <a:cubicBezTo>
                      <a:pt x="504" y="393"/>
                      <a:pt x="483" y="370"/>
                      <a:pt x="457" y="353"/>
                    </a:cubicBezTo>
                    <a:cubicBezTo>
                      <a:pt x="453" y="351"/>
                      <a:pt x="452" y="348"/>
                      <a:pt x="452" y="344"/>
                    </a:cubicBezTo>
                    <a:cubicBezTo>
                      <a:pt x="452" y="276"/>
                      <a:pt x="452" y="208"/>
                      <a:pt x="452" y="140"/>
                    </a:cubicBezTo>
                    <a:cubicBezTo>
                      <a:pt x="452" y="137"/>
                      <a:pt x="452" y="134"/>
                      <a:pt x="451" y="131"/>
                    </a:cubicBezTo>
                    <a:cubicBezTo>
                      <a:pt x="448" y="123"/>
                      <a:pt x="442" y="120"/>
                      <a:pt x="434" y="120"/>
                    </a:cubicBezTo>
                    <a:cubicBezTo>
                      <a:pt x="407" y="120"/>
                      <a:pt x="380" y="120"/>
                      <a:pt x="353" y="120"/>
                    </a:cubicBezTo>
                    <a:cubicBezTo>
                      <a:pt x="352" y="120"/>
                      <a:pt x="351" y="120"/>
                      <a:pt x="350" y="120"/>
                    </a:cubicBezTo>
                    <a:cubicBezTo>
                      <a:pt x="350" y="120"/>
                      <a:pt x="350" y="120"/>
                      <a:pt x="350" y="120"/>
                    </a:cubicBezTo>
                    <a:cubicBezTo>
                      <a:pt x="347" y="120"/>
                      <a:pt x="347" y="119"/>
                      <a:pt x="347" y="114"/>
                    </a:cubicBezTo>
                    <a:cubicBezTo>
                      <a:pt x="347" y="107"/>
                      <a:pt x="347" y="100"/>
                      <a:pt x="347" y="93"/>
                    </a:cubicBezTo>
                    <a:cubicBezTo>
                      <a:pt x="347" y="81"/>
                      <a:pt x="341" y="76"/>
                      <a:pt x="329" y="76"/>
                    </a:cubicBezTo>
                    <a:cubicBezTo>
                      <a:pt x="322" y="75"/>
                      <a:pt x="316" y="75"/>
                      <a:pt x="309" y="76"/>
                    </a:cubicBezTo>
                    <a:cubicBezTo>
                      <a:pt x="304" y="76"/>
                      <a:pt x="303" y="74"/>
                      <a:pt x="302" y="69"/>
                    </a:cubicBezTo>
                    <a:cubicBezTo>
                      <a:pt x="300" y="48"/>
                      <a:pt x="290" y="31"/>
                      <a:pt x="273" y="18"/>
                    </a:cubicBezTo>
                    <a:cubicBezTo>
                      <a:pt x="269" y="15"/>
                      <a:pt x="265" y="13"/>
                      <a:pt x="261" y="10"/>
                    </a:cubicBezTo>
                    <a:cubicBezTo>
                      <a:pt x="261" y="10"/>
                      <a:pt x="261" y="10"/>
                      <a:pt x="261" y="10"/>
                    </a:cubicBezTo>
                    <a:cubicBezTo>
                      <a:pt x="259" y="9"/>
                      <a:pt x="257" y="8"/>
                      <a:pt x="255" y="8"/>
                    </a:cubicBezTo>
                    <a:cubicBezTo>
                      <a:pt x="249" y="5"/>
                      <a:pt x="242" y="3"/>
                      <a:pt x="234" y="2"/>
                    </a:cubicBezTo>
                    <a:cubicBezTo>
                      <a:pt x="233" y="2"/>
                      <a:pt x="232" y="2"/>
                      <a:pt x="231" y="2"/>
                    </a:cubicBezTo>
                    <a:cubicBezTo>
                      <a:pt x="231" y="2"/>
                      <a:pt x="231" y="2"/>
                      <a:pt x="231" y="2"/>
                    </a:cubicBezTo>
                    <a:cubicBezTo>
                      <a:pt x="212" y="0"/>
                      <a:pt x="194" y="6"/>
                      <a:pt x="179" y="18"/>
                    </a:cubicBezTo>
                    <a:cubicBezTo>
                      <a:pt x="162" y="31"/>
                      <a:pt x="152" y="48"/>
                      <a:pt x="150" y="69"/>
                    </a:cubicBezTo>
                    <a:cubicBezTo>
                      <a:pt x="149" y="74"/>
                      <a:pt x="148" y="76"/>
                      <a:pt x="143" y="75"/>
                    </a:cubicBezTo>
                    <a:cubicBezTo>
                      <a:pt x="136" y="75"/>
                      <a:pt x="129" y="75"/>
                      <a:pt x="123" y="75"/>
                    </a:cubicBezTo>
                    <a:cubicBezTo>
                      <a:pt x="111" y="75"/>
                      <a:pt x="105" y="81"/>
                      <a:pt x="105" y="93"/>
                    </a:cubicBezTo>
                    <a:cubicBezTo>
                      <a:pt x="105" y="100"/>
                      <a:pt x="105" y="107"/>
                      <a:pt x="105" y="114"/>
                    </a:cubicBezTo>
                    <a:cubicBezTo>
                      <a:pt x="105" y="120"/>
                      <a:pt x="105" y="120"/>
                      <a:pt x="98" y="120"/>
                    </a:cubicBezTo>
                    <a:cubicBezTo>
                      <a:pt x="72" y="120"/>
                      <a:pt x="45" y="121"/>
                      <a:pt x="18" y="120"/>
                    </a:cubicBezTo>
                    <a:cubicBezTo>
                      <a:pt x="7" y="120"/>
                      <a:pt x="0" y="127"/>
                      <a:pt x="0" y="139"/>
                    </a:cubicBezTo>
                    <a:cubicBezTo>
                      <a:pt x="0" y="216"/>
                      <a:pt x="0" y="293"/>
                      <a:pt x="0" y="371"/>
                    </a:cubicBezTo>
                    <a:cubicBezTo>
                      <a:pt x="0" y="448"/>
                      <a:pt x="0" y="526"/>
                      <a:pt x="0" y="603"/>
                    </a:cubicBezTo>
                    <a:cubicBezTo>
                      <a:pt x="0" y="604"/>
                      <a:pt x="0" y="605"/>
                      <a:pt x="0" y="606"/>
                    </a:cubicBezTo>
                    <a:cubicBezTo>
                      <a:pt x="0" y="607"/>
                      <a:pt x="0" y="607"/>
                      <a:pt x="0" y="607"/>
                    </a:cubicBezTo>
                    <a:cubicBezTo>
                      <a:pt x="0" y="607"/>
                      <a:pt x="0" y="607"/>
                      <a:pt x="0" y="607"/>
                    </a:cubicBezTo>
                    <a:cubicBezTo>
                      <a:pt x="1" y="609"/>
                      <a:pt x="1" y="610"/>
                      <a:pt x="1" y="611"/>
                    </a:cubicBezTo>
                    <a:cubicBezTo>
                      <a:pt x="4" y="619"/>
                      <a:pt x="11" y="621"/>
                      <a:pt x="19" y="621"/>
                    </a:cubicBezTo>
                    <a:cubicBezTo>
                      <a:pt x="78" y="621"/>
                      <a:pt x="138" y="621"/>
                      <a:pt x="197" y="621"/>
                    </a:cubicBezTo>
                    <a:cubicBezTo>
                      <a:pt x="201" y="621"/>
                      <a:pt x="203" y="622"/>
                      <a:pt x="206" y="625"/>
                    </a:cubicBezTo>
                    <a:cubicBezTo>
                      <a:pt x="216" y="636"/>
                      <a:pt x="226" y="647"/>
                      <a:pt x="237" y="657"/>
                    </a:cubicBezTo>
                    <a:cubicBezTo>
                      <a:pt x="261" y="677"/>
                      <a:pt x="290" y="689"/>
                      <a:pt x="321" y="695"/>
                    </a:cubicBezTo>
                    <a:cubicBezTo>
                      <a:pt x="350" y="700"/>
                      <a:pt x="378" y="698"/>
                      <a:pt x="406" y="690"/>
                    </a:cubicBezTo>
                    <a:cubicBezTo>
                      <a:pt x="433" y="682"/>
                      <a:pt x="457" y="669"/>
                      <a:pt x="478" y="651"/>
                    </a:cubicBezTo>
                    <a:cubicBezTo>
                      <a:pt x="511" y="621"/>
                      <a:pt x="532" y="584"/>
                      <a:pt x="539" y="540"/>
                    </a:cubicBezTo>
                    <a:cubicBezTo>
                      <a:pt x="543" y="518"/>
                      <a:pt x="542" y="495"/>
                      <a:pt x="538" y="473"/>
                    </a:cubicBezTo>
                    <a:close/>
                    <a:moveTo>
                      <a:pt x="197" y="44"/>
                    </a:moveTo>
                    <a:cubicBezTo>
                      <a:pt x="202" y="40"/>
                      <a:pt x="209" y="36"/>
                      <a:pt x="215" y="35"/>
                    </a:cubicBezTo>
                    <a:cubicBezTo>
                      <a:pt x="215" y="35"/>
                      <a:pt x="215" y="35"/>
                      <a:pt x="215" y="35"/>
                    </a:cubicBezTo>
                    <a:cubicBezTo>
                      <a:pt x="229" y="32"/>
                      <a:pt x="244" y="35"/>
                      <a:pt x="255" y="45"/>
                    </a:cubicBezTo>
                    <a:cubicBezTo>
                      <a:pt x="257" y="46"/>
                      <a:pt x="259" y="48"/>
                      <a:pt x="261" y="50"/>
                    </a:cubicBezTo>
                    <a:cubicBezTo>
                      <a:pt x="261" y="50"/>
                      <a:pt x="261" y="51"/>
                      <a:pt x="261" y="51"/>
                    </a:cubicBezTo>
                    <a:cubicBezTo>
                      <a:pt x="261" y="51"/>
                      <a:pt x="261" y="51"/>
                      <a:pt x="261" y="51"/>
                    </a:cubicBezTo>
                    <a:cubicBezTo>
                      <a:pt x="267" y="57"/>
                      <a:pt x="270" y="65"/>
                      <a:pt x="271" y="76"/>
                    </a:cubicBezTo>
                    <a:cubicBezTo>
                      <a:pt x="268" y="76"/>
                      <a:pt x="212" y="75"/>
                      <a:pt x="188" y="75"/>
                    </a:cubicBezTo>
                    <a:cubicBezTo>
                      <a:pt x="186" y="75"/>
                      <a:pt x="184" y="75"/>
                      <a:pt x="181" y="75"/>
                    </a:cubicBezTo>
                    <a:cubicBezTo>
                      <a:pt x="182" y="62"/>
                      <a:pt x="188" y="52"/>
                      <a:pt x="197" y="44"/>
                    </a:cubicBezTo>
                    <a:close/>
                    <a:moveTo>
                      <a:pt x="137" y="107"/>
                    </a:moveTo>
                    <a:cubicBezTo>
                      <a:pt x="139" y="107"/>
                      <a:pt x="141" y="107"/>
                      <a:pt x="142" y="107"/>
                    </a:cubicBezTo>
                    <a:cubicBezTo>
                      <a:pt x="167" y="107"/>
                      <a:pt x="278" y="108"/>
                      <a:pt x="309" y="108"/>
                    </a:cubicBezTo>
                    <a:cubicBezTo>
                      <a:pt x="311" y="108"/>
                      <a:pt x="313" y="108"/>
                      <a:pt x="315" y="108"/>
                    </a:cubicBezTo>
                    <a:cubicBezTo>
                      <a:pt x="315" y="110"/>
                      <a:pt x="315" y="145"/>
                      <a:pt x="315" y="160"/>
                    </a:cubicBezTo>
                    <a:cubicBezTo>
                      <a:pt x="315" y="165"/>
                      <a:pt x="314" y="166"/>
                      <a:pt x="310" y="166"/>
                    </a:cubicBezTo>
                    <a:cubicBezTo>
                      <a:pt x="293" y="166"/>
                      <a:pt x="261" y="166"/>
                      <a:pt x="261" y="166"/>
                    </a:cubicBezTo>
                    <a:cubicBezTo>
                      <a:pt x="221" y="165"/>
                      <a:pt x="182" y="165"/>
                      <a:pt x="142" y="166"/>
                    </a:cubicBezTo>
                    <a:cubicBezTo>
                      <a:pt x="138" y="166"/>
                      <a:pt x="136" y="165"/>
                      <a:pt x="136" y="160"/>
                    </a:cubicBezTo>
                    <a:cubicBezTo>
                      <a:pt x="137" y="144"/>
                      <a:pt x="137" y="123"/>
                      <a:pt x="137" y="107"/>
                    </a:cubicBezTo>
                    <a:close/>
                    <a:moveTo>
                      <a:pt x="183" y="588"/>
                    </a:moveTo>
                    <a:cubicBezTo>
                      <a:pt x="159" y="589"/>
                      <a:pt x="31" y="587"/>
                      <a:pt x="31" y="587"/>
                    </a:cubicBezTo>
                    <a:cubicBezTo>
                      <a:pt x="31" y="587"/>
                      <a:pt x="32" y="374"/>
                      <a:pt x="32" y="290"/>
                    </a:cubicBezTo>
                    <a:cubicBezTo>
                      <a:pt x="32" y="246"/>
                      <a:pt x="32" y="202"/>
                      <a:pt x="32" y="158"/>
                    </a:cubicBezTo>
                    <a:cubicBezTo>
                      <a:pt x="32" y="154"/>
                      <a:pt x="33" y="152"/>
                      <a:pt x="38" y="152"/>
                    </a:cubicBezTo>
                    <a:cubicBezTo>
                      <a:pt x="58" y="152"/>
                      <a:pt x="79" y="152"/>
                      <a:pt x="99" y="152"/>
                    </a:cubicBezTo>
                    <a:cubicBezTo>
                      <a:pt x="104" y="152"/>
                      <a:pt x="105" y="154"/>
                      <a:pt x="105" y="158"/>
                    </a:cubicBezTo>
                    <a:cubicBezTo>
                      <a:pt x="105" y="165"/>
                      <a:pt x="105" y="173"/>
                      <a:pt x="105" y="180"/>
                    </a:cubicBezTo>
                    <a:cubicBezTo>
                      <a:pt x="105" y="190"/>
                      <a:pt x="113" y="197"/>
                      <a:pt x="123" y="197"/>
                    </a:cubicBezTo>
                    <a:cubicBezTo>
                      <a:pt x="154" y="197"/>
                      <a:pt x="184" y="197"/>
                      <a:pt x="215" y="197"/>
                    </a:cubicBezTo>
                    <a:cubicBezTo>
                      <a:pt x="215" y="197"/>
                      <a:pt x="291" y="197"/>
                      <a:pt x="329" y="197"/>
                    </a:cubicBezTo>
                    <a:cubicBezTo>
                      <a:pt x="339" y="197"/>
                      <a:pt x="347" y="191"/>
                      <a:pt x="347" y="180"/>
                    </a:cubicBezTo>
                    <a:cubicBezTo>
                      <a:pt x="347" y="173"/>
                      <a:pt x="347" y="165"/>
                      <a:pt x="347" y="158"/>
                    </a:cubicBezTo>
                    <a:cubicBezTo>
                      <a:pt x="347" y="154"/>
                      <a:pt x="348" y="152"/>
                      <a:pt x="352" y="152"/>
                    </a:cubicBezTo>
                    <a:cubicBezTo>
                      <a:pt x="362" y="152"/>
                      <a:pt x="382" y="152"/>
                      <a:pt x="382" y="152"/>
                    </a:cubicBezTo>
                    <a:cubicBezTo>
                      <a:pt x="393" y="152"/>
                      <a:pt x="404" y="152"/>
                      <a:pt x="416" y="152"/>
                    </a:cubicBezTo>
                    <a:cubicBezTo>
                      <a:pt x="419" y="152"/>
                      <a:pt x="420" y="153"/>
                      <a:pt x="420" y="157"/>
                    </a:cubicBezTo>
                    <a:cubicBezTo>
                      <a:pt x="420" y="168"/>
                      <a:pt x="420" y="179"/>
                      <a:pt x="420" y="190"/>
                    </a:cubicBezTo>
                    <a:cubicBezTo>
                      <a:pt x="420" y="235"/>
                      <a:pt x="420" y="281"/>
                      <a:pt x="420" y="327"/>
                    </a:cubicBezTo>
                    <a:cubicBezTo>
                      <a:pt x="420" y="329"/>
                      <a:pt x="420" y="331"/>
                      <a:pt x="420" y="334"/>
                    </a:cubicBezTo>
                    <a:cubicBezTo>
                      <a:pt x="414" y="332"/>
                      <a:pt x="409" y="331"/>
                      <a:pt x="404" y="329"/>
                    </a:cubicBezTo>
                    <a:cubicBezTo>
                      <a:pt x="378" y="321"/>
                      <a:pt x="351" y="321"/>
                      <a:pt x="324" y="324"/>
                    </a:cubicBezTo>
                    <a:cubicBezTo>
                      <a:pt x="308" y="327"/>
                      <a:pt x="292" y="332"/>
                      <a:pt x="276" y="339"/>
                    </a:cubicBezTo>
                    <a:cubicBezTo>
                      <a:pt x="275" y="339"/>
                      <a:pt x="261" y="346"/>
                      <a:pt x="261" y="346"/>
                    </a:cubicBezTo>
                    <a:cubicBezTo>
                      <a:pt x="220" y="371"/>
                      <a:pt x="190" y="406"/>
                      <a:pt x="175" y="452"/>
                    </a:cubicBezTo>
                    <a:cubicBezTo>
                      <a:pt x="160" y="498"/>
                      <a:pt x="164" y="544"/>
                      <a:pt x="183" y="588"/>
                    </a:cubicBezTo>
                    <a:close/>
                    <a:moveTo>
                      <a:pt x="507" y="536"/>
                    </a:moveTo>
                    <a:cubicBezTo>
                      <a:pt x="501" y="572"/>
                      <a:pt x="484" y="603"/>
                      <a:pt x="456" y="627"/>
                    </a:cubicBezTo>
                    <a:cubicBezTo>
                      <a:pt x="437" y="644"/>
                      <a:pt x="415" y="655"/>
                      <a:pt x="391" y="661"/>
                    </a:cubicBezTo>
                    <a:cubicBezTo>
                      <a:pt x="376" y="665"/>
                      <a:pt x="361" y="666"/>
                      <a:pt x="346" y="666"/>
                    </a:cubicBezTo>
                    <a:cubicBezTo>
                      <a:pt x="324" y="665"/>
                      <a:pt x="302" y="659"/>
                      <a:pt x="282" y="648"/>
                    </a:cubicBezTo>
                    <a:cubicBezTo>
                      <a:pt x="280" y="647"/>
                      <a:pt x="270" y="641"/>
                      <a:pt x="268" y="640"/>
                    </a:cubicBezTo>
                    <a:cubicBezTo>
                      <a:pt x="242" y="623"/>
                      <a:pt x="224" y="600"/>
                      <a:pt x="211" y="572"/>
                    </a:cubicBezTo>
                    <a:cubicBezTo>
                      <a:pt x="198" y="544"/>
                      <a:pt x="195" y="514"/>
                      <a:pt x="200" y="484"/>
                    </a:cubicBezTo>
                    <a:cubicBezTo>
                      <a:pt x="209" y="435"/>
                      <a:pt x="235" y="398"/>
                      <a:pt x="278" y="374"/>
                    </a:cubicBezTo>
                    <a:cubicBezTo>
                      <a:pt x="304" y="359"/>
                      <a:pt x="331" y="352"/>
                      <a:pt x="360" y="354"/>
                    </a:cubicBezTo>
                    <a:cubicBezTo>
                      <a:pt x="411" y="357"/>
                      <a:pt x="452" y="379"/>
                      <a:pt x="481" y="421"/>
                    </a:cubicBezTo>
                    <a:cubicBezTo>
                      <a:pt x="493" y="437"/>
                      <a:pt x="501" y="455"/>
                      <a:pt x="506" y="475"/>
                    </a:cubicBezTo>
                    <a:cubicBezTo>
                      <a:pt x="510" y="495"/>
                      <a:pt x="511" y="515"/>
                      <a:pt x="507" y="536"/>
                    </a:cubicBezTo>
                    <a:close/>
                  </a:path>
                </a:pathLst>
              </a:custGeom>
              <a:solidFill>
                <a:srgbClr val="77777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72" name="Google Shape;472;p51"/>
            <p:cNvCxnSpPr/>
            <p:nvPr/>
          </p:nvCxnSpPr>
          <p:spPr>
            <a:xfrm>
              <a:off x="2489200" y="2743200"/>
              <a:ext cx="185928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3" name="Google Shape;473;p51"/>
            <p:cNvCxnSpPr/>
            <p:nvPr/>
          </p:nvCxnSpPr>
          <p:spPr>
            <a:xfrm>
              <a:off x="2489200" y="3063240"/>
              <a:ext cx="185928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4" name="Google Shape;474;p51"/>
            <p:cNvCxnSpPr/>
            <p:nvPr/>
          </p:nvCxnSpPr>
          <p:spPr>
            <a:xfrm>
              <a:off x="2489200" y="3383280"/>
              <a:ext cx="85344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5" name="Google Shape;475;p51"/>
            <p:cNvCxnSpPr/>
            <p:nvPr/>
          </p:nvCxnSpPr>
          <p:spPr>
            <a:xfrm>
              <a:off x="2489200" y="3693160"/>
              <a:ext cx="635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6" name="Google Shape;476;p51"/>
            <p:cNvCxnSpPr/>
            <p:nvPr/>
          </p:nvCxnSpPr>
          <p:spPr>
            <a:xfrm>
              <a:off x="2489200" y="4013200"/>
              <a:ext cx="47752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7" name="Google Shape;477;p51"/>
            <p:cNvCxnSpPr/>
            <p:nvPr/>
          </p:nvCxnSpPr>
          <p:spPr>
            <a:xfrm>
              <a:off x="2489200" y="4333240"/>
              <a:ext cx="42672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8" name="Google Shape;478;p51"/>
            <p:cNvCxnSpPr/>
            <p:nvPr/>
          </p:nvCxnSpPr>
          <p:spPr>
            <a:xfrm>
              <a:off x="2489200" y="4638040"/>
              <a:ext cx="42672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79" name="Google Shape;479;p51"/>
          <p:cNvSpPr txBox="1"/>
          <p:nvPr/>
        </p:nvSpPr>
        <p:spPr>
          <a:xfrm>
            <a:off x="3825313" y="3888955"/>
            <a:ext cx="4572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Заполнение таблиц товаров и услуг, статей ДДС</a:t>
            </a:r>
            <a:endParaRPr sz="1100" dirty="0"/>
          </a:p>
        </p:txBody>
      </p:sp>
      <p:sp>
        <p:nvSpPr>
          <p:cNvPr id="480" name="Google Shape;480;p51"/>
          <p:cNvSpPr txBox="1"/>
          <p:nvPr/>
        </p:nvSpPr>
        <p:spPr>
          <a:xfrm>
            <a:off x="3825325" y="3223634"/>
            <a:ext cx="45720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Запуск бизнес-процессов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документам и справочникам</a:t>
            </a:r>
            <a:endParaRPr sz="1100" dirty="0"/>
          </a:p>
        </p:txBody>
      </p:sp>
      <p:sp>
        <p:nvSpPr>
          <p:cNvPr id="481" name="Google Shape;481;p51"/>
          <p:cNvSpPr txBox="1"/>
          <p:nvPr/>
        </p:nvSpPr>
        <p:spPr>
          <a:xfrm>
            <a:off x="3825325" y="2773711"/>
            <a:ext cx="4572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Обновление реквизитов связанных объектов</a:t>
            </a:r>
            <a:endParaRPr sz="1100" dirty="0"/>
          </a:p>
        </p:txBody>
      </p:sp>
      <p:sp>
        <p:nvSpPr>
          <p:cNvPr id="482" name="Google Shape;482;p51"/>
          <p:cNvSpPr txBox="1"/>
          <p:nvPr/>
        </p:nvSpPr>
        <p:spPr>
          <a:xfrm>
            <a:off x="3825325" y="2323775"/>
            <a:ext cx="4572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Установление связи между документами</a:t>
            </a:r>
            <a:endParaRPr sz="1100" dirty="0"/>
          </a:p>
        </p:txBody>
      </p:sp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99D9296C-E188-1415-61B0-4AE3DAD58E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5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59;p51" descr="Флажок со сплошной заливкой">
            <a:extLst>
              <a:ext uri="{FF2B5EF4-FFF2-40B4-BE49-F238E27FC236}">
                <a16:creationId xmlns:a16="http://schemas.microsoft.com/office/drawing/2014/main" id="{8772A750-B89E-4607-996D-D52C4215AE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0505" y="1230908"/>
            <a:ext cx="335488" cy="3354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58;p51">
            <a:extLst>
              <a:ext uri="{FF2B5EF4-FFF2-40B4-BE49-F238E27FC236}">
                <a16:creationId xmlns:a16="http://schemas.microsoft.com/office/drawing/2014/main" id="{CA85A133-953F-A5E1-6505-EFF6E21A6FB2}"/>
              </a:ext>
            </a:extLst>
          </p:cNvPr>
          <p:cNvSpPr txBox="1"/>
          <p:nvPr/>
        </p:nvSpPr>
        <p:spPr>
          <a:xfrm>
            <a:off x="3825325" y="1252977"/>
            <a:ext cx="49332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Создание и формирование отчетности</a:t>
            </a:r>
            <a:endParaRPr sz="11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>
          <a:extLst>
            <a:ext uri="{FF2B5EF4-FFF2-40B4-BE49-F238E27FC236}">
              <a16:creationId xmlns:a16="http://schemas.microsoft.com/office/drawing/2014/main" id="{86A754E4-5AA1-9744-62D2-104CACBF2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0413673-1BFC-8610-F3AC-11C0DFA1C363}"/>
              </a:ext>
            </a:extLst>
          </p:cNvPr>
          <p:cNvSpPr/>
          <p:nvPr/>
        </p:nvSpPr>
        <p:spPr>
          <a:xfrm>
            <a:off x="468313" y="1137192"/>
            <a:ext cx="5070194" cy="3447911"/>
          </a:xfrm>
          <a:prstGeom prst="roundRect">
            <a:avLst/>
          </a:prstGeom>
          <a:solidFill>
            <a:schemeClr val="bg1"/>
          </a:solidFill>
          <a:ln>
            <a:solidFill>
              <a:srgbClr val="E5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8" name="Google Shape;488;p52">
            <a:extLst>
              <a:ext uri="{FF2B5EF4-FFF2-40B4-BE49-F238E27FC236}">
                <a16:creationId xmlns:a16="http://schemas.microsoft.com/office/drawing/2014/main" id="{19BA3C05-2AD3-7528-5CBE-ABD662654B71}"/>
              </a:ext>
            </a:extLst>
          </p:cNvPr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2">
            <a:extLst>
              <a:ext uri="{FF2B5EF4-FFF2-40B4-BE49-F238E27FC236}">
                <a16:creationId xmlns:a16="http://schemas.microsoft.com/office/drawing/2014/main" id="{995C3B6A-9CC2-2E60-2253-AE45CAEE8CA6}"/>
              </a:ext>
            </a:extLst>
          </p:cNvPr>
          <p:cNvSpPr txBox="1"/>
          <p:nvPr/>
        </p:nvSpPr>
        <p:spPr>
          <a:xfrm>
            <a:off x="4252827" y="430097"/>
            <a:ext cx="44527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E50071"/>
                </a:solidFill>
                <a:latin typeface="Arial"/>
                <a:ea typeface="Arial"/>
                <a:cs typeface="Arial"/>
                <a:sym typeface="Arial"/>
              </a:rPr>
              <a:t>Полезный эффект </a:t>
            </a:r>
            <a:r>
              <a:rPr lang="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 интеграции</a:t>
            </a:r>
            <a:endParaRPr sz="1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11">
            <a:extLst>
              <a:ext uri="{FF2B5EF4-FFF2-40B4-BE49-F238E27FC236}">
                <a16:creationId xmlns:a16="http://schemas.microsoft.com/office/drawing/2014/main" id="{AF2CA79B-0748-FB7C-F3CE-43D37B1F3EB9}"/>
              </a:ext>
            </a:extLst>
          </p:cNvPr>
          <p:cNvSpPr/>
          <p:nvPr/>
        </p:nvSpPr>
        <p:spPr>
          <a:xfrm>
            <a:off x="1167698" y="1332250"/>
            <a:ext cx="4015985" cy="6979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9525" defTabSz="685800">
              <a:spcBef>
                <a:spcPts val="360"/>
              </a:spcBef>
              <a:buClr>
                <a:srgbClr val="E40D70"/>
              </a:buClr>
              <a:tabLst>
                <a:tab pos="143351" algn="l"/>
              </a:tabLst>
              <a:defRPr/>
            </a:pPr>
            <a:r>
              <a:rPr lang="ru-RU" dirty="0"/>
              <a:t>Сквозная обработка документов: от получения, распознавания и подписания до согласования, учета, архивации и отчетности</a:t>
            </a:r>
            <a:endParaRPr lang="ru-RU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11">
            <a:extLst>
              <a:ext uri="{FF2B5EF4-FFF2-40B4-BE49-F238E27FC236}">
                <a16:creationId xmlns:a16="http://schemas.microsoft.com/office/drawing/2014/main" id="{78AB6556-CC10-65F8-6FB7-5949B645BC79}"/>
              </a:ext>
            </a:extLst>
          </p:cNvPr>
          <p:cNvSpPr/>
          <p:nvPr/>
        </p:nvSpPr>
        <p:spPr>
          <a:xfrm>
            <a:off x="1167698" y="2088265"/>
            <a:ext cx="3986167" cy="7099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9525" defTabSz="685800">
              <a:spcBef>
                <a:spcPts val="360"/>
              </a:spcBef>
              <a:buClr>
                <a:srgbClr val="E40D70"/>
              </a:buClr>
              <a:tabLst>
                <a:tab pos="143351" algn="l"/>
              </a:tabLst>
              <a:defRPr/>
            </a:pPr>
            <a:r>
              <a:rPr lang="ru-RU" dirty="0"/>
              <a:t>Надежное выполнение требований ФНС — быстрая подготовка и подтверждение юридической силы документов при проверках</a:t>
            </a:r>
            <a:endParaRPr lang="ru-RU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11">
            <a:extLst>
              <a:ext uri="{FF2B5EF4-FFF2-40B4-BE49-F238E27FC236}">
                <a16:creationId xmlns:a16="http://schemas.microsoft.com/office/drawing/2014/main" id="{97F4C9B4-FFCE-F01B-AB64-20CF8808FAEB}"/>
              </a:ext>
            </a:extLst>
          </p:cNvPr>
          <p:cNvSpPr/>
          <p:nvPr/>
        </p:nvSpPr>
        <p:spPr>
          <a:xfrm>
            <a:off x="1153165" y="3784004"/>
            <a:ext cx="3418835" cy="27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9525" defTabSz="685800">
              <a:spcBef>
                <a:spcPts val="360"/>
              </a:spcBef>
              <a:buClr>
                <a:srgbClr val="E40D70"/>
              </a:buClr>
              <a:tabLst>
                <a:tab pos="143351" algn="l"/>
              </a:tabLst>
              <a:defRPr/>
            </a:pPr>
            <a:r>
              <a:rPr lang="ru-RU" dirty="0"/>
              <a:t>Экономия ресурсов</a:t>
            </a:r>
            <a:endParaRPr lang="ru-RU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11">
            <a:extLst>
              <a:ext uri="{FF2B5EF4-FFF2-40B4-BE49-F238E27FC236}">
                <a16:creationId xmlns:a16="http://schemas.microsoft.com/office/drawing/2014/main" id="{675C5C3D-0423-79EB-78CA-16604A8E0DA0}"/>
              </a:ext>
            </a:extLst>
          </p:cNvPr>
          <p:cNvSpPr/>
          <p:nvPr/>
        </p:nvSpPr>
        <p:spPr>
          <a:xfrm>
            <a:off x="1153597" y="4130059"/>
            <a:ext cx="1229425" cy="27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9525" defTabSz="685800">
              <a:spcBef>
                <a:spcPts val="360"/>
              </a:spcBef>
              <a:buClr>
                <a:srgbClr val="E40D70"/>
              </a:buClr>
              <a:tabLst>
                <a:tab pos="143351" algn="l"/>
              </a:tabLst>
              <a:defRPr/>
            </a:pPr>
            <a:r>
              <a:rPr lang="ru-RU" dirty="0"/>
              <a:t>Безопасность</a:t>
            </a:r>
            <a:endParaRPr lang="ru-RU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 descr="Курсор со сплошной заливкой">
            <a:extLst>
              <a:ext uri="{FF2B5EF4-FFF2-40B4-BE49-F238E27FC236}">
                <a16:creationId xmlns:a16="http://schemas.microsoft.com/office/drawing/2014/main" id="{610EF987-3DD4-97EE-ACB6-246CD13CB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17659">
            <a:off x="917384" y="2340338"/>
            <a:ext cx="207368" cy="207368"/>
          </a:xfrm>
          <a:prstGeom prst="rect">
            <a:avLst/>
          </a:prstGeom>
        </p:spPr>
      </p:pic>
      <p:pic>
        <p:nvPicPr>
          <p:cNvPr id="13" name="Рисунок 12" descr="Курсор со сплошной заливкой">
            <a:extLst>
              <a:ext uri="{FF2B5EF4-FFF2-40B4-BE49-F238E27FC236}">
                <a16:creationId xmlns:a16="http://schemas.microsoft.com/office/drawing/2014/main" id="{C2B530A5-CAF4-9D46-BBC3-B0E40DEE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17659">
            <a:off x="917384" y="4192126"/>
            <a:ext cx="207368" cy="207368"/>
          </a:xfrm>
          <a:prstGeom prst="rect">
            <a:avLst/>
          </a:prstGeom>
        </p:spPr>
      </p:pic>
      <p:pic>
        <p:nvPicPr>
          <p:cNvPr id="14" name="Рисунок 13" descr="Курсор со сплошной заливкой">
            <a:extLst>
              <a:ext uri="{FF2B5EF4-FFF2-40B4-BE49-F238E27FC236}">
                <a16:creationId xmlns:a16="http://schemas.microsoft.com/office/drawing/2014/main" id="{B83E2DF3-A92B-80B2-C8C6-09551E960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17659">
            <a:off x="917384" y="2983996"/>
            <a:ext cx="207368" cy="207368"/>
          </a:xfrm>
          <a:prstGeom prst="rect">
            <a:avLst/>
          </a:prstGeom>
        </p:spPr>
      </p:pic>
      <p:pic>
        <p:nvPicPr>
          <p:cNvPr id="15" name="Рисунок 14" descr="Курсор со сплошной заливкой">
            <a:extLst>
              <a:ext uri="{FF2B5EF4-FFF2-40B4-BE49-F238E27FC236}">
                <a16:creationId xmlns:a16="http://schemas.microsoft.com/office/drawing/2014/main" id="{B69E381A-83F9-3264-0733-8A0BEEBDF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17659">
            <a:off x="917385" y="3401418"/>
            <a:ext cx="207368" cy="207368"/>
          </a:xfrm>
          <a:prstGeom prst="rect">
            <a:avLst/>
          </a:prstGeom>
        </p:spPr>
      </p:pic>
      <p:sp>
        <p:nvSpPr>
          <p:cNvPr id="19" name="Text 11">
            <a:extLst>
              <a:ext uri="{FF2B5EF4-FFF2-40B4-BE49-F238E27FC236}">
                <a16:creationId xmlns:a16="http://schemas.microsoft.com/office/drawing/2014/main" id="{CD7C87A2-D43B-38C2-196B-7771F2D6DA1E}"/>
              </a:ext>
            </a:extLst>
          </p:cNvPr>
          <p:cNvSpPr/>
          <p:nvPr/>
        </p:nvSpPr>
        <p:spPr>
          <a:xfrm>
            <a:off x="1167698" y="3313376"/>
            <a:ext cx="3843017" cy="4144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9525" defTabSz="685800">
              <a:spcBef>
                <a:spcPts val="360"/>
              </a:spcBef>
              <a:buClr>
                <a:srgbClr val="E40D70"/>
              </a:buClr>
              <a:tabLst>
                <a:tab pos="143351" algn="l"/>
              </a:tabLst>
              <a:defRPr/>
            </a:pPr>
            <a:r>
              <a:rPr lang="ru-RU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Автоматическая загрузка в 1С информации   из внешних источников</a:t>
            </a:r>
          </a:p>
        </p:txBody>
      </p:sp>
      <p:pic>
        <p:nvPicPr>
          <p:cNvPr id="20" name="Рисунок 19" descr="Курсор со сплошной заливкой">
            <a:extLst>
              <a:ext uri="{FF2B5EF4-FFF2-40B4-BE49-F238E27FC236}">
                <a16:creationId xmlns:a16="http://schemas.microsoft.com/office/drawing/2014/main" id="{20954860-AB5C-1234-F4FD-67278F4A5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17659">
            <a:off x="917384" y="3847965"/>
            <a:ext cx="207368" cy="207368"/>
          </a:xfrm>
          <a:prstGeom prst="rect">
            <a:avLst/>
          </a:prstGeom>
        </p:spPr>
      </p:pic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5C595CC1-4644-D9CB-EEA6-C49CBE50C3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Курсор со сплошной заливкой">
            <a:extLst>
              <a:ext uri="{FF2B5EF4-FFF2-40B4-BE49-F238E27FC236}">
                <a16:creationId xmlns:a16="http://schemas.microsoft.com/office/drawing/2014/main" id="{7CB7A49A-3085-343E-31D8-1864DDF07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17659">
            <a:off x="917384" y="1596887"/>
            <a:ext cx="207368" cy="207368"/>
          </a:xfrm>
          <a:prstGeom prst="rect">
            <a:avLst/>
          </a:prstGeom>
        </p:spPr>
      </p:pic>
      <p:sp>
        <p:nvSpPr>
          <p:cNvPr id="11" name="Text 11">
            <a:extLst>
              <a:ext uri="{FF2B5EF4-FFF2-40B4-BE49-F238E27FC236}">
                <a16:creationId xmlns:a16="http://schemas.microsoft.com/office/drawing/2014/main" id="{92FAF3C4-4EFC-A9CB-EDC2-D54B28D49D69}"/>
              </a:ext>
            </a:extLst>
          </p:cNvPr>
          <p:cNvSpPr/>
          <p:nvPr/>
        </p:nvSpPr>
        <p:spPr>
          <a:xfrm>
            <a:off x="1167698" y="2861148"/>
            <a:ext cx="3418835" cy="4201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9525" defTabSz="685800">
              <a:spcBef>
                <a:spcPts val="360"/>
              </a:spcBef>
              <a:buClr>
                <a:srgbClr val="E40D70"/>
              </a:buClr>
              <a:tabLst>
                <a:tab pos="143351" algn="l"/>
              </a:tabLst>
              <a:defRPr/>
            </a:pPr>
            <a:r>
              <a:rPr lang="ru-RU" dirty="0"/>
              <a:t>Единый цифровой архив и централизованные права доступа</a:t>
            </a:r>
            <a:endParaRPr lang="ru-RU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8CF8E9-B5E6-9F87-CF74-4EE8B9E63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234" y="1261827"/>
            <a:ext cx="2953601" cy="30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79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>
          <a:extLst>
            <a:ext uri="{FF2B5EF4-FFF2-40B4-BE49-F238E27FC236}">
              <a16:creationId xmlns:a16="http://schemas.microsoft.com/office/drawing/2014/main" id="{B4A8CAB9-A9C4-CF01-79E6-C262909EE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2">
            <a:extLst>
              <a:ext uri="{FF2B5EF4-FFF2-40B4-BE49-F238E27FC236}">
                <a16:creationId xmlns:a16="http://schemas.microsoft.com/office/drawing/2014/main" id="{00BAC723-8BC4-6BED-E2CA-D2C7C0DF4E28}"/>
              </a:ext>
            </a:extLst>
          </p:cNvPr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2">
            <a:extLst>
              <a:ext uri="{FF2B5EF4-FFF2-40B4-BE49-F238E27FC236}">
                <a16:creationId xmlns:a16="http://schemas.microsoft.com/office/drawing/2014/main" id="{A945261C-01B7-3AFD-9995-BC02340FB59F}"/>
              </a:ext>
            </a:extLst>
          </p:cNvPr>
          <p:cNvSpPr txBox="1"/>
          <p:nvPr/>
        </p:nvSpPr>
        <p:spPr>
          <a:xfrm>
            <a:off x="1918609" y="430097"/>
            <a:ext cx="67869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E50071"/>
                </a:solidFill>
                <a:latin typeface="Arial"/>
                <a:ea typeface="Arial"/>
                <a:cs typeface="Arial"/>
                <a:sym typeface="Arial"/>
              </a:rPr>
              <a:t>Бизнес-эффект</a:t>
            </a:r>
            <a:r>
              <a:rPr lang="ru-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интеграции </a:t>
            </a:r>
            <a:endParaRPr sz="1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55371583-2C4E-118B-FCB2-D21BE83ADF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F3406F-3CC7-AA01-4E12-8581693AA16B}"/>
              </a:ext>
            </a:extLst>
          </p:cNvPr>
          <p:cNvSpPr txBox="1"/>
          <p:nvPr/>
        </p:nvSpPr>
        <p:spPr>
          <a:xfrm>
            <a:off x="345913" y="1527367"/>
            <a:ext cx="58820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50071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E50071"/>
                </a:solidFill>
              </a:rPr>
              <a:t>Единый цифровой контур </a:t>
            </a:r>
            <a:r>
              <a:rPr lang="ru-RU" dirty="0"/>
              <a:t>для всех документов и процессов 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50071"/>
              </a:buClr>
              <a:buFont typeface="Wingdings" panose="05000000000000000000" pitchFamily="2" charset="2"/>
              <a:buChar char="Ø"/>
            </a:pPr>
            <a:r>
              <a:rPr lang="ru-RU" dirty="0"/>
              <a:t>Автоматизация всего жизненного цикла документа с помощью 1С:Документооборот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50071"/>
              </a:buClr>
              <a:buFont typeface="Wingdings" panose="05000000000000000000" pitchFamily="2" charset="2"/>
              <a:buChar char="Ø"/>
            </a:pPr>
            <a:r>
              <a:rPr lang="ru-RU" dirty="0"/>
              <a:t>Юридическая </a:t>
            </a:r>
            <a:r>
              <a:rPr lang="ru-RU" dirty="0">
                <a:solidFill>
                  <a:srgbClr val="E50071"/>
                </a:solidFill>
              </a:rPr>
              <a:t>безопасность </a:t>
            </a:r>
            <a:r>
              <a:rPr lang="ru-RU" dirty="0"/>
              <a:t>и </a:t>
            </a:r>
            <a:r>
              <a:rPr lang="ru-RU" dirty="0">
                <a:solidFill>
                  <a:srgbClr val="E50071"/>
                </a:solidFill>
              </a:rPr>
              <a:t>прозрачность </a:t>
            </a:r>
            <a:r>
              <a:rPr lang="ru-RU" dirty="0"/>
              <a:t>работы с ФНС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50071"/>
              </a:buClr>
              <a:buFont typeface="Wingdings" panose="05000000000000000000" pitchFamily="2" charset="2"/>
              <a:buChar char="Ø"/>
            </a:pPr>
            <a:r>
              <a:rPr lang="ru-RU" dirty="0"/>
              <a:t>Централизованный </a:t>
            </a:r>
            <a:r>
              <a:rPr lang="ru-RU" dirty="0">
                <a:solidFill>
                  <a:srgbClr val="E50071"/>
                </a:solidFill>
              </a:rPr>
              <a:t>контроль</a:t>
            </a:r>
            <a:r>
              <a:rPr lang="ru-RU" dirty="0"/>
              <a:t> и </a:t>
            </a:r>
            <a:r>
              <a:rPr lang="ru-RU" dirty="0">
                <a:solidFill>
                  <a:srgbClr val="E50071"/>
                </a:solidFill>
              </a:rPr>
              <a:t>управляемость</a:t>
            </a:r>
            <a:r>
              <a:rPr lang="ru-RU" dirty="0"/>
              <a:t>, согласование и архивирование данных в единой системе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50071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E50071"/>
                </a:solidFill>
              </a:rPr>
              <a:t>Максимальная интеграция</a:t>
            </a:r>
            <a:r>
              <a:rPr lang="ru-RU" dirty="0"/>
              <a:t> всех сервисов 1С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50071"/>
              </a:buClr>
              <a:buFont typeface="Wingdings" panose="05000000000000000000" pitchFamily="2" charset="2"/>
              <a:buChar char="Ø"/>
            </a:pPr>
            <a:r>
              <a:rPr lang="ru-RU" dirty="0"/>
              <a:t>Снижение </a:t>
            </a:r>
            <a:r>
              <a:rPr lang="ru-RU" dirty="0">
                <a:solidFill>
                  <a:srgbClr val="E50071"/>
                </a:solidFill>
              </a:rPr>
              <a:t>рисков</a:t>
            </a:r>
            <a:r>
              <a:rPr lang="ru-RU" dirty="0"/>
              <a:t>, </a:t>
            </a:r>
            <a:r>
              <a:rPr lang="ru-RU" dirty="0">
                <a:solidFill>
                  <a:srgbClr val="E50071"/>
                </a:solidFill>
              </a:rPr>
              <a:t>трудозатрат </a:t>
            </a:r>
            <a:r>
              <a:rPr lang="ru-RU" dirty="0"/>
              <a:t>и количества ошибок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BFEE8-EC79-120D-FE62-38632030A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18" y="1527367"/>
            <a:ext cx="3126982" cy="312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08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/>
        </p:nvSpPr>
        <p:spPr>
          <a:xfrm>
            <a:off x="945931" y="425669"/>
            <a:ext cx="1385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945931" y="425669"/>
            <a:ext cx="1385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558220" y="432721"/>
            <a:ext cx="80712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Преимущества 1С:ДО для руководителя</a:t>
            </a:r>
            <a:endParaRPr sz="1100" dirty="0"/>
          </a:p>
        </p:txBody>
      </p:sp>
      <p:sp>
        <p:nvSpPr>
          <p:cNvPr id="160" name="Google Shape;160;p24"/>
          <p:cNvSpPr txBox="1"/>
          <p:nvPr/>
        </p:nvSpPr>
        <p:spPr>
          <a:xfrm>
            <a:off x="1073065" y="1140619"/>
            <a:ext cx="381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Автоматический мониторинг ключевых показателей эффективности процессов</a:t>
            </a:r>
            <a:endParaRPr sz="1100" dirty="0"/>
          </a:p>
        </p:txBody>
      </p:sp>
      <p:sp>
        <p:nvSpPr>
          <p:cNvPr id="161" name="Google Shape;161;p24"/>
          <p:cNvSpPr txBox="1"/>
          <p:nvPr/>
        </p:nvSpPr>
        <p:spPr>
          <a:xfrm>
            <a:off x="1071924" y="1889352"/>
            <a:ext cx="2543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Учет, контроль, анализ сроков и циклов, уведомления о них</a:t>
            </a:r>
            <a:endParaRPr sz="1100" dirty="0"/>
          </a:p>
        </p:txBody>
      </p:sp>
      <p:sp>
        <p:nvSpPr>
          <p:cNvPr id="162" name="Google Shape;162;p24"/>
          <p:cNvSpPr txBox="1"/>
          <p:nvPr/>
        </p:nvSpPr>
        <p:spPr>
          <a:xfrm>
            <a:off x="1071550" y="3386817"/>
            <a:ext cx="292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Работа с задачами и процессами на мобильных устройствах</a:t>
            </a:r>
            <a:endParaRPr sz="1100" dirty="0"/>
          </a:p>
        </p:txBody>
      </p:sp>
      <p:cxnSp>
        <p:nvCxnSpPr>
          <p:cNvPr id="163" name="Google Shape;163;p24"/>
          <p:cNvCxnSpPr>
            <a:stCxn id="164" idx="0"/>
            <a:endCxn id="165" idx="4"/>
          </p:cNvCxnSpPr>
          <p:nvPr/>
        </p:nvCxnSpPr>
        <p:spPr>
          <a:xfrm>
            <a:off x="724993" y="1195968"/>
            <a:ext cx="0" cy="329973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4" name="Google Shape;164;p24"/>
          <p:cNvSpPr/>
          <p:nvPr/>
        </p:nvSpPr>
        <p:spPr>
          <a:xfrm flipH="1">
            <a:off x="573523" y="1195968"/>
            <a:ext cx="302941" cy="304801"/>
          </a:xfrm>
          <a:prstGeom prst="ellipse">
            <a:avLst/>
          </a:prstGeom>
          <a:solidFill>
            <a:srgbClr val="E50071"/>
          </a:solidFill>
          <a:ln w="25400" cap="flat" cmpd="sng">
            <a:solidFill>
              <a:srgbClr val="E500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100" dirty="0"/>
          </a:p>
        </p:txBody>
      </p:sp>
      <p:sp>
        <p:nvSpPr>
          <p:cNvPr id="166" name="Google Shape;166;p24"/>
          <p:cNvSpPr/>
          <p:nvPr/>
        </p:nvSpPr>
        <p:spPr>
          <a:xfrm flipH="1">
            <a:off x="573523" y="1944701"/>
            <a:ext cx="302941" cy="304801"/>
          </a:xfrm>
          <a:prstGeom prst="ellipse">
            <a:avLst/>
          </a:prstGeom>
          <a:solidFill>
            <a:srgbClr val="E50071"/>
          </a:solidFill>
          <a:ln w="25400" cap="flat" cmpd="sng">
            <a:solidFill>
              <a:srgbClr val="E500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100" dirty="0"/>
          </a:p>
        </p:txBody>
      </p:sp>
      <p:sp>
        <p:nvSpPr>
          <p:cNvPr id="167" name="Google Shape;167;p24"/>
          <p:cNvSpPr/>
          <p:nvPr/>
        </p:nvSpPr>
        <p:spPr>
          <a:xfrm flipH="1">
            <a:off x="573523" y="2693433"/>
            <a:ext cx="302941" cy="304801"/>
          </a:xfrm>
          <a:prstGeom prst="ellipse">
            <a:avLst/>
          </a:prstGeom>
          <a:solidFill>
            <a:srgbClr val="E50071"/>
          </a:solidFill>
          <a:ln w="25400" cap="flat" cmpd="sng">
            <a:solidFill>
              <a:srgbClr val="E500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100" dirty="0"/>
          </a:p>
        </p:txBody>
      </p:sp>
      <p:sp>
        <p:nvSpPr>
          <p:cNvPr id="168" name="Google Shape;168;p24"/>
          <p:cNvSpPr/>
          <p:nvPr/>
        </p:nvSpPr>
        <p:spPr>
          <a:xfrm flipH="1">
            <a:off x="573523" y="3442166"/>
            <a:ext cx="302941" cy="304801"/>
          </a:xfrm>
          <a:prstGeom prst="ellipse">
            <a:avLst/>
          </a:prstGeom>
          <a:solidFill>
            <a:srgbClr val="E50071"/>
          </a:solidFill>
          <a:ln w="25400" cap="flat" cmpd="sng">
            <a:solidFill>
              <a:srgbClr val="E500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100" dirty="0"/>
          </a:p>
        </p:txBody>
      </p:sp>
      <p:sp>
        <p:nvSpPr>
          <p:cNvPr id="165" name="Google Shape;165;p24"/>
          <p:cNvSpPr/>
          <p:nvPr/>
        </p:nvSpPr>
        <p:spPr>
          <a:xfrm flipH="1">
            <a:off x="573523" y="4190899"/>
            <a:ext cx="302941" cy="304801"/>
          </a:xfrm>
          <a:prstGeom prst="ellipse">
            <a:avLst/>
          </a:prstGeom>
          <a:solidFill>
            <a:srgbClr val="E50071"/>
          </a:solidFill>
          <a:ln w="25400" cap="flat" cmpd="sng">
            <a:solidFill>
              <a:srgbClr val="E500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100" dirty="0"/>
          </a:p>
        </p:txBody>
      </p:sp>
      <p:sp>
        <p:nvSpPr>
          <p:cNvPr id="169" name="Google Shape;169;p24"/>
          <p:cNvSpPr txBox="1"/>
          <p:nvPr/>
        </p:nvSpPr>
        <p:spPr>
          <a:xfrm>
            <a:off x="1064462" y="4119975"/>
            <a:ext cx="2934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План-фактный анализ согласования</a:t>
            </a:r>
            <a:endParaRPr sz="1100" dirty="0"/>
          </a:p>
        </p:txBody>
      </p:sp>
      <p:sp>
        <p:nvSpPr>
          <p:cNvPr id="174" name="Google Shape;174;p24"/>
          <p:cNvSpPr/>
          <p:nvPr/>
        </p:nvSpPr>
        <p:spPr>
          <a:xfrm>
            <a:off x="8622506" y="3633107"/>
            <a:ext cx="399029" cy="1355271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1072870" y="2638085"/>
            <a:ext cx="3660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Анализ процессов и исполнительской дисциплины, </a:t>
            </a:r>
            <a:r>
              <a:rPr lang="ru" dirty="0">
                <a:solidFill>
                  <a:schemeClr val="dk1"/>
                </a:solidFill>
              </a:rPr>
              <a:t>выполнение</a:t>
            </a: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задач по почте</a:t>
            </a:r>
            <a:endParaRPr sz="1100" dirty="0"/>
          </a:p>
        </p:txBody>
      </p:sp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3FF69686-B2BF-A970-8678-37AD208925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5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4A7335-6198-BC84-8D81-DB2532459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56" y="1435241"/>
            <a:ext cx="3270464" cy="326788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9;p22">
            <a:extLst>
              <a:ext uri="{FF2B5EF4-FFF2-40B4-BE49-F238E27FC236}">
                <a16:creationId xmlns:a16="http://schemas.microsoft.com/office/drawing/2014/main" id="{7FD76DBA-D797-14DB-6ED6-23FE98EF7F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4061B2-F0F7-596A-CBD6-9379509243DD}"/>
              </a:ext>
            </a:extLst>
          </p:cNvPr>
          <p:cNvSpPr txBox="1"/>
          <p:nvPr/>
        </p:nvSpPr>
        <p:spPr>
          <a:xfrm>
            <a:off x="426416" y="1196850"/>
            <a:ext cx="4143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E50071"/>
                </a:solidFill>
              </a:rPr>
              <a:t>Обследование бизнес-процессов</a:t>
            </a:r>
          </a:p>
          <a:p>
            <a:r>
              <a:rPr lang="ru-RU" sz="1000" dirty="0">
                <a:solidFill>
                  <a:schemeClr val="tx1"/>
                </a:solidFill>
              </a:rPr>
              <a:t>Собеседования с ключевыми пользователями</a:t>
            </a:r>
          </a:p>
          <a:p>
            <a:r>
              <a:rPr lang="ru-RU" sz="1000" dirty="0">
                <a:solidFill>
                  <a:schemeClr val="tx1"/>
                </a:solidFill>
              </a:rPr>
              <a:t>Изучение документации и систем</a:t>
            </a:r>
          </a:p>
          <a:p>
            <a:r>
              <a:rPr lang="ru-RU" sz="1000" dirty="0">
                <a:solidFill>
                  <a:schemeClr val="tx1"/>
                </a:solidFill>
              </a:rPr>
              <a:t>Подготовка плана-графика и отчета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9429A5-7596-4750-C0D5-AC3CF000B72C}"/>
              </a:ext>
            </a:extLst>
          </p:cNvPr>
          <p:cNvSpPr txBox="1"/>
          <p:nvPr/>
        </p:nvSpPr>
        <p:spPr>
          <a:xfrm>
            <a:off x="5715930" y="3719414"/>
            <a:ext cx="2901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E50071"/>
                </a:solidFill>
              </a:rPr>
              <a:t>Сопровождение и развитие</a:t>
            </a:r>
          </a:p>
          <a:p>
            <a:r>
              <a:rPr lang="ru-RU" sz="1000" dirty="0">
                <a:solidFill>
                  <a:schemeClr val="tx1"/>
                </a:solidFill>
              </a:rPr>
              <a:t>Поддержка 24/7</a:t>
            </a:r>
          </a:p>
          <a:p>
            <a:r>
              <a:rPr lang="ru-RU" sz="1000" dirty="0">
                <a:solidFill>
                  <a:schemeClr val="tx1"/>
                </a:solidFill>
              </a:rPr>
              <a:t>Работа по международным стандартам (SLA)</a:t>
            </a:r>
          </a:p>
          <a:p>
            <a:r>
              <a:rPr lang="ru-RU" sz="1000" dirty="0">
                <a:solidFill>
                  <a:schemeClr val="tx1"/>
                </a:solidFill>
              </a:rPr>
              <a:t>Консультация и оперативная поддержка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75137-B991-F56E-166A-588480A99305}"/>
              </a:ext>
            </a:extLst>
          </p:cNvPr>
          <p:cNvSpPr txBox="1"/>
          <p:nvPr/>
        </p:nvSpPr>
        <p:spPr>
          <a:xfrm>
            <a:off x="5674497" y="2345971"/>
            <a:ext cx="2901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E50071"/>
                </a:solidFill>
              </a:rPr>
              <a:t>Опытно-промышленная эксплуатация</a:t>
            </a:r>
          </a:p>
          <a:p>
            <a:r>
              <a:rPr lang="ru-RU" sz="1000" dirty="0">
                <a:solidFill>
                  <a:schemeClr val="tx1"/>
                </a:solidFill>
              </a:rPr>
              <a:t>Проведение обучения</a:t>
            </a:r>
          </a:p>
          <a:p>
            <a:r>
              <a:rPr lang="ru-RU" sz="1000" dirty="0">
                <a:solidFill>
                  <a:schemeClr val="tx1"/>
                </a:solidFill>
              </a:rPr>
              <a:t>Подготовка инструкций</a:t>
            </a:r>
          </a:p>
          <a:p>
            <a:r>
              <a:rPr lang="ru-RU" sz="1000" dirty="0">
                <a:solidFill>
                  <a:schemeClr val="tx1"/>
                </a:solidFill>
              </a:rPr>
              <a:t>Поддержка на старте эксплуатации</a:t>
            </a:r>
          </a:p>
          <a:p>
            <a:r>
              <a:rPr lang="ru-RU" sz="1000" dirty="0">
                <a:solidFill>
                  <a:schemeClr val="tx1"/>
                </a:solidFill>
              </a:rPr>
              <a:t>Обратная связь на заявки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1D746-BC0D-4234-8273-E325DDBAC534}"/>
              </a:ext>
            </a:extLst>
          </p:cNvPr>
          <p:cNvSpPr txBox="1"/>
          <p:nvPr/>
        </p:nvSpPr>
        <p:spPr>
          <a:xfrm>
            <a:off x="374604" y="2192082"/>
            <a:ext cx="2705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E50071"/>
                </a:solidFill>
              </a:rPr>
              <a:t>Проектирование, моделирование</a:t>
            </a:r>
          </a:p>
          <a:p>
            <a:r>
              <a:rPr lang="ru-RU" sz="1000" dirty="0">
                <a:solidFill>
                  <a:schemeClr val="tx1"/>
                </a:solidFill>
              </a:rPr>
              <a:t>Моделирование </a:t>
            </a:r>
          </a:p>
          <a:p>
            <a:r>
              <a:rPr lang="ru-RU" sz="1000" dirty="0">
                <a:solidFill>
                  <a:schemeClr val="tx1"/>
                </a:solidFill>
              </a:rPr>
              <a:t>на контрольном примере</a:t>
            </a:r>
          </a:p>
          <a:p>
            <a:r>
              <a:rPr lang="ru-RU" sz="1000" dirty="0">
                <a:solidFill>
                  <a:schemeClr val="tx1"/>
                </a:solidFill>
              </a:rPr>
              <a:t>Демонстрация контрольного примера</a:t>
            </a:r>
          </a:p>
          <a:p>
            <a:r>
              <a:rPr lang="ru-RU" sz="1000" dirty="0">
                <a:solidFill>
                  <a:schemeClr val="tx1"/>
                </a:solidFill>
              </a:rPr>
              <a:t>Составление технического </a:t>
            </a:r>
          </a:p>
          <a:p>
            <a:r>
              <a:rPr lang="ru-RU" sz="1000" dirty="0">
                <a:solidFill>
                  <a:schemeClr val="tx1"/>
                </a:solidFill>
              </a:rPr>
              <a:t>задания на разработку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4480A0-0CDB-257F-238E-D186AE60E17F}"/>
              </a:ext>
            </a:extLst>
          </p:cNvPr>
          <p:cNvSpPr txBox="1"/>
          <p:nvPr/>
        </p:nvSpPr>
        <p:spPr>
          <a:xfrm>
            <a:off x="5715930" y="1196850"/>
            <a:ext cx="25942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E50071"/>
                </a:solidFill>
              </a:rPr>
              <a:t>Разработка</a:t>
            </a:r>
          </a:p>
          <a:p>
            <a:r>
              <a:rPr lang="ru-RU" sz="1000" dirty="0">
                <a:solidFill>
                  <a:schemeClr val="tx1"/>
                </a:solidFill>
              </a:rPr>
              <a:t>Реализация и функциональное тестирование доработок</a:t>
            </a:r>
          </a:p>
          <a:p>
            <a:r>
              <a:rPr lang="ru-RU" sz="1000" dirty="0">
                <a:solidFill>
                  <a:schemeClr val="tx1"/>
                </a:solidFill>
              </a:rPr>
              <a:t>Приемо-сдаточные испытания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F10289-97C1-7FB0-2C26-46AA07824A92}"/>
              </a:ext>
            </a:extLst>
          </p:cNvPr>
          <p:cNvSpPr txBox="1"/>
          <p:nvPr/>
        </p:nvSpPr>
        <p:spPr>
          <a:xfrm>
            <a:off x="393473" y="3565526"/>
            <a:ext cx="389456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E50071"/>
                </a:solidFill>
              </a:rPr>
              <a:t>Внедрение</a:t>
            </a:r>
          </a:p>
          <a:p>
            <a:r>
              <a:rPr lang="ru-RU" sz="1000" dirty="0">
                <a:solidFill>
                  <a:schemeClr val="tx1"/>
                </a:solidFill>
              </a:rPr>
              <a:t>Развертывание системы на рабочих местах</a:t>
            </a:r>
          </a:p>
          <a:p>
            <a:r>
              <a:rPr lang="ru-RU" sz="1000" dirty="0">
                <a:solidFill>
                  <a:schemeClr val="tx1"/>
                </a:solidFill>
              </a:rPr>
              <a:t>Настройка типовых механизмов</a:t>
            </a:r>
          </a:p>
          <a:p>
            <a:r>
              <a:rPr lang="ru-RU" sz="1000" dirty="0">
                <a:solidFill>
                  <a:schemeClr val="tx1"/>
                </a:solidFill>
              </a:rPr>
              <a:t>Миграция данных</a:t>
            </a:r>
          </a:p>
          <a:p>
            <a:r>
              <a:rPr lang="ru-RU" sz="1000" dirty="0">
                <a:solidFill>
                  <a:schemeClr val="tx1"/>
                </a:solidFill>
              </a:rPr>
              <a:t>Подготовка сценариев тестирования</a:t>
            </a:r>
          </a:p>
        </p:txBody>
      </p:sp>
      <p:sp>
        <p:nvSpPr>
          <p:cNvPr id="18" name="Google Shape;528;p53">
            <a:extLst>
              <a:ext uri="{FF2B5EF4-FFF2-40B4-BE49-F238E27FC236}">
                <a16:creationId xmlns:a16="http://schemas.microsoft.com/office/drawing/2014/main" id="{73A2008A-7941-F147-BE8C-EDC9A0D0F0A1}"/>
              </a:ext>
            </a:extLst>
          </p:cNvPr>
          <p:cNvSpPr txBox="1"/>
          <p:nvPr/>
        </p:nvSpPr>
        <p:spPr>
          <a:xfrm>
            <a:off x="3465392" y="384346"/>
            <a:ext cx="5459764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Принципы нашей работы 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16AF0F-C797-A2D4-0366-523EC52A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292" y="739126"/>
            <a:ext cx="4143282" cy="4143282"/>
          </a:xfrm>
          <a:prstGeom prst="rect">
            <a:avLst/>
          </a:prstGeom>
        </p:spPr>
      </p:pic>
      <p:sp>
        <p:nvSpPr>
          <p:cNvPr id="5" name="Дуга 4">
            <a:extLst>
              <a:ext uri="{FF2B5EF4-FFF2-40B4-BE49-F238E27FC236}">
                <a16:creationId xmlns:a16="http://schemas.microsoft.com/office/drawing/2014/main" id="{7B6F9C8E-6D62-9BE2-6113-325BF4A55CAB}"/>
              </a:ext>
            </a:extLst>
          </p:cNvPr>
          <p:cNvSpPr/>
          <p:nvPr/>
        </p:nvSpPr>
        <p:spPr>
          <a:xfrm>
            <a:off x="-662400" y="-158400"/>
            <a:ext cx="45719" cy="648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00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08BF99-BE1D-CDEA-F6E8-DE0FECCFC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11733" cy="51435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908559E-4B93-6669-1FE3-11D4A53FF278}"/>
              </a:ext>
            </a:extLst>
          </p:cNvPr>
          <p:cNvSpPr txBox="1">
            <a:spLocks noChangeArrowheads="1"/>
          </p:cNvSpPr>
          <p:nvPr/>
        </p:nvSpPr>
        <p:spPr>
          <a:xfrm>
            <a:off x="4697485" y="456488"/>
            <a:ext cx="3991872" cy="3036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410679">
              <a:buClr>
                <a:srgbClr val="040504"/>
              </a:buClr>
              <a:defRPr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О компании Первый Бит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66DFE9-BD4F-0771-A1AD-1B3F4F8A1681}"/>
              </a:ext>
            </a:extLst>
          </p:cNvPr>
          <p:cNvSpPr txBox="1"/>
          <p:nvPr/>
        </p:nvSpPr>
        <p:spPr>
          <a:xfrm>
            <a:off x="377522" y="717208"/>
            <a:ext cx="197033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E1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4000" b="1" dirty="0">
                <a:solidFill>
                  <a:srgbClr val="E1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4000" b="1" dirty="0">
              <a:solidFill>
                <a:srgbClr val="E10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Лет на рынке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F59A12-FDD1-5BCF-FF74-5565765DBCEC}"/>
              </a:ext>
            </a:extLst>
          </p:cNvPr>
          <p:cNvSpPr txBox="1"/>
          <p:nvPr/>
        </p:nvSpPr>
        <p:spPr>
          <a:xfrm>
            <a:off x="369357" y="1635388"/>
            <a:ext cx="37052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E1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№1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В рейтинге крупнейших 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интеграторов (по версии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Adviser)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FAAF9-399F-2A7C-99F5-1721A07B1E3D}"/>
              </a:ext>
            </a:extLst>
          </p:cNvPr>
          <p:cNvSpPr txBox="1"/>
          <p:nvPr/>
        </p:nvSpPr>
        <p:spPr>
          <a:xfrm>
            <a:off x="377521" y="2808910"/>
            <a:ext cx="25633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1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9 000+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FE7D8-1E46-A42F-902C-F0AC948357E3}"/>
              </a:ext>
            </a:extLst>
          </p:cNvPr>
          <p:cNvSpPr txBox="1"/>
          <p:nvPr/>
        </p:nvSpPr>
        <p:spPr>
          <a:xfrm>
            <a:off x="377522" y="3727088"/>
            <a:ext cx="425989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E100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320 000+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Постоянных клиентов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FCA06C-E11A-6CFD-D376-8DE4C97B3403}"/>
              </a:ext>
            </a:extLst>
          </p:cNvPr>
          <p:cNvSpPr txBox="1"/>
          <p:nvPr/>
        </p:nvSpPr>
        <p:spPr>
          <a:xfrm>
            <a:off x="4423780" y="3839289"/>
            <a:ext cx="43217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Clr>
                <a:srgbClr val="E10071"/>
              </a:buClr>
              <a:buFont typeface="Wingdings" panose="05000000000000000000" pitchFamily="2" charset="2"/>
              <a:buChar char="§"/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автоматизация учета</a:t>
            </a:r>
          </a:p>
          <a:p>
            <a:pPr marL="285743" indent="-285743">
              <a:buClr>
                <a:srgbClr val="E10071"/>
              </a:buClr>
              <a:buFont typeface="Wingdings" panose="05000000000000000000" pitchFamily="2" charset="2"/>
              <a:buChar char="§"/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автоматизация бизнес-процессов </a:t>
            </a:r>
          </a:p>
          <a:p>
            <a:pPr marL="285743" indent="-285743">
              <a:buClr>
                <a:srgbClr val="E10071"/>
              </a:buClr>
              <a:buFont typeface="Wingdings" panose="05000000000000000000" pitchFamily="2" charset="2"/>
              <a:buChar char="§"/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</a:p>
        </p:txBody>
      </p:sp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16AF8239-523C-481A-0473-401B7011A5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802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7539CAC-2F80-DE3E-527E-9F048785CA29}"/>
              </a:ext>
            </a:extLst>
          </p:cNvPr>
          <p:cNvSpPr/>
          <p:nvPr/>
        </p:nvSpPr>
        <p:spPr>
          <a:xfrm>
            <a:off x="468313" y="962805"/>
            <a:ext cx="3731346" cy="3761451"/>
          </a:xfrm>
          <a:prstGeom prst="roundRect">
            <a:avLst/>
          </a:prstGeom>
          <a:solidFill>
            <a:schemeClr val="bg1"/>
          </a:solidFill>
          <a:ln>
            <a:solidFill>
              <a:srgbClr val="E5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74BCBD4-BDBA-F1F6-F926-58ABF21B066D}"/>
              </a:ext>
            </a:extLst>
          </p:cNvPr>
          <p:cNvSpPr/>
          <p:nvPr/>
        </p:nvSpPr>
        <p:spPr>
          <a:xfrm>
            <a:off x="4315940" y="962805"/>
            <a:ext cx="4359748" cy="3761451"/>
          </a:xfrm>
          <a:prstGeom prst="roundRect">
            <a:avLst/>
          </a:prstGeom>
          <a:solidFill>
            <a:schemeClr val="bg1"/>
          </a:solidFill>
          <a:ln>
            <a:solidFill>
              <a:srgbClr val="E5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1269D6FA-8B29-67CF-5558-40931480E8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9F4663-F227-3C5A-A92D-51926F70985E}"/>
              </a:ext>
            </a:extLst>
          </p:cNvPr>
          <p:cNvSpPr txBox="1"/>
          <p:nvPr/>
        </p:nvSpPr>
        <p:spPr>
          <a:xfrm>
            <a:off x="5700645" y="355263"/>
            <a:ext cx="4572000" cy="3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i="0" dirty="0">
                <a:solidFill>
                  <a:schemeClr val="tx1"/>
                </a:solidFill>
                <a:effectLst/>
                <a:latin typeface="+mj-lt"/>
              </a:rPr>
              <a:t>Наш кейс: МФЦ КАПИТАЛ</a:t>
            </a: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DBBC07F1-C1AD-E68D-8B71-655307418EF1}"/>
              </a:ext>
            </a:extLst>
          </p:cNvPr>
          <p:cNvSpPr/>
          <p:nvPr/>
        </p:nvSpPr>
        <p:spPr>
          <a:xfrm>
            <a:off x="1791384" y="1079346"/>
            <a:ext cx="3469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E50071"/>
                </a:solidFill>
              </a:rPr>
              <a:t>Отрасль</a:t>
            </a:r>
            <a:r>
              <a:rPr lang="ru-RU" sz="1000" b="1" dirty="0">
                <a:solidFill>
                  <a:srgbClr val="E50071"/>
                </a:solidFill>
              </a:rPr>
              <a:t> заказчика</a:t>
            </a:r>
            <a:r>
              <a:rPr lang="en-US" sz="1000" b="1" dirty="0">
                <a:solidFill>
                  <a:srgbClr val="E50071"/>
                </a:solidFill>
              </a:rPr>
              <a:t>:</a:t>
            </a:r>
            <a:endParaRPr lang="ru-RU" sz="1000" b="1" dirty="0">
              <a:solidFill>
                <a:srgbClr val="E50071"/>
              </a:solidFill>
            </a:endParaRPr>
          </a:p>
          <a:p>
            <a:r>
              <a:rPr lang="ru-RU" sz="1000" dirty="0"/>
              <a:t>Производство, торговля </a:t>
            </a: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08F8DC27-C08D-63BD-57A3-94CC9DF587D0}"/>
              </a:ext>
            </a:extLst>
          </p:cNvPr>
          <p:cNvSpPr/>
          <p:nvPr/>
        </p:nvSpPr>
        <p:spPr>
          <a:xfrm>
            <a:off x="1791385" y="1608235"/>
            <a:ext cx="2886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E50071"/>
                </a:solidFill>
              </a:rPr>
              <a:t>Масштаб </a:t>
            </a:r>
            <a:r>
              <a:rPr lang="en-US" sz="1000" b="1" dirty="0" err="1">
                <a:solidFill>
                  <a:srgbClr val="E50071"/>
                </a:solidFill>
              </a:rPr>
              <a:t>деятельности</a:t>
            </a:r>
            <a:r>
              <a:rPr lang="en-US" sz="1000" b="1" dirty="0">
                <a:solidFill>
                  <a:srgbClr val="E50071"/>
                </a:solidFill>
              </a:rPr>
              <a:t>:</a:t>
            </a:r>
            <a:endParaRPr lang="ru-RU" sz="1000" b="1" dirty="0">
              <a:solidFill>
                <a:srgbClr val="E50071"/>
              </a:solidFill>
            </a:endParaRPr>
          </a:p>
          <a:p>
            <a:r>
              <a:rPr lang="ru-RU" sz="1000" dirty="0"/>
              <a:t>Производство и реализация</a:t>
            </a:r>
          </a:p>
          <a:p>
            <a:r>
              <a:rPr lang="ru-RU" sz="1000" dirty="0"/>
              <a:t>целлюлозно-бумажной продукции</a:t>
            </a:r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51CC2FDB-CDE9-7BCD-ED61-B16ADA9EEAD8}"/>
              </a:ext>
            </a:extLst>
          </p:cNvPr>
          <p:cNvSpPr/>
          <p:nvPr/>
        </p:nvSpPr>
        <p:spPr>
          <a:xfrm>
            <a:off x="721936" y="2320332"/>
            <a:ext cx="2647586" cy="2708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514282">
              <a:buClrTx/>
            </a:pPr>
            <a:r>
              <a:rPr lang="en-US" sz="1000" b="1" kern="1200" dirty="0">
                <a:solidFill>
                  <a:srgbClr val="E50071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Цели </a:t>
            </a:r>
            <a:r>
              <a:rPr lang="en-US" sz="1000" b="1" kern="1200" dirty="0" err="1">
                <a:solidFill>
                  <a:srgbClr val="E50071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и</a:t>
            </a:r>
            <a:r>
              <a:rPr lang="en-US" sz="1000" b="1" kern="1200" dirty="0">
                <a:solidFill>
                  <a:srgbClr val="E50071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 </a:t>
            </a:r>
            <a:r>
              <a:rPr lang="en-US" sz="1000" b="1" kern="1200" dirty="0" err="1">
                <a:solidFill>
                  <a:srgbClr val="E50071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задачи</a:t>
            </a:r>
            <a:r>
              <a:rPr lang="ru-RU" sz="1000" b="1" kern="1200" dirty="0">
                <a:solidFill>
                  <a:srgbClr val="E50071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 проекта</a:t>
            </a:r>
            <a:r>
              <a:rPr lang="en-US" sz="1000" b="1" kern="1200" dirty="0">
                <a:solidFill>
                  <a:srgbClr val="E50071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 14">
            <a:extLst>
              <a:ext uri="{FF2B5EF4-FFF2-40B4-BE49-F238E27FC236}">
                <a16:creationId xmlns:a16="http://schemas.microsoft.com/office/drawing/2014/main" id="{75A5BE15-7584-B3EC-408C-B8E6DA6A82D5}"/>
              </a:ext>
            </a:extLst>
          </p:cNvPr>
          <p:cNvSpPr/>
          <p:nvPr/>
        </p:nvSpPr>
        <p:spPr>
          <a:xfrm>
            <a:off x="721936" y="4011199"/>
            <a:ext cx="3313976" cy="4255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514282">
              <a:buClrTx/>
            </a:pPr>
            <a:r>
              <a:rPr lang="en-US" sz="1000" b="1" kern="1200" dirty="0" err="1">
                <a:solidFill>
                  <a:srgbClr val="E50071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Решение</a:t>
            </a:r>
            <a:r>
              <a:rPr lang="en-US" sz="1000" b="1" kern="1200" dirty="0">
                <a:solidFill>
                  <a:srgbClr val="E50071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:</a:t>
            </a:r>
            <a:endParaRPr lang="ru-RU" sz="1000" b="1" kern="1200" dirty="0">
              <a:solidFill>
                <a:srgbClr val="E50071"/>
              </a:solidFill>
              <a:latin typeface="Arial" panose="020B0604020202020204" pitchFamily="34" charset="0"/>
              <a:ea typeface="Arial Bold" pitchFamily="34" charset="-122"/>
              <a:cs typeface="Arial" panose="020B0604020202020204" pitchFamily="34" charset="0"/>
            </a:endParaRPr>
          </a:p>
          <a:p>
            <a:pPr defTabSz="514282">
              <a:buClrTx/>
            </a:pPr>
            <a:r>
              <a:rPr lang="ru-RU" sz="1000" b="1" dirty="0">
                <a:solidFill>
                  <a:schemeClr val="tx1"/>
                </a:solidFill>
                <a:latin typeface="Arial"/>
              </a:rPr>
              <a:t>Комплексное внедрение 1С:ERP + 1С:ДО КОРП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8B8F978-31FB-F89D-1472-D2EE7E0F304D}"/>
              </a:ext>
            </a:extLst>
          </p:cNvPr>
          <p:cNvSpPr/>
          <p:nvPr/>
        </p:nvSpPr>
        <p:spPr>
          <a:xfrm>
            <a:off x="615487" y="2590728"/>
            <a:ext cx="3420425" cy="126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ts val="0"/>
              </a:spcBef>
              <a:buClr>
                <a:srgbClr val="E50071"/>
              </a:buClr>
              <a:buFont typeface="Wingdings" pitchFamily="2" charset="2"/>
              <a:buChar char="§"/>
            </a:pP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Внедрить современную систему 1С:ERP</a:t>
            </a:r>
          </a:p>
          <a:p>
            <a:pPr marL="171450" indent="-171450">
              <a:lnSpc>
                <a:spcPct val="110000"/>
              </a:lnSpc>
              <a:buClr>
                <a:srgbClr val="E50071"/>
              </a:buClr>
              <a:buFont typeface="Wingdings" pitchFamily="2" charset="2"/>
              <a:buChar char="§"/>
            </a:pPr>
            <a:r>
              <a:rPr lang="ru-RU" sz="1000" dirty="0">
                <a:solidFill>
                  <a:schemeClr val="tx1"/>
                </a:solidFill>
              </a:rPr>
              <a:t>Внедрить казначейство и документооборот</a:t>
            </a:r>
          </a:p>
          <a:p>
            <a:pPr marL="171450" indent="-171450">
              <a:lnSpc>
                <a:spcPct val="110000"/>
              </a:lnSpc>
              <a:buClr>
                <a:srgbClr val="E50071"/>
              </a:buClr>
              <a:buFont typeface="Wingdings" pitchFamily="2" charset="2"/>
              <a:buChar char="§"/>
            </a:pPr>
            <a:r>
              <a:rPr lang="ru-RU" sz="1000" dirty="0">
                <a:solidFill>
                  <a:schemeClr val="tx1"/>
                </a:solidFill>
              </a:rPr>
              <a:t>Автоматизировать планирование, учет, отчетность</a:t>
            </a:r>
          </a:p>
          <a:p>
            <a:pPr marL="171450" indent="-171450">
              <a:lnSpc>
                <a:spcPct val="110000"/>
              </a:lnSpc>
              <a:buClr>
                <a:srgbClr val="E50071"/>
              </a:buClr>
              <a:buFont typeface="Wingdings" pitchFamily="2" charset="2"/>
              <a:buChar char="§"/>
            </a:pPr>
            <a:r>
              <a:rPr lang="ru-RU" sz="1000" dirty="0">
                <a:solidFill>
                  <a:schemeClr val="tx1"/>
                </a:solidFill>
              </a:rPr>
              <a:t>Автоматизировать процессы производства, адаптироваться к изменению схемы взаимодействия с производственным комплексом в рамках группы компаний</a:t>
            </a:r>
          </a:p>
        </p:txBody>
      </p:sp>
      <p:pic>
        <p:nvPicPr>
          <p:cNvPr id="24" name="Рисунок 23" descr="Контрольный список со сплошной заливкой">
            <a:extLst>
              <a:ext uri="{FF2B5EF4-FFF2-40B4-BE49-F238E27FC236}">
                <a16:creationId xmlns:a16="http://schemas.microsoft.com/office/drawing/2014/main" id="{F1CF1050-4849-97D9-7FF5-4E84636C5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8769" y="1289720"/>
            <a:ext cx="366366" cy="366366"/>
          </a:xfrm>
          <a:prstGeom prst="rect">
            <a:avLst/>
          </a:prstGeom>
        </p:spPr>
      </p:pic>
      <p:pic>
        <p:nvPicPr>
          <p:cNvPr id="25" name="Рисунок 24" descr="Компьютер со сплошной заливкой">
            <a:extLst>
              <a:ext uri="{FF2B5EF4-FFF2-40B4-BE49-F238E27FC236}">
                <a16:creationId xmlns:a16="http://schemas.microsoft.com/office/drawing/2014/main" id="{4ABB8B5C-7B1B-8523-14A8-680A56A924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58769" y="3741383"/>
            <a:ext cx="366366" cy="366366"/>
          </a:xfrm>
          <a:prstGeom prst="rect">
            <a:avLst/>
          </a:prstGeom>
        </p:spPr>
      </p:pic>
      <p:pic>
        <p:nvPicPr>
          <p:cNvPr id="26" name="Рисунок 25" descr="Шестеренки со сплошной заливкой">
            <a:extLst>
              <a:ext uri="{FF2B5EF4-FFF2-40B4-BE49-F238E27FC236}">
                <a16:creationId xmlns:a16="http://schemas.microsoft.com/office/drawing/2014/main" id="{FD8A566E-6956-1141-D284-B24402D785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53722" y="2989924"/>
            <a:ext cx="366366" cy="36636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26EE30B-B59B-FC1E-473E-BA484255B1CA}"/>
              </a:ext>
            </a:extLst>
          </p:cNvPr>
          <p:cNvSpPr txBox="1"/>
          <p:nvPr/>
        </p:nvSpPr>
        <p:spPr>
          <a:xfrm>
            <a:off x="5022480" y="1256115"/>
            <a:ext cx="3590968" cy="7389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07000"/>
              </a:lnSpc>
              <a:spcAft>
                <a:spcPts val="300"/>
              </a:spcAft>
              <a:tabLst>
                <a:tab pos="457200" algn="l"/>
              </a:tabLst>
              <a:defRPr sz="1000" b="1" kern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Внедрена подсистема казначейства: </a:t>
            </a:r>
            <a:r>
              <a:rPr lang="ru-RU" b="0" dirty="0"/>
              <a:t>расширен функционал планирования заявок на оплату. Создан функционал согласования заявок и реестров платеже для синхронизации бизнес-процессов казначейства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D9B13C-265D-7D24-D579-7AD1BDCE17FD}"/>
              </a:ext>
            </a:extLst>
          </p:cNvPr>
          <p:cNvSpPr txBox="1"/>
          <p:nvPr/>
        </p:nvSpPr>
        <p:spPr>
          <a:xfrm>
            <a:off x="5022479" y="2208719"/>
            <a:ext cx="38269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kern="0" dirty="0">
                <a:effectLst/>
                <a:latin typeface=" arial"/>
                <a:ea typeface="Times New Roman" panose="02020603050405020304" pitchFamily="18" charset="0"/>
              </a:rPr>
              <a:t>Внедрена единая подсистема </a:t>
            </a:r>
            <a:r>
              <a:rPr lang="ru-RU" sz="1000" b="1" dirty="0">
                <a:latin typeface=" arial"/>
                <a:ea typeface="Times New Roman" panose="02020603050405020304" pitchFamily="18" charset="0"/>
              </a:rPr>
              <a:t>ДО</a:t>
            </a:r>
            <a:r>
              <a:rPr lang="ru-RU" sz="1000" b="1" kern="0" dirty="0">
                <a:effectLst/>
                <a:latin typeface=" arial"/>
                <a:ea typeface="Times New Roman" panose="02020603050405020304" pitchFamily="18" charset="0"/>
              </a:rPr>
              <a:t>: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</a:rPr>
              <a:t>разработаны регламенты, бизнес-процессы, документы для роста эффективности и скорости обработки и согласовани</a:t>
            </a:r>
            <a:r>
              <a:rPr lang="ru-RU" sz="1000" kern="0" dirty="0">
                <a:latin typeface=" arial"/>
                <a:ea typeface="Times New Roman" panose="02020603050405020304" pitchFamily="18" charset="0"/>
              </a:rPr>
              <a:t>я</a:t>
            </a:r>
            <a:endParaRPr lang="ru-RU" sz="1000" dirty="0">
              <a:latin typeface=" 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7CB8FB-13D9-D51B-0F70-2E03777F8DC8}"/>
              </a:ext>
            </a:extLst>
          </p:cNvPr>
          <p:cNvSpPr txBox="1"/>
          <p:nvPr/>
        </p:nvSpPr>
        <p:spPr>
          <a:xfrm>
            <a:off x="5036181" y="2976336"/>
            <a:ext cx="3714709" cy="574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300"/>
              </a:spcAft>
              <a:tabLst>
                <a:tab pos="457200" algn="l"/>
              </a:tabLst>
            </a:pPr>
            <a:r>
              <a:rPr lang="ru-RU" sz="1000" b="1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Внедрены подсистемы 1С:ERP: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управление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закупками</a:t>
            </a:r>
            <a:r>
              <a:rPr lang="ru-RU" sz="1000" kern="0" dirty="0"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запасами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продажами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от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сбора</a:t>
            </a:r>
            <a:r>
              <a:rPr lang="ru-RU" sz="1000" dirty="0"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оформления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заказов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покупателей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оформления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документов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отгрузку</a:t>
            </a:r>
            <a:endParaRPr lang="ru-RU" sz="1000" kern="100" dirty="0">
              <a:effectLst/>
              <a:latin typeface=" 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9BF1FD-018A-A2D9-3CE2-56FDFE7B7945}"/>
              </a:ext>
            </a:extLst>
          </p:cNvPr>
          <p:cNvSpPr txBox="1"/>
          <p:nvPr/>
        </p:nvSpPr>
        <p:spPr>
          <a:xfrm>
            <a:off x="5029407" y="3764279"/>
            <a:ext cx="3584040" cy="738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000" b="1" kern="0" dirty="0">
                <a:effectLst/>
                <a:latin typeface=" arial"/>
                <a:ea typeface="Times New Roman" panose="02020603050405020304" pitchFamily="18" charset="0"/>
                <a:cs typeface="Helvetica" panose="020B0604020202020204" pitchFamily="34" charset="0"/>
              </a:rPr>
              <a:t>Внедрена подсистема </a:t>
            </a:r>
            <a:r>
              <a:rPr lang="ru-RU" sz="1000" b="1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ru-RU" sz="1000" b="1" kern="0" dirty="0">
                <a:effectLst/>
                <a:latin typeface=" arial"/>
                <a:ea typeface="Times New Roman" panose="02020603050405020304" pitchFamily="18" charset="0"/>
                <a:cs typeface="Helvetica" panose="020B0604020202020204" pitchFamily="34" charset="0"/>
              </a:rPr>
              <a:t>правлени</a:t>
            </a:r>
            <a:r>
              <a:rPr lang="ru-RU" sz="1000" b="1" kern="0" dirty="0">
                <a:effectLst/>
                <a:latin typeface=" arial"/>
                <a:ea typeface="Times New Roman" panose="02020603050405020304" pitchFamily="18" charset="0"/>
                <a:cs typeface="Calibri" panose="020F0502020204030204" pitchFamily="34" charset="0"/>
              </a:rPr>
              <a:t>я</a:t>
            </a:r>
            <a:r>
              <a:rPr lang="ru-RU" sz="1000" b="1" kern="0" dirty="0">
                <a:effectLst/>
                <a:latin typeface=" arial"/>
                <a:ea typeface="Times New Roman" panose="02020603050405020304" pitchFamily="18" charset="0"/>
                <a:cs typeface="Helvetica" panose="020B0604020202020204" pitchFamily="34" charset="0"/>
              </a:rPr>
              <a:t> производством</a:t>
            </a:r>
            <a:r>
              <a:rPr lang="ru-RU" sz="1000" b="1" kern="100" dirty="0">
                <a:latin typeface=" arial"/>
                <a:ea typeface="Calibri" panose="020F0502020204030204" pitchFamily="34" charset="0"/>
                <a:cs typeface="Helvetica" panose="020B0604020202020204" pitchFamily="34" charset="0"/>
              </a:rPr>
              <a:t>: </a:t>
            </a:r>
            <a:r>
              <a:rPr lang="ru-RU" sz="1000" kern="0" dirty="0">
                <a:effectLst/>
                <a:latin typeface=" arial"/>
                <a:ea typeface="Times New Roman" panose="02020603050405020304" pitchFamily="18" charset="0"/>
                <a:cs typeface="Helvetica" panose="020B0604020202020204" pitchFamily="34" charset="0"/>
              </a:rPr>
              <a:t>формирование полной цепочки документов производственного учета, включая передачу готовой продукции по данным, полученным из MES</a:t>
            </a:r>
            <a:endParaRPr lang="ru-RU" sz="1000" kern="100" dirty="0">
              <a:effectLst/>
              <a:latin typeface=" arial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B72C34-7373-A686-7B8F-ADC0B1B343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4445" y="2270157"/>
            <a:ext cx="339428" cy="3205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A9B7B93-B4A3-AB09-8B9F-04E6888B4A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342" y="1344419"/>
            <a:ext cx="1056932" cy="8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19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4"/>
          <p:cNvSpPr txBox="1"/>
          <p:nvPr/>
        </p:nvSpPr>
        <p:spPr>
          <a:xfrm>
            <a:off x="6685385" y="437807"/>
            <a:ext cx="1960933" cy="30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40504"/>
              </a:buClr>
              <a:buSzPts val="2300"/>
              <a:buFont typeface="Arial"/>
              <a:buNone/>
            </a:pPr>
            <a:r>
              <a:rPr lang="ru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Нам доверяют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5EF8D88-C3A3-1EFA-5006-AA6FB133ECE0}"/>
              </a:ext>
            </a:extLst>
          </p:cNvPr>
          <p:cNvGrpSpPr/>
          <p:nvPr/>
        </p:nvGrpSpPr>
        <p:grpSpPr>
          <a:xfrm>
            <a:off x="640514" y="1119776"/>
            <a:ext cx="7939606" cy="3325325"/>
            <a:chOff x="640514" y="1119776"/>
            <a:chExt cx="7939606" cy="3325325"/>
          </a:xfrm>
        </p:grpSpPr>
        <p:grpSp>
          <p:nvGrpSpPr>
            <p:cNvPr id="548" name="Google Shape;548;p54"/>
            <p:cNvGrpSpPr/>
            <p:nvPr/>
          </p:nvGrpSpPr>
          <p:grpSpPr>
            <a:xfrm>
              <a:off x="640514" y="1119776"/>
              <a:ext cx="7939606" cy="3235100"/>
              <a:chOff x="460375" y="1621722"/>
              <a:chExt cx="11234908" cy="4501869"/>
            </a:xfrm>
          </p:grpSpPr>
          <p:grpSp>
            <p:nvGrpSpPr>
              <p:cNvPr id="549" name="Google Shape;549;p54"/>
              <p:cNvGrpSpPr/>
              <p:nvPr/>
            </p:nvGrpSpPr>
            <p:grpSpPr>
              <a:xfrm>
                <a:off x="460375" y="1629392"/>
                <a:ext cx="11234908" cy="4494199"/>
                <a:chOff x="495070" y="1521165"/>
                <a:chExt cx="11234908" cy="4494199"/>
              </a:xfrm>
            </p:grpSpPr>
            <p:pic>
              <p:nvPicPr>
                <p:cNvPr id="550" name="Google Shape;550;p5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471162" y="3770652"/>
                  <a:ext cx="1092200" cy="6699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1" name="Google Shape;551;p5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24149" b="21947"/>
                <a:stretch/>
              </p:blipFill>
              <p:spPr>
                <a:xfrm>
                  <a:off x="4504500" y="2208552"/>
                  <a:ext cx="995362" cy="5365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2" name="Google Shape;552;p5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10799" t="35855" r="8208" b="34770"/>
                <a:stretch/>
              </p:blipFill>
              <p:spPr>
                <a:xfrm>
                  <a:off x="5934075" y="3838914"/>
                  <a:ext cx="1644650" cy="39846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3" name="Google Shape;553;p54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14162" t="12949" r="14025" b="17336"/>
                <a:stretch/>
              </p:blipFill>
              <p:spPr>
                <a:xfrm>
                  <a:off x="2762845" y="3660776"/>
                  <a:ext cx="996950" cy="7572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4" name="Google Shape;554;p54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2662833" y="2808288"/>
                  <a:ext cx="1084262" cy="8239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5" name="Google Shape;555;p54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9940925" y="2330790"/>
                  <a:ext cx="1527175" cy="3825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6" name="Google Shape;556;p54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582383" y="3791290"/>
                  <a:ext cx="1644650" cy="4603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7" name="Google Shape;557;p54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617308" y="3070565"/>
                  <a:ext cx="1516062" cy="3317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8" name="Google Shape;558;p54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623658" y="2214902"/>
                  <a:ext cx="1387475" cy="3778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9" name="Google Shape;559;p54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4179062" y="2868952"/>
                  <a:ext cx="1384300" cy="7572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0" name="Google Shape;560;p54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b="26810"/>
                <a:stretch/>
              </p:blipFill>
              <p:spPr>
                <a:xfrm>
                  <a:off x="5922962" y="2253002"/>
                  <a:ext cx="1416050" cy="5175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1" name="Google Shape;561;p54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>
                  <a:off x="9904352" y="1521165"/>
                  <a:ext cx="1825626" cy="5572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2" name="Google Shape;562;p54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t="11891" b="33028"/>
                <a:stretch/>
              </p:blipFill>
              <p:spPr>
                <a:xfrm>
                  <a:off x="495070" y="1524340"/>
                  <a:ext cx="1644650" cy="4333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3" name="Google Shape;563;p54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19815" t="24081" r="20189" b="26459"/>
                <a:stretch/>
              </p:blipFill>
              <p:spPr>
                <a:xfrm>
                  <a:off x="7988300" y="3700801"/>
                  <a:ext cx="1314487" cy="60944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4" name="Google Shape;564;p54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>
                  <a:off x="6315075" y="1581489"/>
                  <a:ext cx="685800" cy="5365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5" name="Google Shape;565;p54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l="8696" t="21024" b="33437"/>
                <a:stretch/>
              </p:blipFill>
              <p:spPr>
                <a:xfrm>
                  <a:off x="623658" y="4532652"/>
                  <a:ext cx="1554162" cy="4333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6" name="Google Shape;566;p54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4266375" y="4667590"/>
                  <a:ext cx="1544637" cy="3508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7" name="Google Shape;567;p54"/>
                <p:cNvPicPr preferRelativeResize="0"/>
                <p:nvPr/>
              </p:nvPicPr>
              <p:blipFill rotWithShape="1">
                <a:blip r:embed="rId20">
                  <a:alphaModFix/>
                </a:blip>
                <a:srcRect/>
                <a:stretch/>
              </p:blipFill>
              <p:spPr>
                <a:xfrm>
                  <a:off x="2427883" y="4511676"/>
                  <a:ext cx="1192212" cy="581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9" name="Google Shape;569;p54"/>
                <p:cNvPicPr preferRelativeResize="0"/>
                <p:nvPr/>
              </p:nvPicPr>
              <p:blipFill rotWithShape="1">
                <a:blip r:embed="rId21">
                  <a:alphaModFix/>
                </a:blip>
                <a:srcRect r="62029"/>
                <a:stretch/>
              </p:blipFill>
              <p:spPr>
                <a:xfrm>
                  <a:off x="6362333" y="2930651"/>
                  <a:ext cx="711200" cy="6048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0" name="Google Shape;570;p54"/>
                <p:cNvPicPr preferRelativeResize="0"/>
                <p:nvPr/>
              </p:nvPicPr>
              <p:blipFill rotWithShape="1">
                <a:blip r:embed="rId22">
                  <a:alphaModFix/>
                </a:blip>
                <a:srcRect/>
                <a:stretch/>
              </p:blipFill>
              <p:spPr>
                <a:xfrm>
                  <a:off x="6059541" y="4611924"/>
                  <a:ext cx="1519184" cy="38052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1" name="Google Shape;571;p54" descr="Научно-исследовательский институт точной механики"/>
                <p:cNvPicPr preferRelativeResize="0"/>
                <p:nvPr/>
              </p:nvPicPr>
              <p:blipFill rotWithShape="1">
                <a:blip r:embed="rId23">
                  <a:alphaModFix/>
                </a:blip>
                <a:srcRect/>
                <a:stretch/>
              </p:blipFill>
              <p:spPr>
                <a:xfrm>
                  <a:off x="8313461" y="4439023"/>
                  <a:ext cx="707121" cy="7012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3" name="Google Shape;573;p54"/>
                <p:cNvPicPr preferRelativeResize="0"/>
                <p:nvPr/>
              </p:nvPicPr>
              <p:blipFill rotWithShape="1">
                <a:blip r:embed="rId24">
                  <a:alphaModFix/>
                </a:blip>
                <a:srcRect/>
                <a:stretch/>
              </p:blipFill>
              <p:spPr>
                <a:xfrm>
                  <a:off x="10342881" y="3723145"/>
                  <a:ext cx="822522" cy="7000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4" name="Google Shape;574;p54" descr="СПбГУ"/>
                <p:cNvPicPr preferRelativeResize="0"/>
                <p:nvPr/>
              </p:nvPicPr>
              <p:blipFill rotWithShape="1">
                <a:blip r:embed="rId25">
                  <a:alphaModFix/>
                </a:blip>
                <a:srcRect/>
                <a:stretch/>
              </p:blipFill>
              <p:spPr>
                <a:xfrm>
                  <a:off x="8121999" y="1526916"/>
                  <a:ext cx="953388" cy="5457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5" name="Google Shape;575;p54" descr="НИИ Молекулярной электроники (НИИМЭ)"/>
                <p:cNvPicPr preferRelativeResize="0"/>
                <p:nvPr/>
              </p:nvPicPr>
              <p:blipFill rotWithShape="1">
                <a:blip r:embed="rId26">
                  <a:alphaModFix/>
                </a:blip>
                <a:srcRect/>
                <a:stretch/>
              </p:blipFill>
              <p:spPr>
                <a:xfrm>
                  <a:off x="7988300" y="2933284"/>
                  <a:ext cx="1370530" cy="6511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6" name="Google Shape;576;p54" descr="Государственный оптический институт имени С.И. Вавилова, АО | ИТЕРА"/>
                <p:cNvPicPr preferRelativeResize="0"/>
                <p:nvPr/>
              </p:nvPicPr>
              <p:blipFill rotWithShape="1">
                <a:blip r:embed="rId27">
                  <a:alphaModFix/>
                </a:blip>
                <a:srcRect l="6892" t="25271" r="-2652" b="30085"/>
                <a:stretch/>
              </p:blipFill>
              <p:spPr>
                <a:xfrm>
                  <a:off x="9905826" y="5156272"/>
                  <a:ext cx="1671191" cy="7791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7" name="Google Shape;577;p54" descr="НИУ MГСУ - Нaциональный иcследовательский Московский ..."/>
                <p:cNvPicPr preferRelativeResize="0"/>
                <p:nvPr/>
              </p:nvPicPr>
              <p:blipFill rotWithShape="1">
                <a:blip r:embed="rId28">
                  <a:alphaModFix/>
                </a:blip>
                <a:srcRect/>
                <a:stretch/>
              </p:blipFill>
              <p:spPr>
                <a:xfrm>
                  <a:off x="582383" y="5247027"/>
                  <a:ext cx="1595437" cy="6283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8" name="Google Shape;578;p54" descr="Автономная душевая модульное здание, новый, под заказ во Владивостоке"/>
                <p:cNvPicPr preferRelativeResize="0"/>
                <p:nvPr/>
              </p:nvPicPr>
              <p:blipFill rotWithShape="1">
                <a:blip r:embed="rId29">
                  <a:alphaModFix/>
                </a:blip>
                <a:srcRect/>
                <a:stretch/>
              </p:blipFill>
              <p:spPr>
                <a:xfrm>
                  <a:off x="7812881" y="5221334"/>
                  <a:ext cx="1571623" cy="7858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9" name="Google Shape;579;p54" descr="Вакансия: Администратор проекта, Надеждинский район, ООО СТИ на ..."/>
                <p:cNvPicPr preferRelativeResize="0"/>
                <p:nvPr/>
              </p:nvPicPr>
              <p:blipFill rotWithShape="1">
                <a:blip r:embed="rId30">
                  <a:alphaModFix/>
                </a:blip>
                <a:srcRect/>
                <a:stretch/>
              </p:blipFill>
              <p:spPr>
                <a:xfrm>
                  <a:off x="9850377" y="4484747"/>
                  <a:ext cx="1710292" cy="5986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0" name="Google Shape;580;p54" descr="АНО «Развитие социальной инфраструктуры» | Moscow"/>
                <p:cNvPicPr preferRelativeResize="0"/>
                <p:nvPr/>
              </p:nvPicPr>
              <p:blipFill rotWithShape="1">
                <a:blip r:embed="rId31">
                  <a:alphaModFix/>
                </a:blip>
                <a:srcRect l="2" t="33725" r="946" b="31281"/>
                <a:stretch/>
              </p:blipFill>
              <p:spPr>
                <a:xfrm>
                  <a:off x="2284087" y="5330383"/>
                  <a:ext cx="1841754" cy="6506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2" name="Google Shape;582;p54" descr="Контакты - Мирпроект"/>
                <p:cNvPicPr preferRelativeResize="0"/>
                <p:nvPr/>
              </p:nvPicPr>
              <p:blipFill rotWithShape="1">
                <a:blip r:embed="rId32">
                  <a:alphaModFix/>
                </a:blip>
                <a:srcRect/>
                <a:stretch/>
              </p:blipFill>
              <p:spPr>
                <a:xfrm>
                  <a:off x="6207701" y="5196536"/>
                  <a:ext cx="1097397" cy="81882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83" name="Google Shape;583;p54" descr="Москвариум | Центр океанографии и морской биологии. Moskvarium.ru -  официальный сайт"/>
              <p:cNvPicPr preferRelativeResize="0"/>
              <p:nvPr/>
            </p:nvPicPr>
            <p:blipFill rotWithShape="1">
              <a:blip r:embed="rId33">
                <a:alphaModFix/>
              </a:blip>
              <a:srcRect/>
              <a:stretch/>
            </p:blipFill>
            <p:spPr>
              <a:xfrm>
                <a:off x="4273844" y="1776524"/>
                <a:ext cx="1495585" cy="3200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4" name="Google Shape;584;p54" descr="Логотип Спортмастер / Магазины / TopLogos.ru"/>
              <p:cNvPicPr preferRelativeResize="0"/>
              <p:nvPr/>
            </p:nvPicPr>
            <p:blipFill rotWithShape="1">
              <a:blip r:embed="rId34">
                <a:alphaModFix/>
              </a:blip>
              <a:srcRect/>
              <a:stretch/>
            </p:blipFill>
            <p:spPr>
              <a:xfrm>
                <a:off x="2354994" y="1768755"/>
                <a:ext cx="1608174" cy="2559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5" name="Google Shape;585;p54" descr="Sustainable Brand Management"/>
              <p:cNvPicPr preferRelativeResize="0"/>
              <p:nvPr/>
            </p:nvPicPr>
            <p:blipFill rotWithShape="1">
              <a:blip r:embed="rId35">
                <a:alphaModFix/>
              </a:blip>
              <a:srcRect/>
              <a:stretch/>
            </p:blipFill>
            <p:spPr>
              <a:xfrm>
                <a:off x="470480" y="1621722"/>
                <a:ext cx="1665305" cy="6249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6" name="Google Shape;586;p54" descr="O`STIN"/>
              <p:cNvPicPr preferRelativeResize="0"/>
              <p:nvPr/>
            </p:nvPicPr>
            <p:blipFill rotWithShape="1">
              <a:blip r:embed="rId36">
                <a:alphaModFix/>
              </a:blip>
              <a:srcRect/>
              <a:stretch/>
            </p:blipFill>
            <p:spPr>
              <a:xfrm>
                <a:off x="2206052" y="2219672"/>
                <a:ext cx="1665304" cy="6277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5" name="Рисунок 44" descr="алмаз.jpg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468345" y="3589841"/>
              <a:ext cx="735922" cy="855260"/>
            </a:xfrm>
            <a:prstGeom prst="rect">
              <a:avLst/>
            </a:prstGeom>
          </p:spPr>
        </p:pic>
        <p:pic>
          <p:nvPicPr>
            <p:cNvPr id="47" name="Рисунок 46" descr="роз.png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5844540" y="1597514"/>
              <a:ext cx="1252560" cy="467505"/>
            </a:xfrm>
            <a:prstGeom prst="rect">
              <a:avLst/>
            </a:prstGeom>
          </p:spPr>
        </p:pic>
        <p:pic>
          <p:nvPicPr>
            <p:cNvPr id="49" name="Рисунок 48" descr="нтв 2.png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7281487" y="1647016"/>
              <a:ext cx="1208648" cy="1208648"/>
            </a:xfrm>
            <a:prstGeom prst="rect">
              <a:avLst/>
            </a:prstGeom>
          </p:spPr>
        </p:pic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36900E-0B64-7F61-2AB3-C0E02EE876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lang="ru"/>
          </a:p>
        </p:txBody>
      </p:sp>
      <p:pic>
        <p:nvPicPr>
          <p:cNvPr id="5" name="Google Shape;119;p22">
            <a:extLst>
              <a:ext uri="{FF2B5EF4-FFF2-40B4-BE49-F238E27FC236}">
                <a16:creationId xmlns:a16="http://schemas.microsoft.com/office/drawing/2014/main" id="{809FD0F5-E045-1988-B95E-99AFF3E22425}"/>
              </a:ext>
            </a:extLst>
          </p:cNvPr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Рисунок 3">
            <a:extLst>
              <a:ext uri="{FF2B5EF4-FFF2-40B4-BE49-F238E27FC236}">
                <a16:creationId xmlns:a16="http://schemas.microsoft.com/office/drawing/2014/main" id="{BF6FFC5A-6CD0-7718-45EE-B47D251ECB3B}"/>
              </a:ext>
            </a:extLst>
          </p:cNvPr>
          <p:cNvGrpSpPr/>
          <p:nvPr/>
        </p:nvGrpSpPr>
        <p:grpSpPr>
          <a:xfrm>
            <a:off x="2996062" y="1429015"/>
            <a:ext cx="1668928" cy="1863885"/>
            <a:chOff x="5985121" y="1000833"/>
            <a:chExt cx="1668928" cy="1863885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28F105F0-92D1-030E-EDD2-99AFA5A0924B}"/>
                </a:ext>
              </a:extLst>
            </p:cNvPr>
            <p:cNvSpPr/>
            <p:nvPr/>
          </p:nvSpPr>
          <p:spPr>
            <a:xfrm>
              <a:off x="6377763" y="1344141"/>
              <a:ext cx="61666" cy="61666"/>
            </a:xfrm>
            <a:custGeom>
              <a:avLst/>
              <a:gdLst>
                <a:gd name="connsiteX0" fmla="*/ 61666 w 61666"/>
                <a:gd name="connsiteY0" fmla="*/ 30833 h 61666"/>
                <a:gd name="connsiteX1" fmla="*/ 30833 w 61666"/>
                <a:gd name="connsiteY1" fmla="*/ 61666 h 61666"/>
                <a:gd name="connsiteX2" fmla="*/ 0 w 61666"/>
                <a:gd name="connsiteY2" fmla="*/ 30833 h 61666"/>
                <a:gd name="connsiteX3" fmla="*/ 30833 w 61666"/>
                <a:gd name="connsiteY3" fmla="*/ 0 h 61666"/>
                <a:gd name="connsiteX4" fmla="*/ 61666 w 61666"/>
                <a:gd name="connsiteY4" fmla="*/ 30833 h 6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66" h="61666">
                  <a:moveTo>
                    <a:pt x="61666" y="30833"/>
                  </a:moveTo>
                  <a:cubicBezTo>
                    <a:pt x="61666" y="47862"/>
                    <a:pt x="47862" y="61666"/>
                    <a:pt x="30833" y="61666"/>
                  </a:cubicBezTo>
                  <a:cubicBezTo>
                    <a:pt x="13804" y="61666"/>
                    <a:pt x="0" y="47862"/>
                    <a:pt x="0" y="30833"/>
                  </a:cubicBezTo>
                  <a:cubicBezTo>
                    <a:pt x="0" y="13804"/>
                    <a:pt x="13804" y="0"/>
                    <a:pt x="30833" y="0"/>
                  </a:cubicBezTo>
                  <a:cubicBezTo>
                    <a:pt x="47862" y="0"/>
                    <a:pt x="61666" y="13804"/>
                    <a:pt x="61666" y="30833"/>
                  </a:cubicBezTo>
                  <a:close/>
                </a:path>
              </a:pathLst>
            </a:custGeom>
            <a:solidFill>
              <a:srgbClr val="FAFAFA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559A8C38-4B48-E977-2A4A-203B345475C0}"/>
                </a:ext>
              </a:extLst>
            </p:cNvPr>
            <p:cNvSpPr/>
            <p:nvPr/>
          </p:nvSpPr>
          <p:spPr>
            <a:xfrm>
              <a:off x="7288602" y="2688919"/>
              <a:ext cx="61666" cy="61666"/>
            </a:xfrm>
            <a:custGeom>
              <a:avLst/>
              <a:gdLst>
                <a:gd name="connsiteX0" fmla="*/ 61666 w 61666"/>
                <a:gd name="connsiteY0" fmla="*/ 30833 h 61666"/>
                <a:gd name="connsiteX1" fmla="*/ 30833 w 61666"/>
                <a:gd name="connsiteY1" fmla="*/ 61666 h 61666"/>
                <a:gd name="connsiteX2" fmla="*/ 0 w 61666"/>
                <a:gd name="connsiteY2" fmla="*/ 30833 h 61666"/>
                <a:gd name="connsiteX3" fmla="*/ 30833 w 61666"/>
                <a:gd name="connsiteY3" fmla="*/ 0 h 61666"/>
                <a:gd name="connsiteX4" fmla="*/ 61666 w 61666"/>
                <a:gd name="connsiteY4" fmla="*/ 30833 h 6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66" h="61666">
                  <a:moveTo>
                    <a:pt x="61666" y="30833"/>
                  </a:moveTo>
                  <a:cubicBezTo>
                    <a:pt x="61666" y="47862"/>
                    <a:pt x="47862" y="61666"/>
                    <a:pt x="30833" y="61666"/>
                  </a:cubicBezTo>
                  <a:cubicBezTo>
                    <a:pt x="13804" y="61666"/>
                    <a:pt x="0" y="47862"/>
                    <a:pt x="0" y="30833"/>
                  </a:cubicBezTo>
                  <a:cubicBezTo>
                    <a:pt x="0" y="13805"/>
                    <a:pt x="13804" y="0"/>
                    <a:pt x="30833" y="0"/>
                  </a:cubicBezTo>
                  <a:cubicBezTo>
                    <a:pt x="47862" y="0"/>
                    <a:pt x="61666" y="13804"/>
                    <a:pt x="61666" y="30833"/>
                  </a:cubicBezTo>
                  <a:close/>
                </a:path>
              </a:pathLst>
            </a:custGeom>
            <a:solidFill>
              <a:srgbClr val="FAFAFA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7D36470F-0424-C684-E238-BC686DCD91B0}"/>
                </a:ext>
              </a:extLst>
            </p:cNvPr>
            <p:cNvSpPr/>
            <p:nvPr/>
          </p:nvSpPr>
          <p:spPr>
            <a:xfrm>
              <a:off x="5985121" y="2037785"/>
              <a:ext cx="44076" cy="44076"/>
            </a:xfrm>
            <a:custGeom>
              <a:avLst/>
              <a:gdLst>
                <a:gd name="connsiteX0" fmla="*/ 44076 w 44076"/>
                <a:gd name="connsiteY0" fmla="*/ 22190 h 44076"/>
                <a:gd name="connsiteX1" fmla="*/ 21886 w 44076"/>
                <a:gd name="connsiteY1" fmla="*/ 44076 h 44076"/>
                <a:gd name="connsiteX2" fmla="*/ 1 w 44076"/>
                <a:gd name="connsiteY2" fmla="*/ 21886 h 44076"/>
                <a:gd name="connsiteX3" fmla="*/ 22088 w 44076"/>
                <a:gd name="connsiteY3" fmla="*/ 0 h 44076"/>
                <a:gd name="connsiteX4" fmla="*/ 44076 w 44076"/>
                <a:gd name="connsiteY4" fmla="*/ 22088 h 44076"/>
                <a:gd name="connsiteX5" fmla="*/ 44076 w 44076"/>
                <a:gd name="connsiteY5" fmla="*/ 22190 h 4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76" h="44076">
                  <a:moveTo>
                    <a:pt x="44076" y="22190"/>
                  </a:moveTo>
                  <a:cubicBezTo>
                    <a:pt x="43992" y="34361"/>
                    <a:pt x="34057" y="44159"/>
                    <a:pt x="21886" y="44076"/>
                  </a:cubicBezTo>
                  <a:cubicBezTo>
                    <a:pt x="9715" y="43992"/>
                    <a:pt x="-83" y="34057"/>
                    <a:pt x="1" y="21886"/>
                  </a:cubicBezTo>
                  <a:cubicBezTo>
                    <a:pt x="84" y="9755"/>
                    <a:pt x="9957" y="-27"/>
                    <a:pt x="22088" y="0"/>
                  </a:cubicBezTo>
                  <a:cubicBezTo>
                    <a:pt x="34259" y="28"/>
                    <a:pt x="44104" y="9917"/>
                    <a:pt x="44076" y="22088"/>
                  </a:cubicBezTo>
                  <a:cubicBezTo>
                    <a:pt x="44076" y="22122"/>
                    <a:pt x="44076" y="22156"/>
                    <a:pt x="44076" y="22190"/>
                  </a:cubicBezTo>
                  <a:close/>
                </a:path>
              </a:pathLst>
            </a:custGeom>
            <a:solidFill>
              <a:srgbClr val="FAFAFA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4C37F5F1-7E6C-E474-C48C-38A2FD9118A2}"/>
                </a:ext>
              </a:extLst>
            </p:cNvPr>
            <p:cNvSpPr/>
            <p:nvPr/>
          </p:nvSpPr>
          <p:spPr>
            <a:xfrm>
              <a:off x="7438977" y="1233344"/>
              <a:ext cx="43975" cy="43975"/>
            </a:xfrm>
            <a:custGeom>
              <a:avLst/>
              <a:gdLst>
                <a:gd name="connsiteX0" fmla="*/ 43975 w 43975"/>
                <a:gd name="connsiteY0" fmla="*/ 21988 h 43975"/>
                <a:gd name="connsiteX1" fmla="*/ 21987 w 43975"/>
                <a:gd name="connsiteY1" fmla="*/ 43975 h 43975"/>
                <a:gd name="connsiteX2" fmla="*/ 0 w 43975"/>
                <a:gd name="connsiteY2" fmla="*/ 21988 h 43975"/>
                <a:gd name="connsiteX3" fmla="*/ 21987 w 43975"/>
                <a:gd name="connsiteY3" fmla="*/ 0 h 43975"/>
                <a:gd name="connsiteX4" fmla="*/ 43975 w 43975"/>
                <a:gd name="connsiteY4" fmla="*/ 21988 h 4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5" h="43975">
                  <a:moveTo>
                    <a:pt x="43975" y="21988"/>
                  </a:moveTo>
                  <a:cubicBezTo>
                    <a:pt x="43975" y="34131"/>
                    <a:pt x="34131" y="43975"/>
                    <a:pt x="21987" y="43975"/>
                  </a:cubicBezTo>
                  <a:cubicBezTo>
                    <a:pt x="9844" y="43975"/>
                    <a:pt x="0" y="34131"/>
                    <a:pt x="0" y="21988"/>
                  </a:cubicBezTo>
                  <a:cubicBezTo>
                    <a:pt x="0" y="9844"/>
                    <a:pt x="9844" y="0"/>
                    <a:pt x="21987" y="0"/>
                  </a:cubicBezTo>
                  <a:cubicBezTo>
                    <a:pt x="34131" y="0"/>
                    <a:pt x="43975" y="9844"/>
                    <a:pt x="43975" y="21988"/>
                  </a:cubicBezTo>
                  <a:close/>
                </a:path>
              </a:pathLst>
            </a:custGeom>
            <a:solidFill>
              <a:srgbClr val="FAFAFA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4086B89E-2B64-E245-C3B0-A1A3235CC8F8}"/>
                </a:ext>
              </a:extLst>
            </p:cNvPr>
            <p:cNvSpPr/>
            <p:nvPr/>
          </p:nvSpPr>
          <p:spPr>
            <a:xfrm>
              <a:off x="6240482" y="1644840"/>
              <a:ext cx="30325" cy="30327"/>
            </a:xfrm>
            <a:custGeom>
              <a:avLst/>
              <a:gdLst>
                <a:gd name="connsiteX0" fmla="*/ 30326 w 30325"/>
                <a:gd name="connsiteY0" fmla="*/ 15416 h 30327"/>
                <a:gd name="connsiteX1" fmla="*/ 14911 w 30325"/>
                <a:gd name="connsiteY1" fmla="*/ 30325 h 30327"/>
                <a:gd name="connsiteX2" fmla="*/ 2 w 30325"/>
                <a:gd name="connsiteY2" fmla="*/ 14911 h 30327"/>
                <a:gd name="connsiteX3" fmla="*/ 15162 w 30325"/>
                <a:gd name="connsiteY3" fmla="*/ 0 h 30327"/>
                <a:gd name="connsiteX4" fmla="*/ 30326 w 30325"/>
                <a:gd name="connsiteY4" fmla="*/ 15417 h 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25" h="30327">
                  <a:moveTo>
                    <a:pt x="30326" y="15416"/>
                  </a:moveTo>
                  <a:cubicBezTo>
                    <a:pt x="30186" y="23790"/>
                    <a:pt x="23285" y="30465"/>
                    <a:pt x="14911" y="30325"/>
                  </a:cubicBezTo>
                  <a:cubicBezTo>
                    <a:pt x="6538" y="30186"/>
                    <a:pt x="-137" y="23285"/>
                    <a:pt x="2" y="14911"/>
                  </a:cubicBezTo>
                  <a:cubicBezTo>
                    <a:pt x="140" y="6637"/>
                    <a:pt x="6886" y="1"/>
                    <a:pt x="15162" y="0"/>
                  </a:cubicBezTo>
                  <a:cubicBezTo>
                    <a:pt x="23566" y="165"/>
                    <a:pt x="30300" y="7011"/>
                    <a:pt x="30326" y="15417"/>
                  </a:cubicBezTo>
                  <a:close/>
                </a:path>
              </a:pathLst>
            </a:custGeom>
            <a:solidFill>
              <a:srgbClr val="FAFAFA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EDD9AF17-91AA-D3DE-9E23-2D1710B56CF3}"/>
                </a:ext>
              </a:extLst>
            </p:cNvPr>
            <p:cNvSpPr/>
            <p:nvPr/>
          </p:nvSpPr>
          <p:spPr>
            <a:xfrm>
              <a:off x="7198228" y="2650906"/>
              <a:ext cx="30327" cy="30327"/>
            </a:xfrm>
            <a:custGeom>
              <a:avLst/>
              <a:gdLst>
                <a:gd name="connsiteX0" fmla="*/ 30325 w 30327"/>
                <a:gd name="connsiteY0" fmla="*/ 15419 h 30327"/>
                <a:gd name="connsiteX1" fmla="*/ 14909 w 30327"/>
                <a:gd name="connsiteY1" fmla="*/ 30325 h 30327"/>
                <a:gd name="connsiteX2" fmla="*/ 2 w 30327"/>
                <a:gd name="connsiteY2" fmla="*/ 14909 h 30327"/>
                <a:gd name="connsiteX3" fmla="*/ 14909 w 30327"/>
                <a:gd name="connsiteY3" fmla="*/ 2 h 30327"/>
                <a:gd name="connsiteX4" fmla="*/ 30325 w 30327"/>
                <a:gd name="connsiteY4" fmla="*/ 14909 h 30327"/>
                <a:gd name="connsiteX5" fmla="*/ 30325 w 30327"/>
                <a:gd name="connsiteY5" fmla="*/ 15419 h 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27" h="30327">
                  <a:moveTo>
                    <a:pt x="30325" y="15419"/>
                  </a:moveTo>
                  <a:cubicBezTo>
                    <a:pt x="30185" y="23792"/>
                    <a:pt x="23283" y="30466"/>
                    <a:pt x="14909" y="30325"/>
                  </a:cubicBezTo>
                  <a:cubicBezTo>
                    <a:pt x="6535" y="30185"/>
                    <a:pt x="-138" y="23283"/>
                    <a:pt x="2" y="14909"/>
                  </a:cubicBezTo>
                  <a:cubicBezTo>
                    <a:pt x="140" y="6734"/>
                    <a:pt x="6734" y="140"/>
                    <a:pt x="14909" y="2"/>
                  </a:cubicBezTo>
                  <a:cubicBezTo>
                    <a:pt x="23283" y="-139"/>
                    <a:pt x="30185" y="6535"/>
                    <a:pt x="30325" y="14909"/>
                  </a:cubicBezTo>
                  <a:cubicBezTo>
                    <a:pt x="30328" y="15079"/>
                    <a:pt x="30328" y="15249"/>
                    <a:pt x="30325" y="15419"/>
                  </a:cubicBezTo>
                  <a:close/>
                </a:path>
              </a:pathLst>
            </a:custGeom>
            <a:solidFill>
              <a:srgbClr val="FAFAFA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4F7D59AD-9C97-DABD-B98F-62920CCAEF98}"/>
                </a:ext>
              </a:extLst>
            </p:cNvPr>
            <p:cNvSpPr/>
            <p:nvPr/>
          </p:nvSpPr>
          <p:spPr>
            <a:xfrm>
              <a:off x="6476430" y="1375225"/>
              <a:ext cx="30833" cy="30835"/>
            </a:xfrm>
            <a:custGeom>
              <a:avLst/>
              <a:gdLst>
                <a:gd name="connsiteX0" fmla="*/ 30831 w 30833"/>
                <a:gd name="connsiteY0" fmla="*/ 15166 h 30835"/>
                <a:gd name="connsiteX1" fmla="*/ 15669 w 30833"/>
                <a:gd name="connsiteY1" fmla="*/ 30833 h 30835"/>
                <a:gd name="connsiteX2" fmla="*/ 2 w 30833"/>
                <a:gd name="connsiteY2" fmla="*/ 15671 h 30835"/>
                <a:gd name="connsiteX3" fmla="*/ 15164 w 30833"/>
                <a:gd name="connsiteY3" fmla="*/ 4 h 30835"/>
                <a:gd name="connsiteX4" fmla="*/ 15415 w 30833"/>
                <a:gd name="connsiteY4" fmla="*/ 2 h 30835"/>
                <a:gd name="connsiteX5" fmla="*/ 30829 w 30833"/>
                <a:gd name="connsiteY5" fmla="*/ 14911 h 30835"/>
                <a:gd name="connsiteX6" fmla="*/ 30831 w 30833"/>
                <a:gd name="connsiteY6" fmla="*/ 15166 h 3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33" h="30835">
                  <a:moveTo>
                    <a:pt x="30831" y="15166"/>
                  </a:moveTo>
                  <a:cubicBezTo>
                    <a:pt x="30971" y="23679"/>
                    <a:pt x="24182" y="30694"/>
                    <a:pt x="15669" y="30833"/>
                  </a:cubicBezTo>
                  <a:cubicBezTo>
                    <a:pt x="7156" y="30973"/>
                    <a:pt x="142" y="24185"/>
                    <a:pt x="2" y="15671"/>
                  </a:cubicBezTo>
                  <a:cubicBezTo>
                    <a:pt x="-137" y="7158"/>
                    <a:pt x="6651" y="144"/>
                    <a:pt x="15164" y="4"/>
                  </a:cubicBezTo>
                  <a:cubicBezTo>
                    <a:pt x="15247" y="3"/>
                    <a:pt x="15331" y="2"/>
                    <a:pt x="15415" y="2"/>
                  </a:cubicBezTo>
                  <a:cubicBezTo>
                    <a:pt x="23788" y="-137"/>
                    <a:pt x="30689" y="6538"/>
                    <a:pt x="30829" y="14911"/>
                  </a:cubicBezTo>
                  <a:cubicBezTo>
                    <a:pt x="30830" y="14996"/>
                    <a:pt x="30831" y="15081"/>
                    <a:pt x="30831" y="15166"/>
                  </a:cubicBezTo>
                  <a:close/>
                </a:path>
              </a:pathLst>
            </a:custGeom>
            <a:solidFill>
              <a:srgbClr val="FAFAFA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41D831AE-3009-02A2-804C-B34F189C3F47}"/>
                </a:ext>
              </a:extLst>
            </p:cNvPr>
            <p:cNvSpPr/>
            <p:nvPr/>
          </p:nvSpPr>
          <p:spPr>
            <a:xfrm>
              <a:off x="7421690" y="2563211"/>
              <a:ext cx="30832" cy="30832"/>
            </a:xfrm>
            <a:custGeom>
              <a:avLst/>
              <a:gdLst>
                <a:gd name="connsiteX0" fmla="*/ 30833 w 30832"/>
                <a:gd name="connsiteY0" fmla="*/ 15416 h 30832"/>
                <a:gd name="connsiteX1" fmla="*/ 15416 w 30832"/>
                <a:gd name="connsiteY1" fmla="*/ 30833 h 30832"/>
                <a:gd name="connsiteX2" fmla="*/ 0 w 30832"/>
                <a:gd name="connsiteY2" fmla="*/ 15416 h 30832"/>
                <a:gd name="connsiteX3" fmla="*/ 15416 w 30832"/>
                <a:gd name="connsiteY3" fmla="*/ 0 h 30832"/>
                <a:gd name="connsiteX4" fmla="*/ 30833 w 30832"/>
                <a:gd name="connsiteY4" fmla="*/ 15416 h 3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32" h="30832">
                  <a:moveTo>
                    <a:pt x="30833" y="15416"/>
                  </a:moveTo>
                  <a:cubicBezTo>
                    <a:pt x="30833" y="23931"/>
                    <a:pt x="23931" y="30833"/>
                    <a:pt x="15416" y="30833"/>
                  </a:cubicBezTo>
                  <a:cubicBezTo>
                    <a:pt x="6902" y="30833"/>
                    <a:pt x="0" y="23931"/>
                    <a:pt x="0" y="15416"/>
                  </a:cubicBezTo>
                  <a:cubicBezTo>
                    <a:pt x="0" y="6902"/>
                    <a:pt x="6902" y="0"/>
                    <a:pt x="15416" y="0"/>
                  </a:cubicBezTo>
                  <a:cubicBezTo>
                    <a:pt x="23919" y="28"/>
                    <a:pt x="30805" y="6914"/>
                    <a:pt x="30833" y="15416"/>
                  </a:cubicBezTo>
                  <a:close/>
                </a:path>
              </a:pathLst>
            </a:custGeom>
            <a:solidFill>
              <a:srgbClr val="FAFAFA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2B11B75D-C34B-D903-EB4C-AE8306A27C76}"/>
                </a:ext>
              </a:extLst>
            </p:cNvPr>
            <p:cNvSpPr/>
            <p:nvPr/>
          </p:nvSpPr>
          <p:spPr>
            <a:xfrm>
              <a:off x="6131454" y="2044809"/>
              <a:ext cx="30833" cy="30833"/>
            </a:xfrm>
            <a:custGeom>
              <a:avLst/>
              <a:gdLst>
                <a:gd name="connsiteX0" fmla="*/ 30831 w 30833"/>
                <a:gd name="connsiteY0" fmla="*/ 15166 h 30833"/>
                <a:gd name="connsiteX1" fmla="*/ 15667 w 30833"/>
                <a:gd name="connsiteY1" fmla="*/ 30831 h 30833"/>
                <a:gd name="connsiteX2" fmla="*/ 2 w 30833"/>
                <a:gd name="connsiteY2" fmla="*/ 15667 h 30833"/>
                <a:gd name="connsiteX3" fmla="*/ 15166 w 30833"/>
                <a:gd name="connsiteY3" fmla="*/ 2 h 30833"/>
                <a:gd name="connsiteX4" fmla="*/ 15667 w 30833"/>
                <a:gd name="connsiteY4" fmla="*/ 2 h 30833"/>
                <a:gd name="connsiteX5" fmla="*/ 30831 w 30833"/>
                <a:gd name="connsiteY5" fmla="*/ 15166 h 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33" h="30833">
                  <a:moveTo>
                    <a:pt x="30831" y="15166"/>
                  </a:moveTo>
                  <a:cubicBezTo>
                    <a:pt x="30970" y="23679"/>
                    <a:pt x="24180" y="30693"/>
                    <a:pt x="15667" y="30831"/>
                  </a:cubicBezTo>
                  <a:cubicBezTo>
                    <a:pt x="7154" y="30969"/>
                    <a:pt x="141" y="24180"/>
                    <a:pt x="2" y="15667"/>
                  </a:cubicBezTo>
                  <a:cubicBezTo>
                    <a:pt x="-136" y="7154"/>
                    <a:pt x="6653" y="140"/>
                    <a:pt x="15166" y="2"/>
                  </a:cubicBezTo>
                  <a:cubicBezTo>
                    <a:pt x="15333" y="-1"/>
                    <a:pt x="15500" y="-1"/>
                    <a:pt x="15667" y="2"/>
                  </a:cubicBezTo>
                  <a:cubicBezTo>
                    <a:pt x="24042" y="2"/>
                    <a:pt x="30831" y="6791"/>
                    <a:pt x="30831" y="15166"/>
                  </a:cubicBezTo>
                  <a:close/>
                </a:path>
              </a:pathLst>
            </a:custGeom>
            <a:solidFill>
              <a:srgbClr val="FAFAFA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D0274E8B-FC7E-FCD8-7A13-90CF4FAC2463}"/>
                </a:ext>
              </a:extLst>
            </p:cNvPr>
            <p:cNvSpPr/>
            <p:nvPr/>
          </p:nvSpPr>
          <p:spPr>
            <a:xfrm>
              <a:off x="7550230" y="1395597"/>
              <a:ext cx="30325" cy="30327"/>
            </a:xfrm>
            <a:custGeom>
              <a:avLst/>
              <a:gdLst>
                <a:gd name="connsiteX0" fmla="*/ 30326 w 30325"/>
                <a:gd name="connsiteY0" fmla="*/ 15417 h 30327"/>
                <a:gd name="connsiteX1" fmla="*/ 14911 w 30325"/>
                <a:gd name="connsiteY1" fmla="*/ 30326 h 30327"/>
                <a:gd name="connsiteX2" fmla="*/ 2 w 30325"/>
                <a:gd name="connsiteY2" fmla="*/ 14911 h 30327"/>
                <a:gd name="connsiteX3" fmla="*/ 15162 w 30325"/>
                <a:gd name="connsiteY3" fmla="*/ 0 h 30327"/>
                <a:gd name="connsiteX4" fmla="*/ 30326 w 30325"/>
                <a:gd name="connsiteY4" fmla="*/ 15417 h 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25" h="30327">
                  <a:moveTo>
                    <a:pt x="30326" y="15417"/>
                  </a:moveTo>
                  <a:cubicBezTo>
                    <a:pt x="30186" y="23790"/>
                    <a:pt x="23285" y="30465"/>
                    <a:pt x="14911" y="30326"/>
                  </a:cubicBezTo>
                  <a:cubicBezTo>
                    <a:pt x="6538" y="30186"/>
                    <a:pt x="-137" y="23285"/>
                    <a:pt x="2" y="14911"/>
                  </a:cubicBezTo>
                  <a:cubicBezTo>
                    <a:pt x="140" y="6637"/>
                    <a:pt x="6886" y="1"/>
                    <a:pt x="15162" y="0"/>
                  </a:cubicBezTo>
                  <a:cubicBezTo>
                    <a:pt x="23566" y="165"/>
                    <a:pt x="30300" y="7011"/>
                    <a:pt x="30326" y="15417"/>
                  </a:cubicBezTo>
                  <a:close/>
                </a:path>
              </a:pathLst>
            </a:custGeom>
            <a:solidFill>
              <a:srgbClr val="FAFAFA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9F3E84C2-2393-1D22-46A1-FBEB87672FA9}"/>
                </a:ext>
              </a:extLst>
            </p:cNvPr>
            <p:cNvSpPr/>
            <p:nvPr/>
          </p:nvSpPr>
          <p:spPr>
            <a:xfrm>
              <a:off x="6014084" y="1826603"/>
              <a:ext cx="117469" cy="117469"/>
            </a:xfrm>
            <a:custGeom>
              <a:avLst/>
              <a:gdLst>
                <a:gd name="connsiteX0" fmla="*/ 79509 w 117469"/>
                <a:gd name="connsiteY0" fmla="*/ 37960 h 117469"/>
                <a:gd name="connsiteX1" fmla="*/ 117469 w 117469"/>
                <a:gd name="connsiteY1" fmla="*/ 58734 h 117469"/>
                <a:gd name="connsiteX2" fmla="*/ 79509 w 117469"/>
                <a:gd name="connsiteY2" fmla="*/ 79458 h 117469"/>
                <a:gd name="connsiteX3" fmla="*/ 58735 w 117469"/>
                <a:gd name="connsiteY3" fmla="*/ 117469 h 117469"/>
                <a:gd name="connsiteX4" fmla="*/ 37960 w 117469"/>
                <a:gd name="connsiteY4" fmla="*/ 79458 h 117469"/>
                <a:gd name="connsiteX5" fmla="*/ 0 w 117469"/>
                <a:gd name="connsiteY5" fmla="*/ 58734 h 117469"/>
                <a:gd name="connsiteX6" fmla="*/ 37960 w 117469"/>
                <a:gd name="connsiteY6" fmla="*/ 37960 h 117469"/>
                <a:gd name="connsiteX7" fmla="*/ 58735 w 117469"/>
                <a:gd name="connsiteY7" fmla="*/ 0 h 117469"/>
                <a:gd name="connsiteX8" fmla="*/ 79509 w 117469"/>
                <a:gd name="connsiteY8" fmla="*/ 37960 h 11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469" h="117469">
                  <a:moveTo>
                    <a:pt x="79509" y="37960"/>
                  </a:moveTo>
                  <a:lnTo>
                    <a:pt x="117469" y="58734"/>
                  </a:lnTo>
                  <a:lnTo>
                    <a:pt x="79509" y="79458"/>
                  </a:lnTo>
                  <a:lnTo>
                    <a:pt x="58735" y="117469"/>
                  </a:lnTo>
                  <a:lnTo>
                    <a:pt x="37960" y="79458"/>
                  </a:lnTo>
                  <a:lnTo>
                    <a:pt x="0" y="58734"/>
                  </a:lnTo>
                  <a:lnTo>
                    <a:pt x="37960" y="37960"/>
                  </a:lnTo>
                  <a:lnTo>
                    <a:pt x="58735" y="0"/>
                  </a:lnTo>
                  <a:lnTo>
                    <a:pt x="79509" y="37960"/>
                  </a:lnTo>
                  <a:close/>
                </a:path>
              </a:pathLst>
            </a:custGeom>
            <a:solidFill>
              <a:srgbClr val="E50071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6B505D4A-DC89-0F99-02DE-E21C994CB5C8}"/>
                </a:ext>
              </a:extLst>
            </p:cNvPr>
            <p:cNvSpPr/>
            <p:nvPr/>
          </p:nvSpPr>
          <p:spPr>
            <a:xfrm>
              <a:off x="7029250" y="2747249"/>
              <a:ext cx="117469" cy="117469"/>
            </a:xfrm>
            <a:custGeom>
              <a:avLst/>
              <a:gdLst>
                <a:gd name="connsiteX0" fmla="*/ 79509 w 117469"/>
                <a:gd name="connsiteY0" fmla="*/ 37960 h 117469"/>
                <a:gd name="connsiteX1" fmla="*/ 117469 w 117469"/>
                <a:gd name="connsiteY1" fmla="*/ 58735 h 117469"/>
                <a:gd name="connsiteX2" fmla="*/ 79509 w 117469"/>
                <a:gd name="connsiteY2" fmla="*/ 79509 h 117469"/>
                <a:gd name="connsiteX3" fmla="*/ 58735 w 117469"/>
                <a:gd name="connsiteY3" fmla="*/ 117469 h 117469"/>
                <a:gd name="connsiteX4" fmla="*/ 37960 w 117469"/>
                <a:gd name="connsiteY4" fmla="*/ 79509 h 117469"/>
                <a:gd name="connsiteX5" fmla="*/ 0 w 117469"/>
                <a:gd name="connsiteY5" fmla="*/ 58735 h 117469"/>
                <a:gd name="connsiteX6" fmla="*/ 37960 w 117469"/>
                <a:gd name="connsiteY6" fmla="*/ 37960 h 117469"/>
                <a:gd name="connsiteX7" fmla="*/ 58735 w 117469"/>
                <a:gd name="connsiteY7" fmla="*/ 0 h 117469"/>
                <a:gd name="connsiteX8" fmla="*/ 79509 w 117469"/>
                <a:gd name="connsiteY8" fmla="*/ 37960 h 11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469" h="117469">
                  <a:moveTo>
                    <a:pt x="79509" y="37960"/>
                  </a:moveTo>
                  <a:lnTo>
                    <a:pt x="117469" y="58735"/>
                  </a:lnTo>
                  <a:lnTo>
                    <a:pt x="79509" y="79509"/>
                  </a:lnTo>
                  <a:lnTo>
                    <a:pt x="58735" y="117469"/>
                  </a:lnTo>
                  <a:lnTo>
                    <a:pt x="37960" y="79509"/>
                  </a:lnTo>
                  <a:lnTo>
                    <a:pt x="0" y="58735"/>
                  </a:lnTo>
                  <a:lnTo>
                    <a:pt x="37960" y="37960"/>
                  </a:lnTo>
                  <a:lnTo>
                    <a:pt x="58735" y="0"/>
                  </a:lnTo>
                  <a:lnTo>
                    <a:pt x="79509" y="37960"/>
                  </a:lnTo>
                  <a:close/>
                </a:path>
              </a:pathLst>
            </a:custGeom>
            <a:solidFill>
              <a:srgbClr val="E50071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24E460D5-98A6-4081-800B-43AAFFBA3675}"/>
                </a:ext>
              </a:extLst>
            </p:cNvPr>
            <p:cNvSpPr/>
            <p:nvPr/>
          </p:nvSpPr>
          <p:spPr>
            <a:xfrm>
              <a:off x="7154402" y="1000833"/>
              <a:ext cx="117468" cy="117469"/>
            </a:xfrm>
            <a:custGeom>
              <a:avLst/>
              <a:gdLst>
                <a:gd name="connsiteX0" fmla="*/ 79509 w 117468"/>
                <a:gd name="connsiteY0" fmla="*/ 37960 h 117469"/>
                <a:gd name="connsiteX1" fmla="*/ 117469 w 117468"/>
                <a:gd name="connsiteY1" fmla="*/ 58735 h 117469"/>
                <a:gd name="connsiteX2" fmla="*/ 79509 w 117468"/>
                <a:gd name="connsiteY2" fmla="*/ 79509 h 117469"/>
                <a:gd name="connsiteX3" fmla="*/ 58734 w 117468"/>
                <a:gd name="connsiteY3" fmla="*/ 117469 h 117469"/>
                <a:gd name="connsiteX4" fmla="*/ 37960 w 117468"/>
                <a:gd name="connsiteY4" fmla="*/ 79509 h 117469"/>
                <a:gd name="connsiteX5" fmla="*/ 0 w 117468"/>
                <a:gd name="connsiteY5" fmla="*/ 58735 h 117469"/>
                <a:gd name="connsiteX6" fmla="*/ 37960 w 117468"/>
                <a:gd name="connsiteY6" fmla="*/ 37960 h 117469"/>
                <a:gd name="connsiteX7" fmla="*/ 58734 w 117468"/>
                <a:gd name="connsiteY7" fmla="*/ 0 h 117469"/>
                <a:gd name="connsiteX8" fmla="*/ 79509 w 117468"/>
                <a:gd name="connsiteY8" fmla="*/ 37960 h 11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468" h="117469">
                  <a:moveTo>
                    <a:pt x="79509" y="37960"/>
                  </a:moveTo>
                  <a:lnTo>
                    <a:pt x="117469" y="58735"/>
                  </a:lnTo>
                  <a:lnTo>
                    <a:pt x="79509" y="79509"/>
                  </a:lnTo>
                  <a:lnTo>
                    <a:pt x="58734" y="117469"/>
                  </a:lnTo>
                  <a:lnTo>
                    <a:pt x="37960" y="79509"/>
                  </a:lnTo>
                  <a:lnTo>
                    <a:pt x="0" y="58735"/>
                  </a:lnTo>
                  <a:lnTo>
                    <a:pt x="37960" y="37960"/>
                  </a:lnTo>
                  <a:lnTo>
                    <a:pt x="58734" y="0"/>
                  </a:lnTo>
                  <a:lnTo>
                    <a:pt x="79509" y="37960"/>
                  </a:lnTo>
                  <a:close/>
                </a:path>
              </a:pathLst>
            </a:custGeom>
            <a:solidFill>
              <a:srgbClr val="E50071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BB54BDD2-8251-7EC5-27BC-BFC726673D14}"/>
                </a:ext>
              </a:extLst>
            </p:cNvPr>
            <p:cNvSpPr/>
            <p:nvPr/>
          </p:nvSpPr>
          <p:spPr>
            <a:xfrm>
              <a:off x="7293505" y="1118302"/>
              <a:ext cx="58734" cy="58683"/>
            </a:xfrm>
            <a:custGeom>
              <a:avLst/>
              <a:gdLst>
                <a:gd name="connsiteX0" fmla="*/ 39780 w 58734"/>
                <a:gd name="connsiteY0" fmla="*/ 18955 h 58683"/>
                <a:gd name="connsiteX1" fmla="*/ 58735 w 58734"/>
                <a:gd name="connsiteY1" fmla="*/ 29317 h 58683"/>
                <a:gd name="connsiteX2" fmla="*/ 39780 w 58734"/>
                <a:gd name="connsiteY2" fmla="*/ 39729 h 58683"/>
                <a:gd name="connsiteX3" fmla="*/ 29367 w 58734"/>
                <a:gd name="connsiteY3" fmla="*/ 58684 h 58683"/>
                <a:gd name="connsiteX4" fmla="*/ 19005 w 58734"/>
                <a:gd name="connsiteY4" fmla="*/ 39729 h 58683"/>
                <a:gd name="connsiteX5" fmla="*/ 0 w 58734"/>
                <a:gd name="connsiteY5" fmla="*/ 29317 h 58683"/>
                <a:gd name="connsiteX6" fmla="*/ 19005 w 58734"/>
                <a:gd name="connsiteY6" fmla="*/ 18955 h 58683"/>
                <a:gd name="connsiteX7" fmla="*/ 29367 w 58734"/>
                <a:gd name="connsiteY7" fmla="*/ 0 h 58683"/>
                <a:gd name="connsiteX8" fmla="*/ 39780 w 58734"/>
                <a:gd name="connsiteY8" fmla="*/ 18955 h 5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734" h="58683">
                  <a:moveTo>
                    <a:pt x="39780" y="18955"/>
                  </a:moveTo>
                  <a:lnTo>
                    <a:pt x="58735" y="29317"/>
                  </a:lnTo>
                  <a:lnTo>
                    <a:pt x="39780" y="39729"/>
                  </a:lnTo>
                  <a:lnTo>
                    <a:pt x="29367" y="58684"/>
                  </a:lnTo>
                  <a:lnTo>
                    <a:pt x="19005" y="39729"/>
                  </a:lnTo>
                  <a:lnTo>
                    <a:pt x="0" y="29317"/>
                  </a:lnTo>
                  <a:lnTo>
                    <a:pt x="19005" y="18955"/>
                  </a:lnTo>
                  <a:lnTo>
                    <a:pt x="29367" y="0"/>
                  </a:lnTo>
                  <a:lnTo>
                    <a:pt x="39780" y="18955"/>
                  </a:lnTo>
                  <a:close/>
                </a:path>
              </a:pathLst>
            </a:custGeom>
            <a:solidFill>
              <a:srgbClr val="E50071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6399A609-B9DD-BDD2-DCBD-A094FEF2C26C}"/>
                </a:ext>
              </a:extLst>
            </p:cNvPr>
            <p:cNvSpPr/>
            <p:nvPr/>
          </p:nvSpPr>
          <p:spPr>
            <a:xfrm>
              <a:off x="6785315" y="1097679"/>
              <a:ext cx="79306" cy="79306"/>
            </a:xfrm>
            <a:custGeom>
              <a:avLst/>
              <a:gdLst>
                <a:gd name="connsiteX0" fmla="*/ 53680 w 79306"/>
                <a:gd name="connsiteY0" fmla="*/ 25677 h 79306"/>
                <a:gd name="connsiteX1" fmla="*/ 79307 w 79306"/>
                <a:gd name="connsiteY1" fmla="*/ 39679 h 79306"/>
                <a:gd name="connsiteX2" fmla="*/ 53680 w 79306"/>
                <a:gd name="connsiteY2" fmla="*/ 53680 h 79306"/>
                <a:gd name="connsiteX3" fmla="*/ 39628 w 79306"/>
                <a:gd name="connsiteY3" fmla="*/ 79307 h 79306"/>
                <a:gd name="connsiteX4" fmla="*/ 25627 w 79306"/>
                <a:gd name="connsiteY4" fmla="*/ 53680 h 79306"/>
                <a:gd name="connsiteX5" fmla="*/ 0 w 79306"/>
                <a:gd name="connsiteY5" fmla="*/ 39679 h 79306"/>
                <a:gd name="connsiteX6" fmla="*/ 25627 w 79306"/>
                <a:gd name="connsiteY6" fmla="*/ 25677 h 79306"/>
                <a:gd name="connsiteX7" fmla="*/ 39628 w 79306"/>
                <a:gd name="connsiteY7" fmla="*/ 0 h 79306"/>
                <a:gd name="connsiteX8" fmla="*/ 53680 w 79306"/>
                <a:gd name="connsiteY8" fmla="*/ 25677 h 7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306" h="79306">
                  <a:moveTo>
                    <a:pt x="53680" y="25677"/>
                  </a:moveTo>
                  <a:lnTo>
                    <a:pt x="79307" y="39679"/>
                  </a:lnTo>
                  <a:lnTo>
                    <a:pt x="53680" y="53680"/>
                  </a:lnTo>
                  <a:lnTo>
                    <a:pt x="39628" y="79307"/>
                  </a:lnTo>
                  <a:lnTo>
                    <a:pt x="25627" y="53680"/>
                  </a:lnTo>
                  <a:lnTo>
                    <a:pt x="0" y="39679"/>
                  </a:lnTo>
                  <a:lnTo>
                    <a:pt x="25627" y="25677"/>
                  </a:lnTo>
                  <a:lnTo>
                    <a:pt x="39628" y="0"/>
                  </a:lnTo>
                  <a:lnTo>
                    <a:pt x="53680" y="25677"/>
                  </a:lnTo>
                  <a:close/>
                </a:path>
              </a:pathLst>
            </a:custGeom>
            <a:solidFill>
              <a:srgbClr val="E50071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B45DCEB2-CBCE-D4F1-604D-61B52A3495A5}"/>
                </a:ext>
              </a:extLst>
            </p:cNvPr>
            <p:cNvSpPr/>
            <p:nvPr/>
          </p:nvSpPr>
          <p:spPr>
            <a:xfrm>
              <a:off x="6795576" y="2776616"/>
              <a:ext cx="58734" cy="58734"/>
            </a:xfrm>
            <a:custGeom>
              <a:avLst/>
              <a:gdLst>
                <a:gd name="connsiteX0" fmla="*/ 39780 w 58734"/>
                <a:gd name="connsiteY0" fmla="*/ 19005 h 58734"/>
                <a:gd name="connsiteX1" fmla="*/ 58734 w 58734"/>
                <a:gd name="connsiteY1" fmla="*/ 29367 h 58734"/>
                <a:gd name="connsiteX2" fmla="*/ 39780 w 58734"/>
                <a:gd name="connsiteY2" fmla="*/ 39780 h 58734"/>
                <a:gd name="connsiteX3" fmla="*/ 29367 w 58734"/>
                <a:gd name="connsiteY3" fmla="*/ 58734 h 58734"/>
                <a:gd name="connsiteX4" fmla="*/ 19005 w 58734"/>
                <a:gd name="connsiteY4" fmla="*/ 39780 h 58734"/>
                <a:gd name="connsiteX5" fmla="*/ 0 w 58734"/>
                <a:gd name="connsiteY5" fmla="*/ 29367 h 58734"/>
                <a:gd name="connsiteX6" fmla="*/ 19005 w 58734"/>
                <a:gd name="connsiteY6" fmla="*/ 19005 h 58734"/>
                <a:gd name="connsiteX7" fmla="*/ 29367 w 58734"/>
                <a:gd name="connsiteY7" fmla="*/ 0 h 58734"/>
                <a:gd name="connsiteX8" fmla="*/ 39780 w 58734"/>
                <a:gd name="connsiteY8" fmla="*/ 19005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734" h="58734">
                  <a:moveTo>
                    <a:pt x="39780" y="19005"/>
                  </a:moveTo>
                  <a:lnTo>
                    <a:pt x="58734" y="29367"/>
                  </a:lnTo>
                  <a:lnTo>
                    <a:pt x="39780" y="39780"/>
                  </a:lnTo>
                  <a:lnTo>
                    <a:pt x="29367" y="58734"/>
                  </a:lnTo>
                  <a:lnTo>
                    <a:pt x="19005" y="39780"/>
                  </a:lnTo>
                  <a:lnTo>
                    <a:pt x="0" y="29367"/>
                  </a:lnTo>
                  <a:lnTo>
                    <a:pt x="19005" y="19005"/>
                  </a:lnTo>
                  <a:lnTo>
                    <a:pt x="29367" y="0"/>
                  </a:lnTo>
                  <a:lnTo>
                    <a:pt x="39780" y="19005"/>
                  </a:lnTo>
                  <a:close/>
                </a:path>
              </a:pathLst>
            </a:custGeom>
            <a:solidFill>
              <a:srgbClr val="E50071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D098F893-7172-49E2-B6EA-AD4C5E692248}"/>
                </a:ext>
              </a:extLst>
            </p:cNvPr>
            <p:cNvSpPr/>
            <p:nvPr/>
          </p:nvSpPr>
          <p:spPr>
            <a:xfrm>
              <a:off x="7595316" y="2078727"/>
              <a:ext cx="58734" cy="58734"/>
            </a:xfrm>
            <a:custGeom>
              <a:avLst/>
              <a:gdLst>
                <a:gd name="connsiteX0" fmla="*/ 39729 w 58734"/>
                <a:gd name="connsiteY0" fmla="*/ 19005 h 58734"/>
                <a:gd name="connsiteX1" fmla="*/ 58734 w 58734"/>
                <a:gd name="connsiteY1" fmla="*/ 29367 h 58734"/>
                <a:gd name="connsiteX2" fmla="*/ 39729 w 58734"/>
                <a:gd name="connsiteY2" fmla="*/ 39729 h 58734"/>
                <a:gd name="connsiteX3" fmla="*/ 29367 w 58734"/>
                <a:gd name="connsiteY3" fmla="*/ 58734 h 58734"/>
                <a:gd name="connsiteX4" fmla="*/ 18955 w 58734"/>
                <a:gd name="connsiteY4" fmla="*/ 39729 h 58734"/>
                <a:gd name="connsiteX5" fmla="*/ 0 w 58734"/>
                <a:gd name="connsiteY5" fmla="*/ 29367 h 58734"/>
                <a:gd name="connsiteX6" fmla="*/ 18955 w 58734"/>
                <a:gd name="connsiteY6" fmla="*/ 19005 h 58734"/>
                <a:gd name="connsiteX7" fmla="*/ 29367 w 58734"/>
                <a:gd name="connsiteY7" fmla="*/ 0 h 58734"/>
                <a:gd name="connsiteX8" fmla="*/ 39729 w 58734"/>
                <a:gd name="connsiteY8" fmla="*/ 19005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734" h="58734">
                  <a:moveTo>
                    <a:pt x="39729" y="19005"/>
                  </a:moveTo>
                  <a:lnTo>
                    <a:pt x="58734" y="29367"/>
                  </a:lnTo>
                  <a:lnTo>
                    <a:pt x="39729" y="39729"/>
                  </a:lnTo>
                  <a:lnTo>
                    <a:pt x="29367" y="58734"/>
                  </a:lnTo>
                  <a:lnTo>
                    <a:pt x="18955" y="39729"/>
                  </a:lnTo>
                  <a:lnTo>
                    <a:pt x="0" y="29367"/>
                  </a:lnTo>
                  <a:lnTo>
                    <a:pt x="18955" y="19005"/>
                  </a:lnTo>
                  <a:lnTo>
                    <a:pt x="29367" y="0"/>
                  </a:lnTo>
                  <a:lnTo>
                    <a:pt x="39729" y="19005"/>
                  </a:lnTo>
                  <a:close/>
                </a:path>
              </a:pathLst>
            </a:custGeom>
            <a:solidFill>
              <a:srgbClr val="E50071"/>
            </a:solidFill>
            <a:ln w="5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666501" y="3549763"/>
            <a:ext cx="2253456" cy="1369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5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500" b="1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-252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 fontAlgn="t">
              <a:spcAft>
                <a:spcPts val="900"/>
              </a:spcAft>
              <a:buClr>
                <a:srgbClr val="5B9BD5"/>
              </a:buClr>
              <a:defRPr/>
            </a:pPr>
            <a:br>
              <a:rPr lang="ru-RU" sz="1800" b="0" dirty="0">
                <a:solidFill>
                  <a:prstClr val="black"/>
                </a:solidFill>
                <a:latin typeface=" arial"/>
              </a:rPr>
            </a:br>
            <a:br>
              <a:rPr lang="ru-RU" sz="1800" b="0" dirty="0">
                <a:solidFill>
                  <a:prstClr val="black"/>
                </a:solidFill>
                <a:latin typeface=" arial"/>
              </a:rPr>
            </a:br>
            <a:r>
              <a:rPr lang="en-US" sz="1800" b="0" dirty="0">
                <a:solidFill>
                  <a:srgbClr val="E50071"/>
                </a:solidFill>
              </a:rPr>
              <a:t>dkp@1cbit.ru</a:t>
            </a:r>
            <a:br>
              <a:rPr lang="ru-RU" sz="1800" b="0" dirty="0">
                <a:solidFill>
                  <a:prstClr val="black"/>
                </a:solidFill>
                <a:latin typeface=" arial"/>
              </a:rPr>
            </a:br>
            <a:r>
              <a:rPr lang="ru-RU" sz="1800" b="0" u="sng" dirty="0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Сайт компании</a:t>
            </a:r>
            <a:endParaRPr lang="ru-RU" sz="1800" b="0" u="sng" dirty="0">
              <a:solidFill>
                <a:schemeClr val="dk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7C157D1-2904-4FC3-9732-ADB80B001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8" y="4642706"/>
            <a:ext cx="246665" cy="2466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E830-D071-4217-B41B-8826BFF887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1" y="4345468"/>
            <a:ext cx="251319" cy="207399"/>
          </a:xfrm>
          <a:prstGeom prst="rect">
            <a:avLst/>
          </a:prstGeom>
        </p:spPr>
      </p:pic>
      <p:sp>
        <p:nvSpPr>
          <p:cNvPr id="17" name="Google Shape;96;p8">
            <a:extLst>
              <a:ext uri="{FF2B5EF4-FFF2-40B4-BE49-F238E27FC236}">
                <a16:creationId xmlns:a16="http://schemas.microsoft.com/office/drawing/2014/main" id="{E90BD5AC-1E4A-4D2E-9E11-2488328A6C1B}"/>
              </a:ext>
            </a:extLst>
          </p:cNvPr>
          <p:cNvSpPr txBox="1"/>
          <p:nvPr/>
        </p:nvSpPr>
        <p:spPr>
          <a:xfrm>
            <a:off x="413248" y="1794517"/>
            <a:ext cx="6020516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378">
              <a:buSzPts val="1100"/>
              <a:defRPr/>
            </a:pPr>
            <a:r>
              <a:rPr lang="ru" sz="2800" b="1" dirty="0">
                <a:solidFill>
                  <a:srgbClr val="E50071"/>
                </a:solidFill>
                <a:ea typeface="Montserrat Medium"/>
                <a:cs typeface="Montserrat Medium"/>
                <a:sym typeface="Montserrat Medium"/>
              </a:rPr>
              <a:t>Давайте </a:t>
            </a:r>
            <a:r>
              <a:rPr lang="ru-RU" sz="2800" b="1" dirty="0">
                <a:solidFill>
                  <a:srgbClr val="E50071"/>
                </a:solidFill>
                <a:ea typeface="Montserrat Medium"/>
                <a:cs typeface="Montserrat Medium"/>
                <a:sym typeface="Montserrat Medium"/>
              </a:rPr>
              <a:t>покорять </a:t>
            </a:r>
          </a:p>
          <a:p>
            <a:pPr defTabSz="914378">
              <a:buSzPts val="1100"/>
              <a:defRPr/>
            </a:pPr>
            <a:r>
              <a:rPr lang="ru-RU" sz="2800" b="1" dirty="0">
                <a:solidFill>
                  <a:srgbClr val="E50071"/>
                </a:solidFill>
                <a:ea typeface="Montserrat Medium"/>
                <a:cs typeface="Montserrat Medium"/>
                <a:sym typeface="Montserrat Medium"/>
              </a:rPr>
              <a:t>вершины вместе</a:t>
            </a:r>
            <a:r>
              <a:rPr lang="ru" sz="3600" b="1" dirty="0">
                <a:solidFill>
                  <a:srgbClr val="E50071"/>
                </a:solidFill>
                <a:ea typeface="Montserrat Medium"/>
                <a:cs typeface="Montserrat Medium"/>
                <a:sym typeface="Montserrat Medium"/>
              </a:rPr>
              <a:t>!</a:t>
            </a:r>
            <a:endParaRPr sz="3600" b="1" dirty="0">
              <a:solidFill>
                <a:srgbClr val="E50071"/>
              </a:solidFill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Google Shape;594;p55">
            <a:extLst>
              <a:ext uri="{FF2B5EF4-FFF2-40B4-BE49-F238E27FC236}">
                <a16:creationId xmlns:a16="http://schemas.microsoft.com/office/drawing/2014/main" id="{9D669891-CD09-70E8-0581-B59FE15F09F6}"/>
              </a:ext>
            </a:extLst>
          </p:cNvPr>
          <p:cNvSpPr txBox="1"/>
          <p:nvPr/>
        </p:nvSpPr>
        <p:spPr>
          <a:xfrm>
            <a:off x="355809" y="476094"/>
            <a:ext cx="4069556" cy="520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1"/>
                </a:solidFill>
              </a:rPr>
              <a:t>Сессия ответов на вопросы</a:t>
            </a:r>
            <a:endParaRPr sz="1100" dirty="0">
              <a:solidFill>
                <a:schemeClr val="tx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262035E2-8AF9-BCD0-5C0B-CD2DA7D1A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2"/>
          <a:stretch/>
        </p:blipFill>
        <p:spPr bwMode="auto">
          <a:xfrm>
            <a:off x="4904614" y="982216"/>
            <a:ext cx="3707072" cy="35706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99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FC17AE7B-7FB7-11CF-3789-0C317E601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9;p22">
            <a:extLst>
              <a:ext uri="{FF2B5EF4-FFF2-40B4-BE49-F238E27FC236}">
                <a16:creationId xmlns:a16="http://schemas.microsoft.com/office/drawing/2014/main" id="{6478F49E-B0A5-1C00-AAA2-383BE2EC4B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2;p20">
            <a:extLst>
              <a:ext uri="{FF2B5EF4-FFF2-40B4-BE49-F238E27FC236}">
                <a16:creationId xmlns:a16="http://schemas.microsoft.com/office/drawing/2014/main" id="{AF171B7F-D9B5-63D4-B328-03B37EC92892}"/>
              </a:ext>
            </a:extLst>
          </p:cNvPr>
          <p:cNvSpPr/>
          <p:nvPr/>
        </p:nvSpPr>
        <p:spPr>
          <a:xfrm>
            <a:off x="426416" y="2077542"/>
            <a:ext cx="5018400" cy="98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Краткий обзор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tx1"/>
                </a:solidFill>
                <a:ea typeface="Calibri" panose="020F0502020204030204" pitchFamily="34" charset="0"/>
              </a:rPr>
              <a:t>п</a:t>
            </a:r>
            <a:r>
              <a:rPr lang="ru-RU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рограмм,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задействованных в вебинаре</a:t>
            </a:r>
            <a:r>
              <a:rPr lang="en-US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endParaRPr lang="ru-RU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F4A883-3F6B-FE55-B90B-34088665CA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22" t="10406" r="12500" b="11508"/>
          <a:stretch/>
        </p:blipFill>
        <p:spPr>
          <a:xfrm>
            <a:off x="5400000" y="1800000"/>
            <a:ext cx="3212476" cy="31641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981FB8-DEB2-4C96-75E5-B3C0AF0E8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609" y="2181588"/>
            <a:ext cx="900000" cy="7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02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0E14F2C0-42CD-6B3D-4194-D61CC3D0C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A2ED4B0-D4FC-445E-63F1-041C432A7A1F}"/>
              </a:ext>
            </a:extLst>
          </p:cNvPr>
          <p:cNvSpPr/>
          <p:nvPr/>
        </p:nvSpPr>
        <p:spPr>
          <a:xfrm>
            <a:off x="476721" y="1073676"/>
            <a:ext cx="4103687" cy="1289603"/>
          </a:xfrm>
          <a:prstGeom prst="roundRect">
            <a:avLst/>
          </a:prstGeom>
          <a:solidFill>
            <a:srgbClr val="E50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5" name="Google Shape;255;p28">
            <a:extLst>
              <a:ext uri="{FF2B5EF4-FFF2-40B4-BE49-F238E27FC236}">
                <a16:creationId xmlns:a16="http://schemas.microsoft.com/office/drawing/2014/main" id="{76149910-FD7F-ED6B-DF88-C6C22DD87A0C}"/>
              </a:ext>
            </a:extLst>
          </p:cNvPr>
          <p:cNvSpPr txBox="1"/>
          <p:nvPr/>
        </p:nvSpPr>
        <p:spPr>
          <a:xfrm>
            <a:off x="5256000" y="359999"/>
            <a:ext cx="298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/>
            <a:r>
              <a:rPr lang="ru-RU" sz="18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Краткий обзор</a:t>
            </a:r>
            <a:endParaRPr lang="ru-RU" sz="18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0F0E5-8929-49AF-068C-689E2B4DDAEE}"/>
              </a:ext>
            </a:extLst>
          </p:cNvPr>
          <p:cNvSpPr txBox="1"/>
          <p:nvPr/>
        </p:nvSpPr>
        <p:spPr>
          <a:xfrm>
            <a:off x="656916" y="1164323"/>
            <a:ext cx="27093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Внедрение и локализация: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Отраслевые решения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Решения для других стран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Внедренные решения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Крупнейшие проекты</a:t>
            </a:r>
          </a:p>
        </p:txBody>
      </p:sp>
      <p:pic>
        <p:nvPicPr>
          <p:cNvPr id="7" name="Google Shape;119;p22">
            <a:extLst>
              <a:ext uri="{FF2B5EF4-FFF2-40B4-BE49-F238E27FC236}">
                <a16:creationId xmlns:a16="http://schemas.microsoft.com/office/drawing/2014/main" id="{761A5277-65EE-4F01-770D-4120213475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2803E51-DBD6-C528-A270-28EBB4549EAA}"/>
              </a:ext>
            </a:extLst>
          </p:cNvPr>
          <p:cNvSpPr/>
          <p:nvPr/>
        </p:nvSpPr>
        <p:spPr>
          <a:xfrm>
            <a:off x="468313" y="2571750"/>
            <a:ext cx="4103687" cy="2160587"/>
          </a:xfrm>
          <a:prstGeom prst="roundRect">
            <a:avLst/>
          </a:prstGeom>
          <a:solidFill>
            <a:schemeClr val="bg1"/>
          </a:solidFill>
          <a:ln>
            <a:solidFill>
              <a:srgbClr val="E5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FD46915-AC1D-8CC3-114F-4EA182F3AA08}"/>
              </a:ext>
            </a:extLst>
          </p:cNvPr>
          <p:cNvSpPr/>
          <p:nvPr/>
        </p:nvSpPr>
        <p:spPr>
          <a:xfrm>
            <a:off x="5049891" y="1419934"/>
            <a:ext cx="3638079" cy="2863780"/>
          </a:xfrm>
          <a:prstGeom prst="roundRect">
            <a:avLst/>
          </a:prstGeom>
          <a:solidFill>
            <a:schemeClr val="bg1"/>
          </a:solidFill>
          <a:ln>
            <a:solidFill>
              <a:srgbClr val="E5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097A9A-734E-FB1F-6A42-DFDC0AF8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079" y="1901789"/>
            <a:ext cx="1256552" cy="1233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23282-C4AA-E60C-4F3A-20D338A5F6EB}"/>
              </a:ext>
            </a:extLst>
          </p:cNvPr>
          <p:cNvSpPr txBox="1"/>
          <p:nvPr/>
        </p:nvSpPr>
        <p:spPr>
          <a:xfrm>
            <a:off x="656916" y="2851824"/>
            <a:ext cx="35175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Для кого: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Корпорации и холдинги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Для среднего бизнеса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Предприниматели и малый бизнес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Государственные и муниципальные учреждения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Некоммерческие организации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B1723C-A831-AD3D-4FC8-D07405D133DF}"/>
              </a:ext>
            </a:extLst>
          </p:cNvPr>
          <p:cNvSpPr txBox="1"/>
          <p:nvPr/>
        </p:nvSpPr>
        <p:spPr>
          <a:xfrm>
            <a:off x="5291631" y="1718477"/>
            <a:ext cx="326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Для чего: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Управление производством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Управление торговлей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Управление финансами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Документооборот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Зарплата и управление персоналом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Бухгалтерский и налоговый учет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Учет и отчетность по МСФО</a:t>
            </a:r>
          </a:p>
          <a:p>
            <a:pPr marL="285750" indent="-285750">
              <a:buClr>
                <a:srgbClr val="E50071"/>
              </a:buClr>
              <a:buFont typeface="Wingdings" panose="05000000000000000000" pitchFamily="2" charset="2"/>
              <a:buChar char="§"/>
            </a:pPr>
            <a:r>
              <a:rPr lang="ru-RU" dirty="0"/>
              <a:t>Налоговый мониторинг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9B6E24-2BE8-5865-BCDB-B12626915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196" y="291797"/>
            <a:ext cx="528331" cy="4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91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F225F3-831C-BE9B-E73A-E571F1B0D0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10"/>
          <a:stretch>
            <a:fillRect/>
          </a:stretch>
        </p:blipFill>
        <p:spPr>
          <a:xfrm>
            <a:off x="5429362" y="2486734"/>
            <a:ext cx="3714637" cy="2656766"/>
          </a:xfrm>
          <a:prstGeom prst="rect">
            <a:avLst/>
          </a:prstGeom>
        </p:spPr>
      </p:pic>
      <p:sp>
        <p:nvSpPr>
          <p:cNvPr id="110" name="Google Shape;110;p22"/>
          <p:cNvSpPr txBox="1"/>
          <p:nvPr/>
        </p:nvSpPr>
        <p:spPr>
          <a:xfrm>
            <a:off x="856526" y="1322505"/>
            <a:ext cx="41528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2"/>
          <p:cNvSpPr txBox="1"/>
          <p:nvPr/>
        </p:nvSpPr>
        <p:spPr>
          <a:xfrm>
            <a:off x="1152309" y="2636194"/>
            <a:ext cx="44282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Технологическая платформа мирового уровня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 txBox="1"/>
          <p:nvPr/>
        </p:nvSpPr>
        <p:spPr>
          <a:xfrm>
            <a:off x="1152308" y="3432925"/>
            <a:ext cx="442825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Универсальность программ 1С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1152309" y="1710951"/>
            <a:ext cx="4428255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Гибкая ценовая политика программных продуктов фирмы «1С» и схема лицензирования </a:t>
            </a:r>
            <a:endParaRPr sz="1100" dirty="0"/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807" y="1760451"/>
            <a:ext cx="379182" cy="37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807" y="2585103"/>
            <a:ext cx="379182" cy="37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807" y="3415033"/>
            <a:ext cx="379182" cy="37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05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51;p23">
            <a:extLst>
              <a:ext uri="{FF2B5EF4-FFF2-40B4-BE49-F238E27FC236}">
                <a16:creationId xmlns:a16="http://schemas.microsoft.com/office/drawing/2014/main" id="{1DFD206F-6F67-4785-9677-EC006BE2EB06}"/>
              </a:ext>
            </a:extLst>
          </p:cNvPr>
          <p:cNvSpPr/>
          <p:nvPr/>
        </p:nvSpPr>
        <p:spPr>
          <a:xfrm>
            <a:off x="6091257" y="315945"/>
            <a:ext cx="2251761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Преимущества</a:t>
            </a:r>
            <a:endParaRPr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5EDBCB-0BC0-1D22-42BE-357A54A5D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196" y="291797"/>
            <a:ext cx="528331" cy="4580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2DD88CAB-BCF9-4821-8FC1-9D3ACC9F8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26792B-02B9-FA39-639B-513F64D86B7E}"/>
              </a:ext>
            </a:extLst>
          </p:cNvPr>
          <p:cNvSpPr txBox="1"/>
          <p:nvPr/>
        </p:nvSpPr>
        <p:spPr>
          <a:xfrm>
            <a:off x="374254" y="1950142"/>
            <a:ext cx="2822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Комплексная автоматизация </a:t>
            </a:r>
          </a:p>
          <a:p>
            <a:r>
              <a:rPr lang="ru-RU" sz="1200" dirty="0"/>
              <a:t>бизнес-процессов </a:t>
            </a:r>
          </a:p>
          <a:p>
            <a:r>
              <a:rPr lang="ru-RU" sz="1200" dirty="0"/>
              <a:t>для эффективного управления предприятием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2B66D0-C4DD-3D0F-4636-C0E8BE1C6B17}"/>
              </a:ext>
            </a:extLst>
          </p:cNvPr>
          <p:cNvSpPr txBox="1"/>
          <p:nvPr/>
        </p:nvSpPr>
        <p:spPr>
          <a:xfrm>
            <a:off x="2941519" y="1733272"/>
            <a:ext cx="2598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ECM-система для организации совместной работы сотрудников</a:t>
            </a:r>
          </a:p>
          <a:p>
            <a:r>
              <a:rPr lang="ru-RU" sz="1200" dirty="0"/>
              <a:t>с документами, управление </a:t>
            </a:r>
          </a:p>
          <a:p>
            <a:r>
              <a:rPr lang="ru-RU" sz="1200" dirty="0"/>
              <a:t>бизнес-процессами</a:t>
            </a:r>
          </a:p>
        </p:txBody>
      </p:sp>
      <p:pic>
        <p:nvPicPr>
          <p:cNvPr id="17" name="Google Shape;119;p22">
            <a:extLst>
              <a:ext uri="{FF2B5EF4-FFF2-40B4-BE49-F238E27FC236}">
                <a16:creationId xmlns:a16="http://schemas.microsoft.com/office/drawing/2014/main" id="{AC952CCE-8A81-CBC8-C6BA-A12869FEE5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624D5F-A2A6-2856-E98F-FDDF86B7BCE4}"/>
              </a:ext>
            </a:extLst>
          </p:cNvPr>
          <p:cNvSpPr txBox="1"/>
          <p:nvPr/>
        </p:nvSpPr>
        <p:spPr>
          <a:xfrm>
            <a:off x="5732871" y="1409377"/>
            <a:ext cx="1151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1С:Архив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102A31-89A6-FA82-8BDE-26AC278D0529}"/>
              </a:ext>
            </a:extLst>
          </p:cNvPr>
          <p:cNvSpPr txBox="1"/>
          <p:nvPr/>
        </p:nvSpPr>
        <p:spPr>
          <a:xfrm>
            <a:off x="2942733" y="1464056"/>
            <a:ext cx="2408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1С:Документооборот 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866D9D-03C6-A889-75CE-FA5EA93EB361}"/>
              </a:ext>
            </a:extLst>
          </p:cNvPr>
          <p:cNvSpPr txBox="1"/>
          <p:nvPr/>
        </p:nvSpPr>
        <p:spPr>
          <a:xfrm>
            <a:off x="388091" y="1462448"/>
            <a:ext cx="2032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1С:ERP Управление предприятием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F6DCB2-4D61-91FC-C409-922353F58AA3}"/>
              </a:ext>
            </a:extLst>
          </p:cNvPr>
          <p:cNvSpPr txBox="1"/>
          <p:nvPr/>
        </p:nvSpPr>
        <p:spPr>
          <a:xfrm>
            <a:off x="5732871" y="1740753"/>
            <a:ext cx="2855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Система долговременного хранения бумажных и электронных документов с гарантией юридической значимости на неограниченный срок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72201-4094-7DDF-7951-DDD40A5AD6F8}"/>
              </a:ext>
            </a:extLst>
          </p:cNvPr>
          <p:cNvSpPr txBox="1"/>
          <p:nvPr/>
        </p:nvSpPr>
        <p:spPr>
          <a:xfrm>
            <a:off x="5027564" y="3483708"/>
            <a:ext cx="2408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1С:Сканер документов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0DFCA-7863-45A3-BDD3-782F09FC77AA}"/>
              </a:ext>
            </a:extLst>
          </p:cNvPr>
          <p:cNvSpPr txBox="1"/>
          <p:nvPr/>
        </p:nvSpPr>
        <p:spPr>
          <a:xfrm>
            <a:off x="5030831" y="3786609"/>
            <a:ext cx="3557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Мобильное приложение, которое «превратит» бумажные документы в электронные документы 1С: достаточно сфотографировать документ в приложении (без доступа к базе)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F86D44-88D4-AFF4-E6B0-2D303A2787B7}"/>
              </a:ext>
            </a:extLst>
          </p:cNvPr>
          <p:cNvSpPr txBox="1"/>
          <p:nvPr/>
        </p:nvSpPr>
        <p:spPr>
          <a:xfrm>
            <a:off x="2937607" y="3469473"/>
            <a:ext cx="1389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1С:</a:t>
            </a:r>
            <a:r>
              <a:rPr lang="ru-RU" b="1" dirty="0"/>
              <a:t> </a:t>
            </a:r>
            <a:r>
              <a:rPr lang="ru-RU" b="1" dirty="0">
                <a:solidFill>
                  <a:srgbClr val="E50071"/>
                </a:solidFill>
              </a:rPr>
              <a:t>Подпись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9F673-18FD-D469-C906-778AA6E63B61}"/>
              </a:ext>
            </a:extLst>
          </p:cNvPr>
          <p:cNvSpPr txBox="1"/>
          <p:nvPr/>
        </p:nvSpPr>
        <p:spPr>
          <a:xfrm>
            <a:off x="2937607" y="3732473"/>
            <a:ext cx="2022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Сервис для получения сертификата электронной подписи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AD3C0-CF08-91DF-07C3-56B1BD72FCF7}"/>
              </a:ext>
            </a:extLst>
          </p:cNvPr>
          <p:cNvSpPr txBox="1"/>
          <p:nvPr/>
        </p:nvSpPr>
        <p:spPr>
          <a:xfrm>
            <a:off x="2519182" y="1040020"/>
            <a:ext cx="4101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Программы по работе с документами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F6909-E2D9-9BE2-D7E0-FACB41536BE4}"/>
              </a:ext>
            </a:extLst>
          </p:cNvPr>
          <p:cNvSpPr txBox="1"/>
          <p:nvPr/>
        </p:nvSpPr>
        <p:spPr>
          <a:xfrm>
            <a:off x="3882328" y="2957877"/>
            <a:ext cx="2747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>
                    <a:lumMod val="50000"/>
                  </a:schemeClr>
                </a:solidFill>
              </a:rPr>
              <a:t>Программы - помощники</a:t>
            </a:r>
          </a:p>
        </p:txBody>
      </p:sp>
      <p:sp>
        <p:nvSpPr>
          <p:cNvPr id="5" name="Google Shape;255;p28">
            <a:extLst>
              <a:ext uri="{FF2B5EF4-FFF2-40B4-BE49-F238E27FC236}">
                <a16:creationId xmlns:a16="http://schemas.microsoft.com/office/drawing/2014/main" id="{CF45C57E-8EE6-04B7-3B91-3BD32F68A7BB}"/>
              </a:ext>
            </a:extLst>
          </p:cNvPr>
          <p:cNvSpPr txBox="1"/>
          <p:nvPr/>
        </p:nvSpPr>
        <p:spPr>
          <a:xfrm>
            <a:off x="5256000" y="360000"/>
            <a:ext cx="30145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/>
            <a:r>
              <a:rPr lang="ru-RU" sz="18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Краткий обзор</a:t>
            </a:r>
            <a:endParaRPr lang="ru-RU" sz="18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1DF697-C9E4-4766-BBD9-11B4A0ED1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196" y="291797"/>
            <a:ext cx="528331" cy="458076"/>
          </a:xfrm>
          <a:prstGeom prst="rect">
            <a:avLst/>
          </a:prstGeom>
        </p:spPr>
      </p:pic>
      <p:pic>
        <p:nvPicPr>
          <p:cNvPr id="8" name="object 6">
            <a:extLst>
              <a:ext uri="{FF2B5EF4-FFF2-40B4-BE49-F238E27FC236}">
                <a16:creationId xmlns:a16="http://schemas.microsoft.com/office/drawing/2014/main" id="{396C9BA4-0D1D-50CF-F5F4-C4C623C35C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468" y="2899009"/>
            <a:ext cx="2107155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8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>
          <a:extLst>
            <a:ext uri="{FF2B5EF4-FFF2-40B4-BE49-F238E27FC236}">
              <a16:creationId xmlns:a16="http://schemas.microsoft.com/office/drawing/2014/main" id="{7A516313-706E-7881-D969-51A1567D1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411F4B9-52E1-FB0F-DDAD-B031AAC3C346}"/>
              </a:ext>
            </a:extLst>
          </p:cNvPr>
          <p:cNvSpPr txBox="1"/>
          <p:nvPr/>
        </p:nvSpPr>
        <p:spPr>
          <a:xfrm>
            <a:off x="3286120" y="2439186"/>
            <a:ext cx="28557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Сервис для обмена юридически значимыми документами (счетами-фактурами, актами, накладными, договорами, соглашениями и пр.) с контрагентами через Интернет</a:t>
            </a:r>
          </a:p>
        </p:txBody>
      </p:sp>
      <p:pic>
        <p:nvPicPr>
          <p:cNvPr id="17" name="Google Shape;119;p22">
            <a:extLst>
              <a:ext uri="{FF2B5EF4-FFF2-40B4-BE49-F238E27FC236}">
                <a16:creationId xmlns:a16="http://schemas.microsoft.com/office/drawing/2014/main" id="{6610C8ED-F5F4-EC76-9147-0FAAC869EB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16" y="372491"/>
            <a:ext cx="1492193" cy="4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1370F84-E3F0-637C-4636-450B9BCABEC2}"/>
              </a:ext>
            </a:extLst>
          </p:cNvPr>
          <p:cNvSpPr txBox="1"/>
          <p:nvPr/>
        </p:nvSpPr>
        <p:spPr>
          <a:xfrm>
            <a:off x="3286120" y="1966545"/>
            <a:ext cx="932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1С:ЭДО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7CC86-9C33-9306-2D61-79078A1C2A4E}"/>
              </a:ext>
            </a:extLst>
          </p:cNvPr>
          <p:cNvSpPr txBox="1"/>
          <p:nvPr/>
        </p:nvSpPr>
        <p:spPr>
          <a:xfrm>
            <a:off x="6296370" y="1966404"/>
            <a:ext cx="2408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1С- Отчетность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CDA51-70B0-2BB3-D1AD-74E5F99BA043}"/>
              </a:ext>
            </a:extLst>
          </p:cNvPr>
          <p:cNvSpPr txBox="1"/>
          <p:nvPr/>
        </p:nvSpPr>
        <p:spPr>
          <a:xfrm>
            <a:off x="6296370" y="2412516"/>
            <a:ext cx="25980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Сервис, предназначенный для отправки отчетности и обмена другими документами с контролирующими органами непосредственно из программы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96529-6B8E-BF79-747E-B3103E18E107}"/>
              </a:ext>
            </a:extLst>
          </p:cNvPr>
          <p:cNvSpPr txBox="1"/>
          <p:nvPr/>
        </p:nvSpPr>
        <p:spPr>
          <a:xfrm>
            <a:off x="514300" y="1863247"/>
            <a:ext cx="2408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50071"/>
                </a:solidFill>
              </a:rPr>
              <a:t>1С:Распознавание первичных документов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ACF92-CAE6-57F4-BFDB-C6C866088C84}"/>
              </a:ext>
            </a:extLst>
          </p:cNvPr>
          <p:cNvSpPr txBox="1"/>
          <p:nvPr/>
        </p:nvSpPr>
        <p:spPr>
          <a:xfrm>
            <a:off x="533536" y="2412516"/>
            <a:ext cx="2598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Сервис, который легко превратит бумажные документы в электронные документы 1С: достаточно отсканировать или сфотографировать документ в мобильном приложении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B48E01-EEB3-0E6C-283A-415EF6C9884D}"/>
              </a:ext>
            </a:extLst>
          </p:cNvPr>
          <p:cNvSpPr txBox="1"/>
          <p:nvPr/>
        </p:nvSpPr>
        <p:spPr>
          <a:xfrm>
            <a:off x="1296741" y="1222879"/>
            <a:ext cx="6685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Сервисы, встроенные в типовые конфигурации 1С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(модули-помощники)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Google Shape;255;p28">
            <a:extLst>
              <a:ext uri="{FF2B5EF4-FFF2-40B4-BE49-F238E27FC236}">
                <a16:creationId xmlns:a16="http://schemas.microsoft.com/office/drawing/2014/main" id="{D7559F73-B38E-7FB1-87D8-36BD4BDCCEA1}"/>
              </a:ext>
            </a:extLst>
          </p:cNvPr>
          <p:cNvSpPr txBox="1"/>
          <p:nvPr/>
        </p:nvSpPr>
        <p:spPr>
          <a:xfrm>
            <a:off x="5256000" y="360000"/>
            <a:ext cx="30145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/>
            <a:r>
              <a:rPr lang="ru-RU" sz="18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Краткий обзор сервисов</a:t>
            </a:r>
            <a:endParaRPr lang="ru-RU" sz="18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3DA749-3A2B-8D8F-F1A6-CAE0F7584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196" y="291797"/>
            <a:ext cx="528331" cy="458076"/>
          </a:xfrm>
          <a:prstGeom prst="rect">
            <a:avLst/>
          </a:prstGeom>
        </p:spPr>
      </p:pic>
      <p:pic>
        <p:nvPicPr>
          <p:cNvPr id="4" name="object 15">
            <a:extLst>
              <a:ext uri="{FF2B5EF4-FFF2-40B4-BE49-F238E27FC236}">
                <a16:creationId xmlns:a16="http://schemas.microsoft.com/office/drawing/2014/main" id="{A5EC11C3-35F5-4184-31D4-3612FE0679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637" t="8842"/>
          <a:stretch/>
        </p:blipFill>
        <p:spPr>
          <a:xfrm>
            <a:off x="3131606" y="3581162"/>
            <a:ext cx="2717388" cy="156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7328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ETTERS credentials_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C54FC"/>
      </a:accent1>
      <a:accent2>
        <a:srgbClr val="8D1CFC"/>
      </a:accent2>
      <a:accent3>
        <a:srgbClr val="FC5F1C"/>
      </a:accent3>
      <a:accent4>
        <a:srgbClr val="00CFCC"/>
      </a:accent4>
      <a:accent5>
        <a:srgbClr val="8D1CFC"/>
      </a:accent5>
      <a:accent6>
        <a:srgbClr val="00A5CF"/>
      </a:accent6>
      <a:hlink>
        <a:srgbClr val="0C0C0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1747</Words>
  <Application>Microsoft Office PowerPoint</Application>
  <PresentationFormat>Экран (16:9)</PresentationFormat>
  <Paragraphs>335</Paragraphs>
  <Slides>42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4" baseType="lpstr">
      <vt:lpstr>Montserrat Medium</vt:lpstr>
      <vt:lpstr>Wingdings</vt:lpstr>
      <vt:lpstr>Helvetica Neue</vt:lpstr>
      <vt:lpstr> arial</vt:lpstr>
      <vt:lpstr>Arial</vt:lpstr>
      <vt:lpstr>Arial (Основной текст)</vt:lpstr>
      <vt:lpstr>Times New Roman</vt:lpstr>
      <vt:lpstr>Montserrat</vt:lpstr>
      <vt:lpstr>Verdana</vt:lpstr>
      <vt:lpstr>Calibri</vt:lpstr>
      <vt:lpstr>Simple Light</vt:lpstr>
      <vt:lpstr>1_SETTERS credentials_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программ по подготовке отчетности для ФНС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Nastya</dc:creator>
  <cp:lastModifiedBy>Яна Левкина</cp:lastModifiedBy>
  <cp:revision>271</cp:revision>
  <dcterms:modified xsi:type="dcterms:W3CDTF">2026-02-04T11:44:57Z</dcterms:modified>
</cp:coreProperties>
</file>