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7" r:id="rId3"/>
    <p:sldMasterId id="2147486829" r:id="rId4"/>
    <p:sldMasterId id="2147486841" r:id="rId5"/>
    <p:sldMasterId id="2147486853" r:id="rId6"/>
    <p:sldMasterId id="2147486865" r:id="rId7"/>
    <p:sldMasterId id="2147486877" r:id="rId8"/>
    <p:sldMasterId id="2147486889" r:id="rId9"/>
    <p:sldMasterId id="2147486901" r:id="rId10"/>
    <p:sldMasterId id="2147486913" r:id="rId11"/>
    <p:sldMasterId id="2147487038" r:id="rId12"/>
  </p:sldMasterIdLst>
  <p:notesMasterIdLst>
    <p:notesMasterId r:id="rId25"/>
  </p:notesMasterIdLst>
  <p:handoutMasterIdLst>
    <p:handoutMasterId r:id="rId26"/>
  </p:handoutMasterIdLst>
  <p:sldIdLst>
    <p:sldId id="2681" r:id="rId13"/>
    <p:sldId id="2658" r:id="rId14"/>
    <p:sldId id="2661" r:id="rId15"/>
    <p:sldId id="2676" r:id="rId16"/>
    <p:sldId id="2675" r:id="rId17"/>
    <p:sldId id="2668" r:id="rId18"/>
    <p:sldId id="2650" r:id="rId19"/>
    <p:sldId id="2641" r:id="rId20"/>
    <p:sldId id="2640" r:id="rId21"/>
    <p:sldId id="2680" r:id="rId22"/>
    <p:sldId id="2677" r:id="rId23"/>
    <p:sldId id="2678" r:id="rId24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4" autoAdjust="0"/>
    <p:restoredTop sz="93827" autoAdjust="0"/>
  </p:normalViewPr>
  <p:slideViewPr>
    <p:cSldViewPr>
      <p:cViewPr>
        <p:scale>
          <a:sx n="100" d="100"/>
          <a:sy n="100" d="100"/>
        </p:scale>
        <p:origin x="1662" y="528"/>
      </p:cViewPr>
      <p:guideLst>
        <p:guide orient="horz" pos="2041"/>
        <p:guide pos="3629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FD286E-FC69-FA43-6E0A-4566AA15D8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8FAB78-56C5-5CFB-2AB9-A89D52DB9C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175123E-8A8B-FA07-6E94-4C90D8A9CD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932C4AB-81D9-CE0B-7777-8D2693EEDC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AF0D83-4D4F-9C4A-A50C-2215560AD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C694609-2B87-8143-7DF4-6EDF7F064C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643190E-3351-7A93-F44A-E64EE618CEF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644D53F-264E-DAE3-F657-6B742E968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45B3C65-E049-2872-F087-68D3C6A036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50D6F04-0F38-8180-5804-08F6AF2512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064574C-EAB4-6D25-46A9-9102C7E0F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A5FF60-BE15-844A-B038-2DB81EADFE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>
            <a:extLst>
              <a:ext uri="{FF2B5EF4-FFF2-40B4-BE49-F238E27FC236}">
                <a16:creationId xmlns:a16="http://schemas.microsoft.com/office/drawing/2014/main" id="{294076EE-A04B-F53C-D4D0-FDC75DDA9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>
            <a:extLst>
              <a:ext uri="{FF2B5EF4-FFF2-40B4-BE49-F238E27FC236}">
                <a16:creationId xmlns:a16="http://schemas.microsoft.com/office/drawing/2014/main" id="{D0774822-14DC-A9B3-3BA5-58FD3D722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7" name="Номер слайда 3">
            <a:extLst>
              <a:ext uri="{FF2B5EF4-FFF2-40B4-BE49-F238E27FC236}">
                <a16:creationId xmlns:a16="http://schemas.microsoft.com/office/drawing/2014/main" id="{794C27F0-A96D-B6CA-3AB0-AF707A20A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2061D459-3288-3A47-BD30-9F51B1910EAA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>
            <a:extLst>
              <a:ext uri="{FF2B5EF4-FFF2-40B4-BE49-F238E27FC236}">
                <a16:creationId xmlns:a16="http://schemas.microsoft.com/office/drawing/2014/main" id="{56641AAC-D977-678F-C627-3E4CC35F3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Заметки 2">
            <a:extLst>
              <a:ext uri="{FF2B5EF4-FFF2-40B4-BE49-F238E27FC236}">
                <a16:creationId xmlns:a16="http://schemas.microsoft.com/office/drawing/2014/main" id="{094B0799-C30D-2604-EE0C-BEA01133C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1351D53B-D669-4732-4837-908C6B9F6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1D2B39C9-95B6-6B49-88B7-C80BB59FC003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>
            <a:extLst>
              <a:ext uri="{FF2B5EF4-FFF2-40B4-BE49-F238E27FC236}">
                <a16:creationId xmlns:a16="http://schemas.microsoft.com/office/drawing/2014/main" id="{E80EA82F-A657-CF2C-9AC9-F875F32E8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>
            <a:extLst>
              <a:ext uri="{FF2B5EF4-FFF2-40B4-BE49-F238E27FC236}">
                <a16:creationId xmlns:a16="http://schemas.microsoft.com/office/drawing/2014/main" id="{BA3F39DD-0D3A-EABC-EF37-471A387C7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25F0AA61-4FD9-8FD4-EED4-991A1A0D60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11AFA6F3-5510-0C4E-8230-E1FA52321E0B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>
            <a:extLst>
              <a:ext uri="{FF2B5EF4-FFF2-40B4-BE49-F238E27FC236}">
                <a16:creationId xmlns:a16="http://schemas.microsoft.com/office/drawing/2014/main" id="{E14F71BE-83E2-CAC8-B7D7-24EB1EC22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Заметки 2">
            <a:extLst>
              <a:ext uri="{FF2B5EF4-FFF2-40B4-BE49-F238E27FC236}">
                <a16:creationId xmlns:a16="http://schemas.microsoft.com/office/drawing/2014/main" id="{30512F0F-CE50-6931-D45F-C1145CF28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771" name="Номер слайда 3">
            <a:extLst>
              <a:ext uri="{FF2B5EF4-FFF2-40B4-BE49-F238E27FC236}">
                <a16:creationId xmlns:a16="http://schemas.microsoft.com/office/drawing/2014/main" id="{637ECE29-EFAD-D5E2-CFC7-52CEE7442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14FF3026-7311-A543-B72A-8EFA0CD97C8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67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4789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40721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81944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3755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93556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76672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7695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925" y="1584325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2475" y="1584325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81840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29200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0977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8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58415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26083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3819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46297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9950" y="107950"/>
            <a:ext cx="2733675" cy="4470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25" y="107950"/>
            <a:ext cx="8048625" cy="4470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3097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1431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8701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22340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925" y="1584325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2475" y="1584325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83092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04688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3273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36244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192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69213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91653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25518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9950" y="107950"/>
            <a:ext cx="2733675" cy="4470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25" y="107950"/>
            <a:ext cx="8048625" cy="4470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03201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0" name="Picture 14">
            <a:extLst>
              <a:ext uri="{FF2B5EF4-FFF2-40B4-BE49-F238E27FC236}">
                <a16:creationId xmlns:a16="http://schemas.microsoft.com/office/drawing/2014/main" id="{F3D848C9-4CCD-C62A-87E1-C67213A0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9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12">
            <a:extLst>
              <a:ext uri="{FF2B5EF4-FFF2-40B4-BE49-F238E27FC236}">
                <a16:creationId xmlns:a16="http://schemas.microsoft.com/office/drawing/2014/main" id="{C8478926-BF3B-BDA8-1012-9A19827E56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8074" y="4328781"/>
            <a:ext cx="6483168" cy="1655534"/>
          </a:xfrm>
        </p:spPr>
        <p:txBody>
          <a:bodyPr/>
          <a:lstStyle>
            <a:lvl1pPr marL="0" indent="0">
              <a:buFontTx/>
              <a:buNone/>
              <a:defRPr sz="2897" smtClean="0">
                <a:latin typeface="Futura PT Demi" panose="020B0602020204020303" pitchFamily="34" charset="-79"/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B703574B-2198-1652-B7B7-E64548ADED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8073" y="2013433"/>
            <a:ext cx="8891602" cy="1389608"/>
          </a:xfrm>
        </p:spPr>
        <p:txBody>
          <a:bodyPr/>
          <a:lstStyle>
            <a:lvl1pPr>
              <a:defRPr sz="4534" smtClean="0">
                <a:latin typeface="Futura PT Demi" panose="020B0602020204020303" pitchFamily="34" charset="-79"/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63292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683245"/>
            <a:ext cx="9793764" cy="185147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4894621"/>
            <a:ext cx="8065453" cy="2207378"/>
          </a:xfrm>
        </p:spPr>
        <p:txBody>
          <a:bodyPr/>
          <a:lstStyle>
            <a:lvl1pPr marL="0" indent="0" algn="ctr">
              <a:buNone/>
              <a:defRPr/>
            </a:lvl1pPr>
            <a:lvl2pPr marL="575843" indent="0" algn="ctr">
              <a:buNone/>
              <a:defRPr/>
            </a:lvl2pPr>
            <a:lvl3pPr marL="1151687" indent="0" algn="ctr">
              <a:buNone/>
              <a:defRPr/>
            </a:lvl3pPr>
            <a:lvl4pPr marL="1727530" indent="0" algn="ctr">
              <a:buNone/>
              <a:defRPr/>
            </a:lvl4pPr>
            <a:lvl5pPr marL="2303374" indent="0" algn="ctr">
              <a:buNone/>
              <a:defRPr/>
            </a:lvl5pPr>
            <a:lvl6pPr marL="2879217" indent="0" algn="ctr">
              <a:buNone/>
              <a:defRPr/>
            </a:lvl6pPr>
            <a:lvl7pPr marL="3455060" indent="0" algn="ctr">
              <a:buNone/>
              <a:defRPr/>
            </a:lvl7pPr>
            <a:lvl8pPr marL="4030904" indent="0" algn="ctr">
              <a:buNone/>
              <a:defRPr/>
            </a:lvl8pPr>
            <a:lvl9pPr marL="460674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23072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1103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5550437"/>
            <a:ext cx="9793764" cy="1715517"/>
          </a:xfrm>
        </p:spPr>
        <p:txBody>
          <a:bodyPr anchor="t"/>
          <a:lstStyle>
            <a:lvl1pPr algn="l">
              <a:defRPr sz="503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3660970"/>
            <a:ext cx="9793764" cy="1889467"/>
          </a:xfrm>
        </p:spPr>
        <p:txBody>
          <a:bodyPr anchor="b"/>
          <a:lstStyle>
            <a:lvl1pPr marL="0" indent="0">
              <a:buNone/>
              <a:defRPr sz="2519"/>
            </a:lvl1pPr>
            <a:lvl2pPr marL="575843" indent="0">
              <a:buNone/>
              <a:defRPr sz="2267"/>
            </a:lvl2pPr>
            <a:lvl3pPr marL="1151687" indent="0">
              <a:buNone/>
              <a:defRPr sz="2015"/>
            </a:lvl3pPr>
            <a:lvl4pPr marL="1727530" indent="0">
              <a:buNone/>
              <a:defRPr sz="1763"/>
            </a:lvl4pPr>
            <a:lvl5pPr marL="2303374" indent="0">
              <a:buNone/>
              <a:defRPr sz="1763"/>
            </a:lvl5pPr>
            <a:lvl6pPr marL="2879217" indent="0">
              <a:buNone/>
              <a:defRPr sz="1763"/>
            </a:lvl6pPr>
            <a:lvl7pPr marL="3455060" indent="0">
              <a:buNone/>
              <a:defRPr sz="1763"/>
            </a:lvl7pPr>
            <a:lvl8pPr marL="4030904" indent="0">
              <a:buNone/>
              <a:defRPr sz="1763"/>
            </a:lvl8pPr>
            <a:lvl9pPr marL="4606747" indent="0">
              <a:buNone/>
              <a:defRPr sz="17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34103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049" y="2141397"/>
            <a:ext cx="5370968" cy="3990876"/>
          </a:xfrm>
        </p:spPr>
        <p:txBody>
          <a:bodyPr/>
          <a:lstStyle>
            <a:lvl1pPr>
              <a:defRPr sz="3527"/>
            </a:lvl1pPr>
            <a:lvl2pPr>
              <a:defRPr sz="3023"/>
            </a:lvl2pPr>
            <a:lvl3pPr>
              <a:defRPr sz="2519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5052" y="2141397"/>
            <a:ext cx="5370967" cy="3990876"/>
          </a:xfrm>
        </p:spPr>
        <p:txBody>
          <a:bodyPr/>
          <a:lstStyle>
            <a:lvl1pPr>
              <a:defRPr sz="3527"/>
            </a:lvl1pPr>
            <a:lvl2pPr>
              <a:defRPr sz="3023"/>
            </a:lvl2pPr>
            <a:lvl3pPr>
              <a:defRPr sz="2519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68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8675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345903"/>
            <a:ext cx="10369868" cy="143959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933456"/>
            <a:ext cx="5090917" cy="805772"/>
          </a:xfrm>
        </p:spPr>
        <p:txBody>
          <a:bodyPr anchor="b"/>
          <a:lstStyle>
            <a:lvl1pPr marL="0" indent="0">
              <a:buNone/>
              <a:defRPr sz="3023" b="1"/>
            </a:lvl1pPr>
            <a:lvl2pPr marL="575843" indent="0">
              <a:buNone/>
              <a:defRPr sz="2519" b="1"/>
            </a:lvl2pPr>
            <a:lvl3pPr marL="1151687" indent="0">
              <a:buNone/>
              <a:defRPr sz="2267" b="1"/>
            </a:lvl3pPr>
            <a:lvl4pPr marL="1727530" indent="0">
              <a:buNone/>
              <a:defRPr sz="2015" b="1"/>
            </a:lvl4pPr>
            <a:lvl5pPr marL="2303374" indent="0">
              <a:buNone/>
              <a:defRPr sz="2015" b="1"/>
            </a:lvl5pPr>
            <a:lvl6pPr marL="2879217" indent="0">
              <a:buNone/>
              <a:defRPr sz="2015" b="1"/>
            </a:lvl6pPr>
            <a:lvl7pPr marL="3455060" indent="0">
              <a:buNone/>
              <a:defRPr sz="2015" b="1"/>
            </a:lvl7pPr>
            <a:lvl8pPr marL="4030904" indent="0">
              <a:buNone/>
              <a:defRPr sz="2015" b="1"/>
            </a:lvl8pPr>
            <a:lvl9pPr marL="4606747" indent="0">
              <a:buNone/>
              <a:defRPr sz="201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739228"/>
            <a:ext cx="5090917" cy="4976599"/>
          </a:xfrm>
        </p:spPr>
        <p:txBody>
          <a:bodyPr/>
          <a:lstStyle>
            <a:lvl1pPr>
              <a:defRPr sz="3023"/>
            </a:lvl1pPr>
            <a:lvl2pPr>
              <a:defRPr sz="2519"/>
            </a:lvl2pPr>
            <a:lvl3pPr>
              <a:defRPr sz="2267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933456"/>
            <a:ext cx="5092917" cy="805772"/>
          </a:xfrm>
        </p:spPr>
        <p:txBody>
          <a:bodyPr anchor="b"/>
          <a:lstStyle>
            <a:lvl1pPr marL="0" indent="0">
              <a:buNone/>
              <a:defRPr sz="3023" b="1"/>
            </a:lvl1pPr>
            <a:lvl2pPr marL="575843" indent="0">
              <a:buNone/>
              <a:defRPr sz="2519" b="1"/>
            </a:lvl2pPr>
            <a:lvl3pPr marL="1151687" indent="0">
              <a:buNone/>
              <a:defRPr sz="2267" b="1"/>
            </a:lvl3pPr>
            <a:lvl4pPr marL="1727530" indent="0">
              <a:buNone/>
              <a:defRPr sz="2015" b="1"/>
            </a:lvl4pPr>
            <a:lvl5pPr marL="2303374" indent="0">
              <a:buNone/>
              <a:defRPr sz="2015" b="1"/>
            </a:lvl5pPr>
            <a:lvl6pPr marL="2879217" indent="0">
              <a:buNone/>
              <a:defRPr sz="2015" b="1"/>
            </a:lvl6pPr>
            <a:lvl7pPr marL="3455060" indent="0">
              <a:buNone/>
              <a:defRPr sz="2015" b="1"/>
            </a:lvl7pPr>
            <a:lvl8pPr marL="4030904" indent="0">
              <a:buNone/>
              <a:defRPr sz="2015" b="1"/>
            </a:lvl8pPr>
            <a:lvl9pPr marL="4606747" indent="0">
              <a:buNone/>
              <a:defRPr sz="201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739228"/>
            <a:ext cx="5092917" cy="4976599"/>
          </a:xfrm>
        </p:spPr>
        <p:txBody>
          <a:bodyPr/>
          <a:lstStyle>
            <a:lvl1pPr>
              <a:defRPr sz="3023"/>
            </a:lvl1pPr>
            <a:lvl2pPr>
              <a:defRPr sz="2519"/>
            </a:lvl2pPr>
            <a:lvl3pPr>
              <a:defRPr sz="2267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248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074615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625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343903"/>
            <a:ext cx="3790683" cy="1463588"/>
          </a:xfrm>
        </p:spPr>
        <p:txBody>
          <a:bodyPr anchor="b"/>
          <a:lstStyle>
            <a:lvl1pPr algn="l">
              <a:defRPr sz="251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343904"/>
            <a:ext cx="6441160" cy="7371924"/>
          </a:xfrm>
        </p:spPr>
        <p:txBody>
          <a:bodyPr/>
          <a:lstStyle>
            <a:lvl1pPr>
              <a:defRPr sz="4030"/>
            </a:lvl1pPr>
            <a:lvl2pPr>
              <a:defRPr sz="3527"/>
            </a:lvl2pPr>
            <a:lvl3pPr>
              <a:defRPr sz="3023"/>
            </a:lvl3pPr>
            <a:lvl4pPr>
              <a:defRPr sz="2519"/>
            </a:lvl4pPr>
            <a:lvl5pPr>
              <a:defRPr sz="2519"/>
            </a:lvl5pPr>
            <a:lvl6pPr>
              <a:defRPr sz="2519"/>
            </a:lvl6pPr>
            <a:lvl7pPr>
              <a:defRPr sz="2519"/>
            </a:lvl7pPr>
            <a:lvl8pPr>
              <a:defRPr sz="2519"/>
            </a:lvl8pPr>
            <a:lvl9pPr>
              <a:defRPr sz="251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807491"/>
            <a:ext cx="3790683" cy="5908336"/>
          </a:xfrm>
        </p:spPr>
        <p:txBody>
          <a:bodyPr/>
          <a:lstStyle>
            <a:lvl1pPr marL="0" indent="0">
              <a:buNone/>
              <a:defRPr sz="1763"/>
            </a:lvl1pPr>
            <a:lvl2pPr marL="575843" indent="0">
              <a:buNone/>
              <a:defRPr sz="1511"/>
            </a:lvl2pPr>
            <a:lvl3pPr marL="1151687" indent="0">
              <a:buNone/>
              <a:defRPr sz="1260"/>
            </a:lvl3pPr>
            <a:lvl4pPr marL="1727530" indent="0">
              <a:buNone/>
              <a:defRPr sz="1134"/>
            </a:lvl4pPr>
            <a:lvl5pPr marL="2303374" indent="0">
              <a:buNone/>
              <a:defRPr sz="1134"/>
            </a:lvl5pPr>
            <a:lvl6pPr marL="2879217" indent="0">
              <a:buNone/>
              <a:defRPr sz="1134"/>
            </a:lvl6pPr>
            <a:lvl7pPr marL="3455060" indent="0">
              <a:buNone/>
              <a:defRPr sz="1134"/>
            </a:lvl7pPr>
            <a:lvl8pPr marL="4030904" indent="0">
              <a:buNone/>
              <a:defRPr sz="1134"/>
            </a:lvl8pPr>
            <a:lvl9pPr marL="4606747" indent="0">
              <a:buNone/>
              <a:defRPr sz="11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2760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6046296"/>
            <a:ext cx="6913245" cy="713800"/>
          </a:xfrm>
        </p:spPr>
        <p:txBody>
          <a:bodyPr anchor="b"/>
          <a:lstStyle>
            <a:lvl1pPr algn="l">
              <a:defRPr sz="251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771783"/>
            <a:ext cx="6913245" cy="5182540"/>
          </a:xfrm>
        </p:spPr>
        <p:txBody>
          <a:bodyPr lIns="91440" tIns="45720" rIns="91440" bIns="45720"/>
          <a:lstStyle>
            <a:lvl1pPr marL="0" indent="0">
              <a:buNone/>
              <a:defRPr sz="4030"/>
            </a:lvl1pPr>
            <a:lvl2pPr marL="575843" indent="0">
              <a:buNone/>
              <a:defRPr sz="3527"/>
            </a:lvl2pPr>
            <a:lvl3pPr marL="1151687" indent="0">
              <a:buNone/>
              <a:defRPr sz="3023"/>
            </a:lvl3pPr>
            <a:lvl4pPr marL="1727530" indent="0">
              <a:buNone/>
              <a:defRPr sz="2519"/>
            </a:lvl4pPr>
            <a:lvl5pPr marL="2303374" indent="0">
              <a:buNone/>
              <a:defRPr sz="2519"/>
            </a:lvl5pPr>
            <a:lvl6pPr marL="2879217" indent="0">
              <a:buNone/>
              <a:defRPr sz="2519"/>
            </a:lvl6pPr>
            <a:lvl7pPr marL="3455060" indent="0">
              <a:buNone/>
              <a:defRPr sz="2519"/>
            </a:lvl7pPr>
            <a:lvl8pPr marL="4030904" indent="0">
              <a:buNone/>
              <a:defRPr sz="2519"/>
            </a:lvl8pPr>
            <a:lvl9pPr marL="4606747" indent="0">
              <a:buNone/>
              <a:defRPr sz="2519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6760096"/>
            <a:ext cx="6913245" cy="1013714"/>
          </a:xfrm>
        </p:spPr>
        <p:txBody>
          <a:bodyPr/>
          <a:lstStyle>
            <a:lvl1pPr marL="0" indent="0">
              <a:buNone/>
              <a:defRPr sz="1763"/>
            </a:lvl1pPr>
            <a:lvl2pPr marL="575843" indent="0">
              <a:buNone/>
              <a:defRPr sz="1511"/>
            </a:lvl2pPr>
            <a:lvl3pPr marL="1151687" indent="0">
              <a:buNone/>
              <a:defRPr sz="1260"/>
            </a:lvl3pPr>
            <a:lvl4pPr marL="1727530" indent="0">
              <a:buNone/>
              <a:defRPr sz="1134"/>
            </a:lvl4pPr>
            <a:lvl5pPr marL="2303374" indent="0">
              <a:buNone/>
              <a:defRPr sz="1134"/>
            </a:lvl5pPr>
            <a:lvl6pPr marL="2879217" indent="0">
              <a:buNone/>
              <a:defRPr sz="1134"/>
            </a:lvl6pPr>
            <a:lvl7pPr marL="3455060" indent="0">
              <a:buNone/>
              <a:defRPr sz="1134"/>
            </a:lvl7pPr>
            <a:lvl8pPr marL="4030904" indent="0">
              <a:buNone/>
              <a:defRPr sz="1134"/>
            </a:lvl8pPr>
            <a:lvl9pPr marL="4606747" indent="0">
              <a:buNone/>
              <a:defRPr sz="11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11795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46542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3527" y="145960"/>
            <a:ext cx="2732492" cy="59863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2049" y="145960"/>
            <a:ext cx="8009442" cy="59863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158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497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019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9854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965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1258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252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6595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9225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18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5490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24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7607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6232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2497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3766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14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2848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5813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8675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95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690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4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533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5035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18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455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960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947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0154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4212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3545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85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0479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3591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3179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9055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1616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4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2029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1673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2892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2454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2877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131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6896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4513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6286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631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973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0356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960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6215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0349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7031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3262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89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1534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7313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6374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516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299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36048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8576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970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2159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2640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1448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50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5225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14251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95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33410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8396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4646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0268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12015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3256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8269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8622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064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75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1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4939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8596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4692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1329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2683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0987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39732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8209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76273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63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738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EE51B277-8C79-3FC1-12EF-9706BFCDB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32025" y="1944688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Наименование доклада</a:t>
            </a:r>
          </a:p>
        </p:txBody>
      </p:sp>
      <p:pic>
        <p:nvPicPr>
          <p:cNvPr id="1027" name="Picture 16" descr="Layer 2">
            <a:extLst>
              <a:ext uri="{FF2B5EF4-FFF2-40B4-BE49-F238E27FC236}">
                <a16:creationId xmlns:a16="http://schemas.microsoft.com/office/drawing/2014/main" id="{44D77E7E-ADB9-C418-68AC-A6DCFA8B9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>
            <a:extLst>
              <a:ext uri="{FF2B5EF4-FFF2-40B4-BE49-F238E27FC236}">
                <a16:creationId xmlns:a16="http://schemas.microsoft.com/office/drawing/2014/main" id="{A35B5940-3D36-1B3B-2C4C-45ADC33F63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1079500"/>
            <a:ext cx="3382962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ru-RU" sz="1400" b="0">
                <a:solidFill>
                  <a:srgbClr val="800000"/>
                </a:solidFill>
              </a:rPr>
              <a:t>29 </a:t>
            </a:r>
            <a:r>
              <a:rPr lang="ru-RU" altLang="ru-RU" sz="1400" b="0">
                <a:solidFill>
                  <a:srgbClr val="800000"/>
                </a:solidFill>
              </a:rPr>
              <a:t>сентября</a:t>
            </a:r>
            <a:r>
              <a:rPr lang="en-US" altLang="ru-RU" sz="1400" b="0">
                <a:solidFill>
                  <a:srgbClr val="800000"/>
                </a:solidFill>
              </a:rPr>
              <a:t>–</a:t>
            </a:r>
            <a:r>
              <a:rPr lang="ru-RU" altLang="ru-RU" sz="1400" b="0">
                <a:solidFill>
                  <a:srgbClr val="800000"/>
                </a:solidFill>
              </a:rPr>
              <a:t>2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октября 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20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23</a:t>
            </a:r>
            <a:r>
              <a:rPr lang="en-US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0">
                <a:solidFill>
                  <a:srgbClr val="800000"/>
                </a:solidFill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1029" name="Text Box 44">
            <a:extLst>
              <a:ext uri="{FF2B5EF4-FFF2-40B4-BE49-F238E27FC236}">
                <a16:creationId xmlns:a16="http://schemas.microsoft.com/office/drawing/2014/main" id="{FC2DF7BE-F72D-5C43-EE6B-72A1C754EE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360363"/>
            <a:ext cx="4749800" cy="427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D20000"/>
                </a:solidFill>
              </a:rPr>
              <a:t>Семинар партнеров фирмы «1С»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6" r:id="rId3"/>
    <p:sldLayoutId id="2147486917" r:id="rId4"/>
    <p:sldLayoutId id="2147486918" r:id="rId5"/>
    <p:sldLayoutId id="2147486919" r:id="rId6"/>
    <p:sldLayoutId id="2147486920" r:id="rId7"/>
    <p:sldLayoutId id="2147486921" r:id="rId8"/>
    <p:sldLayoutId id="2147486922" r:id="rId9"/>
    <p:sldLayoutId id="2147486923" r:id="rId10"/>
    <p:sldLayoutId id="2147486924" r:id="rId11"/>
    <p:sldLayoutId id="2147486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RP_23_Preza_01">
            <a:extLst>
              <a:ext uri="{FF2B5EF4-FFF2-40B4-BE49-F238E27FC236}">
                <a16:creationId xmlns:a16="http://schemas.microsoft.com/office/drawing/2014/main" id="{C28F181D-EAF2-BD19-448D-A68A2D16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2">
            <a:extLst>
              <a:ext uri="{FF2B5EF4-FFF2-40B4-BE49-F238E27FC236}">
                <a16:creationId xmlns:a16="http://schemas.microsoft.com/office/drawing/2014/main" id="{2A67F69D-E9DA-07F4-07D2-C9D9CB458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84325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pic>
        <p:nvPicPr>
          <p:cNvPr id="10244" name="Picture 7" descr="logo1cf_YELL">
            <a:extLst>
              <a:ext uri="{FF2B5EF4-FFF2-40B4-BE49-F238E27FC236}">
                <a16:creationId xmlns:a16="http://schemas.microsoft.com/office/drawing/2014/main" id="{0D2D6F43-A719-4D6A-08A7-2FEEB42B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66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3">
            <a:extLst>
              <a:ext uri="{FF2B5EF4-FFF2-40B4-BE49-F238E27FC236}">
                <a16:creationId xmlns:a16="http://schemas.microsoft.com/office/drawing/2014/main" id="{A4F5DD3B-A970-BE5B-B247-F189A2D44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6" r:id="rId1"/>
    <p:sldLayoutId id="2147487017" r:id="rId2"/>
    <p:sldLayoutId id="2147487018" r:id="rId3"/>
    <p:sldLayoutId id="2147487019" r:id="rId4"/>
    <p:sldLayoutId id="2147487020" r:id="rId5"/>
    <p:sldLayoutId id="2147487021" r:id="rId6"/>
    <p:sldLayoutId id="2147487022" r:id="rId7"/>
    <p:sldLayoutId id="2147487023" r:id="rId8"/>
    <p:sldLayoutId id="2147487024" r:id="rId9"/>
    <p:sldLayoutId id="2147487025" r:id="rId10"/>
    <p:sldLayoutId id="21474870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2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700">
          <a:solidFill>
            <a:schemeClr val="bg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ERP_23_Preza_03">
            <a:extLst>
              <a:ext uri="{FF2B5EF4-FFF2-40B4-BE49-F238E27FC236}">
                <a16:creationId xmlns:a16="http://schemas.microsoft.com/office/drawing/2014/main" id="{A2E3CAF7-A201-6D5F-78A8-7CDF6085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>
            <a:extLst>
              <a:ext uri="{FF2B5EF4-FFF2-40B4-BE49-F238E27FC236}">
                <a16:creationId xmlns:a16="http://schemas.microsoft.com/office/drawing/2014/main" id="{BC330F7D-8B9E-A84C-9FEA-9C23D303F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84325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268" name="Rectangle 13">
            <a:extLst>
              <a:ext uri="{FF2B5EF4-FFF2-40B4-BE49-F238E27FC236}">
                <a16:creationId xmlns:a16="http://schemas.microsoft.com/office/drawing/2014/main" id="{BD26BF6A-B6D8-B14F-6664-1129DBBB5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1269" name="Picture 5" descr="logo1cf_YELL">
            <a:extLst>
              <a:ext uri="{FF2B5EF4-FFF2-40B4-BE49-F238E27FC236}">
                <a16:creationId xmlns:a16="http://schemas.microsoft.com/office/drawing/2014/main" id="{37B4CE23-00B9-F605-730A-30D8ACDD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66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27" r:id="rId1"/>
    <p:sldLayoutId id="2147487028" r:id="rId2"/>
    <p:sldLayoutId id="2147487029" r:id="rId3"/>
    <p:sldLayoutId id="2147487030" r:id="rId4"/>
    <p:sldLayoutId id="2147487031" r:id="rId5"/>
    <p:sldLayoutId id="2147487032" r:id="rId6"/>
    <p:sldLayoutId id="2147487033" r:id="rId7"/>
    <p:sldLayoutId id="2147487034" r:id="rId8"/>
    <p:sldLayoutId id="2147487035" r:id="rId9"/>
    <p:sldLayoutId id="2147487036" r:id="rId10"/>
    <p:sldLayoutId id="21474870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2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700">
          <a:solidFill>
            <a:schemeClr val="bg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FFED01"/>
        </a:buClr>
        <a:buChar char="•"/>
        <a:defRPr sz="13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">
            <a:extLst>
              <a:ext uri="{FF2B5EF4-FFF2-40B4-BE49-F238E27FC236}">
                <a16:creationId xmlns:a16="http://schemas.microsoft.com/office/drawing/2014/main" id="{BCA51FE7-984F-F64E-0CC3-1A7A6F79C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2050" y="1605549"/>
            <a:ext cx="10933969" cy="29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24ADA914-7EE6-D52B-A8F1-B8EBECF97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60335" y="109969"/>
            <a:ext cx="9345683" cy="10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BBC2C384-347A-1D42-064A-8C53CDD1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" y="337906"/>
            <a:ext cx="818148" cy="3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9" r:id="rId1"/>
    <p:sldLayoutId id="2147487040" r:id="rId2"/>
    <p:sldLayoutId id="2147487041" r:id="rId3"/>
    <p:sldLayoutId id="2147487042" r:id="rId4"/>
    <p:sldLayoutId id="2147487043" r:id="rId5"/>
    <p:sldLayoutId id="2147487044" r:id="rId6"/>
    <p:sldLayoutId id="2147487045" r:id="rId7"/>
    <p:sldLayoutId id="2147487046" r:id="rId8"/>
    <p:sldLayoutId id="2147487047" r:id="rId9"/>
    <p:sldLayoutId id="2147487048" r:id="rId10"/>
    <p:sldLayoutId id="2147487049" r:id="rId11"/>
    <p:sldLayoutId id="21474870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Futura PT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Futura PT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Futura PT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Futura PT Demi" pitchFamily="34" charset="0"/>
        </a:defRPr>
      </a:lvl5pPr>
      <a:lvl6pPr marL="575843"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Arial" charset="0"/>
        </a:defRPr>
      </a:lvl6pPr>
      <a:lvl7pPr marL="1151687"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Arial" charset="0"/>
        </a:defRPr>
      </a:lvl7pPr>
      <a:lvl8pPr marL="1727530"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Arial" charset="0"/>
        </a:defRPr>
      </a:lvl8pPr>
      <a:lvl9pPr marL="2303374" algn="l" rtl="0" eaLnBrk="1" fontAlgn="base" hangingPunct="1">
        <a:spcBef>
          <a:spcPct val="0"/>
        </a:spcBef>
        <a:spcAft>
          <a:spcPct val="0"/>
        </a:spcAft>
        <a:defRPr sz="3527">
          <a:solidFill>
            <a:schemeClr val="tx2"/>
          </a:solidFill>
          <a:latin typeface="Arial" charset="0"/>
        </a:defRPr>
      </a:lvl9pPr>
    </p:titleStyle>
    <p:bodyStyle>
      <a:lvl1pPr marL="431883" indent="-43188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519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935746" indent="-36190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437610" indent="-28592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15">
          <a:solidFill>
            <a:schemeClr val="tx1"/>
          </a:solidFill>
          <a:latin typeface="Futura PT Demi" panose="020B0702020204020303" pitchFamily="34" charset="0"/>
        </a:defRPr>
      </a:lvl3pPr>
      <a:lvl4pPr marL="2015452" indent="-287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889">
          <a:solidFill>
            <a:schemeClr val="tx1"/>
          </a:solidFill>
          <a:latin typeface="Futura PT Demi" panose="020B0702020204020303" pitchFamily="34" charset="0"/>
        </a:defRPr>
      </a:lvl4pPr>
      <a:lvl5pPr marL="2591295" indent="-289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511">
          <a:solidFill>
            <a:schemeClr val="tx1"/>
          </a:solidFill>
          <a:latin typeface="Futura PT Demi" panose="020B0702020204020303" pitchFamily="34" charset="0"/>
        </a:defRPr>
      </a:lvl5pPr>
      <a:lvl6pPr marL="3167139" indent="-287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511">
          <a:solidFill>
            <a:schemeClr val="tx1"/>
          </a:solidFill>
          <a:latin typeface="+mn-lt"/>
        </a:defRPr>
      </a:lvl6pPr>
      <a:lvl7pPr marL="3742982" indent="-287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511">
          <a:solidFill>
            <a:schemeClr val="tx1"/>
          </a:solidFill>
          <a:latin typeface="+mn-lt"/>
        </a:defRPr>
      </a:lvl7pPr>
      <a:lvl8pPr marL="4318826" indent="-287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511">
          <a:solidFill>
            <a:schemeClr val="tx1"/>
          </a:solidFill>
          <a:latin typeface="+mn-lt"/>
        </a:defRPr>
      </a:lvl8pPr>
      <a:lvl9pPr marL="4894669" indent="-287922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51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5843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51687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27530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03374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79217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55060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4030904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606747" algn="l" defTabSz="1151687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>
            <a:extLst>
              <a:ext uri="{FF2B5EF4-FFF2-40B4-BE49-F238E27FC236}">
                <a16:creationId xmlns:a16="http://schemas.microsoft.com/office/drawing/2014/main" id="{C4036B92-B746-C71D-6772-079312B0D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FDD96ACA-4CF4-F559-52F4-8C0970691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69040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>
            <a:extLst>
              <a:ext uri="{FF2B5EF4-FFF2-40B4-BE49-F238E27FC236}">
                <a16:creationId xmlns:a16="http://schemas.microsoft.com/office/drawing/2014/main" id="{802B957E-503D-4FCF-E296-015CB971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>
            <a:extLst>
              <a:ext uri="{FF2B5EF4-FFF2-40B4-BE49-F238E27FC236}">
                <a16:creationId xmlns:a16="http://schemas.microsoft.com/office/drawing/2014/main" id="{BA11E806-3452-B18E-7661-7A1C6983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DD1E32-CDF0-1E36-65CE-179323EC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76A5329-B68F-1BB2-1667-BF4559CA5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3" y="6035675"/>
            <a:ext cx="919162" cy="3603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  <a:defRPr/>
            </a:pPr>
            <a:fld id="{C937F6BB-0F5F-C046-AC03-2F5F7B2E279B}" type="slidenum">
              <a:rPr lang="ru-RU" altLang="ru-RU" sz="1600" smtClean="0">
                <a:solidFill>
                  <a:schemeClr val="tx2"/>
                </a:solidFill>
                <a:cs typeface="Arial" panose="020B0604020202020204" pitchFamily="34" charset="0"/>
              </a:rPr>
              <a:pPr algn="r" eaLnBrk="1" hangingPunct="1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6" r:id="rId1"/>
    <p:sldLayoutId id="2147486927" r:id="rId2"/>
    <p:sldLayoutId id="2147486928" r:id="rId3"/>
    <p:sldLayoutId id="2147486929" r:id="rId4"/>
    <p:sldLayoutId id="2147486930" r:id="rId5"/>
    <p:sldLayoutId id="2147486931" r:id="rId6"/>
    <p:sldLayoutId id="2147486932" r:id="rId7"/>
    <p:sldLayoutId id="2147486933" r:id="rId8"/>
    <p:sldLayoutId id="2147486934" r:id="rId9"/>
    <p:sldLayoutId id="2147486935" r:id="rId10"/>
    <p:sldLayoutId id="2147486936" r:id="rId11"/>
    <p:sldLayoutId id="2147486937" r:id="rId12"/>
    <p:sldLayoutId id="21474869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RP_23_Preza Обложка_">
            <a:extLst>
              <a:ext uri="{FF2B5EF4-FFF2-40B4-BE49-F238E27FC236}">
                <a16:creationId xmlns:a16="http://schemas.microsoft.com/office/drawing/2014/main" id="{DF864AA7-E362-6826-F0DD-8842034D2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1">
            <a:extLst>
              <a:ext uri="{FF2B5EF4-FFF2-40B4-BE49-F238E27FC236}">
                <a16:creationId xmlns:a16="http://schemas.microsoft.com/office/drawing/2014/main" id="{A9FE7265-5684-FAB8-B35F-901764F746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1079500"/>
            <a:ext cx="3382962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ru-RU" sz="1400" b="0">
                <a:solidFill>
                  <a:srgbClr val="800000"/>
                </a:solidFill>
              </a:rPr>
              <a:t>29 </a:t>
            </a:r>
            <a:r>
              <a:rPr lang="ru-RU" altLang="ru-RU" sz="1400" b="0">
                <a:solidFill>
                  <a:srgbClr val="800000"/>
                </a:solidFill>
              </a:rPr>
              <a:t>сентября</a:t>
            </a:r>
            <a:r>
              <a:rPr lang="en-US" altLang="ru-RU" sz="1400" b="0">
                <a:solidFill>
                  <a:srgbClr val="800000"/>
                </a:solidFill>
              </a:rPr>
              <a:t>–</a:t>
            </a:r>
            <a:r>
              <a:rPr lang="ru-RU" altLang="ru-RU" sz="1400" b="0">
                <a:solidFill>
                  <a:srgbClr val="800000"/>
                </a:solidFill>
              </a:rPr>
              <a:t>2 октября </a:t>
            </a:r>
            <a:r>
              <a:rPr lang="en-US" altLang="ru-RU" sz="1400" b="0">
                <a:solidFill>
                  <a:srgbClr val="800000"/>
                </a:solidFill>
              </a:rPr>
              <a:t>20</a:t>
            </a:r>
            <a:r>
              <a:rPr lang="ru-RU" altLang="ru-RU" sz="1400" b="0">
                <a:solidFill>
                  <a:srgbClr val="800000"/>
                </a:solidFill>
              </a:rPr>
              <a:t>23</a:t>
            </a:r>
            <a:r>
              <a:rPr lang="en-US" altLang="ru-RU" sz="1400" b="0">
                <a:solidFill>
                  <a:srgbClr val="800000"/>
                </a:solidFill>
              </a:rPr>
              <a:t> </a:t>
            </a:r>
            <a:r>
              <a:rPr lang="ru-RU" altLang="ru-RU" sz="1400" b="0">
                <a:solidFill>
                  <a:srgbClr val="800000"/>
                </a:solidFill>
              </a:rPr>
              <a:t>года</a:t>
            </a:r>
          </a:p>
        </p:txBody>
      </p:sp>
      <p:sp>
        <p:nvSpPr>
          <p:cNvPr id="3" name="Text Box 44">
            <a:extLst>
              <a:ext uri="{FF2B5EF4-FFF2-40B4-BE49-F238E27FC236}">
                <a16:creationId xmlns:a16="http://schemas.microsoft.com/office/drawing/2014/main" id="{A772724A-ED7C-D3BD-74ED-DD2466B6B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60588" y="360363"/>
            <a:ext cx="4749800" cy="427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2000">
                <a:solidFill>
                  <a:srgbClr val="D20000"/>
                </a:solidFill>
              </a:rPr>
              <a:t>Семинар партнеров фирмы «1С»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9" r:id="rId1"/>
    <p:sldLayoutId id="2147486940" r:id="rId2"/>
    <p:sldLayoutId id="2147486941" r:id="rId3"/>
    <p:sldLayoutId id="2147486942" r:id="rId4"/>
    <p:sldLayoutId id="2147486943" r:id="rId5"/>
    <p:sldLayoutId id="2147486944" r:id="rId6"/>
    <p:sldLayoutId id="2147486945" r:id="rId7"/>
    <p:sldLayoutId id="2147486946" r:id="rId8"/>
    <p:sldLayoutId id="2147486947" r:id="rId9"/>
    <p:sldLayoutId id="2147486948" r:id="rId10"/>
    <p:sldLayoutId id="2147486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ERP_23_Preza Обложка_02">
            <a:extLst>
              <a:ext uri="{FF2B5EF4-FFF2-40B4-BE49-F238E27FC236}">
                <a16:creationId xmlns:a16="http://schemas.microsoft.com/office/drawing/2014/main" id="{A8E1A7F6-5500-DF90-2931-4BF08C28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50" r:id="rId1"/>
    <p:sldLayoutId id="2147486951" r:id="rId2"/>
    <p:sldLayoutId id="2147486952" r:id="rId3"/>
    <p:sldLayoutId id="2147486953" r:id="rId4"/>
    <p:sldLayoutId id="2147486954" r:id="rId5"/>
    <p:sldLayoutId id="2147486955" r:id="rId6"/>
    <p:sldLayoutId id="2147486956" r:id="rId7"/>
    <p:sldLayoutId id="2147486957" r:id="rId8"/>
    <p:sldLayoutId id="2147486958" r:id="rId9"/>
    <p:sldLayoutId id="2147486959" r:id="rId10"/>
    <p:sldLayoutId id="2147486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RP_Zavod_23_02">
            <a:extLst>
              <a:ext uri="{FF2B5EF4-FFF2-40B4-BE49-F238E27FC236}">
                <a16:creationId xmlns:a16="http://schemas.microsoft.com/office/drawing/2014/main" id="{60834CA5-8DE0-B0CA-6270-E0AF606A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ERP_23_Preza 07">
            <a:extLst>
              <a:ext uri="{FF2B5EF4-FFF2-40B4-BE49-F238E27FC236}">
                <a16:creationId xmlns:a16="http://schemas.microsoft.com/office/drawing/2014/main" id="{4D62BD90-92D3-42D2-176B-A8EAD935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2">
            <a:extLst>
              <a:ext uri="{FF2B5EF4-FFF2-40B4-BE49-F238E27FC236}">
                <a16:creationId xmlns:a16="http://schemas.microsoft.com/office/drawing/2014/main" id="{A20D6EA4-D11D-BB4F-3A82-E4FF57C20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48" name="Rectangle 13">
            <a:extLst>
              <a:ext uri="{FF2B5EF4-FFF2-40B4-BE49-F238E27FC236}">
                <a16:creationId xmlns:a16="http://schemas.microsoft.com/office/drawing/2014/main" id="{B9944CF2-7F77-0A79-31D2-B434F2A3E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9330E-FC9C-1E23-2B84-B358F215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  <p:pic>
        <p:nvPicPr>
          <p:cNvPr id="6150" name="Picture 9" descr="logo1cf">
            <a:extLst>
              <a:ext uri="{FF2B5EF4-FFF2-40B4-BE49-F238E27FC236}">
                <a16:creationId xmlns:a16="http://schemas.microsoft.com/office/drawing/2014/main" id="{A3F6D24F-01D5-F5C6-99DE-F69E6E71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72" r:id="rId1"/>
    <p:sldLayoutId id="2147486973" r:id="rId2"/>
    <p:sldLayoutId id="2147486974" r:id="rId3"/>
    <p:sldLayoutId id="2147486975" r:id="rId4"/>
    <p:sldLayoutId id="2147486976" r:id="rId5"/>
    <p:sldLayoutId id="2147486977" r:id="rId6"/>
    <p:sldLayoutId id="2147486978" r:id="rId7"/>
    <p:sldLayoutId id="2147486979" r:id="rId8"/>
    <p:sldLayoutId id="2147486980" r:id="rId9"/>
    <p:sldLayoutId id="2147486981" r:id="rId10"/>
    <p:sldLayoutId id="2147486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ERP_23_Preza 07">
            <a:extLst>
              <a:ext uri="{FF2B5EF4-FFF2-40B4-BE49-F238E27FC236}">
                <a16:creationId xmlns:a16="http://schemas.microsoft.com/office/drawing/2014/main" id="{84B36E51-D994-C141-D5A0-874EA0F1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2">
            <a:extLst>
              <a:ext uri="{FF2B5EF4-FFF2-40B4-BE49-F238E27FC236}">
                <a16:creationId xmlns:a16="http://schemas.microsoft.com/office/drawing/2014/main" id="{E418A333-7D85-0C05-7C62-39928D293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72" name="Rectangle 13">
            <a:extLst>
              <a:ext uri="{FF2B5EF4-FFF2-40B4-BE49-F238E27FC236}">
                <a16:creationId xmlns:a16="http://schemas.microsoft.com/office/drawing/2014/main" id="{3F023095-FD67-E2C5-9565-EBACBCE0E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7173" name="Picture 9" descr="logo1cf">
            <a:extLst>
              <a:ext uri="{FF2B5EF4-FFF2-40B4-BE49-F238E27FC236}">
                <a16:creationId xmlns:a16="http://schemas.microsoft.com/office/drawing/2014/main" id="{0167E3A0-7EF7-A0BE-EE10-700C0A45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83" r:id="rId1"/>
    <p:sldLayoutId id="2147486984" r:id="rId2"/>
    <p:sldLayoutId id="2147486985" r:id="rId3"/>
    <p:sldLayoutId id="2147486986" r:id="rId4"/>
    <p:sldLayoutId id="2147486987" r:id="rId5"/>
    <p:sldLayoutId id="2147486988" r:id="rId6"/>
    <p:sldLayoutId id="2147486989" r:id="rId7"/>
    <p:sldLayoutId id="2147486990" r:id="rId8"/>
    <p:sldLayoutId id="2147486991" r:id="rId9"/>
    <p:sldLayoutId id="2147486992" r:id="rId10"/>
    <p:sldLayoutId id="21474869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AE95547E-1C90-B188-BCA4-9112D5CB1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3189C9B5-5528-86A1-ADC8-29AF0F85B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9D53E-0BA6-140B-8F24-A44C8ED8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  <p:pic>
        <p:nvPicPr>
          <p:cNvPr id="8197" name="Picture 15" descr="logo1cf">
            <a:extLst>
              <a:ext uri="{FF2B5EF4-FFF2-40B4-BE49-F238E27FC236}">
                <a16:creationId xmlns:a16="http://schemas.microsoft.com/office/drawing/2014/main" id="{A08DAD5B-211B-3695-E4D7-00DF5586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94" r:id="rId1"/>
    <p:sldLayoutId id="2147486995" r:id="rId2"/>
    <p:sldLayoutId id="2147486996" r:id="rId3"/>
    <p:sldLayoutId id="2147486997" r:id="rId4"/>
    <p:sldLayoutId id="2147486998" r:id="rId5"/>
    <p:sldLayoutId id="2147486999" r:id="rId6"/>
    <p:sldLayoutId id="2147487000" r:id="rId7"/>
    <p:sldLayoutId id="2147487001" r:id="rId8"/>
    <p:sldLayoutId id="2147487002" r:id="rId9"/>
    <p:sldLayoutId id="2147487003" r:id="rId10"/>
    <p:sldLayoutId id="21474870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58CBF9B3-52CB-903D-D4B5-FD434E42B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A88D64A6-A2FA-1601-3215-1281F7D0D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9220" name="Picture 6" descr="logo1cf">
            <a:extLst>
              <a:ext uri="{FF2B5EF4-FFF2-40B4-BE49-F238E27FC236}">
                <a16:creationId xmlns:a16="http://schemas.microsoft.com/office/drawing/2014/main" id="{5D40437C-D069-99D4-C03D-31D8A8BC5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9350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05" r:id="rId1"/>
    <p:sldLayoutId id="2147487006" r:id="rId2"/>
    <p:sldLayoutId id="2147487007" r:id="rId3"/>
    <p:sldLayoutId id="2147487008" r:id="rId4"/>
    <p:sldLayoutId id="2147487009" r:id="rId5"/>
    <p:sldLayoutId id="2147487010" r:id="rId6"/>
    <p:sldLayoutId id="2147487011" r:id="rId7"/>
    <p:sldLayoutId id="2147487012" r:id="rId8"/>
    <p:sldLayoutId id="2147487013" r:id="rId9"/>
    <p:sldLayoutId id="2147487014" r:id="rId10"/>
    <p:sldLayoutId id="2147487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itchFamily="34" charset="-52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list.ru/ai?utm_source=1%D1%81&amp;utm_medium=erp-conf&amp;utm_campaign=ga-pres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hyperlink" Target="https://timelist.ru/?utm_source=1c&amp;utm_medium=conf_do_04-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BB2192-D1A5-7EE4-C698-41BEB2FD3579}"/>
              </a:ext>
            </a:extLst>
          </p:cNvPr>
          <p:cNvSpPr>
            <a:spLocks/>
          </p:cNvSpPr>
          <p:nvPr/>
        </p:nvSpPr>
        <p:spPr bwMode="auto">
          <a:xfrm>
            <a:off x="360363" y="1123950"/>
            <a:ext cx="9217098" cy="31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D71921"/>
                </a:solidFill>
              </a:rPr>
              <a:t>Повышение эффективности контроля </a:t>
            </a:r>
          </a:p>
          <a:p>
            <a:pPr eaLnBrk="1" hangingPunct="1"/>
            <a:r>
              <a:rPr lang="ru-RU" altLang="ru-RU" sz="3200" dirty="0">
                <a:solidFill>
                  <a:srgbClr val="D71921"/>
                </a:solidFill>
              </a:rPr>
              <a:t>поручений на предприятии с помощью нового решения 1С</a:t>
            </a:r>
            <a:r>
              <a:rPr lang="en-US" altLang="ru-RU" sz="3200" dirty="0">
                <a:solidFill>
                  <a:srgbClr val="D71921"/>
                </a:solidFill>
              </a:rPr>
              <a:t>:</a:t>
            </a:r>
            <a:r>
              <a:rPr lang="ru-RU" altLang="ru-RU" sz="3200" dirty="0">
                <a:solidFill>
                  <a:srgbClr val="D71921"/>
                </a:solidFill>
              </a:rPr>
              <a:t>Совещание</a:t>
            </a:r>
            <a:br>
              <a:rPr lang="ru-RU" altLang="ru-RU" sz="3200" dirty="0">
                <a:solidFill>
                  <a:schemeClr val="tx1"/>
                </a:solidFill>
              </a:rPr>
            </a:b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Глеб Алексеевич Архангельский, </a:t>
            </a:r>
            <a:br>
              <a:rPr lang="ru-RU" altLang="ru-RU" sz="1800" dirty="0">
                <a:solidFill>
                  <a:schemeClr val="tx1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Генеральный директор ООО «</a:t>
            </a:r>
            <a:r>
              <a:rPr lang="ru-RU" altLang="ru-RU" sz="1800" dirty="0" err="1">
                <a:solidFill>
                  <a:schemeClr val="tx1"/>
                </a:solidFill>
              </a:rPr>
              <a:t>Таймлист</a:t>
            </a:r>
            <a:r>
              <a:rPr lang="ru-RU" altLang="ru-RU" sz="1800" dirty="0">
                <a:solidFill>
                  <a:schemeClr val="tx1"/>
                </a:solidFill>
              </a:rPr>
              <a:t>»</a:t>
            </a:r>
            <a:br>
              <a:rPr lang="ru-RU" altLang="ru-RU" sz="1800" dirty="0">
                <a:solidFill>
                  <a:schemeClr val="tx1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(совместное предприятие с 1С)</a:t>
            </a:r>
            <a:endParaRPr lang="ru-RU" alt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1" descr="Изображение выглядит как Шрифт, Графика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716D6A-C29E-1FD2-CD49-4FEAF3FF6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2" b="5062"/>
          <a:stretch/>
        </p:blipFill>
        <p:spPr bwMode="auto">
          <a:xfrm>
            <a:off x="6985173" y="215751"/>
            <a:ext cx="296032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5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1">
            <a:extLst>
              <a:ext uri="{FF2B5EF4-FFF2-40B4-BE49-F238E27FC236}">
                <a16:creationId xmlns:a16="http://schemas.microsoft.com/office/drawing/2014/main" id="{EE5FBD08-D331-4F90-7C77-E0E2ED87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05A2445-1B51-B6C5-4287-A2A2488F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12738"/>
            <a:ext cx="8137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b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Отзывы и первые последователи Таймлист</a:t>
            </a:r>
          </a:p>
        </p:txBody>
      </p:sp>
      <p:pic>
        <p:nvPicPr>
          <p:cNvPr id="29701" name="Рисунок 15">
            <a:extLst>
              <a:ext uri="{FF2B5EF4-FFF2-40B4-BE49-F238E27FC236}">
                <a16:creationId xmlns:a16="http://schemas.microsoft.com/office/drawing/2014/main" id="{A29E39C4-DC87-DBC9-8EFC-48C8099C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102100"/>
            <a:ext cx="1430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17">
            <a:extLst>
              <a:ext uri="{FF2B5EF4-FFF2-40B4-BE49-F238E27FC236}">
                <a16:creationId xmlns:a16="http://schemas.microsoft.com/office/drawing/2014/main" id="{13FE2D61-4D09-FF86-B292-769D594E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681163"/>
            <a:ext cx="2014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8">
            <a:extLst>
              <a:ext uri="{FF2B5EF4-FFF2-40B4-BE49-F238E27FC236}">
                <a16:creationId xmlns:a16="http://schemas.microsoft.com/office/drawing/2014/main" id="{EF610D40-E870-D636-1C96-6D34D3C4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838575"/>
            <a:ext cx="5670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Земскова Екатерина</a:t>
            </a:r>
            <a:b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ИП Земскова </a:t>
            </a:r>
            <a:b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Екатерина Вячеславовна </a:t>
            </a:r>
          </a:p>
          <a:p>
            <a:pPr algn="just"/>
            <a:b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«У меня много переговоров с клиентами… Все встречи я записываю, но </a:t>
            </a:r>
            <a:r>
              <a:rPr lang="ru-RU" altLang="ru-RU" sz="1600" b="0" dirty="0">
                <a:solidFill>
                  <a:srgbClr val="C00000"/>
                </a:solidFill>
                <a:cs typeface="Arial" panose="020B0604020202020204" pitchFamily="34" charset="0"/>
              </a:rPr>
              <a:t>пересматривать и вычленять из них важное - трудоемко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ru-RU" altLang="ru-RU" sz="1600" b="0" dirty="0">
                <a:solidFill>
                  <a:schemeClr val="tx1"/>
                </a:solidFill>
                <a:cs typeface="Arial" panose="020B0604020202020204" pitchFamily="34" charset="0"/>
              </a:rPr>
              <a:t>С помощью вашего сервиса я закрываю эту проблему. 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Еще я </a:t>
            </a:r>
            <a:r>
              <a:rPr lang="ru-RU" altLang="ru-RU" sz="1600" b="0" dirty="0">
                <a:solidFill>
                  <a:srgbClr val="C00000"/>
                </a:solidFill>
                <a:cs typeface="Arial" panose="020B0604020202020204" pitchFamily="34" charset="0"/>
              </a:rPr>
              <a:t>расшифровываю видео и делаю из них регламенты для сотрудников». </a:t>
            </a:r>
            <a:endParaRPr lang="ru-RU" altLang="ru-RU" sz="1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9704" name="TextBox 19">
            <a:extLst>
              <a:ext uri="{FF2B5EF4-FFF2-40B4-BE49-F238E27FC236}">
                <a16:creationId xmlns:a16="http://schemas.microsoft.com/office/drawing/2014/main" id="{B53D156C-11A8-2AC1-F736-991C55D9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579563"/>
            <a:ext cx="58245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b="0" dirty="0" err="1">
                <a:solidFill>
                  <a:srgbClr val="000000"/>
                </a:solidFill>
                <a:cs typeface="Arial" panose="020B0604020202020204" pitchFamily="34" charset="0"/>
              </a:rPr>
              <a:t>Бахолдин</a:t>
            </a: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 Марк</a:t>
            </a:r>
            <a:b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ООО «НПО ИТС»</a:t>
            </a:r>
          </a:p>
          <a:p>
            <a:pPr algn="just"/>
            <a:b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altLang="ru-RU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Timelist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 очень помогает экономить время в работе аналитика, </a:t>
            </a:r>
            <a:r>
              <a:rPr lang="ru-RU" altLang="ru-RU" sz="1600" b="0" dirty="0">
                <a:solidFill>
                  <a:srgbClr val="C00000"/>
                </a:solidFill>
                <a:cs typeface="Arial" panose="020B0604020202020204" pitchFamily="34" charset="0"/>
              </a:rPr>
              <a:t>расшифровка раньше занимала почти весь рабочий день, а с помощью этой программы - несколько минут. 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Дополнительно краткий конспект и лист поручений являются приятным дополнением». 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  <p:sp>
        <p:nvSpPr>
          <p:cNvPr id="29705" name="TextBox 20">
            <a:extLst>
              <a:ext uri="{FF2B5EF4-FFF2-40B4-BE49-F238E27FC236}">
                <a16:creationId xmlns:a16="http://schemas.microsoft.com/office/drawing/2014/main" id="{D88D8266-A3DF-90BD-6899-5A12BA26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1739900"/>
            <a:ext cx="49149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b="0" dirty="0" err="1">
                <a:solidFill>
                  <a:srgbClr val="000000"/>
                </a:solidFill>
                <a:cs typeface="Arial" panose="020B0604020202020204" pitchFamily="34" charset="0"/>
              </a:rPr>
              <a:t>Стронская</a:t>
            </a: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 Екатерина</a:t>
            </a:r>
            <a:b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800" b="0" dirty="0">
                <a:solidFill>
                  <a:srgbClr val="000000"/>
                </a:solidFill>
                <a:cs typeface="Arial" panose="020B0604020202020204" pitchFamily="34" charset="0"/>
              </a:rPr>
              <a:t>АО «ЭКОПСИ КОНСАЛТИНГ»</a:t>
            </a:r>
          </a:p>
          <a:p>
            <a:endParaRPr lang="ru-RU" alt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br>
              <a:rPr lang="ru-RU" altLang="ru-RU" sz="16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«Мы проводим много интервью с клиентами по проектным работам. Раньше расшифровкой занимались специалисты на </a:t>
            </a:r>
            <a:r>
              <a:rPr lang="ru-RU" altLang="ru-RU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аутсорсе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, что стоило больших денег и занимало около трех дней. Теперь мы используем программу, </a:t>
            </a:r>
            <a:r>
              <a:rPr lang="ru-RU" altLang="ru-RU" sz="1600" b="0" dirty="0">
                <a:solidFill>
                  <a:srgbClr val="C00000"/>
                </a:solidFill>
                <a:cs typeface="Arial" panose="020B0604020202020204" pitchFamily="34" charset="0"/>
              </a:rPr>
              <a:t>которая делает это за 10 минут, гораздо дешевле, а качество остается хорошим. </a:t>
            </a:r>
            <a:r>
              <a:rPr lang="ru-RU" altLang="ru-RU" sz="1600" b="0" dirty="0">
                <a:solidFill>
                  <a:srgbClr val="000000"/>
                </a:solidFill>
                <a:cs typeface="Arial" panose="020B0604020202020204" pitchFamily="34" charset="0"/>
              </a:rPr>
              <a:t>Особенно удобно то, что программа именует спикеров и грамотно расставляет знаки препинания». </a:t>
            </a:r>
          </a:p>
        </p:txBody>
      </p:sp>
      <p:pic>
        <p:nvPicPr>
          <p:cNvPr id="29706" name="Рисунок 1">
            <a:extLst>
              <a:ext uri="{FF2B5EF4-FFF2-40B4-BE49-F238E27FC236}">
                <a16:creationId xmlns:a16="http://schemas.microsoft.com/office/drawing/2014/main" id="{C639509C-DA6E-F69F-18C6-6ADE4D68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b="27206"/>
          <a:stretch>
            <a:fillRect/>
          </a:stretch>
        </p:blipFill>
        <p:spPr bwMode="auto">
          <a:xfrm>
            <a:off x="9577388" y="1739900"/>
            <a:ext cx="19446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0FA51A0-F92A-0FFC-3B02-EE143177E97D}"/>
              </a:ext>
            </a:extLst>
          </p:cNvPr>
          <p:cNvCxnSpPr>
            <a:cxnSpLocks/>
          </p:cNvCxnSpPr>
          <p:nvPr/>
        </p:nvCxnSpPr>
        <p:spPr bwMode="auto">
          <a:xfrm flipV="1">
            <a:off x="765175" y="3789363"/>
            <a:ext cx="4752975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FAB858B-9C45-1F05-1F5D-75EF2E368FE8}"/>
              </a:ext>
            </a:extLst>
          </p:cNvPr>
          <p:cNvCxnSpPr>
            <a:cxnSpLocks/>
          </p:cNvCxnSpPr>
          <p:nvPr/>
        </p:nvCxnSpPr>
        <p:spPr bwMode="auto">
          <a:xfrm flipH="1">
            <a:off x="6203950" y="2187575"/>
            <a:ext cx="7938" cy="32051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0D7D6B97-4834-8214-B5C3-4FFE8D8D2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460500"/>
            <a:ext cx="5594350" cy="4826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1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	</a:t>
            </a:r>
            <a:r>
              <a:rPr lang="ru-RU" altLang="ru-RU" sz="1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 1С:Документообороте существуют </a:t>
            </a:r>
            <a:r>
              <a:rPr lang="ru-RU" altLang="ru-RU" sz="180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задачи </a:t>
            </a:r>
            <a:r>
              <a:rPr lang="ru-RU" altLang="ru-RU" sz="18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основании настроенных бизнес-процессов, создаваемые автоматически, также есть возможность поставить задачи личные и групповые. На основании документа Мероприятие также можно поставить задачи.</a:t>
            </a: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E63C903A-23D4-6ED2-D660-62F2742B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93675"/>
            <a:ext cx="7343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Таймлист и 1С</a:t>
            </a:r>
            <a:r>
              <a:rPr lang="en-US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Документооборот 3.0</a:t>
            </a:r>
            <a:endParaRPr lang="ru-RU" altLang="ru-RU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Прямоугольник 1">
            <a:extLst>
              <a:ext uri="{FF2B5EF4-FFF2-40B4-BE49-F238E27FC236}">
                <a16:creationId xmlns:a16="http://schemas.microsoft.com/office/drawing/2014/main" id="{EA550DB6-862A-16B6-3166-FF144603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A59B750C-AA3B-243D-7625-FDF5F7EB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384550"/>
            <a:ext cx="55705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	</a:t>
            </a:r>
            <a:r>
              <a:rPr lang="ru-RU" altLang="ru-RU" sz="1800" b="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Искусственный интеллект </a:t>
            </a:r>
            <a:r>
              <a:rPr lang="ru-RU" altLang="ru-RU" sz="1800" b="0" dirty="0" err="1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Таймлист</a:t>
            </a:r>
            <a:r>
              <a:rPr lang="ru-RU" altLang="ru-RU" sz="1800" b="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 будет интегрирован в 1С:Документоборот 3.0 </a:t>
            </a: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 первых релизах 2024 года.</a:t>
            </a:r>
          </a:p>
          <a:p>
            <a:pPr algn="just">
              <a:buFontTx/>
              <a:buNone/>
            </a:pPr>
            <a:endParaRPr lang="ru-RU" altLang="ru-RU" sz="1800" b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algn="just">
              <a:buFontTx/>
              <a:buNone/>
            </a:pPr>
            <a:r>
              <a:rPr lang="ru-RU" altLang="ru-RU" sz="1800" b="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Планируется добавить расшифровку и </a:t>
            </a:r>
            <a:r>
              <a:rPr lang="ru-RU" altLang="ru-RU" sz="1800" b="0" dirty="0" err="1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автопротокол</a:t>
            </a:r>
            <a:r>
              <a:rPr lang="ru-RU" altLang="ru-RU" sz="1800" b="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в документ Мероприятие. </a:t>
            </a: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Его можно будет отредактировать и на основании этого сформировать задачи и поручения по результатам проведенного совещания.</a:t>
            </a:r>
          </a:p>
        </p:txBody>
      </p:sp>
      <p:grpSp>
        <p:nvGrpSpPr>
          <p:cNvPr id="31751" name="Группа 9">
            <a:extLst>
              <a:ext uri="{FF2B5EF4-FFF2-40B4-BE49-F238E27FC236}">
                <a16:creationId xmlns:a16="http://schemas.microsoft.com/office/drawing/2014/main" id="{866AD6F3-03BE-57A2-BAC0-0D55902C325A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1401763"/>
            <a:ext cx="5049838" cy="2736850"/>
            <a:chOff x="6471210" y="1664583"/>
            <a:chExt cx="4629181" cy="2456300"/>
          </a:xfrm>
        </p:grpSpPr>
        <p:pic>
          <p:nvPicPr>
            <p:cNvPr id="31755" name="Рисунок 5">
              <a:extLst>
                <a:ext uri="{FF2B5EF4-FFF2-40B4-BE49-F238E27FC236}">
                  <a16:creationId xmlns:a16="http://schemas.microsoft.com/office/drawing/2014/main" id="{0F765E02-04C9-DE77-D0DE-014EB7F5E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210" y="1664583"/>
              <a:ext cx="4629181" cy="245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68D9044-5462-ABD3-5568-58CF5C259993}"/>
                </a:ext>
              </a:extLst>
            </p:cNvPr>
            <p:cNvSpPr/>
            <p:nvPr/>
          </p:nvSpPr>
          <p:spPr>
            <a:xfrm>
              <a:off x="6471210" y="1664583"/>
              <a:ext cx="4618420" cy="2456300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63500" dist="17960" dir="2700000" rotWithShape="0">
                <a:schemeClr val="bg1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6799" tIns="46799" rIns="46799" bIns="46799" spcCol="381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Futura PT Demi"/>
                <a:ea typeface="Futura PT Demi"/>
                <a:cs typeface="Futura PT Demi"/>
                <a:sym typeface="Futura PT Demi"/>
              </a:endParaRPr>
            </a:p>
          </p:txBody>
        </p:sp>
      </p:grpSp>
      <p:grpSp>
        <p:nvGrpSpPr>
          <p:cNvPr id="31752" name="Группа 8">
            <a:extLst>
              <a:ext uri="{FF2B5EF4-FFF2-40B4-BE49-F238E27FC236}">
                <a16:creationId xmlns:a16="http://schemas.microsoft.com/office/drawing/2014/main" id="{FB6D5B5D-CC27-C7EE-94F7-520C177BD7CB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3284538"/>
            <a:ext cx="5051425" cy="2736850"/>
            <a:chOff x="6505547" y="4608239"/>
            <a:chExt cx="4570031" cy="2755209"/>
          </a:xfrm>
        </p:grpSpPr>
        <p:pic>
          <p:nvPicPr>
            <p:cNvPr id="31753" name="Рисунок 6">
              <a:extLst>
                <a:ext uri="{FF2B5EF4-FFF2-40B4-BE49-F238E27FC236}">
                  <a16:creationId xmlns:a16="http://schemas.microsoft.com/office/drawing/2014/main" id="{C5F71BFF-EF1E-15F0-4034-F38320A43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47" y="4608239"/>
              <a:ext cx="45605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0EF3CAE-C2E9-8CCE-3D9D-7E2BBAD2F16F}"/>
                </a:ext>
              </a:extLst>
            </p:cNvPr>
            <p:cNvSpPr/>
            <p:nvPr/>
          </p:nvSpPr>
          <p:spPr>
            <a:xfrm>
              <a:off x="6515072" y="4627144"/>
              <a:ext cx="4560506" cy="273630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63500" dist="17960" dir="2700000" rotWithShape="0">
                <a:schemeClr val="bg1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6799" tIns="46799" rIns="46799" bIns="46799" spcCol="381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Futura PT Demi"/>
                <a:ea typeface="Futura PT Demi"/>
                <a:cs typeface="Futura PT Demi"/>
                <a:sym typeface="Futura PT Dem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Rectangle 2">
            <a:extLst>
              <a:ext uri="{FF2B5EF4-FFF2-40B4-BE49-F238E27FC236}">
                <a16:creationId xmlns:a16="http://schemas.microsoft.com/office/drawing/2014/main" id="{1A2FF1B5-2E0A-5563-F6D7-90D6B9AD0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076" y="1136367"/>
            <a:ext cx="4073525" cy="107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lang="ru-RU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поставки</a:t>
            </a:r>
            <a:endParaRPr lang="ru-RU" altLang="ru-RU" sz="2800" dirty="0">
              <a:solidFill>
                <a:srgbClr val="D7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1" name="Прямоугольник 1">
            <a:extLst>
              <a:ext uri="{FF2B5EF4-FFF2-40B4-BE49-F238E27FC236}">
                <a16:creationId xmlns:a16="http://schemas.microsoft.com/office/drawing/2014/main" id="{C3DD4B64-9C5A-2F2D-8DEA-71649F1F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2"/>
              </a:buBlip>
            </a:pPr>
            <a:endParaRPr lang="ru-RU" altLang="ru-RU" b="0"/>
          </a:p>
        </p:txBody>
      </p:sp>
      <p:sp>
        <p:nvSpPr>
          <p:cNvPr id="33822" name="Rectangle 3">
            <a:hlinkClick r:id="rId3"/>
            <a:extLst>
              <a:ext uri="{FF2B5EF4-FFF2-40B4-BE49-F238E27FC236}">
                <a16:creationId xmlns:a16="http://schemas.microsoft.com/office/drawing/2014/main" id="{9C82DFD3-137F-8FC5-BA31-F79DC6DA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3" y="5108367"/>
            <a:ext cx="47180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ru-RU" sz="52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timelist.ru</a:t>
            </a:r>
            <a:endParaRPr lang="ru-RU" altLang="ru-RU" sz="5200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33823" name="Группа 1">
            <a:extLst>
              <a:ext uri="{FF2B5EF4-FFF2-40B4-BE49-F238E27FC236}">
                <a16:creationId xmlns:a16="http://schemas.microsoft.com/office/drawing/2014/main" id="{C9326F13-0B0F-6686-270C-899C81568D2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2663825"/>
            <a:ext cx="5148263" cy="1455738"/>
            <a:chOff x="1026243" y="4034292"/>
            <a:chExt cx="9469588" cy="1301841"/>
          </a:xfrm>
        </p:grpSpPr>
        <p:sp>
          <p:nvSpPr>
            <p:cNvPr id="33826" name="Скругленный прямоугольник 4">
              <a:extLst>
                <a:ext uri="{FF2B5EF4-FFF2-40B4-BE49-F238E27FC236}">
                  <a16:creationId xmlns:a16="http://schemas.microsoft.com/office/drawing/2014/main" id="{BFD3BF66-5E4A-0973-2338-85EF19FFE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353" y="4034292"/>
              <a:ext cx="3177780" cy="404125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 sz="2400">
                  <a:solidFill>
                    <a:srgbClr val="C00000"/>
                  </a:solidFill>
                </a:rPr>
                <a:t>Таймлист</a:t>
              </a:r>
            </a:p>
          </p:txBody>
        </p:sp>
        <p:sp>
          <p:nvSpPr>
            <p:cNvPr id="33827" name="Скругленный прямоугольник 5">
              <a:extLst>
                <a:ext uri="{FF2B5EF4-FFF2-40B4-BE49-F238E27FC236}">
                  <a16:creationId xmlns:a16="http://schemas.microsoft.com/office/drawing/2014/main" id="{AAAF19F5-1B6E-BE64-C25D-EB5343568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243" y="4932008"/>
              <a:ext cx="3528393" cy="404125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 sz="2400">
                  <a:solidFill>
                    <a:srgbClr val="C00000"/>
                  </a:solidFill>
                </a:rPr>
                <a:t>Облачный </a:t>
              </a:r>
            </a:p>
          </p:txBody>
        </p:sp>
        <p:sp>
          <p:nvSpPr>
            <p:cNvPr id="33828" name="Скругленный прямоугольник 8">
              <a:extLst>
                <a:ext uri="{FF2B5EF4-FFF2-40B4-BE49-F238E27FC236}">
                  <a16:creationId xmlns:a16="http://schemas.microsoft.com/office/drawing/2014/main" id="{3595BF00-B6E2-E84F-D19A-D538F3BD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7438" y="4932008"/>
              <a:ext cx="3528393" cy="404125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 sz="2400">
                  <a:solidFill>
                    <a:srgbClr val="C00000"/>
                  </a:solidFill>
                </a:rPr>
                <a:t>On-premise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970780C-2D73-6CC5-CE9B-8ADA35E1006A}"/>
                </a:ext>
              </a:extLst>
            </p:cNvPr>
            <p:cNvCxnSpPr>
              <a:cxnSpLocks/>
              <a:stCxn id="33826" idx="2"/>
              <a:endCxn id="33827" idx="0"/>
            </p:cNvCxnSpPr>
            <p:nvPr/>
          </p:nvCxnSpPr>
          <p:spPr bwMode="auto">
            <a:xfrm flipH="1">
              <a:off x="2789928" y="4438899"/>
              <a:ext cx="2928769" cy="492626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3F629D32-FA58-C98F-4745-9C96D58B111B}"/>
                </a:ext>
              </a:extLst>
            </p:cNvPr>
            <p:cNvCxnSpPr>
              <a:cxnSpLocks/>
              <a:stCxn id="33826" idx="2"/>
              <a:endCxn id="33828" idx="0"/>
            </p:cNvCxnSpPr>
            <p:nvPr/>
          </p:nvCxnSpPr>
          <p:spPr bwMode="auto">
            <a:xfrm>
              <a:off x="5718697" y="4438899"/>
              <a:ext cx="3013449" cy="492626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4" name="Rectangle 3">
            <a:extLst>
              <a:ext uri="{FF2B5EF4-FFF2-40B4-BE49-F238E27FC236}">
                <a16:creationId xmlns:a16="http://schemas.microsoft.com/office/drawing/2014/main" id="{7E71F6E5-9AE6-DFA5-07D3-0888A1A4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7" y="540234"/>
            <a:ext cx="5740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ctr">
              <a:buFontTx/>
              <a:buNone/>
            </a:pPr>
            <a:r>
              <a:rPr lang="ru-RU" altLang="ru-RU" sz="25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sym typeface="Helvetica Neue" panose="02000503000000020004" pitchFamily="2" charset="0"/>
              </a:rPr>
              <a:t>Для участников конференции - 10 часов расшифровки бесплатно </a:t>
            </a:r>
            <a:br>
              <a:rPr lang="ru-RU" altLang="ru-RU" sz="25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25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sym typeface="Helvetica Neue" panose="02000503000000020004" pitchFamily="2" charset="0"/>
              </a:rPr>
              <a:t>по промо-коду TMINVEST</a:t>
            </a:r>
            <a:endParaRPr lang="ru-RU" altLang="ru-RU" sz="2500" dirty="0">
              <a:solidFill>
                <a:srgbClr val="C00000"/>
              </a:solidFill>
              <a:latin typeface="Helvetica Neue" panose="02000503000000020004" pitchFamily="2" charset="0"/>
              <a:ea typeface="PMingLiU" panose="02020500000000000000" pitchFamily="18" charset="-120"/>
              <a:cs typeface="Arial" panose="020B0604020202020204" pitchFamily="34" charset="0"/>
              <a:sym typeface="Helvetica Neue" panose="02000503000000020004" pitchFamily="2" charset="0"/>
            </a:endParaRPr>
          </a:p>
        </p:txBody>
      </p:sp>
      <p:pic>
        <p:nvPicPr>
          <p:cNvPr id="33825" name="Рисунок 25" descr="Изображение выглядит как шаблон, прямоугольный, Симметрия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19AEC471-05FE-849D-5DCB-43CEBC56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029997"/>
            <a:ext cx="29622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7">
            <a:extLst>
              <a:ext uri="{FF2B5EF4-FFF2-40B4-BE49-F238E27FC236}">
                <a16:creationId xmlns:a16="http://schemas.microsoft.com/office/drawing/2014/main" id="{471CA7F0-882F-296D-D0F8-7E9D6064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309245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41B52F7D-1B31-8296-2BE0-69AB938D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98738"/>
            <a:ext cx="67722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636588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Генеральный директор ООО "Таймлист" (дочернее общество 1С)</a:t>
            </a:r>
          </a:p>
          <a:p>
            <a:pPr algn="just">
              <a:spcBef>
                <a:spcPts val="600"/>
              </a:spcBef>
            </a:pP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Автор книг-бестселлеров, выдержавших десятки переизданий</a:t>
            </a:r>
          </a:p>
          <a:p>
            <a:pPr algn="just">
              <a:spcBef>
                <a:spcPts val="600"/>
              </a:spcBef>
            </a:pP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Руководитель проектов внедрения корпоративного тайм-менеджмента в ведущих корпорациях и государственных органах</a:t>
            </a:r>
          </a:p>
          <a:p>
            <a:pPr algn="just">
              <a:spcBef>
                <a:spcPts val="600"/>
              </a:spcBef>
            </a:pP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Награжден благодарностью Правительства России и </a:t>
            </a:r>
            <a:b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благодарностью Президента России</a:t>
            </a:r>
          </a:p>
          <a:p>
            <a:pPr algn="just">
              <a:buFontTx/>
              <a:buNone/>
            </a:pPr>
            <a:endParaRPr lang="ru-RU" altLang="ru-RU" sz="2000" b="0">
              <a:latin typeface="Helvetica Neue" panose="02000503000000020004" pitchFamily="2" charset="0"/>
              <a:ea typeface="PMingLiU" panose="02020500000000000000" pitchFamily="18" charset="-12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algn="just"/>
            <a:endParaRPr lang="en-US" altLang="ru-RU" sz="2000" b="0">
              <a:latin typeface="Helvetica Neue" panose="02000503000000020004" pitchFamily="2" charset="0"/>
              <a:ea typeface="PMingLiU" panose="02020500000000000000" pitchFamily="18" charset="-12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algn="just"/>
            <a:endParaRPr lang="ru-RU" altLang="ru-RU" sz="2000" b="0">
              <a:latin typeface="Helvetica Neue" panose="02000503000000020004" pitchFamily="2" charset="0"/>
              <a:ea typeface="PMingLiU" panose="02020500000000000000" pitchFamily="18" charset="-12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364" name="TextBox 7">
            <a:extLst>
              <a:ext uri="{FF2B5EF4-FFF2-40B4-BE49-F238E27FC236}">
                <a16:creationId xmlns:a16="http://schemas.microsoft.com/office/drawing/2014/main" id="{0879052B-064A-BF38-0D33-F82E4875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811338"/>
            <a:ext cx="5478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Ведущий российский эксперт в сфере личной и бизнес-эффективности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BFEA5E8C-1EAB-0804-3C58-841CA7AA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44463"/>
            <a:ext cx="849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</a:t>
            </a:r>
            <a:br>
              <a:rPr lang="ru-RU" altLang="ru-RU" sz="16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Глеб Алексеевич Архангельский</a:t>
            </a:r>
          </a:p>
        </p:txBody>
      </p:sp>
      <p:pic>
        <p:nvPicPr>
          <p:cNvPr id="6" name="Рисунок 5" descr="Изображение выглядит как человек, Человеческое лицо, Формальная одежд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AEB6723-F40C-728C-2D6C-46BB004B7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95" y="-3820"/>
            <a:ext cx="4693460" cy="648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2">
            <a:extLst>
              <a:ext uri="{FF2B5EF4-FFF2-40B4-BE49-F238E27FC236}">
                <a16:creationId xmlns:a16="http://schemas.microsoft.com/office/drawing/2014/main" id="{C927138A-B266-B339-0B0C-1015626F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3062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91659C3-0CAE-550E-6CB5-2D6C793F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2195513"/>
            <a:ext cx="5473700" cy="1800225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/>
          <a:lstStyle>
            <a:lvl1pPr marL="285750" indent="-28575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«Легкие» </a:t>
            </a:r>
          </a:p>
          <a:p>
            <a:pPr marL="0" indent="0" algn="just">
              <a:buFontTx/>
              <a:buNone/>
              <a:defRPr/>
            </a:pP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– это действия, которые мы сами себе назначаем или получаем устно (от коллег, руководителей, партнёров и других людей), а также через «неформальные» средства электронной связи (</a:t>
            </a:r>
            <a:r>
              <a:rPr lang="en-US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WhatsApp</a:t>
            </a: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, </a:t>
            </a:r>
            <a:r>
              <a:rPr lang="en-US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Telegram</a:t>
            </a: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, </a:t>
            </a:r>
            <a:r>
              <a:rPr lang="en-US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Email</a:t>
            </a:r>
            <a:r>
              <a:rPr lang="ru-RU" altLang="ru-RU" sz="1800" b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).</a:t>
            </a:r>
          </a:p>
          <a:p>
            <a:pPr algn="just">
              <a:defRPr/>
            </a:pPr>
            <a:endParaRPr lang="ru-RU" altLang="ru-RU" sz="1800" b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algn="just">
              <a:defRPr/>
            </a:pPr>
            <a:endParaRPr lang="ru-RU" altLang="ru-RU" sz="1800" b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4F01ABC-FA1E-3B62-50FF-F57F7953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347913"/>
            <a:ext cx="496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ctr"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«Тяжелые» </a:t>
            </a:r>
          </a:p>
          <a:p>
            <a:pPr algn="just">
              <a:buFontTx/>
              <a:buNone/>
            </a:pPr>
            <a:r>
              <a:rPr lang="ru-RU" altLang="ru-RU" sz="18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– официальные юридически значимые документы, фиксируемые в программах электронного документооборота (ЭДО)</a:t>
            </a:r>
            <a:r>
              <a:rPr lang="en-US" altLang="ru-RU" sz="18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.</a:t>
            </a:r>
            <a:r>
              <a:rPr lang="ru-RU" altLang="ru-RU" sz="18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 </a:t>
            </a: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911836C4-B0DE-1E11-68B7-114595E4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01613"/>
            <a:ext cx="849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lang="ru-RU" altLang="ru-RU" sz="16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Избегайте «стихийных» поручений. Формулируйте поручения на совещаниях!</a:t>
            </a:r>
          </a:p>
        </p:txBody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4A940A48-E944-DBDB-48D1-CC0AF638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1589088"/>
            <a:ext cx="3457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Какие бывают поручения?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508BBE7-B85F-5E9A-0896-39C1EA4D75BA}"/>
              </a:ext>
            </a:extLst>
          </p:cNvPr>
          <p:cNvCxnSpPr>
            <a:cxnSpLocks/>
          </p:cNvCxnSpPr>
          <p:nvPr/>
        </p:nvCxnSpPr>
        <p:spPr bwMode="auto">
          <a:xfrm>
            <a:off x="5545138" y="2376488"/>
            <a:ext cx="0" cy="33178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65" name="Рисунок 9">
            <a:extLst>
              <a:ext uri="{FF2B5EF4-FFF2-40B4-BE49-F238E27FC236}">
                <a16:creationId xmlns:a16="http://schemas.microsoft.com/office/drawing/2014/main" id="{165B41C5-059D-D9C0-78F7-8BE0E425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270375"/>
            <a:ext cx="285273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3">
            <a:extLst>
              <a:ext uri="{FF2B5EF4-FFF2-40B4-BE49-F238E27FC236}">
                <a16:creationId xmlns:a16="http://schemas.microsoft.com/office/drawing/2014/main" id="{B808C586-EE1C-3CD7-ACC1-AE7578B2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538663"/>
            <a:ext cx="4159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BD9EC06-B9CA-6204-3D29-62E68EAD9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9050" y="-2376488"/>
            <a:ext cx="6975475" cy="1022350"/>
          </a:xfrm>
        </p:spPr>
        <p:txBody>
          <a:bodyPr/>
          <a:lstStyle/>
          <a:p>
            <a:r>
              <a:rPr lang="ru-RU" altLang="ru-RU" sz="3200" b="1">
                <a:solidFill>
                  <a:srgbClr val="172E7E"/>
                </a:solidFill>
                <a:latin typeface="Proxima Nova" pitchFamily="2" charset="0"/>
                <a:ea typeface="Proxima Nova" pitchFamily="2" charset="0"/>
                <a:cs typeface="Proxima Nova" pitchFamily="2" charset="0"/>
              </a:rPr>
              <a:t>Зачем нужен отдельный ИТ-продукт для организации совещаний?</a:t>
            </a:r>
            <a:endParaRPr lang="da-DK" altLang="ru-RU" sz="2400">
              <a:solidFill>
                <a:srgbClr val="172E7E"/>
              </a:solidFill>
              <a:latin typeface="Proxima Nova" pitchFamily="2" charset="0"/>
              <a:ea typeface="Proxima Nova" pitchFamily="2" charset="0"/>
              <a:cs typeface="Proxima Nova" pitchFamily="2" charset="0"/>
            </a:endParaRPr>
          </a:p>
        </p:txBody>
      </p:sp>
      <p:sp>
        <p:nvSpPr>
          <p:cNvPr id="17411" name="Прямоугольник 5">
            <a:extLst>
              <a:ext uri="{FF2B5EF4-FFF2-40B4-BE49-F238E27FC236}">
                <a16:creationId xmlns:a16="http://schemas.microsoft.com/office/drawing/2014/main" id="{5D07A9CF-DBB5-2E90-7C41-B980072B3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2"/>
              </a:buBlip>
            </a:pPr>
            <a:endParaRPr lang="ru-RU" altLang="ru-RU" b="0"/>
          </a:p>
        </p:txBody>
      </p:sp>
      <p:pic>
        <p:nvPicPr>
          <p:cNvPr id="17412" name="Рисунок 4">
            <a:extLst>
              <a:ext uri="{FF2B5EF4-FFF2-40B4-BE49-F238E27FC236}">
                <a16:creationId xmlns:a16="http://schemas.microsoft.com/office/drawing/2014/main" id="{AE0E0D60-55CD-4578-7B37-8CA30DEA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6783" r="10568" b="6279"/>
          <a:stretch>
            <a:fillRect/>
          </a:stretch>
        </p:blipFill>
        <p:spPr bwMode="auto">
          <a:xfrm>
            <a:off x="7291388" y="1620838"/>
            <a:ext cx="3879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extLst>
              <a:ext uri="{FF2B5EF4-FFF2-40B4-BE49-F238E27FC236}">
                <a16:creationId xmlns:a16="http://schemas.microsoft.com/office/drawing/2014/main" id="{D340C15A-B879-9F67-2789-E2BD83E1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144463"/>
            <a:ext cx="849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  <a:br>
              <a:rPr lang="ru-RU" altLang="ru-RU" sz="16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Совещания – стержень правильного корпоративного тайм-менеджмента</a:t>
            </a:r>
          </a:p>
        </p:txBody>
      </p:sp>
      <p:sp>
        <p:nvSpPr>
          <p:cNvPr id="17414" name="Прямоугольник 5">
            <a:extLst>
              <a:ext uri="{FF2B5EF4-FFF2-40B4-BE49-F238E27FC236}">
                <a16:creationId xmlns:a16="http://schemas.microsoft.com/office/drawing/2014/main" id="{25A17562-A9D0-694B-AF1A-1094E32E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2376488"/>
            <a:ext cx="68056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CC0000"/>
              </a:buClr>
              <a:buSzPts val="1500"/>
            </a:pPr>
            <a:r>
              <a:rPr lang="ru-RU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«Если хотите, чтобы проект энергично продвигался, назначьте по нему еженедельное совещание. Желательно на жестко определенное время. </a:t>
            </a:r>
          </a:p>
          <a:p>
            <a:pPr algn="just">
              <a:spcBef>
                <a:spcPts val="600"/>
              </a:spcBef>
              <a:buClr>
                <a:srgbClr val="CC0000"/>
              </a:buClr>
              <a:buSzPts val="1500"/>
            </a:pPr>
            <a:endParaRPr lang="ru-RU" altLang="ru-RU" sz="2000" b="0">
              <a:solidFill>
                <a:srgbClr val="000000"/>
              </a:solidFill>
              <a:ea typeface="PMingLiU" panose="02020500000000000000" pitchFamily="18" charset="-120"/>
              <a:cs typeface="Arial" panose="020B0604020202020204" pitchFamily="34" charset="0"/>
              <a:sym typeface="Proxima Nova" pitchFamily="2" charset="0"/>
            </a:endParaRPr>
          </a:p>
          <a:p>
            <a:pPr algn="just">
              <a:spcBef>
                <a:spcPts val="600"/>
              </a:spcBef>
              <a:buClr>
                <a:srgbClr val="CC0000"/>
              </a:buClr>
              <a:buSzPts val="1500"/>
            </a:pPr>
            <a:r>
              <a:rPr lang="ru-RU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Если хотите, чтобы проект не стоял на месте, проводите совещание раз в 2 недели.</a:t>
            </a:r>
          </a:p>
          <a:p>
            <a:pPr algn="just">
              <a:spcBef>
                <a:spcPts val="600"/>
              </a:spcBef>
              <a:buClr>
                <a:srgbClr val="CC0000"/>
              </a:buClr>
              <a:buSzPts val="1500"/>
            </a:pPr>
            <a:endParaRPr lang="ru-RU" altLang="ru-RU" sz="2000" b="0">
              <a:solidFill>
                <a:srgbClr val="000000"/>
              </a:solidFill>
              <a:ea typeface="PMingLiU" panose="02020500000000000000" pitchFamily="18" charset="-120"/>
              <a:cs typeface="Arial" panose="020B0604020202020204" pitchFamily="34" charset="0"/>
              <a:sym typeface="Proxima Nova" pitchFamily="2" charset="0"/>
            </a:endParaRPr>
          </a:p>
          <a:p>
            <a:pPr algn="just">
              <a:spcBef>
                <a:spcPts val="600"/>
              </a:spcBef>
              <a:buClr>
                <a:srgbClr val="CC0000"/>
              </a:buClr>
              <a:buSzPts val="1500"/>
            </a:pPr>
            <a:r>
              <a:rPr lang="ru-RU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Все</a:t>
            </a:r>
            <a:r>
              <a:rPr lang="en-US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,</a:t>
            </a:r>
            <a:r>
              <a:rPr lang="ru-RU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 что</a:t>
            </a:r>
            <a:r>
              <a:rPr lang="en-US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 </a:t>
            </a:r>
            <a:r>
              <a:rPr lang="ru-RU" altLang="ru-RU" sz="2000" b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реже – иллюзия».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D0DE44-9CB0-2B59-B458-FD55C85933E9}"/>
              </a:ext>
            </a:extLst>
          </p:cNvPr>
          <p:cNvCxnSpPr>
            <a:cxnSpLocks/>
          </p:cNvCxnSpPr>
          <p:nvPr/>
        </p:nvCxnSpPr>
        <p:spPr bwMode="auto">
          <a:xfrm>
            <a:off x="288925" y="2255838"/>
            <a:ext cx="0" cy="33178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9">
            <a:extLst>
              <a:ext uri="{FF2B5EF4-FFF2-40B4-BE49-F238E27FC236}">
                <a16:creationId xmlns:a16="http://schemas.microsoft.com/office/drawing/2014/main" id="{55977704-8941-E3AE-3704-AAF74144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71788"/>
            <a:ext cx="1939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Рисунок 4">
            <a:extLst>
              <a:ext uri="{FF2B5EF4-FFF2-40B4-BE49-F238E27FC236}">
                <a16:creationId xmlns:a16="http://schemas.microsoft.com/office/drawing/2014/main" id="{4BC196B6-0C48-D665-FB04-A2ACB6F1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0326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7">
            <a:extLst>
              <a:ext uri="{FF2B5EF4-FFF2-40B4-BE49-F238E27FC236}">
                <a16:creationId xmlns:a16="http://schemas.microsoft.com/office/drawing/2014/main" id="{CF6BE7C0-F586-298D-74E9-3824451B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19638"/>
            <a:ext cx="18637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0A573BCC-3234-E058-6E65-D8AC2DCA5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9050" y="-2376488"/>
            <a:ext cx="6975475" cy="1022350"/>
          </a:xfrm>
        </p:spPr>
        <p:txBody>
          <a:bodyPr/>
          <a:lstStyle/>
          <a:p>
            <a:r>
              <a:rPr lang="ru-RU" altLang="ru-RU" sz="3200" b="1">
                <a:solidFill>
                  <a:srgbClr val="172E7E"/>
                </a:solidFill>
                <a:latin typeface="Proxima Nova" pitchFamily="2" charset="0"/>
                <a:ea typeface="Proxima Nova" pitchFamily="2" charset="0"/>
                <a:cs typeface="Proxima Nova" pitchFamily="2" charset="0"/>
              </a:rPr>
              <a:t>Зачем нужен отдельный ИТ-продукт для организации совещаний?</a:t>
            </a:r>
            <a:endParaRPr lang="da-DK" altLang="ru-RU" sz="2400">
              <a:solidFill>
                <a:srgbClr val="172E7E"/>
              </a:solidFill>
              <a:latin typeface="Proxima Nova" pitchFamily="2" charset="0"/>
              <a:ea typeface="Proxima Nova" pitchFamily="2" charset="0"/>
              <a:cs typeface="Proxima Nova" pitchFamily="2" charset="0"/>
            </a:endParaRPr>
          </a:p>
        </p:txBody>
      </p:sp>
      <p:sp>
        <p:nvSpPr>
          <p:cNvPr id="18438" name="Прямоугольник 5">
            <a:extLst>
              <a:ext uri="{FF2B5EF4-FFF2-40B4-BE49-F238E27FC236}">
                <a16:creationId xmlns:a16="http://schemas.microsoft.com/office/drawing/2014/main" id="{45405761-77BC-E6D4-E0EE-2B57454E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5"/>
              </a:buBlip>
            </a:pPr>
            <a:endParaRPr lang="ru-RU" altLang="ru-RU" b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DF4459-C85E-E938-90E4-BB47BACE63E8}"/>
              </a:ext>
            </a:extLst>
          </p:cNvPr>
          <p:cNvSpPr/>
          <p:nvPr/>
        </p:nvSpPr>
        <p:spPr>
          <a:xfrm>
            <a:off x="319088" y="1741488"/>
            <a:ext cx="4235450" cy="23669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CC0000"/>
              </a:buClr>
              <a:buSzPts val="1700"/>
              <a:tabLst>
                <a:tab pos="636588" algn="l"/>
              </a:tabLst>
              <a:defRPr/>
            </a:pPr>
            <a:r>
              <a:rPr lang="ru-RU" altLang="ru-RU" sz="2400" dirty="0">
                <a:solidFill>
                  <a:srgbClr val="C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1. Бизнес-ритм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регулярность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жестко определенное время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заранее определенный состав участников </a:t>
            </a:r>
          </a:p>
          <a:p>
            <a:pPr>
              <a:spcBef>
                <a:spcPts val="1263"/>
              </a:spcBef>
              <a:spcAft>
                <a:spcPts val="1263"/>
              </a:spcAft>
              <a:defRPr/>
            </a:pPr>
            <a:endParaRPr lang="ru-RU" altLang="ru-RU" sz="1800" dirty="0">
              <a:latin typeface="HSE Sans"/>
              <a:ea typeface="Proxima Nova" pitchFamily="2" charset="0"/>
              <a:cs typeface="Proxima Nova" pitchFamily="2" charset="0"/>
              <a:sym typeface="Proxima Nova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288656-2224-6947-B690-C93FA26B9180}"/>
              </a:ext>
            </a:extLst>
          </p:cNvPr>
          <p:cNvSpPr/>
          <p:nvPr/>
        </p:nvSpPr>
        <p:spPr>
          <a:xfrm>
            <a:off x="6364288" y="2270125"/>
            <a:ext cx="4365625" cy="23701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SzPts val="1500"/>
              <a:tabLst>
                <a:tab pos="636588" algn="l"/>
              </a:tabLst>
              <a:defRPr/>
            </a:pPr>
            <a:r>
              <a:rPr lang="ru-RU" altLang="ru-RU" sz="2400" dirty="0">
                <a:solidFill>
                  <a:srgbClr val="C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2. Повестка и протокол совещаний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список вопросов к обсуждению 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документы к рассмотрению 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проекты решений</a:t>
            </a:r>
          </a:p>
          <a:p>
            <a:pPr marL="285750" indent="-285750" algn="just">
              <a:spcBef>
                <a:spcPts val="600"/>
              </a:spcBef>
              <a:buClr>
                <a:srgbClr val="CC0000"/>
              </a:buClr>
              <a:buSzPts val="1500"/>
              <a:buFont typeface="Proxima Nova" pitchFamily="2" charset="0"/>
              <a:buChar char="•"/>
              <a:tabLst>
                <a:tab pos="636588" algn="l"/>
              </a:tabLst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согласованный протокол в конце </a:t>
            </a:r>
          </a:p>
        </p:txBody>
      </p:sp>
      <p:sp>
        <p:nvSpPr>
          <p:cNvPr id="18441" name="Rectangle 2">
            <a:extLst>
              <a:ext uri="{FF2B5EF4-FFF2-40B4-BE49-F238E27FC236}">
                <a16:creationId xmlns:a16="http://schemas.microsoft.com/office/drawing/2014/main" id="{FD60EB3B-3AC3-BF71-8D8A-B116CA1C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01613"/>
            <a:ext cx="849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</a:t>
            </a:r>
            <a:br>
              <a:rPr lang="ru-RU" altLang="ru-RU" sz="16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кита эффективных совещаний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AFF1B0B-BAE2-9E96-F539-CC4441D123ED}"/>
              </a:ext>
            </a:extLst>
          </p:cNvPr>
          <p:cNvSpPr/>
          <p:nvPr/>
        </p:nvSpPr>
        <p:spPr>
          <a:xfrm>
            <a:off x="722313" y="4870450"/>
            <a:ext cx="5033962" cy="12446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9E9E9E"/>
              </a:buClr>
              <a:buSzPts val="1700"/>
              <a:defRPr/>
            </a:pPr>
            <a:r>
              <a:rPr lang="ru-RU" altLang="ru-RU" sz="2400" dirty="0">
                <a:solidFill>
                  <a:srgbClr val="C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3. Контроль </a:t>
            </a:r>
          </a:p>
          <a:p>
            <a:pPr marL="342900" indent="-342900">
              <a:spcBef>
                <a:spcPts val="1263"/>
              </a:spcBef>
              <a:buClr>
                <a:srgbClr val="C00000"/>
              </a:buClr>
              <a:buSzPts val="1500"/>
              <a:buFont typeface="Arial" panose="020B0604020202020204" pitchFamily="34" charset="0"/>
              <a:buChar char="•"/>
              <a:defRPr/>
            </a:pPr>
            <a:r>
              <a:rPr lang="ru-RU" altLang="ru-RU" sz="2000" b="0" dirty="0">
                <a:solidFill>
                  <a:srgbClr val="000000"/>
                </a:solidFill>
                <a:ea typeface="PMingLiU" panose="02020500000000000000" pitchFamily="18" charset="-120"/>
                <a:cs typeface="Arial" panose="020B0604020202020204" pitchFamily="34" charset="0"/>
                <a:sym typeface="Proxima Nova" pitchFamily="2" charset="0"/>
              </a:rPr>
              <a:t>отслеживание исполнения решений и поручений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1">
            <a:extLst>
              <a:ext uri="{FF2B5EF4-FFF2-40B4-BE49-F238E27FC236}">
                <a16:creationId xmlns:a16="http://schemas.microsoft.com/office/drawing/2014/main" id="{27222D23-DA08-4C96-A6FD-8509BA53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2"/>
              </a:buBlip>
            </a:pPr>
            <a:endParaRPr lang="ru-RU" altLang="ru-RU" b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D684AAD-F9D4-836F-80C3-611BFEA5D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436688"/>
            <a:ext cx="1036161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algn="just"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«Таймлист» 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экосистема </a:t>
            </a:r>
            <a:r>
              <a:rPr lang="ru-RU" altLang="ru-RU" sz="2000" b="0">
                <a:latin typeface="Arial" panose="020B0604020202020204" pitchFamily="34" charset="0"/>
                <a:cs typeface="Arial" panose="020B0604020202020204" pitchFamily="34" charset="0"/>
              </a:rPr>
              <a:t>сервисов («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Таймлист Лайт», «1C:Совещание», «Таймлист Recorder»), основанная на </a:t>
            </a:r>
            <a:r>
              <a:rPr lang="ru-RU" altLang="ru-RU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искусственном интеллекте Таймлист, 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который 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позволяет эффективно работать с </a:t>
            </a:r>
            <a:r>
              <a:rPr lang="ru-RU" altLang="ru-RU" sz="2000">
                <a:solidFill>
                  <a:srgbClr val="C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легкими поручениями </a:t>
            </a:r>
            <a:r>
              <a:rPr lang="ru-RU" altLang="ru-RU" sz="2000" b="0">
                <a:solidFill>
                  <a:srgbClr val="0000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за счет фиксации всех важных идей при расшифровке и последующем формировании автопротокола встречи. Сервисы, в которые интегрирован ИИ, позволяют работать с задачами (поручениями), полученными из автопротокола. </a:t>
            </a: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527CE081-724B-21D2-CBEE-491C3F82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01613"/>
            <a:ext cx="70564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br>
              <a:rPr lang="ru-RU" altLang="ru-RU" sz="16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Таймлист</a:t>
            </a:r>
          </a:p>
        </p:txBody>
      </p:sp>
      <p:grpSp>
        <p:nvGrpSpPr>
          <p:cNvPr id="20487" name="Группа 24">
            <a:extLst>
              <a:ext uri="{FF2B5EF4-FFF2-40B4-BE49-F238E27FC236}">
                <a16:creationId xmlns:a16="http://schemas.microsoft.com/office/drawing/2014/main" id="{906E3790-0B00-6823-3018-49672F63E42C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3860800"/>
            <a:ext cx="10437813" cy="2363788"/>
            <a:chOff x="862392" y="3778973"/>
            <a:chExt cx="10436624" cy="2364282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21ED1173-4C96-9DD8-E177-3E5FE4D1E2F0}"/>
                </a:ext>
              </a:extLst>
            </p:cNvPr>
            <p:cNvCxnSpPr>
              <a:cxnSpLocks/>
              <a:stCxn id="20490" idx="2"/>
              <a:endCxn id="20493" idx="0"/>
            </p:cNvCxnSpPr>
            <p:nvPr/>
          </p:nvCxnSpPr>
          <p:spPr bwMode="auto">
            <a:xfrm flipH="1">
              <a:off x="3779885" y="4231506"/>
              <a:ext cx="1980974" cy="1503676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490" name="Скругленный прямоугольник 3">
              <a:extLst>
                <a:ext uri="{FF2B5EF4-FFF2-40B4-BE49-F238E27FC236}">
                  <a16:creationId xmlns:a16="http://schemas.microsoft.com/office/drawing/2014/main" id="{8C72EA6E-B104-0C76-8987-080235D5E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636" y="3778973"/>
              <a:ext cx="2412801" cy="451898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 w="12700">
              <a:solidFill>
                <a:srgbClr val="C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 sz="2400">
                  <a:solidFill>
                    <a:srgbClr val="C00000"/>
                  </a:solidFill>
                </a:rPr>
                <a:t>Таймлист ИИ</a:t>
              </a:r>
            </a:p>
          </p:txBody>
        </p:sp>
        <p:sp>
          <p:nvSpPr>
            <p:cNvPr id="20491" name="Скругленный прямоугольник 5">
              <a:extLst>
                <a:ext uri="{FF2B5EF4-FFF2-40B4-BE49-F238E27FC236}">
                  <a16:creationId xmlns:a16="http://schemas.microsoft.com/office/drawing/2014/main" id="{C608D286-6D0C-B11C-D017-978792AB2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92" y="4932009"/>
              <a:ext cx="2412801" cy="408482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>
                  <a:solidFill>
                    <a:srgbClr val="C00000"/>
                  </a:solidFill>
                </a:rPr>
                <a:t>1С</a:t>
              </a:r>
              <a:r>
                <a:rPr lang="en-US" altLang="ru-RU">
                  <a:solidFill>
                    <a:srgbClr val="C00000"/>
                  </a:solidFill>
                </a:rPr>
                <a:t>:</a:t>
              </a:r>
              <a:r>
                <a:rPr lang="ru-RU" altLang="ru-RU">
                  <a:solidFill>
                    <a:srgbClr val="C00000"/>
                  </a:solidFill>
                </a:rPr>
                <a:t>Совещание</a:t>
              </a:r>
            </a:p>
          </p:txBody>
        </p:sp>
        <p:sp>
          <p:nvSpPr>
            <p:cNvPr id="20492" name="Скругленный прямоугольник 4">
              <a:extLst>
                <a:ext uri="{FF2B5EF4-FFF2-40B4-BE49-F238E27FC236}">
                  <a16:creationId xmlns:a16="http://schemas.microsoft.com/office/drawing/2014/main" id="{C90E7109-5893-66A6-D21E-B04AFFD6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106" y="4932009"/>
              <a:ext cx="2412801" cy="408482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>
                  <a:solidFill>
                    <a:srgbClr val="C00000"/>
                  </a:solidFill>
                </a:rPr>
                <a:t>Таймлист Лайт</a:t>
              </a:r>
            </a:p>
          </p:txBody>
        </p:sp>
        <p:sp>
          <p:nvSpPr>
            <p:cNvPr id="20493" name="Скругленный прямоугольник 6">
              <a:extLst>
                <a:ext uri="{FF2B5EF4-FFF2-40B4-BE49-F238E27FC236}">
                  <a16:creationId xmlns:a16="http://schemas.microsoft.com/office/drawing/2014/main" id="{5E47C58B-BFDC-1B9D-054E-CD03318AF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280" y="5734773"/>
              <a:ext cx="3832060" cy="408482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>
                  <a:solidFill>
                    <a:srgbClr val="C00000"/>
                  </a:solidFill>
                </a:rPr>
                <a:t>Таймлист </a:t>
              </a:r>
              <a:r>
                <a:rPr lang="en-US" altLang="ru-RU">
                  <a:solidFill>
                    <a:srgbClr val="C00000"/>
                  </a:solidFill>
                </a:rPr>
                <a:t>Recorder</a:t>
              </a:r>
              <a:endParaRPr lang="ru-RU" altLang="ru-RU">
                <a:solidFill>
                  <a:srgbClr val="C00000"/>
                </a:solidFill>
              </a:endParaRPr>
            </a:p>
          </p:txBody>
        </p:sp>
        <p:sp>
          <p:nvSpPr>
            <p:cNvPr id="20494" name="Скругленный прямоугольник 7">
              <a:extLst>
                <a:ext uri="{FF2B5EF4-FFF2-40B4-BE49-F238E27FC236}">
                  <a16:creationId xmlns:a16="http://schemas.microsoft.com/office/drawing/2014/main" id="{86B9FD87-0893-E3D1-0B08-A71C3AFC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990" y="5106503"/>
              <a:ext cx="3854026" cy="712395"/>
            </a:xfrm>
            <a:prstGeom prst="roundRect">
              <a:avLst>
                <a:gd name="adj" fmla="val 16667"/>
              </a:avLst>
            </a:prstGeom>
            <a:solidFill>
              <a:srgbClr val="FFD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altLang="ru-RU">
                  <a:solidFill>
                    <a:srgbClr val="C00000"/>
                  </a:solidFill>
                </a:rPr>
                <a:t>Интеграция </a:t>
              </a:r>
              <a:br>
                <a:rPr lang="ru-RU" altLang="ru-RU">
                  <a:solidFill>
                    <a:srgbClr val="C00000"/>
                  </a:solidFill>
                </a:rPr>
              </a:br>
              <a:r>
                <a:rPr lang="ru-RU" altLang="ru-RU">
                  <a:solidFill>
                    <a:srgbClr val="C00000"/>
                  </a:solidFill>
                </a:rPr>
                <a:t>с 1С:Документооборот 3.0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B531AB85-A7EB-EB60-206E-A1D400E3D632}"/>
                </a:ext>
              </a:extLst>
            </p:cNvPr>
            <p:cNvCxnSpPr>
              <a:stCxn id="20490" idx="2"/>
            </p:cNvCxnSpPr>
            <p:nvPr/>
          </p:nvCxnSpPr>
          <p:spPr bwMode="auto">
            <a:xfrm flipH="1">
              <a:off x="2232249" y="4231506"/>
              <a:ext cx="3528610" cy="70023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B714EC5B-60D5-E64C-43FA-DE0368B9C7A4}"/>
                </a:ext>
              </a:extLst>
            </p:cNvPr>
            <p:cNvCxnSpPr>
              <a:cxnSpLocks/>
              <a:stCxn id="20490" idx="2"/>
              <a:endCxn id="20494" idx="0"/>
            </p:cNvCxnSpPr>
            <p:nvPr/>
          </p:nvCxnSpPr>
          <p:spPr bwMode="auto">
            <a:xfrm>
              <a:off x="5760859" y="4231506"/>
              <a:ext cx="3611152" cy="874895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5CD72A64-EF82-8659-644F-AB223E153345}"/>
                </a:ext>
              </a:extLst>
            </p:cNvPr>
            <p:cNvCxnSpPr>
              <a:cxnSpLocks/>
              <a:stCxn id="20490" idx="2"/>
              <a:endCxn id="20492" idx="0"/>
            </p:cNvCxnSpPr>
            <p:nvPr/>
          </p:nvCxnSpPr>
          <p:spPr bwMode="auto">
            <a:xfrm flipH="1">
              <a:off x="5721176" y="4231506"/>
              <a:ext cx="39682" cy="700233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40CF058-129E-1DDF-1813-F6A038F3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49" y="287338"/>
            <a:ext cx="7046913" cy="102235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6001">
              <a:spcBef>
                <a:spcPts val="120"/>
              </a:spcBef>
              <a:buClrTx/>
              <a:buFontTx/>
              <a:buNone/>
              <a:defRPr/>
            </a:pPr>
            <a:r>
              <a:rPr lang="ru-RU" altLang="ru-RU" sz="2800" dirty="0" err="1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Таймлист</a:t>
            </a:r>
            <a:r>
              <a:rPr lang="ru-RU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</a:t>
            </a:r>
            <a:r>
              <a:rPr lang="en-US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800" dirty="0" err="1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www.timelist.ru</a:t>
            </a:r>
            <a:endParaRPr lang="ru-RU" altLang="ru-RU" sz="2800" dirty="0">
              <a:solidFill>
                <a:srgbClr val="D7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Прямоугольник 1">
            <a:extLst>
              <a:ext uri="{FF2B5EF4-FFF2-40B4-BE49-F238E27FC236}">
                <a16:creationId xmlns:a16="http://schemas.microsoft.com/office/drawing/2014/main" id="{974986C9-8BFF-A3F7-D5DB-CC40A49E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615" y="-7858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2"/>
              </a:buBlip>
            </a:pPr>
            <a:endParaRPr lang="ru-RU" altLang="ru-RU" b="0"/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8B0868D-2329-D341-159D-2B3D943B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6" y="1309688"/>
            <a:ext cx="4168774" cy="46656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647700" indent="-215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079500" indent="-215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511300" indent="-215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1943100" indent="-215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400300" indent="-215900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857500" indent="-215900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314700" indent="-215900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771900" indent="-215900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50"/>
              </a:spcBef>
              <a:buClrTx/>
              <a:buFontTx/>
              <a:buNone/>
              <a:defRPr/>
            </a:pPr>
            <a:endParaRPr lang="ru-RU" altLang="ru-RU" sz="2000" b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ru-RU" alt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Получение качественной расшифровки, разделенной по спикерам;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ru-RU" altLang="ru-RU" sz="2000" b="0" dirty="0" err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Автопротокол</a:t>
            </a:r>
            <a:r>
              <a:rPr lang="ru-RU" alt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– краткие тезисы и задачи;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ru-RU" alt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Редактирование прямо в сервисе;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ru-RU" alt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Скачивание итогов в PDF и Word;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r>
              <a:rPr lang="ru-RU" altLang="ru-RU" sz="2000" b="0" dirty="0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Выбор в стенограмме руководителя, модератора встречи;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defRPr/>
            </a:pPr>
            <a:endParaRPr lang="en-US" altLang="ru-RU" sz="2000" b="0" dirty="0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1512" name="Freeform 14">
            <a:extLst>
              <a:ext uri="{FF2B5EF4-FFF2-40B4-BE49-F238E27FC236}">
                <a16:creationId xmlns:a16="http://schemas.microsoft.com/office/drawing/2014/main" id="{456A5217-8162-40A1-0FF4-0C4959D3ABBF}"/>
              </a:ext>
            </a:extLst>
          </p:cNvPr>
          <p:cNvSpPr>
            <a:spLocks/>
          </p:cNvSpPr>
          <p:nvPr/>
        </p:nvSpPr>
        <p:spPr bwMode="auto">
          <a:xfrm>
            <a:off x="144414" y="1450975"/>
            <a:ext cx="7056436" cy="4375150"/>
          </a:xfrm>
          <a:custGeom>
            <a:avLst/>
            <a:gdLst>
              <a:gd name="T0" fmla="*/ 0 w 2823706"/>
              <a:gd name="T1" fmla="*/ 0 h 1558921"/>
              <a:gd name="T2" fmla="*/ 206051486 w 2823706"/>
              <a:gd name="T3" fmla="*/ 0 h 1558921"/>
              <a:gd name="T4" fmla="*/ 206051486 w 2823706"/>
              <a:gd name="T5" fmla="*/ 174672273 h 1558921"/>
              <a:gd name="T6" fmla="*/ 0 w 2823706"/>
              <a:gd name="T7" fmla="*/ 174672273 h 1558921"/>
              <a:gd name="T8" fmla="*/ 0 w 2823706"/>
              <a:gd name="T9" fmla="*/ 0 h 1558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23706" h="1558921">
                <a:moveTo>
                  <a:pt x="0" y="0"/>
                </a:moveTo>
                <a:lnTo>
                  <a:pt x="2823706" y="0"/>
                </a:lnTo>
                <a:lnTo>
                  <a:pt x="2823706" y="1558921"/>
                </a:lnTo>
                <a:lnTo>
                  <a:pt x="0" y="15589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514" name="Group 27">
            <a:extLst>
              <a:ext uri="{FF2B5EF4-FFF2-40B4-BE49-F238E27FC236}">
                <a16:creationId xmlns:a16="http://schemas.microsoft.com/office/drawing/2014/main" id="{50D86433-3749-ADCF-8DF0-133D22509438}"/>
              </a:ext>
            </a:extLst>
          </p:cNvPr>
          <p:cNvGrpSpPr>
            <a:grpSpLocks/>
          </p:cNvGrpSpPr>
          <p:nvPr/>
        </p:nvGrpSpPr>
        <p:grpSpPr bwMode="auto">
          <a:xfrm>
            <a:off x="1341438" y="5754688"/>
            <a:ext cx="508000" cy="142875"/>
            <a:chOff x="0" y="0"/>
            <a:chExt cx="160126" cy="38870"/>
          </a:xfrm>
        </p:grpSpPr>
        <p:sp>
          <p:nvSpPr>
            <p:cNvPr id="21515" name="Freeform 28">
              <a:extLst>
                <a:ext uri="{FF2B5EF4-FFF2-40B4-BE49-F238E27FC236}">
                  <a16:creationId xmlns:a16="http://schemas.microsoft.com/office/drawing/2014/main" id="{230B581B-474A-10A5-7FB6-76053E08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0126" cy="38870"/>
            </a:xfrm>
            <a:custGeom>
              <a:avLst/>
              <a:gdLst>
                <a:gd name="T0" fmla="*/ 0 w 160126"/>
                <a:gd name="T1" fmla="*/ 0 h 38870"/>
                <a:gd name="T2" fmla="*/ 160126 w 160126"/>
                <a:gd name="T3" fmla="*/ 0 h 38870"/>
                <a:gd name="T4" fmla="*/ 160126 w 160126"/>
                <a:gd name="T5" fmla="*/ 38870 h 38870"/>
                <a:gd name="T6" fmla="*/ 0 w 160126"/>
                <a:gd name="T7" fmla="*/ 38870 h 38870"/>
                <a:gd name="T8" fmla="*/ 0 w 160126"/>
                <a:gd name="T9" fmla="*/ 0 h 38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126" h="38870">
                  <a:moveTo>
                    <a:pt x="0" y="0"/>
                  </a:moveTo>
                  <a:lnTo>
                    <a:pt x="160126" y="0"/>
                  </a:lnTo>
                  <a:lnTo>
                    <a:pt x="160126" y="38870"/>
                  </a:lnTo>
                  <a:lnTo>
                    <a:pt x="0" y="38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TextBox 29">
              <a:extLst>
                <a:ext uri="{FF2B5EF4-FFF2-40B4-BE49-F238E27FC236}">
                  <a16:creationId xmlns:a16="http://schemas.microsoft.com/office/drawing/2014/main" id="{739A380B-51AE-C1C5-6D5C-49C72C7A2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38100"/>
              <a:ext cx="160126" cy="7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66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2100"/>
                </a:lnSpc>
              </a:pPr>
              <a:endParaRPr lang="ru-RU" altLang="ru-RU"/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>
            <a:extLst>
              <a:ext uri="{FF2B5EF4-FFF2-40B4-BE49-F238E27FC236}">
                <a16:creationId xmlns:a16="http://schemas.microsoft.com/office/drawing/2014/main" id="{80B2BD24-AFAB-3F8B-326A-FFEDB82D49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625" y="1797050"/>
            <a:ext cx="5035550" cy="4489450"/>
          </a:xfrm>
        </p:spPr>
        <p:txBody>
          <a:bodyPr/>
          <a:lstStyle/>
          <a:p>
            <a:pPr marL="0" indent="0" algn="just" defTabSz="12700"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	</a:t>
            </a:r>
            <a:r>
              <a:rPr lang="ru-RU" sz="2000" b="1" dirty="0">
                <a:solidFill>
                  <a:srgbClr val="D7192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1С:Совещание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– ПО на базе платформы 1С:Предприятие 8.3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Стенограмма, </a:t>
            </a:r>
            <a:r>
              <a:rPr lang="ru-RU" sz="20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автопротокол</a:t>
            </a:r>
            <a:endParaRPr lang="ru-RU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Интеграция с почтой и </a:t>
            </a:r>
            <a:r>
              <a:rPr lang="en-US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Telegram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Заметки </a:t>
            </a:r>
            <a:r>
              <a:rPr lang="en-US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 </a:t>
            </a:r>
            <a:r>
              <a:rPr lang="ru-RU" sz="20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текстовым редактором и совместной работой.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DB571C8A-7771-E1FA-ED23-D7D8E9A5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93675"/>
            <a:ext cx="73437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800" dirty="0" err="1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Таймлист</a:t>
            </a:r>
            <a:r>
              <a:rPr lang="ru-RU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- 1С</a:t>
            </a:r>
            <a:r>
              <a:rPr lang="en-US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:C</a:t>
            </a:r>
            <a:r>
              <a:rPr lang="ru-RU" altLang="ru-RU" sz="2800" dirty="0" err="1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овещание</a:t>
            </a:r>
            <a:endParaRPr lang="ru-RU" alt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Прямоугольник 1">
            <a:extLst>
              <a:ext uri="{FF2B5EF4-FFF2-40B4-BE49-F238E27FC236}">
                <a16:creationId xmlns:a16="http://schemas.microsoft.com/office/drawing/2014/main" id="{E5925F2E-C9F0-9B5B-41BB-2B073A90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2"/>
              </a:buBlip>
            </a:pPr>
            <a:endParaRPr lang="ru-RU" altLang="ru-RU" b="0"/>
          </a:p>
        </p:txBody>
      </p:sp>
      <p:grpSp>
        <p:nvGrpSpPr>
          <p:cNvPr id="22534" name="Группа 1">
            <a:extLst>
              <a:ext uri="{FF2B5EF4-FFF2-40B4-BE49-F238E27FC236}">
                <a16:creationId xmlns:a16="http://schemas.microsoft.com/office/drawing/2014/main" id="{02EB8A31-0D54-A54C-B911-562DB9E3F6E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409700"/>
            <a:ext cx="5035550" cy="2717800"/>
            <a:chOff x="5880317" y="1943783"/>
            <a:chExt cx="5122417" cy="2392002"/>
          </a:xfrm>
        </p:grpSpPr>
        <p:pic>
          <p:nvPicPr>
            <p:cNvPr id="22538" name="Рисунок 7">
              <a:extLst>
                <a:ext uri="{FF2B5EF4-FFF2-40B4-BE49-F238E27FC236}">
                  <a16:creationId xmlns:a16="http://schemas.microsoft.com/office/drawing/2014/main" id="{137CE107-7FEE-27DB-D58E-BADE39AA7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63" y="1944688"/>
              <a:ext cx="5087937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33551C1-3C3A-7B44-9284-DFF052ED7713}"/>
                </a:ext>
              </a:extLst>
            </p:cNvPr>
            <p:cNvSpPr/>
            <p:nvPr/>
          </p:nvSpPr>
          <p:spPr>
            <a:xfrm>
              <a:off x="5880317" y="1943783"/>
              <a:ext cx="5122417" cy="2392002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63500" dist="17960" dir="2700000" rotWithShape="0">
                <a:schemeClr val="bg1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6799" tIns="46799" rIns="46799" bIns="46799" spcCol="381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Futura PT Demi"/>
                <a:ea typeface="Futura PT Demi"/>
                <a:cs typeface="Futura PT Demi"/>
                <a:sym typeface="Futura PT Demi"/>
              </a:endParaRPr>
            </a:p>
          </p:txBody>
        </p:sp>
      </p:grpSp>
      <p:grpSp>
        <p:nvGrpSpPr>
          <p:cNvPr id="22535" name="Группа 2">
            <a:extLst>
              <a:ext uri="{FF2B5EF4-FFF2-40B4-BE49-F238E27FC236}">
                <a16:creationId xmlns:a16="http://schemas.microsoft.com/office/drawing/2014/main" id="{51BE4F20-75F5-A616-4F4F-1E23E197749B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3095625"/>
            <a:ext cx="5035550" cy="2717800"/>
            <a:chOff x="5879997" y="4823816"/>
            <a:chExt cx="5122737" cy="2392002"/>
          </a:xfrm>
        </p:grpSpPr>
        <p:pic>
          <p:nvPicPr>
            <p:cNvPr id="22536" name="Рисунок 10">
              <a:extLst>
                <a:ext uri="{FF2B5EF4-FFF2-40B4-BE49-F238E27FC236}">
                  <a16:creationId xmlns:a16="http://schemas.microsoft.com/office/drawing/2014/main" id="{7CEB0679-C9A1-F999-61BF-8E4A0D2B2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272" y="4824263"/>
              <a:ext cx="5097462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793F4B88-0CD3-5459-103B-E79A25F82ACD}"/>
                </a:ext>
              </a:extLst>
            </p:cNvPr>
            <p:cNvSpPr/>
            <p:nvPr/>
          </p:nvSpPr>
          <p:spPr>
            <a:xfrm>
              <a:off x="5879997" y="4823816"/>
              <a:ext cx="5122417" cy="2392002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</a:ln>
            <a:effectLst>
              <a:outerShdw blurRad="63500" dist="17960" dir="2700000" rotWithShape="0">
                <a:schemeClr val="bg1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6799" tIns="46799" rIns="46799" bIns="46799" spcCol="381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Futura PT Demi"/>
                <a:ea typeface="Futura PT Demi"/>
                <a:cs typeface="Futura PT Demi"/>
                <a:sym typeface="Futura PT Dem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>
            <a:extLst>
              <a:ext uri="{FF2B5EF4-FFF2-40B4-BE49-F238E27FC236}">
                <a16:creationId xmlns:a16="http://schemas.microsoft.com/office/drawing/2014/main" id="{89E10F2C-2535-7C9D-7EF7-9B3F59FE0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8" y="0"/>
            <a:ext cx="2376487" cy="1827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23554" name="Прямоугольник 34">
            <a:extLst>
              <a:ext uri="{FF2B5EF4-FFF2-40B4-BE49-F238E27FC236}">
                <a16:creationId xmlns:a16="http://schemas.microsoft.com/office/drawing/2014/main" id="{0362A5F6-2F00-7D00-C434-2C2AD42F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3225" y="1504950"/>
            <a:ext cx="3025775" cy="4535488"/>
          </a:xfrm>
          <a:prstGeom prst="rect">
            <a:avLst/>
          </a:prstGeom>
          <a:solidFill>
            <a:srgbClr val="FFDE08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23555" name="Прямоугольник 35">
            <a:extLst>
              <a:ext uri="{FF2B5EF4-FFF2-40B4-BE49-F238E27FC236}">
                <a16:creationId xmlns:a16="http://schemas.microsoft.com/office/drawing/2014/main" id="{2698FAEC-9845-EDE2-139E-A98AFF54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1511300"/>
            <a:ext cx="3024188" cy="4533900"/>
          </a:xfrm>
          <a:prstGeom prst="rect">
            <a:avLst/>
          </a:prstGeom>
          <a:solidFill>
            <a:srgbClr val="FFDE08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23556" name="Прямоугольник 33">
            <a:extLst>
              <a:ext uri="{FF2B5EF4-FFF2-40B4-BE49-F238E27FC236}">
                <a16:creationId xmlns:a16="http://schemas.microsoft.com/office/drawing/2014/main" id="{7173BE2D-80DD-BD39-1B75-B083D765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1504950"/>
            <a:ext cx="3024188" cy="4535488"/>
          </a:xfrm>
          <a:prstGeom prst="rect">
            <a:avLst/>
          </a:prstGeom>
          <a:solidFill>
            <a:srgbClr val="FFDE08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82A29ADF-A8BC-DFD2-EB92-DC83B1BE3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22763" y="2295525"/>
            <a:ext cx="2428875" cy="3446463"/>
          </a:xfrm>
        </p:spPr>
        <p:txBody>
          <a:bodyPr>
            <a:normAutofit fontScale="92500" lnSpcReduction="10000"/>
          </a:bodyPr>
          <a:lstStyle/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altLang="ru-RU" sz="15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Совещание </a:t>
            </a:r>
            <a:br>
              <a:rPr lang="ru-RU" altLang="ru-RU" sz="15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смешанного типа или ВКС</a:t>
            </a: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en-US" altLang="ru-RU" sz="15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altLang="ru-RU" sz="15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Включаем </a:t>
            </a:r>
            <a:r>
              <a:rPr lang="ru-RU" altLang="ru-RU" sz="15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десктоп-программу</a:t>
            </a:r>
            <a:br>
              <a:rPr lang="ru-RU" altLang="ru-RU" sz="15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для записи звука поверх всех окон</a:t>
            </a: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ru-RU" altLang="ru-RU" sz="15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altLang="ru-RU" sz="15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Автоматическая отправка файла в программу</a:t>
            </a: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endParaRPr lang="ru-RU" altLang="ru-RU" sz="15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 defTabSz="12700">
              <a:buFont typeface="Futura PT Demi" panose="020B0602020204020303" pitchFamily="34" charset="-79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ru-RU" altLang="ru-RU" sz="15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Стенограмма и </a:t>
            </a:r>
            <a:r>
              <a:rPr lang="ru-RU" altLang="ru-RU" sz="1500" dirty="0" err="1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автопротокол</a:t>
            </a:r>
            <a:endParaRPr lang="ru-RU" altLang="ru-RU" sz="15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</p:txBody>
      </p:sp>
      <p:cxnSp>
        <p:nvCxnSpPr>
          <p:cNvPr id="23559" name="Прямая соединительная линия 3">
            <a:extLst>
              <a:ext uri="{FF2B5EF4-FFF2-40B4-BE49-F238E27FC236}">
                <a16:creationId xmlns:a16="http://schemas.microsoft.com/office/drawing/2014/main" id="{65AAC18F-2AC9-1381-FE1E-95DCE7C82E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5650" y="1838325"/>
            <a:ext cx="0" cy="2808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561" name="Rectangle 3">
            <a:extLst>
              <a:ext uri="{FF2B5EF4-FFF2-40B4-BE49-F238E27FC236}">
                <a16:creationId xmlns:a16="http://schemas.microsoft.com/office/drawing/2014/main" id="{F3CC60B7-BB9F-4FFB-0DD4-86E7DBB5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260600"/>
            <a:ext cx="21859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Совещание </a:t>
            </a:r>
            <a:b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 переговорной</a:t>
            </a:r>
          </a:p>
          <a:p>
            <a:pPr>
              <a:buFont typeface="Futura PT Demi" panose="020B0602020204020303" pitchFamily="34" charset="-79"/>
              <a:buAutoNum type="arabicPeriod"/>
            </a:pPr>
            <a:endParaRPr lang="ru-RU" altLang="ru-RU" sz="1500" b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Записываем совещание </a:t>
            </a:r>
            <a:b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на диктофон </a:t>
            </a:r>
            <a:b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 телефоне</a:t>
            </a:r>
          </a:p>
          <a:p>
            <a:pPr>
              <a:buFont typeface="Futura PT Demi" panose="020B0602020204020303" pitchFamily="34" charset="-79"/>
              <a:buAutoNum type="arabicPeriod"/>
            </a:pPr>
            <a:endParaRPr lang="en-US" altLang="ru-RU" sz="1500" b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Загружаем совещание </a:t>
            </a:r>
            <a:b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 программу</a:t>
            </a:r>
          </a:p>
          <a:p>
            <a:pPr>
              <a:buFont typeface="Futura PT Demi" panose="020B0602020204020303" pitchFamily="34" charset="-79"/>
              <a:buAutoNum type="arabicPeriod"/>
            </a:pPr>
            <a:endParaRPr lang="ru-RU" altLang="ru-RU" sz="1500" b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Стенограмма и автопротокол</a:t>
            </a:r>
            <a:endParaRPr lang="ru-RU" altLang="ru-RU" sz="150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</p:txBody>
      </p:sp>
      <p:sp>
        <p:nvSpPr>
          <p:cNvPr id="23562" name="Rectangle 2">
            <a:extLst>
              <a:ext uri="{FF2B5EF4-FFF2-40B4-BE49-F238E27FC236}">
                <a16:creationId xmlns:a16="http://schemas.microsoft.com/office/drawing/2014/main" id="{C02B04B4-00C8-61C3-7F96-ED59087F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7338"/>
            <a:ext cx="84963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lang="ru-RU" altLang="ru-RU" sz="16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работы с </a:t>
            </a:r>
            <a:r>
              <a:rPr lang="ru-RU" altLang="ru-RU" sz="2800" dirty="0" err="1">
                <a:solidFill>
                  <a:srgbClr val="D7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Таймлист</a:t>
            </a:r>
            <a:endParaRPr lang="ru-RU" altLang="ru-RU" sz="1600" dirty="0">
              <a:solidFill>
                <a:srgbClr val="D7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D7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63" name="Рисунок 21" descr="Ноутбук со сплошной заливкой">
            <a:extLst>
              <a:ext uri="{FF2B5EF4-FFF2-40B4-BE49-F238E27FC236}">
                <a16:creationId xmlns:a16="http://schemas.microsoft.com/office/drawing/2014/main" id="{064B14E2-8D78-7F4B-4CC6-F46361A2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176463"/>
            <a:ext cx="7112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23" descr="Голос со сплошной заливкой">
            <a:extLst>
              <a:ext uri="{FF2B5EF4-FFF2-40B4-BE49-F238E27FC236}">
                <a16:creationId xmlns:a16="http://schemas.microsoft.com/office/drawing/2014/main" id="{933BA4D0-E96B-F998-1687-4B0FA5A2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232150"/>
            <a:ext cx="6365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25" descr="Стол и стулья со сплошной заливкой">
            <a:extLst>
              <a:ext uri="{FF2B5EF4-FFF2-40B4-BE49-F238E27FC236}">
                <a16:creationId xmlns:a16="http://schemas.microsoft.com/office/drawing/2014/main" id="{A4B29890-4FDA-DD72-205D-CCCFC3AF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260600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Рисунок 27" descr="Скачать со сплошной заливкой">
            <a:extLst>
              <a:ext uri="{FF2B5EF4-FFF2-40B4-BE49-F238E27FC236}">
                <a16:creationId xmlns:a16="http://schemas.microsoft.com/office/drawing/2014/main" id="{9B8389F3-F1BF-5C95-7693-E806AA2C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281488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Rectangle 3">
            <a:extLst>
              <a:ext uri="{FF2B5EF4-FFF2-40B4-BE49-F238E27FC236}">
                <a16:creationId xmlns:a16="http://schemas.microsoft.com/office/drawing/2014/main" id="{27459D7E-4D85-3AB2-0186-81E08804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2254250"/>
            <a:ext cx="21256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marL="342900" indent="-3429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solidFill>
                  <a:schemeClr val="tx1"/>
                </a:solidFill>
                <a:latin typeface="Futura PT Demi" panose="020B0602020204020303" pitchFamily="34" charset="-79"/>
              </a:defRPr>
            </a:lvl1pPr>
            <a:lvl2pPr marL="742950" indent="-28733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solidFill>
                  <a:schemeClr val="tx1"/>
                </a:solidFill>
                <a:latin typeface="Futura PT Demi" panose="020B0602020204020303" pitchFamily="34" charset="-79"/>
              </a:defRPr>
            </a:lvl2pPr>
            <a:lvl3pPr marL="1144588" indent="-230188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chemeClr val="tx1"/>
                </a:solidFill>
                <a:latin typeface="Futura PT Demi" panose="020B0602020204020303" pitchFamily="34" charset="-79"/>
              </a:defRPr>
            </a:lvl3pPr>
            <a:lvl4pPr marL="1600200" indent="-228600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chemeClr val="tx1"/>
                </a:solidFill>
                <a:latin typeface="Futura PT Demi" panose="020B0602020204020303" pitchFamily="34" charset="-79"/>
              </a:defRPr>
            </a:lvl4pPr>
            <a:lvl5pPr marL="2055813" indent="-227013" defTabSz="12700">
              <a:spcBef>
                <a:spcPct val="20000"/>
              </a:spcBef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5pPr>
            <a:lvl6pPr marL="25130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6pPr>
            <a:lvl7pPr marL="29702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7pPr>
            <a:lvl8pPr marL="34274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8pPr>
            <a:lvl9pPr marL="3884613" indent="-227013" defTabSz="127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chemeClr val="tx1"/>
                </a:solidFill>
                <a:latin typeface="Futura PT Demi" panose="020B0602020204020303" pitchFamily="34" charset="-79"/>
              </a:defRPr>
            </a:lvl9pPr>
          </a:lstStyle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Совещание </a:t>
            </a:r>
            <a:b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по ВКС</a:t>
            </a:r>
          </a:p>
          <a:p>
            <a:pPr>
              <a:buFont typeface="Futura PT Demi" panose="020B0602020204020303" pitchFamily="34" charset="-79"/>
              <a:buAutoNum type="arabicPeriod"/>
            </a:pPr>
            <a:endParaRPr lang="en-US" altLang="ru-RU" sz="1500" b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Полученную запись совещания </a:t>
            </a:r>
            <a:b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</a:b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в ВКС Загружаем в 1С:Совещание</a:t>
            </a:r>
          </a:p>
          <a:p>
            <a:pPr>
              <a:buFont typeface="Futura PT Demi" panose="020B0602020204020303" pitchFamily="34" charset="-79"/>
              <a:buAutoNum type="arabicPeriod"/>
            </a:pPr>
            <a:endParaRPr lang="ru-RU" altLang="ru-RU" sz="1500" b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Helvetica Neue" panose="02000503000000020004" pitchFamily="2" charset="0"/>
            </a:endParaRPr>
          </a:p>
          <a:p>
            <a:pPr>
              <a:buFont typeface="Futura PT Demi" panose="020B0602020204020303" pitchFamily="34" charset="-79"/>
              <a:buAutoNum type="arabicPeriod"/>
            </a:pPr>
            <a:r>
              <a:rPr lang="ru-RU" altLang="ru-RU" sz="1500" b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Helvetica Neue" panose="02000503000000020004" pitchFamily="2" charset="0"/>
              </a:rPr>
              <a:t>Стенограмма и автопротокол</a:t>
            </a:r>
          </a:p>
        </p:txBody>
      </p:sp>
      <p:sp>
        <p:nvSpPr>
          <p:cNvPr id="23568" name="object 7">
            <a:extLst>
              <a:ext uri="{FF2B5EF4-FFF2-40B4-BE49-F238E27FC236}">
                <a16:creationId xmlns:a16="http://schemas.microsoft.com/office/drawing/2014/main" id="{F43D8D3E-4E8B-FFA2-7AA6-743519EB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555750"/>
            <a:ext cx="23145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C0000"/>
              </a:buClr>
            </a:pPr>
            <a: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Сценарий 1. </a:t>
            </a:r>
            <a:b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ru-RU" altLang="ru-RU" sz="160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Запись в телефон</a:t>
            </a:r>
            <a:endParaRPr lang="ru-RU" altLang="ru-RU" sz="1600" b="0">
              <a:solidFill>
                <a:srgbClr val="000000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569" name="object 7">
            <a:extLst>
              <a:ext uri="{FF2B5EF4-FFF2-40B4-BE49-F238E27FC236}">
                <a16:creationId xmlns:a16="http://schemas.microsoft.com/office/drawing/2014/main" id="{C5163FD5-1194-B49B-FED2-EBD955C3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1555750"/>
            <a:ext cx="2282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C0000"/>
              </a:buClr>
            </a:pPr>
            <a: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Сценарий 3.</a:t>
            </a:r>
            <a:b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ru-RU" altLang="ru-RU" sz="160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Запись внутри ВКС</a:t>
            </a:r>
            <a:endParaRPr lang="ru-RU" altLang="ru-RU" sz="1600">
              <a:solidFill>
                <a:srgbClr val="000000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23570" name="Рисунок 39" descr="Голос со сплошной заливкой">
            <a:extLst>
              <a:ext uri="{FF2B5EF4-FFF2-40B4-BE49-F238E27FC236}">
                <a16:creationId xmlns:a16="http://schemas.microsoft.com/office/drawing/2014/main" id="{59FA476F-DBC7-1A31-5D98-54AC6150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24008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Рисунок 41" descr="Поделиться со сплошной заливкой">
            <a:extLst>
              <a:ext uri="{FF2B5EF4-FFF2-40B4-BE49-F238E27FC236}">
                <a16:creationId xmlns:a16="http://schemas.microsoft.com/office/drawing/2014/main" id="{9CD851D5-FFCD-ED7F-B8EB-2A7B0C5B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586288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object 7">
            <a:extLst>
              <a:ext uri="{FF2B5EF4-FFF2-40B4-BE49-F238E27FC236}">
                <a16:creationId xmlns:a16="http://schemas.microsoft.com/office/drawing/2014/main" id="{1CE6B529-C0CC-10D9-018B-B920DD04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1555750"/>
            <a:ext cx="26781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6588" algn="l"/>
              </a:tabLs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Clr>
                <a:srgbClr val="CC0000"/>
              </a:buClr>
            </a:pPr>
            <a: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Сценарий 2. </a:t>
            </a:r>
            <a:br>
              <a:rPr lang="ru-RU" altLang="ru-RU" sz="1600" b="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ru-RU" altLang="ru-RU" sz="1600">
                <a:solidFill>
                  <a:srgbClr val="D71921"/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Запись через десктоп-приложение</a:t>
            </a:r>
            <a:endParaRPr lang="ru-RU" altLang="ru-RU" sz="1600">
              <a:solidFill>
                <a:srgbClr val="000000"/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23573" name="Рисунок 48" descr="Список со сплошной заливкой">
            <a:extLst>
              <a:ext uri="{FF2B5EF4-FFF2-40B4-BE49-F238E27FC236}">
                <a16:creationId xmlns:a16="http://schemas.microsoft.com/office/drawing/2014/main" id="{D6768A40-03B3-65CB-F5E5-7B789A6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180013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Рисунок 49" descr="Список со сплошной заливкой">
            <a:extLst>
              <a:ext uri="{FF2B5EF4-FFF2-40B4-BE49-F238E27FC236}">
                <a16:creationId xmlns:a16="http://schemas.microsoft.com/office/drawing/2014/main" id="{C97DB0E3-4920-8A93-BA6E-6086CAC9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416550"/>
            <a:ext cx="581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Рисунок 50" descr="Скачать со сплошной заливкой">
            <a:extLst>
              <a:ext uri="{FF2B5EF4-FFF2-40B4-BE49-F238E27FC236}">
                <a16:creationId xmlns:a16="http://schemas.microsoft.com/office/drawing/2014/main" id="{9D2137A3-A7AB-F437-40B6-D4D63091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3" y="3414713"/>
            <a:ext cx="644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Рисунок 51" descr="Ноутбук со сплошной заливкой">
            <a:extLst>
              <a:ext uri="{FF2B5EF4-FFF2-40B4-BE49-F238E27FC236}">
                <a16:creationId xmlns:a16="http://schemas.microsoft.com/office/drawing/2014/main" id="{620B79D0-2EC6-AB66-3CAE-1ECB7A2F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22272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Рисунок 52" descr="Список со сплошной заливкой">
            <a:extLst>
              <a:ext uri="{FF2B5EF4-FFF2-40B4-BE49-F238E27FC236}">
                <a16:creationId xmlns:a16="http://schemas.microsoft.com/office/drawing/2014/main" id="{54DB5DDF-1168-62B7-4898-19969969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4818063"/>
            <a:ext cx="581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Специальное оформление">
  <a:themeElements>
    <a:clrScheme name="3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Специальное оформление">
  <a:themeElements>
    <a:clrScheme name="1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9_Специальное оформление">
  <a:themeElements>
    <a:clrScheme name="2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91089</TotalTime>
  <Words>387</Words>
  <Application>Microsoft Office PowerPoint</Application>
  <PresentationFormat>Произвольный</PresentationFormat>
  <Paragraphs>106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PMingLiU</vt:lpstr>
      <vt:lpstr>Arial</vt:lpstr>
      <vt:lpstr>Futura PT Demi</vt:lpstr>
      <vt:lpstr>Helvetica Neue</vt:lpstr>
      <vt:lpstr>HSE Sans</vt:lpstr>
      <vt:lpstr>Proxima Nova</vt:lpstr>
      <vt:lpstr>Times New Roman</vt:lpstr>
      <vt:lpstr>3_Специальное оформление</vt:lpstr>
      <vt:lpstr>4_Специальное оформление</vt:lpstr>
      <vt:lpstr>6_Специальное оформление</vt:lpstr>
      <vt:lpstr>13_Специальное оформление</vt:lpstr>
      <vt:lpstr>30_Специальное оформление</vt:lpstr>
      <vt:lpstr>9_Специальное оформление</vt:lpstr>
      <vt:lpstr>15_Специальное оформление</vt:lpstr>
      <vt:lpstr>11_Специальное оформление</vt:lpstr>
      <vt:lpstr>29_Специальное оформление</vt:lpstr>
      <vt:lpstr>7_Специальное оформление</vt:lpstr>
      <vt:lpstr>10_Специальное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Зачем нужен отдельный ИТ-продукт для организации совещаний?</vt:lpstr>
      <vt:lpstr>Зачем нужен отдельный ИТ-продукт для организации совещаний?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Nadezhda</cp:lastModifiedBy>
  <cp:revision>3311</cp:revision>
  <cp:lastPrinted>2015-05-12T12:08:53Z</cp:lastPrinted>
  <dcterms:created xsi:type="dcterms:W3CDTF">2004-06-25T18:36:23Z</dcterms:created>
  <dcterms:modified xsi:type="dcterms:W3CDTF">2023-12-08T10:50:07Z</dcterms:modified>
</cp:coreProperties>
</file>