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4488" r:id="rId5"/>
    <p:sldId id="4489" r:id="rId6"/>
    <p:sldId id="261" r:id="rId7"/>
    <p:sldId id="4443" r:id="rId8"/>
    <p:sldId id="4442" r:id="rId9"/>
    <p:sldId id="4490" r:id="rId10"/>
    <p:sldId id="262" r:id="rId11"/>
    <p:sldId id="4492" r:id="rId12"/>
    <p:sldId id="4491" r:id="rId13"/>
    <p:sldId id="263" r:id="rId14"/>
    <p:sldId id="4493" r:id="rId15"/>
    <p:sldId id="4494" r:id="rId16"/>
    <p:sldId id="4495" r:id="rId17"/>
    <p:sldId id="4496" r:id="rId18"/>
    <p:sldId id="4497" r:id="rId19"/>
    <p:sldId id="4498" r:id="rId20"/>
    <p:sldId id="260" r:id="rId21"/>
    <p:sldId id="264" r:id="rId22"/>
    <p:sldId id="265" r:id="rId23"/>
    <p:sldId id="266" r:id="rId24"/>
    <p:sldId id="268" r:id="rId25"/>
  </p:sldIdLst>
  <p:sldSz cx="9144000" cy="514508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pos="31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6E5"/>
    <a:srgbClr val="FFFCF6"/>
    <a:srgbClr val="CC0000"/>
    <a:srgbClr val="FF0000"/>
    <a:srgbClr val="FFFFFF"/>
    <a:srgbClr val="1F2933"/>
    <a:srgbClr val="2B2B2B"/>
    <a:srgbClr val="FAF7F2"/>
    <a:srgbClr val="0033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89087" autoAdjust="0"/>
  </p:normalViewPr>
  <p:slideViewPr>
    <p:cSldViewPr showGuides="1">
      <p:cViewPr varScale="1">
        <p:scale>
          <a:sx n="133" d="100"/>
          <a:sy n="133" d="100"/>
        </p:scale>
        <p:origin x="1206" y="108"/>
      </p:cViewPr>
      <p:guideLst>
        <p:guide orient="horz" pos="1578"/>
        <p:guide pos="31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27636"/>
    </p:cViewPr>
  </p:sorterViewPr>
  <p:notesViewPr>
    <p:cSldViewPr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aseline="0"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aseline="0"/>
            </a:lvl1pPr>
          </a:lstStyle>
          <a:p>
            <a:pPr>
              <a:defRPr/>
            </a:pPr>
            <a:fld id="{0E9A3FC1-27A6-4529-83C7-DAFABBFE4836}" type="datetime1">
              <a:rPr lang="ru-RU" altLang="ru-RU"/>
              <a:t>02.07.2026</a:t>
            </a:fld>
            <a:endParaRPr lang="ru-RU" alt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aseline="0"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aseline="0"/>
            </a:lvl1pPr>
          </a:lstStyle>
          <a:p>
            <a:pPr>
              <a:defRPr/>
            </a:pPr>
            <a:fld id="{BEBDE944-51AD-411F-8754-576A8AACF6B7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1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1809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405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6414" y="1143000"/>
            <a:ext cx="7308712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34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6414" y="1143000"/>
            <a:ext cx="7308712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altLang="en-US" sz="1200" baseline="0" dirty="0">
              <a:solidFill>
                <a:srgbClr val="3D3838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50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6414" y="1143000"/>
            <a:ext cx="7308712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00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6414" y="1143000"/>
            <a:ext cx="7308712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74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6414" y="1143000"/>
            <a:ext cx="7308712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08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22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60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7931725" indent="-37474525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24ECC-ED56-4B71-A5A1-6B6E388EDA0F}" type="slidenum">
              <a:rPr lang="ru-RU" altLang="ru-RU" smtClean="0">
                <a:latin typeface="Times New Roman" panose="02020603050405020304" pitchFamily="18" charset="0"/>
              </a:rPr>
              <a:t>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6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DE944-51AD-411F-8754-576A8AACF6B7}" type="slidenum">
              <a:rPr lang="ru-RU" altLang="ru-RU" smtClean="0"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3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>
              <a:ea typeface="Source Sans Variable" pitchFamily="34" charset="0"/>
            </a:endParaRPr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8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34616"/>
          </a:xfrm>
        </p:spPr>
        <p:txBody>
          <a:bodyPr/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5"/>
          <p:cNvSpPr txBox="1">
            <a:spLocks noGrp="1" noChangeArrowheads="1"/>
          </p:cNvSpPr>
          <p:nvPr userDrawn="1"/>
        </p:nvSpPr>
        <p:spPr bwMode="auto">
          <a:xfrm>
            <a:off x="8172450" y="4797425"/>
            <a:ext cx="720725" cy="2603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2EFB9B3C-0C19-438A-A952-6485D7ACBE3F}" type="slidenum">
              <a:rPr lang="ru-RU" altLang="ru-RU" sz="1400" b="1" smtClean="0">
                <a:solidFill>
                  <a:srgbClr val="5B0917"/>
                </a:solidFill>
              </a:rPr>
              <a:t>‹#›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4" y="87313"/>
            <a:ext cx="7667625" cy="613023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 txBox="1">
            <a:spLocks noGrp="1" noChangeArrowheads="1"/>
          </p:cNvSpPr>
          <p:nvPr userDrawn="1"/>
        </p:nvSpPr>
        <p:spPr bwMode="auto">
          <a:xfrm>
            <a:off x="8172450" y="4805363"/>
            <a:ext cx="720725" cy="2603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E19E12A-0FB4-476B-842F-50F91A5E8977}" type="slidenum">
              <a:rPr lang="ru-RU" altLang="ru-RU" sz="1400" b="1" smtClean="0">
                <a:solidFill>
                  <a:srgbClr val="5B0917"/>
                </a:solidFill>
              </a:rPr>
              <a:t>‹#›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3677" y="476620"/>
            <a:ext cx="7794522" cy="367149"/>
          </a:xfrm>
        </p:spPr>
        <p:txBody>
          <a:bodyPr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3"/>
          </p:nvPr>
        </p:nvSpPr>
        <p:spPr>
          <a:xfrm>
            <a:off x="674738" y="1060376"/>
            <a:ext cx="7794523" cy="328631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135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2415" indent="-272415">
              <a:buFont typeface="Wingdings" panose="05000000000000000000" pitchFamily="2" charset="2"/>
              <a:buChar char="§"/>
              <a:defRPr sz="1585"/>
            </a:lvl1pPr>
            <a:lvl2pPr>
              <a:buClr>
                <a:schemeClr val="bg1">
                  <a:lumMod val="50000"/>
                </a:schemeClr>
              </a:buClr>
              <a:defRPr sz="1585"/>
            </a:lvl2pPr>
            <a:lvl3pPr marL="908685" indent="-18288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 sz="1585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585"/>
            </a:lvl4pPr>
            <a:lvl5pPr marL="1631950" indent="-18034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585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овое поле 4"/>
          <p:cNvSpPr txBox="1"/>
          <p:nvPr userDrawn="1"/>
        </p:nvSpPr>
        <p:spPr>
          <a:xfrm>
            <a:off x="445483" y="619629"/>
            <a:ext cx="304783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1905"/>
          </a:p>
        </p:txBody>
      </p:sp>
    </p:spTree>
    <p:extLst>
      <p:ext uri="{BB962C8B-B14F-4D97-AF65-F5344CB8AC3E}">
        <p14:creationId xmlns:p14="http://schemas.microsoft.com/office/powerpoint/2010/main" val="176606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74763"/>
            <a:ext cx="86772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7313"/>
            <a:ext cx="7667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8288"/>
            <a:ext cx="6492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  <a:cs typeface="+mn-cs"/>
        </a:defRPr>
      </a:lvl1pPr>
      <a:lvl2pPr marL="742950" indent="-28765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4pPr>
      <a:lvl5pPr marL="2057400" indent="-23050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1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m/channels/-236754403?cmid=121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v8.1c.ru/upload/iblock/008/yslocgasrx05c9oxa3q15mlyi29wkiln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99825612_456239297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v8.1c.ru/upload/iblock/870/vf2f4gm0r3lu4lek7uyxpo9hkvp4q7z8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650081" y="3338897"/>
            <a:ext cx="1978819" cy="1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СЕРИЯ ВЕБИНАРОВ</a:t>
            </a:r>
            <a:endParaRPr sz="3600"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7500938" y="429419"/>
            <a:ext cx="1071562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ВЕБИНАР №</a:t>
            </a:r>
            <a:r>
              <a:rPr lang="ru-RU" sz="1600" dirty="0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endParaRPr sz="1600"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4355976" y="4732784"/>
            <a:ext cx="976163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</a:t>
            </a:r>
            <a:r>
              <a:rPr lang="en-US" sz="1000" dirty="0" err="1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Фирма</a:t>
            </a:r>
            <a:r>
              <a:rPr lang="en-US" sz="1000" dirty="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 «1С», 2026</a:t>
            </a:r>
            <a:endParaRPr sz="3200" dirty="0"/>
          </a:p>
        </p:txBody>
      </p:sp>
      <p:pic>
        <p:nvPicPr>
          <p:cNvPr id="89" name="Google Shape;89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1" y="715169"/>
            <a:ext cx="106799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571500" y="1058069"/>
            <a:ext cx="7275909" cy="69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497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25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1С:МинДок</a:t>
            </a:r>
            <a:r>
              <a:rPr lang="ru-RU" sz="2925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(1С:Министерство.Документооборот)</a:t>
            </a:r>
            <a:b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925" b="1" dirty="0">
                <a:solidFill>
                  <a:srgbClr val="D92D20"/>
                </a:solidFill>
                <a:latin typeface="Montserrat"/>
                <a:ea typeface="Montserrat"/>
                <a:cs typeface="Montserrat"/>
                <a:sym typeface="Montserrat"/>
              </a:rPr>
              <a:t>Резолюции и централизованный контроль</a:t>
            </a:r>
            <a:endParaRPr sz="1800"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571500" y="2237110"/>
            <a:ext cx="69294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бзор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ключевого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функционала</a:t>
            </a:r>
            <a:endParaRPr sz="1800" dirty="0">
              <a:solidFill>
                <a:srgbClr val="475467"/>
              </a:solidFill>
              <a:latin typeface="Inter"/>
            </a:endParaRPr>
          </a:p>
        </p:txBody>
      </p:sp>
      <p:pic>
        <p:nvPicPr>
          <p:cNvPr id="92" name="Google Shape;92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159572"/>
            <a:ext cx="357188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087" y="4258444"/>
            <a:ext cx="100013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1035844" y="4107545"/>
            <a:ext cx="2205275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Кавалеров Павел</a:t>
            </a:r>
            <a:endParaRPr sz="3200"/>
          </a:p>
        </p:txBody>
      </p:sp>
      <p:sp>
        <p:nvSpPr>
          <p:cNvPr id="95" name="Google Shape;95;p13"/>
          <p:cNvSpPr txBox="1"/>
          <p:nvPr/>
        </p:nvSpPr>
        <p:spPr>
          <a:xfrm>
            <a:off x="1035844" y="4264707"/>
            <a:ext cx="2528044" cy="22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990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Функциональный</a:t>
            </a:r>
            <a:r>
              <a:rPr lang="en-US" sz="14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архитектор</a:t>
            </a:r>
            <a:r>
              <a:rPr lang="en-US" sz="14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, Фирма«1С»</a:t>
            </a:r>
            <a:endParaRPr sz="4400" dirty="0"/>
          </a:p>
        </p:txBody>
      </p:sp>
      <p:pic>
        <p:nvPicPr>
          <p:cNvPr id="12" name="Google Shape;92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745" y="4194150"/>
            <a:ext cx="357188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3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3332" y="4293022"/>
            <a:ext cx="100013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4;p13"/>
          <p:cNvSpPr txBox="1"/>
          <p:nvPr/>
        </p:nvSpPr>
        <p:spPr>
          <a:xfrm>
            <a:off x="5799089" y="4142123"/>
            <a:ext cx="2205275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</a:t>
            </a:r>
            <a:r>
              <a:rPr lang="ru-RU" sz="14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убарев</a:t>
            </a:r>
            <a:r>
              <a:rPr lang="en-US" sz="14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14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Даниил</a:t>
            </a:r>
            <a:endParaRPr sz="3200" dirty="0"/>
          </a:p>
        </p:txBody>
      </p:sp>
      <p:sp>
        <p:nvSpPr>
          <p:cNvPr id="15" name="Google Shape;95;p13"/>
          <p:cNvSpPr txBox="1"/>
          <p:nvPr/>
        </p:nvSpPr>
        <p:spPr>
          <a:xfrm>
            <a:off x="5799089" y="4299285"/>
            <a:ext cx="2528044" cy="22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990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Ведущий</a:t>
            </a:r>
            <a:r>
              <a:rPr lang="en-US" sz="14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а</a:t>
            </a:r>
            <a:r>
              <a:rPr lang="ru-RU" sz="14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налитик</a:t>
            </a:r>
            <a:r>
              <a:rPr lang="en-US" sz="14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, Фирма«1С»</a:t>
            </a: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607" y="1780456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6544" y="1780456"/>
            <a:ext cx="392906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9"/>
          <p:cNvSpPr txBox="1"/>
          <p:nvPr/>
        </p:nvSpPr>
        <p:spPr>
          <a:xfrm>
            <a:off x="6876256" y="429419"/>
            <a:ext cx="2016224" cy="1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ФУНКЦИОНАЛЬНЫЕ </a:t>
            </a:r>
            <a:r>
              <a:rPr lang="ru-RU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ВОЗМОЖНОСТИ</a:t>
            </a:r>
            <a:endParaRPr sz="1100" dirty="0"/>
          </a:p>
        </p:txBody>
      </p:sp>
      <p:sp>
        <p:nvSpPr>
          <p:cNvPr id="239" name="Google Shape;239;p19"/>
          <p:cNvSpPr txBox="1"/>
          <p:nvPr/>
        </p:nvSpPr>
        <p:spPr>
          <a:xfrm>
            <a:off x="571501" y="4894884"/>
            <a:ext cx="792956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2800"/>
          </a:p>
        </p:txBody>
      </p:sp>
      <p:sp>
        <p:nvSpPr>
          <p:cNvPr id="240" name="Google Shape;240;p19"/>
          <p:cNvSpPr txBox="1"/>
          <p:nvPr/>
        </p:nvSpPr>
        <p:spPr>
          <a:xfrm>
            <a:off x="8265319" y="4894884"/>
            <a:ext cx="307181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7</a:t>
            </a:r>
            <a:endParaRPr sz="2800"/>
          </a:p>
        </p:txBody>
      </p:sp>
      <p:pic>
        <p:nvPicPr>
          <p:cNvPr id="244" name="Google Shape;244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5138" y="1930475"/>
            <a:ext cx="31432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 txBox="1"/>
          <p:nvPr/>
        </p:nvSpPr>
        <p:spPr>
          <a:xfrm>
            <a:off x="1211826" y="1930475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Резолюции</a:t>
            </a:r>
            <a:endParaRPr sz="4000" dirty="0"/>
          </a:p>
        </p:txBody>
      </p:sp>
      <p:sp>
        <p:nvSpPr>
          <p:cNvPr id="253" name="Google Shape;253;p19"/>
          <p:cNvSpPr txBox="1"/>
          <p:nvPr/>
        </p:nvSpPr>
        <p:spPr>
          <a:xfrm>
            <a:off x="1211826" y="2094782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Специальный режим формирования резолюций, п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ечать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резолюций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создание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дополнительных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поручений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pic>
        <p:nvPicPr>
          <p:cNvPr id="254" name="Google Shape;254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0148" y="2023344"/>
            <a:ext cx="164306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9"/>
          <p:cNvSpPr txBox="1"/>
          <p:nvPr/>
        </p:nvSpPr>
        <p:spPr>
          <a:xfrm>
            <a:off x="5283763" y="1930475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Контроль исполнительской дисциплины</a:t>
            </a:r>
            <a:endParaRPr sz="4000" dirty="0"/>
          </a:p>
        </p:txBody>
      </p:sp>
      <p:sp>
        <p:nvSpPr>
          <p:cNvPr id="256" name="Google Shape;256;p19"/>
          <p:cNvSpPr txBox="1"/>
          <p:nvPr/>
        </p:nvSpPr>
        <p:spPr>
          <a:xfrm>
            <a:off x="5283763" y="2094782"/>
            <a:ext cx="31432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Централизованный контроль исполнения поручений</a:t>
            </a:r>
            <a:endParaRPr lang="ru-RU" sz="4000" dirty="0"/>
          </a:p>
        </p:txBody>
      </p:sp>
      <p:sp>
        <p:nvSpPr>
          <p:cNvPr id="257" name="Google Shape;257;p19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Особенности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1С:МинДок (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Функции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ru-RU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/>
          </a:p>
        </p:txBody>
      </p:sp>
      <p:sp>
        <p:nvSpPr>
          <p:cNvPr id="258" name="Google Shape;258;p19"/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35;p19" descr="image.png">
            <a:extLst>
              <a:ext uri="{FF2B5EF4-FFF2-40B4-BE49-F238E27FC236}">
                <a16:creationId xmlns:a16="http://schemas.microsoft.com/office/drawing/2014/main" id="{7862B946-5135-45A3-9211-3E975D3A1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30" y="2860576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36;p19" descr="image.png">
            <a:extLst>
              <a:ext uri="{FF2B5EF4-FFF2-40B4-BE49-F238E27FC236}">
                <a16:creationId xmlns:a16="http://schemas.microsoft.com/office/drawing/2014/main" id="{63B810AF-9BFB-4597-A3BD-BB139D8F2B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5367" y="2860576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43;p19" descr="image.png">
            <a:extLst>
              <a:ext uri="{FF2B5EF4-FFF2-40B4-BE49-F238E27FC236}">
                <a16:creationId xmlns:a16="http://schemas.microsoft.com/office/drawing/2014/main" id="{2C778FE5-2DB8-4DCA-8A4A-0C1D737BE7E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024" y="3010595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51;p19" descr="image.png">
            <a:extLst>
              <a:ext uri="{FF2B5EF4-FFF2-40B4-BE49-F238E27FC236}">
                <a16:creationId xmlns:a16="http://schemas.microsoft.com/office/drawing/2014/main" id="{2E1C7712-680B-473A-9728-A55C0F9A508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033" y="3103464"/>
            <a:ext cx="164306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252;p19">
            <a:extLst>
              <a:ext uri="{FF2B5EF4-FFF2-40B4-BE49-F238E27FC236}">
                <a16:creationId xmlns:a16="http://schemas.microsoft.com/office/drawing/2014/main" id="{C5A50786-6055-4E60-909F-EE2734FB0232}"/>
              </a:ext>
            </a:extLst>
          </p:cNvPr>
          <p:cNvSpPr txBox="1"/>
          <p:nvPr/>
        </p:nvSpPr>
        <p:spPr>
          <a:xfrm>
            <a:off x="1240649" y="3010595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</a:t>
            </a: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бращения</a:t>
            </a:r>
            <a:r>
              <a:rPr lang="en-US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граждан</a:t>
            </a:r>
            <a:endParaRPr sz="4000" dirty="0"/>
          </a:p>
        </p:txBody>
      </p:sp>
      <p:sp>
        <p:nvSpPr>
          <p:cNvPr id="34" name="Google Shape;253;p19">
            <a:extLst>
              <a:ext uri="{FF2B5EF4-FFF2-40B4-BE49-F238E27FC236}">
                <a16:creationId xmlns:a16="http://schemas.microsoft.com/office/drawing/2014/main" id="{7F240028-C57A-4C57-B3EE-6D29A5A56FF0}"/>
              </a:ext>
            </a:extLst>
          </p:cNvPr>
          <p:cNvSpPr txBox="1"/>
          <p:nvPr/>
        </p:nvSpPr>
        <p:spPr>
          <a:xfrm>
            <a:off x="1240649" y="3174902"/>
            <a:ext cx="31432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Готовые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интеграции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с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государственными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системами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ПОС и ССТУ.</a:t>
            </a:r>
            <a:endParaRPr sz="4000" dirty="0"/>
          </a:p>
        </p:txBody>
      </p:sp>
      <p:sp>
        <p:nvSpPr>
          <p:cNvPr id="36" name="Google Shape;255;p19">
            <a:extLst>
              <a:ext uri="{FF2B5EF4-FFF2-40B4-BE49-F238E27FC236}">
                <a16:creationId xmlns:a16="http://schemas.microsoft.com/office/drawing/2014/main" id="{53AD2A3C-2639-4BE0-87BB-610FD8865E03}"/>
              </a:ext>
            </a:extLst>
          </p:cNvPr>
          <p:cNvSpPr txBox="1"/>
          <p:nvPr/>
        </p:nvSpPr>
        <p:spPr>
          <a:xfrm>
            <a:off x="5312586" y="3010595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МЭДО и адресные справочники</a:t>
            </a:r>
            <a:endParaRPr sz="4000"/>
          </a:p>
        </p:txBody>
      </p:sp>
      <p:sp>
        <p:nvSpPr>
          <p:cNvPr id="37" name="Google Shape;256;p19">
            <a:extLst>
              <a:ext uri="{FF2B5EF4-FFF2-40B4-BE49-F238E27FC236}">
                <a16:creationId xmlns:a16="http://schemas.microsoft.com/office/drawing/2014/main" id="{CB76D5E5-525C-43A6-B476-AA5FC4E8BF0C}"/>
              </a:ext>
            </a:extLst>
          </p:cNvPr>
          <p:cNvSpPr txBox="1"/>
          <p:nvPr/>
        </p:nvSpPr>
        <p:spPr>
          <a:xfrm>
            <a:off x="5312586" y="3174902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Полноценная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работа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контуре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МЭДО с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возможностью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регулярной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загрузки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Глобального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адресного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справочника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pic>
        <p:nvPicPr>
          <p:cNvPr id="40" name="Google Shape;211;p18" descr="image.png">
            <a:extLst>
              <a:ext uri="{FF2B5EF4-FFF2-40B4-BE49-F238E27FC236}">
                <a16:creationId xmlns:a16="http://schemas.microsoft.com/office/drawing/2014/main" id="{D7B26DCC-DDAB-4680-8324-526612F18D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683" y="1970187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17;p18" descr="image.png">
            <a:extLst>
              <a:ext uri="{FF2B5EF4-FFF2-40B4-BE49-F238E27FC236}">
                <a16:creationId xmlns:a16="http://schemas.microsoft.com/office/drawing/2014/main" id="{1BC03247-EFC9-490F-A473-C361A022987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4408" y="2063056"/>
            <a:ext cx="142875" cy="1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2;p18" descr="image.png">
            <a:extLst>
              <a:ext uri="{FF2B5EF4-FFF2-40B4-BE49-F238E27FC236}">
                <a16:creationId xmlns:a16="http://schemas.microsoft.com/office/drawing/2014/main" id="{76B13211-FC37-4976-84C6-1AFF18CE805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3139" y="3050307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20;p18" descr="image.png">
            <a:extLst>
              <a:ext uri="{FF2B5EF4-FFF2-40B4-BE49-F238E27FC236}">
                <a16:creationId xmlns:a16="http://schemas.microsoft.com/office/drawing/2014/main" id="{2D2058F0-77E0-4AA6-9619-403BFA38EF8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78864" y="3143176"/>
            <a:ext cx="142875" cy="12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504B7693-9F11-4D45-A0E5-1C5242F05C34}"/>
              </a:ext>
            </a:extLst>
          </p:cNvPr>
          <p:cNvSpPr/>
          <p:nvPr/>
        </p:nvSpPr>
        <p:spPr>
          <a:xfrm>
            <a:off x="5392304" y="2034322"/>
            <a:ext cx="2780096" cy="2554446"/>
          </a:xfrm>
          <a:prstGeom prst="roundRect">
            <a:avLst/>
          </a:prstGeom>
          <a:solidFill>
            <a:srgbClr val="FFF6E5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F5F3BD6-AA68-4CAC-A07C-0AE77FA5466A}"/>
              </a:ext>
            </a:extLst>
          </p:cNvPr>
          <p:cNvSpPr/>
          <p:nvPr/>
        </p:nvSpPr>
        <p:spPr>
          <a:xfrm>
            <a:off x="1073771" y="2050583"/>
            <a:ext cx="2562125" cy="2538185"/>
          </a:xfrm>
          <a:prstGeom prst="roundRect">
            <a:avLst/>
          </a:prstGeom>
          <a:solidFill>
            <a:srgbClr val="FFF6E5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Google Shape;235;p19" descr="image.png">
            <a:extLst>
              <a:ext uri="{FF2B5EF4-FFF2-40B4-BE49-F238E27FC236}">
                <a16:creationId xmlns:a16="http://schemas.microsoft.com/office/drawing/2014/main" id="{42040A01-7135-44A0-AF24-5F44B266C5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3726" y="3319934"/>
            <a:ext cx="2280239" cy="50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35;p19" descr="image.png">
            <a:extLst>
              <a:ext uri="{FF2B5EF4-FFF2-40B4-BE49-F238E27FC236}">
                <a16:creationId xmlns:a16="http://schemas.microsoft.com/office/drawing/2014/main" id="{24F409AF-A067-42E0-9472-8A34B72D8E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1588" y="2265543"/>
            <a:ext cx="1996276" cy="61618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0"/>
          <p:cNvSpPr txBox="1"/>
          <p:nvPr/>
        </p:nvSpPr>
        <p:spPr>
          <a:xfrm>
            <a:off x="683568" y="586715"/>
            <a:ext cx="2429989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1E2430"/>
                </a:solidFill>
                <a:latin typeface="Montserrat"/>
                <a:sym typeface="Montserrat"/>
              </a:rPr>
              <a:t>Резолюции</a:t>
            </a:r>
            <a:endParaRPr sz="2800" b="1" dirty="0">
              <a:solidFill>
                <a:srgbClr val="1E2430"/>
              </a:solidFill>
              <a:latin typeface="Montserrat"/>
            </a:endParaRPr>
          </a:p>
        </p:txBody>
      </p:sp>
      <p:sp>
        <p:nvSpPr>
          <p:cNvPr id="13" name="Google Shape;272;p20">
            <a:extLst>
              <a:ext uri="{FF2B5EF4-FFF2-40B4-BE49-F238E27FC236}">
                <a16:creationId xmlns:a16="http://schemas.microsoft.com/office/drawing/2014/main" id="{EF62D7CE-8A7C-4E82-8477-6097BB388A8F}"/>
              </a:ext>
            </a:extLst>
          </p:cNvPr>
          <p:cNvSpPr txBox="1"/>
          <p:nvPr/>
        </p:nvSpPr>
        <p:spPr>
          <a:xfrm>
            <a:off x="1426193" y="2212503"/>
            <a:ext cx="187306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«Жесткий» процесс: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- Заполнить резолюцию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- Исполнить резолюцию</a:t>
            </a:r>
          </a:p>
        </p:txBody>
      </p:sp>
      <p:sp>
        <p:nvSpPr>
          <p:cNvPr id="16" name="Google Shape;272;p20">
            <a:extLst>
              <a:ext uri="{FF2B5EF4-FFF2-40B4-BE49-F238E27FC236}">
                <a16:creationId xmlns:a16="http://schemas.microsoft.com/office/drawing/2014/main" id="{F282C4F2-8CC1-4A9C-ABB1-C5B9E6608C8D}"/>
              </a:ext>
            </a:extLst>
          </p:cNvPr>
          <p:cNvSpPr txBox="1"/>
          <p:nvPr/>
        </p:nvSpPr>
        <p:spPr>
          <a:xfrm>
            <a:off x="5941046" y="3285116"/>
            <a:ext cx="1909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Настраиваемая печатная форма с иерархией подзадач</a:t>
            </a:r>
          </a:p>
        </p:txBody>
      </p:sp>
      <p:sp>
        <p:nvSpPr>
          <p:cNvPr id="28" name="Google Shape;271;p20">
            <a:extLst>
              <a:ext uri="{FF2B5EF4-FFF2-40B4-BE49-F238E27FC236}">
                <a16:creationId xmlns:a16="http://schemas.microsoft.com/office/drawing/2014/main" id="{40721937-8AED-469B-BB03-CBE404B34E6E}"/>
              </a:ext>
            </a:extLst>
          </p:cNvPr>
          <p:cNvSpPr txBox="1"/>
          <p:nvPr/>
        </p:nvSpPr>
        <p:spPr>
          <a:xfrm>
            <a:off x="1780178" y="1233185"/>
            <a:ext cx="123105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E2430"/>
                </a:solidFill>
                <a:latin typeface="Montserrat"/>
                <a:sym typeface="Montserrat"/>
              </a:rPr>
              <a:t>1С:ДО КОРП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E2430"/>
                </a:solidFill>
                <a:latin typeface="Montserrat"/>
                <a:sym typeface="Montserrat"/>
              </a:rPr>
              <a:t>1С:МинДок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1E2430"/>
                </a:solidFill>
                <a:latin typeface="Montserrat"/>
                <a:sym typeface="Montserrat"/>
              </a:rPr>
              <a:t>Вариант 1</a:t>
            </a:r>
            <a:endParaRPr sz="1800" b="1" dirty="0"/>
          </a:p>
        </p:txBody>
      </p:sp>
      <p:sp>
        <p:nvSpPr>
          <p:cNvPr id="29" name="Google Shape;271;p20">
            <a:extLst>
              <a:ext uri="{FF2B5EF4-FFF2-40B4-BE49-F238E27FC236}">
                <a16:creationId xmlns:a16="http://schemas.microsoft.com/office/drawing/2014/main" id="{1AF8F3CC-29F7-4401-BAD0-F38012AE48D0}"/>
              </a:ext>
            </a:extLst>
          </p:cNvPr>
          <p:cNvSpPr txBox="1"/>
          <p:nvPr/>
        </p:nvSpPr>
        <p:spPr>
          <a:xfrm>
            <a:off x="6132965" y="1383469"/>
            <a:ext cx="1412926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E2430"/>
                </a:solidFill>
                <a:latin typeface="Montserrat"/>
                <a:sym typeface="Montserrat"/>
              </a:rPr>
              <a:t>1С:МинДок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1E2430"/>
                </a:solidFill>
                <a:latin typeface="Montserrat"/>
                <a:sym typeface="Montserrat"/>
              </a:rPr>
              <a:t>Вариант 2</a:t>
            </a:r>
            <a:endParaRPr sz="1800" b="1" dirty="0"/>
          </a:p>
        </p:txBody>
      </p:sp>
      <p:pic>
        <p:nvPicPr>
          <p:cNvPr id="24" name="Google Shape;235;p19" descr="image.png">
            <a:extLst>
              <a:ext uri="{FF2B5EF4-FFF2-40B4-BE49-F238E27FC236}">
                <a16:creationId xmlns:a16="http://schemas.microsoft.com/office/drawing/2014/main" id="{0585CE61-9451-485A-84D6-C34E54A390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5235" y="2238782"/>
            <a:ext cx="2330604" cy="93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72;p20">
            <a:extLst>
              <a:ext uri="{FF2B5EF4-FFF2-40B4-BE49-F238E27FC236}">
                <a16:creationId xmlns:a16="http://schemas.microsoft.com/office/drawing/2014/main" id="{58BA3F1E-540B-456A-8D0D-F48923795B3E}"/>
              </a:ext>
            </a:extLst>
          </p:cNvPr>
          <p:cNvSpPr txBox="1"/>
          <p:nvPr/>
        </p:nvSpPr>
        <p:spPr>
          <a:xfrm>
            <a:off x="5889300" y="2255861"/>
            <a:ext cx="2012868" cy="82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Гибкость обработки: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- Заполнить резолюцию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 SemiBold"/>
                <a:sym typeface="Inter"/>
              </a:rPr>
              <a:t>- Согласовать резолюцию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 SemiBold"/>
                <a:sym typeface="Inter"/>
              </a:rPr>
              <a:t>- Утвердить резолюцию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- Исполнить резолюцию</a:t>
            </a:r>
          </a:p>
        </p:txBody>
      </p:sp>
      <p:pic>
        <p:nvPicPr>
          <p:cNvPr id="31" name="Google Shape;235;p19" descr="image.png">
            <a:extLst>
              <a:ext uri="{FF2B5EF4-FFF2-40B4-BE49-F238E27FC236}">
                <a16:creationId xmlns:a16="http://schemas.microsoft.com/office/drawing/2014/main" id="{7652DDD6-AB1F-4365-81DB-976DB66C7F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3726" y="3942429"/>
            <a:ext cx="2302113" cy="50232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72;p20">
            <a:extLst>
              <a:ext uri="{FF2B5EF4-FFF2-40B4-BE49-F238E27FC236}">
                <a16:creationId xmlns:a16="http://schemas.microsoft.com/office/drawing/2014/main" id="{34A68A9B-85E6-44C8-AC3D-2FF45117F124}"/>
              </a:ext>
            </a:extLst>
          </p:cNvPr>
          <p:cNvSpPr txBox="1"/>
          <p:nvPr/>
        </p:nvSpPr>
        <p:spPr>
          <a:xfrm>
            <a:off x="5857014" y="3918350"/>
            <a:ext cx="2213215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Создание</a:t>
            </a:r>
            <a:r>
              <a:rPr lang="ru-RU" sz="1600" baseline="0" dirty="0">
                <a:solidFill>
                  <a:srgbClr val="1E2430"/>
                </a:solidFill>
                <a:latin typeface="Montserrat SemiBold"/>
                <a:sym typeface="Inter"/>
              </a:rPr>
              <a:t> </a:t>
            </a: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дополнительных</a:t>
            </a:r>
            <a:r>
              <a:rPr lang="ru-RU" sz="1600" baseline="0" dirty="0">
                <a:solidFill>
                  <a:srgbClr val="1E2430"/>
                </a:solidFill>
                <a:latin typeface="Montserrat SemiBold"/>
                <a:sym typeface="Inter"/>
              </a:rPr>
              <a:t> </a:t>
            </a: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резолюций</a:t>
            </a:r>
          </a:p>
        </p:txBody>
      </p:sp>
      <p:sp>
        <p:nvSpPr>
          <p:cNvPr id="19" name="Google Shape;238;p19">
            <a:extLst>
              <a:ext uri="{FF2B5EF4-FFF2-40B4-BE49-F238E27FC236}">
                <a16:creationId xmlns:a16="http://schemas.microsoft.com/office/drawing/2014/main" id="{315B3F9D-81E8-4883-BC78-83665AC2E5CD}"/>
              </a:ext>
            </a:extLst>
          </p:cNvPr>
          <p:cNvSpPr txBox="1"/>
          <p:nvPr/>
        </p:nvSpPr>
        <p:spPr>
          <a:xfrm>
            <a:off x="6876256" y="429419"/>
            <a:ext cx="2016224" cy="1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ФУНКЦИОНАЛЬНЫЕ </a:t>
            </a:r>
            <a:r>
              <a:rPr lang="ru-RU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ВОЗМОЖНОСТИ</a:t>
            </a:r>
            <a:endParaRPr sz="1100" dirty="0"/>
          </a:p>
        </p:txBody>
      </p:sp>
      <p:sp>
        <p:nvSpPr>
          <p:cNvPr id="20" name="Google Shape;258;p19">
            <a:extLst>
              <a:ext uri="{FF2B5EF4-FFF2-40B4-BE49-F238E27FC236}">
                <a16:creationId xmlns:a16="http://schemas.microsoft.com/office/drawing/2014/main" id="{FB5A06D0-798A-49EF-912A-31B1B8A8B0C4}"/>
              </a:ext>
            </a:extLst>
          </p:cNvPr>
          <p:cNvSpPr/>
          <p:nvPr/>
        </p:nvSpPr>
        <p:spPr>
          <a:xfrm>
            <a:off x="571500" y="642045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3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6" grpId="0"/>
      <p:bldP spid="29" grpId="0"/>
      <p:bldP spid="23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029D8B31-353C-4086-BB74-423D13941654}"/>
              </a:ext>
            </a:extLst>
          </p:cNvPr>
          <p:cNvSpPr/>
          <p:nvPr/>
        </p:nvSpPr>
        <p:spPr>
          <a:xfrm>
            <a:off x="4475639" y="1492424"/>
            <a:ext cx="3220007" cy="3240360"/>
          </a:xfrm>
          <a:prstGeom prst="roundRect">
            <a:avLst/>
          </a:prstGeom>
          <a:solidFill>
            <a:srgbClr val="FFF6E5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F5F3BD6-AA68-4CAC-A07C-0AE77FA5466A}"/>
              </a:ext>
            </a:extLst>
          </p:cNvPr>
          <p:cNvSpPr/>
          <p:nvPr/>
        </p:nvSpPr>
        <p:spPr>
          <a:xfrm>
            <a:off x="898326" y="1547381"/>
            <a:ext cx="3025602" cy="3185403"/>
          </a:xfrm>
          <a:prstGeom prst="roundRect">
            <a:avLst/>
          </a:prstGeom>
          <a:solidFill>
            <a:srgbClr val="FFF6E5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Google Shape;235;p19" descr="image.png">
            <a:extLst>
              <a:ext uri="{FF2B5EF4-FFF2-40B4-BE49-F238E27FC236}">
                <a16:creationId xmlns:a16="http://schemas.microsoft.com/office/drawing/2014/main" id="{42040A01-7135-44A0-AF24-5F44B266C5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8809" y="2691967"/>
            <a:ext cx="2745520" cy="50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5;p19" descr="image.png">
            <a:extLst>
              <a:ext uri="{FF2B5EF4-FFF2-40B4-BE49-F238E27FC236}">
                <a16:creationId xmlns:a16="http://schemas.microsoft.com/office/drawing/2014/main" id="{F256FE38-EF4A-4EC9-BD0D-EDDECB268B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082" y="3853371"/>
            <a:ext cx="2664297" cy="57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35;p19" descr="image.png">
            <a:extLst>
              <a:ext uri="{FF2B5EF4-FFF2-40B4-BE49-F238E27FC236}">
                <a16:creationId xmlns:a16="http://schemas.microsoft.com/office/drawing/2014/main" id="{F6EFF963-61E6-4564-ACC3-5FBDAF4DEC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4869" y="1660061"/>
            <a:ext cx="2749460" cy="6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35;p19" descr="image.png">
            <a:extLst>
              <a:ext uri="{FF2B5EF4-FFF2-40B4-BE49-F238E27FC236}">
                <a16:creationId xmlns:a16="http://schemas.microsoft.com/office/drawing/2014/main" id="{24F409AF-A067-42E0-9472-8A34B72D8E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556" y="1668327"/>
            <a:ext cx="2664297" cy="167925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0"/>
          <p:cNvSpPr txBox="1"/>
          <p:nvPr/>
        </p:nvSpPr>
        <p:spPr>
          <a:xfrm>
            <a:off x="565585" y="495733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271" name="Google Shape;271;p20"/>
          <p:cNvSpPr txBox="1"/>
          <p:nvPr/>
        </p:nvSpPr>
        <p:spPr>
          <a:xfrm>
            <a:off x="683568" y="579704"/>
            <a:ext cx="2429989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1E2430"/>
                </a:solidFill>
                <a:latin typeface="Montserrat"/>
                <a:sym typeface="Montserrat"/>
              </a:rPr>
              <a:t>Виды контроля</a:t>
            </a:r>
            <a:endParaRPr sz="2800" b="1" dirty="0">
              <a:solidFill>
                <a:srgbClr val="1E2430"/>
              </a:solidFill>
              <a:latin typeface="Montserrat"/>
            </a:endParaRPr>
          </a:p>
        </p:txBody>
      </p:sp>
      <p:sp>
        <p:nvSpPr>
          <p:cNvPr id="13" name="Google Shape;272;p20">
            <a:extLst>
              <a:ext uri="{FF2B5EF4-FFF2-40B4-BE49-F238E27FC236}">
                <a16:creationId xmlns:a16="http://schemas.microsoft.com/office/drawing/2014/main" id="{EF62D7CE-8A7C-4E82-8477-6097BB388A8F}"/>
              </a:ext>
            </a:extLst>
          </p:cNvPr>
          <p:cNvSpPr txBox="1"/>
          <p:nvPr/>
        </p:nvSpPr>
        <p:spPr>
          <a:xfrm>
            <a:off x="1412674" y="1615287"/>
            <a:ext cx="2244904" cy="183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Индивидуальный контроль: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- документы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- задачи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- файлы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- письма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- проекты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1E2430"/>
              </a:solidFill>
              <a:latin typeface="Montserrat SemiBold"/>
              <a:sym typeface="Inter"/>
            </a:endParaRPr>
          </a:p>
        </p:txBody>
      </p:sp>
      <p:sp>
        <p:nvSpPr>
          <p:cNvPr id="15" name="Google Shape;272;p20">
            <a:extLst>
              <a:ext uri="{FF2B5EF4-FFF2-40B4-BE49-F238E27FC236}">
                <a16:creationId xmlns:a16="http://schemas.microsoft.com/office/drawing/2014/main" id="{264B0AE3-7CF8-4F57-8655-9248C06EA6A9}"/>
              </a:ext>
            </a:extLst>
          </p:cNvPr>
          <p:cNvSpPr txBox="1"/>
          <p:nvPr/>
        </p:nvSpPr>
        <p:spPr>
          <a:xfrm>
            <a:off x="5004048" y="1614866"/>
            <a:ext cx="2582237" cy="52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Централизованный контроль: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- задачи исполнения по пунктам</a:t>
            </a:r>
          </a:p>
        </p:txBody>
      </p:sp>
      <p:sp>
        <p:nvSpPr>
          <p:cNvPr id="16" name="Google Shape;272;p20">
            <a:extLst>
              <a:ext uri="{FF2B5EF4-FFF2-40B4-BE49-F238E27FC236}">
                <a16:creationId xmlns:a16="http://schemas.microsoft.com/office/drawing/2014/main" id="{F282C4F2-8CC1-4A9C-ABB1-C5B9E6608C8D}"/>
              </a:ext>
            </a:extLst>
          </p:cNvPr>
          <p:cNvSpPr txBox="1"/>
          <p:nvPr/>
        </p:nvSpPr>
        <p:spPr>
          <a:xfrm>
            <a:off x="5063400" y="2690233"/>
            <a:ext cx="2388920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Рабочий</a:t>
            </a:r>
            <a:r>
              <a:rPr lang="ru-RU" sz="2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стол отдела контроля</a:t>
            </a:r>
          </a:p>
        </p:txBody>
      </p:sp>
      <p:sp>
        <p:nvSpPr>
          <p:cNvPr id="5" name="Стрелка: штриховая вправо 4">
            <a:extLst>
              <a:ext uri="{FF2B5EF4-FFF2-40B4-BE49-F238E27FC236}">
                <a16:creationId xmlns:a16="http://schemas.microsoft.com/office/drawing/2014/main" id="{05867900-6D67-400B-A854-DD10747E6ADE}"/>
              </a:ext>
            </a:extLst>
          </p:cNvPr>
          <p:cNvSpPr/>
          <p:nvPr/>
        </p:nvSpPr>
        <p:spPr>
          <a:xfrm rot="5400000">
            <a:off x="2295484" y="3421451"/>
            <a:ext cx="304560" cy="36004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Google Shape;272;p20">
            <a:extLst>
              <a:ext uri="{FF2B5EF4-FFF2-40B4-BE49-F238E27FC236}">
                <a16:creationId xmlns:a16="http://schemas.microsoft.com/office/drawing/2014/main" id="{2FE29443-45DD-45F9-8119-DD74F9DDEAE8}"/>
              </a:ext>
            </a:extLst>
          </p:cNvPr>
          <p:cNvSpPr txBox="1"/>
          <p:nvPr/>
        </p:nvSpPr>
        <p:spPr>
          <a:xfrm>
            <a:off x="1254017" y="3821636"/>
            <a:ext cx="2582237" cy="52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sym typeface="Inter"/>
              </a:rPr>
              <a:t>Индивидуальный рабочий стол «На контроле»</a:t>
            </a:r>
          </a:p>
        </p:txBody>
      </p:sp>
      <p:sp>
        <p:nvSpPr>
          <p:cNvPr id="22" name="Стрелка: штриховая вправо 21">
            <a:extLst>
              <a:ext uri="{FF2B5EF4-FFF2-40B4-BE49-F238E27FC236}">
                <a16:creationId xmlns:a16="http://schemas.microsoft.com/office/drawing/2014/main" id="{D7693086-4950-4E50-AFF3-6D63B29F07E4}"/>
              </a:ext>
            </a:extLst>
          </p:cNvPr>
          <p:cNvSpPr/>
          <p:nvPr/>
        </p:nvSpPr>
        <p:spPr>
          <a:xfrm rot="5400000">
            <a:off x="6033572" y="2285925"/>
            <a:ext cx="304560" cy="36004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: двойная изогнутая линия без границы 5">
            <a:extLst>
              <a:ext uri="{FF2B5EF4-FFF2-40B4-BE49-F238E27FC236}">
                <a16:creationId xmlns:a16="http://schemas.microsoft.com/office/drawing/2014/main" id="{20034288-E501-4334-B12F-F021CA755D9D}"/>
              </a:ext>
            </a:extLst>
          </p:cNvPr>
          <p:cNvSpPr/>
          <p:nvPr/>
        </p:nvSpPr>
        <p:spPr>
          <a:xfrm>
            <a:off x="4910624" y="3508648"/>
            <a:ext cx="2613705" cy="1023638"/>
          </a:xfrm>
          <a:prstGeom prst="callout3">
            <a:avLst>
              <a:gd name="adj1" fmla="val -8731"/>
              <a:gd name="adj2" fmla="val 90805"/>
              <a:gd name="adj3" fmla="val -19872"/>
              <a:gd name="adj4" fmla="val 56507"/>
              <a:gd name="adj5" fmla="val -33198"/>
              <a:gd name="adj6" fmla="val 98076"/>
              <a:gd name="adj7" fmla="val -41636"/>
              <a:gd name="adj8" fmla="val 535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1E2430"/>
                </a:solidFill>
                <a:latin typeface="Montserrat SemiBold"/>
                <a:sym typeface="Inter"/>
              </a:rPr>
              <a:t>Отделов контроля может быть несколько: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1E2430"/>
                </a:solidFill>
                <a:latin typeface="Montserrat SemiBold"/>
                <a:sym typeface="Inter"/>
              </a:rPr>
              <a:t>- по организациям (контролируемые лица)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1E2430"/>
                </a:solidFill>
                <a:latin typeface="Montserrat SemiBold"/>
                <a:sym typeface="Inter"/>
              </a:rPr>
              <a:t>- по видам документов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1E2430"/>
                </a:solidFill>
                <a:latin typeface="Montserrat SemiBold"/>
                <a:sym typeface="Inter"/>
              </a:rPr>
              <a:t>(обращения граждан и прочие контрольные поручения)</a:t>
            </a:r>
          </a:p>
        </p:txBody>
      </p:sp>
      <p:sp>
        <p:nvSpPr>
          <p:cNvPr id="28" name="Google Shape;271;p20">
            <a:extLst>
              <a:ext uri="{FF2B5EF4-FFF2-40B4-BE49-F238E27FC236}">
                <a16:creationId xmlns:a16="http://schemas.microsoft.com/office/drawing/2014/main" id="{40721937-8AED-469B-BB03-CBE404B34E6E}"/>
              </a:ext>
            </a:extLst>
          </p:cNvPr>
          <p:cNvSpPr txBox="1"/>
          <p:nvPr/>
        </p:nvSpPr>
        <p:spPr>
          <a:xfrm>
            <a:off x="1795601" y="974299"/>
            <a:ext cx="1231051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E2430"/>
                </a:solidFill>
                <a:latin typeface="Montserrat"/>
                <a:sym typeface="Montserrat"/>
              </a:rPr>
              <a:t>1С:ДО КОРП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E2430"/>
                </a:solidFill>
                <a:latin typeface="Montserrat"/>
                <a:sym typeface="Montserrat"/>
              </a:rPr>
              <a:t>1С:МинДок</a:t>
            </a:r>
            <a:endParaRPr sz="1800" dirty="0"/>
          </a:p>
        </p:txBody>
      </p:sp>
      <p:sp>
        <p:nvSpPr>
          <p:cNvPr id="29" name="Google Shape;271;p20">
            <a:extLst>
              <a:ext uri="{FF2B5EF4-FFF2-40B4-BE49-F238E27FC236}">
                <a16:creationId xmlns:a16="http://schemas.microsoft.com/office/drawing/2014/main" id="{1AF8F3CC-29F7-4401-BAD0-F38012AE48D0}"/>
              </a:ext>
            </a:extLst>
          </p:cNvPr>
          <p:cNvSpPr txBox="1"/>
          <p:nvPr/>
        </p:nvSpPr>
        <p:spPr>
          <a:xfrm>
            <a:off x="5479389" y="1049146"/>
            <a:ext cx="1412926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E2430"/>
                </a:solidFill>
                <a:latin typeface="Montserrat"/>
                <a:sym typeface="Montserrat"/>
              </a:rPr>
              <a:t>1С:МинДок</a:t>
            </a:r>
            <a:endParaRPr sz="1800" dirty="0"/>
          </a:p>
        </p:txBody>
      </p:sp>
      <p:sp>
        <p:nvSpPr>
          <p:cNvPr id="23" name="Google Shape;238;p19">
            <a:extLst>
              <a:ext uri="{FF2B5EF4-FFF2-40B4-BE49-F238E27FC236}">
                <a16:creationId xmlns:a16="http://schemas.microsoft.com/office/drawing/2014/main" id="{C25CBFE2-E82C-4322-8E83-DB24F820A52C}"/>
              </a:ext>
            </a:extLst>
          </p:cNvPr>
          <p:cNvSpPr txBox="1"/>
          <p:nvPr/>
        </p:nvSpPr>
        <p:spPr>
          <a:xfrm>
            <a:off x="6876256" y="429419"/>
            <a:ext cx="2016224" cy="1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ФУНКЦИОНАЛЬНЫЕ </a:t>
            </a:r>
            <a:r>
              <a:rPr lang="ru-RU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ВОЗМОЖНОСТИ</a:t>
            </a:r>
            <a:endParaRPr sz="1100" dirty="0"/>
          </a:p>
        </p:txBody>
      </p:sp>
      <p:sp>
        <p:nvSpPr>
          <p:cNvPr id="24" name="Google Shape;258;p19">
            <a:extLst>
              <a:ext uri="{FF2B5EF4-FFF2-40B4-BE49-F238E27FC236}">
                <a16:creationId xmlns:a16="http://schemas.microsoft.com/office/drawing/2014/main" id="{B19873AD-5FCB-4F40-9FCF-5A3293B8B586}"/>
              </a:ext>
            </a:extLst>
          </p:cNvPr>
          <p:cNvSpPr/>
          <p:nvPr/>
        </p:nvSpPr>
        <p:spPr>
          <a:xfrm>
            <a:off x="571500" y="642045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6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16" grpId="0"/>
      <p:bldP spid="22" grpId="0" animBg="1"/>
      <p:bldP spid="6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266" name="Google Shape;266;p20"/>
          <p:cNvSpPr txBox="1"/>
          <p:nvPr/>
        </p:nvSpPr>
        <p:spPr>
          <a:xfrm>
            <a:off x="6918721" y="429419"/>
            <a:ext cx="1887915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ОСНОВНАЯ ЧАСТЬ ВЕБИНАРА</a:t>
            </a:r>
            <a:endParaRPr sz="1200" dirty="0"/>
          </a:p>
        </p:txBody>
      </p:sp>
      <p:sp>
        <p:nvSpPr>
          <p:cNvPr id="267" name="Google Shape;267;p20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268" name="Google Shape;268;p20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8</a:t>
            </a:r>
            <a:endParaRPr sz="1800"/>
          </a:p>
        </p:txBody>
      </p:sp>
      <p:pic>
        <p:nvPicPr>
          <p:cNvPr id="270" name="Google Shape;270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687" y="715169"/>
            <a:ext cx="1889522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0"/>
          <p:cNvSpPr txBox="1"/>
          <p:nvPr/>
        </p:nvSpPr>
        <p:spPr>
          <a:xfrm>
            <a:off x="3180934" y="1460479"/>
            <a:ext cx="5625703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Резолюции и централизованный контроль</a:t>
            </a:r>
            <a:endParaRPr dirty="0"/>
          </a:p>
        </p:txBody>
      </p:sp>
      <p:sp>
        <p:nvSpPr>
          <p:cNvPr id="272" name="Google Shape;272;p20"/>
          <p:cNvSpPr txBox="1"/>
          <p:nvPr/>
        </p:nvSpPr>
        <p:spPr>
          <a:xfrm>
            <a:off x="3214687" y="2366066"/>
            <a:ext cx="5043488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 </a:t>
            </a:r>
            <a:r>
              <a:rPr lang="en-US" sz="2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рамках</a:t>
            </a:r>
            <a:r>
              <a:rPr lang="en-US" sz="2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этой</a:t>
            </a:r>
            <a:r>
              <a:rPr lang="en-US" sz="2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части</a:t>
            </a:r>
            <a:r>
              <a:rPr lang="en-US" sz="2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вебинара</a:t>
            </a:r>
            <a:r>
              <a:rPr lang="en-US" sz="2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рассмотрим</a:t>
            </a:r>
            <a:r>
              <a:rPr lang="en-US" sz="2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2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создание резолюций и инструменты контроля исполнительской дисциплины</a:t>
            </a:r>
            <a:endParaRPr sz="4400" dirty="0"/>
          </a:p>
        </p:txBody>
      </p:sp>
      <p:sp>
        <p:nvSpPr>
          <p:cNvPr id="273" name="Google Shape;273;p20"/>
          <p:cNvSpPr txBox="1"/>
          <p:nvPr/>
        </p:nvSpPr>
        <p:spPr>
          <a:xfrm>
            <a:off x="3247030" y="3640087"/>
            <a:ext cx="562570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Кубарев Даниил</a:t>
            </a:r>
            <a:endParaRPr sz="2800" dirty="0"/>
          </a:p>
        </p:txBody>
      </p:sp>
      <p:sp>
        <p:nvSpPr>
          <p:cNvPr id="274" name="Google Shape;274;p20"/>
          <p:cNvSpPr txBox="1"/>
          <p:nvPr/>
        </p:nvSpPr>
        <p:spPr>
          <a:xfrm>
            <a:off x="3229227" y="3909924"/>
            <a:ext cx="5357813" cy="2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Ведущий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аналитик</a:t>
            </a:r>
            <a:endParaRPr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C4908D-45EC-4067-AD9A-C911886FD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896272"/>
            <a:ext cx="2585846" cy="168438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8460432" y="4700587"/>
            <a:ext cx="333375" cy="3524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3176" y="844352"/>
            <a:ext cx="2808312" cy="672290"/>
          </a:xfrm>
          <a:prstGeom prst="rect">
            <a:avLst/>
          </a:prstGeom>
          <a:noFill/>
        </p:spPr>
        <p:txBody>
          <a:bodyPr wrap="square" lIns="86402" tIns="43201" rIns="86402" bIns="43201">
            <a:noAutofit/>
          </a:bodyPr>
          <a:lstStyle/>
          <a:p>
            <a:pPr algn="ctr"/>
            <a:r>
              <a:rPr lang="ru-RU" altLang="en-US" sz="2800" b="1" baseline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Futura PT Demi"/>
              </a:rPr>
              <a:t>1С:МинДок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5972" y="1946016"/>
            <a:ext cx="3122719" cy="22587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6" tIns="45712" rIns="91426" bIns="45712" anchor="t"/>
          <a:lstStyle>
            <a:defPPr/>
            <a:lvl1pPr marL="342900" lvl="0" indent="-342900" algn="l"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/>
                <a:ea typeface="Futura PT Demi"/>
                <a:cs typeface="Futura PT Demi"/>
              </a:defRPr>
            </a:lvl1pPr>
            <a:lvl2pPr marL="742950" lvl="1" indent="-287655" algn="l"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/>
                <a:ea typeface="Futura PT Demi"/>
                <a:cs typeface="Futura PT Demi"/>
              </a:defRPr>
            </a:lvl2pPr>
            <a:lvl3pPr marL="1141730" lvl="2" indent="-227330" algn="l"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/>
                <a:ea typeface="Futura PT Demi"/>
                <a:cs typeface="Futura PT Demi"/>
              </a:defRPr>
            </a:lvl3pPr>
            <a:lvl4pPr marL="1600200" lvl="3" indent="-228600" algn="l"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/>
                <a:ea typeface="Futura PT Demi"/>
                <a:cs typeface="Futura PT Demi"/>
              </a:defRPr>
            </a:lvl4pPr>
            <a:lvl5pPr marL="2057400" lvl="4" indent="-230505" algn="l">
              <a:buClr>
                <a:srgbClr val="CC0000"/>
              </a:buClr>
              <a:buChar char="•"/>
              <a:defRPr sz="1100">
                <a:solidFill>
                  <a:schemeClr val="tx1"/>
                </a:solidFill>
                <a:latin typeface="Futura PT Demi"/>
                <a:ea typeface="Futura PT Demi"/>
                <a:cs typeface="Futura PT Demi"/>
              </a:defRPr>
            </a:lvl5pPr>
            <a:lvl6pPr marL="2514600" lvl="5" indent="-228600" algn="l"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Резолюции </a:t>
            </a:r>
          </a:p>
          <a:p>
            <a:pPr marL="0" indent="0" algn="ctr">
              <a:buFontTx/>
              <a:buNone/>
            </a:pPr>
            <a:r>
              <a:rPr lang="ru-RU" alt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и централизованный </a:t>
            </a:r>
          </a:p>
          <a:p>
            <a:pPr marL="0" indent="0" algn="ctr">
              <a:buFontTx/>
              <a:buNone/>
            </a:pPr>
            <a:r>
              <a:rPr lang="ru-RU" altLang="en-US" sz="2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контроль поручений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2715CF-8AAB-483D-BED1-EC318505E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96280"/>
            <a:ext cx="513364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42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1"/>
          </p:nvPr>
        </p:nvSpPr>
        <p:spPr>
          <a:xfrm>
            <a:off x="1468062" y="0"/>
            <a:ext cx="2638425" cy="6127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53377" y="927293"/>
            <a:ext cx="3753110" cy="1772707"/>
          </a:xfrm>
          <a:prstGeom prst="rect">
            <a:avLst/>
          </a:prstGeom>
          <a:noFill/>
        </p:spPr>
        <p:txBody>
          <a:bodyPr wrap="square" lIns="0" tIns="0" rIns="0" bIns="0" anchor="t"/>
          <a:lstStyle>
            <a:defPPr/>
            <a:lvl1pPr lvl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457200" lvl="1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914400" lvl="2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1371600" lvl="3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1828800" lvl="4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2286000" lvl="5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2743200" lvl="6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3200400" lvl="7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L="3657600" lvl="8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/>
              <a:buAutoNum type="arabicPeriod"/>
            </a:pPr>
            <a:r>
              <a:rPr lang="ru-RU" sz="1500" b="1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b="1" baseline="0" dirty="0">
              <a:solidFill>
                <a:srgbClr val="3D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подсистемы централизованного контроля поручений (ЦК).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задачи, решаемые подсистемой ЦК.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09E0C8-47F4-480F-A892-62F602D1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43" y="149991"/>
            <a:ext cx="1939753" cy="462784"/>
          </a:xfrm>
          <a:prstGeom prst="rect">
            <a:avLst/>
          </a:prstGeom>
        </p:spPr>
      </p:pic>
      <p:sp>
        <p:nvSpPr>
          <p:cNvPr id="6" name="Shape 33"/>
          <p:cNvSpPr/>
          <p:nvPr/>
        </p:nvSpPr>
        <p:spPr>
          <a:xfrm>
            <a:off x="4217706" y="927293"/>
            <a:ext cx="4652694" cy="2420707"/>
          </a:xfrm>
          <a:prstGeom prst="rect">
            <a:avLst/>
          </a:prstGeom>
          <a:noFill/>
        </p:spPr>
        <p:txBody>
          <a:bodyPr wrap="square" lIns="0" tIns="0" rIns="0" bIns="0" anchor="t"/>
          <a:lstStyle>
            <a:defPPr/>
            <a:lvl1pPr lvl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457200" lvl="1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914400" lvl="2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1371600" lvl="3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1828800" lvl="4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2286000" lvl="5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2743200" lvl="6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3200400" lvl="7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L="3657600" lvl="8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ru-RU" sz="1500" b="1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 В СИСТЕМЕ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b="1" baseline="0" dirty="0">
              <a:solidFill>
                <a:srgbClr val="3D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Резолюция. Постановка поручений на контроль.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Рабочий стол контролёра.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взаимодействия и событий в карточке задачи (поручения).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неисполненных поручений: информирование об истекающих сроках или просрочках.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управления контролёра.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исполненных поручений.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резолюции и печатные формы резолюций.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95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CA8A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 подсистемы ЦК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hape 33"/>
          <p:cNvSpPr/>
          <p:nvPr/>
        </p:nvSpPr>
        <p:spPr>
          <a:xfrm>
            <a:off x="4700186" y="951851"/>
            <a:ext cx="4204531" cy="800038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/>
            <a:lvl1pPr lvl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457200" lvl="1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914400" lvl="2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1371600" lvl="3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1828800" lvl="4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2286000" lvl="5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2743200" lvl="6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3200400" lvl="7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L="3657600" lvl="8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pPr lvl="0" algn="just">
              <a:spcAft>
                <a:spcPts val="1200"/>
              </a:spcAft>
            </a:pPr>
            <a:r>
              <a:rPr lang="ru-RU" altLang="en-US" sz="17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Основное назначение подсистемы - обеспечение процесса Контроля исполнения поручений:</a:t>
            </a:r>
          </a:p>
          <a:p>
            <a:pPr lvl="0" algn="just">
              <a:spcAft>
                <a:spcPts val="1200"/>
              </a:spcAft>
            </a:pPr>
            <a:r>
              <a:rPr lang="ru-RU" altLang="en-US" sz="17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</a:p>
          <a:p>
            <a:pPr lvl="0" algn="just">
              <a:spcAft>
                <a:spcPts val="600"/>
              </a:spcAft>
            </a:pPr>
            <a:endParaRPr lang="ru-RU" altLang="en-US" sz="1800" baseline="0" dirty="0">
              <a:solidFill>
                <a:srgbClr val="3D3838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ru-RU" altLang="en-US" sz="1800" baseline="0" dirty="0">
              <a:solidFill>
                <a:srgbClr val="3D3838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Shape 33"/>
          <p:cNvSpPr/>
          <p:nvPr/>
        </p:nvSpPr>
        <p:spPr>
          <a:xfrm>
            <a:off x="45794" y="951850"/>
            <a:ext cx="4114356" cy="2299489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/>
            <a:lvl1pPr lvl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457200" lvl="1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914400" lvl="2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1371600" lvl="3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1828800" lvl="4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2286000" lvl="5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2743200" lvl="6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3200400" lvl="7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L="3657600" lvl="8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pPr marL="265113" lvl="0" algn="just">
              <a:spcAft>
                <a:spcPts val="600"/>
              </a:spcAft>
            </a:pPr>
            <a:r>
              <a:rPr lang="ru-RU" altLang="en-US" sz="17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 крупных государственных и коммерческих организациях  критично отслеживать исполнение важных поручений.</a:t>
            </a:r>
          </a:p>
          <a:p>
            <a:pPr marL="550863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Приказы,</a:t>
            </a:r>
          </a:p>
          <a:p>
            <a:pPr marL="550863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Обращения,</a:t>
            </a:r>
          </a:p>
          <a:p>
            <a:pPr marL="550863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Жалобы, </a:t>
            </a:r>
          </a:p>
          <a:p>
            <a:pPr marL="550863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Проверки, </a:t>
            </a:r>
          </a:p>
          <a:p>
            <a:pPr marL="550863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Запросы,</a:t>
            </a:r>
          </a:p>
          <a:p>
            <a:pPr marL="550863" lvl="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en-US" sz="16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…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en-US" sz="1800" baseline="0" dirty="0">
              <a:solidFill>
                <a:srgbClr val="3D3838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ru-RU" altLang="en-US" sz="1800" baseline="0" dirty="0">
              <a:solidFill>
                <a:srgbClr val="3D3838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766" y="2538101"/>
            <a:ext cx="2011384" cy="172404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700186" y="1914761"/>
            <a:ext cx="1562936" cy="623340"/>
          </a:xfrm>
          <a:prstGeom prst="roundRect">
            <a:avLst/>
          </a:prstGeom>
          <a:solidFill>
            <a:srgbClr val="DED1E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Постановка на контроль</a:t>
            </a:r>
          </a:p>
        </p:txBody>
      </p:sp>
      <p:cxnSp>
        <p:nvCxnSpPr>
          <p:cNvPr id="8" name="Соединительная линия уступом 7"/>
          <p:cNvCxnSpPr>
            <a:cxnSpLocks/>
            <a:stCxn id="6" idx="3"/>
            <a:endCxn id="10" idx="0"/>
          </p:cNvCxnSpPr>
          <p:nvPr/>
        </p:nvCxnSpPr>
        <p:spPr>
          <a:xfrm>
            <a:off x="6263122" y="2226431"/>
            <a:ext cx="186050" cy="526649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626377" y="2753080"/>
            <a:ext cx="1645589" cy="616957"/>
          </a:xfrm>
          <a:prstGeom prst="roundRect">
            <a:avLst/>
          </a:prstGeom>
          <a:solidFill>
            <a:srgbClr val="DED1E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Оперативный контроль и регулирование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28785" y="3607387"/>
            <a:ext cx="1645589" cy="616957"/>
          </a:xfrm>
          <a:prstGeom prst="roundRect">
            <a:avLst/>
          </a:prstGeom>
          <a:solidFill>
            <a:srgbClr val="DED1E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Итоговый контроль и снятие с контроля</a:t>
            </a:r>
          </a:p>
        </p:txBody>
      </p:sp>
      <p:cxnSp>
        <p:nvCxnSpPr>
          <p:cNvPr id="19" name="Соединительная линия уступом 18"/>
          <p:cNvCxnSpPr>
            <a:cxnSpLocks/>
            <a:stCxn id="10" idx="3"/>
            <a:endCxn id="18" idx="0"/>
          </p:cNvCxnSpPr>
          <p:nvPr/>
        </p:nvCxnSpPr>
        <p:spPr>
          <a:xfrm>
            <a:off x="7271966" y="3061559"/>
            <a:ext cx="279614" cy="545828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034326" y="4371228"/>
            <a:ext cx="1645589" cy="616957"/>
          </a:xfrm>
          <a:prstGeom prst="roundRect">
            <a:avLst/>
          </a:prstGeom>
          <a:solidFill>
            <a:srgbClr val="DED1E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Анализ результатов</a:t>
            </a:r>
          </a:p>
        </p:txBody>
      </p:sp>
      <p:cxnSp>
        <p:nvCxnSpPr>
          <p:cNvPr id="23" name="Соединительная линия уступом 22"/>
          <p:cNvCxnSpPr>
            <a:cxnSpLocks/>
            <a:stCxn id="18" idx="2"/>
            <a:endCxn id="22" idx="3"/>
          </p:cNvCxnSpPr>
          <p:nvPr/>
        </p:nvCxnSpPr>
        <p:spPr>
          <a:xfrm rot="5400000">
            <a:off x="6888067" y="4016193"/>
            <a:ext cx="455363" cy="871665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09E0C8-47F4-480F-A892-62F602D19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543" y="159074"/>
            <a:ext cx="1939753" cy="4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77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 animBg="1"/>
      <p:bldP spid="10" grpId="0" animBg="1"/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1"/>
          </p:nvPr>
        </p:nvSpPr>
        <p:spPr>
          <a:xfrm>
            <a:off x="1006655" y="81402"/>
            <a:ext cx="5178145" cy="6127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Цели внедрения подсистемы ЦК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20" y="1555336"/>
            <a:ext cx="4177934" cy="2905230"/>
          </a:xfrm>
          <a:prstGeom prst="rect">
            <a:avLst/>
          </a:prstGeom>
        </p:spPr>
      </p:pic>
      <p:sp>
        <p:nvSpPr>
          <p:cNvPr id="5" name="Shape 33"/>
          <p:cNvSpPr/>
          <p:nvPr/>
        </p:nvSpPr>
        <p:spPr>
          <a:xfrm>
            <a:off x="154221" y="1428188"/>
            <a:ext cx="4460905" cy="543019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/>
            <a:lvl1pPr lvl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457200" lvl="1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914400" lvl="2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1371600" lvl="3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1828800" lvl="4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2286000" lvl="5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2743200" lvl="6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3200400" lvl="7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L="3657600" lvl="8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altLang="en-US" sz="16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Руководство в любой момент видит реальную картину исполнения поручений.</a:t>
            </a:r>
          </a:p>
        </p:txBody>
      </p:sp>
      <p:sp>
        <p:nvSpPr>
          <p:cNvPr id="6" name="Shape 33"/>
          <p:cNvSpPr/>
          <p:nvPr/>
        </p:nvSpPr>
        <p:spPr>
          <a:xfrm>
            <a:off x="2478273" y="839408"/>
            <a:ext cx="5237379" cy="32231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/>
            <a:lvl1pPr lvl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457200" lvl="1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914400" lvl="2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1371600" lvl="3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1828800" lvl="4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2286000" lvl="5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2743200" lvl="6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3200400" lvl="7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L="3657600" lvl="8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pPr algn="just">
              <a:spcAft>
                <a:spcPts val="1800"/>
              </a:spcAft>
            </a:pPr>
            <a:r>
              <a:rPr lang="ru-RU" altLang="en-US" sz="17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Что получает организация после внедрения?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09E0C8-47F4-480F-A892-62F602D19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343" y="237304"/>
            <a:ext cx="1939753" cy="462784"/>
          </a:xfrm>
          <a:prstGeom prst="rect">
            <a:avLst/>
          </a:prstGeom>
        </p:spPr>
      </p:pic>
      <p:sp>
        <p:nvSpPr>
          <p:cNvPr id="8" name="Shape 33"/>
          <p:cNvSpPr/>
          <p:nvPr/>
        </p:nvSpPr>
        <p:spPr>
          <a:xfrm>
            <a:off x="154221" y="2162706"/>
            <a:ext cx="4460905" cy="7528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/>
            <a:lvl1pPr lvl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457200" lvl="1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914400" lvl="2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1371600" lvl="3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1828800" lvl="4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2286000" lvl="5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2743200" lvl="6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3200400" lvl="7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L="3657600" lvl="8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altLang="en-US" sz="16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Контролёры заранее узнают о рисках нарушения сроков, а не после возникновения проблемы.</a:t>
            </a:r>
          </a:p>
        </p:txBody>
      </p:sp>
      <p:sp>
        <p:nvSpPr>
          <p:cNvPr id="9" name="Shape 33"/>
          <p:cNvSpPr/>
          <p:nvPr/>
        </p:nvSpPr>
        <p:spPr>
          <a:xfrm>
            <a:off x="154221" y="3107086"/>
            <a:ext cx="4460905" cy="587989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/>
            <a:lvl1pPr lvl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457200" lvl="1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914400" lvl="2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1371600" lvl="3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1828800" lvl="4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2286000" lvl="5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2743200" lvl="6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3200400" lvl="7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L="3657600" lvl="8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altLang="en-US" sz="16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Исполнительская дисциплина повышается за счёт прозрачного контроля.</a:t>
            </a:r>
          </a:p>
        </p:txBody>
      </p:sp>
      <p:sp>
        <p:nvSpPr>
          <p:cNvPr id="10" name="Shape 33"/>
          <p:cNvSpPr/>
          <p:nvPr/>
        </p:nvSpPr>
        <p:spPr>
          <a:xfrm>
            <a:off x="154221" y="3886574"/>
            <a:ext cx="4460905" cy="79785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defPPr/>
            <a:lvl1pPr lvl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1pPr>
            <a:lvl2pPr marL="457200" lvl="1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L="914400" lvl="2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L="1371600" lvl="3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L="1828800" lvl="4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L="2286000" lvl="5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L="2743200" lvl="6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L="3200400" lvl="7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L="3657600" lvl="8" indent="0" algn="l">
              <a:defRPr sz="2400" baseline="-250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altLang="en-US" sz="1600" baseline="0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Руководители получают объективную статистику по исполнению поручений без ручного сбора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4046930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1"/>
          </p:nvPr>
        </p:nvSpPr>
        <p:spPr>
          <a:xfrm>
            <a:off x="1223477" y="0"/>
            <a:ext cx="5098123" cy="6127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Функции и закрываемые потребности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35B9E75-7EFB-435F-A641-380248885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04486"/>
              </p:ext>
            </p:extLst>
          </p:nvPr>
        </p:nvGraphicFramePr>
        <p:xfrm>
          <a:off x="100800" y="625092"/>
          <a:ext cx="8968760" cy="43790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51069">
                  <a:extLst>
                    <a:ext uri="{9D8B030D-6E8A-4147-A177-3AD203B41FA5}">
                      <a16:colId xmlns:a16="http://schemas.microsoft.com/office/drawing/2014/main" val="959474518"/>
                    </a:ext>
                  </a:extLst>
                </a:gridCol>
                <a:gridCol w="5717691">
                  <a:extLst>
                    <a:ext uri="{9D8B030D-6E8A-4147-A177-3AD203B41FA5}">
                      <a16:colId xmlns:a16="http://schemas.microsoft.com/office/drawing/2014/main" val="1142671340"/>
                    </a:ext>
                  </a:extLst>
                </a:gridCol>
              </a:tblGrid>
              <a:tr h="3247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Компоненты и опции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Закрываемые потребности (ценности)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754780"/>
                  </a:ext>
                </a:extLst>
              </a:tr>
              <a:tr h="285414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608963"/>
                  </a:ext>
                </a:extLst>
              </a:tr>
              <a:tr h="132865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708270"/>
                  </a:ext>
                </a:extLst>
              </a:tr>
              <a:tr h="2854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476185"/>
                  </a:ext>
                </a:extLst>
              </a:tr>
              <a:tr h="708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421525"/>
                  </a:ext>
                </a:extLst>
              </a:tr>
              <a:tr h="915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521510"/>
                  </a:ext>
                </a:extLst>
              </a:tr>
              <a:tr h="501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6510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09E0C8-47F4-480F-A892-62F602D1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247" y="74995"/>
            <a:ext cx="1939753" cy="462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6910" y="1248414"/>
            <a:ext cx="56414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контроль ставится отдельно каждый пункт – задание /поручение.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Проверка  корректности, автоматическое определение какому контролёру должно поступить поручение.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Исключение ситуации, когда поручение остается без контроля, без назначенного срока.</a:t>
            </a:r>
          </a:p>
          <a:p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742758" y="912931"/>
            <a:ext cx="35264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1: Постановка на контроль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90529" y="2903638"/>
            <a:ext cx="5667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Основной инструмент ежедневной работы контролёра.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Вся оперативная информация находится в одном окне - контролеру не нужно открывать карточку каждого документа.</a:t>
            </a:r>
          </a:p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80110" y="3611274"/>
            <a:ext cx="552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Отражение истории взаимодействия и событий в карточке задачи (поручения):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Замечания, промежуточные решения и отчеты, как менялось состояние и статусы поручения.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3711" y="4534353"/>
            <a:ext cx="5285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Инструмент контролера для детального анализа сроков по отборам, временным интервалам (срезам).</a:t>
            </a:r>
          </a:p>
          <a:p>
            <a:endParaRPr lang="ru-RU" sz="1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9" y="1320411"/>
            <a:ext cx="221519" cy="1966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8" y="1740404"/>
            <a:ext cx="221519" cy="19666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8" y="2173932"/>
            <a:ext cx="221519" cy="196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9" y="2952163"/>
            <a:ext cx="221519" cy="1966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9" y="3198471"/>
            <a:ext cx="221519" cy="1966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9" y="3675936"/>
            <a:ext cx="221519" cy="1966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17" y="4100374"/>
            <a:ext cx="221519" cy="19666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9" y="4580238"/>
            <a:ext cx="221519" cy="1966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503" y="1217636"/>
            <a:ext cx="32245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Резолюция - исполнение по пунктам.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Постановка пунктов исполнения на контролируемых лиц и подзадач на подчиненных КЛ.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dk1"/>
                </a:solidFill>
              </a:rPr>
              <a:t>Проверки и уведомления.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12313" y="3050496"/>
            <a:ext cx="231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dirty="0"/>
              <a:t>Рабочий стол контролёра</a:t>
            </a:r>
          </a:p>
          <a:p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2313" y="3780019"/>
            <a:ext cx="29394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dk1"/>
                </a:solidFill>
              </a:rPr>
              <a:t>Комментарии и события в карточке задачи (поручения)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12313" y="4503575"/>
            <a:ext cx="30513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Отчет «Реестр неисполненных контрольных поручений»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223476" y="2556338"/>
            <a:ext cx="6521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2: Оперативный контроль и регулирование исполнения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8641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3" grpId="0"/>
      <p:bldP spid="16" grpId="0"/>
      <p:bldP spid="17" grpId="0"/>
      <p:bldP spid="30" grpId="0"/>
      <p:bldP spid="31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1"/>
          </p:nvPr>
        </p:nvSpPr>
        <p:spPr>
          <a:xfrm>
            <a:off x="1223477" y="0"/>
            <a:ext cx="5098123" cy="6127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Функции и закрываемые потребности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35B9E75-7EFB-435F-A641-380248885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69357"/>
              </p:ext>
            </p:extLst>
          </p:nvPr>
        </p:nvGraphicFramePr>
        <p:xfrm>
          <a:off x="144000" y="625093"/>
          <a:ext cx="8918360" cy="42614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32800">
                  <a:extLst>
                    <a:ext uri="{9D8B030D-6E8A-4147-A177-3AD203B41FA5}">
                      <a16:colId xmlns:a16="http://schemas.microsoft.com/office/drawing/2014/main" val="959474518"/>
                    </a:ext>
                  </a:extLst>
                </a:gridCol>
                <a:gridCol w="5685560">
                  <a:extLst>
                    <a:ext uri="{9D8B030D-6E8A-4147-A177-3AD203B41FA5}">
                      <a16:colId xmlns:a16="http://schemas.microsoft.com/office/drawing/2014/main" val="1142671340"/>
                    </a:ext>
                  </a:extLst>
                </a:gridCol>
              </a:tblGrid>
              <a:tr h="3227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Компоненты и опции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Закрываемые потребности (ценности)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754780"/>
                  </a:ext>
                </a:extLst>
              </a:tr>
              <a:tr h="283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476185"/>
                  </a:ext>
                </a:extLst>
              </a:tr>
              <a:tr h="704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421525"/>
                  </a:ext>
                </a:extLst>
              </a:tr>
              <a:tr h="283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65108"/>
                  </a:ext>
                </a:extLst>
              </a:tr>
              <a:tr h="93002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085391"/>
                  </a:ext>
                </a:extLst>
              </a:tr>
              <a:tr h="704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744655"/>
                  </a:ext>
                </a:extLst>
              </a:tr>
              <a:tr h="283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462824"/>
                  </a:ext>
                </a:extLst>
              </a:tr>
              <a:tr h="7040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28585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09E0C8-47F4-480F-A892-62F602D1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247" y="74995"/>
            <a:ext cx="1939753" cy="462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8000" y="1267200"/>
            <a:ext cx="547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Информирование руководителей и исполнителей о просроченных или необходимых к выполнению поручений.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Предотвращение нарушения сроков до их возникновения.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48001" y="2282863"/>
            <a:ext cx="563179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Отмена выполнения задачи – контроль качества исполнения;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Перенос сроков – в случае согласования нового срока.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Отмена контроля поручения – в случае необходимости;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Снятие с контроля – после получения итогового результата.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8000" y="3196800"/>
            <a:ext cx="571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Анализ эффективности исполнения поручений.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Руководство знает о состоянии исполнительской дисциплины в подразделениях, по направлениям деятельности.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2800" y="4190981"/>
            <a:ext cx="588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 необходимости постановка пунктов на контроль в случае </a:t>
            </a:r>
            <a:r>
              <a:rPr lang="ru-RU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 замены первой резолюции или если необходимо исполнить доп. поручения после завершения процесса.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49" y="2312601"/>
            <a:ext cx="221519" cy="1966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98" y="2536427"/>
            <a:ext cx="221519" cy="1966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9" y="2754271"/>
            <a:ext cx="221519" cy="1966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9" y="2971490"/>
            <a:ext cx="221519" cy="1966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49" y="1330046"/>
            <a:ext cx="221519" cy="1966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65" y="4243191"/>
            <a:ext cx="221519" cy="1966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9" y="3512147"/>
            <a:ext cx="221519" cy="19666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9" y="3263449"/>
            <a:ext cx="221519" cy="196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9" y="1725186"/>
            <a:ext cx="221519" cy="1966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8886" y="1220787"/>
            <a:ext cx="28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Отчет «Реестр неисполненных контрольных поручений»: оперативные рассылки отчета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75240" y="2433419"/>
            <a:ext cx="2748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chemeClr val="dk1"/>
                </a:solidFill>
              </a:rPr>
              <a:t>Инструменты управления контролера</a:t>
            </a:r>
          </a:p>
          <a:p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80636" y="3259397"/>
            <a:ext cx="3095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Отчет «Реестр исполненных контрольных поручений»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67856" y="4150744"/>
            <a:ext cx="2940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Дополнительная резолюция - исполнение по пунктам (опционально)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454258" y="931580"/>
            <a:ext cx="65210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2: Оперативный контроль и регулирование исполнения</a:t>
            </a: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054839" y="3860984"/>
            <a:ext cx="53198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4: Постановка на контроль (дополнительно)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949088" y="1932347"/>
            <a:ext cx="53081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ЭТАП 3: Итоговый контроль и анализ результатов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34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571500" y="2719660"/>
            <a:ext cx="8001000" cy="28575"/>
          </a:xfrm>
          <a:prstGeom prst="rect">
            <a:avLst/>
          </a:prstGeom>
          <a:solidFill>
            <a:srgbClr val="EAECF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719660"/>
            <a:ext cx="4936604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105" name="Google Shape;105;p14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2</a:t>
            </a:r>
            <a:endParaRPr sz="1800"/>
          </a:p>
        </p:txBody>
      </p:sp>
      <p:sp>
        <p:nvSpPr>
          <p:cNvPr id="106" name="Google Shape;106;p14"/>
          <p:cNvSpPr txBox="1"/>
          <p:nvPr/>
        </p:nvSpPr>
        <p:spPr>
          <a:xfrm>
            <a:off x="1190774" y="1852851"/>
            <a:ext cx="571394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D92D20"/>
                </a:solidFill>
                <a:latin typeface="Inter"/>
                <a:ea typeface="Inter"/>
                <a:cs typeface="Inter"/>
                <a:sym typeface="Inter"/>
              </a:rPr>
              <a:t>28.05.26</a:t>
            </a:r>
            <a:endParaRPr sz="4000" dirty="0"/>
          </a:p>
        </p:txBody>
      </p:sp>
      <p:sp>
        <p:nvSpPr>
          <p:cNvPr id="108" name="Google Shape;108;p14"/>
          <p:cNvSpPr txBox="1"/>
          <p:nvPr/>
        </p:nvSpPr>
        <p:spPr>
          <a:xfrm>
            <a:off x="3202620" y="1852851"/>
            <a:ext cx="649300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D92D20"/>
                </a:solidFill>
                <a:latin typeface="Inter"/>
                <a:ea typeface="Inter"/>
                <a:cs typeface="Inter"/>
                <a:sym typeface="Inter"/>
              </a:rPr>
              <a:t>16.06.26</a:t>
            </a:r>
            <a:endParaRPr sz="4000" dirty="0"/>
          </a:p>
        </p:txBody>
      </p:sp>
      <p:sp>
        <p:nvSpPr>
          <p:cNvPr id="110" name="Google Shape;110;p14"/>
          <p:cNvSpPr txBox="1"/>
          <p:nvPr/>
        </p:nvSpPr>
        <p:spPr>
          <a:xfrm>
            <a:off x="5354910" y="1852851"/>
            <a:ext cx="649300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D92D20"/>
                </a:solidFill>
                <a:latin typeface="Inter"/>
                <a:ea typeface="Inter"/>
                <a:cs typeface="Inter"/>
                <a:sym typeface="Inter"/>
              </a:rPr>
              <a:t>02.07.26</a:t>
            </a:r>
            <a:endParaRPr sz="4000" dirty="0"/>
          </a:p>
        </p:txBody>
      </p:sp>
      <p:sp>
        <p:nvSpPr>
          <p:cNvPr id="112" name="Google Shape;112;p14"/>
          <p:cNvSpPr txBox="1"/>
          <p:nvPr/>
        </p:nvSpPr>
        <p:spPr>
          <a:xfrm>
            <a:off x="7431620" y="1852851"/>
            <a:ext cx="649299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D92D20"/>
                </a:solidFill>
                <a:latin typeface="Inter"/>
                <a:ea typeface="Inter"/>
                <a:cs typeface="Inter"/>
                <a:sym typeface="Inter"/>
              </a:rPr>
              <a:t>30.07.26</a:t>
            </a:r>
            <a:endParaRPr sz="4000" dirty="0"/>
          </a:p>
        </p:txBody>
      </p:sp>
      <p:sp>
        <p:nvSpPr>
          <p:cNvPr id="116" name="Google Shape;116;p14"/>
          <p:cNvSpPr txBox="1"/>
          <p:nvPr/>
        </p:nvSpPr>
        <p:spPr>
          <a:xfrm>
            <a:off x="582977" y="3083849"/>
            <a:ext cx="1760153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1E2430"/>
                </a:solidFill>
                <a:latin typeface="Montserrat SemiBold"/>
                <a:sym typeface="Inter"/>
              </a:rPr>
              <a:t>Функционал</a:t>
            </a:r>
            <a:r>
              <a:rPr lang="en-US" sz="1400" dirty="0">
                <a:solidFill>
                  <a:srgbClr val="1E2430"/>
                </a:solidFill>
                <a:latin typeface="Montserrat SemiBold"/>
                <a:sym typeface="Inter"/>
              </a:rPr>
              <a:t> </a:t>
            </a:r>
            <a:r>
              <a:rPr lang="en-US" sz="1400" dirty="0" err="1">
                <a:solidFill>
                  <a:srgbClr val="1E2430"/>
                </a:solidFill>
                <a:latin typeface="Montserrat SemiBold"/>
                <a:sym typeface="Inter"/>
              </a:rPr>
              <a:t>рабочих</a:t>
            </a:r>
            <a:r>
              <a:rPr lang="en-US" sz="1400" dirty="0">
                <a:solidFill>
                  <a:srgbClr val="1E2430"/>
                </a:solidFill>
                <a:latin typeface="Montserrat SemiBold"/>
                <a:sym typeface="Inter"/>
              </a:rPr>
              <a:t> </a:t>
            </a:r>
            <a:r>
              <a:rPr lang="en-US" sz="1400" dirty="0" err="1">
                <a:solidFill>
                  <a:srgbClr val="1E2430"/>
                </a:solidFill>
                <a:latin typeface="Montserrat SemiBold"/>
                <a:sym typeface="Inter"/>
              </a:rPr>
              <a:t>столов</a:t>
            </a:r>
            <a:r>
              <a:rPr lang="en-US" sz="1400" dirty="0">
                <a:solidFill>
                  <a:srgbClr val="1E2430"/>
                </a:solidFill>
                <a:latin typeface="Montserrat SemiBold"/>
                <a:sym typeface="Inter"/>
              </a:rPr>
              <a:t> </a:t>
            </a:r>
            <a:r>
              <a:rPr lang="en-US" sz="1400" dirty="0" err="1">
                <a:solidFill>
                  <a:srgbClr val="1E2430"/>
                </a:solidFill>
                <a:latin typeface="Montserrat SemiBold"/>
                <a:sym typeface="Inter"/>
              </a:rPr>
              <a:t>пользователей</a:t>
            </a:r>
            <a:endParaRPr sz="1400" dirty="0">
              <a:solidFill>
                <a:srgbClr val="1E2430"/>
              </a:solidFill>
              <a:latin typeface="Montserrat SemiBold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2607778" y="3126854"/>
            <a:ext cx="184816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Согласование</a:t>
            </a:r>
            <a:r>
              <a:rPr lang="ru-RU" sz="14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</a:t>
            </a:r>
          </a:p>
          <a:p>
            <a:pPr algn="ctr"/>
            <a:r>
              <a:rPr lang="ru-RU" sz="1400" dirty="0">
                <a:solidFill>
                  <a:srgbClr val="1E2430"/>
                </a:solidFill>
                <a:latin typeface="Montserrat SemiBold"/>
                <a:sym typeface="Inter"/>
              </a:rPr>
              <a:t>версии файлов и процессы подписания</a:t>
            </a:r>
            <a:endParaRPr lang="ru-RU" sz="1400" dirty="0">
              <a:solidFill>
                <a:srgbClr val="1E2430"/>
              </a:solidFill>
              <a:latin typeface="Montserrat SemiBold"/>
              <a:sym typeface="Montserrat SemiBold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3600" dirty="0"/>
          </a:p>
        </p:txBody>
      </p:sp>
      <p:sp>
        <p:nvSpPr>
          <p:cNvPr id="120" name="Google Shape;120;p14"/>
          <p:cNvSpPr txBox="1"/>
          <p:nvPr/>
        </p:nvSpPr>
        <p:spPr>
          <a:xfrm>
            <a:off x="4764479" y="3126854"/>
            <a:ext cx="169521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Резолюции</a:t>
            </a:r>
            <a:endParaRPr lang="ru-RU" sz="1400" b="1" dirty="0">
              <a:solidFill>
                <a:srgbClr val="1E243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algn="ctr"/>
            <a:r>
              <a:rPr lang="ru-RU" sz="1400" dirty="0">
                <a:solidFill>
                  <a:srgbClr val="1E2430"/>
                </a:solidFill>
                <a:latin typeface="Montserrat SemiBold"/>
                <a:sym typeface="Montserrat SemiBold"/>
              </a:rPr>
              <a:t>и ц</a:t>
            </a:r>
            <a:r>
              <a:rPr lang="ru-RU" sz="1400" dirty="0">
                <a:solidFill>
                  <a:srgbClr val="1E2430"/>
                </a:solidFill>
                <a:latin typeface="Montserrat SemiBold"/>
                <a:sym typeface="Inter"/>
              </a:rPr>
              <a:t>ентрализованный контроль поручений</a:t>
            </a:r>
            <a:endParaRPr lang="ru-RU" sz="1400" dirty="0">
              <a:solidFill>
                <a:srgbClr val="1E2430"/>
              </a:solidFill>
              <a:latin typeface="Montserrat SemiBold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3600" dirty="0"/>
          </a:p>
        </p:txBody>
      </p:sp>
      <p:sp>
        <p:nvSpPr>
          <p:cNvPr id="125" name="Google Shape;125;p14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Серия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вебинаров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по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1С:МинДок</a:t>
            </a:r>
            <a:endParaRPr dirty="0"/>
          </a:p>
        </p:txBody>
      </p:sp>
      <p:sp>
        <p:nvSpPr>
          <p:cNvPr id="126" name="Google Shape;126;p14"/>
          <p:cNvSpPr/>
          <p:nvPr/>
        </p:nvSpPr>
        <p:spPr>
          <a:xfrm>
            <a:off x="539552" y="844352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7220" y="264822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8104" y="264822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8068" y="264822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2230" y="2719660"/>
            <a:ext cx="78581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90257" y="2719660"/>
            <a:ext cx="64294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7;p14" descr="image.png">
            <a:extLst>
              <a:ext uri="{FF2B5EF4-FFF2-40B4-BE49-F238E27FC236}">
                <a16:creationId xmlns:a16="http://schemas.microsoft.com/office/drawing/2014/main" id="{76CCAECD-02B5-4E59-8205-B65393812B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872" y="2631976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4;p14" descr="image.png">
            <a:extLst>
              <a:ext uri="{FF2B5EF4-FFF2-40B4-BE49-F238E27FC236}">
                <a16:creationId xmlns:a16="http://schemas.microsoft.com/office/drawing/2014/main" id="{7E9F9254-3FFF-46DA-90D8-2B0D0C81A38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94882" y="2703413"/>
            <a:ext cx="78581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34;p15">
            <a:extLst>
              <a:ext uri="{FF2B5EF4-FFF2-40B4-BE49-F238E27FC236}">
                <a16:creationId xmlns:a16="http://schemas.microsoft.com/office/drawing/2014/main" id="{8C936EA6-0215-4F77-8A23-6DB0988A7FAC}"/>
              </a:ext>
            </a:extLst>
          </p:cNvPr>
          <p:cNvSpPr txBox="1"/>
          <p:nvPr/>
        </p:nvSpPr>
        <p:spPr>
          <a:xfrm>
            <a:off x="6948264" y="365916"/>
            <a:ext cx="200422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D92D20"/>
                </a:solidFill>
                <a:latin typeface="Montserrat SemiBold"/>
                <a:sym typeface="Montserrat SemiBold"/>
              </a:rPr>
              <a:t>ПРОШЛОЕ, НАСТОЯЩЕЕ, БУДУЩЕЕ</a:t>
            </a:r>
            <a:endParaRPr sz="1200" dirty="0"/>
          </a:p>
        </p:txBody>
      </p:sp>
      <p:sp>
        <p:nvSpPr>
          <p:cNvPr id="26" name="Google Shape;120;p14">
            <a:extLst>
              <a:ext uri="{FF2B5EF4-FFF2-40B4-BE49-F238E27FC236}">
                <a16:creationId xmlns:a16="http://schemas.microsoft.com/office/drawing/2014/main" id="{8FC41282-2477-4509-8B8C-8173731C3D52}"/>
              </a:ext>
            </a:extLst>
          </p:cNvPr>
          <p:cNvSpPr txBox="1"/>
          <p:nvPr/>
        </p:nvSpPr>
        <p:spPr>
          <a:xfrm>
            <a:off x="7049562" y="3126854"/>
            <a:ext cx="141341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1E2430"/>
                </a:solidFill>
                <a:latin typeface="Montserrat SemiBold"/>
                <a:sym typeface="Montserrat SemiBold"/>
              </a:rPr>
              <a:t>Искусственный интеллект в процессах ДО</a:t>
            </a:r>
            <a:endParaRPr lang="ru-RU" sz="1400" dirty="0">
              <a:solidFill>
                <a:srgbClr val="1E2430"/>
              </a:solidFill>
              <a:latin typeface="Montserrat SemiBold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626" y="1724512"/>
            <a:ext cx="2552663" cy="206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7738" y="1724512"/>
            <a:ext cx="2552663" cy="206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1852" y="1724512"/>
            <a:ext cx="2552774" cy="2060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183" name="Google Shape;183;p17"/>
          <p:cNvSpPr txBox="1"/>
          <p:nvPr/>
        </p:nvSpPr>
        <p:spPr>
          <a:xfrm>
            <a:off x="7325914" y="429419"/>
            <a:ext cx="135054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ЦЕЛЕВЫЕ ЗАКАЗЧИКИ</a:t>
            </a:r>
            <a:endParaRPr sz="4000" dirty="0"/>
          </a:p>
        </p:txBody>
      </p:sp>
      <p:sp>
        <p:nvSpPr>
          <p:cNvPr id="184" name="Google Shape;184;p17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185" name="Google Shape;185;p17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5</a:t>
            </a:r>
            <a:endParaRPr sz="1800"/>
          </a:p>
        </p:txBody>
      </p:sp>
      <p:sp>
        <p:nvSpPr>
          <p:cNvPr id="186" name="Google Shape;186;p17"/>
          <p:cNvSpPr txBox="1"/>
          <p:nvPr/>
        </p:nvSpPr>
        <p:spPr>
          <a:xfrm>
            <a:off x="815082" y="2403168"/>
            <a:ext cx="221523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Органы</a:t>
            </a:r>
            <a:r>
              <a:rPr lang="en-US" sz="18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власти</a:t>
            </a:r>
            <a:r>
              <a:rPr lang="en-US" sz="18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(ОИВ)</a:t>
            </a:r>
            <a:endParaRPr sz="3200" dirty="0"/>
          </a:p>
        </p:txBody>
      </p:sp>
      <p:sp>
        <p:nvSpPr>
          <p:cNvPr id="187" name="Google Shape;187;p17"/>
          <p:cNvSpPr txBox="1"/>
          <p:nvPr/>
        </p:nvSpPr>
        <p:spPr>
          <a:xfrm>
            <a:off x="815082" y="2660342"/>
            <a:ext cx="21097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Федеральные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региональные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муниципальные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ведомства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также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их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подведомственные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структуры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3200" dirty="0"/>
          </a:p>
        </p:txBody>
      </p:sp>
      <p:sp>
        <p:nvSpPr>
          <p:cNvPr id="188" name="Google Shape;188;p17"/>
          <p:cNvSpPr txBox="1"/>
          <p:nvPr/>
        </p:nvSpPr>
        <p:spPr>
          <a:xfrm>
            <a:off x="3539195" y="2403168"/>
            <a:ext cx="2215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Многоуровневая</a:t>
            </a:r>
            <a:r>
              <a:rPr lang="en-US" sz="18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структура</a:t>
            </a:r>
            <a:endParaRPr sz="3200" dirty="0"/>
          </a:p>
        </p:txBody>
      </p:sp>
      <p:sp>
        <p:nvSpPr>
          <p:cNvPr id="189" name="Google Shape;189;p17"/>
          <p:cNvSpPr txBox="1"/>
          <p:nvPr/>
        </p:nvSpPr>
        <p:spPr>
          <a:xfrm>
            <a:off x="3591939" y="2854365"/>
            <a:ext cx="210975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Крупные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организации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сложной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иерархией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подразделений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где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требуется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глубокая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вложенность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задач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процессов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контроля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3200" dirty="0"/>
          </a:p>
        </p:txBody>
      </p:sp>
      <p:sp>
        <p:nvSpPr>
          <p:cNvPr id="190" name="Google Shape;190;p17"/>
          <p:cNvSpPr txBox="1"/>
          <p:nvPr/>
        </p:nvSpPr>
        <p:spPr>
          <a:xfrm>
            <a:off x="6263307" y="2403168"/>
            <a:ext cx="221535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Запрос на гибкий АРМ</a:t>
            </a:r>
            <a:endParaRPr sz="3200"/>
          </a:p>
        </p:txBody>
      </p:sp>
      <p:sp>
        <p:nvSpPr>
          <p:cNvPr id="191" name="Google Shape;191;p17"/>
          <p:cNvSpPr txBox="1"/>
          <p:nvPr/>
        </p:nvSpPr>
        <p:spPr>
          <a:xfrm>
            <a:off x="6263308" y="2660342"/>
            <a:ext cx="2109862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Организации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которым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необходима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гибкая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настройка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рабочих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столов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без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привлечения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программистов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3200" dirty="0"/>
          </a:p>
        </p:txBody>
      </p:sp>
      <p:pic>
        <p:nvPicPr>
          <p:cNvPr id="192" name="Google Shape;19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082" y="1974543"/>
            <a:ext cx="25717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39195" y="1974543"/>
            <a:ext cx="292894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3307" y="1974543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 txBox="1"/>
          <p:nvPr/>
        </p:nvSpPr>
        <p:spPr>
          <a:xfrm>
            <a:off x="755576" y="1121970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Кому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может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быть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интересно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1С:МинДок?</a:t>
            </a:r>
            <a:endParaRPr dirty="0"/>
          </a:p>
        </p:txBody>
      </p:sp>
      <p:sp>
        <p:nvSpPr>
          <p:cNvPr id="196" name="Google Shape;196;p17"/>
          <p:cNvSpPr/>
          <p:nvPr/>
        </p:nvSpPr>
        <p:spPr>
          <a:xfrm>
            <a:off x="593626" y="1238722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290911"/>
            <a:ext cx="3857625" cy="217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875" y="1290910"/>
            <a:ext cx="3857625" cy="217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9772" y="3817408"/>
            <a:ext cx="3414713" cy="91111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1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284" name="Google Shape;284;p21"/>
          <p:cNvSpPr txBox="1"/>
          <p:nvPr/>
        </p:nvSpPr>
        <p:spPr>
          <a:xfrm>
            <a:off x="6890147" y="429419"/>
            <a:ext cx="168235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ДОСТУ</a:t>
            </a:r>
            <a:r>
              <a:rPr lang="ru-RU" sz="12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 К КОНФИГУРАЦИИ</a:t>
            </a:r>
            <a:endParaRPr sz="1200" dirty="0"/>
          </a:p>
        </p:txBody>
      </p:sp>
      <p:sp>
        <p:nvSpPr>
          <p:cNvPr id="285" name="Google Shape;285;p21"/>
          <p:cNvSpPr txBox="1"/>
          <p:nvPr/>
        </p:nvSpPr>
        <p:spPr>
          <a:xfrm>
            <a:off x="571501" y="4958557"/>
            <a:ext cx="792956" cy="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2000"/>
          </a:p>
        </p:txBody>
      </p:sp>
      <p:sp>
        <p:nvSpPr>
          <p:cNvPr id="286" name="Google Shape;286;p21"/>
          <p:cNvSpPr txBox="1"/>
          <p:nvPr/>
        </p:nvSpPr>
        <p:spPr>
          <a:xfrm>
            <a:off x="8258175" y="4958557"/>
            <a:ext cx="314325" cy="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9</a:t>
            </a:r>
            <a:endParaRPr sz="2000"/>
          </a:p>
        </p:txBody>
      </p:sp>
      <p:sp>
        <p:nvSpPr>
          <p:cNvPr id="287" name="Google Shape;287;p21"/>
          <p:cNvSpPr txBox="1"/>
          <p:nvPr/>
        </p:nvSpPr>
        <p:spPr>
          <a:xfrm>
            <a:off x="792957" y="1969567"/>
            <a:ext cx="3585448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Текущим</a:t>
            </a:r>
            <a:r>
              <a:rPr lang="en-US" sz="20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20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пользователям</a:t>
            </a:r>
            <a:endParaRPr sz="3600" dirty="0"/>
          </a:p>
        </p:txBody>
      </p:sp>
      <p:sp>
        <p:nvSpPr>
          <p:cNvPr id="288" name="Google Shape;288;p21"/>
          <p:cNvSpPr txBox="1"/>
          <p:nvPr/>
        </p:nvSpPr>
        <p:spPr>
          <a:xfrm>
            <a:off x="792956" y="2226742"/>
            <a:ext cx="3414713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Дистрибутив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предоставляется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бесплатно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при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выполнении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условий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4000" dirty="0"/>
          </a:p>
        </p:txBody>
      </p:sp>
      <p:sp>
        <p:nvSpPr>
          <p:cNvPr id="289" name="Google Shape;289;p21"/>
          <p:cNvSpPr txBox="1"/>
          <p:nvPr/>
        </p:nvSpPr>
        <p:spPr>
          <a:xfrm>
            <a:off x="4936332" y="1969567"/>
            <a:ext cx="3585448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</a:t>
            </a:r>
            <a:r>
              <a:rPr lang="en-US" sz="20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20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партнеров</a:t>
            </a:r>
            <a:r>
              <a:rPr lang="en-US" sz="20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(NFR)</a:t>
            </a:r>
            <a:endParaRPr sz="3600" dirty="0"/>
          </a:p>
        </p:txBody>
      </p:sp>
      <p:sp>
        <p:nvSpPr>
          <p:cNvPr id="290" name="Google Shape;290;p21"/>
          <p:cNvSpPr txBox="1"/>
          <p:nvPr/>
        </p:nvSpPr>
        <p:spPr>
          <a:xfrm>
            <a:off x="4936331" y="2226742"/>
            <a:ext cx="3414713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Доступ к NFR-версии продукта открыт автоматически при наличии действующего партнерского договора и подписки на 1С:ИТС.</a:t>
            </a:r>
            <a:endParaRPr sz="4000"/>
          </a:p>
        </p:txBody>
      </p:sp>
      <p:pic>
        <p:nvPicPr>
          <p:cNvPr id="291" name="Google Shape;291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956" y="1540942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1"/>
          <p:cNvSpPr txBox="1"/>
          <p:nvPr/>
        </p:nvSpPr>
        <p:spPr>
          <a:xfrm>
            <a:off x="1007269" y="2676798"/>
            <a:ext cx="3200400" cy="2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Наличие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«1С:Документооборот КОРП»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или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«1С:ДГУ»</a:t>
            </a:r>
            <a:endParaRPr sz="4000" dirty="0"/>
          </a:p>
        </p:txBody>
      </p:sp>
      <p:sp>
        <p:nvSpPr>
          <p:cNvPr id="293" name="Google Shape;293;p21"/>
          <p:cNvSpPr txBox="1"/>
          <p:nvPr/>
        </p:nvSpPr>
        <p:spPr>
          <a:xfrm>
            <a:off x="1007269" y="2959646"/>
            <a:ext cx="3200400" cy="2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Действующий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договор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сопровождения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1С:ИТС</a:t>
            </a:r>
            <a:endParaRPr sz="4000" dirty="0"/>
          </a:p>
        </p:txBody>
      </p:sp>
      <p:pic>
        <p:nvPicPr>
          <p:cNvPr id="294" name="Google Shape;294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6332" y="1540942"/>
            <a:ext cx="321469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1"/>
          <p:cNvSpPr txBox="1"/>
          <p:nvPr/>
        </p:nvSpPr>
        <p:spPr>
          <a:xfrm>
            <a:off x="2975727" y="3928255"/>
            <a:ext cx="3178969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990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Где</a:t>
            </a:r>
            <a:r>
              <a:rPr lang="en-US" sz="14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скачать</a:t>
            </a:r>
            <a:r>
              <a:rPr lang="en-US" sz="14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Все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файлы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дистрибутива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актуальная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техническая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документация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размещены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портале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>
                <a:solidFill>
                  <a:srgbClr val="D92D2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releases.1c.ru</a:t>
            </a:r>
            <a:endParaRPr sz="4400" dirty="0"/>
          </a:p>
        </p:txBody>
      </p:sp>
      <p:pic>
        <p:nvPicPr>
          <p:cNvPr id="296" name="Google Shape;296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2956" y="2705373"/>
            <a:ext cx="100013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2956" y="2988220"/>
            <a:ext cx="100013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1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Условия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получения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доступ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к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продукту</a:t>
            </a:r>
            <a:endParaRPr sz="2800" dirty="0"/>
          </a:p>
        </p:txBody>
      </p:sp>
      <p:sp>
        <p:nvSpPr>
          <p:cNvPr id="299" name="Google Shape;299;p21"/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875" y="1290910"/>
            <a:ext cx="3857625" cy="164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2736" y="2989816"/>
            <a:ext cx="3857625" cy="73134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2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309" name="Google Shape;309;p22"/>
          <p:cNvSpPr txBox="1"/>
          <p:nvPr/>
        </p:nvSpPr>
        <p:spPr>
          <a:xfrm>
            <a:off x="7365206" y="429419"/>
            <a:ext cx="131124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ПИЛОТНЫЕ ПРОЕКТЫ</a:t>
            </a:r>
            <a:endParaRPr sz="4000"/>
          </a:p>
        </p:txBody>
      </p:sp>
      <p:sp>
        <p:nvSpPr>
          <p:cNvPr id="310" name="Google Shape;310;p22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311" name="Google Shape;311;p22"/>
          <p:cNvSpPr txBox="1"/>
          <p:nvPr/>
        </p:nvSpPr>
        <p:spPr>
          <a:xfrm>
            <a:off x="8229600" y="4958557"/>
            <a:ext cx="342900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10</a:t>
            </a:r>
            <a:endParaRPr sz="1800"/>
          </a:p>
        </p:txBody>
      </p:sp>
      <p:sp>
        <p:nvSpPr>
          <p:cNvPr id="312" name="Google Shape;312;p22"/>
          <p:cNvSpPr txBox="1"/>
          <p:nvPr/>
        </p:nvSpPr>
        <p:spPr>
          <a:xfrm>
            <a:off x="785812" y="1607400"/>
            <a:ext cx="3643313" cy="79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66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Онлайн-демобаза</a:t>
            </a:r>
            <a:r>
              <a:rPr lang="en-US" sz="18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Протестируйте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полный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функционал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решения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прямо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окне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браузера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D92D2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presale-demo.pcorp.1c.ru/dm_g1/</a:t>
            </a:r>
            <a:r>
              <a:rPr lang="en-US" sz="1800" dirty="0" err="1">
                <a:solidFill>
                  <a:srgbClr val="D92D2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ru</a:t>
            </a:r>
            <a:r>
              <a:rPr lang="en-US" sz="1800" dirty="0">
                <a:solidFill>
                  <a:srgbClr val="D92D2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/</a:t>
            </a:r>
            <a:endParaRPr sz="4400" dirty="0"/>
          </a:p>
        </p:txBody>
      </p:sp>
      <p:sp>
        <p:nvSpPr>
          <p:cNvPr id="313" name="Google Shape;313;p22"/>
          <p:cNvSpPr txBox="1"/>
          <p:nvPr/>
        </p:nvSpPr>
        <p:spPr>
          <a:xfrm>
            <a:off x="811609" y="2759528"/>
            <a:ext cx="3786188" cy="79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66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Инструкции</a:t>
            </a:r>
            <a:r>
              <a:rPr lang="en-US" sz="18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8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сценарии</a:t>
            </a:r>
            <a:r>
              <a:rPr lang="en-US" sz="18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Скачайте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готовые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пошаговые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тесты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проверки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ключевых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процессов</a:t>
            </a:r>
            <a:r>
              <a:rPr lang="en-US" sz="18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D92D2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disk.yandex.ru/d/_hbQlQn5S7OaJQ</a:t>
            </a:r>
            <a:endParaRPr sz="4400" dirty="0"/>
          </a:p>
        </p:txBody>
      </p:sp>
      <p:sp>
        <p:nvSpPr>
          <p:cNvPr id="314" name="Google Shape;314;p22"/>
          <p:cNvSpPr txBox="1"/>
          <p:nvPr/>
        </p:nvSpPr>
        <p:spPr>
          <a:xfrm>
            <a:off x="898326" y="3826011"/>
            <a:ext cx="6553994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475467"/>
                </a:solidFill>
                <a:latin typeface="Inter"/>
                <a:sym typeface="Inter"/>
              </a:rPr>
              <a:t>Вендорская</a:t>
            </a:r>
            <a:r>
              <a:rPr lang="en-US" sz="1800" b="1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b="1" dirty="0" err="1">
                <a:solidFill>
                  <a:srgbClr val="475467"/>
                </a:solidFill>
                <a:latin typeface="Inter"/>
                <a:sym typeface="Inter"/>
              </a:rPr>
              <a:t>поддержка</a:t>
            </a:r>
            <a:r>
              <a:rPr lang="en-US" sz="1800" b="1" dirty="0">
                <a:solidFill>
                  <a:srgbClr val="475467"/>
                </a:solidFill>
                <a:latin typeface="Inter"/>
                <a:sym typeface="Inter"/>
              </a:rPr>
              <a:t>: </a:t>
            </a:r>
            <a:endParaRPr lang="ru-RU" sz="1800" b="1" dirty="0">
              <a:solidFill>
                <a:srgbClr val="475467"/>
              </a:solidFill>
              <a:latin typeface="Inter"/>
              <a:sym typeface="Inter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Мы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готовы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оказывать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всестороннюю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помощь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партнерам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и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заказчикам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на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этапе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запуска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800" dirty="0" err="1">
                <a:solidFill>
                  <a:srgbClr val="475467"/>
                </a:solidFill>
                <a:latin typeface="Inter"/>
                <a:sym typeface="Inter"/>
              </a:rPr>
              <a:t>проектов</a:t>
            </a:r>
            <a:r>
              <a:rPr lang="en-US" sz="1800" dirty="0">
                <a:solidFill>
                  <a:srgbClr val="475467"/>
                </a:solidFill>
                <a:latin typeface="Inter"/>
                <a:sym typeface="Inter"/>
              </a:rPr>
              <a:t>.</a:t>
            </a:r>
            <a:endParaRPr sz="1800" dirty="0">
              <a:solidFill>
                <a:srgbClr val="475467"/>
              </a:solidFill>
              <a:latin typeface="Inter"/>
            </a:endParaRPr>
          </a:p>
        </p:txBody>
      </p:sp>
      <p:pic>
        <p:nvPicPr>
          <p:cNvPr id="315" name="Google Shape;315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2736" y="1310822"/>
            <a:ext cx="3843338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2"/>
          <p:cNvSpPr txBox="1"/>
          <p:nvPr/>
        </p:nvSpPr>
        <p:spPr>
          <a:xfrm>
            <a:off x="4864894" y="3025317"/>
            <a:ext cx="373546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881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475467"/>
                </a:solidFill>
                <a:latin typeface="Inter"/>
                <a:sym typeface="Montserrat"/>
              </a:rPr>
              <a:t>Обратная</a:t>
            </a:r>
            <a:r>
              <a:rPr lang="en-US" sz="1800" b="1" dirty="0">
                <a:solidFill>
                  <a:srgbClr val="475467"/>
                </a:solidFill>
                <a:latin typeface="Inter"/>
                <a:sym typeface="Montserrat"/>
              </a:rPr>
              <a:t> </a:t>
            </a:r>
            <a:r>
              <a:rPr lang="en-US" sz="1800" b="1" dirty="0" err="1">
                <a:solidFill>
                  <a:srgbClr val="475467"/>
                </a:solidFill>
                <a:latin typeface="Inter"/>
                <a:sym typeface="Montserrat"/>
              </a:rPr>
              <a:t>связь</a:t>
            </a:r>
            <a:r>
              <a:rPr lang="en-US" sz="1800" b="1" dirty="0">
                <a:solidFill>
                  <a:srgbClr val="475467"/>
                </a:solidFill>
                <a:latin typeface="Inter"/>
                <a:sym typeface="Montserrat"/>
              </a:rPr>
              <a:t> </a:t>
            </a:r>
            <a:r>
              <a:rPr lang="en-US" sz="1800" b="1" dirty="0" err="1">
                <a:solidFill>
                  <a:srgbClr val="475467"/>
                </a:solidFill>
                <a:latin typeface="Inter"/>
                <a:sym typeface="Montserrat"/>
              </a:rPr>
              <a:t>напрямую</a:t>
            </a:r>
            <a:r>
              <a:rPr lang="en-US" sz="1800" b="1" dirty="0">
                <a:solidFill>
                  <a:srgbClr val="475467"/>
                </a:solidFill>
                <a:latin typeface="Inter"/>
                <a:sym typeface="Montserrat"/>
              </a:rPr>
              <a:t> </a:t>
            </a:r>
            <a:r>
              <a:rPr lang="en-US" sz="1800" b="1" dirty="0" err="1">
                <a:solidFill>
                  <a:srgbClr val="475467"/>
                </a:solidFill>
                <a:latin typeface="Inter"/>
                <a:sym typeface="Montserrat"/>
              </a:rPr>
              <a:t>влияет</a:t>
            </a:r>
            <a:r>
              <a:rPr lang="en-US" sz="1800" b="1" dirty="0">
                <a:solidFill>
                  <a:srgbClr val="475467"/>
                </a:solidFill>
                <a:latin typeface="Inter"/>
                <a:sym typeface="Montserrat"/>
              </a:rPr>
              <a:t> </a:t>
            </a:r>
            <a:r>
              <a:rPr lang="en-US" sz="1800" b="1" dirty="0" err="1">
                <a:solidFill>
                  <a:srgbClr val="475467"/>
                </a:solidFill>
                <a:latin typeface="Inter"/>
                <a:sym typeface="Montserrat"/>
              </a:rPr>
              <a:t>на</a:t>
            </a:r>
            <a:r>
              <a:rPr lang="en-US" sz="1800" b="1" dirty="0">
                <a:solidFill>
                  <a:srgbClr val="475467"/>
                </a:solidFill>
                <a:latin typeface="Inter"/>
                <a:sym typeface="Montserrat"/>
              </a:rPr>
              <a:t> </a:t>
            </a:r>
            <a:r>
              <a:rPr lang="en-US" sz="1800" b="1" dirty="0" err="1">
                <a:solidFill>
                  <a:srgbClr val="475467"/>
                </a:solidFill>
                <a:latin typeface="Inter"/>
                <a:sym typeface="Montserrat"/>
              </a:rPr>
              <a:t>продукт</a:t>
            </a:r>
            <a:endParaRPr sz="1800" b="1" dirty="0">
              <a:solidFill>
                <a:srgbClr val="475467"/>
              </a:solidFill>
              <a:latin typeface="Inter"/>
            </a:endParaRPr>
          </a:p>
        </p:txBody>
      </p:sp>
      <p:sp>
        <p:nvSpPr>
          <p:cNvPr id="317" name="Google Shape;317;p22"/>
          <p:cNvSpPr txBox="1"/>
          <p:nvPr/>
        </p:nvSpPr>
        <p:spPr>
          <a:xfrm>
            <a:off x="4864894" y="3255442"/>
            <a:ext cx="35575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8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Присылайте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свои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пожелания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и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идеи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по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развитию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функционала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–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они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напрямую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формируют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приоритеты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нашей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 </a:t>
            </a:r>
            <a:r>
              <a:rPr lang="en-US" sz="1500" dirty="0" err="1">
                <a:solidFill>
                  <a:srgbClr val="475467"/>
                </a:solidFill>
                <a:latin typeface="Inter"/>
                <a:sym typeface="Inter"/>
              </a:rPr>
              <a:t>разработки</a:t>
            </a:r>
            <a:r>
              <a:rPr lang="en-US" sz="1500" dirty="0">
                <a:solidFill>
                  <a:srgbClr val="475467"/>
                </a:solidFill>
                <a:latin typeface="Inter"/>
                <a:sym typeface="Inter"/>
              </a:rPr>
              <a:t>.</a:t>
            </a:r>
            <a:endParaRPr sz="1500" dirty="0">
              <a:solidFill>
                <a:srgbClr val="475467"/>
              </a:solidFill>
              <a:latin typeface="Inter"/>
            </a:endParaRPr>
          </a:p>
        </p:txBody>
      </p:sp>
      <p:pic>
        <p:nvPicPr>
          <p:cNvPr id="318" name="Google Shape;318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4894" y="3116975"/>
            <a:ext cx="135731" cy="10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1635975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7297" y="2788103"/>
            <a:ext cx="128588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Тестирование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пилотное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внедрение</a:t>
            </a:r>
            <a:endParaRPr dirty="0"/>
          </a:p>
        </p:txBody>
      </p:sp>
      <p:sp>
        <p:nvSpPr>
          <p:cNvPr id="322" name="Google Shape;322;p22"/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94;p21" descr="image.png">
            <a:extLst>
              <a:ext uri="{FF2B5EF4-FFF2-40B4-BE49-F238E27FC236}">
                <a16:creationId xmlns:a16="http://schemas.microsoft.com/office/drawing/2014/main" id="{EF793A36-4109-4340-9B8D-EB47021B7CE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4272" y="3940815"/>
            <a:ext cx="233312" cy="18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329" name="Google Shape;329;p23"/>
          <p:cNvSpPr txBox="1"/>
          <p:nvPr/>
        </p:nvSpPr>
        <p:spPr>
          <a:xfrm>
            <a:off x="6588225" y="429419"/>
            <a:ext cx="198427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АНОНС СЛЕДУЮЩЕГО ВЕБИНАРА</a:t>
            </a:r>
            <a:endParaRPr sz="1200" dirty="0"/>
          </a:p>
        </p:txBody>
      </p:sp>
      <p:sp>
        <p:nvSpPr>
          <p:cNvPr id="330" name="Google Shape;330;p23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331" name="Google Shape;331;p23"/>
          <p:cNvSpPr txBox="1"/>
          <p:nvPr/>
        </p:nvSpPr>
        <p:spPr>
          <a:xfrm>
            <a:off x="8251032" y="4958557"/>
            <a:ext cx="321469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11</a:t>
            </a:r>
            <a:endParaRPr sz="1800"/>
          </a:p>
        </p:txBody>
      </p:sp>
      <p:sp>
        <p:nvSpPr>
          <p:cNvPr id="333" name="Google Shape;333;p23"/>
          <p:cNvSpPr txBox="1"/>
          <p:nvPr/>
        </p:nvSpPr>
        <p:spPr>
          <a:xfrm>
            <a:off x="371475" y="1492424"/>
            <a:ext cx="8401050" cy="10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38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ru-RU" sz="3200" dirty="0">
                <a:solidFill>
                  <a:srgbClr val="1E2430"/>
                </a:solidFill>
                <a:latin typeface="Montserrat SemiBold"/>
                <a:sym typeface="Inter"/>
              </a:rPr>
              <a:t>Искусственный</a:t>
            </a:r>
            <a:r>
              <a:rPr lang="ru-RU" sz="24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3200" dirty="0">
                <a:solidFill>
                  <a:srgbClr val="1E2430"/>
                </a:solidFill>
                <a:latin typeface="Montserrat SemiBold"/>
                <a:sym typeface="Inter"/>
              </a:rPr>
              <a:t>интеллект</a:t>
            </a:r>
            <a:r>
              <a:rPr lang="ru-RU" sz="24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1E2430"/>
                </a:solidFill>
                <a:latin typeface="Montserrat SemiBold"/>
                <a:sym typeface="Inter"/>
              </a:rPr>
              <a:t>в процессах документооборота</a:t>
            </a:r>
            <a:r>
              <a:rPr lang="en-US" sz="3038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1800" dirty="0"/>
          </a:p>
        </p:txBody>
      </p:sp>
      <p:sp>
        <p:nvSpPr>
          <p:cNvPr id="334" name="Google Shape;334;p23"/>
          <p:cNvSpPr txBox="1"/>
          <p:nvPr/>
        </p:nvSpPr>
        <p:spPr>
          <a:xfrm>
            <a:off x="2658521" y="2914903"/>
            <a:ext cx="4032448" cy="52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Продемонстрируем работу чат-бота:  семантический поиск, краткий пересказ документа, анализ договора и др.</a:t>
            </a:r>
            <a:endParaRPr sz="2800" dirty="0"/>
          </a:p>
        </p:txBody>
      </p:sp>
      <p:pic>
        <p:nvPicPr>
          <p:cNvPr id="335" name="Google Shape;33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9403" y="3948861"/>
            <a:ext cx="100013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3"/>
          <p:cNvSpPr txBox="1"/>
          <p:nvPr/>
        </p:nvSpPr>
        <p:spPr>
          <a:xfrm>
            <a:off x="4144176" y="3889924"/>
            <a:ext cx="1220925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30</a:t>
            </a:r>
            <a:r>
              <a:rPr lang="en-US" sz="16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600" dirty="0" err="1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июля</a:t>
            </a:r>
            <a:r>
              <a:rPr lang="en-US" sz="16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2026</a:t>
            </a:r>
            <a:endParaRPr sz="4000" dirty="0"/>
          </a:p>
        </p:txBody>
      </p:sp>
      <p:sp>
        <p:nvSpPr>
          <p:cNvPr id="11" name="Google Shape;86;p13">
            <a:extLst>
              <a:ext uri="{FF2B5EF4-FFF2-40B4-BE49-F238E27FC236}">
                <a16:creationId xmlns:a16="http://schemas.microsoft.com/office/drawing/2014/main" id="{68E37740-62B6-4BD2-935D-B39E21DF5E84}"/>
              </a:ext>
            </a:extLst>
          </p:cNvPr>
          <p:cNvSpPr txBox="1"/>
          <p:nvPr/>
        </p:nvSpPr>
        <p:spPr>
          <a:xfrm>
            <a:off x="4079409" y="1063595"/>
            <a:ext cx="122413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C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ВЕБИНАР №4</a:t>
            </a:r>
            <a:endParaRPr sz="18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343" name="Google Shape;343;p24"/>
          <p:cNvSpPr txBox="1"/>
          <p:nvPr/>
        </p:nvSpPr>
        <p:spPr>
          <a:xfrm>
            <a:off x="7265194" y="429419"/>
            <a:ext cx="141126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ЗАВЕРШЕНИЕ ВСТРЕЧИ</a:t>
            </a:r>
            <a:endParaRPr sz="1200" dirty="0"/>
          </a:p>
        </p:txBody>
      </p:sp>
      <p:sp>
        <p:nvSpPr>
          <p:cNvPr id="344" name="Google Shape;344;p24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345" name="Google Shape;345;p24"/>
          <p:cNvSpPr txBox="1"/>
          <p:nvPr/>
        </p:nvSpPr>
        <p:spPr>
          <a:xfrm>
            <a:off x="8229600" y="4958557"/>
            <a:ext cx="342900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12</a:t>
            </a:r>
            <a:endParaRPr sz="1800"/>
          </a:p>
        </p:txBody>
      </p:sp>
      <p:sp>
        <p:nvSpPr>
          <p:cNvPr id="346" name="Google Shape;346;p24"/>
          <p:cNvSpPr txBox="1"/>
          <p:nvPr/>
        </p:nvSpPr>
        <p:spPr>
          <a:xfrm>
            <a:off x="967979" y="1276400"/>
            <a:ext cx="671961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внимание!</a:t>
            </a:r>
            <a:endParaRPr sz="2200" dirty="0"/>
          </a:p>
        </p:txBody>
      </p:sp>
      <p:pic>
        <p:nvPicPr>
          <p:cNvPr id="349" name="Google Shape;349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832" y="2335570"/>
            <a:ext cx="143148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4"/>
          <p:cNvSpPr txBox="1"/>
          <p:nvPr/>
        </p:nvSpPr>
        <p:spPr>
          <a:xfrm>
            <a:off x="3275856" y="2303723"/>
            <a:ext cx="2238944" cy="1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ДЛЯ СВЯЗИ И ПРЕДЛОЖЕНИЙ:</a:t>
            </a:r>
            <a:endParaRPr sz="1700" b="1" dirty="0"/>
          </a:p>
        </p:txBody>
      </p:sp>
      <p:sp>
        <p:nvSpPr>
          <p:cNvPr id="351" name="Google Shape;351;p24"/>
          <p:cNvSpPr txBox="1"/>
          <p:nvPr/>
        </p:nvSpPr>
        <p:spPr>
          <a:xfrm>
            <a:off x="5292080" y="2284512"/>
            <a:ext cx="800100" cy="19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1E243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boss@1c.ru</a:t>
            </a:r>
            <a:endParaRPr sz="19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7F8DBB-4B83-420A-B2BB-BFA9EEB80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792010"/>
            <a:ext cx="1624987" cy="20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134" name="Google Shape;134;p15"/>
          <p:cNvSpPr txBox="1"/>
          <p:nvPr/>
        </p:nvSpPr>
        <p:spPr>
          <a:xfrm>
            <a:off x="7308304" y="361452"/>
            <a:ext cx="154118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ПРОШЕДШИЕ СОБЫТИЯ</a:t>
            </a:r>
            <a:endParaRPr sz="1200" dirty="0"/>
          </a:p>
        </p:txBody>
      </p:sp>
      <p:sp>
        <p:nvSpPr>
          <p:cNvPr id="135" name="Google Shape;135;p15"/>
          <p:cNvSpPr txBox="1"/>
          <p:nvPr/>
        </p:nvSpPr>
        <p:spPr>
          <a:xfrm>
            <a:off x="571501" y="4754598"/>
            <a:ext cx="792956" cy="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2000"/>
          </a:p>
        </p:txBody>
      </p:sp>
      <p:sp>
        <p:nvSpPr>
          <p:cNvPr id="136" name="Google Shape;136;p15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3</a:t>
            </a:r>
            <a:endParaRPr sz="1800"/>
          </a:p>
        </p:txBody>
      </p:sp>
      <p:sp>
        <p:nvSpPr>
          <p:cNvPr id="138" name="Google Shape;138;p15"/>
          <p:cNvSpPr txBox="1"/>
          <p:nvPr/>
        </p:nvSpPr>
        <p:spPr>
          <a:xfrm>
            <a:off x="571501" y="1633810"/>
            <a:ext cx="4050506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«1С:МинДок: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функциональный</a:t>
            </a: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обзор</a:t>
            </a: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гибкая</a:t>
            </a: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адаптация</a:t>
            </a: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интерфейса</a:t>
            </a: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dirty="0"/>
          </a:p>
        </p:txBody>
      </p:sp>
      <p:sp>
        <p:nvSpPr>
          <p:cNvPr id="139" name="Google Shape;139;p15"/>
          <p:cNvSpPr txBox="1"/>
          <p:nvPr/>
        </p:nvSpPr>
        <p:spPr>
          <a:xfrm>
            <a:off x="571500" y="2747220"/>
            <a:ext cx="385762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Первый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вебинар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был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посвящен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детальному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разбору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рабочих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столов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возможностям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персонализации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интерфейса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под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задачи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конкретного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ведомства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без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написания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кода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sp>
        <p:nvSpPr>
          <p:cNvPr id="140" name="Google Shape;140;p15"/>
          <p:cNvSpPr txBox="1"/>
          <p:nvPr/>
        </p:nvSpPr>
        <p:spPr>
          <a:xfrm>
            <a:off x="785812" y="4012704"/>
            <a:ext cx="3643313" cy="2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Видеозапись</a:t>
            </a:r>
            <a:r>
              <a:rPr lang="en-US" sz="16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200" dirty="0">
                <a:solidFill>
                  <a:srgbClr val="D92D20"/>
                </a:solidFill>
                <a:latin typeface="Inter"/>
                <a:ea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https://vk.com/im/channels/-236754403?cmid=121</a:t>
            </a:r>
            <a:endParaRPr sz="1200" dirty="0"/>
          </a:p>
        </p:txBody>
      </p:sp>
      <p:sp>
        <p:nvSpPr>
          <p:cNvPr id="141" name="Google Shape;141;p15"/>
          <p:cNvSpPr txBox="1"/>
          <p:nvPr/>
        </p:nvSpPr>
        <p:spPr>
          <a:xfrm>
            <a:off x="778669" y="4313188"/>
            <a:ext cx="4050506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6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Презентация</a:t>
            </a:r>
            <a:r>
              <a:rPr lang="en-US" sz="16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>
                <a:solidFill>
                  <a:srgbClr val="D92D20"/>
                </a:solidFill>
                <a:latin typeface="Inter"/>
                <a:ea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https://v8.1c.ru/upload/iblock/008/yslocgasrx05c9oxa3q15mlyi29wkiln.pptx</a:t>
            </a:r>
            <a:r>
              <a:rPr lang="ru-RU" sz="1200" dirty="0">
                <a:solidFill>
                  <a:srgbClr val="D92D20"/>
                </a:solidFill>
                <a:latin typeface="Inter"/>
                <a:ea typeface="Inter"/>
              </a:rPr>
              <a:t> </a:t>
            </a:r>
          </a:p>
        </p:txBody>
      </p:sp>
      <p:pic>
        <p:nvPicPr>
          <p:cNvPr id="143" name="Google Shape;14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041279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324127"/>
            <a:ext cx="1143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Материалы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вебинара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№1</a:t>
            </a:r>
            <a:endParaRPr dirty="0"/>
          </a:p>
        </p:txBody>
      </p:sp>
      <p:sp>
        <p:nvSpPr>
          <p:cNvPr id="146" name="Google Shape;146;p15"/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00C408E-C570-4D66-A914-4A5D4CFC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75" y="1633810"/>
            <a:ext cx="3533977" cy="19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134" name="Google Shape;134;p15"/>
          <p:cNvSpPr txBox="1"/>
          <p:nvPr/>
        </p:nvSpPr>
        <p:spPr>
          <a:xfrm>
            <a:off x="7452320" y="361452"/>
            <a:ext cx="139717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ПРОШЕДШИЕ СОБЫТИЯ</a:t>
            </a:r>
            <a:endParaRPr sz="1200" dirty="0"/>
          </a:p>
        </p:txBody>
      </p:sp>
      <p:sp>
        <p:nvSpPr>
          <p:cNvPr id="135" name="Google Shape;135;p15"/>
          <p:cNvSpPr txBox="1"/>
          <p:nvPr/>
        </p:nvSpPr>
        <p:spPr>
          <a:xfrm>
            <a:off x="571501" y="4754598"/>
            <a:ext cx="792956" cy="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2000"/>
          </a:p>
        </p:txBody>
      </p:sp>
      <p:sp>
        <p:nvSpPr>
          <p:cNvPr id="136" name="Google Shape;136;p15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3</a:t>
            </a:r>
            <a:endParaRPr sz="1800"/>
          </a:p>
        </p:txBody>
      </p:sp>
      <p:sp>
        <p:nvSpPr>
          <p:cNvPr id="138" name="Google Shape;138;p15"/>
          <p:cNvSpPr txBox="1"/>
          <p:nvPr/>
        </p:nvSpPr>
        <p:spPr>
          <a:xfrm>
            <a:off x="571501" y="1633810"/>
            <a:ext cx="4050506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«1С:</a:t>
            </a:r>
            <a:r>
              <a:rPr lang="ru-RU" sz="1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МинДок</a:t>
            </a:r>
            <a:r>
              <a:rPr lang="en-US" sz="1600" b="1" dirty="0">
                <a:solidFill>
                  <a:srgbClr val="1E2430"/>
                </a:solidFill>
                <a:latin typeface="Montserrat"/>
                <a:sym typeface="Montserrat"/>
              </a:rPr>
              <a:t>: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sym typeface="Montserrat"/>
              </a:rPr>
              <a:t>Согласование</a:t>
            </a:r>
            <a:r>
              <a:rPr lang="en-US" sz="1600" b="1" dirty="0">
                <a:solidFill>
                  <a:srgbClr val="1E2430"/>
                </a:solidFill>
                <a:latin typeface="Montserrat"/>
                <a:sym typeface="Montserrat"/>
              </a:rPr>
              <a:t>,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sym typeface="Montserrat"/>
              </a:rPr>
              <a:t>версии</a:t>
            </a:r>
            <a:r>
              <a:rPr lang="en-US" sz="1600" b="1" dirty="0">
                <a:solidFill>
                  <a:srgbClr val="1E2430"/>
                </a:solidFill>
                <a:latin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sym typeface="Montserrat"/>
              </a:rPr>
              <a:t>файлов</a:t>
            </a:r>
            <a:r>
              <a:rPr lang="en-US" sz="1600" b="1" dirty="0">
                <a:solidFill>
                  <a:srgbClr val="1E2430"/>
                </a:solidFill>
                <a:latin typeface="Montserrat"/>
                <a:sym typeface="Montserrat"/>
              </a:rPr>
              <a:t>,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sym typeface="Montserrat"/>
              </a:rPr>
              <a:t>подписание</a:t>
            </a:r>
            <a:r>
              <a:rPr lang="en-US" sz="1600" b="1" dirty="0">
                <a:solidFill>
                  <a:srgbClr val="1E2430"/>
                </a:solidFill>
                <a:latin typeface="Montserrat"/>
                <a:sym typeface="Montserrat"/>
              </a:rPr>
              <a:t>»</a:t>
            </a:r>
            <a:endParaRPr sz="1600" b="1" dirty="0">
              <a:solidFill>
                <a:srgbClr val="1E2430"/>
              </a:solidFill>
              <a:latin typeface="Montserrat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571500" y="2747220"/>
            <a:ext cx="3857625" cy="10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Второй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вебинар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был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посвящен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процессу согласования при многоуровневой структуре предприятия, особенностям работе с версиями файлов при согласовании и проверке файлов при подписании</a:t>
            </a:r>
            <a:endParaRPr sz="4000" dirty="0"/>
          </a:p>
        </p:txBody>
      </p:sp>
      <p:sp>
        <p:nvSpPr>
          <p:cNvPr id="140" name="Google Shape;140;p15"/>
          <p:cNvSpPr txBox="1"/>
          <p:nvPr/>
        </p:nvSpPr>
        <p:spPr>
          <a:xfrm>
            <a:off x="785812" y="4012704"/>
            <a:ext cx="3643313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Видеозапись</a:t>
            </a:r>
            <a:r>
              <a:rPr lang="en-US" sz="16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6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50" dirty="0">
                <a:hlinkClick r:id="rId3"/>
              </a:rPr>
              <a:t>https://vk.com/video-99825612_456239297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sz="1200" dirty="0"/>
          </a:p>
        </p:txBody>
      </p:sp>
      <p:sp>
        <p:nvSpPr>
          <p:cNvPr id="141" name="Google Shape;141;p15"/>
          <p:cNvSpPr txBox="1"/>
          <p:nvPr/>
        </p:nvSpPr>
        <p:spPr>
          <a:xfrm>
            <a:off x="778669" y="4313188"/>
            <a:ext cx="4050506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6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Презентация</a:t>
            </a:r>
            <a:r>
              <a:rPr lang="en-US" sz="16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ru-RU" sz="16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50" dirty="0">
                <a:hlinkClick r:id="rId4"/>
              </a:rPr>
              <a:t>https://v8.1c.ru/upload/iblock/870/vf2f4gm0r3lu4lek7uyxpo9hkvp4q7z8.pptx</a:t>
            </a:r>
          </a:p>
          <a:p>
            <a:endParaRPr lang="ru-RU" sz="1200" dirty="0">
              <a:solidFill>
                <a:srgbClr val="D92D20"/>
              </a:solidFill>
              <a:latin typeface="Inter"/>
              <a:ea typeface="Inter"/>
            </a:endParaRPr>
          </a:p>
        </p:txBody>
      </p:sp>
      <p:pic>
        <p:nvPicPr>
          <p:cNvPr id="143" name="Google Shape;14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041279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324127"/>
            <a:ext cx="1143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Материалы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вебинара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№</a:t>
            </a:r>
            <a:r>
              <a:rPr lang="ru-RU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dirty="0"/>
          </a:p>
        </p:txBody>
      </p:sp>
      <p:sp>
        <p:nvSpPr>
          <p:cNvPr id="146" name="Google Shape;146;p15"/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C785EF-1D60-44AE-837A-EAE32B4C1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671" y="1613848"/>
            <a:ext cx="3617326" cy="20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Холст 6"/>
          <p:cNvSpPr/>
          <p:nvPr/>
        </p:nvSpPr>
        <p:spPr>
          <a:xfrm>
            <a:off x="-453015" y="580703"/>
            <a:ext cx="6829257" cy="3679574"/>
          </a:xfrm>
        </p:spPr>
      </p:sp>
      <p:sp>
        <p:nvSpPr>
          <p:cNvPr id="7" name="Заголовок 1"/>
          <p:cNvSpPr txBox="1"/>
          <p:nvPr/>
        </p:nvSpPr>
        <p:spPr bwMode="auto">
          <a:xfrm>
            <a:off x="7087865" y="1313530"/>
            <a:ext cx="1844675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kern="0" baseline="0" dirty="0">
                <a:ea typeface="Arial" panose="020B0604020202020204" pitchFamily="34" charset="0"/>
              </a:rPr>
              <a:t>В промышленной эксплуатации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с 08.04.2024</a:t>
            </a: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7087864" y="2277989"/>
            <a:ext cx="1844675" cy="116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kern="0" baseline="0" dirty="0">
                <a:ea typeface="Arial" panose="020B0604020202020204" pitchFamily="34" charset="0"/>
              </a:rPr>
              <a:t>Инф. письмо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о выпуске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конфигурации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№ 34179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от 27.02.2026</a:t>
            </a:r>
          </a:p>
        </p:txBody>
      </p:sp>
      <p:pic>
        <p:nvPicPr>
          <p:cNvPr id="12" name="Изображение 1">
            <a:extLst>
              <a:ext uri="{FF2B5EF4-FFF2-40B4-BE49-F238E27FC236}">
                <a16:creationId xmlns:a16="http://schemas.microsoft.com/office/drawing/2014/main" id="{6B8F3A02-C549-4416-A1CB-E890DC55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21" y="1025498"/>
            <a:ext cx="2828506" cy="163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Изображение 2">
            <a:extLst>
              <a:ext uri="{FF2B5EF4-FFF2-40B4-BE49-F238E27FC236}">
                <a16:creationId xmlns:a16="http://schemas.microsoft.com/office/drawing/2014/main" id="{80DE8738-4625-4D2D-BC7C-E1D8AD98A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497" y="1025498"/>
            <a:ext cx="2902140" cy="166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трелка вниз 14"/>
          <p:cNvSpPr/>
          <p:nvPr/>
        </p:nvSpPr>
        <p:spPr>
          <a:xfrm>
            <a:off x="3201710" y="2799805"/>
            <a:ext cx="196850" cy="41338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Стрелка вниз 14"/>
          <p:cNvSpPr/>
          <p:nvPr/>
        </p:nvSpPr>
        <p:spPr>
          <a:xfrm>
            <a:off x="4677345" y="2796785"/>
            <a:ext cx="196850" cy="41338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6" name="Google Shape;156;p16">
            <a:extLst>
              <a:ext uri="{FF2B5EF4-FFF2-40B4-BE49-F238E27FC236}">
                <a16:creationId xmlns:a16="http://schemas.microsoft.com/office/drawing/2014/main" id="{6B33D786-CEC2-4E7F-963A-4590246F2426}"/>
              </a:ext>
            </a:extLst>
          </p:cNvPr>
          <p:cNvSpPr txBox="1"/>
          <p:nvPr/>
        </p:nvSpPr>
        <p:spPr>
          <a:xfrm>
            <a:off x="6893719" y="305368"/>
            <a:ext cx="178273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ИСТОРИЯ И СТАТУС РЕШЕНИЯ</a:t>
            </a:r>
            <a:endParaRPr sz="1200" dirty="0"/>
          </a:p>
        </p:txBody>
      </p:sp>
      <p:sp>
        <p:nvSpPr>
          <p:cNvPr id="17" name="Google Shape;172;p16">
            <a:extLst>
              <a:ext uri="{FF2B5EF4-FFF2-40B4-BE49-F238E27FC236}">
                <a16:creationId xmlns:a16="http://schemas.microsoft.com/office/drawing/2014/main" id="{9B5A8006-83CA-4204-A40D-CFE218503710}"/>
              </a:ext>
            </a:extLst>
          </p:cNvPr>
          <p:cNvSpPr txBox="1"/>
          <p:nvPr/>
        </p:nvSpPr>
        <p:spPr>
          <a:xfrm>
            <a:off x="899592" y="571650"/>
            <a:ext cx="5222006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Основания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разработки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1С:МинДок</a:t>
            </a:r>
            <a:endParaRPr dirty="0"/>
          </a:p>
        </p:txBody>
      </p:sp>
      <p:sp>
        <p:nvSpPr>
          <p:cNvPr id="18" name="Google Shape;173;p16">
            <a:extLst>
              <a:ext uri="{FF2B5EF4-FFF2-40B4-BE49-F238E27FC236}">
                <a16:creationId xmlns:a16="http://schemas.microsoft.com/office/drawing/2014/main" id="{F5691BD0-BBBA-45BC-B743-2BA8E9438DBD}"/>
              </a:ext>
            </a:extLst>
          </p:cNvPr>
          <p:cNvSpPr/>
          <p:nvPr/>
        </p:nvSpPr>
        <p:spPr>
          <a:xfrm>
            <a:off x="683568" y="628328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E1066-582F-444C-A9BB-713076407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59" y="2008480"/>
            <a:ext cx="2669995" cy="143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0762E-6 L -1.66667E-6 0.2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8041E-6 L -1.66667E-6 0.249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517" y="1492582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956" y="1492424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456" y="2557001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8454" y="2549857"/>
            <a:ext cx="392906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209" name="Google Shape;209;p18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6</a:t>
            </a:r>
            <a:endParaRPr sz="1800"/>
          </a:p>
        </p:txBody>
      </p:sp>
      <p:pic>
        <p:nvPicPr>
          <p:cNvPr id="210" name="Google Shape;210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111" y="1642601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7048" y="1642601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5111" y="2699876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7048" y="2699876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0836" y="1735470"/>
            <a:ext cx="142875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8"/>
          <p:cNvSpPr txBox="1"/>
          <p:nvPr/>
        </p:nvSpPr>
        <p:spPr>
          <a:xfrm>
            <a:off x="1233736" y="1642601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Гибкие</a:t>
            </a:r>
            <a:r>
              <a:rPr lang="en-US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рабочие</a:t>
            </a:r>
            <a:r>
              <a:rPr lang="en-US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столы</a:t>
            </a:r>
            <a:endParaRPr sz="4000" dirty="0"/>
          </a:p>
        </p:txBody>
      </p:sp>
      <p:sp>
        <p:nvSpPr>
          <p:cNvPr id="216" name="Google Shape;216;p18"/>
          <p:cNvSpPr txBox="1"/>
          <p:nvPr/>
        </p:nvSpPr>
        <p:spPr>
          <a:xfrm>
            <a:off x="1233736" y="1806908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Настройка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списков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документов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задач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отчетов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функциональным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группам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пользователей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силами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аналитиков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без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программирования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pic>
        <p:nvPicPr>
          <p:cNvPr id="217" name="Google Shape;217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62773" y="1735470"/>
            <a:ext cx="142875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8"/>
          <p:cNvSpPr txBox="1"/>
          <p:nvPr/>
        </p:nvSpPr>
        <p:spPr>
          <a:xfrm>
            <a:off x="5305673" y="1642601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Многоуровневые согласования</a:t>
            </a:r>
            <a:endParaRPr sz="4000"/>
          </a:p>
        </p:txBody>
      </p:sp>
      <p:sp>
        <p:nvSpPr>
          <p:cNvPr id="219" name="Google Shape;219;p18"/>
          <p:cNvSpPr txBox="1"/>
          <p:nvPr/>
        </p:nvSpPr>
        <p:spPr>
          <a:xfrm>
            <a:off x="5305673" y="1806908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Реализован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тип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подзадачи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«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Согласование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»,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назначение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ответственных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настраиваемая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печатная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форма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листов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согласования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pic>
        <p:nvPicPr>
          <p:cNvPr id="220" name="Google Shape;220;p18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0836" y="2792745"/>
            <a:ext cx="142875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/>
        </p:nvSpPr>
        <p:spPr>
          <a:xfrm>
            <a:off x="1233736" y="2699876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Работа с версиями файлов</a:t>
            </a:r>
            <a:endParaRPr sz="4000" dirty="0"/>
          </a:p>
        </p:txBody>
      </p:sp>
      <p:sp>
        <p:nvSpPr>
          <p:cNvPr id="222" name="Google Shape;222;p18"/>
          <p:cNvSpPr txBox="1"/>
          <p:nvPr/>
        </p:nvSpPr>
        <p:spPr>
          <a:xfrm>
            <a:off x="1233736" y="2864183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Сохранение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версий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файлов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редактировании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проверка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наличия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согласования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перед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непосредственным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наложением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подписи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pic>
        <p:nvPicPr>
          <p:cNvPr id="223" name="Google Shape;223;p18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69917" y="2792745"/>
            <a:ext cx="128588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5305673" y="2699876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Мастер наложения штампов</a:t>
            </a:r>
            <a:endParaRPr sz="4000"/>
          </a:p>
        </p:txBody>
      </p:sp>
      <p:sp>
        <p:nvSpPr>
          <p:cNvPr id="225" name="Google Shape;225;p18"/>
          <p:cNvSpPr txBox="1"/>
          <p:nvPr/>
        </p:nvSpPr>
        <p:spPr>
          <a:xfrm>
            <a:off x="5305673" y="2864183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Ручной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режим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быстрого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наложения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штампов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визуализации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ЭЦП в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любое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произвольное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место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неформализованных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документов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sp>
        <p:nvSpPr>
          <p:cNvPr id="226" name="Google Shape;226;p18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Особенности</a:t>
            </a:r>
            <a:r>
              <a:rPr lang="en-US" sz="2138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>
                <a:solidFill>
                  <a:srgbClr val="1E2430"/>
                </a:solidFill>
                <a:latin typeface="Montserrat"/>
                <a:sym typeface="Montserrat"/>
              </a:rPr>
              <a:t>1С:МинДок (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sym typeface="Montserrat"/>
              </a:rPr>
              <a:t>Функции</a:t>
            </a:r>
            <a:r>
              <a:rPr lang="en-US" sz="2800" b="1" dirty="0">
                <a:solidFill>
                  <a:srgbClr val="1E2430"/>
                </a:solidFill>
                <a:latin typeface="Montserrat"/>
                <a:sym typeface="Montserrat"/>
              </a:rPr>
              <a:t> 1 - </a:t>
            </a:r>
            <a:r>
              <a:rPr lang="ru-RU" sz="2800" b="1" dirty="0">
                <a:solidFill>
                  <a:srgbClr val="1E2430"/>
                </a:solidFill>
                <a:latin typeface="Montserrat"/>
                <a:sym typeface="Montserrat"/>
              </a:rPr>
              <a:t>6</a:t>
            </a:r>
            <a:r>
              <a:rPr lang="en-US" sz="2800" b="1" dirty="0">
                <a:solidFill>
                  <a:srgbClr val="1E2430"/>
                </a:solidFill>
                <a:latin typeface="Montserrat"/>
                <a:sym typeface="Montserrat"/>
              </a:rPr>
              <a:t>)</a:t>
            </a:r>
            <a:endParaRPr sz="2800" b="1" dirty="0">
              <a:solidFill>
                <a:srgbClr val="1E2430"/>
              </a:solidFill>
              <a:latin typeface="Montserrat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38;p19">
            <a:extLst>
              <a:ext uri="{FF2B5EF4-FFF2-40B4-BE49-F238E27FC236}">
                <a16:creationId xmlns:a16="http://schemas.microsoft.com/office/drawing/2014/main" id="{9C6DC5D9-8F09-4B8F-91E0-6659AB302F43}"/>
              </a:ext>
            </a:extLst>
          </p:cNvPr>
          <p:cNvSpPr txBox="1"/>
          <p:nvPr/>
        </p:nvSpPr>
        <p:spPr>
          <a:xfrm>
            <a:off x="6876256" y="429419"/>
            <a:ext cx="1944216" cy="1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ФУНКЦИОНАЛЬНЫЕ </a:t>
            </a:r>
            <a:r>
              <a:rPr lang="ru-RU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ВОЗМОЖНОСТИ</a:t>
            </a:r>
            <a:endParaRPr sz="1100" dirty="0"/>
          </a:p>
        </p:txBody>
      </p:sp>
      <p:pic>
        <p:nvPicPr>
          <p:cNvPr id="29" name="Google Shape;233;p19" descr="image.png">
            <a:extLst>
              <a:ext uri="{FF2B5EF4-FFF2-40B4-BE49-F238E27FC236}">
                <a16:creationId xmlns:a16="http://schemas.microsoft.com/office/drawing/2014/main" id="{AD6CC5A1-CB48-49F5-95C8-7C0C8CC30A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456" y="3598889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34;p19" descr="image.png">
            <a:extLst>
              <a:ext uri="{FF2B5EF4-FFF2-40B4-BE49-F238E27FC236}">
                <a16:creationId xmlns:a16="http://schemas.microsoft.com/office/drawing/2014/main" id="{A38C73CB-9527-4D0A-B0AD-16AAE67875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7393" y="3598889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41;p19" descr="image.png">
            <a:extLst>
              <a:ext uri="{FF2B5EF4-FFF2-40B4-BE49-F238E27FC236}">
                <a16:creationId xmlns:a16="http://schemas.microsoft.com/office/drawing/2014/main" id="{16FC7F83-7273-4383-93ED-675099C9C18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4050" y="3748908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42;p19" descr="image.png">
            <a:extLst>
              <a:ext uri="{FF2B5EF4-FFF2-40B4-BE49-F238E27FC236}">
                <a16:creationId xmlns:a16="http://schemas.microsoft.com/office/drawing/2014/main" id="{E2E06FE2-4FDC-4B4B-A137-0277CADEE0C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25987" y="3748908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45;p19" descr="image.png">
            <a:extLst>
              <a:ext uri="{FF2B5EF4-FFF2-40B4-BE49-F238E27FC236}">
                <a16:creationId xmlns:a16="http://schemas.microsoft.com/office/drawing/2014/main" id="{6AC9612F-2232-42C4-AB89-1AEFDE00AB08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9775" y="3841777"/>
            <a:ext cx="142875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246;p19">
            <a:extLst>
              <a:ext uri="{FF2B5EF4-FFF2-40B4-BE49-F238E27FC236}">
                <a16:creationId xmlns:a16="http://schemas.microsoft.com/office/drawing/2014/main" id="{A9CFD78C-33D7-469F-AE41-443FE59724E3}"/>
              </a:ext>
            </a:extLst>
          </p:cNvPr>
          <p:cNvSpPr txBox="1"/>
          <p:nvPr/>
        </p:nvSpPr>
        <p:spPr>
          <a:xfrm>
            <a:off x="1282675" y="3748908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Эргономика</a:t>
            </a:r>
            <a:r>
              <a:rPr lang="en-US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</a:t>
            </a:r>
            <a:endParaRPr sz="4000" dirty="0"/>
          </a:p>
        </p:txBody>
      </p:sp>
      <p:sp>
        <p:nvSpPr>
          <p:cNvPr id="36" name="Google Shape;247;p19">
            <a:extLst>
              <a:ext uri="{FF2B5EF4-FFF2-40B4-BE49-F238E27FC236}">
                <a16:creationId xmlns:a16="http://schemas.microsoft.com/office/drawing/2014/main" id="{F85F611D-37FD-4C19-AAD1-2BC7830475FD}"/>
              </a:ext>
            </a:extLst>
          </p:cNvPr>
          <p:cNvSpPr txBox="1"/>
          <p:nvPr/>
        </p:nvSpPr>
        <p:spPr>
          <a:xfrm>
            <a:off x="1282675" y="3913215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Доработана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карточка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задач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вкладки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«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Обработка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», «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Связи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», «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Комментарии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») </a:t>
            </a:r>
            <a:endParaRPr sz="4000" dirty="0"/>
          </a:p>
        </p:txBody>
      </p:sp>
      <p:pic>
        <p:nvPicPr>
          <p:cNvPr id="37" name="Google Shape;248;p19" descr="image.png">
            <a:extLst>
              <a:ext uri="{FF2B5EF4-FFF2-40B4-BE49-F238E27FC236}">
                <a16:creationId xmlns:a16="http://schemas.microsoft.com/office/drawing/2014/main" id="{21797254-435D-4073-8D08-EF9FFB8A76D2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018856" y="3841777"/>
            <a:ext cx="128588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249;p19">
            <a:extLst>
              <a:ext uri="{FF2B5EF4-FFF2-40B4-BE49-F238E27FC236}">
                <a16:creationId xmlns:a16="http://schemas.microsoft.com/office/drawing/2014/main" id="{F7228D32-B414-4EFC-9010-4DB0D0C4A9C2}"/>
              </a:ext>
            </a:extLst>
          </p:cNvPr>
          <p:cNvSpPr txBox="1"/>
          <p:nvPr/>
        </p:nvSpPr>
        <p:spPr>
          <a:xfrm>
            <a:off x="5354612" y="3748908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Продвинутая работа с PDF</a:t>
            </a:r>
            <a:endParaRPr sz="4000"/>
          </a:p>
        </p:txBody>
      </p:sp>
      <p:sp>
        <p:nvSpPr>
          <p:cNvPr id="39" name="Google Shape;250;p19">
            <a:extLst>
              <a:ext uri="{FF2B5EF4-FFF2-40B4-BE49-F238E27FC236}">
                <a16:creationId xmlns:a16="http://schemas.microsoft.com/office/drawing/2014/main" id="{1EA68C72-D35D-41E6-9141-FB159C1B30E4}"/>
              </a:ext>
            </a:extLst>
          </p:cNvPr>
          <p:cNvSpPr txBox="1"/>
          <p:nvPr/>
        </p:nvSpPr>
        <p:spPr>
          <a:xfrm>
            <a:off x="5354612" y="3913215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Встроенные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функции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конвертации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расконвертации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сжатия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также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объединения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отмены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объединения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PDF-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файлов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63083"/>
            <a:ext cx="5688632" cy="612775"/>
          </a:xfrm>
        </p:spPr>
        <p:txBody>
          <a:bodyPr/>
          <a:lstStyle/>
          <a:p>
            <a:r>
              <a:rPr lang="ru-RU" altLang="ru-RU" sz="2800" kern="1200" baseline="-25000" dirty="0">
                <a:solidFill>
                  <a:srgbClr val="1E2430"/>
                </a:solidFill>
                <a:latin typeface="Montserrat"/>
                <a:sym typeface="+mn-ea"/>
              </a:rPr>
              <a:t>Рабочие столы - обзор</a:t>
            </a:r>
            <a:endParaRPr lang="ru-RU" altLang="en-US" sz="2800" kern="1200" baseline="-25000" dirty="0">
              <a:solidFill>
                <a:srgbClr val="1E2430"/>
              </a:solidFill>
              <a:latin typeface="Montserrat"/>
            </a:endParaRPr>
          </a:p>
        </p:txBody>
      </p:sp>
      <p:sp>
        <p:nvSpPr>
          <p:cNvPr id="5" name="Text 1"/>
          <p:cNvSpPr/>
          <p:nvPr/>
        </p:nvSpPr>
        <p:spPr>
          <a:xfrm>
            <a:off x="571499" y="1420416"/>
            <a:ext cx="8429277" cy="264049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Современный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интерфейс.</a:t>
            </a:r>
            <a:endParaRPr lang="en-US" dirty="0">
              <a:solidFill>
                <a:srgbClr val="3D3838"/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alt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Отображаются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 задачи, документы, отчеты.</a:t>
            </a:r>
          </a:p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  <a:sym typeface="+mn-ea"/>
              </a:rPr>
              <a:t>- Имеется гибкая настройка без привлечения программистов.</a:t>
            </a:r>
          </a:p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alt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- К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аждому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сотруднику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назначается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рабочий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стол</a:t>
            </a: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      - 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в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соответствии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 с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его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должностными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обязанностями</a:t>
            </a: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, либо</a:t>
            </a:r>
          </a:p>
          <a:p>
            <a:pPr>
              <a:lnSpc>
                <a:spcPct val="150000"/>
              </a:lnSpc>
              <a:spcBef>
                <a:spcPts val="160"/>
              </a:spcBef>
            </a:pPr>
            <a:r>
              <a:rPr lang="ru-RU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      - индивидуальный рабочий стол</a:t>
            </a:r>
            <a:r>
              <a:rPr lang="en-US" dirty="0">
                <a:solidFill>
                  <a:srgbClr val="3D3838"/>
                </a:solidFill>
                <a:ea typeface="Montserrat" pitchFamily="34" charset="-122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3D3838"/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60"/>
              </a:spcBef>
            </a:pPr>
            <a:endParaRPr lang="en-US" dirty="0">
              <a:solidFill>
                <a:srgbClr val="3D3838"/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585" b="1" dirty="0">
              <a:solidFill>
                <a:srgbClr val="3D3838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>
              <a:lnSpc>
                <a:spcPts val="1320"/>
              </a:lnSpc>
            </a:pPr>
            <a:endParaRPr lang="en-US" sz="1110" b="1" dirty="0"/>
          </a:p>
          <a:p>
            <a:pPr marL="772795" indent="-272415">
              <a:lnSpc>
                <a:spcPct val="107000"/>
              </a:lnSpc>
              <a:spcBef>
                <a:spcPts val="160"/>
              </a:spcBef>
              <a:buFontTx/>
              <a:buAutoNum type="arabicPeriod"/>
            </a:pPr>
            <a:endParaRPr lang="ru-RU" sz="11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772795" indent="-272415">
              <a:lnSpc>
                <a:spcPct val="107000"/>
              </a:lnSpc>
              <a:spcBef>
                <a:spcPts val="160"/>
              </a:spcBef>
              <a:buFontTx/>
              <a:buAutoNum type="arabicPeriod"/>
            </a:pPr>
            <a:endParaRPr lang="ru-RU" sz="11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ts val="1320"/>
              </a:lnSpc>
            </a:pPr>
            <a:endParaRPr lang="en-US" sz="1110" b="1" dirty="0"/>
          </a:p>
        </p:txBody>
      </p:sp>
      <p:sp>
        <p:nvSpPr>
          <p:cNvPr id="4" name="Google Shape;227;p18">
            <a:extLst>
              <a:ext uri="{FF2B5EF4-FFF2-40B4-BE49-F238E27FC236}">
                <a16:creationId xmlns:a16="http://schemas.microsoft.com/office/drawing/2014/main" id="{79B37C4E-0274-4B65-8DBC-00FC80B5F3F1}"/>
              </a:ext>
            </a:extLst>
          </p:cNvPr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8;p19">
            <a:extLst>
              <a:ext uri="{FF2B5EF4-FFF2-40B4-BE49-F238E27FC236}">
                <a16:creationId xmlns:a16="http://schemas.microsoft.com/office/drawing/2014/main" id="{87CC392D-B717-4F3C-8BEC-08C6C8759568}"/>
              </a:ext>
            </a:extLst>
          </p:cNvPr>
          <p:cNvSpPr txBox="1"/>
          <p:nvPr/>
        </p:nvSpPr>
        <p:spPr>
          <a:xfrm>
            <a:off x="6876256" y="429419"/>
            <a:ext cx="1944216" cy="1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ФУНКЦИОНАЛЬНЫЕ </a:t>
            </a:r>
            <a:r>
              <a:rPr lang="ru-RU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ВОЗМОЖНОСТИ</a:t>
            </a:r>
            <a:endParaRPr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188640" y="571459"/>
            <a:ext cx="7376429" cy="362965"/>
          </a:xfrm>
        </p:spPr>
        <p:txBody>
          <a:bodyPr vert="horz" wrap="square" lIns="72560" tIns="36281" rIns="72560" bIns="36281" numCol="1" anchor="ctr" anchorCtr="0" compatLnSpc="1">
            <a:spAutoFit/>
          </a:bodyPr>
          <a:lstStyle/>
          <a:p>
            <a:pPr algn="ctr">
              <a:lnSpc>
                <a:spcPct val="107000"/>
              </a:lnSpc>
              <a:spcBef>
                <a:spcPts val="150"/>
              </a:spcBef>
            </a:pPr>
            <a:r>
              <a:rPr lang="ru-RU" altLang="ru-RU" sz="2800" kern="1200" baseline="-25000" dirty="0">
                <a:solidFill>
                  <a:srgbClr val="1E2430"/>
                </a:solidFill>
                <a:latin typeface="Montserrat"/>
                <a:sym typeface="+mn-ea"/>
              </a:rPr>
              <a:t>Рабочие столы - интерфейс</a:t>
            </a:r>
            <a:endParaRPr lang="ru-RU" altLang="x-none" sz="2800" kern="1200" baseline="-25000" dirty="0">
              <a:solidFill>
                <a:srgbClr val="1E2430"/>
              </a:solidFill>
              <a:latin typeface="Montserrat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12" y="1041889"/>
            <a:ext cx="8928992" cy="400157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Google Shape;227;p18">
            <a:extLst>
              <a:ext uri="{FF2B5EF4-FFF2-40B4-BE49-F238E27FC236}">
                <a16:creationId xmlns:a16="http://schemas.microsoft.com/office/drawing/2014/main" id="{49869819-1B6D-4C42-B483-2CFCC41A7B56}"/>
              </a:ext>
            </a:extLst>
          </p:cNvPr>
          <p:cNvSpPr/>
          <p:nvPr/>
        </p:nvSpPr>
        <p:spPr>
          <a:xfrm>
            <a:off x="611560" y="643819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8;p19">
            <a:extLst>
              <a:ext uri="{FF2B5EF4-FFF2-40B4-BE49-F238E27FC236}">
                <a16:creationId xmlns:a16="http://schemas.microsoft.com/office/drawing/2014/main" id="{B91E6F6B-37F0-4FCD-AE93-10DA58556E89}"/>
              </a:ext>
            </a:extLst>
          </p:cNvPr>
          <p:cNvSpPr txBox="1"/>
          <p:nvPr/>
        </p:nvSpPr>
        <p:spPr>
          <a:xfrm>
            <a:off x="6876256" y="429419"/>
            <a:ext cx="1944216" cy="1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ФУНКЦИОНАЛЬНЫЕ </a:t>
            </a:r>
            <a:r>
              <a:rPr lang="ru-RU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ВОЗМОЖНОСТИ</a:t>
            </a:r>
            <a:endParaRPr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839" y="556320"/>
            <a:ext cx="7345537" cy="612775"/>
          </a:xfrm>
        </p:spPr>
        <p:txBody>
          <a:bodyPr/>
          <a:lstStyle/>
          <a:p>
            <a:r>
              <a:rPr lang="ru-RU" altLang="ru-RU" sz="2800" kern="1200" baseline="-25000" dirty="0">
                <a:solidFill>
                  <a:srgbClr val="1E2430"/>
                </a:solidFill>
                <a:latin typeface="Montserrat"/>
                <a:sym typeface="+mn-ea"/>
              </a:rPr>
              <a:t>Согласование</a:t>
            </a:r>
            <a:r>
              <a:rPr lang="en-US" sz="2800" kern="1200" baseline="-25000" dirty="0">
                <a:solidFill>
                  <a:srgbClr val="1E2430"/>
                </a:solidFill>
                <a:latin typeface="Montserrat"/>
                <a:sym typeface="Montserrat"/>
              </a:rPr>
              <a:t>, </a:t>
            </a:r>
            <a:r>
              <a:rPr lang="en-US" sz="2800" kern="1200" baseline="-25000" dirty="0" err="1">
                <a:solidFill>
                  <a:srgbClr val="1E2430"/>
                </a:solidFill>
                <a:latin typeface="Montserrat"/>
                <a:sym typeface="Montserrat"/>
              </a:rPr>
              <a:t>версии</a:t>
            </a:r>
            <a:r>
              <a:rPr lang="en-US" sz="2800" kern="1200" baseline="-25000" dirty="0">
                <a:solidFill>
                  <a:srgbClr val="1E2430"/>
                </a:solidFill>
                <a:latin typeface="Montserrat"/>
                <a:sym typeface="Montserrat"/>
              </a:rPr>
              <a:t> </a:t>
            </a:r>
            <a:r>
              <a:rPr lang="en-US" sz="2800" kern="1200" baseline="-25000" dirty="0" err="1">
                <a:solidFill>
                  <a:srgbClr val="1E2430"/>
                </a:solidFill>
                <a:latin typeface="Montserrat"/>
                <a:sym typeface="Montserrat"/>
              </a:rPr>
              <a:t>файлов</a:t>
            </a:r>
            <a:r>
              <a:rPr lang="en-US" sz="2800" kern="1200" baseline="-25000" dirty="0">
                <a:solidFill>
                  <a:srgbClr val="1E2430"/>
                </a:solidFill>
                <a:latin typeface="Montserrat"/>
                <a:sym typeface="Montserrat"/>
              </a:rPr>
              <a:t>, </a:t>
            </a:r>
            <a:r>
              <a:rPr lang="en-US" sz="2800" kern="1200" baseline="-25000" dirty="0" err="1">
                <a:solidFill>
                  <a:srgbClr val="1E2430"/>
                </a:solidFill>
                <a:latin typeface="Montserrat"/>
                <a:sym typeface="Montserrat"/>
              </a:rPr>
              <a:t>подписание</a:t>
            </a:r>
            <a:endParaRPr lang="ru-RU" altLang="en-US" sz="2800" kern="1200" baseline="-25000" dirty="0">
              <a:solidFill>
                <a:srgbClr val="1E2430"/>
              </a:solidFill>
              <a:latin typeface="Montserrat"/>
            </a:endParaRPr>
          </a:p>
        </p:txBody>
      </p:sp>
      <p:sp>
        <p:nvSpPr>
          <p:cNvPr id="5" name="Text 1"/>
          <p:cNvSpPr/>
          <p:nvPr/>
        </p:nvSpPr>
        <p:spPr>
          <a:xfrm>
            <a:off x="614051" y="1276400"/>
            <a:ext cx="8350437" cy="30963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spcBef>
                <a:spcPts val="950"/>
              </a:spcBef>
            </a:pPr>
            <a:r>
              <a:rPr lang="ru-RU" altLang="ru-RU" dirty="0">
                <a:cs typeface="Arial" panose="020B0604020202020204" pitchFamily="34" charset="0"/>
              </a:rPr>
              <a:t>- Назначается ответственный за согласование </a:t>
            </a:r>
          </a:p>
          <a:p>
            <a:pPr>
              <a:spcBef>
                <a:spcPts val="950"/>
              </a:spcBef>
            </a:pPr>
            <a:r>
              <a:rPr lang="ru-RU" altLang="ru-RU" dirty="0">
                <a:cs typeface="Arial" panose="020B0604020202020204" pitchFamily="34" charset="0"/>
              </a:rPr>
              <a:t>     - как за документ в целом, </a:t>
            </a:r>
          </a:p>
          <a:p>
            <a:pPr>
              <a:spcBef>
                <a:spcPts val="950"/>
              </a:spcBef>
            </a:pPr>
            <a:r>
              <a:rPr lang="ru-RU" altLang="ru-RU" dirty="0">
                <a:cs typeface="Arial" panose="020B0604020202020204" pitchFamily="34" charset="0"/>
              </a:rPr>
              <a:t>     - так и в каждой ветке подзадач.</a:t>
            </a:r>
          </a:p>
          <a:p>
            <a:pPr>
              <a:spcBef>
                <a:spcPts val="950"/>
              </a:spcBef>
            </a:pPr>
            <a:r>
              <a:rPr lang="ru-RU" altLang="ru-RU" dirty="0">
                <a:cs typeface="Arial" panose="020B0604020202020204" pitchFamily="34" charset="0"/>
              </a:rPr>
              <a:t>- Автоматическое создание версий файлов при редактировании файлов согласующими.</a:t>
            </a:r>
          </a:p>
          <a:p>
            <a:pPr>
              <a:spcBef>
                <a:spcPts val="950"/>
              </a:spcBef>
            </a:pPr>
            <a:r>
              <a:rPr lang="ru-RU" altLang="ru-RU" dirty="0">
                <a:cs typeface="Arial" panose="020B0604020202020204" pitchFamily="34" charset="0"/>
              </a:rPr>
              <a:t>- Согласующие видят только версии, необходимые им для принятия решения.</a:t>
            </a:r>
          </a:p>
          <a:p>
            <a:pPr>
              <a:spcBef>
                <a:spcPts val="950"/>
              </a:spcBef>
            </a:pPr>
            <a:r>
              <a:rPr lang="ru-RU" altLang="ru-RU" dirty="0">
                <a:cs typeface="Arial" panose="020B0604020202020204" pitchFamily="34" charset="0"/>
              </a:rPr>
              <a:t>- Имеется настраиваемый лист согласования.</a:t>
            </a:r>
          </a:p>
          <a:p>
            <a:pPr>
              <a:spcBef>
                <a:spcPts val="950"/>
              </a:spcBef>
            </a:pPr>
            <a:r>
              <a:rPr lang="ru-RU" altLang="ru-RU" dirty="0">
                <a:ea typeface="Source Sans Variable" pitchFamily="34" charset="0"/>
                <a:cs typeface="Arial" panose="020B0604020202020204" pitchFamily="34" charset="0"/>
              </a:rPr>
              <a:t>- При подписании имеется проверка на предмет того, что «подписывается тот же самый документ, что и был согласован»</a:t>
            </a:r>
          </a:p>
          <a:p>
            <a:pPr>
              <a:lnSpc>
                <a:spcPct val="150000"/>
              </a:lnSpc>
              <a:spcBef>
                <a:spcPts val="160"/>
              </a:spcBef>
            </a:pPr>
            <a:endParaRPr lang="en-US" dirty="0">
              <a:solidFill>
                <a:srgbClr val="3D3838"/>
              </a:solidFill>
              <a:ea typeface="Montserrat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585" b="1" dirty="0">
              <a:solidFill>
                <a:srgbClr val="3D3838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>
              <a:lnSpc>
                <a:spcPts val="1320"/>
              </a:lnSpc>
            </a:pPr>
            <a:endParaRPr lang="en-US" sz="1110" b="1" dirty="0"/>
          </a:p>
          <a:p>
            <a:pPr marL="772795" indent="-272415">
              <a:lnSpc>
                <a:spcPct val="107000"/>
              </a:lnSpc>
              <a:spcBef>
                <a:spcPts val="160"/>
              </a:spcBef>
              <a:buFontTx/>
              <a:buAutoNum type="arabicPeriod"/>
            </a:pPr>
            <a:endParaRPr lang="ru-RU" sz="11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772795" indent="-272415">
              <a:lnSpc>
                <a:spcPct val="107000"/>
              </a:lnSpc>
              <a:spcBef>
                <a:spcPts val="160"/>
              </a:spcBef>
              <a:buFontTx/>
              <a:buAutoNum type="arabicPeriod"/>
            </a:pPr>
            <a:endParaRPr lang="ru-RU" sz="11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ts val="1320"/>
              </a:lnSpc>
            </a:pPr>
            <a:endParaRPr lang="en-US" sz="1110" b="1" dirty="0"/>
          </a:p>
        </p:txBody>
      </p:sp>
      <p:sp>
        <p:nvSpPr>
          <p:cNvPr id="4" name="Google Shape;258;p19">
            <a:extLst>
              <a:ext uri="{FF2B5EF4-FFF2-40B4-BE49-F238E27FC236}">
                <a16:creationId xmlns:a16="http://schemas.microsoft.com/office/drawing/2014/main" id="{7DBFAE17-5D0F-4AE1-A800-0639FBBB546D}"/>
              </a:ext>
            </a:extLst>
          </p:cNvPr>
          <p:cNvSpPr/>
          <p:nvPr/>
        </p:nvSpPr>
        <p:spPr>
          <a:xfrm>
            <a:off x="571500" y="7850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38;p19">
            <a:extLst>
              <a:ext uri="{FF2B5EF4-FFF2-40B4-BE49-F238E27FC236}">
                <a16:creationId xmlns:a16="http://schemas.microsoft.com/office/drawing/2014/main" id="{DDC5F669-0E51-4DAD-923D-8B6EF4EC6F55}"/>
              </a:ext>
            </a:extLst>
          </p:cNvPr>
          <p:cNvSpPr txBox="1"/>
          <p:nvPr/>
        </p:nvSpPr>
        <p:spPr>
          <a:xfrm>
            <a:off x="6876256" y="429419"/>
            <a:ext cx="1944216" cy="1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ФУНКЦИОНАЛЬНЫЕ </a:t>
            </a:r>
            <a:r>
              <a:rPr lang="ru-RU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ВОЗМОЖНОСТИ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71071358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14639</TotalTime>
  <Words>1634</Words>
  <Application>Microsoft Office PowerPoint</Application>
  <PresentationFormat>Произвольный</PresentationFormat>
  <Paragraphs>285</Paragraphs>
  <Slides>24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Futura PT Demi</vt:lpstr>
      <vt:lpstr>Inter</vt:lpstr>
      <vt:lpstr>Inter SemiBold</vt:lpstr>
      <vt:lpstr>Montserrat</vt:lpstr>
      <vt:lpstr>Montserrat SemiBold</vt:lpstr>
      <vt:lpstr>Times New Roman</vt:lpstr>
      <vt:lpstr>Wingdings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Рабочие столы - обзор</vt:lpstr>
      <vt:lpstr>Рабочие столы - интерфейс</vt:lpstr>
      <vt:lpstr>Согласование, версии файлов, подписание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вебинара</vt:lpstr>
      <vt:lpstr>Назначение подсистемы ЦК</vt:lpstr>
      <vt:lpstr>Цели внедрения подсистемы ЦК</vt:lpstr>
      <vt:lpstr>Функции и закрываемые потребности</vt:lpstr>
      <vt:lpstr>Функции и закрываемые потребности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возможностей 1С-ДО КОРП</dc:title>
  <dc:subject>1С-ДО</dc:subject>
  <dc:creator>1С</dc:creator>
  <cp:lastModifiedBy>Sergey</cp:lastModifiedBy>
  <cp:revision>1346</cp:revision>
  <dcterms:created xsi:type="dcterms:W3CDTF">2025-02-14T12:51:00Z</dcterms:created>
  <dcterms:modified xsi:type="dcterms:W3CDTF">2026-07-02T14:25:46Z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650952F9F34A4B2C8A672EE2F545BF38_13</vt:lpwstr>
  </property>
  <property fmtid="{D5CDD505-2E9C-101B-9397-08002B2CF9AE}" pid="3" name="KSOProductBuildVer">
    <vt:lpwstr>1049-12.2.0.23196</vt:lpwstr>
  </property>
</Properties>
</file>