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028"/>
    <p:restoredTop sz="94694"/>
  </p:normalViewPr>
  <p:slideViewPr>
    <p:cSldViewPr snapToGrid="0">
      <p:cViewPr varScale="1">
        <p:scale>
          <a:sx n="82" d="100"/>
          <a:sy n="82" d="100"/>
        </p:scale>
        <p:origin x="-10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B5171-A317-8B4D-BF7D-DE33E4783C09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BD714-5732-5748-BDD9-C2A6CB8832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8899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4c13a3e696_0_19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4" name="Google Shape;534;g34c13a3e696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34c13a3e69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34c13a3e696_0_1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34c13a3e696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34c13a3e696_0_1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4c13a3e696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4c13a3e696_0_1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4c13a3e696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4c13a3e696_0_1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4c13a3e696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34c13a3e696_0_1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34c13a3e696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34c13a3e696_0_16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34c13a3e696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9" name="Google Shape;709;g34c13a3e696_0_1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4c13a3e696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4c13a3e696_0_1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34c13a3e696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34c13a3e696_0_18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3479c0ab507_0_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6" name="Google Shape;736;g3479c0ab50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4c13a3e696_0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9" name="Google Shape;549;g34c13a3e69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4c13a3e696_0_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0" name="Google Shape;560;g34c13a3e69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4c13a3e696_0_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3" name="Google Shape;573;g34c13a3e69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4c13a3e69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4c13a3e696_0_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34c13a3e696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34c13a3e696_0_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4c13a3e696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4c13a3e696_0_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4c13a3e69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4c13a3e696_0_10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4c13a3e69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34c13a3e696_0_1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2B160A-9D6C-C861-139F-E388586AD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F54E7AC-E1BA-6749-6337-B975DA042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7B8C2B-6CFC-0306-B802-1C350086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C4FE-F270-1F43-9DEF-A45380B8EC13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C4CEA11-CADA-2118-E7CD-629A31ABC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324A86-F3AC-AFD6-6952-66CA6828E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26A9-FE5C-8D43-B497-61CA2AC5E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3284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6ED03C-DCB4-81AA-F4C9-DAE8A2EEF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D77DB5D-6F2C-7150-666B-173CB3669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F50BA63-BCC2-D7D3-0D75-369AAC2F7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C4FE-F270-1F43-9DEF-A45380B8EC13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22CCD2-3DB2-A645-66AE-EEC0E591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352DFC-475D-FA82-9760-4661DED70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26A9-FE5C-8D43-B497-61CA2AC5E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29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07FC6C6-1035-8674-E06A-AFD3EAB95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F8979F0-F1B9-A8FA-59A5-1F98FA11C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A7C58E8-FF2A-0545-E152-7E33DD40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C4FE-F270-1F43-9DEF-A45380B8EC13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2EADC5A-1B5C-8628-D5D8-60131EAB2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070721-15CD-740F-199D-AB5313F8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26A9-FE5C-8D43-B497-61CA2AC5E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299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раз">
  <p:cSld name="титульник раз">
    <p:bg>
      <p:bgPr>
        <a:solidFill>
          <a:srgbClr val="C4FD7D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6422124f6_1_2190"/>
          <p:cNvSpPr txBox="1">
            <a:spLocks noGrp="1"/>
          </p:cNvSpPr>
          <p:nvPr>
            <p:ph type="body" idx="1"/>
          </p:nvPr>
        </p:nvSpPr>
        <p:spPr>
          <a:xfrm>
            <a:off x="299244" y="1349998"/>
            <a:ext cx="5575500" cy="91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228600" marR="0" lvl="0" indent="-114300" algn="l">
              <a:lnSpc>
                <a:spcPct val="82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0"/>
              <a:buFont typeface="Helvetica Neue"/>
              <a:buNone/>
              <a:defRPr sz="6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57" name="Google Shape;157;g346422124f6_1_2190"/>
          <p:cNvSpPr txBox="1">
            <a:spLocks noGrp="1"/>
          </p:cNvSpPr>
          <p:nvPr>
            <p:ph type="sldNum" idx="12"/>
          </p:nvPr>
        </p:nvSpPr>
        <p:spPr>
          <a:xfrm>
            <a:off x="11457613" y="298570"/>
            <a:ext cx="416850" cy="2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9891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и изображение копия">
  <p:cSld name="текст и изображение копия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46422124f6_1_2179"/>
          <p:cNvSpPr txBox="1">
            <a:spLocks noGrp="1"/>
          </p:cNvSpPr>
          <p:nvPr>
            <p:ph type="sldNum" idx="12"/>
          </p:nvPr>
        </p:nvSpPr>
        <p:spPr>
          <a:xfrm>
            <a:off x="11457613" y="298570"/>
            <a:ext cx="416850" cy="2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6" name="Google Shape;146;g346422124f6_1_2179"/>
          <p:cNvSpPr txBox="1">
            <a:spLocks noGrp="1"/>
          </p:cNvSpPr>
          <p:nvPr>
            <p:ph type="body" idx="1"/>
          </p:nvPr>
        </p:nvSpPr>
        <p:spPr>
          <a:xfrm>
            <a:off x="291034" y="2476054"/>
            <a:ext cx="38541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228600" marR="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 sz="1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7" name="Google Shape;147;g346422124f6_1_2179"/>
          <p:cNvSpPr txBox="1">
            <a:spLocks noGrp="1"/>
          </p:cNvSpPr>
          <p:nvPr>
            <p:ph type="body" idx="2"/>
          </p:nvPr>
        </p:nvSpPr>
        <p:spPr>
          <a:xfrm>
            <a:off x="296642" y="1627767"/>
            <a:ext cx="18796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228600" marR="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8" name="Google Shape;148;g346422124f6_1_2179"/>
          <p:cNvSpPr txBox="1">
            <a:spLocks noGrp="1"/>
          </p:cNvSpPr>
          <p:nvPr>
            <p:ph type="body" idx="3"/>
          </p:nvPr>
        </p:nvSpPr>
        <p:spPr>
          <a:xfrm>
            <a:off x="299244" y="816289"/>
            <a:ext cx="239655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228600" marR="0" lvl="0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26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9" name="Google Shape;149;g346422124f6_1_2179"/>
          <p:cNvSpPr>
            <a:spLocks noGrp="1"/>
          </p:cNvSpPr>
          <p:nvPr>
            <p:ph type="pic" idx="4"/>
          </p:nvPr>
        </p:nvSpPr>
        <p:spPr>
          <a:xfrm>
            <a:off x="6168232" y="816289"/>
            <a:ext cx="5706300" cy="56919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26251668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48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ольшие цифры 2 столбца">
  <p:cSld name="большие цифры 2 столбца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46422124f6_1_2212"/>
          <p:cNvSpPr txBox="1">
            <a:spLocks noGrp="1"/>
          </p:cNvSpPr>
          <p:nvPr>
            <p:ph type="sldNum" idx="12"/>
          </p:nvPr>
        </p:nvSpPr>
        <p:spPr>
          <a:xfrm>
            <a:off x="11457613" y="298570"/>
            <a:ext cx="416850" cy="2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9" name="Google Shape;179;g346422124f6_1_2212"/>
          <p:cNvSpPr txBox="1">
            <a:spLocks noGrp="1"/>
          </p:cNvSpPr>
          <p:nvPr>
            <p:ph type="body" idx="1"/>
          </p:nvPr>
        </p:nvSpPr>
        <p:spPr>
          <a:xfrm>
            <a:off x="298759" y="813114"/>
            <a:ext cx="3202500" cy="45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228600" marR="0" lvl="0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26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0" name="Google Shape;180;g346422124f6_1_2212"/>
          <p:cNvSpPr txBox="1">
            <a:spLocks noGrp="1"/>
          </p:cNvSpPr>
          <p:nvPr>
            <p:ph type="body" idx="2"/>
          </p:nvPr>
        </p:nvSpPr>
        <p:spPr>
          <a:xfrm>
            <a:off x="303769" y="2367841"/>
            <a:ext cx="2840850" cy="91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228600" marR="0" lvl="0" indent="-114300" algn="l">
              <a:lnSpc>
                <a:spcPct val="82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0"/>
              <a:buFont typeface="Helvetica Neue"/>
              <a:buNone/>
              <a:defRPr sz="6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1" name="Google Shape;181;g346422124f6_1_2212"/>
          <p:cNvSpPr txBox="1">
            <a:spLocks noGrp="1"/>
          </p:cNvSpPr>
          <p:nvPr>
            <p:ph type="body" idx="3"/>
          </p:nvPr>
        </p:nvSpPr>
        <p:spPr>
          <a:xfrm>
            <a:off x="3099137" y="2367841"/>
            <a:ext cx="2679000" cy="91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228600" marR="0" lvl="0" indent="-114300" algn="l">
              <a:lnSpc>
                <a:spcPct val="82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0"/>
              <a:buFont typeface="Helvetica Neue"/>
              <a:buNone/>
              <a:defRPr sz="6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2" name="Google Shape;182;g346422124f6_1_2212"/>
          <p:cNvSpPr txBox="1">
            <a:spLocks noGrp="1"/>
          </p:cNvSpPr>
          <p:nvPr>
            <p:ph type="body" idx="4"/>
          </p:nvPr>
        </p:nvSpPr>
        <p:spPr>
          <a:xfrm>
            <a:off x="307225" y="4624283"/>
            <a:ext cx="2679000" cy="91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228600" marR="0" lvl="0" indent="-114300" algn="l">
              <a:lnSpc>
                <a:spcPct val="82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0"/>
              <a:buFont typeface="Helvetica Neue"/>
              <a:buNone/>
              <a:defRPr sz="6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3" name="Google Shape;183;g346422124f6_1_2212"/>
          <p:cNvSpPr txBox="1">
            <a:spLocks noGrp="1"/>
          </p:cNvSpPr>
          <p:nvPr>
            <p:ph type="body" idx="5"/>
          </p:nvPr>
        </p:nvSpPr>
        <p:spPr>
          <a:xfrm>
            <a:off x="3101254" y="4624283"/>
            <a:ext cx="3310800" cy="91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228600" marR="0" lvl="0" indent="-114300" algn="l">
              <a:lnSpc>
                <a:spcPct val="823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0"/>
              <a:buFont typeface="Helvetica Neue"/>
              <a:buNone/>
              <a:defRPr sz="6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4" name="Google Shape;184;g346422124f6_1_2212"/>
          <p:cNvSpPr txBox="1">
            <a:spLocks noGrp="1"/>
          </p:cNvSpPr>
          <p:nvPr>
            <p:ph type="body" idx="6"/>
          </p:nvPr>
        </p:nvSpPr>
        <p:spPr>
          <a:xfrm>
            <a:off x="307225" y="3180159"/>
            <a:ext cx="2679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228600" marR="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5" name="Google Shape;185;g346422124f6_1_2212"/>
          <p:cNvSpPr txBox="1">
            <a:spLocks noGrp="1"/>
          </p:cNvSpPr>
          <p:nvPr>
            <p:ph type="body" idx="7"/>
          </p:nvPr>
        </p:nvSpPr>
        <p:spPr>
          <a:xfrm>
            <a:off x="3101254" y="3180159"/>
            <a:ext cx="2679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228600" marR="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6" name="Google Shape;186;g346422124f6_1_2212"/>
          <p:cNvSpPr txBox="1">
            <a:spLocks noGrp="1"/>
          </p:cNvSpPr>
          <p:nvPr>
            <p:ph type="body" idx="8"/>
          </p:nvPr>
        </p:nvSpPr>
        <p:spPr>
          <a:xfrm>
            <a:off x="307225" y="5478368"/>
            <a:ext cx="28930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228600" marR="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7" name="Google Shape;187;g346422124f6_1_2212"/>
          <p:cNvSpPr txBox="1">
            <a:spLocks noGrp="1"/>
          </p:cNvSpPr>
          <p:nvPr>
            <p:ph type="body" idx="9"/>
          </p:nvPr>
        </p:nvSpPr>
        <p:spPr>
          <a:xfrm>
            <a:off x="3101254" y="5478368"/>
            <a:ext cx="2679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228600" marR="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18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88" name="Google Shape;188;g346422124f6_1_2212"/>
          <p:cNvSpPr>
            <a:spLocks noGrp="1"/>
          </p:cNvSpPr>
          <p:nvPr>
            <p:ph type="pic" idx="13"/>
          </p:nvPr>
        </p:nvSpPr>
        <p:spPr>
          <a:xfrm>
            <a:off x="6168232" y="0"/>
            <a:ext cx="602370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xmlns="" val="1785657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одержание" type="tx">
  <p:cSld name="содержание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6422124f6_1_2185"/>
          <p:cNvSpPr txBox="1">
            <a:spLocks noGrp="1"/>
          </p:cNvSpPr>
          <p:nvPr>
            <p:ph type="sldNum" idx="12"/>
          </p:nvPr>
        </p:nvSpPr>
        <p:spPr>
          <a:xfrm>
            <a:off x="11457613" y="298570"/>
            <a:ext cx="416850" cy="2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2" name="Google Shape;152;g346422124f6_1_2185"/>
          <p:cNvSpPr txBox="1">
            <a:spLocks noGrp="1"/>
          </p:cNvSpPr>
          <p:nvPr>
            <p:ph type="body" idx="1"/>
          </p:nvPr>
        </p:nvSpPr>
        <p:spPr>
          <a:xfrm>
            <a:off x="297821" y="4680205"/>
            <a:ext cx="2791500" cy="45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228600" marR="0" lvl="0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26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53" name="Google Shape;153;g346422124f6_1_2185"/>
          <p:cNvSpPr txBox="1">
            <a:spLocks noGrp="1"/>
          </p:cNvSpPr>
          <p:nvPr>
            <p:ph type="body" idx="2"/>
          </p:nvPr>
        </p:nvSpPr>
        <p:spPr>
          <a:xfrm>
            <a:off x="9102725" y="4669876"/>
            <a:ext cx="2771850" cy="45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228600" marR="0" lvl="0" indent="-1143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Helvetica Neue"/>
              <a:buNone/>
              <a:defRPr sz="265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54" name="Google Shape;154;g346422124f6_1_2185"/>
          <p:cNvSpPr txBox="1">
            <a:spLocks noGrp="1"/>
          </p:cNvSpPr>
          <p:nvPr>
            <p:ph type="body" idx="3"/>
          </p:nvPr>
        </p:nvSpPr>
        <p:spPr>
          <a:xfrm>
            <a:off x="297821" y="1212178"/>
            <a:ext cx="9040350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228600" marR="0" lvl="0" indent="-11430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0"/>
              <a:buFont typeface="Helvetica Neue"/>
              <a:buNone/>
              <a:defRPr sz="9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685800" marR="0" lvl="2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14400" marR="0" lvl="3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43000" marR="0" lvl="4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371600" marR="0" lvl="5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00200" marR="0" lvl="6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828800" marR="0" lvl="7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057400" marR="0" lvl="8" indent="-114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Helvetica Neue"/>
              <a:buNone/>
              <a:defRPr sz="1200" b="0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614009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 копия">
  <p:cSld name="пустой слайд копия">
    <p:bg>
      <p:bgPr>
        <a:solidFill>
          <a:srgbClr val="000000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46422124f6_1_2208"/>
          <p:cNvSpPr txBox="1"/>
          <p:nvPr/>
        </p:nvSpPr>
        <p:spPr>
          <a:xfrm>
            <a:off x="1757362" y="362588"/>
            <a:ext cx="1268100" cy="20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lang="en-US" sz="10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Москва | 202</a:t>
            </a:r>
            <a:r>
              <a:rPr lang="en-US" sz="1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sz="5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g346422124f6_1_2208"/>
          <p:cNvSpPr txBox="1">
            <a:spLocks noGrp="1"/>
          </p:cNvSpPr>
          <p:nvPr>
            <p:ph type="sldNum" idx="12"/>
          </p:nvPr>
        </p:nvSpPr>
        <p:spPr>
          <a:xfrm>
            <a:off x="11457613" y="298570"/>
            <a:ext cx="416850" cy="2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1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6" name="Google Shape;176;g346422124f6_1_22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3987" y="384813"/>
            <a:ext cx="932662" cy="16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2082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51AB29-931B-E467-182B-F7E7D7EA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72DD6E-B1CE-E12F-0505-6B444BD41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10BF0C-57D4-7418-416A-4D8DD4F02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C4FE-F270-1F43-9DEF-A45380B8EC13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AD0DC11-0506-B31D-665E-DCC5A3CA5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8691FD8-624B-FBD3-4EF0-745C7FA9A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26A9-FE5C-8D43-B497-61CA2AC5E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9807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DA169F-1D5B-7AA2-933B-47F53A8A4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CB1608E-9053-73EE-AAEB-89E71978B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24BF89-3248-3F48-D339-3CCFBF51D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C4FE-F270-1F43-9DEF-A45380B8EC13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CA2F878-91DA-FC5E-0D01-182355DCD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FE68DF8-89F0-4195-FD22-08CA70E3D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26A9-FE5C-8D43-B497-61CA2AC5E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3799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66DC6A-776B-B33C-069F-A9A1A23CA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CACB3E-E2E1-8C58-C908-3A2C6CF70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927C261-30DB-450E-165F-FD7FA2FE4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6AA0B21-3E30-B4EC-9F75-8C91805E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C4FE-F270-1F43-9DEF-A45380B8EC13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70F3ADB-5409-2CB8-3EB4-E8191E63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ECA175E-C9A0-F026-19AB-77EFFA87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26A9-FE5C-8D43-B497-61CA2AC5E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594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DBC750-37BB-1A2F-B3B8-F5D9461A1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BC30C90-2391-5590-79FD-33B0C8B71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F1F0538-4252-75C0-2B24-EAA133C17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5DC514F-926A-F2B2-0D10-8DE85BC44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4C0594A-C128-2741-6451-CBD98C946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60F95F1-59E7-505F-6F8A-135948E0E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C4FE-F270-1F43-9DEF-A45380B8EC13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7CEE73C-D3E2-BF47-C5B5-B307D0F58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7761FDE-23BA-A658-C3F4-8AC0BF6C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26A9-FE5C-8D43-B497-61CA2AC5E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877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C2F792-C0B6-BFAA-4EC6-CA797EE00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555F811-75B9-BAE5-B2FB-98A14CDDB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C4FE-F270-1F43-9DEF-A45380B8EC13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8CBC214-AFA7-61B3-EA1A-8F143806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C85AE52-C685-31EA-925F-A2500C35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26A9-FE5C-8D43-B497-61CA2AC5E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670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640F6F4-0F7C-617F-3C41-9F87CBE9D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C4FE-F270-1F43-9DEF-A45380B8EC13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335D8C8-FF54-EE61-2D9A-6A0B6F04E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2BD2951-DF21-0F19-FE97-93846140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26A9-FE5C-8D43-B497-61CA2AC5E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977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0A604D-5196-FF12-2DB3-E493FD37B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681082A-D9B7-F850-C802-0D8BBBD93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226EC66-DE4B-A154-8072-6DCED3BCD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58D0D52-FF95-13B2-BA31-81861632A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C4FE-F270-1F43-9DEF-A45380B8EC13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F54A674-885C-E299-020B-EAF4A7CE5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BCF7DAE-BB77-BADE-6DA6-2A1DEB6F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26A9-FE5C-8D43-B497-61CA2AC5E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415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1F83D3-0863-5CEA-264F-5DF87D4F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4B6452E-C5EF-66B0-E3EB-040D9D34D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4D8C618-68D5-1C76-C9A3-3F3DB37AB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72CE402-F981-E4F3-53F4-CB2DC80E6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2C4FE-F270-1F43-9DEF-A45380B8EC13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D0D3E8B-D7D4-9515-5487-C5D4B59B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5F63E74-E94C-5E34-8AFD-8A788E79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26A9-FE5C-8D43-B497-61CA2AC5E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917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6A7531-8070-5F81-F086-DC15A051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E34108-5C98-D5DB-3284-BF381D563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73B7138-F7B0-642D-E9F7-DAF347A37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2C4FE-F270-1F43-9DEF-A45380B8EC13}" type="datetimeFigureOut">
              <a:rPr lang="ru-RU" smtClean="0"/>
              <a:pPr/>
              <a:t>18.04.2025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BD8AB0-2701-F42D-6C68-56C38508F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AF7FC36-B9B8-2547-D325-C8FA5E3D2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626A9-FE5C-8D43-B497-61CA2AC5E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18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4c13a3e696_0_196"/>
          <p:cNvSpPr txBox="1"/>
          <p:nvPr/>
        </p:nvSpPr>
        <p:spPr>
          <a:xfrm>
            <a:off x="714898" y="5636522"/>
            <a:ext cx="516150" cy="139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>
              <a:lnSpc>
                <a:spcPct val="82307"/>
              </a:lnSpc>
              <a:buClr>
                <a:srgbClr val="000000"/>
              </a:buClr>
              <a:buSzPts val="13000"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g34c13a3e696_0_196"/>
          <p:cNvSpPr txBox="1"/>
          <p:nvPr/>
        </p:nvSpPr>
        <p:spPr>
          <a:xfrm>
            <a:off x="8861975" y="4603519"/>
            <a:ext cx="516150" cy="139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>
              <a:lnSpc>
                <a:spcPct val="82307"/>
              </a:lnSpc>
              <a:buClr>
                <a:srgbClr val="000000"/>
              </a:buClr>
              <a:buSzPts val="13000"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34c13a3e696_0_196"/>
          <p:cNvSpPr txBox="1"/>
          <p:nvPr/>
        </p:nvSpPr>
        <p:spPr>
          <a:xfrm>
            <a:off x="10922687" y="2381405"/>
            <a:ext cx="516150" cy="139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>
              <a:lnSpc>
                <a:spcPct val="82307"/>
              </a:lnSpc>
              <a:buClr>
                <a:srgbClr val="000000"/>
              </a:buClr>
              <a:buSzPts val="13000"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g34c13a3e696_0_196"/>
          <p:cNvSpPr txBox="1"/>
          <p:nvPr/>
        </p:nvSpPr>
        <p:spPr>
          <a:xfrm>
            <a:off x="4094622" y="3934269"/>
            <a:ext cx="516150" cy="139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>
              <a:lnSpc>
                <a:spcPct val="82307"/>
              </a:lnSpc>
              <a:buClr>
                <a:srgbClr val="000000"/>
              </a:buClr>
              <a:buSzPts val="13000"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g34c13a3e696_0_196"/>
          <p:cNvSpPr txBox="1"/>
          <p:nvPr/>
        </p:nvSpPr>
        <p:spPr>
          <a:xfrm>
            <a:off x="1014900" y="6527329"/>
            <a:ext cx="5675550" cy="230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ctr" anchorCtr="0">
            <a:spAutoFit/>
          </a:bodyPr>
          <a:lstStyle/>
          <a:p>
            <a:endParaRPr sz="900"/>
          </a:p>
        </p:txBody>
      </p:sp>
      <p:sp>
        <p:nvSpPr>
          <p:cNvPr id="541" name="Google Shape;541;g34c13a3e696_0_196"/>
          <p:cNvSpPr/>
          <p:nvPr/>
        </p:nvSpPr>
        <p:spPr>
          <a:xfrm>
            <a:off x="526052" y="4870382"/>
            <a:ext cx="1087650" cy="1087650"/>
          </a:xfrm>
          <a:prstGeom prst="rect">
            <a:avLst/>
          </a:prstGeom>
          <a:solidFill>
            <a:srgbClr val="93C47D"/>
          </a:solidFill>
          <a:ln w="381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  <a:effectLst>
            <a:outerShdw dist="152400" dir="2741011" rotWithShape="0">
              <a:srgbClr val="000000"/>
            </a:outerShdw>
          </a:effectLst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FFFFFF"/>
              </a:buClr>
              <a:buSzPts val="2400"/>
            </a:pPr>
            <a:endParaRPr sz="1200">
              <a:solidFill>
                <a:srgbClr val="00FF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2" name="Google Shape;542;g34c13a3e696_0_196"/>
          <p:cNvSpPr txBox="1"/>
          <p:nvPr/>
        </p:nvSpPr>
        <p:spPr>
          <a:xfrm>
            <a:off x="811797" y="4976819"/>
            <a:ext cx="516150" cy="87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>
              <a:lnSpc>
                <a:spcPct val="82307"/>
              </a:lnSpc>
              <a:buClr>
                <a:srgbClr val="000000"/>
              </a:buClr>
              <a:buSzPts val="13000"/>
            </a:pPr>
            <a:r>
              <a:rPr lang="en-US" sz="6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g34c13a3e696_0_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6421" y="1937108"/>
            <a:ext cx="3164763" cy="41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4c13a3e696_0_196"/>
          <p:cNvSpPr txBox="1">
            <a:spLocks noGrp="1"/>
          </p:cNvSpPr>
          <p:nvPr>
            <p:ph type="body" idx="1"/>
          </p:nvPr>
        </p:nvSpPr>
        <p:spPr>
          <a:xfrm>
            <a:off x="320338" y="1237763"/>
            <a:ext cx="7106700" cy="22308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>
              <a:lnSpc>
                <a:spcPct val="77500"/>
              </a:lnSpc>
              <a:buClr>
                <a:srgbClr val="FFFFFF"/>
              </a:buClr>
              <a:buSzPts val="16000"/>
            </a:pPr>
            <a:r>
              <a:rPr lang="en-US" sz="4550">
                <a:solidFill>
                  <a:srgbClr val="151515"/>
                </a:solidFill>
              </a:rPr>
              <a:t>Бюджетный контроль: 1С:Документооборот </a:t>
            </a:r>
            <a:endParaRPr sz="4550">
              <a:solidFill>
                <a:srgbClr val="151515"/>
              </a:solidFill>
            </a:endParaRPr>
          </a:p>
          <a:p>
            <a:pPr marL="0" indent="0">
              <a:lnSpc>
                <a:spcPct val="77500"/>
              </a:lnSpc>
              <a:buClr>
                <a:srgbClr val="FFFFFF"/>
              </a:buClr>
              <a:buSzPts val="16000"/>
            </a:pPr>
            <a:r>
              <a:rPr lang="en-US" sz="4550">
                <a:solidFill>
                  <a:srgbClr val="151515"/>
                </a:solidFill>
              </a:rPr>
              <a:t>в роли “финансового контролера”</a:t>
            </a:r>
            <a:endParaRPr sz="4550">
              <a:solidFill>
                <a:srgbClr val="151515"/>
              </a:solidFill>
            </a:endParaRPr>
          </a:p>
        </p:txBody>
      </p:sp>
      <p:sp>
        <p:nvSpPr>
          <p:cNvPr id="545" name="Google Shape;545;g34c13a3e696_0_196"/>
          <p:cNvSpPr txBox="1"/>
          <p:nvPr/>
        </p:nvSpPr>
        <p:spPr>
          <a:xfrm>
            <a:off x="304840" y="6235759"/>
            <a:ext cx="3218400" cy="323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spAutoFit/>
          </a:bodyPr>
          <a:lstStyle/>
          <a:p>
            <a:r>
              <a:rPr lang="en-US" b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Сергеев Дмитрий</a:t>
            </a:r>
            <a:endParaRPr b="1">
              <a:solidFill>
                <a:srgbClr val="15151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6" name="Google Shape;546;g34c13a3e696_0_196"/>
          <p:cNvSpPr txBox="1"/>
          <p:nvPr/>
        </p:nvSpPr>
        <p:spPr>
          <a:xfrm>
            <a:off x="3104823" y="6235759"/>
            <a:ext cx="4267950" cy="323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spAutoFit/>
          </a:bodyPr>
          <a:lstStyle/>
          <a:p>
            <a:r>
              <a:rPr lang="en-US" b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Аналитик 1С</a:t>
            </a:r>
            <a:endParaRPr b="1">
              <a:solidFill>
                <a:srgbClr val="15151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g34c13a3e696_0_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738" y="1504938"/>
            <a:ext cx="4055630" cy="279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34c13a3e696_0_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0248" y="1230775"/>
            <a:ext cx="4310063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34c13a3e696_0_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3157" y="4067363"/>
            <a:ext cx="4310063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g34c13a3e696_0_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9550" y="3340463"/>
            <a:ext cx="5195388" cy="29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g34c13a3e696_0_1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732" y="692607"/>
            <a:ext cx="9753600" cy="538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4c13a3e696_0_134"/>
          <p:cNvSpPr txBox="1">
            <a:spLocks noGrp="1"/>
          </p:cNvSpPr>
          <p:nvPr>
            <p:ph type="body" idx="3"/>
          </p:nvPr>
        </p:nvSpPr>
        <p:spPr>
          <a:xfrm>
            <a:off x="-173620" y="1189026"/>
            <a:ext cx="11937432" cy="923309"/>
          </a:xfrm>
          <a:prstGeom prst="rect">
            <a:avLst/>
          </a:prstGeom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 algn="ctr"/>
            <a:r>
              <a:rPr lang="en-US" dirty="0" err="1"/>
              <a:t>Заявка</a:t>
            </a:r>
            <a:r>
              <a:rPr lang="en-US" dirty="0"/>
              <a:t> + </a:t>
            </a:r>
            <a:r>
              <a:rPr lang="en-US" dirty="0" err="1"/>
              <a:t>кошелек</a:t>
            </a:r>
            <a:endParaRPr/>
          </a:p>
        </p:txBody>
      </p:sp>
      <p:pic>
        <p:nvPicPr>
          <p:cNvPr id="670" name="Google Shape;670;g34c13a3e696_0_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3454" y="3369863"/>
            <a:ext cx="333375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34c13a3e696_0_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 flipH="1">
            <a:off x="5135949" y="2709253"/>
            <a:ext cx="1988749" cy="841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34c13a3e696_0_1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8768" y="4174651"/>
            <a:ext cx="1724163" cy="172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34c13a3e696_0_1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576" y="4268349"/>
            <a:ext cx="1620050" cy="162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34c13a3e696_0_1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3638" y="2398688"/>
            <a:ext cx="2638268" cy="198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34c13a3e696_0_1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547269" y="2604288"/>
            <a:ext cx="2513433" cy="1886526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34c13a3e696_0_134"/>
          <p:cNvSpPr txBox="1"/>
          <p:nvPr/>
        </p:nvSpPr>
        <p:spPr>
          <a:xfrm>
            <a:off x="1798184" y="2990306"/>
            <a:ext cx="223335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pPr algn="ctr"/>
            <a:r>
              <a:rPr lang="en-US" sz="1450" b="1" i="1">
                <a:latin typeface="Helvetica Neue"/>
                <a:ea typeface="Helvetica Neue"/>
                <a:cs typeface="Helvetica Neue"/>
                <a:sym typeface="Helvetica Neue"/>
              </a:rPr>
              <a:t>Они опять пытаются все это засунуть </a:t>
            </a:r>
            <a:endParaRPr sz="1450" b="1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/>
            <a:r>
              <a:rPr lang="en-US" sz="1450" b="1" i="1">
                <a:latin typeface="Helvetica Neue"/>
                <a:ea typeface="Helvetica Neue"/>
                <a:cs typeface="Helvetica Neue"/>
                <a:sym typeface="Helvetica Neue"/>
              </a:rPr>
              <a:t>в 1С:ДО!</a:t>
            </a:r>
            <a:endParaRPr sz="1450" b="1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7" name="Google Shape;677;g34c13a3e696_0_134"/>
          <p:cNvSpPr txBox="1"/>
          <p:nvPr/>
        </p:nvSpPr>
        <p:spPr>
          <a:xfrm>
            <a:off x="8007578" y="3284850"/>
            <a:ext cx="186495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r>
              <a:rPr lang="en-US" sz="1450" b="1" i="1">
                <a:latin typeface="Helvetica Neue"/>
                <a:ea typeface="Helvetica Neue"/>
                <a:cs typeface="Helvetica Neue"/>
                <a:sym typeface="Helvetica Neue"/>
              </a:rPr>
              <a:t>Звони в дурку…</a:t>
            </a:r>
            <a:endParaRPr sz="1450" b="1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g34c13a3e696_0_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850" y="2074125"/>
            <a:ext cx="4239476" cy="3496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g34c13a3e696_0_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3328" y="1407120"/>
            <a:ext cx="5840696" cy="4830174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g34c13a3e696_0_146"/>
          <p:cNvSpPr txBox="1">
            <a:spLocks noGrp="1"/>
          </p:cNvSpPr>
          <p:nvPr>
            <p:ph type="body" idx="3"/>
          </p:nvPr>
        </p:nvSpPr>
        <p:spPr>
          <a:xfrm>
            <a:off x="178850" y="620706"/>
            <a:ext cx="4674478" cy="923309"/>
          </a:xfrm>
          <a:prstGeom prst="rect">
            <a:avLst/>
          </a:prstGeom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 dirty="0" err="1"/>
              <a:t>Заявка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A88BEB-9B08-3EA6-45DA-148F1191F761}"/>
              </a:ext>
            </a:extLst>
          </p:cNvPr>
          <p:cNvSpPr txBox="1"/>
          <p:nvPr/>
        </p:nvSpPr>
        <p:spPr>
          <a:xfrm>
            <a:off x="507538" y="1694716"/>
            <a:ext cx="358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Переход в конструктор из виджета</a:t>
            </a:r>
          </a:p>
        </p:txBody>
      </p:sp>
      <p:pic>
        <p:nvPicPr>
          <p:cNvPr id="1026" name="Picture 2" descr="Checklist for Verification and Approval Icons Clipart | PNG All">
            <a:extLst>
              <a:ext uri="{FF2B5EF4-FFF2-40B4-BE49-F238E27FC236}">
                <a16:creationId xmlns:a16="http://schemas.microsoft.com/office/drawing/2014/main" xmlns="" id="{5FAA314F-2630-51D3-E28A-C76503849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850" y="1759951"/>
            <a:ext cx="365573" cy="2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02CAB7-80FC-718D-9DD4-1341633BCE0C}"/>
              </a:ext>
            </a:extLst>
          </p:cNvPr>
          <p:cNvSpPr txBox="1"/>
          <p:nvPr/>
        </p:nvSpPr>
        <p:spPr>
          <a:xfrm>
            <a:off x="5267854" y="5853554"/>
            <a:ext cx="612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Данные заполняем не в самом внутреннем документе</a:t>
            </a:r>
          </a:p>
        </p:txBody>
      </p:sp>
      <p:pic>
        <p:nvPicPr>
          <p:cNvPr id="4" name="Picture 2" descr="Checklist for Verification and Approval Icons Clipart | PNG All">
            <a:extLst>
              <a:ext uri="{FF2B5EF4-FFF2-40B4-BE49-F238E27FC236}">
                <a16:creationId xmlns:a16="http://schemas.microsoft.com/office/drawing/2014/main" xmlns="" id="{644091F1-77E5-F60D-350A-24EE594B4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1973" y="5923120"/>
            <a:ext cx="365573" cy="2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F253835-A888-B8BE-27A0-F597D498B3E7}"/>
              </a:ext>
            </a:extLst>
          </p:cNvPr>
          <p:cNvSpPr txBox="1"/>
          <p:nvPr/>
        </p:nvSpPr>
        <p:spPr>
          <a:xfrm>
            <a:off x="5267854" y="6289506"/>
            <a:ext cx="6124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Детализируем финансы сразу на специальной форме</a:t>
            </a:r>
          </a:p>
        </p:txBody>
      </p:sp>
      <p:pic>
        <p:nvPicPr>
          <p:cNvPr id="6" name="Picture 2" descr="Checklist for Verification and Approval Icons Clipart | PNG All">
            <a:extLst>
              <a:ext uri="{FF2B5EF4-FFF2-40B4-BE49-F238E27FC236}">
                <a16:creationId xmlns:a16="http://schemas.microsoft.com/office/drawing/2014/main" xmlns="" id="{1C45DA1F-690D-CF50-4DA4-F7A3CD364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1973" y="6359072"/>
            <a:ext cx="365573" cy="2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g34c13a3e696_0_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5142" y="1759784"/>
            <a:ext cx="7717429" cy="497681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g34c13a3e696_0_152"/>
          <p:cNvSpPr txBox="1">
            <a:spLocks noGrp="1"/>
          </p:cNvSpPr>
          <p:nvPr>
            <p:ph type="body" idx="3"/>
          </p:nvPr>
        </p:nvSpPr>
        <p:spPr>
          <a:xfrm>
            <a:off x="216012" y="836475"/>
            <a:ext cx="11515050" cy="923309"/>
          </a:xfrm>
          <a:prstGeom prst="rect">
            <a:avLst/>
          </a:prstGeom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/>
              <a:t>Заявка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EAA75D-4A0C-B861-C045-54E55D4C2ADF}"/>
              </a:ext>
            </a:extLst>
          </p:cNvPr>
          <p:cNvSpPr txBox="1"/>
          <p:nvPr/>
        </p:nvSpPr>
        <p:spPr>
          <a:xfrm>
            <a:off x="402239" y="2513816"/>
            <a:ext cx="6124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Собираем факт по мероприятию</a:t>
            </a:r>
          </a:p>
          <a:p>
            <a:r>
              <a:rPr lang="ru-RU" sz="1600" dirty="0"/>
              <a:t>по разным разрезам</a:t>
            </a:r>
          </a:p>
        </p:txBody>
      </p:sp>
      <p:pic>
        <p:nvPicPr>
          <p:cNvPr id="3" name="Picture 2" descr="Checklist for Verification and Approval Icons Clipart | PNG All">
            <a:extLst>
              <a:ext uri="{FF2B5EF4-FFF2-40B4-BE49-F238E27FC236}">
                <a16:creationId xmlns:a16="http://schemas.microsoft.com/office/drawing/2014/main" xmlns="" id="{BA375C25-1FA2-1339-EC00-0068B8C60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58" y="2583382"/>
            <a:ext cx="365573" cy="2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25627F-615F-6221-2984-F817B17897BD}"/>
              </a:ext>
            </a:extLst>
          </p:cNvPr>
          <p:cNvSpPr txBox="1"/>
          <p:nvPr/>
        </p:nvSpPr>
        <p:spPr>
          <a:xfrm>
            <a:off x="402239" y="3293717"/>
            <a:ext cx="6124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Получаем итоговый факт с закрывающих</a:t>
            </a:r>
          </a:p>
          <a:p>
            <a:r>
              <a:rPr lang="ru-RU" sz="1600" dirty="0"/>
              <a:t>документов (карточки расхода)</a:t>
            </a:r>
          </a:p>
        </p:txBody>
      </p:sp>
      <p:pic>
        <p:nvPicPr>
          <p:cNvPr id="5" name="Picture 2" descr="Checklist for Verification and Approval Icons Clipart | PNG All">
            <a:extLst>
              <a:ext uri="{FF2B5EF4-FFF2-40B4-BE49-F238E27FC236}">
                <a16:creationId xmlns:a16="http://schemas.microsoft.com/office/drawing/2014/main" xmlns="" id="{C68D6A9F-0CCA-AF26-0172-16B1079E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58" y="3363283"/>
            <a:ext cx="365573" cy="2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4c13a3e696_0_157"/>
          <p:cNvSpPr txBox="1">
            <a:spLocks noGrp="1"/>
          </p:cNvSpPr>
          <p:nvPr>
            <p:ph type="body" idx="3"/>
          </p:nvPr>
        </p:nvSpPr>
        <p:spPr>
          <a:xfrm>
            <a:off x="171683" y="848784"/>
            <a:ext cx="9040350" cy="923309"/>
          </a:xfrm>
          <a:prstGeom prst="rect">
            <a:avLst/>
          </a:prstGeom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/>
              <a:t>Кошелек</a:t>
            </a:r>
            <a:endParaRPr/>
          </a:p>
        </p:txBody>
      </p:sp>
      <p:pic>
        <p:nvPicPr>
          <p:cNvPr id="696" name="Google Shape;696;g34c13a3e696_0_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7088" y="579663"/>
            <a:ext cx="5008988" cy="627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g34c13a3e696_0_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50" y="2564678"/>
            <a:ext cx="6713112" cy="316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180E66-CAF6-D9A0-B2C6-7AA8693C156F}"/>
              </a:ext>
            </a:extLst>
          </p:cNvPr>
          <p:cNvSpPr txBox="1"/>
          <p:nvPr/>
        </p:nvSpPr>
        <p:spPr>
          <a:xfrm>
            <a:off x="380531" y="5860749"/>
            <a:ext cx="6124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 рамках мероприятий ведем </a:t>
            </a:r>
            <a:r>
              <a:rPr lang="ru-RU" sz="1600" dirty="0" err="1"/>
              <a:t>тразнакции</a:t>
            </a:r>
            <a:r>
              <a:rPr lang="ru-RU" sz="1600" dirty="0"/>
              <a:t> по кошелькам</a:t>
            </a:r>
          </a:p>
          <a:p>
            <a:r>
              <a:rPr lang="ru-RU" sz="1600" dirty="0" err="1"/>
              <a:t>бюджетодержателей</a:t>
            </a:r>
            <a:endParaRPr lang="ru-RU" sz="1600" dirty="0"/>
          </a:p>
        </p:txBody>
      </p:sp>
      <p:pic>
        <p:nvPicPr>
          <p:cNvPr id="3" name="Picture 2" descr="Checklist for Verification and Approval Icons Clipart | PNG All">
            <a:extLst>
              <a:ext uri="{FF2B5EF4-FFF2-40B4-BE49-F238E27FC236}">
                <a16:creationId xmlns:a16="http://schemas.microsoft.com/office/drawing/2014/main" xmlns="" id="{147D05EE-18C6-61DE-4883-251CE2256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50" y="5930315"/>
            <a:ext cx="365573" cy="24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4c13a3e696_0_163"/>
          <p:cNvSpPr txBox="1">
            <a:spLocks noGrp="1"/>
          </p:cNvSpPr>
          <p:nvPr>
            <p:ph type="body" idx="3"/>
          </p:nvPr>
        </p:nvSpPr>
        <p:spPr>
          <a:xfrm>
            <a:off x="232050" y="261680"/>
            <a:ext cx="11959950" cy="1431141"/>
          </a:xfrm>
          <a:prstGeom prst="rect">
            <a:avLst/>
          </a:prstGeom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 sz="7500" dirty="0"/>
              <a:t>Лимиты </a:t>
            </a:r>
            <a:endParaRPr sz="7500"/>
          </a:p>
          <a:p>
            <a:pPr marL="0" indent="0"/>
            <a:r>
              <a:rPr lang="en-US" sz="7500" dirty="0"/>
              <a:t>в командировках</a:t>
            </a:r>
            <a:endParaRPr sz="7500"/>
          </a:p>
        </p:txBody>
      </p:sp>
      <p:pic>
        <p:nvPicPr>
          <p:cNvPr id="703" name="Google Shape;703;g34c13a3e696_0_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4710" y="1935448"/>
            <a:ext cx="4607775" cy="459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34c13a3e696_0_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726091">
            <a:off x="5478437" y="2251738"/>
            <a:ext cx="1235125" cy="43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g34c13a3e696_0_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700000">
            <a:off x="5218985" y="2349055"/>
            <a:ext cx="1552102" cy="55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34c13a3e696_0_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0675" y="2803013"/>
            <a:ext cx="1228725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g34c13a3e696_0_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013" y="969399"/>
            <a:ext cx="9358377" cy="55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g34c13a3e696_0_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863129">
            <a:off x="7213124" y="1200093"/>
            <a:ext cx="1870394" cy="821367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g34c13a3e696_0_171"/>
          <p:cNvSpPr txBox="1"/>
          <p:nvPr/>
        </p:nvSpPr>
        <p:spPr>
          <a:xfrm>
            <a:off x="9182250" y="1421529"/>
            <a:ext cx="300975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pPr algn="ctr"/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Здесь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включены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ограничения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по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тревел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политикам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4" name="Google Shape;714;g34c13a3e696_0_171"/>
          <p:cNvSpPr txBox="1"/>
          <p:nvPr/>
        </p:nvSpPr>
        <p:spPr>
          <a:xfrm>
            <a:off x="8919905" y="2244185"/>
            <a:ext cx="2878350" cy="9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pPr algn="ctr"/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Запрещаем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классы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билетов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их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не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видят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вовсе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Превышение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лимита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на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разрешенные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билеты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подсвечиваем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создать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командировку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500" dirty="0" err="1">
                <a:latin typeface="Helvetica Neue"/>
                <a:ea typeface="Helvetica Neue"/>
                <a:cs typeface="Helvetica Neue"/>
                <a:sym typeface="Helvetica Neue"/>
              </a:rPr>
              <a:t>разрешаем</a:t>
            </a:r>
            <a:r>
              <a:rPr lang="en-US" sz="1500" dirty="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15" name="Google Shape;715;g34c13a3e696_0_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342255">
            <a:off x="2541159" y="2842198"/>
            <a:ext cx="1870394" cy="821367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g34c13a3e696_0_171"/>
          <p:cNvSpPr txBox="1"/>
          <p:nvPr/>
        </p:nvSpPr>
        <p:spPr>
          <a:xfrm>
            <a:off x="130023" y="1514177"/>
            <a:ext cx="3009750" cy="169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pPr algn="ctr"/>
            <a:r>
              <a:rPr lang="en-US" sz="1500">
                <a:latin typeface="Helvetica Neue"/>
                <a:ea typeface="Helvetica Neue"/>
                <a:cs typeface="Helvetica Neue"/>
                <a:sym typeface="Helvetica Neue"/>
              </a:rPr>
              <a:t>При превышении лимитов - маршрутизируем, чтобы убедиться 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/>
            <a:r>
              <a:rPr lang="en-US" sz="1500">
                <a:latin typeface="Helvetica Neue"/>
                <a:ea typeface="Helvetica Neue"/>
                <a:cs typeface="Helvetica Neue"/>
                <a:sym typeface="Helvetica Neue"/>
              </a:rPr>
              <a:t>в бизнес-необходимости. Адекватные превышения на небольшие суммы - одобряют тревел координаторы.</a:t>
            </a:r>
            <a:endParaRPr sz="1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g34c13a3e696_0_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5738" y="944169"/>
            <a:ext cx="6760529" cy="2596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g34c13a3e696_0_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263" y="4481355"/>
            <a:ext cx="11903950" cy="118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D4B057-AD19-4CA1-8406-35E093776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76" y="165470"/>
            <a:ext cx="2335923" cy="233592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34c13a3e696_0_186"/>
          <p:cNvSpPr txBox="1">
            <a:spLocks noGrp="1"/>
          </p:cNvSpPr>
          <p:nvPr>
            <p:ph type="body" idx="3"/>
          </p:nvPr>
        </p:nvSpPr>
        <p:spPr>
          <a:xfrm>
            <a:off x="243392" y="1021678"/>
            <a:ext cx="9040350" cy="923309"/>
          </a:xfrm>
          <a:prstGeom prst="rect">
            <a:avLst/>
          </a:prstGeom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/>
              <a:t>Эпилог</a:t>
            </a:r>
            <a:endParaRPr/>
          </a:p>
        </p:txBody>
      </p:sp>
      <p:sp>
        <p:nvSpPr>
          <p:cNvPr id="729" name="Google Shape;729;g34c13a3e696_0_186"/>
          <p:cNvSpPr txBox="1"/>
          <p:nvPr/>
        </p:nvSpPr>
        <p:spPr>
          <a:xfrm>
            <a:off x="1170950" y="2672563"/>
            <a:ext cx="10703550" cy="32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r>
              <a:rPr lang="en-US" sz="2400"/>
              <a:t>Процессный движок 1С:Документооборот позволяет сократить большую часть рутинных задач.</a:t>
            </a:r>
            <a:endParaRPr sz="2400"/>
          </a:p>
          <a:p>
            <a:endParaRPr sz="2400"/>
          </a:p>
          <a:p>
            <a:r>
              <a:rPr lang="en-US" sz="2400"/>
              <a:t>Где-то потребуется наждачная бумага, где-то напильник, но большую часть функционала уже сделали за нас.</a:t>
            </a:r>
            <a:endParaRPr sz="2400"/>
          </a:p>
          <a:p>
            <a:endParaRPr sz="2400"/>
          </a:p>
          <a:p>
            <a:r>
              <a:rPr lang="en-US" sz="2400"/>
              <a:t>Вершина мастерства - организовать работу в типовой конфигурации.</a:t>
            </a:r>
            <a:endParaRPr sz="2400"/>
          </a:p>
          <a:p>
            <a:r>
              <a:rPr lang="en-US" sz="2400"/>
              <a:t>(</a:t>
            </a:r>
            <a:r>
              <a:rPr lang="en-US" sz="2100" i="1"/>
              <a:t>Но тут нужно поистине познать дзен</a:t>
            </a:r>
            <a:r>
              <a:rPr lang="en-US" sz="2400"/>
              <a:t>)</a:t>
            </a:r>
            <a:endParaRPr sz="2400"/>
          </a:p>
        </p:txBody>
      </p:sp>
      <p:pic>
        <p:nvPicPr>
          <p:cNvPr id="730" name="Google Shape;730;g34c13a3e696_0_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50" y="2730650"/>
            <a:ext cx="569513" cy="56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g34c13a3e696_0_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50" y="3836519"/>
            <a:ext cx="569513" cy="56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g34c13a3e696_0_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250" y="4895175"/>
            <a:ext cx="569513" cy="56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g34c13a3e696_0_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5375" y="0"/>
            <a:ext cx="2381250" cy="2609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3479c0ab507_0_66"/>
          <p:cNvSpPr txBox="1"/>
          <p:nvPr/>
        </p:nvSpPr>
        <p:spPr>
          <a:xfrm>
            <a:off x="358300" y="783888"/>
            <a:ext cx="4333500" cy="418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5300"/>
            </a:pPr>
            <a:r>
              <a:rPr lang="en-US" sz="265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Наша Команда!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9" name="Google Shape;739;g3479c0ab507_0_66"/>
          <p:cNvPicPr preferRelativeResize="0"/>
          <p:nvPr/>
        </p:nvPicPr>
        <p:blipFill rotWithShape="1">
          <a:blip r:embed="rId3">
            <a:alphaModFix/>
          </a:blip>
          <a:srcRect b="22245"/>
          <a:stretch/>
        </p:blipFill>
        <p:spPr>
          <a:xfrm>
            <a:off x="1457144" y="1229452"/>
            <a:ext cx="9098332" cy="49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g3479c0ab507_0_66"/>
          <p:cNvSpPr txBox="1"/>
          <p:nvPr/>
        </p:nvSpPr>
        <p:spPr>
          <a:xfrm>
            <a:off x="9015472" y="6182291"/>
            <a:ext cx="3312600" cy="43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>
              <a:buClr>
                <a:srgbClr val="000000"/>
              </a:buClr>
              <a:buSzPts val="3000"/>
            </a:pPr>
            <a:r>
              <a:rPr lang="en-US" sz="22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 hard, play hard!</a:t>
            </a:r>
            <a:endParaRPr sz="22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41" name="Google Shape;741;g3479c0ab507_0_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11121">
            <a:off x="8583498" y="621343"/>
            <a:ext cx="3215049" cy="3215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4c13a3e696_0_9"/>
          <p:cNvSpPr txBox="1">
            <a:spLocks noGrp="1"/>
          </p:cNvSpPr>
          <p:nvPr>
            <p:ph type="body" idx="2"/>
          </p:nvPr>
        </p:nvSpPr>
        <p:spPr>
          <a:xfrm>
            <a:off x="296639" y="1627763"/>
            <a:ext cx="5032200" cy="323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/>
              <a:t>Аналитик направления СЭД</a:t>
            </a:r>
            <a:endParaRPr/>
          </a:p>
        </p:txBody>
      </p:sp>
      <p:sp>
        <p:nvSpPr>
          <p:cNvPr id="552" name="Google Shape;552;g34c13a3e696_0_9"/>
          <p:cNvSpPr txBox="1">
            <a:spLocks noGrp="1"/>
          </p:cNvSpPr>
          <p:nvPr>
            <p:ph type="body" idx="3"/>
          </p:nvPr>
        </p:nvSpPr>
        <p:spPr>
          <a:xfrm>
            <a:off x="299250" y="816288"/>
            <a:ext cx="5406150" cy="4131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/>
              <a:t>Сергеев Дмитрий</a:t>
            </a:r>
            <a:endParaRPr/>
          </a:p>
        </p:txBody>
      </p:sp>
      <p:sp>
        <p:nvSpPr>
          <p:cNvPr id="553" name="Google Shape;553;g34c13a3e696_0_9"/>
          <p:cNvSpPr txBox="1">
            <a:spLocks noGrp="1"/>
          </p:cNvSpPr>
          <p:nvPr>
            <p:ph type="body" idx="1"/>
          </p:nvPr>
        </p:nvSpPr>
        <p:spPr>
          <a:xfrm>
            <a:off x="1041825" y="2313413"/>
            <a:ext cx="4276350" cy="1130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00" tIns="45700" rIns="45700" bIns="45700" rtlCol="0" anchor="t" anchorCtr="0">
            <a:noAutofit/>
          </a:bodyPr>
          <a:lstStyle/>
          <a:p>
            <a:pPr marL="0" indent="0">
              <a:buSzPts val="1400"/>
            </a:pPr>
            <a:endParaRPr sz="1750"/>
          </a:p>
          <a:p>
            <a:pPr marL="0" indent="0">
              <a:buSzPts val="1400"/>
            </a:pPr>
            <a:r>
              <a:rPr lang="en-US" sz="1750"/>
              <a:t>C 2020 г. работаю на проектах внедрения и ведения систем 1С</a:t>
            </a:r>
            <a:endParaRPr sz="1750"/>
          </a:p>
        </p:txBody>
      </p:sp>
      <p:sp>
        <p:nvSpPr>
          <p:cNvPr id="554" name="Google Shape;554;g34c13a3e696_0_9"/>
          <p:cNvSpPr txBox="1"/>
          <p:nvPr/>
        </p:nvSpPr>
        <p:spPr>
          <a:xfrm>
            <a:off x="1041825" y="3635775"/>
            <a:ext cx="3784200" cy="8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750">
                <a:latin typeface="Helvetica Neue"/>
                <a:ea typeface="Helvetica Neue"/>
                <a:cs typeface="Helvetica Neue"/>
                <a:sym typeface="Helvetica Neue"/>
              </a:rPr>
              <a:t>С 2022 года –  занимаюсь внутренней автоматизацией СЭД в Авито</a:t>
            </a:r>
            <a:endParaRPr sz="17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5" name="Google Shape;555;g34c13a3e696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8483" y="542081"/>
            <a:ext cx="4614863" cy="60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g34c13a3e696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450" y="2585475"/>
            <a:ext cx="465362" cy="465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34c13a3e696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450" y="3654194"/>
            <a:ext cx="465362" cy="465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g34c13a3e696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322776" y="996902"/>
            <a:ext cx="4345091" cy="5861098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34c13a3e696_0_29"/>
          <p:cNvSpPr txBox="1">
            <a:spLocks noGrp="1"/>
          </p:cNvSpPr>
          <p:nvPr>
            <p:ph type="body" idx="1"/>
          </p:nvPr>
        </p:nvSpPr>
        <p:spPr>
          <a:xfrm>
            <a:off x="298762" y="813113"/>
            <a:ext cx="7274550" cy="4131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/>
              <a:t>О чем расскажем в докладе:</a:t>
            </a:r>
            <a:endParaRPr/>
          </a:p>
        </p:txBody>
      </p:sp>
      <p:sp>
        <p:nvSpPr>
          <p:cNvPr id="564" name="Google Shape;564;g34c13a3e696_0_29"/>
          <p:cNvSpPr txBox="1">
            <a:spLocks noGrp="1"/>
          </p:cNvSpPr>
          <p:nvPr>
            <p:ph type="body" idx="6"/>
          </p:nvPr>
        </p:nvSpPr>
        <p:spPr>
          <a:xfrm>
            <a:off x="1977213" y="1833688"/>
            <a:ext cx="5649150" cy="8617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 sz="2650" i="1">
                <a:solidFill>
                  <a:srgbClr val="8358FF"/>
                </a:solidFill>
              </a:rPr>
              <a:t>Почти</a:t>
            </a:r>
            <a:r>
              <a:rPr lang="en-US" sz="2650"/>
              <a:t> контроль бюджета</a:t>
            </a:r>
            <a:endParaRPr sz="2650"/>
          </a:p>
          <a:p>
            <a:pPr marL="0" indent="0"/>
            <a:r>
              <a:rPr lang="en-US" sz="2650"/>
              <a:t>в договорных процессах</a:t>
            </a:r>
            <a:endParaRPr sz="2650"/>
          </a:p>
        </p:txBody>
      </p:sp>
      <p:sp>
        <p:nvSpPr>
          <p:cNvPr id="565" name="Google Shape;565;g34c13a3e696_0_29"/>
          <p:cNvSpPr txBox="1">
            <a:spLocks noGrp="1"/>
          </p:cNvSpPr>
          <p:nvPr>
            <p:ph type="body" idx="7"/>
          </p:nvPr>
        </p:nvSpPr>
        <p:spPr>
          <a:xfrm>
            <a:off x="1977213" y="3429000"/>
            <a:ext cx="4513800" cy="86175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 sz="2650"/>
              <a:t>Зачем нам </a:t>
            </a:r>
            <a:r>
              <a:rPr lang="en-US" sz="2650" i="1">
                <a:solidFill>
                  <a:srgbClr val="8358FF"/>
                </a:solidFill>
              </a:rPr>
              <a:t>кошельки</a:t>
            </a:r>
            <a:r>
              <a:rPr lang="en-US" sz="2650"/>
              <a:t> для мероприятий</a:t>
            </a:r>
            <a:endParaRPr sz="2650"/>
          </a:p>
        </p:txBody>
      </p:sp>
      <p:sp>
        <p:nvSpPr>
          <p:cNvPr id="566" name="Google Shape;566;g34c13a3e696_0_29"/>
          <p:cNvSpPr txBox="1">
            <a:spLocks noGrp="1"/>
          </p:cNvSpPr>
          <p:nvPr>
            <p:ph type="body" idx="8"/>
          </p:nvPr>
        </p:nvSpPr>
        <p:spPr>
          <a:xfrm>
            <a:off x="1986588" y="4799313"/>
            <a:ext cx="5792100" cy="126955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 sz="2650" dirty="0"/>
              <a:t>Лимиты и </a:t>
            </a:r>
            <a:r>
              <a:rPr lang="en-US" sz="2650" dirty="0" err="1"/>
              <a:t>ограничения</a:t>
            </a:r>
            <a:r>
              <a:rPr lang="en-US" sz="2650" dirty="0"/>
              <a:t> </a:t>
            </a:r>
            <a:endParaRPr sz="2650"/>
          </a:p>
          <a:p>
            <a:pPr marL="0" indent="0"/>
            <a:r>
              <a:rPr lang="en-US" sz="2650" dirty="0"/>
              <a:t>в </a:t>
            </a:r>
            <a:r>
              <a:rPr lang="en-US" sz="2650" dirty="0" err="1"/>
              <a:t>процессах</a:t>
            </a:r>
            <a:r>
              <a:rPr lang="en-US" sz="2650" dirty="0"/>
              <a:t> </a:t>
            </a:r>
            <a:r>
              <a:rPr lang="en-US" sz="2650" dirty="0" err="1"/>
              <a:t>согласования</a:t>
            </a:r>
            <a:r>
              <a:rPr lang="en-US" sz="2650" dirty="0"/>
              <a:t> </a:t>
            </a:r>
            <a:endParaRPr sz="2650"/>
          </a:p>
          <a:p>
            <a:pPr marL="0" indent="0"/>
            <a:r>
              <a:rPr lang="en-US" sz="2650" dirty="0"/>
              <a:t>и </a:t>
            </a:r>
            <a:r>
              <a:rPr lang="en-US" sz="2650" dirty="0" err="1"/>
              <a:t>оформления</a:t>
            </a:r>
            <a:r>
              <a:rPr lang="en-US" sz="2650" dirty="0"/>
              <a:t> </a:t>
            </a:r>
            <a:r>
              <a:rPr lang="en-US" sz="2650" dirty="0" err="1"/>
              <a:t>командировок</a:t>
            </a:r>
            <a:endParaRPr sz="2650"/>
          </a:p>
        </p:txBody>
      </p:sp>
      <p:sp>
        <p:nvSpPr>
          <p:cNvPr id="567" name="Google Shape;567;g34c13a3e696_0_29"/>
          <p:cNvSpPr txBox="1"/>
          <p:nvPr/>
        </p:nvSpPr>
        <p:spPr>
          <a:xfrm>
            <a:off x="24212" y="7091655"/>
            <a:ext cx="3310050" cy="767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>
              <a:lnSpc>
                <a:spcPct val="106896"/>
              </a:lnSpc>
              <a:buClr>
                <a:srgbClr val="FFFFFF"/>
              </a:buClr>
              <a:buSzPts val="2900"/>
            </a:pPr>
            <a:r>
              <a:rPr lang="en-US" sz="145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Композицию из инструментов графики можно менять в зависимости от контекста слайда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g34c13a3e696_0_29" descr="Изображение"/>
          <p:cNvPicPr preferRelativeResize="0"/>
          <p:nvPr/>
        </p:nvPicPr>
        <p:blipFill rotWithShape="1">
          <a:blip r:embed="rId4">
            <a:alphaModFix/>
          </a:blip>
          <a:srcRect t="14428" b="14427"/>
          <a:stretch/>
        </p:blipFill>
        <p:spPr>
          <a:xfrm>
            <a:off x="298769" y="1801813"/>
            <a:ext cx="1314934" cy="935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g34c13a3e696_0_29" descr="Изображение"/>
          <p:cNvPicPr preferRelativeResize="0"/>
          <p:nvPr/>
        </p:nvPicPr>
        <p:blipFill rotWithShape="1">
          <a:blip r:embed="rId5">
            <a:alphaModFix/>
          </a:blip>
          <a:srcRect t="14428" b="14427"/>
          <a:stretch/>
        </p:blipFill>
        <p:spPr>
          <a:xfrm>
            <a:off x="298773" y="3278635"/>
            <a:ext cx="1314921" cy="935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34c13a3e696_0_29" descr="Изображение"/>
          <p:cNvPicPr preferRelativeResize="0"/>
          <p:nvPr/>
        </p:nvPicPr>
        <p:blipFill rotWithShape="1">
          <a:blip r:embed="rId6">
            <a:alphaModFix/>
          </a:blip>
          <a:srcRect t="14428" b="14427"/>
          <a:stretch/>
        </p:blipFill>
        <p:spPr>
          <a:xfrm>
            <a:off x="298764" y="4799313"/>
            <a:ext cx="1314934" cy="935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4c13a3e696_0_42"/>
          <p:cNvSpPr txBox="1">
            <a:spLocks noGrp="1"/>
          </p:cNvSpPr>
          <p:nvPr>
            <p:ph type="sldNum" idx="12"/>
          </p:nvPr>
        </p:nvSpPr>
        <p:spPr>
          <a:xfrm>
            <a:off x="11496676" y="349866"/>
            <a:ext cx="311400" cy="2051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5400" tIns="25400" rIns="25400" bIns="25400" rtlCol="0" anchor="b" anchorCtr="0">
            <a:spAutoFit/>
          </a:bodyPr>
          <a:lstStyle/>
          <a:p>
            <a:pPr algn="ctr"/>
            <a:fld id="{00000000-1234-1234-1234-123412341234}" type="slidenum">
              <a:rPr lang="en-US">
                <a:solidFill>
                  <a:srgbClr val="000000"/>
                </a:solidFill>
              </a:rPr>
              <a:pPr algn="ctr"/>
              <a:t>4</a:t>
            </a:fld>
            <a:endParaRPr/>
          </a:p>
        </p:txBody>
      </p:sp>
      <p:sp>
        <p:nvSpPr>
          <p:cNvPr id="576" name="Google Shape;576;g34c13a3e696_0_42"/>
          <p:cNvSpPr txBox="1">
            <a:spLocks noGrp="1"/>
          </p:cNvSpPr>
          <p:nvPr>
            <p:ph type="body" idx="1"/>
          </p:nvPr>
        </p:nvSpPr>
        <p:spPr>
          <a:xfrm>
            <a:off x="234325" y="4654800"/>
            <a:ext cx="5213100" cy="15142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/>
              <a:t>Не изобретать велосипед:</a:t>
            </a:r>
            <a:endParaRPr/>
          </a:p>
          <a:p>
            <a:pPr marL="0" indent="0"/>
            <a:r>
              <a:rPr lang="en-US"/>
              <a:t>Доработки не заменяют, </a:t>
            </a:r>
            <a:endParaRPr/>
          </a:p>
          <a:p>
            <a:pPr marL="0" indent="0"/>
            <a:r>
              <a:rPr lang="en-US"/>
              <a:t>а расширяют возможности процессов в 1С:ДО</a:t>
            </a:r>
            <a:endParaRPr/>
          </a:p>
        </p:txBody>
      </p:sp>
      <p:sp>
        <p:nvSpPr>
          <p:cNvPr id="577" name="Google Shape;577;g34c13a3e696_0_42"/>
          <p:cNvSpPr txBox="1">
            <a:spLocks noGrp="1"/>
          </p:cNvSpPr>
          <p:nvPr>
            <p:ph type="body" idx="2"/>
          </p:nvPr>
        </p:nvSpPr>
        <p:spPr>
          <a:xfrm>
            <a:off x="6085688" y="4673050"/>
            <a:ext cx="5560800" cy="78019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/>
              <a:t>Контроль - не всегда сразу значит “НЕЛЬЗЯ”</a:t>
            </a:r>
            <a:endParaRPr/>
          </a:p>
        </p:txBody>
      </p:sp>
      <p:sp>
        <p:nvSpPr>
          <p:cNvPr id="578" name="Google Shape;578;g34c13a3e696_0_42"/>
          <p:cNvSpPr txBox="1">
            <a:spLocks noGrp="1"/>
          </p:cNvSpPr>
          <p:nvPr>
            <p:ph type="body" idx="3"/>
          </p:nvPr>
        </p:nvSpPr>
        <p:spPr>
          <a:xfrm>
            <a:off x="186701" y="1029500"/>
            <a:ext cx="11023350" cy="180047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/>
              <a:t>Контроль через процессы</a:t>
            </a:r>
            <a:endParaRPr/>
          </a:p>
        </p:txBody>
      </p:sp>
      <p:pic>
        <p:nvPicPr>
          <p:cNvPr id="579" name="Google Shape;579;g34c13a3e696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725" y="2985325"/>
            <a:ext cx="1514550" cy="15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g34c13a3e696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0561" y="2710663"/>
            <a:ext cx="2747302" cy="203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g34c13a3e696_0_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749097">
            <a:off x="7090152" y="5662676"/>
            <a:ext cx="1518340" cy="64259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34c13a3e696_0_42"/>
          <p:cNvSpPr txBox="1"/>
          <p:nvPr/>
        </p:nvSpPr>
        <p:spPr>
          <a:xfrm>
            <a:off x="8507138" y="5638013"/>
            <a:ext cx="3139350" cy="8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r>
              <a:rPr lang="en-US" sz="1350" b="1">
                <a:solidFill>
                  <a:srgbClr val="15151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Сбор определенных аналитик помогает что-то запретить попозже =)</a:t>
            </a:r>
            <a:endParaRPr sz="1350" b="1">
              <a:solidFill>
                <a:srgbClr val="15151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4c13a3e696_0_53"/>
          <p:cNvSpPr txBox="1">
            <a:spLocks noGrp="1"/>
          </p:cNvSpPr>
          <p:nvPr>
            <p:ph type="body" idx="3"/>
          </p:nvPr>
        </p:nvSpPr>
        <p:spPr>
          <a:xfrm>
            <a:off x="299246" y="1054259"/>
            <a:ext cx="9040350" cy="1708140"/>
          </a:xfrm>
          <a:prstGeom prst="rect">
            <a:avLst/>
          </a:prstGeom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 sz="6000"/>
              <a:t>Контроль </a:t>
            </a:r>
            <a:endParaRPr sz="6000"/>
          </a:p>
          <a:p>
            <a:pPr marL="0" indent="0"/>
            <a:r>
              <a:rPr lang="en-US" sz="6000"/>
              <a:t>в договорных процессах</a:t>
            </a:r>
            <a:endParaRPr sz="6000"/>
          </a:p>
        </p:txBody>
      </p:sp>
      <p:pic>
        <p:nvPicPr>
          <p:cNvPr id="588" name="Google Shape;588;g34c13a3e696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2288" y="836551"/>
            <a:ext cx="1144780" cy="111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34c13a3e696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8592" y="836551"/>
            <a:ext cx="1144780" cy="111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g34c13a3e696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2358" y="836551"/>
            <a:ext cx="1144780" cy="111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g34c13a3e696_0_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00025" y="972277"/>
            <a:ext cx="2891975" cy="433902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592" name="Google Shape;592;g34c13a3e696_0_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514" y="3105822"/>
            <a:ext cx="511901" cy="511894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g34c13a3e696_0_53"/>
          <p:cNvSpPr txBox="1"/>
          <p:nvPr/>
        </p:nvSpPr>
        <p:spPr>
          <a:xfrm>
            <a:off x="1029198" y="3105819"/>
            <a:ext cx="2806800" cy="3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накопленный итог: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4" name="Google Shape;594;g34c13a3e696_0_53"/>
          <p:cNvSpPr txBox="1"/>
          <p:nvPr/>
        </p:nvSpPr>
        <p:spPr>
          <a:xfrm>
            <a:off x="3517686" y="3149863"/>
            <a:ext cx="4041450" cy="1032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pPr marL="228600" indent="-193675">
              <a:buSzPts val="2500"/>
              <a:buFont typeface="Helvetica Neue"/>
              <a:buChar char="●"/>
            </a:pPr>
            <a:r>
              <a:rPr lang="en-US" sz="1250" dirty="0" err="1">
                <a:latin typeface="Helvetica Neue"/>
                <a:ea typeface="Helvetica Neue"/>
                <a:cs typeface="Helvetica Neue"/>
                <a:sym typeface="Helvetica Neue"/>
              </a:rPr>
              <a:t>сумма</a:t>
            </a:r>
            <a:r>
              <a:rPr lang="en-US" sz="125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50" dirty="0" err="1">
                <a:latin typeface="Helvetica Neue"/>
                <a:ea typeface="Helvetica Neue"/>
                <a:cs typeface="Helvetica Neue"/>
                <a:sym typeface="Helvetica Neue"/>
              </a:rPr>
              <a:t>затрат</a:t>
            </a:r>
            <a:r>
              <a:rPr lang="en-US" sz="125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50" dirty="0" err="1">
                <a:latin typeface="Helvetica Neue"/>
                <a:ea typeface="Helvetica Neue"/>
                <a:cs typeface="Helvetica Neue"/>
                <a:sym typeface="Helvetica Neue"/>
              </a:rPr>
              <a:t>по</a:t>
            </a:r>
            <a:r>
              <a:rPr lang="en-US" sz="125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50" dirty="0" err="1">
                <a:latin typeface="Helvetica Neue"/>
                <a:ea typeface="Helvetica Neue"/>
                <a:cs typeface="Helvetica Neue"/>
                <a:sym typeface="Helvetica Neue"/>
              </a:rPr>
              <a:t>договору</a:t>
            </a:r>
            <a:endParaRPr sz="125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indent="-193675">
              <a:buSzPts val="2500"/>
              <a:buFont typeface="Helvetica Neue"/>
              <a:buChar char="●"/>
            </a:pPr>
            <a:r>
              <a:rPr lang="en-US" sz="1250" dirty="0" err="1">
                <a:latin typeface="Helvetica Neue"/>
                <a:ea typeface="Helvetica Neue"/>
                <a:cs typeface="Helvetica Neue"/>
                <a:sym typeface="Helvetica Neue"/>
              </a:rPr>
              <a:t>сумма</a:t>
            </a:r>
            <a:r>
              <a:rPr lang="en-US" sz="125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50" dirty="0" err="1">
                <a:latin typeface="Helvetica Neue"/>
                <a:ea typeface="Helvetica Neue"/>
                <a:cs typeface="Helvetica Neue"/>
                <a:sym typeface="Helvetica Neue"/>
              </a:rPr>
              <a:t>затрат</a:t>
            </a:r>
            <a:r>
              <a:rPr lang="en-US" sz="125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50" dirty="0" err="1">
                <a:latin typeface="Helvetica Neue"/>
                <a:ea typeface="Helvetica Neue"/>
                <a:cs typeface="Helvetica Neue"/>
                <a:sym typeface="Helvetica Neue"/>
              </a:rPr>
              <a:t>по</a:t>
            </a:r>
            <a:r>
              <a:rPr lang="en-US" sz="125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50" dirty="0" err="1">
                <a:latin typeface="Helvetica Neue"/>
                <a:ea typeface="Helvetica Neue"/>
                <a:cs typeface="Helvetica Neue"/>
                <a:sym typeface="Helvetica Neue"/>
              </a:rPr>
              <a:t>контрагенту</a:t>
            </a:r>
            <a:endParaRPr lang="ru-RU" sz="125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indent="-193675">
              <a:buSzPts val="2500"/>
              <a:buFont typeface="Helvetica Neue"/>
              <a:buChar char="●"/>
            </a:pPr>
            <a:r>
              <a:rPr lang="ru-RU" sz="1250" dirty="0">
                <a:latin typeface="Helvetica Neue"/>
                <a:ea typeface="Helvetica Neue"/>
                <a:cs typeface="Helvetica Neue"/>
                <a:sym typeface="Helvetica Neue"/>
              </a:rPr>
              <a:t>сумма затрат по всем контрагентам в которых выбран тендер</a:t>
            </a:r>
          </a:p>
          <a:p>
            <a:pPr marL="228600" indent="-193675">
              <a:buSzPts val="2500"/>
              <a:buFont typeface="Helvetica Neue"/>
              <a:buChar char="●"/>
            </a:pPr>
            <a:r>
              <a:rPr lang="en-US" sz="1250" dirty="0" err="1">
                <a:latin typeface="Helvetica Neue"/>
                <a:ea typeface="Helvetica Neue"/>
                <a:cs typeface="Helvetica Neue"/>
                <a:sym typeface="Helvetica Neue"/>
              </a:rPr>
              <a:t>сумма</a:t>
            </a:r>
            <a:r>
              <a:rPr lang="en-US" sz="125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50" dirty="0" err="1">
                <a:latin typeface="Helvetica Neue"/>
                <a:ea typeface="Helvetica Neue"/>
                <a:cs typeface="Helvetica Neue"/>
                <a:sym typeface="Helvetica Neue"/>
              </a:rPr>
              <a:t>тендера</a:t>
            </a:r>
            <a:r>
              <a:rPr lang="en-US" sz="125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50" dirty="0" err="1">
                <a:latin typeface="Helvetica Neue"/>
                <a:ea typeface="Helvetica Neue"/>
                <a:cs typeface="Helvetica Neue"/>
                <a:sym typeface="Helvetica Neue"/>
              </a:rPr>
              <a:t>по</a:t>
            </a:r>
            <a:r>
              <a:rPr lang="en-US" sz="125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50" dirty="0" err="1">
                <a:latin typeface="Helvetica Neue"/>
                <a:ea typeface="Helvetica Neue"/>
                <a:cs typeface="Helvetica Neue"/>
                <a:sym typeface="Helvetica Neue"/>
              </a:rPr>
              <a:t>контрагенту</a:t>
            </a:r>
            <a:endParaRPr sz="125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5" name="Google Shape;595;g34c13a3e696_0_53"/>
          <p:cNvSpPr/>
          <p:nvPr/>
        </p:nvSpPr>
        <p:spPr>
          <a:xfrm flipH="1">
            <a:off x="7427088" y="3105825"/>
            <a:ext cx="1630050" cy="1032150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endParaRPr sz="900"/>
          </a:p>
        </p:txBody>
      </p:sp>
      <p:sp>
        <p:nvSpPr>
          <p:cNvPr id="596" name="Google Shape;596;g34c13a3e696_0_53"/>
          <p:cNvSpPr txBox="1"/>
          <p:nvPr/>
        </p:nvSpPr>
        <p:spPr>
          <a:xfrm>
            <a:off x="7866348" y="3256438"/>
            <a:ext cx="105855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pPr algn="ctr"/>
            <a:r>
              <a:rPr lang="en-US" sz="1500" b="1" i="1">
                <a:latin typeface="Helvetica Neue"/>
                <a:ea typeface="Helvetica Neue"/>
                <a:cs typeface="Helvetica Neue"/>
                <a:sym typeface="Helvetica Neue"/>
              </a:rPr>
              <a:t>Из 1С:УХ в</a:t>
            </a:r>
            <a:endParaRPr sz="1500" b="1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/>
            <a:r>
              <a:rPr lang="en-US" sz="1500" b="1" i="1">
                <a:latin typeface="Helvetica Neue"/>
                <a:ea typeface="Helvetica Neue"/>
                <a:cs typeface="Helvetica Neue"/>
                <a:sym typeface="Helvetica Neue"/>
              </a:rPr>
              <a:t>1С:ДО</a:t>
            </a:r>
            <a:endParaRPr sz="1500" b="1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97" name="Google Shape;597;g34c13a3e696_0_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514" y="4860347"/>
            <a:ext cx="511901" cy="511894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34c13a3e696_0_53"/>
          <p:cNvSpPr txBox="1"/>
          <p:nvPr/>
        </p:nvSpPr>
        <p:spPr>
          <a:xfrm>
            <a:off x="1029198" y="4709063"/>
            <a:ext cx="2068350" cy="3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условия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маршрутизации: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9" name="Google Shape;599;g34c13a3e696_0_53"/>
          <p:cNvSpPr txBox="1"/>
          <p:nvPr/>
        </p:nvSpPr>
        <p:spPr>
          <a:xfrm>
            <a:off x="3517686" y="4744894"/>
            <a:ext cx="404145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pPr marL="228600" indent="-193675">
              <a:buSzPts val="2500"/>
              <a:buFont typeface="Helvetica Neue"/>
              <a:buChar char="●"/>
            </a:pPr>
            <a:r>
              <a:rPr lang="en-US" sz="1250">
                <a:latin typeface="Helvetica Neue"/>
                <a:ea typeface="Helvetica Neue"/>
                <a:cs typeface="Helvetica Neue"/>
                <a:sym typeface="Helvetica Neue"/>
              </a:rPr>
              <a:t>проверка сумм по накопленному итогу</a:t>
            </a:r>
            <a:endParaRPr sz="125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indent="-193675">
              <a:buSzPts val="2500"/>
              <a:buFont typeface="Helvetica Neue"/>
              <a:buChar char="●"/>
            </a:pPr>
            <a:r>
              <a:rPr lang="en-US" sz="1250">
                <a:latin typeface="Helvetica Neue"/>
                <a:ea typeface="Helvetica Neue"/>
                <a:cs typeface="Helvetica Neue"/>
                <a:sym typeface="Helvetica Neue"/>
              </a:rPr>
              <a:t>проверка сумм документов в разрезе организаций (крупная сделка)</a:t>
            </a:r>
            <a:endParaRPr sz="125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4c13a3e696_0_69"/>
          <p:cNvSpPr txBox="1">
            <a:spLocks noGrp="1"/>
          </p:cNvSpPr>
          <p:nvPr>
            <p:ph type="body" idx="3"/>
          </p:nvPr>
        </p:nvSpPr>
        <p:spPr>
          <a:xfrm>
            <a:off x="297826" y="1057713"/>
            <a:ext cx="11186550" cy="1154142"/>
          </a:xfrm>
          <a:prstGeom prst="rect">
            <a:avLst/>
          </a:prstGeom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 sz="6000"/>
              <a:t>Контроль в договорных процессах</a:t>
            </a:r>
            <a:endParaRPr sz="6000"/>
          </a:p>
        </p:txBody>
      </p:sp>
      <p:pic>
        <p:nvPicPr>
          <p:cNvPr id="605" name="Google Shape;605;g34c13a3e696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8362" y="772088"/>
            <a:ext cx="983226" cy="98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34c13a3e696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1587" y="772088"/>
            <a:ext cx="983226" cy="98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g34c13a3e696_0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00" y="2442775"/>
            <a:ext cx="6183012" cy="391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g34c13a3e696_0_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0900" y="2568737"/>
            <a:ext cx="5061088" cy="86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g34c13a3e696_0_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9400" y="4094187"/>
            <a:ext cx="4982588" cy="231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g34c13a3e696_0_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675" y="720013"/>
            <a:ext cx="2350601" cy="235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g34c13a3e696_0_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3105" y="1559893"/>
            <a:ext cx="1518339" cy="6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g34c13a3e696_0_82"/>
          <p:cNvSpPr txBox="1"/>
          <p:nvPr/>
        </p:nvSpPr>
        <p:spPr>
          <a:xfrm>
            <a:off x="5019863" y="1632863"/>
            <a:ext cx="849150" cy="41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r>
              <a:rPr lang="en-US" sz="3000" b="1">
                <a:latin typeface="Helvetica Neue"/>
                <a:ea typeface="Helvetica Neue"/>
                <a:cs typeface="Helvetica Neue"/>
                <a:sym typeface="Helvetica Neue"/>
              </a:rPr>
              <a:t>ДО</a:t>
            </a:r>
            <a:endParaRPr sz="3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7" name="Google Shape;617;g34c13a3e696_0_82"/>
          <p:cNvSpPr txBox="1"/>
          <p:nvPr/>
        </p:nvSpPr>
        <p:spPr>
          <a:xfrm>
            <a:off x="6632738" y="1632863"/>
            <a:ext cx="849150" cy="41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r>
              <a:rPr lang="en-US" sz="3000" b="1">
                <a:latin typeface="Helvetica Neue"/>
                <a:ea typeface="Helvetica Neue"/>
                <a:cs typeface="Helvetica Neue"/>
                <a:sym typeface="Helvetica Neue"/>
              </a:rPr>
              <a:t>УХ</a:t>
            </a:r>
            <a:endParaRPr sz="3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8" name="Google Shape;618;g34c13a3e696_0_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99990" y="1559887"/>
            <a:ext cx="992026" cy="41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g34c13a3e696_0_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5599990" y="1782637"/>
            <a:ext cx="992026" cy="419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g34c13a3e696_0_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7199202" y="1454640"/>
            <a:ext cx="2082436" cy="881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g34c13a3e696_0_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43182" y="503256"/>
            <a:ext cx="2755861" cy="2755861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g34c13a3e696_0_82"/>
          <p:cNvSpPr txBox="1"/>
          <p:nvPr/>
        </p:nvSpPr>
        <p:spPr>
          <a:xfrm>
            <a:off x="9823750" y="1782638"/>
            <a:ext cx="1474200" cy="27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r>
              <a:rPr lang="en-US" sz="1400"/>
              <a:t>Маршрутизация</a:t>
            </a:r>
            <a:endParaRPr sz="1400"/>
          </a:p>
        </p:txBody>
      </p:sp>
      <p:pic>
        <p:nvPicPr>
          <p:cNvPr id="623" name="Google Shape;623;g34c13a3e696_0_8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9" y="3008275"/>
            <a:ext cx="12192000" cy="8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g34c13a3e696_0_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56388" y="3589537"/>
            <a:ext cx="10079188" cy="315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34c13a3e696_0_8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502150" y="0"/>
            <a:ext cx="689850" cy="64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g34c13a3e696_0_8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46124" y="2052710"/>
            <a:ext cx="3153075" cy="3153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g34c13a3e696_0_82"/>
          <p:cNvSpPr/>
          <p:nvPr/>
        </p:nvSpPr>
        <p:spPr>
          <a:xfrm>
            <a:off x="4941544" y="3324375"/>
            <a:ext cx="1486911" cy="6080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900" b="1">
                <a:ln w="9525" cap="flat" cmpd="sng">
                  <a:solidFill>
                    <a:srgbClr val="FE6948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E6948"/>
                </a:solidFill>
                <a:latin typeface="Helvetica Neue"/>
              </a:rPr>
              <a:t>FTE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4c13a3e696_0_100"/>
          <p:cNvSpPr txBox="1">
            <a:spLocks noGrp="1"/>
          </p:cNvSpPr>
          <p:nvPr>
            <p:ph type="body" idx="3"/>
          </p:nvPr>
        </p:nvSpPr>
        <p:spPr>
          <a:xfrm>
            <a:off x="297821" y="1048900"/>
            <a:ext cx="9040350" cy="1154142"/>
          </a:xfrm>
          <a:prstGeom prst="rect">
            <a:avLst/>
          </a:prstGeom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 sz="6000"/>
              <a:t>Контроль счетов без заключения договора</a:t>
            </a:r>
            <a:endParaRPr sz="6000"/>
          </a:p>
        </p:txBody>
      </p:sp>
      <p:pic>
        <p:nvPicPr>
          <p:cNvPr id="633" name="Google Shape;633;g34c13a3e696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6538" y="5376125"/>
            <a:ext cx="6156651" cy="111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g34c13a3e696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825" y="2573400"/>
            <a:ext cx="7738976" cy="195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g34c13a3e696_0_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468182">
            <a:off x="7065590" y="4646366"/>
            <a:ext cx="1521908" cy="660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g34c13a3e696_0_1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361361">
            <a:off x="5233940" y="2398713"/>
            <a:ext cx="1331317" cy="133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34c13a3e696_0_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1797" y="280483"/>
            <a:ext cx="2354038" cy="235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34c13a3e696_0_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86216" y="2495638"/>
            <a:ext cx="3742713" cy="219980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4c13a3e696_0_110"/>
          <p:cNvSpPr txBox="1">
            <a:spLocks noGrp="1"/>
          </p:cNvSpPr>
          <p:nvPr>
            <p:ph type="body" idx="3"/>
          </p:nvPr>
        </p:nvSpPr>
        <p:spPr>
          <a:xfrm>
            <a:off x="188964" y="1021678"/>
            <a:ext cx="9040350" cy="1800473"/>
          </a:xfrm>
          <a:prstGeom prst="rect">
            <a:avLst/>
          </a:prstGeom>
        </p:spPr>
        <p:txBody>
          <a:bodyPr spcFirstLastPara="1" vert="horz" wrap="square" lIns="45713" tIns="22850" rIns="45713" bIns="22850" rtlCol="0" anchor="t" anchorCtr="0">
            <a:spAutoFit/>
          </a:bodyPr>
          <a:lstStyle/>
          <a:p>
            <a:pPr marL="0" indent="0"/>
            <a:r>
              <a:rPr lang="en-US"/>
              <a:t>Бюджеты мероприятий</a:t>
            </a:r>
            <a:endParaRPr/>
          </a:p>
        </p:txBody>
      </p:sp>
      <p:sp>
        <p:nvSpPr>
          <p:cNvPr id="644" name="Google Shape;644;g34c13a3e696_0_110"/>
          <p:cNvSpPr txBox="1"/>
          <p:nvPr/>
        </p:nvSpPr>
        <p:spPr>
          <a:xfrm>
            <a:off x="234577" y="5025338"/>
            <a:ext cx="5302500" cy="112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228600" indent="-225425">
              <a:buSzPts val="3500"/>
              <a:buFont typeface="Helvetica Neue"/>
              <a:buChar char="●"/>
            </a:pPr>
            <a:r>
              <a:rPr lang="en-US" sz="1750">
                <a:latin typeface="Helvetica Neue"/>
                <a:ea typeface="Helvetica Neue"/>
                <a:cs typeface="Helvetica Neue"/>
                <a:sym typeface="Helvetica Neue"/>
              </a:rPr>
              <a:t>Много подразделений</a:t>
            </a:r>
            <a:endParaRPr sz="175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indent="-225425">
              <a:buSzPts val="3500"/>
              <a:buFont typeface="Helvetica Neue"/>
              <a:buChar char="●"/>
            </a:pPr>
            <a:r>
              <a:rPr lang="en-US" sz="1750">
                <a:latin typeface="Helvetica Neue"/>
                <a:ea typeface="Helvetica Neue"/>
                <a:cs typeface="Helvetica Neue"/>
                <a:sym typeface="Helvetica Neue"/>
              </a:rPr>
              <a:t>Подразделения проводят мероприятия</a:t>
            </a:r>
            <a:endParaRPr sz="175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indent="-225425">
              <a:buSzPts val="3500"/>
              <a:buFont typeface="Helvetica Neue"/>
              <a:buChar char="●"/>
            </a:pPr>
            <a:r>
              <a:rPr lang="en-US" sz="1750">
                <a:latin typeface="Helvetica Neue"/>
                <a:ea typeface="Helvetica Neue"/>
                <a:cs typeface="Helvetica Neue"/>
                <a:sym typeface="Helvetica Neue"/>
              </a:rPr>
              <a:t>Каждое подразделение ведет учет бюджета по своему усмотрению </a:t>
            </a:r>
            <a:endParaRPr sz="175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5" name="Google Shape;645;g34c13a3e696_0_110"/>
          <p:cNvSpPr txBox="1"/>
          <p:nvPr/>
        </p:nvSpPr>
        <p:spPr>
          <a:xfrm>
            <a:off x="5922126" y="5025338"/>
            <a:ext cx="5782650" cy="166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 marL="228600" indent="-225425">
              <a:buSzPts val="3500"/>
              <a:buFont typeface="Helvetica Neue"/>
              <a:buChar char="●"/>
            </a:pPr>
            <a:r>
              <a:rPr lang="en-US" sz="1750">
                <a:latin typeface="Helvetica Neue"/>
                <a:ea typeface="Helvetica Neue"/>
                <a:cs typeface="Helvetica Neue"/>
                <a:sym typeface="Helvetica Neue"/>
              </a:rPr>
              <a:t>Много бюджетов</a:t>
            </a:r>
            <a:endParaRPr sz="175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indent="-225425">
              <a:buSzPts val="3500"/>
              <a:buFont typeface="Helvetica Neue"/>
              <a:buChar char="●"/>
            </a:pPr>
            <a:r>
              <a:rPr lang="en-US" sz="1750">
                <a:latin typeface="Helvetica Neue"/>
                <a:ea typeface="Helvetica Neue"/>
                <a:cs typeface="Helvetica Neue"/>
                <a:sym typeface="Helvetica Neue"/>
              </a:rPr>
              <a:t>Ну это не проблема, мероприятия это весело (</a:t>
            </a:r>
            <a:r>
              <a:rPr lang="en-US" sz="1750" i="1">
                <a:latin typeface="Helvetica Neue"/>
                <a:ea typeface="Helvetica Neue"/>
                <a:cs typeface="Helvetica Neue"/>
                <a:sym typeface="Helvetica Neue"/>
              </a:rPr>
              <a:t>иногда</a:t>
            </a:r>
            <a:r>
              <a:rPr lang="en-US" sz="175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75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indent="-225425">
              <a:buSzPts val="3500"/>
              <a:buFont typeface="Helvetica Neue"/>
              <a:buChar char="●"/>
            </a:pPr>
            <a:r>
              <a:rPr lang="en-US" sz="1750">
                <a:latin typeface="Helvetica Neue"/>
                <a:ea typeface="Helvetica Neue"/>
                <a:cs typeface="Helvetica Neue"/>
                <a:sym typeface="Helvetica Neue"/>
              </a:rPr>
              <a:t>Ведется в хаотичных таблицах эксель, блокноте, самописной конфе, в какой-нибудь неправославной не 1Сной учетной системе…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6" name="Google Shape;646;g34c13a3e696_0_110"/>
          <p:cNvSpPr txBox="1"/>
          <p:nvPr/>
        </p:nvSpPr>
        <p:spPr>
          <a:xfrm>
            <a:off x="239189" y="4554588"/>
            <a:ext cx="5860950" cy="479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b="1">
                <a:latin typeface="Helvetica Neue"/>
                <a:ea typeface="Helvetica Neue"/>
                <a:cs typeface="Helvetica Neue"/>
                <a:sym typeface="Helvetica Neue"/>
              </a:rPr>
              <a:t>Проблема</a:t>
            </a:r>
            <a:endParaRPr sz="2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7" name="Google Shape;647;g34c13a3e696_0_110"/>
          <p:cNvSpPr txBox="1"/>
          <p:nvPr/>
        </p:nvSpPr>
        <p:spPr>
          <a:xfrm>
            <a:off x="5929829" y="4554588"/>
            <a:ext cx="5860950" cy="479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b="1">
                <a:latin typeface="Helvetica Neue"/>
                <a:ea typeface="Helvetica Neue"/>
                <a:cs typeface="Helvetica Neue"/>
                <a:sym typeface="Helvetica Neue"/>
              </a:rPr>
              <a:t>И тоже проблема</a:t>
            </a:r>
            <a:endParaRPr sz="2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48" name="Google Shape;648;g34c13a3e696_0_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2125" y="3027900"/>
            <a:ext cx="1517025" cy="151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34c13a3e696_0_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225" y="2801838"/>
            <a:ext cx="1662301" cy="166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34c13a3e696_0_1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535592">
            <a:off x="7809748" y="3095041"/>
            <a:ext cx="2493004" cy="1055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34c13a3e696_0_1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74796" y="1212172"/>
            <a:ext cx="3083187" cy="3083187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g34c13a3e696_0_110"/>
          <p:cNvSpPr txBox="1"/>
          <p:nvPr/>
        </p:nvSpPr>
        <p:spPr>
          <a:xfrm rot="-917102">
            <a:off x="9496608" y="2364883"/>
            <a:ext cx="1839573" cy="51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r>
              <a:rPr lang="en-US" sz="1000" b="1" i="1">
                <a:latin typeface="Helvetica Neue"/>
                <a:ea typeface="Helvetica Neue"/>
                <a:cs typeface="Helvetica Neue"/>
                <a:sym typeface="Helvetica Neue"/>
              </a:rPr>
              <a:t>Ну тут дискавери надо,</a:t>
            </a:r>
            <a:endParaRPr sz="1000" b="1"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en-US" sz="1000" b="1" i="1">
                <a:latin typeface="Helvetica Neue"/>
                <a:ea typeface="Helvetica Neue"/>
                <a:cs typeface="Helvetica Neue"/>
                <a:sym typeface="Helvetica Neue"/>
              </a:rPr>
              <a:t>дейлики поставить, ретро проведем еще…</a:t>
            </a:r>
            <a:endParaRPr sz="1000" b="1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3" name="Google Shape;653;g34c13a3e696_0_110"/>
          <p:cNvSpPr txBox="1"/>
          <p:nvPr/>
        </p:nvSpPr>
        <p:spPr>
          <a:xfrm>
            <a:off x="9515650" y="3165600"/>
            <a:ext cx="2082450" cy="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noAutofit/>
          </a:bodyPr>
          <a:lstStyle/>
          <a:p>
            <a:r>
              <a:rPr lang="en-US" sz="900" b="1"/>
              <a:t>Цитаты великих скам-мастеров</a:t>
            </a:r>
            <a:endParaRPr sz="900" b="1"/>
          </a:p>
          <a:p>
            <a:endParaRPr sz="900"/>
          </a:p>
        </p:txBody>
      </p:sp>
      <p:pic>
        <p:nvPicPr>
          <p:cNvPr id="654" name="Google Shape;654;g34c13a3e696_0_1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13550" y="3165600"/>
            <a:ext cx="263390" cy="2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34c13a3e696_0_1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259591" y="282808"/>
            <a:ext cx="571300" cy="571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410</Words>
  <Application>Microsoft Macintosh PowerPoint</Application>
  <PresentationFormat>Произвольный</PresentationFormat>
  <Paragraphs>87</Paragraphs>
  <Slides>19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drsergeev</dc:creator>
  <cp:lastModifiedBy>ASUS</cp:lastModifiedBy>
  <cp:revision>5</cp:revision>
  <dcterms:created xsi:type="dcterms:W3CDTF">2025-04-17T12:54:46Z</dcterms:created>
  <dcterms:modified xsi:type="dcterms:W3CDTF">2025-04-18T07:36:46Z</dcterms:modified>
</cp:coreProperties>
</file>