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4499" r:id="rId3"/>
    <p:sldId id="1311" r:id="rId4"/>
    <p:sldId id="4503" r:id="rId5"/>
    <p:sldId id="4501" r:id="rId6"/>
    <p:sldId id="4502" r:id="rId7"/>
    <p:sldId id="4497" r:id="rId8"/>
    <p:sldId id="1300" r:id="rId9"/>
    <p:sldId id="1307" r:id="rId10"/>
    <p:sldId id="257" r:id="rId11"/>
    <p:sldId id="258" r:id="rId12"/>
    <p:sldId id="260" r:id="rId13"/>
    <p:sldId id="269" r:id="rId14"/>
    <p:sldId id="264" r:id="rId15"/>
    <p:sldId id="272" r:id="rId16"/>
    <p:sldId id="2875" r:id="rId17"/>
    <p:sldId id="2872" r:id="rId18"/>
    <p:sldId id="2874" r:id="rId19"/>
    <p:sldId id="2867" r:id="rId20"/>
    <p:sldId id="2903" r:id="rId21"/>
    <p:sldId id="2683" r:id="rId22"/>
    <p:sldId id="2671" r:id="rId23"/>
    <p:sldId id="1301" r:id="rId24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4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18B31E-FADE-4201-B4BC-348C24C26BA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FE5A23-3254-4DE6-8DA4-9988D3F79903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</a:rPr>
            <a:t>чтобы д</a:t>
          </a:r>
          <a:r>
            <a:rPr lang="en-US" sz="2000" dirty="0" err="1">
              <a:solidFill>
                <a:schemeClr val="tx1"/>
              </a:solidFill>
            </a:rPr>
            <a:t>окументы</a:t>
          </a:r>
          <a:r>
            <a:rPr lang="ru-RU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не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терялись</a:t>
          </a:r>
          <a:endParaRPr lang="ru-RU" sz="2000" dirty="0">
            <a:solidFill>
              <a:schemeClr val="tx1"/>
            </a:solidFill>
          </a:endParaRPr>
        </a:p>
      </dgm:t>
    </dgm:pt>
    <dgm:pt modelId="{19FE9A02-5879-44D4-B017-73C3CA5E7C22}" type="parTrans" cxnId="{14800240-5FC8-4038-B993-2103CD1A9378}">
      <dgm:prSet/>
      <dgm:spPr/>
      <dgm:t>
        <a:bodyPr/>
        <a:lstStyle/>
        <a:p>
          <a:endParaRPr lang="ru-RU"/>
        </a:p>
      </dgm:t>
    </dgm:pt>
    <dgm:pt modelId="{1B4F7942-6477-428B-A2ED-B7C8E6E64057}" type="sibTrans" cxnId="{14800240-5FC8-4038-B993-2103CD1A9378}">
      <dgm:prSet/>
      <dgm:spPr/>
      <dgm:t>
        <a:bodyPr/>
        <a:lstStyle/>
        <a:p>
          <a:endParaRPr lang="ru-RU"/>
        </a:p>
      </dgm:t>
    </dgm:pt>
    <dgm:pt modelId="{DD2918D0-74BD-45FD-B7EB-1201FD72A336}">
      <dgm:prSet phldrT="[Текст]" custT="1"/>
      <dgm:spPr/>
      <dgm:t>
        <a:bodyPr/>
        <a:lstStyle/>
        <a:p>
          <a:endParaRPr lang="ru-RU" sz="2000" dirty="0">
            <a:solidFill>
              <a:schemeClr val="tx1"/>
            </a:solidFill>
          </a:endParaRPr>
        </a:p>
        <a:p>
          <a:r>
            <a:rPr lang="ru-RU" sz="2000" dirty="0">
              <a:solidFill>
                <a:schemeClr val="tx1"/>
              </a:solidFill>
            </a:rPr>
            <a:t>а</a:t>
          </a:r>
          <a:r>
            <a:rPr lang="en-US" sz="2000" dirty="0" err="1">
              <a:solidFill>
                <a:schemeClr val="tx1"/>
              </a:solidFill>
            </a:rPr>
            <a:t>рхив</a:t>
          </a:r>
          <a:r>
            <a:rPr lang="ru-RU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не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превращался</a:t>
          </a:r>
          <a:r>
            <a:rPr lang="en-US" sz="2000" dirty="0">
              <a:solidFill>
                <a:schemeClr val="tx1"/>
              </a:solidFill>
            </a:rPr>
            <a:t> в </a:t>
          </a:r>
          <a:r>
            <a:rPr lang="en-US" sz="2000" dirty="0" err="1">
              <a:solidFill>
                <a:schemeClr val="tx1"/>
              </a:solidFill>
            </a:rPr>
            <a:t>склад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макулатуры</a:t>
          </a:r>
          <a:endParaRPr lang="ru-RU" sz="2000" dirty="0">
            <a:solidFill>
              <a:schemeClr val="tx1"/>
            </a:solidFill>
          </a:endParaRPr>
        </a:p>
        <a:p>
          <a:endParaRPr lang="ru-RU" sz="2000" dirty="0">
            <a:solidFill>
              <a:schemeClr val="tx1"/>
            </a:solidFill>
          </a:endParaRPr>
        </a:p>
      </dgm:t>
    </dgm:pt>
    <dgm:pt modelId="{6CA3D548-6CE3-480A-AE57-2593F1500095}" type="sibTrans" cxnId="{6BBF4979-A163-41FE-BF66-FB20A523F629}">
      <dgm:prSet/>
      <dgm:spPr/>
      <dgm:t>
        <a:bodyPr/>
        <a:lstStyle/>
        <a:p>
          <a:endParaRPr lang="ru-RU"/>
        </a:p>
      </dgm:t>
    </dgm:pt>
    <dgm:pt modelId="{9D53A3A3-2EA8-41CE-A58B-EC44F23F6A7F}" type="parTrans" cxnId="{6BBF4979-A163-41FE-BF66-FB20A523F629}">
      <dgm:prSet/>
      <dgm:spPr/>
      <dgm:t>
        <a:bodyPr/>
        <a:lstStyle/>
        <a:p>
          <a:endParaRPr lang="ru-RU"/>
        </a:p>
      </dgm:t>
    </dgm:pt>
    <dgm:pt modelId="{EBC7CFDE-037A-4170-A57C-545C625A7E03}">
      <dgm:prSet phldrT="[Текст]" custT="1"/>
      <dgm:spPr/>
      <dgm:t>
        <a:bodyPr/>
        <a:lstStyle/>
        <a:p>
          <a:r>
            <a:rPr lang="en-US" sz="2000" dirty="0" err="1">
              <a:solidFill>
                <a:schemeClr val="tx1"/>
              </a:solidFill>
            </a:rPr>
            <a:t>вы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не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искали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нужный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ru-RU" sz="2000" dirty="0">
              <a:solidFill>
                <a:schemeClr val="tx1"/>
              </a:solidFill>
            </a:rPr>
            <a:t>документ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полчаса</a:t>
          </a:r>
          <a:endParaRPr lang="ru-RU" sz="2000" dirty="0">
            <a:solidFill>
              <a:schemeClr val="tx1"/>
            </a:solidFill>
          </a:endParaRPr>
        </a:p>
      </dgm:t>
    </dgm:pt>
    <dgm:pt modelId="{8602E23E-F5CA-4423-AC4C-87515F9D341E}" type="parTrans" cxnId="{8211F907-C4FA-4480-8727-5F0F7CA5D1A5}">
      <dgm:prSet/>
      <dgm:spPr/>
      <dgm:t>
        <a:bodyPr/>
        <a:lstStyle/>
        <a:p>
          <a:endParaRPr lang="ru-RU"/>
        </a:p>
      </dgm:t>
    </dgm:pt>
    <dgm:pt modelId="{5DAE3FB0-95B3-42A3-99B2-F56C0A6E4612}" type="sibTrans" cxnId="{8211F907-C4FA-4480-8727-5F0F7CA5D1A5}">
      <dgm:prSet/>
      <dgm:spPr/>
      <dgm:t>
        <a:bodyPr/>
        <a:lstStyle/>
        <a:p>
          <a:endParaRPr lang="ru-RU"/>
        </a:p>
      </dgm:t>
    </dgm:pt>
    <dgm:pt modelId="{7BB63D38-B8DA-44E8-A1CB-B7D21EB20A48}">
      <dgm:prSet phldrT="[Текст]" custT="1"/>
      <dgm:spPr/>
      <dgm:t>
        <a:bodyPr/>
        <a:lstStyle/>
        <a:p>
          <a:r>
            <a:rPr lang="ru-RU" sz="2000">
              <a:solidFill>
                <a:schemeClr val="tx1"/>
              </a:solidFill>
            </a:rPr>
            <a:t>д</a:t>
          </a:r>
          <a:r>
            <a:rPr lang="en-US" sz="2000" dirty="0" err="1">
              <a:solidFill>
                <a:schemeClr val="tx1"/>
              </a:solidFill>
            </a:rPr>
            <a:t>оговоры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подписывались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n-US" sz="2000" dirty="0" err="1">
              <a:solidFill>
                <a:schemeClr val="tx1"/>
              </a:solidFill>
            </a:rPr>
            <a:t>вовремя</a:t>
          </a:r>
          <a:endParaRPr lang="ru-RU" sz="2000" dirty="0">
            <a:solidFill>
              <a:schemeClr val="tx1"/>
            </a:solidFill>
          </a:endParaRPr>
        </a:p>
      </dgm:t>
    </dgm:pt>
    <dgm:pt modelId="{BD4F3020-3B9B-485C-9FA3-606191BE03B9}" type="parTrans" cxnId="{6BD257CC-17A2-4991-AE1F-B67308B96C0D}">
      <dgm:prSet/>
      <dgm:spPr/>
      <dgm:t>
        <a:bodyPr/>
        <a:lstStyle/>
        <a:p>
          <a:endParaRPr lang="ru-RU"/>
        </a:p>
      </dgm:t>
    </dgm:pt>
    <dgm:pt modelId="{A4BB9B44-7575-4BB7-8BE0-234FFAC99206}" type="sibTrans" cxnId="{6BD257CC-17A2-4991-AE1F-B67308B96C0D}">
      <dgm:prSet/>
      <dgm:spPr/>
      <dgm:t>
        <a:bodyPr/>
        <a:lstStyle/>
        <a:p>
          <a:endParaRPr lang="ru-RU"/>
        </a:p>
      </dgm:t>
    </dgm:pt>
    <dgm:pt modelId="{E746DAFD-1515-43E0-B122-AF737DBCC3C4}" type="pres">
      <dgm:prSet presAssocID="{4418B31E-FADE-4201-B4BC-348C24C26BA3}" presName="linear" presStyleCnt="0">
        <dgm:presLayoutVars>
          <dgm:dir/>
          <dgm:animLvl val="lvl"/>
          <dgm:resizeHandles val="exact"/>
        </dgm:presLayoutVars>
      </dgm:prSet>
      <dgm:spPr/>
    </dgm:pt>
    <dgm:pt modelId="{1FD61F04-40F0-469A-A1BE-5CAB4A37D54B}" type="pres">
      <dgm:prSet presAssocID="{6CFE5A23-3254-4DE6-8DA4-9988D3F79903}" presName="parentLin" presStyleCnt="0"/>
      <dgm:spPr/>
    </dgm:pt>
    <dgm:pt modelId="{C59A3BB7-2D34-438A-AD75-D233CE197858}" type="pres">
      <dgm:prSet presAssocID="{6CFE5A23-3254-4DE6-8DA4-9988D3F79903}" presName="parentLeftMargin" presStyleLbl="node1" presStyleIdx="0" presStyleCnt="4"/>
      <dgm:spPr/>
    </dgm:pt>
    <dgm:pt modelId="{DD92F84A-D5B3-484F-9337-908A2E944007}" type="pres">
      <dgm:prSet presAssocID="{6CFE5A23-3254-4DE6-8DA4-9988D3F7990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124D171-6A4D-4B79-9EDE-AD7264FF7529}" type="pres">
      <dgm:prSet presAssocID="{6CFE5A23-3254-4DE6-8DA4-9988D3F79903}" presName="negativeSpace" presStyleCnt="0"/>
      <dgm:spPr/>
    </dgm:pt>
    <dgm:pt modelId="{052E6F78-2194-4750-92FC-CC4EED1291E6}" type="pres">
      <dgm:prSet presAssocID="{6CFE5A23-3254-4DE6-8DA4-9988D3F79903}" presName="childText" presStyleLbl="conFgAcc1" presStyleIdx="0" presStyleCnt="4">
        <dgm:presLayoutVars>
          <dgm:bulletEnabled val="1"/>
        </dgm:presLayoutVars>
      </dgm:prSet>
      <dgm:spPr/>
    </dgm:pt>
    <dgm:pt modelId="{8435872A-182A-40A7-B13F-2F7F5842E0DB}" type="pres">
      <dgm:prSet presAssocID="{1B4F7942-6477-428B-A2ED-B7C8E6E64057}" presName="spaceBetweenRectangles" presStyleCnt="0"/>
      <dgm:spPr/>
    </dgm:pt>
    <dgm:pt modelId="{07A59EBB-336E-4716-9DA9-0E8F44E17F0C}" type="pres">
      <dgm:prSet presAssocID="{7BB63D38-B8DA-44E8-A1CB-B7D21EB20A48}" presName="parentLin" presStyleCnt="0"/>
      <dgm:spPr/>
    </dgm:pt>
    <dgm:pt modelId="{CC65DA65-22BA-49E2-B8DE-363D0A1BB7DA}" type="pres">
      <dgm:prSet presAssocID="{7BB63D38-B8DA-44E8-A1CB-B7D21EB20A48}" presName="parentLeftMargin" presStyleLbl="node1" presStyleIdx="0" presStyleCnt="4"/>
      <dgm:spPr/>
    </dgm:pt>
    <dgm:pt modelId="{9E99C843-0A7C-459A-AEDB-4E701D57D207}" type="pres">
      <dgm:prSet presAssocID="{7BB63D38-B8DA-44E8-A1CB-B7D21EB20A4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777FE05-FA12-4E32-A087-EBF6FFCF883E}" type="pres">
      <dgm:prSet presAssocID="{7BB63D38-B8DA-44E8-A1CB-B7D21EB20A48}" presName="negativeSpace" presStyleCnt="0"/>
      <dgm:spPr/>
    </dgm:pt>
    <dgm:pt modelId="{36558AFD-9A28-4658-B1BC-68B755AB0C0E}" type="pres">
      <dgm:prSet presAssocID="{7BB63D38-B8DA-44E8-A1CB-B7D21EB20A48}" presName="childText" presStyleLbl="conFgAcc1" presStyleIdx="1" presStyleCnt="4">
        <dgm:presLayoutVars>
          <dgm:bulletEnabled val="1"/>
        </dgm:presLayoutVars>
      </dgm:prSet>
      <dgm:spPr/>
    </dgm:pt>
    <dgm:pt modelId="{1273A298-1EB3-4650-A3F0-576B5AA8EF0E}" type="pres">
      <dgm:prSet presAssocID="{A4BB9B44-7575-4BB7-8BE0-234FFAC99206}" presName="spaceBetweenRectangles" presStyleCnt="0"/>
      <dgm:spPr/>
    </dgm:pt>
    <dgm:pt modelId="{E368D2F3-B8C8-407E-AB92-FB895ED84F15}" type="pres">
      <dgm:prSet presAssocID="{DD2918D0-74BD-45FD-B7EB-1201FD72A336}" presName="parentLin" presStyleCnt="0"/>
      <dgm:spPr/>
    </dgm:pt>
    <dgm:pt modelId="{C7AAA4F7-DD0D-40A7-900B-928665306A8B}" type="pres">
      <dgm:prSet presAssocID="{DD2918D0-74BD-45FD-B7EB-1201FD72A336}" presName="parentLeftMargin" presStyleLbl="node1" presStyleIdx="1" presStyleCnt="4"/>
      <dgm:spPr/>
    </dgm:pt>
    <dgm:pt modelId="{C2178EEC-EA74-4EED-BC7C-5FB5721982E4}" type="pres">
      <dgm:prSet presAssocID="{DD2918D0-74BD-45FD-B7EB-1201FD72A33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B4B6D55-AFCA-4FD7-B7F7-0F20576F9296}" type="pres">
      <dgm:prSet presAssocID="{DD2918D0-74BD-45FD-B7EB-1201FD72A336}" presName="negativeSpace" presStyleCnt="0"/>
      <dgm:spPr/>
    </dgm:pt>
    <dgm:pt modelId="{95BE3370-B1D3-498F-B25E-9A477D4D3888}" type="pres">
      <dgm:prSet presAssocID="{DD2918D0-74BD-45FD-B7EB-1201FD72A336}" presName="childText" presStyleLbl="conFgAcc1" presStyleIdx="2" presStyleCnt="4">
        <dgm:presLayoutVars>
          <dgm:bulletEnabled val="1"/>
        </dgm:presLayoutVars>
      </dgm:prSet>
      <dgm:spPr/>
    </dgm:pt>
    <dgm:pt modelId="{259CAE84-C3CB-4905-957B-1848F578809A}" type="pres">
      <dgm:prSet presAssocID="{6CA3D548-6CE3-480A-AE57-2593F1500095}" presName="spaceBetweenRectangles" presStyleCnt="0"/>
      <dgm:spPr/>
    </dgm:pt>
    <dgm:pt modelId="{946BF898-3979-4BBA-9675-A2A2CE21A21D}" type="pres">
      <dgm:prSet presAssocID="{EBC7CFDE-037A-4170-A57C-545C625A7E03}" presName="parentLin" presStyleCnt="0"/>
      <dgm:spPr/>
    </dgm:pt>
    <dgm:pt modelId="{7615E7A0-9B18-4E59-9930-140648BAF487}" type="pres">
      <dgm:prSet presAssocID="{EBC7CFDE-037A-4170-A57C-545C625A7E03}" presName="parentLeftMargin" presStyleLbl="node1" presStyleIdx="2" presStyleCnt="4"/>
      <dgm:spPr/>
    </dgm:pt>
    <dgm:pt modelId="{41D51B07-EF2E-49C5-B464-9783C2419F53}" type="pres">
      <dgm:prSet presAssocID="{EBC7CFDE-037A-4170-A57C-545C625A7E03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51A3AE55-74DC-4385-B8CE-6F110FD1E0A3}" type="pres">
      <dgm:prSet presAssocID="{EBC7CFDE-037A-4170-A57C-545C625A7E03}" presName="negativeSpace" presStyleCnt="0"/>
      <dgm:spPr/>
    </dgm:pt>
    <dgm:pt modelId="{9FA54A6F-E1F8-4A8B-A3BC-20A917FA2101}" type="pres">
      <dgm:prSet presAssocID="{EBC7CFDE-037A-4170-A57C-545C625A7E0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211F907-C4FA-4480-8727-5F0F7CA5D1A5}" srcId="{4418B31E-FADE-4201-B4BC-348C24C26BA3}" destId="{EBC7CFDE-037A-4170-A57C-545C625A7E03}" srcOrd="3" destOrd="0" parTransId="{8602E23E-F5CA-4423-AC4C-87515F9D341E}" sibTransId="{5DAE3FB0-95B3-42A3-99B2-F56C0A6E4612}"/>
    <dgm:cxn modelId="{63154D18-C840-44D9-877B-8F719D3C718E}" type="presOf" srcId="{6CFE5A23-3254-4DE6-8DA4-9988D3F79903}" destId="{C59A3BB7-2D34-438A-AD75-D233CE197858}" srcOrd="0" destOrd="0" presId="urn:microsoft.com/office/officeart/2005/8/layout/list1"/>
    <dgm:cxn modelId="{6CCCD733-0420-40DD-9C42-343E9FC9D1A7}" type="presOf" srcId="{DD2918D0-74BD-45FD-B7EB-1201FD72A336}" destId="{C7AAA4F7-DD0D-40A7-900B-928665306A8B}" srcOrd="0" destOrd="0" presId="urn:microsoft.com/office/officeart/2005/8/layout/list1"/>
    <dgm:cxn modelId="{FE725736-686E-4C68-A014-75735B44732D}" type="presOf" srcId="{7BB63D38-B8DA-44E8-A1CB-B7D21EB20A48}" destId="{CC65DA65-22BA-49E2-B8DE-363D0A1BB7DA}" srcOrd="0" destOrd="0" presId="urn:microsoft.com/office/officeart/2005/8/layout/list1"/>
    <dgm:cxn modelId="{14800240-5FC8-4038-B993-2103CD1A9378}" srcId="{4418B31E-FADE-4201-B4BC-348C24C26BA3}" destId="{6CFE5A23-3254-4DE6-8DA4-9988D3F79903}" srcOrd="0" destOrd="0" parTransId="{19FE9A02-5879-44D4-B017-73C3CA5E7C22}" sibTransId="{1B4F7942-6477-428B-A2ED-B7C8E6E64057}"/>
    <dgm:cxn modelId="{8BE4396E-0FEB-4F3C-97FF-3D55394858B8}" type="presOf" srcId="{4418B31E-FADE-4201-B4BC-348C24C26BA3}" destId="{E746DAFD-1515-43E0-B122-AF737DBCC3C4}" srcOrd="0" destOrd="0" presId="urn:microsoft.com/office/officeart/2005/8/layout/list1"/>
    <dgm:cxn modelId="{8D99B674-BDD8-441D-BE8F-79AAC0822D02}" type="presOf" srcId="{EBC7CFDE-037A-4170-A57C-545C625A7E03}" destId="{41D51B07-EF2E-49C5-B464-9783C2419F53}" srcOrd="1" destOrd="0" presId="urn:microsoft.com/office/officeart/2005/8/layout/list1"/>
    <dgm:cxn modelId="{6BBF4979-A163-41FE-BF66-FB20A523F629}" srcId="{4418B31E-FADE-4201-B4BC-348C24C26BA3}" destId="{DD2918D0-74BD-45FD-B7EB-1201FD72A336}" srcOrd="2" destOrd="0" parTransId="{9D53A3A3-2EA8-41CE-A58B-EC44F23F6A7F}" sibTransId="{6CA3D548-6CE3-480A-AE57-2593F1500095}"/>
    <dgm:cxn modelId="{09765780-D7FE-4B1E-BFEC-0A7B7F7BBC1C}" type="presOf" srcId="{DD2918D0-74BD-45FD-B7EB-1201FD72A336}" destId="{C2178EEC-EA74-4EED-BC7C-5FB5721982E4}" srcOrd="1" destOrd="0" presId="urn:microsoft.com/office/officeart/2005/8/layout/list1"/>
    <dgm:cxn modelId="{B9454881-2388-4CAB-A363-385CAEC24D9A}" type="presOf" srcId="{EBC7CFDE-037A-4170-A57C-545C625A7E03}" destId="{7615E7A0-9B18-4E59-9930-140648BAF487}" srcOrd="0" destOrd="0" presId="urn:microsoft.com/office/officeart/2005/8/layout/list1"/>
    <dgm:cxn modelId="{EBFA03C6-1917-4D79-A46D-D9209A532EB1}" type="presOf" srcId="{6CFE5A23-3254-4DE6-8DA4-9988D3F79903}" destId="{DD92F84A-D5B3-484F-9337-908A2E944007}" srcOrd="1" destOrd="0" presId="urn:microsoft.com/office/officeart/2005/8/layout/list1"/>
    <dgm:cxn modelId="{6BD257CC-17A2-4991-AE1F-B67308B96C0D}" srcId="{4418B31E-FADE-4201-B4BC-348C24C26BA3}" destId="{7BB63D38-B8DA-44E8-A1CB-B7D21EB20A48}" srcOrd="1" destOrd="0" parTransId="{BD4F3020-3B9B-485C-9FA3-606191BE03B9}" sibTransId="{A4BB9B44-7575-4BB7-8BE0-234FFAC99206}"/>
    <dgm:cxn modelId="{73BF83FA-8A11-4073-8ECC-60A9AA93CFEB}" type="presOf" srcId="{7BB63D38-B8DA-44E8-A1CB-B7D21EB20A48}" destId="{9E99C843-0A7C-459A-AEDB-4E701D57D207}" srcOrd="1" destOrd="0" presId="urn:microsoft.com/office/officeart/2005/8/layout/list1"/>
    <dgm:cxn modelId="{0065CBB4-57B3-4200-A647-538CDEBC6144}" type="presParOf" srcId="{E746DAFD-1515-43E0-B122-AF737DBCC3C4}" destId="{1FD61F04-40F0-469A-A1BE-5CAB4A37D54B}" srcOrd="0" destOrd="0" presId="urn:microsoft.com/office/officeart/2005/8/layout/list1"/>
    <dgm:cxn modelId="{53385662-41D3-4812-BFED-FBD2812CD9CE}" type="presParOf" srcId="{1FD61F04-40F0-469A-A1BE-5CAB4A37D54B}" destId="{C59A3BB7-2D34-438A-AD75-D233CE197858}" srcOrd="0" destOrd="0" presId="urn:microsoft.com/office/officeart/2005/8/layout/list1"/>
    <dgm:cxn modelId="{5A435803-98E4-419A-851F-2BAC7C2C8555}" type="presParOf" srcId="{1FD61F04-40F0-469A-A1BE-5CAB4A37D54B}" destId="{DD92F84A-D5B3-484F-9337-908A2E944007}" srcOrd="1" destOrd="0" presId="urn:microsoft.com/office/officeart/2005/8/layout/list1"/>
    <dgm:cxn modelId="{C8978394-3D33-41CA-8029-991E9B236061}" type="presParOf" srcId="{E746DAFD-1515-43E0-B122-AF737DBCC3C4}" destId="{D124D171-6A4D-4B79-9EDE-AD7264FF7529}" srcOrd="1" destOrd="0" presId="urn:microsoft.com/office/officeart/2005/8/layout/list1"/>
    <dgm:cxn modelId="{D8C1180C-E2FE-4AB9-8C00-7A4C5258CC7B}" type="presParOf" srcId="{E746DAFD-1515-43E0-B122-AF737DBCC3C4}" destId="{052E6F78-2194-4750-92FC-CC4EED1291E6}" srcOrd="2" destOrd="0" presId="urn:microsoft.com/office/officeart/2005/8/layout/list1"/>
    <dgm:cxn modelId="{F25A7A28-687A-4D5B-91CE-28F0320D9353}" type="presParOf" srcId="{E746DAFD-1515-43E0-B122-AF737DBCC3C4}" destId="{8435872A-182A-40A7-B13F-2F7F5842E0DB}" srcOrd="3" destOrd="0" presId="urn:microsoft.com/office/officeart/2005/8/layout/list1"/>
    <dgm:cxn modelId="{FD3CF107-D2BE-4EC6-A969-9A149E17FAE1}" type="presParOf" srcId="{E746DAFD-1515-43E0-B122-AF737DBCC3C4}" destId="{07A59EBB-336E-4716-9DA9-0E8F44E17F0C}" srcOrd="4" destOrd="0" presId="urn:microsoft.com/office/officeart/2005/8/layout/list1"/>
    <dgm:cxn modelId="{649A0AB3-9931-43F1-BE54-05F1C9055689}" type="presParOf" srcId="{07A59EBB-336E-4716-9DA9-0E8F44E17F0C}" destId="{CC65DA65-22BA-49E2-B8DE-363D0A1BB7DA}" srcOrd="0" destOrd="0" presId="urn:microsoft.com/office/officeart/2005/8/layout/list1"/>
    <dgm:cxn modelId="{03AA1699-25A2-48B7-BD08-594EBFC45BD3}" type="presParOf" srcId="{07A59EBB-336E-4716-9DA9-0E8F44E17F0C}" destId="{9E99C843-0A7C-459A-AEDB-4E701D57D207}" srcOrd="1" destOrd="0" presId="urn:microsoft.com/office/officeart/2005/8/layout/list1"/>
    <dgm:cxn modelId="{F793C64C-F3FB-458C-B34D-E6FE9458CB1A}" type="presParOf" srcId="{E746DAFD-1515-43E0-B122-AF737DBCC3C4}" destId="{9777FE05-FA12-4E32-A087-EBF6FFCF883E}" srcOrd="5" destOrd="0" presId="urn:microsoft.com/office/officeart/2005/8/layout/list1"/>
    <dgm:cxn modelId="{FF3AFCFA-2118-442B-8963-B9C16A16607C}" type="presParOf" srcId="{E746DAFD-1515-43E0-B122-AF737DBCC3C4}" destId="{36558AFD-9A28-4658-B1BC-68B755AB0C0E}" srcOrd="6" destOrd="0" presId="urn:microsoft.com/office/officeart/2005/8/layout/list1"/>
    <dgm:cxn modelId="{40DE6DE1-3CB9-4931-AEAB-4E9028765282}" type="presParOf" srcId="{E746DAFD-1515-43E0-B122-AF737DBCC3C4}" destId="{1273A298-1EB3-4650-A3F0-576B5AA8EF0E}" srcOrd="7" destOrd="0" presId="urn:microsoft.com/office/officeart/2005/8/layout/list1"/>
    <dgm:cxn modelId="{AB9D1D24-26CB-4DDE-B439-F8B84518A9F0}" type="presParOf" srcId="{E746DAFD-1515-43E0-B122-AF737DBCC3C4}" destId="{E368D2F3-B8C8-407E-AB92-FB895ED84F15}" srcOrd="8" destOrd="0" presId="urn:microsoft.com/office/officeart/2005/8/layout/list1"/>
    <dgm:cxn modelId="{8D17E0C9-3050-4DA0-A896-1E229AEA36CB}" type="presParOf" srcId="{E368D2F3-B8C8-407E-AB92-FB895ED84F15}" destId="{C7AAA4F7-DD0D-40A7-900B-928665306A8B}" srcOrd="0" destOrd="0" presId="urn:microsoft.com/office/officeart/2005/8/layout/list1"/>
    <dgm:cxn modelId="{30EA1D7C-5F4A-4424-9AD0-CED6D83C6C74}" type="presParOf" srcId="{E368D2F3-B8C8-407E-AB92-FB895ED84F15}" destId="{C2178EEC-EA74-4EED-BC7C-5FB5721982E4}" srcOrd="1" destOrd="0" presId="urn:microsoft.com/office/officeart/2005/8/layout/list1"/>
    <dgm:cxn modelId="{E42C1D28-8EC8-4A06-9CC9-D8DFCD855313}" type="presParOf" srcId="{E746DAFD-1515-43E0-B122-AF737DBCC3C4}" destId="{FB4B6D55-AFCA-4FD7-B7F7-0F20576F9296}" srcOrd="9" destOrd="0" presId="urn:microsoft.com/office/officeart/2005/8/layout/list1"/>
    <dgm:cxn modelId="{2FAE30B7-4162-4572-BB35-C20649D0206B}" type="presParOf" srcId="{E746DAFD-1515-43E0-B122-AF737DBCC3C4}" destId="{95BE3370-B1D3-498F-B25E-9A477D4D3888}" srcOrd="10" destOrd="0" presId="urn:microsoft.com/office/officeart/2005/8/layout/list1"/>
    <dgm:cxn modelId="{78702CB9-118A-4CF4-AE16-AA222FD6BCD1}" type="presParOf" srcId="{E746DAFD-1515-43E0-B122-AF737DBCC3C4}" destId="{259CAE84-C3CB-4905-957B-1848F578809A}" srcOrd="11" destOrd="0" presId="urn:microsoft.com/office/officeart/2005/8/layout/list1"/>
    <dgm:cxn modelId="{D70A0CFE-36B4-4E80-9553-3E01AC46196D}" type="presParOf" srcId="{E746DAFD-1515-43E0-B122-AF737DBCC3C4}" destId="{946BF898-3979-4BBA-9675-A2A2CE21A21D}" srcOrd="12" destOrd="0" presId="urn:microsoft.com/office/officeart/2005/8/layout/list1"/>
    <dgm:cxn modelId="{1A3B8A98-063F-4C19-BC1C-BEFAEC18ACB4}" type="presParOf" srcId="{946BF898-3979-4BBA-9675-A2A2CE21A21D}" destId="{7615E7A0-9B18-4E59-9930-140648BAF487}" srcOrd="0" destOrd="0" presId="urn:microsoft.com/office/officeart/2005/8/layout/list1"/>
    <dgm:cxn modelId="{CED01084-241D-4983-B403-1F5790FB8683}" type="presParOf" srcId="{946BF898-3979-4BBA-9675-A2A2CE21A21D}" destId="{41D51B07-EF2E-49C5-B464-9783C2419F53}" srcOrd="1" destOrd="0" presId="urn:microsoft.com/office/officeart/2005/8/layout/list1"/>
    <dgm:cxn modelId="{3A7ECC85-8706-4860-A6E3-4E8A9093E045}" type="presParOf" srcId="{E746DAFD-1515-43E0-B122-AF737DBCC3C4}" destId="{51A3AE55-74DC-4385-B8CE-6F110FD1E0A3}" srcOrd="13" destOrd="0" presId="urn:microsoft.com/office/officeart/2005/8/layout/list1"/>
    <dgm:cxn modelId="{25DA1382-B444-41D4-B787-A23FC1121120}" type="presParOf" srcId="{E746DAFD-1515-43E0-B122-AF737DBCC3C4}" destId="{9FA54A6F-E1F8-4A8B-A3BC-20A917FA210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18D8EE-DF33-4E63-B41F-755DB9B820F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1CA807-5D3C-47EE-A704-B601A4BFAC56}">
      <dgm:prSet phldrT="[Текст]" custT="1"/>
      <dgm:spPr/>
      <dgm:t>
        <a:bodyPr/>
        <a:lstStyle/>
        <a:p>
          <a:r>
            <a:rPr lang="ru-RU" altLang="ru-RU" sz="1800" b="1" dirty="0"/>
            <a:t>Готовая Методика</a:t>
          </a:r>
          <a:endParaRPr lang="ru-RU" sz="1800" b="1" dirty="0"/>
        </a:p>
      </dgm:t>
    </dgm:pt>
    <dgm:pt modelId="{37F9C818-B34F-43B5-8C31-7FF389D868FF}" type="parTrans" cxnId="{5F7BB559-5E52-4D1D-A7EE-F0D8693232A8}">
      <dgm:prSet/>
      <dgm:spPr/>
      <dgm:t>
        <a:bodyPr/>
        <a:lstStyle/>
        <a:p>
          <a:endParaRPr lang="ru-RU"/>
        </a:p>
      </dgm:t>
    </dgm:pt>
    <dgm:pt modelId="{52BE142E-3766-4882-BA8C-0E15DDF212CD}" type="sibTrans" cxnId="{5F7BB559-5E52-4D1D-A7EE-F0D8693232A8}">
      <dgm:prSet/>
      <dgm:spPr/>
      <dgm:t>
        <a:bodyPr/>
        <a:lstStyle/>
        <a:p>
          <a:endParaRPr lang="ru-RU"/>
        </a:p>
      </dgm:t>
    </dgm:pt>
    <dgm:pt modelId="{03D8F7D1-709A-482C-A9BA-78BA81C4D5BC}">
      <dgm:prSet phldrT="[Текст]" custT="1"/>
      <dgm:spPr/>
      <dgm:t>
        <a:bodyPr/>
        <a:lstStyle/>
        <a:p>
          <a:pPr>
            <a:buNone/>
          </a:pPr>
          <a:r>
            <a:rPr lang="ru-RU" altLang="ru-RU" sz="1800" b="0" dirty="0"/>
            <a:t>Методика управления документами и совместной работой, </a:t>
          </a:r>
          <a:r>
            <a:rPr lang="ru-RU" altLang="ru-RU" sz="1800" dirty="0"/>
            <a:t>включающая:</a:t>
          </a:r>
          <a:endParaRPr lang="ru-RU" sz="1800" dirty="0"/>
        </a:p>
      </dgm:t>
    </dgm:pt>
    <dgm:pt modelId="{1689CB06-6EAC-4487-A0B3-FAE2B6B5099B}" type="parTrans" cxnId="{CB52C1DA-A0D5-42AC-9B0A-90CABE4FF8DD}">
      <dgm:prSet/>
      <dgm:spPr/>
      <dgm:t>
        <a:bodyPr/>
        <a:lstStyle/>
        <a:p>
          <a:endParaRPr lang="ru-RU"/>
        </a:p>
      </dgm:t>
    </dgm:pt>
    <dgm:pt modelId="{9388AE03-E144-4C70-B602-6A18CCE0745D}" type="sibTrans" cxnId="{CB52C1DA-A0D5-42AC-9B0A-90CABE4FF8DD}">
      <dgm:prSet/>
      <dgm:spPr/>
      <dgm:t>
        <a:bodyPr/>
        <a:lstStyle/>
        <a:p>
          <a:endParaRPr lang="ru-RU"/>
        </a:p>
      </dgm:t>
    </dgm:pt>
    <dgm:pt modelId="{AC938F6C-6D1C-43EA-9415-CD3FD021EB8D}">
      <dgm:prSet phldrT="[Текст]" custT="1"/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8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Образовательные программы в УЦ № 1 фирмы 1С</a:t>
          </a:r>
          <a:endParaRPr lang="ru-RU" sz="18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E2CFD973-87B0-491C-B60C-AF7C59AF3563}" type="parTrans" cxnId="{99C09CCE-C669-4DDA-9280-A38DB2A4D205}">
      <dgm:prSet/>
      <dgm:spPr/>
      <dgm:t>
        <a:bodyPr/>
        <a:lstStyle/>
        <a:p>
          <a:endParaRPr lang="ru-RU"/>
        </a:p>
      </dgm:t>
    </dgm:pt>
    <dgm:pt modelId="{BDEC21EB-0DF1-4605-A114-6B78B3276638}" type="sibTrans" cxnId="{99C09CCE-C669-4DDA-9280-A38DB2A4D205}">
      <dgm:prSet/>
      <dgm:spPr/>
      <dgm:t>
        <a:bodyPr/>
        <a:lstStyle/>
        <a:p>
          <a:endParaRPr lang="ru-RU"/>
        </a:p>
      </dgm:t>
    </dgm:pt>
    <dgm:pt modelId="{CBB714B0-3DC1-4B7A-BA3A-92D7569BD2B8}">
      <dgm:prSet phldrT="[Текст]" custT="1"/>
      <dgm:spPr/>
      <dgm:t>
        <a:bodyPr/>
        <a:lstStyle/>
        <a:p>
          <a:r>
            <a:rPr lang="ru-RU" altLang="ru-RU" sz="1800" dirty="0"/>
            <a:t>учебный курс «Подготовка к автоматизации документооборота»</a:t>
          </a:r>
          <a:endParaRPr lang="ru-RU" sz="1800" dirty="0"/>
        </a:p>
      </dgm:t>
    </dgm:pt>
    <dgm:pt modelId="{2D98E0F9-46A0-4218-8D91-0B913C68E3E4}" type="parTrans" cxnId="{BE6C5FEB-18E0-480B-865E-0BABFB9A0F80}">
      <dgm:prSet/>
      <dgm:spPr/>
      <dgm:t>
        <a:bodyPr/>
        <a:lstStyle/>
        <a:p>
          <a:endParaRPr lang="ru-RU"/>
        </a:p>
      </dgm:t>
    </dgm:pt>
    <dgm:pt modelId="{7964171A-6333-4C23-A35F-602CBBECD111}" type="sibTrans" cxnId="{BE6C5FEB-18E0-480B-865E-0BABFB9A0F80}">
      <dgm:prSet/>
      <dgm:spPr/>
      <dgm:t>
        <a:bodyPr/>
        <a:lstStyle/>
        <a:p>
          <a:endParaRPr lang="ru-RU"/>
        </a:p>
      </dgm:t>
    </dgm:pt>
    <dgm:pt modelId="{E7F6DFB4-4550-47A1-9102-50992228375F}">
      <dgm:prSet phldrT="[Текст]" custT="1"/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Публикации</a:t>
          </a:r>
        </a:p>
      </dgm:t>
    </dgm:pt>
    <dgm:pt modelId="{36642E1F-BBC3-4285-B547-4A156F1D68FC}" type="parTrans" cxnId="{7B681D89-5E01-48F5-8499-23A29469562A}">
      <dgm:prSet/>
      <dgm:spPr/>
      <dgm:t>
        <a:bodyPr/>
        <a:lstStyle/>
        <a:p>
          <a:endParaRPr lang="ru-RU"/>
        </a:p>
      </dgm:t>
    </dgm:pt>
    <dgm:pt modelId="{9D83DB2F-1934-49A0-8E68-AEB4DE0BA815}" type="sibTrans" cxnId="{7B681D89-5E01-48F5-8499-23A29469562A}">
      <dgm:prSet/>
      <dgm:spPr/>
      <dgm:t>
        <a:bodyPr/>
        <a:lstStyle/>
        <a:p>
          <a:endParaRPr lang="ru-RU"/>
        </a:p>
      </dgm:t>
    </dgm:pt>
    <dgm:pt modelId="{F8AEB5FE-7D1C-4B94-B1BA-6668BCC80691}">
      <dgm:prSet phldrT="[Текст]" custT="1"/>
      <dgm:spPr/>
      <dgm:t>
        <a:bodyPr/>
        <a:lstStyle/>
        <a:p>
          <a:r>
            <a:rPr lang="ru-RU" altLang="ru-RU" sz="1800"/>
            <a:t>книги</a:t>
          </a:r>
          <a:endParaRPr lang="ru-RU" sz="1800" dirty="0"/>
        </a:p>
      </dgm:t>
    </dgm:pt>
    <dgm:pt modelId="{71706009-5EA3-4BC5-ACB8-547A68C3D9D2}" type="parTrans" cxnId="{4D86C218-0D2D-4CBE-B7EB-C1977FA53BFB}">
      <dgm:prSet/>
      <dgm:spPr/>
      <dgm:t>
        <a:bodyPr/>
        <a:lstStyle/>
        <a:p>
          <a:endParaRPr lang="ru-RU"/>
        </a:p>
      </dgm:t>
    </dgm:pt>
    <dgm:pt modelId="{21EF85FD-EAB5-49D4-AEE5-5BF8AAAD2A17}" type="sibTrans" cxnId="{4D86C218-0D2D-4CBE-B7EB-C1977FA53BFB}">
      <dgm:prSet/>
      <dgm:spPr/>
      <dgm:t>
        <a:bodyPr/>
        <a:lstStyle/>
        <a:p>
          <a:endParaRPr lang="ru-RU"/>
        </a:p>
      </dgm:t>
    </dgm:pt>
    <dgm:pt modelId="{F80DDD06-59DE-4548-B030-0DC4260E2763}">
      <dgm:prSet custT="1"/>
      <dgm:spPr/>
      <dgm:t>
        <a:bodyPr/>
        <a:lstStyle/>
        <a:p>
          <a:r>
            <a:rPr lang="ru-RU" altLang="ru-RU" sz="1800" dirty="0"/>
            <a:t>Комплект нормативных документов-2026</a:t>
          </a:r>
        </a:p>
      </dgm:t>
    </dgm:pt>
    <dgm:pt modelId="{D664CE55-B393-4CDA-9738-180735BE6701}" type="parTrans" cxnId="{0E64F9A8-44D3-4C20-8486-266ADC113ABF}">
      <dgm:prSet/>
      <dgm:spPr/>
      <dgm:t>
        <a:bodyPr/>
        <a:lstStyle/>
        <a:p>
          <a:endParaRPr lang="ru-RU"/>
        </a:p>
      </dgm:t>
    </dgm:pt>
    <dgm:pt modelId="{B3974B4A-0AD6-4D19-9BC2-A9D8951D4B4D}" type="sibTrans" cxnId="{0E64F9A8-44D3-4C20-8486-266ADC113ABF}">
      <dgm:prSet/>
      <dgm:spPr/>
      <dgm:t>
        <a:bodyPr/>
        <a:lstStyle/>
        <a:p>
          <a:endParaRPr lang="ru-RU"/>
        </a:p>
      </dgm:t>
    </dgm:pt>
    <dgm:pt modelId="{ED65B698-7F6E-4284-BD79-73E175C9E327}">
      <dgm:prSet custT="1"/>
      <dgm:spPr/>
      <dgm:t>
        <a:bodyPr/>
        <a:lstStyle/>
        <a:p>
          <a:r>
            <a:rPr lang="ru-RU" altLang="ru-RU" sz="1800" dirty="0"/>
            <a:t>Методику управления полномочиями</a:t>
          </a:r>
        </a:p>
      </dgm:t>
    </dgm:pt>
    <dgm:pt modelId="{294E9394-922D-4EF2-85BF-FC7FCD64480E}" type="parTrans" cxnId="{CB96B69F-8020-4509-8D4E-684947001849}">
      <dgm:prSet/>
      <dgm:spPr/>
      <dgm:t>
        <a:bodyPr/>
        <a:lstStyle/>
        <a:p>
          <a:endParaRPr lang="ru-RU"/>
        </a:p>
      </dgm:t>
    </dgm:pt>
    <dgm:pt modelId="{66EE95DD-ADED-4DB8-92CF-D602690F1838}" type="sibTrans" cxnId="{CB96B69F-8020-4509-8D4E-684947001849}">
      <dgm:prSet/>
      <dgm:spPr/>
      <dgm:t>
        <a:bodyPr/>
        <a:lstStyle/>
        <a:p>
          <a:endParaRPr lang="ru-RU"/>
        </a:p>
      </dgm:t>
    </dgm:pt>
    <dgm:pt modelId="{4B17AC6E-76F4-4521-B2BF-C52CB480D19E}">
      <dgm:prSet custT="1"/>
      <dgm:spPr/>
      <dgm:t>
        <a:bodyPr/>
        <a:lstStyle/>
        <a:p>
          <a:r>
            <a:rPr lang="ru-RU" altLang="ru-RU" sz="1800" dirty="0"/>
            <a:t>учебный курс «Организация хранения документов с использованием 1С:Архива»</a:t>
          </a:r>
        </a:p>
      </dgm:t>
    </dgm:pt>
    <dgm:pt modelId="{E9C84140-2ED4-473A-8179-31D3123C80EA}" type="parTrans" cxnId="{C4064824-A7E1-4042-8639-E590C1908F65}">
      <dgm:prSet/>
      <dgm:spPr/>
      <dgm:t>
        <a:bodyPr/>
        <a:lstStyle/>
        <a:p>
          <a:endParaRPr lang="ru-RU"/>
        </a:p>
      </dgm:t>
    </dgm:pt>
    <dgm:pt modelId="{3331E6CD-E730-4297-85F2-F0AF122042CB}" type="sibTrans" cxnId="{C4064824-A7E1-4042-8639-E590C1908F65}">
      <dgm:prSet/>
      <dgm:spPr/>
      <dgm:t>
        <a:bodyPr/>
        <a:lstStyle/>
        <a:p>
          <a:endParaRPr lang="ru-RU"/>
        </a:p>
      </dgm:t>
    </dgm:pt>
    <dgm:pt modelId="{D6710981-BE6F-4C35-8A40-C3A8B63664E4}">
      <dgm:prSet custT="1"/>
      <dgm:spPr/>
      <dgm:t>
        <a:bodyPr/>
        <a:lstStyle/>
        <a:p>
          <a:r>
            <a:rPr lang="ru-RU" altLang="ru-RU" sz="1800" dirty="0"/>
            <a:t>видео-курс «Основы управления документами»</a:t>
          </a:r>
        </a:p>
      </dgm:t>
    </dgm:pt>
    <dgm:pt modelId="{85F32100-D95C-438F-B8BA-03BFDAB7E1A0}" type="parTrans" cxnId="{D5C829C6-45FB-4883-8B3E-5B10CB07D27D}">
      <dgm:prSet/>
      <dgm:spPr/>
      <dgm:t>
        <a:bodyPr/>
        <a:lstStyle/>
        <a:p>
          <a:endParaRPr lang="ru-RU"/>
        </a:p>
      </dgm:t>
    </dgm:pt>
    <dgm:pt modelId="{895F1881-2BB7-4272-B3C3-2801AD8CF6CC}" type="sibTrans" cxnId="{D5C829C6-45FB-4883-8B3E-5B10CB07D27D}">
      <dgm:prSet/>
      <dgm:spPr/>
      <dgm:t>
        <a:bodyPr/>
        <a:lstStyle/>
        <a:p>
          <a:endParaRPr lang="ru-RU"/>
        </a:p>
      </dgm:t>
    </dgm:pt>
    <dgm:pt modelId="{224E7466-6425-424F-A155-DE8D76DB9581}">
      <dgm:prSet custT="1"/>
      <dgm:spPr/>
      <dgm:t>
        <a:bodyPr/>
        <a:lstStyle/>
        <a:p>
          <a:r>
            <a:rPr lang="ru-RU" altLang="ru-RU" sz="1800" dirty="0"/>
            <a:t>вебинары</a:t>
          </a:r>
          <a:endParaRPr lang="ru-RU" sz="1800" dirty="0"/>
        </a:p>
      </dgm:t>
    </dgm:pt>
    <dgm:pt modelId="{0AC2D4D6-2310-4133-AACE-DB893C86AE4E}" type="parTrans" cxnId="{18F26BA6-7BA2-4A0B-AB72-47DEF5372490}">
      <dgm:prSet/>
      <dgm:spPr/>
      <dgm:t>
        <a:bodyPr/>
        <a:lstStyle/>
        <a:p>
          <a:endParaRPr lang="ru-RU"/>
        </a:p>
      </dgm:t>
    </dgm:pt>
    <dgm:pt modelId="{9F428429-BB30-4F31-921A-49783D19282D}" type="sibTrans" cxnId="{18F26BA6-7BA2-4A0B-AB72-47DEF5372490}">
      <dgm:prSet/>
      <dgm:spPr/>
      <dgm:t>
        <a:bodyPr/>
        <a:lstStyle/>
        <a:p>
          <a:endParaRPr lang="ru-RU"/>
        </a:p>
      </dgm:t>
    </dgm:pt>
    <dgm:pt modelId="{E5E7D451-4F50-435B-B652-40FE6FE4214E}">
      <dgm:prSet custT="1"/>
      <dgm:spPr/>
      <dgm:t>
        <a:bodyPr/>
        <a:lstStyle/>
        <a:p>
          <a:r>
            <a:rPr lang="ru-RU" altLang="ru-RU" sz="1800" dirty="0"/>
            <a:t>публикации в профильных периодических изданиях</a:t>
          </a:r>
          <a:endParaRPr lang="ru-RU" sz="1800" dirty="0"/>
        </a:p>
      </dgm:t>
    </dgm:pt>
    <dgm:pt modelId="{9B14E1D9-74E4-46E7-A4AA-9786FA428EDC}" type="parTrans" cxnId="{55D2CDCB-C9D5-45CE-AD18-8450D16FFC7F}">
      <dgm:prSet/>
      <dgm:spPr/>
      <dgm:t>
        <a:bodyPr/>
        <a:lstStyle/>
        <a:p>
          <a:endParaRPr lang="ru-RU"/>
        </a:p>
      </dgm:t>
    </dgm:pt>
    <dgm:pt modelId="{7C632260-E365-4371-9B75-7B3620C0F58D}" type="sibTrans" cxnId="{55D2CDCB-C9D5-45CE-AD18-8450D16FFC7F}">
      <dgm:prSet/>
      <dgm:spPr/>
      <dgm:t>
        <a:bodyPr/>
        <a:lstStyle/>
        <a:p>
          <a:endParaRPr lang="ru-RU"/>
        </a:p>
      </dgm:t>
    </dgm:pt>
    <dgm:pt modelId="{2FB2CD19-008E-46C9-9583-511FEA5C6C77}">
      <dgm:prSet custT="1"/>
      <dgm:spPr/>
      <dgm:t>
        <a:bodyPr/>
        <a:lstStyle/>
        <a:p>
          <a:r>
            <a:rPr lang="ru-RU" altLang="ru-RU" sz="1800" dirty="0"/>
            <a:t>Методику хранения документов</a:t>
          </a:r>
        </a:p>
      </dgm:t>
    </dgm:pt>
    <dgm:pt modelId="{C6360CAD-018A-4449-8AB0-E410A0C06E4A}" type="parTrans" cxnId="{E09D4775-E9EF-44A2-BCC5-D8854C846368}">
      <dgm:prSet/>
      <dgm:spPr/>
      <dgm:t>
        <a:bodyPr/>
        <a:lstStyle/>
        <a:p>
          <a:endParaRPr lang="ru-RU"/>
        </a:p>
      </dgm:t>
    </dgm:pt>
    <dgm:pt modelId="{4E36658D-15D9-4C1D-BA85-09CD9D4251A2}" type="sibTrans" cxnId="{E09D4775-E9EF-44A2-BCC5-D8854C846368}">
      <dgm:prSet/>
      <dgm:spPr/>
      <dgm:t>
        <a:bodyPr/>
        <a:lstStyle/>
        <a:p>
          <a:endParaRPr lang="ru-RU"/>
        </a:p>
      </dgm:t>
    </dgm:pt>
    <dgm:pt modelId="{9522B702-94AB-427A-9AE2-7C49572BF274}" type="pres">
      <dgm:prSet presAssocID="{7418D8EE-DF33-4E63-B41F-755DB9B820F8}" presName="Name0" presStyleCnt="0">
        <dgm:presLayoutVars>
          <dgm:dir/>
          <dgm:animLvl val="lvl"/>
          <dgm:resizeHandles val="exact"/>
        </dgm:presLayoutVars>
      </dgm:prSet>
      <dgm:spPr/>
    </dgm:pt>
    <dgm:pt modelId="{F4506659-57C7-4075-B1E6-C73F50D3AF81}" type="pres">
      <dgm:prSet presAssocID="{F61CA807-5D3C-47EE-A704-B601A4BFAC56}" presName="composite" presStyleCnt="0"/>
      <dgm:spPr/>
    </dgm:pt>
    <dgm:pt modelId="{6B683EE6-93E7-4436-BB25-0FF8CFC8B1AA}" type="pres">
      <dgm:prSet presAssocID="{F61CA807-5D3C-47EE-A704-B601A4BFAC5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7C105A6-6667-457B-95BA-84681C6EE3FE}" type="pres">
      <dgm:prSet presAssocID="{F61CA807-5D3C-47EE-A704-B601A4BFAC56}" presName="desTx" presStyleLbl="alignAccFollowNode1" presStyleIdx="0" presStyleCnt="3">
        <dgm:presLayoutVars>
          <dgm:bulletEnabled val="1"/>
        </dgm:presLayoutVars>
      </dgm:prSet>
      <dgm:spPr/>
    </dgm:pt>
    <dgm:pt modelId="{78998D13-2305-4A72-8602-63B340229044}" type="pres">
      <dgm:prSet presAssocID="{52BE142E-3766-4882-BA8C-0E15DDF212CD}" presName="space" presStyleCnt="0"/>
      <dgm:spPr/>
    </dgm:pt>
    <dgm:pt modelId="{6D88C890-1337-4D15-ACDE-035C573F32EB}" type="pres">
      <dgm:prSet presAssocID="{AC938F6C-6D1C-43EA-9415-CD3FD021EB8D}" presName="composite" presStyleCnt="0"/>
      <dgm:spPr/>
    </dgm:pt>
    <dgm:pt modelId="{3EC4970F-8480-47C5-A535-AE79D3311B46}" type="pres">
      <dgm:prSet presAssocID="{AC938F6C-6D1C-43EA-9415-CD3FD021EB8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DD44E67-C45A-4220-B83B-8A5F8415129F}" type="pres">
      <dgm:prSet presAssocID="{AC938F6C-6D1C-43EA-9415-CD3FD021EB8D}" presName="desTx" presStyleLbl="alignAccFollowNode1" presStyleIdx="1" presStyleCnt="3" custLinFactNeighborX="0">
        <dgm:presLayoutVars>
          <dgm:bulletEnabled val="1"/>
        </dgm:presLayoutVars>
      </dgm:prSet>
      <dgm:spPr/>
    </dgm:pt>
    <dgm:pt modelId="{0555CEF8-91CD-4F05-AE0E-E6DAA3448B70}" type="pres">
      <dgm:prSet presAssocID="{BDEC21EB-0DF1-4605-A114-6B78B3276638}" presName="space" presStyleCnt="0"/>
      <dgm:spPr/>
    </dgm:pt>
    <dgm:pt modelId="{49C8B770-2F72-4997-A421-620D451FEDB5}" type="pres">
      <dgm:prSet presAssocID="{E7F6DFB4-4550-47A1-9102-50992228375F}" presName="composite" presStyleCnt="0"/>
      <dgm:spPr/>
    </dgm:pt>
    <dgm:pt modelId="{ACED0E57-4F99-4382-ABE5-3E44FD3CB498}" type="pres">
      <dgm:prSet presAssocID="{E7F6DFB4-4550-47A1-9102-50992228375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74295B5-A2E6-42A5-B419-E4C63B1A3C8F}" type="pres">
      <dgm:prSet presAssocID="{E7F6DFB4-4550-47A1-9102-50992228375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D06B5506-9936-498A-B447-9C198695CD07}" type="presOf" srcId="{4B17AC6E-76F4-4521-B2BF-C52CB480D19E}" destId="{4DD44E67-C45A-4220-B83B-8A5F8415129F}" srcOrd="0" destOrd="1" presId="urn:microsoft.com/office/officeart/2005/8/layout/hList1"/>
    <dgm:cxn modelId="{A2A3230B-8648-4268-9577-2B8C39A29BE7}" type="presOf" srcId="{E7F6DFB4-4550-47A1-9102-50992228375F}" destId="{ACED0E57-4F99-4382-ABE5-3E44FD3CB498}" srcOrd="0" destOrd="0" presId="urn:microsoft.com/office/officeart/2005/8/layout/hList1"/>
    <dgm:cxn modelId="{4D86C218-0D2D-4CBE-B7EB-C1977FA53BFB}" srcId="{E7F6DFB4-4550-47A1-9102-50992228375F}" destId="{F8AEB5FE-7D1C-4B94-B1BA-6668BCC80691}" srcOrd="0" destOrd="0" parTransId="{71706009-5EA3-4BC5-ACB8-547A68C3D9D2}" sibTransId="{21EF85FD-EAB5-49D4-AEE5-5BF8AAAD2A17}"/>
    <dgm:cxn modelId="{19BD2520-673B-4D06-96F2-102C940581DB}" type="presOf" srcId="{224E7466-6425-424F-A155-DE8D76DB9581}" destId="{F74295B5-A2E6-42A5-B419-E4C63B1A3C8F}" srcOrd="0" destOrd="1" presId="urn:microsoft.com/office/officeart/2005/8/layout/hList1"/>
    <dgm:cxn modelId="{C4064824-A7E1-4042-8639-E590C1908F65}" srcId="{AC938F6C-6D1C-43EA-9415-CD3FD021EB8D}" destId="{4B17AC6E-76F4-4521-B2BF-C52CB480D19E}" srcOrd="1" destOrd="0" parTransId="{E9C84140-2ED4-473A-8179-31D3123C80EA}" sibTransId="{3331E6CD-E730-4297-85F2-F0AF122042CB}"/>
    <dgm:cxn modelId="{3F11C13D-A3A2-4E2D-9622-C49C88B2D7EF}" type="presOf" srcId="{CBB714B0-3DC1-4B7A-BA3A-92D7569BD2B8}" destId="{4DD44E67-C45A-4220-B83B-8A5F8415129F}" srcOrd="0" destOrd="0" presId="urn:microsoft.com/office/officeart/2005/8/layout/hList1"/>
    <dgm:cxn modelId="{7498033E-5E89-4D58-9704-83C9777EB3E1}" type="presOf" srcId="{ED65B698-7F6E-4284-BD79-73E175C9E327}" destId="{47C105A6-6667-457B-95BA-84681C6EE3FE}" srcOrd="0" destOrd="3" presId="urn:microsoft.com/office/officeart/2005/8/layout/hList1"/>
    <dgm:cxn modelId="{DC49683F-FF57-4A7D-8014-04278E74DC21}" type="presOf" srcId="{2FB2CD19-008E-46C9-9583-511FEA5C6C77}" destId="{47C105A6-6667-457B-95BA-84681C6EE3FE}" srcOrd="0" destOrd="2" presId="urn:microsoft.com/office/officeart/2005/8/layout/hList1"/>
    <dgm:cxn modelId="{0A5E4E46-67E2-4CFD-BE3E-95BB76BC9315}" type="presOf" srcId="{D6710981-BE6F-4C35-8A40-C3A8B63664E4}" destId="{4DD44E67-C45A-4220-B83B-8A5F8415129F}" srcOrd="0" destOrd="2" presId="urn:microsoft.com/office/officeart/2005/8/layout/hList1"/>
    <dgm:cxn modelId="{230AD648-88D6-46A8-A5A2-6A451BD01DA4}" type="presOf" srcId="{F80DDD06-59DE-4548-B030-0DC4260E2763}" destId="{47C105A6-6667-457B-95BA-84681C6EE3FE}" srcOrd="0" destOrd="1" presId="urn:microsoft.com/office/officeart/2005/8/layout/hList1"/>
    <dgm:cxn modelId="{63C6884E-780F-4A06-BDEA-24E4D60BED2C}" type="presOf" srcId="{F61CA807-5D3C-47EE-A704-B601A4BFAC56}" destId="{6B683EE6-93E7-4436-BB25-0FF8CFC8B1AA}" srcOrd="0" destOrd="0" presId="urn:microsoft.com/office/officeart/2005/8/layout/hList1"/>
    <dgm:cxn modelId="{7A12194F-60ED-4241-800B-DDBEE09B536F}" type="presOf" srcId="{F8AEB5FE-7D1C-4B94-B1BA-6668BCC80691}" destId="{F74295B5-A2E6-42A5-B419-E4C63B1A3C8F}" srcOrd="0" destOrd="0" presId="urn:microsoft.com/office/officeart/2005/8/layout/hList1"/>
    <dgm:cxn modelId="{2BBBEC4F-6626-401E-B348-AA41BCA38B21}" type="presOf" srcId="{E5E7D451-4F50-435B-B652-40FE6FE4214E}" destId="{F74295B5-A2E6-42A5-B419-E4C63B1A3C8F}" srcOrd="0" destOrd="2" presId="urn:microsoft.com/office/officeart/2005/8/layout/hList1"/>
    <dgm:cxn modelId="{E09D4775-E9EF-44A2-BCC5-D8854C846368}" srcId="{F61CA807-5D3C-47EE-A704-B601A4BFAC56}" destId="{2FB2CD19-008E-46C9-9583-511FEA5C6C77}" srcOrd="2" destOrd="0" parTransId="{C6360CAD-018A-4449-8AB0-E410A0C06E4A}" sibTransId="{4E36658D-15D9-4C1D-BA85-09CD9D4251A2}"/>
    <dgm:cxn modelId="{5F7BB559-5E52-4D1D-A7EE-F0D8693232A8}" srcId="{7418D8EE-DF33-4E63-B41F-755DB9B820F8}" destId="{F61CA807-5D3C-47EE-A704-B601A4BFAC56}" srcOrd="0" destOrd="0" parTransId="{37F9C818-B34F-43B5-8C31-7FF389D868FF}" sibTransId="{52BE142E-3766-4882-BA8C-0E15DDF212CD}"/>
    <dgm:cxn modelId="{7B681D89-5E01-48F5-8499-23A29469562A}" srcId="{7418D8EE-DF33-4E63-B41F-755DB9B820F8}" destId="{E7F6DFB4-4550-47A1-9102-50992228375F}" srcOrd="2" destOrd="0" parTransId="{36642E1F-BBC3-4285-B547-4A156F1D68FC}" sibTransId="{9D83DB2F-1934-49A0-8E68-AEB4DE0BA815}"/>
    <dgm:cxn modelId="{EB87FC8B-4D14-434B-A1F5-425B85A345FB}" type="presOf" srcId="{AC938F6C-6D1C-43EA-9415-CD3FD021EB8D}" destId="{3EC4970F-8480-47C5-A535-AE79D3311B46}" srcOrd="0" destOrd="0" presId="urn:microsoft.com/office/officeart/2005/8/layout/hList1"/>
    <dgm:cxn modelId="{CB96B69F-8020-4509-8D4E-684947001849}" srcId="{F61CA807-5D3C-47EE-A704-B601A4BFAC56}" destId="{ED65B698-7F6E-4284-BD79-73E175C9E327}" srcOrd="3" destOrd="0" parTransId="{294E9394-922D-4EF2-85BF-FC7FCD64480E}" sibTransId="{66EE95DD-ADED-4DB8-92CF-D602690F1838}"/>
    <dgm:cxn modelId="{18F26BA6-7BA2-4A0B-AB72-47DEF5372490}" srcId="{E7F6DFB4-4550-47A1-9102-50992228375F}" destId="{224E7466-6425-424F-A155-DE8D76DB9581}" srcOrd="1" destOrd="0" parTransId="{0AC2D4D6-2310-4133-AACE-DB893C86AE4E}" sibTransId="{9F428429-BB30-4F31-921A-49783D19282D}"/>
    <dgm:cxn modelId="{0E64F9A8-44D3-4C20-8486-266ADC113ABF}" srcId="{F61CA807-5D3C-47EE-A704-B601A4BFAC56}" destId="{F80DDD06-59DE-4548-B030-0DC4260E2763}" srcOrd="1" destOrd="0" parTransId="{D664CE55-B393-4CDA-9738-180735BE6701}" sibTransId="{B3974B4A-0AD6-4D19-9BC2-A9D8951D4B4D}"/>
    <dgm:cxn modelId="{387B60A9-0A65-42A2-8BFA-0A48D801312D}" type="presOf" srcId="{03D8F7D1-709A-482C-A9BA-78BA81C4D5BC}" destId="{47C105A6-6667-457B-95BA-84681C6EE3FE}" srcOrd="0" destOrd="0" presId="urn:microsoft.com/office/officeart/2005/8/layout/hList1"/>
    <dgm:cxn modelId="{D5C829C6-45FB-4883-8B3E-5B10CB07D27D}" srcId="{AC938F6C-6D1C-43EA-9415-CD3FD021EB8D}" destId="{D6710981-BE6F-4C35-8A40-C3A8B63664E4}" srcOrd="2" destOrd="0" parTransId="{85F32100-D95C-438F-B8BA-03BFDAB7E1A0}" sibTransId="{895F1881-2BB7-4272-B3C3-2801AD8CF6CC}"/>
    <dgm:cxn modelId="{55D2CDCB-C9D5-45CE-AD18-8450D16FFC7F}" srcId="{E7F6DFB4-4550-47A1-9102-50992228375F}" destId="{E5E7D451-4F50-435B-B652-40FE6FE4214E}" srcOrd="2" destOrd="0" parTransId="{9B14E1D9-74E4-46E7-A4AA-9786FA428EDC}" sibTransId="{7C632260-E365-4371-9B75-7B3620C0F58D}"/>
    <dgm:cxn modelId="{99C09CCE-C669-4DDA-9280-A38DB2A4D205}" srcId="{7418D8EE-DF33-4E63-B41F-755DB9B820F8}" destId="{AC938F6C-6D1C-43EA-9415-CD3FD021EB8D}" srcOrd="1" destOrd="0" parTransId="{E2CFD973-87B0-491C-B60C-AF7C59AF3563}" sibTransId="{BDEC21EB-0DF1-4605-A114-6B78B3276638}"/>
    <dgm:cxn modelId="{CB52C1DA-A0D5-42AC-9B0A-90CABE4FF8DD}" srcId="{F61CA807-5D3C-47EE-A704-B601A4BFAC56}" destId="{03D8F7D1-709A-482C-A9BA-78BA81C4D5BC}" srcOrd="0" destOrd="0" parTransId="{1689CB06-6EAC-4487-A0B3-FAE2B6B5099B}" sibTransId="{9388AE03-E144-4C70-B602-6A18CCE0745D}"/>
    <dgm:cxn modelId="{BE6C5FEB-18E0-480B-865E-0BABFB9A0F80}" srcId="{AC938F6C-6D1C-43EA-9415-CD3FD021EB8D}" destId="{CBB714B0-3DC1-4B7A-BA3A-92D7569BD2B8}" srcOrd="0" destOrd="0" parTransId="{2D98E0F9-46A0-4218-8D91-0B913C68E3E4}" sibTransId="{7964171A-6333-4C23-A35F-602CBBECD111}"/>
    <dgm:cxn modelId="{3AF178ED-A920-4E4D-87DB-51D6CA330D11}" type="presOf" srcId="{7418D8EE-DF33-4E63-B41F-755DB9B820F8}" destId="{9522B702-94AB-427A-9AE2-7C49572BF274}" srcOrd="0" destOrd="0" presId="urn:microsoft.com/office/officeart/2005/8/layout/hList1"/>
    <dgm:cxn modelId="{DFE26C3B-B251-43F2-B1CF-28CD1F5F6CEA}" type="presParOf" srcId="{9522B702-94AB-427A-9AE2-7C49572BF274}" destId="{F4506659-57C7-4075-B1E6-C73F50D3AF81}" srcOrd="0" destOrd="0" presId="urn:microsoft.com/office/officeart/2005/8/layout/hList1"/>
    <dgm:cxn modelId="{88F163AA-3A2A-4EED-9234-9A6391220FB7}" type="presParOf" srcId="{F4506659-57C7-4075-B1E6-C73F50D3AF81}" destId="{6B683EE6-93E7-4436-BB25-0FF8CFC8B1AA}" srcOrd="0" destOrd="0" presId="urn:microsoft.com/office/officeart/2005/8/layout/hList1"/>
    <dgm:cxn modelId="{2323FE7B-5B96-4F26-BC60-5734C5B34AF2}" type="presParOf" srcId="{F4506659-57C7-4075-B1E6-C73F50D3AF81}" destId="{47C105A6-6667-457B-95BA-84681C6EE3FE}" srcOrd="1" destOrd="0" presId="urn:microsoft.com/office/officeart/2005/8/layout/hList1"/>
    <dgm:cxn modelId="{A44F58A3-B5BA-414D-ADB6-F6975D2F26AD}" type="presParOf" srcId="{9522B702-94AB-427A-9AE2-7C49572BF274}" destId="{78998D13-2305-4A72-8602-63B340229044}" srcOrd="1" destOrd="0" presId="urn:microsoft.com/office/officeart/2005/8/layout/hList1"/>
    <dgm:cxn modelId="{0D8C544D-5C86-483F-BC2B-98D75439203E}" type="presParOf" srcId="{9522B702-94AB-427A-9AE2-7C49572BF274}" destId="{6D88C890-1337-4D15-ACDE-035C573F32EB}" srcOrd="2" destOrd="0" presId="urn:microsoft.com/office/officeart/2005/8/layout/hList1"/>
    <dgm:cxn modelId="{39FF34B7-B840-4FBC-B9C7-10E28FED9643}" type="presParOf" srcId="{6D88C890-1337-4D15-ACDE-035C573F32EB}" destId="{3EC4970F-8480-47C5-A535-AE79D3311B46}" srcOrd="0" destOrd="0" presId="urn:microsoft.com/office/officeart/2005/8/layout/hList1"/>
    <dgm:cxn modelId="{EAA715ED-DB0D-417D-A3FC-46246D8B8FAF}" type="presParOf" srcId="{6D88C890-1337-4D15-ACDE-035C573F32EB}" destId="{4DD44E67-C45A-4220-B83B-8A5F8415129F}" srcOrd="1" destOrd="0" presId="urn:microsoft.com/office/officeart/2005/8/layout/hList1"/>
    <dgm:cxn modelId="{C7E06814-07F6-4AF0-B7DE-A0CCD7F52C60}" type="presParOf" srcId="{9522B702-94AB-427A-9AE2-7C49572BF274}" destId="{0555CEF8-91CD-4F05-AE0E-E6DAA3448B70}" srcOrd="3" destOrd="0" presId="urn:microsoft.com/office/officeart/2005/8/layout/hList1"/>
    <dgm:cxn modelId="{3D7B9C71-99A8-44FF-A269-C8E143C7809E}" type="presParOf" srcId="{9522B702-94AB-427A-9AE2-7C49572BF274}" destId="{49C8B770-2F72-4997-A421-620D451FEDB5}" srcOrd="4" destOrd="0" presId="urn:microsoft.com/office/officeart/2005/8/layout/hList1"/>
    <dgm:cxn modelId="{2E516676-F011-4EA1-986D-4D4D8514EE3E}" type="presParOf" srcId="{49C8B770-2F72-4997-A421-620D451FEDB5}" destId="{ACED0E57-4F99-4382-ABE5-3E44FD3CB498}" srcOrd="0" destOrd="0" presId="urn:microsoft.com/office/officeart/2005/8/layout/hList1"/>
    <dgm:cxn modelId="{BF13B1A9-B2CC-4BE1-8716-EC7731AF8FF0}" type="presParOf" srcId="{49C8B770-2F72-4997-A421-620D451FEDB5}" destId="{F74295B5-A2E6-42A5-B419-E4C63B1A3C8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7FB09A-1D22-4D28-B208-79C7C798A2B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07D32D-E84F-44C1-BAD5-DBD3600DB93D}">
      <dgm:prSet phldrT="[Текст]"/>
      <dgm:spPr/>
      <dgm:t>
        <a:bodyPr/>
        <a:lstStyle/>
        <a:p>
          <a:r>
            <a:rPr lang="ru-RU" altLang="ru-RU" dirty="0"/>
            <a:t>При внедрении СЭД и СХЭД</a:t>
          </a:r>
          <a:endParaRPr lang="ru-RU" dirty="0"/>
        </a:p>
      </dgm:t>
    </dgm:pt>
    <dgm:pt modelId="{1F8D83A0-2873-459C-95FF-F6CB6D2EC5CC}" type="parTrans" cxnId="{D534E79B-1C74-4FC0-AA7C-354318342285}">
      <dgm:prSet/>
      <dgm:spPr/>
      <dgm:t>
        <a:bodyPr/>
        <a:lstStyle/>
        <a:p>
          <a:endParaRPr lang="ru-RU"/>
        </a:p>
      </dgm:t>
    </dgm:pt>
    <dgm:pt modelId="{CCCCF421-5B9E-42CC-A380-752F6AC6E8EE}" type="sibTrans" cxnId="{D534E79B-1C74-4FC0-AA7C-354318342285}">
      <dgm:prSet/>
      <dgm:spPr/>
      <dgm:t>
        <a:bodyPr/>
        <a:lstStyle/>
        <a:p>
          <a:endParaRPr lang="ru-RU"/>
        </a:p>
      </dgm:t>
    </dgm:pt>
    <dgm:pt modelId="{D4CA6C85-41BF-48ED-B0E2-8AE655BF3F8D}">
      <dgm:prSet phldrT="[Текст]"/>
      <dgm:spPr/>
      <dgm:t>
        <a:bodyPr/>
        <a:lstStyle/>
        <a:p>
          <a:r>
            <a:rPr lang="ru-RU" altLang="ru-RU" dirty="0"/>
            <a:t>справочник видов документов</a:t>
          </a:r>
          <a:endParaRPr lang="ru-RU" dirty="0"/>
        </a:p>
      </dgm:t>
    </dgm:pt>
    <dgm:pt modelId="{FAF42EB9-0E60-4D0C-BDC2-D8A5DFD7DF73}" type="parTrans" cxnId="{3ED545BA-49AD-4DDF-82C4-5BAD0017F367}">
      <dgm:prSet/>
      <dgm:spPr/>
      <dgm:t>
        <a:bodyPr/>
        <a:lstStyle/>
        <a:p>
          <a:endParaRPr lang="ru-RU"/>
        </a:p>
      </dgm:t>
    </dgm:pt>
    <dgm:pt modelId="{E79300E4-D52A-43CC-9D32-8FCDFAD0552B}" type="sibTrans" cxnId="{3ED545BA-49AD-4DDF-82C4-5BAD0017F367}">
      <dgm:prSet/>
      <dgm:spPr/>
      <dgm:t>
        <a:bodyPr/>
        <a:lstStyle/>
        <a:p>
          <a:endParaRPr lang="ru-RU"/>
        </a:p>
      </dgm:t>
    </dgm:pt>
    <dgm:pt modelId="{14D03A2F-1A44-4B7C-BAD1-65DE36EED20E}">
      <dgm:prSet phldrT="[Текст]"/>
      <dgm:spPr/>
      <dgm:t>
        <a:bodyPr/>
        <a:lstStyle/>
        <a:p>
          <a:r>
            <a:rPr lang="ru-RU" dirty="0"/>
            <a:t>Для регламентации системы управления документами</a:t>
          </a:r>
        </a:p>
      </dgm:t>
    </dgm:pt>
    <dgm:pt modelId="{6D05A1EB-E058-4AC4-B9C1-6569654E40FE}" type="parTrans" cxnId="{D59402B2-55D4-4A5A-B007-A4FA1FC66A89}">
      <dgm:prSet/>
      <dgm:spPr/>
      <dgm:t>
        <a:bodyPr/>
        <a:lstStyle/>
        <a:p>
          <a:endParaRPr lang="ru-RU"/>
        </a:p>
      </dgm:t>
    </dgm:pt>
    <dgm:pt modelId="{8F73F5AD-D0CB-4C3A-93DF-CA6A8B8AD452}" type="sibTrans" cxnId="{D59402B2-55D4-4A5A-B007-A4FA1FC66A89}">
      <dgm:prSet/>
      <dgm:spPr/>
      <dgm:t>
        <a:bodyPr/>
        <a:lstStyle/>
        <a:p>
          <a:endParaRPr lang="ru-RU"/>
        </a:p>
      </dgm:t>
    </dgm:pt>
    <dgm:pt modelId="{A8DF97DA-B93E-49E1-803C-89F63FDC45EB}">
      <dgm:prSet phldrT="[Текст]"/>
      <dgm:spPr/>
      <dgm:t>
        <a:bodyPr/>
        <a:lstStyle/>
        <a:p>
          <a:r>
            <a:rPr lang="ru-RU" altLang="ru-RU" dirty="0"/>
            <a:t>разработка или актуализация регламентирующих документов организации (ЛНА)</a:t>
          </a:r>
          <a:endParaRPr lang="ru-RU" dirty="0"/>
        </a:p>
      </dgm:t>
    </dgm:pt>
    <dgm:pt modelId="{5B513187-E2C0-4A26-9CF0-0AC604A6E3EA}" type="parTrans" cxnId="{89527BCE-1165-450F-BADF-58F2CFFAE7D1}">
      <dgm:prSet/>
      <dgm:spPr/>
      <dgm:t>
        <a:bodyPr/>
        <a:lstStyle/>
        <a:p>
          <a:endParaRPr lang="ru-RU"/>
        </a:p>
      </dgm:t>
    </dgm:pt>
    <dgm:pt modelId="{8650EAF9-985E-43AA-85BF-366E79728226}" type="sibTrans" cxnId="{89527BCE-1165-450F-BADF-58F2CFFAE7D1}">
      <dgm:prSet/>
      <dgm:spPr/>
      <dgm:t>
        <a:bodyPr/>
        <a:lstStyle/>
        <a:p>
          <a:endParaRPr lang="ru-RU"/>
        </a:p>
      </dgm:t>
    </dgm:pt>
    <dgm:pt modelId="{94623E0D-65BF-4A46-ACF8-578B80F4E9C3}">
      <dgm:prSet/>
      <dgm:spPr/>
      <dgm:t>
        <a:bodyPr/>
        <a:lstStyle/>
        <a:p>
          <a:r>
            <a:rPr lang="ru-RU" altLang="ru-RU" dirty="0"/>
            <a:t>издание необходимых распорядительных документов</a:t>
          </a:r>
        </a:p>
      </dgm:t>
    </dgm:pt>
    <dgm:pt modelId="{AA1F98C5-DBC3-4A9C-8B5F-AA98FE3103D3}" type="parTrans" cxnId="{E869D3B9-1443-4A8D-BE19-8BF70B3A7223}">
      <dgm:prSet/>
      <dgm:spPr/>
      <dgm:t>
        <a:bodyPr/>
        <a:lstStyle/>
        <a:p>
          <a:endParaRPr lang="ru-RU"/>
        </a:p>
      </dgm:t>
    </dgm:pt>
    <dgm:pt modelId="{1C3F309E-FE68-45B6-BEBE-AF1E11567177}" type="sibTrans" cxnId="{E869D3B9-1443-4A8D-BE19-8BF70B3A7223}">
      <dgm:prSet/>
      <dgm:spPr/>
      <dgm:t>
        <a:bodyPr/>
        <a:lstStyle/>
        <a:p>
          <a:endParaRPr lang="ru-RU"/>
        </a:p>
      </dgm:t>
    </dgm:pt>
    <dgm:pt modelId="{D418CDC8-EDD3-4052-9FE5-05B218A14D1D}">
      <dgm:prSet/>
      <dgm:spPr/>
      <dgm:t>
        <a:bodyPr/>
        <a:lstStyle/>
        <a:p>
          <a:r>
            <a:rPr lang="ru-RU" altLang="ru-RU" dirty="0"/>
            <a:t>шаблоны файлов и процессов</a:t>
          </a:r>
        </a:p>
      </dgm:t>
    </dgm:pt>
    <dgm:pt modelId="{2FAC6368-BE15-40A6-B763-51839111876A}" type="parTrans" cxnId="{6B8594FE-6013-402C-AF77-80D8DEF7694D}">
      <dgm:prSet/>
      <dgm:spPr/>
      <dgm:t>
        <a:bodyPr/>
        <a:lstStyle/>
        <a:p>
          <a:endParaRPr lang="ru-RU"/>
        </a:p>
      </dgm:t>
    </dgm:pt>
    <dgm:pt modelId="{2D475681-6105-47AC-B77E-BE285F2823C8}" type="sibTrans" cxnId="{6B8594FE-6013-402C-AF77-80D8DEF7694D}">
      <dgm:prSet/>
      <dgm:spPr/>
      <dgm:t>
        <a:bodyPr/>
        <a:lstStyle/>
        <a:p>
          <a:endParaRPr lang="ru-RU"/>
        </a:p>
      </dgm:t>
    </dgm:pt>
    <dgm:pt modelId="{E2CBCAFD-778F-4477-9820-19FD8EC4FF8C}">
      <dgm:prSet/>
      <dgm:spPr/>
      <dgm:t>
        <a:bodyPr/>
        <a:lstStyle/>
        <a:p>
          <a:r>
            <a:rPr lang="ru-RU" altLang="ru-RU" dirty="0"/>
            <a:t>права доступа </a:t>
          </a:r>
        </a:p>
      </dgm:t>
    </dgm:pt>
    <dgm:pt modelId="{AEF84D24-CE19-4E0A-BB58-E594809ADE1E}" type="parTrans" cxnId="{B82F4F92-DDE6-4E16-BE07-B7BFC559404D}">
      <dgm:prSet/>
      <dgm:spPr/>
      <dgm:t>
        <a:bodyPr/>
        <a:lstStyle/>
        <a:p>
          <a:endParaRPr lang="ru-RU"/>
        </a:p>
      </dgm:t>
    </dgm:pt>
    <dgm:pt modelId="{8EA24BB9-5D37-4EAB-AD2A-7A34C3454618}" type="sibTrans" cxnId="{B82F4F92-DDE6-4E16-BE07-B7BFC559404D}">
      <dgm:prSet/>
      <dgm:spPr/>
      <dgm:t>
        <a:bodyPr/>
        <a:lstStyle/>
        <a:p>
          <a:endParaRPr lang="ru-RU"/>
        </a:p>
      </dgm:t>
    </dgm:pt>
    <dgm:pt modelId="{5BDFAD0F-3886-4CBE-99CF-A66D074F8A98}">
      <dgm:prSet/>
      <dgm:spPr/>
      <dgm:t>
        <a:bodyPr/>
        <a:lstStyle/>
        <a:p>
          <a:r>
            <a:rPr lang="ru-RU" altLang="ru-RU" dirty="0"/>
            <a:t>справочник Номенклатура дел, Сдаточные описи, Сводные описи и др. </a:t>
          </a:r>
        </a:p>
      </dgm:t>
    </dgm:pt>
    <dgm:pt modelId="{9CEF1DAC-169D-49D2-8058-5C7DCF6D0CF1}" type="parTrans" cxnId="{26A92C83-9C32-4970-92FD-E3D262A9F213}">
      <dgm:prSet/>
      <dgm:spPr/>
      <dgm:t>
        <a:bodyPr/>
        <a:lstStyle/>
        <a:p>
          <a:endParaRPr lang="ru-RU"/>
        </a:p>
      </dgm:t>
    </dgm:pt>
    <dgm:pt modelId="{DD8C4AB1-7858-4338-B1FF-D1170459EC7C}" type="sibTrans" cxnId="{26A92C83-9C32-4970-92FD-E3D262A9F213}">
      <dgm:prSet/>
      <dgm:spPr/>
      <dgm:t>
        <a:bodyPr/>
        <a:lstStyle/>
        <a:p>
          <a:endParaRPr lang="ru-RU"/>
        </a:p>
      </dgm:t>
    </dgm:pt>
    <dgm:pt modelId="{A349B737-5999-4657-92F3-5F2640066BDA}">
      <dgm:prSet/>
      <dgm:spPr/>
      <dgm:t>
        <a:bodyPr/>
        <a:lstStyle/>
        <a:p>
          <a:r>
            <a:rPr lang="ru-RU" altLang="ru-RU" dirty="0"/>
            <a:t>правила обработки</a:t>
          </a:r>
        </a:p>
      </dgm:t>
    </dgm:pt>
    <dgm:pt modelId="{B7516861-20D1-4AC8-ADF6-0AE4FB4071EC}" type="parTrans" cxnId="{5BE207A5-644A-46EF-A253-AFF2A02E8CB1}">
      <dgm:prSet/>
      <dgm:spPr/>
      <dgm:t>
        <a:bodyPr/>
        <a:lstStyle/>
        <a:p>
          <a:endParaRPr lang="ru-RU"/>
        </a:p>
      </dgm:t>
    </dgm:pt>
    <dgm:pt modelId="{6E046213-3B84-459B-BF10-E4034B8DC672}" type="sibTrans" cxnId="{5BE207A5-644A-46EF-A253-AFF2A02E8CB1}">
      <dgm:prSet/>
      <dgm:spPr/>
      <dgm:t>
        <a:bodyPr/>
        <a:lstStyle/>
        <a:p>
          <a:endParaRPr lang="ru-RU"/>
        </a:p>
      </dgm:t>
    </dgm:pt>
    <dgm:pt modelId="{E1544150-44BF-453C-8CB5-45C62E79B998}" type="pres">
      <dgm:prSet presAssocID="{117FB09A-1D22-4D28-B208-79C7C798A2BB}" presName="Name0" presStyleCnt="0">
        <dgm:presLayoutVars>
          <dgm:dir/>
          <dgm:animLvl val="lvl"/>
          <dgm:resizeHandles val="exact"/>
        </dgm:presLayoutVars>
      </dgm:prSet>
      <dgm:spPr/>
    </dgm:pt>
    <dgm:pt modelId="{366795C9-A342-433C-99E0-35114C9389EF}" type="pres">
      <dgm:prSet presAssocID="{4007D32D-E84F-44C1-BAD5-DBD3600DB93D}" presName="composite" presStyleCnt="0"/>
      <dgm:spPr/>
    </dgm:pt>
    <dgm:pt modelId="{19238159-75DB-4104-8B31-7E6DCC932638}" type="pres">
      <dgm:prSet presAssocID="{4007D32D-E84F-44C1-BAD5-DBD3600DB93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20D17F0-E47B-4632-B826-FEF59B75D644}" type="pres">
      <dgm:prSet presAssocID="{4007D32D-E84F-44C1-BAD5-DBD3600DB93D}" presName="desTx" presStyleLbl="alignAccFollowNode1" presStyleIdx="0" presStyleCnt="2">
        <dgm:presLayoutVars>
          <dgm:bulletEnabled val="1"/>
        </dgm:presLayoutVars>
      </dgm:prSet>
      <dgm:spPr/>
    </dgm:pt>
    <dgm:pt modelId="{0B042C0D-07B1-429E-AF99-5E7CF06A1711}" type="pres">
      <dgm:prSet presAssocID="{CCCCF421-5B9E-42CC-A380-752F6AC6E8EE}" presName="space" presStyleCnt="0"/>
      <dgm:spPr/>
    </dgm:pt>
    <dgm:pt modelId="{EA21F7B5-F5BA-4378-9954-0B936434E78B}" type="pres">
      <dgm:prSet presAssocID="{14D03A2F-1A44-4B7C-BAD1-65DE36EED20E}" presName="composite" presStyleCnt="0"/>
      <dgm:spPr/>
    </dgm:pt>
    <dgm:pt modelId="{083059B5-CFCE-4CC7-A267-EA07782409EB}" type="pres">
      <dgm:prSet presAssocID="{14D03A2F-1A44-4B7C-BAD1-65DE36EED20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FDF60D9-7A7D-4FC5-8BD0-E0DAAEDEBC6B}" type="pres">
      <dgm:prSet presAssocID="{14D03A2F-1A44-4B7C-BAD1-65DE36EED20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1D08722-E4C8-4D9A-A26B-4B90421AD2FA}" type="presOf" srcId="{A349B737-5999-4657-92F3-5F2640066BDA}" destId="{F20D17F0-E47B-4632-B826-FEF59B75D644}" srcOrd="0" destOrd="2" presId="urn:microsoft.com/office/officeart/2005/8/layout/hList1"/>
    <dgm:cxn modelId="{ABA6725C-DC59-4C2A-8DCF-1308A2419F85}" type="presOf" srcId="{14D03A2F-1A44-4B7C-BAD1-65DE36EED20E}" destId="{083059B5-CFCE-4CC7-A267-EA07782409EB}" srcOrd="0" destOrd="0" presId="urn:microsoft.com/office/officeart/2005/8/layout/hList1"/>
    <dgm:cxn modelId="{0D14EA41-4791-42D5-A2D7-943C1EAD0281}" type="presOf" srcId="{94623E0D-65BF-4A46-ACF8-578B80F4E9C3}" destId="{9FDF60D9-7A7D-4FC5-8BD0-E0DAAEDEBC6B}" srcOrd="0" destOrd="1" presId="urn:microsoft.com/office/officeart/2005/8/layout/hList1"/>
    <dgm:cxn modelId="{12FF4271-3AFC-4C29-A3B3-6CBBEB14697C}" type="presOf" srcId="{D4CA6C85-41BF-48ED-B0E2-8AE655BF3F8D}" destId="{F20D17F0-E47B-4632-B826-FEF59B75D644}" srcOrd="0" destOrd="0" presId="urn:microsoft.com/office/officeart/2005/8/layout/hList1"/>
    <dgm:cxn modelId="{0D277251-CFF3-44D2-A302-8F02082BED30}" type="presOf" srcId="{117FB09A-1D22-4D28-B208-79C7C798A2BB}" destId="{E1544150-44BF-453C-8CB5-45C62E79B998}" srcOrd="0" destOrd="0" presId="urn:microsoft.com/office/officeart/2005/8/layout/hList1"/>
    <dgm:cxn modelId="{26A92C83-9C32-4970-92FD-E3D262A9F213}" srcId="{4007D32D-E84F-44C1-BAD5-DBD3600DB93D}" destId="{5BDFAD0F-3886-4CBE-99CF-A66D074F8A98}" srcOrd="4" destOrd="0" parTransId="{9CEF1DAC-169D-49D2-8058-5C7DCF6D0CF1}" sibTransId="{DD8C4AB1-7858-4338-B1FF-D1170459EC7C}"/>
    <dgm:cxn modelId="{B82F4F92-DDE6-4E16-BE07-B7BFC559404D}" srcId="{4007D32D-E84F-44C1-BAD5-DBD3600DB93D}" destId="{E2CBCAFD-778F-4477-9820-19FD8EC4FF8C}" srcOrd="3" destOrd="0" parTransId="{AEF84D24-CE19-4E0A-BB58-E594809ADE1E}" sibTransId="{8EA24BB9-5D37-4EAB-AD2A-7A34C3454618}"/>
    <dgm:cxn modelId="{4D9C1896-3F09-4BCC-A6C3-C0A43405D34E}" type="presOf" srcId="{4007D32D-E84F-44C1-BAD5-DBD3600DB93D}" destId="{19238159-75DB-4104-8B31-7E6DCC932638}" srcOrd="0" destOrd="0" presId="urn:microsoft.com/office/officeart/2005/8/layout/hList1"/>
    <dgm:cxn modelId="{56D2F896-1E40-41AE-B5E8-53085FE2A6AB}" type="presOf" srcId="{A8DF97DA-B93E-49E1-803C-89F63FDC45EB}" destId="{9FDF60D9-7A7D-4FC5-8BD0-E0DAAEDEBC6B}" srcOrd="0" destOrd="0" presId="urn:microsoft.com/office/officeart/2005/8/layout/hList1"/>
    <dgm:cxn modelId="{D534E79B-1C74-4FC0-AA7C-354318342285}" srcId="{117FB09A-1D22-4D28-B208-79C7C798A2BB}" destId="{4007D32D-E84F-44C1-BAD5-DBD3600DB93D}" srcOrd="0" destOrd="0" parTransId="{1F8D83A0-2873-459C-95FF-F6CB6D2EC5CC}" sibTransId="{CCCCF421-5B9E-42CC-A380-752F6AC6E8EE}"/>
    <dgm:cxn modelId="{5BE207A5-644A-46EF-A253-AFF2A02E8CB1}" srcId="{4007D32D-E84F-44C1-BAD5-DBD3600DB93D}" destId="{A349B737-5999-4657-92F3-5F2640066BDA}" srcOrd="2" destOrd="0" parTransId="{B7516861-20D1-4AC8-ADF6-0AE4FB4071EC}" sibTransId="{6E046213-3B84-459B-BF10-E4034B8DC672}"/>
    <dgm:cxn modelId="{D59402B2-55D4-4A5A-B007-A4FA1FC66A89}" srcId="{117FB09A-1D22-4D28-B208-79C7C798A2BB}" destId="{14D03A2F-1A44-4B7C-BAD1-65DE36EED20E}" srcOrd="1" destOrd="0" parTransId="{6D05A1EB-E058-4AC4-B9C1-6569654E40FE}" sibTransId="{8F73F5AD-D0CB-4C3A-93DF-CA6A8B8AD452}"/>
    <dgm:cxn modelId="{E869D3B9-1443-4A8D-BE19-8BF70B3A7223}" srcId="{14D03A2F-1A44-4B7C-BAD1-65DE36EED20E}" destId="{94623E0D-65BF-4A46-ACF8-578B80F4E9C3}" srcOrd="1" destOrd="0" parTransId="{AA1F98C5-DBC3-4A9C-8B5F-AA98FE3103D3}" sibTransId="{1C3F309E-FE68-45B6-BEBE-AF1E11567177}"/>
    <dgm:cxn modelId="{3ED545BA-49AD-4DDF-82C4-5BAD0017F367}" srcId="{4007D32D-E84F-44C1-BAD5-DBD3600DB93D}" destId="{D4CA6C85-41BF-48ED-B0E2-8AE655BF3F8D}" srcOrd="0" destOrd="0" parTransId="{FAF42EB9-0E60-4D0C-BDC2-D8A5DFD7DF73}" sibTransId="{E79300E4-D52A-43CC-9D32-8FCDFAD0552B}"/>
    <dgm:cxn modelId="{272E1DC8-C083-433E-BC19-A4C4235322C9}" type="presOf" srcId="{D418CDC8-EDD3-4052-9FE5-05B218A14D1D}" destId="{F20D17F0-E47B-4632-B826-FEF59B75D644}" srcOrd="0" destOrd="1" presId="urn:microsoft.com/office/officeart/2005/8/layout/hList1"/>
    <dgm:cxn modelId="{89527BCE-1165-450F-BADF-58F2CFFAE7D1}" srcId="{14D03A2F-1A44-4B7C-BAD1-65DE36EED20E}" destId="{A8DF97DA-B93E-49E1-803C-89F63FDC45EB}" srcOrd="0" destOrd="0" parTransId="{5B513187-E2C0-4A26-9CF0-0AC604A6E3EA}" sibTransId="{8650EAF9-985E-43AA-85BF-366E79728226}"/>
    <dgm:cxn modelId="{210C6EDC-D25E-4EFF-B4E6-E022D672C6A7}" type="presOf" srcId="{E2CBCAFD-778F-4477-9820-19FD8EC4FF8C}" destId="{F20D17F0-E47B-4632-B826-FEF59B75D644}" srcOrd="0" destOrd="3" presId="urn:microsoft.com/office/officeart/2005/8/layout/hList1"/>
    <dgm:cxn modelId="{B68B3AE2-79B8-403A-BD8C-CFD66913DDFF}" type="presOf" srcId="{5BDFAD0F-3886-4CBE-99CF-A66D074F8A98}" destId="{F20D17F0-E47B-4632-B826-FEF59B75D644}" srcOrd="0" destOrd="4" presId="urn:microsoft.com/office/officeart/2005/8/layout/hList1"/>
    <dgm:cxn modelId="{6B8594FE-6013-402C-AF77-80D8DEF7694D}" srcId="{4007D32D-E84F-44C1-BAD5-DBD3600DB93D}" destId="{D418CDC8-EDD3-4052-9FE5-05B218A14D1D}" srcOrd="1" destOrd="0" parTransId="{2FAC6368-BE15-40A6-B763-51839111876A}" sibTransId="{2D475681-6105-47AC-B77E-BE285F2823C8}"/>
    <dgm:cxn modelId="{5EAF0C76-7B10-4D32-9988-9051169673BB}" type="presParOf" srcId="{E1544150-44BF-453C-8CB5-45C62E79B998}" destId="{366795C9-A342-433C-99E0-35114C9389EF}" srcOrd="0" destOrd="0" presId="urn:microsoft.com/office/officeart/2005/8/layout/hList1"/>
    <dgm:cxn modelId="{38C4D8C9-4DF6-4508-BF54-C6DD0A1CD8BD}" type="presParOf" srcId="{366795C9-A342-433C-99E0-35114C9389EF}" destId="{19238159-75DB-4104-8B31-7E6DCC932638}" srcOrd="0" destOrd="0" presId="urn:microsoft.com/office/officeart/2005/8/layout/hList1"/>
    <dgm:cxn modelId="{0EF3DA49-A27C-4C5E-8A70-1E7550838625}" type="presParOf" srcId="{366795C9-A342-433C-99E0-35114C9389EF}" destId="{F20D17F0-E47B-4632-B826-FEF59B75D644}" srcOrd="1" destOrd="0" presId="urn:microsoft.com/office/officeart/2005/8/layout/hList1"/>
    <dgm:cxn modelId="{EDCCFC0C-F88F-49D9-AE37-0EC58049DBEF}" type="presParOf" srcId="{E1544150-44BF-453C-8CB5-45C62E79B998}" destId="{0B042C0D-07B1-429E-AF99-5E7CF06A1711}" srcOrd="1" destOrd="0" presId="urn:microsoft.com/office/officeart/2005/8/layout/hList1"/>
    <dgm:cxn modelId="{14A84D24-F37F-49E3-BD80-994C13F4E720}" type="presParOf" srcId="{E1544150-44BF-453C-8CB5-45C62E79B998}" destId="{EA21F7B5-F5BA-4378-9954-0B936434E78B}" srcOrd="2" destOrd="0" presId="urn:microsoft.com/office/officeart/2005/8/layout/hList1"/>
    <dgm:cxn modelId="{5D7A845A-FA0F-4FC4-A7C2-1BCE449D5538}" type="presParOf" srcId="{EA21F7B5-F5BA-4378-9954-0B936434E78B}" destId="{083059B5-CFCE-4CC7-A267-EA07782409EB}" srcOrd="0" destOrd="0" presId="urn:microsoft.com/office/officeart/2005/8/layout/hList1"/>
    <dgm:cxn modelId="{3F5A02F5-D89C-4958-95C9-09A1EBF5DC36}" type="presParOf" srcId="{EA21F7B5-F5BA-4378-9954-0B936434E78B}" destId="{9FDF60D9-7A7D-4FC5-8BD0-E0DAAEDEBC6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7FB09A-1D22-4D28-B208-79C7C798A2B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07D32D-E84F-44C1-BAD5-DBD3600DB93D}">
      <dgm:prSet phldrT="[Текст]" custT="1"/>
      <dgm:spPr/>
      <dgm:t>
        <a:bodyPr/>
        <a:lstStyle/>
        <a:p>
          <a:r>
            <a:rPr lang="ru-RU" altLang="ru-RU" sz="2800" dirty="0"/>
            <a:t>Цели</a:t>
          </a:r>
          <a:endParaRPr lang="ru-RU" sz="2800" dirty="0"/>
        </a:p>
      </dgm:t>
    </dgm:pt>
    <dgm:pt modelId="{1F8D83A0-2873-459C-95FF-F6CB6D2EC5CC}" type="parTrans" cxnId="{D534E79B-1C74-4FC0-AA7C-354318342285}">
      <dgm:prSet/>
      <dgm:spPr/>
      <dgm:t>
        <a:bodyPr/>
        <a:lstStyle/>
        <a:p>
          <a:endParaRPr lang="ru-RU"/>
        </a:p>
      </dgm:t>
    </dgm:pt>
    <dgm:pt modelId="{CCCCF421-5B9E-42CC-A380-752F6AC6E8EE}" type="sibTrans" cxnId="{D534E79B-1C74-4FC0-AA7C-354318342285}">
      <dgm:prSet/>
      <dgm:spPr/>
      <dgm:t>
        <a:bodyPr/>
        <a:lstStyle/>
        <a:p>
          <a:endParaRPr lang="ru-RU"/>
        </a:p>
      </dgm:t>
    </dgm:pt>
    <dgm:pt modelId="{D4CA6C85-41BF-48ED-B0E2-8AE655BF3F8D}">
      <dgm:prSet phldrT="[Текст]" custT="1"/>
      <dgm:spPr/>
      <dgm:t>
        <a:bodyPr/>
        <a:lstStyle/>
        <a:p>
          <a:r>
            <a:rPr lang="ru-RU" sz="2000" dirty="0"/>
            <a:t>Привязать к новым возможностям «1С:Документооборота» редакции 3.0 и «1С:Архива»</a:t>
          </a:r>
        </a:p>
      </dgm:t>
    </dgm:pt>
    <dgm:pt modelId="{FAF42EB9-0E60-4D0C-BDC2-D8A5DFD7DF73}" type="parTrans" cxnId="{3ED545BA-49AD-4DDF-82C4-5BAD0017F367}">
      <dgm:prSet/>
      <dgm:spPr/>
      <dgm:t>
        <a:bodyPr/>
        <a:lstStyle/>
        <a:p>
          <a:endParaRPr lang="ru-RU"/>
        </a:p>
      </dgm:t>
    </dgm:pt>
    <dgm:pt modelId="{E79300E4-D52A-43CC-9D32-8FCDFAD0552B}" type="sibTrans" cxnId="{3ED545BA-49AD-4DDF-82C4-5BAD0017F367}">
      <dgm:prSet/>
      <dgm:spPr/>
      <dgm:t>
        <a:bodyPr/>
        <a:lstStyle/>
        <a:p>
          <a:endParaRPr lang="ru-RU"/>
        </a:p>
      </dgm:t>
    </dgm:pt>
    <dgm:pt modelId="{14D03A2F-1A44-4B7C-BAD1-65DE36EED20E}">
      <dgm:prSet phldrT="[Текст]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Результаты</a:t>
          </a:r>
          <a:endParaRPr lang="ru-RU" sz="2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6D05A1EB-E058-4AC4-B9C1-6569654E40FE}" type="parTrans" cxnId="{D59402B2-55D4-4A5A-B007-A4FA1FC66A89}">
      <dgm:prSet/>
      <dgm:spPr/>
      <dgm:t>
        <a:bodyPr/>
        <a:lstStyle/>
        <a:p>
          <a:endParaRPr lang="ru-RU"/>
        </a:p>
      </dgm:t>
    </dgm:pt>
    <dgm:pt modelId="{8F73F5AD-D0CB-4C3A-93DF-CA6A8B8AD452}" type="sibTrans" cxnId="{D59402B2-55D4-4A5A-B007-A4FA1FC66A89}">
      <dgm:prSet/>
      <dgm:spPr/>
      <dgm:t>
        <a:bodyPr/>
        <a:lstStyle/>
        <a:p>
          <a:endParaRPr lang="ru-RU"/>
        </a:p>
      </dgm:t>
    </dgm:pt>
    <dgm:pt modelId="{A8DF97DA-B93E-49E1-803C-89F63FDC45EB}">
      <dgm:prSet phldrT="[Текст]" custT="1"/>
      <dgm:spPr/>
      <dgm:t>
        <a:bodyPr/>
        <a:lstStyle/>
        <a:p>
          <a:r>
            <a:rPr lang="ru-RU" sz="2000" kern="1200" dirty="0"/>
            <a:t>Редакция 2024 включала 582 страниц, сейчас редакция 2026 включает               </a:t>
          </a:r>
          <a:r>
            <a:rPr lang="ru-RU" sz="2000" b="1" kern="1200" dirty="0">
              <a:solidFill>
                <a:srgbClr val="0070C0"/>
              </a:solidFill>
              <a:latin typeface="Arial"/>
              <a:ea typeface="+mn-ea"/>
              <a:cs typeface="+mn-cs"/>
            </a:rPr>
            <a:t>648 </a:t>
          </a:r>
          <a:r>
            <a:rPr lang="ru-RU" sz="2000" b="1" kern="1200" dirty="0">
              <a:solidFill>
                <a:srgbClr val="0070C0"/>
              </a:solidFill>
            </a:rPr>
            <a:t>страниц</a:t>
          </a:r>
          <a:endParaRPr lang="ru-RU" sz="2000" kern="1200" dirty="0"/>
        </a:p>
      </dgm:t>
    </dgm:pt>
    <dgm:pt modelId="{5B513187-E2C0-4A26-9CF0-0AC604A6E3EA}" type="parTrans" cxnId="{89527BCE-1165-450F-BADF-58F2CFFAE7D1}">
      <dgm:prSet/>
      <dgm:spPr/>
      <dgm:t>
        <a:bodyPr/>
        <a:lstStyle/>
        <a:p>
          <a:endParaRPr lang="ru-RU"/>
        </a:p>
      </dgm:t>
    </dgm:pt>
    <dgm:pt modelId="{8650EAF9-985E-43AA-85BF-366E79728226}" type="sibTrans" cxnId="{89527BCE-1165-450F-BADF-58F2CFFAE7D1}">
      <dgm:prSet/>
      <dgm:spPr/>
      <dgm:t>
        <a:bodyPr/>
        <a:lstStyle/>
        <a:p>
          <a:endParaRPr lang="ru-RU"/>
        </a:p>
      </dgm:t>
    </dgm:pt>
    <dgm:pt modelId="{2EE33D93-D892-40BD-A732-5B547E019BD8}">
      <dgm:prSet custT="1"/>
      <dgm:spPr/>
      <dgm:t>
        <a:bodyPr/>
        <a:lstStyle/>
        <a:p>
          <a:r>
            <a:rPr lang="ru-RU" sz="2000"/>
            <a:t>Скорректировать материалы в связи с выходом новых нормативных и методических документов Росархива</a:t>
          </a:r>
          <a:endParaRPr lang="ru-RU" sz="2000" dirty="0"/>
        </a:p>
      </dgm:t>
    </dgm:pt>
    <dgm:pt modelId="{65CC2CDD-F81D-450A-A9E5-8CEA95B05BAF}" type="parTrans" cxnId="{A81C41B3-2147-43EB-9867-EFF87D45D1F6}">
      <dgm:prSet/>
      <dgm:spPr/>
      <dgm:t>
        <a:bodyPr/>
        <a:lstStyle/>
        <a:p>
          <a:endParaRPr lang="ru-RU"/>
        </a:p>
      </dgm:t>
    </dgm:pt>
    <dgm:pt modelId="{8B2223C9-E9DA-4DCB-909B-954EC50E4C4F}" type="sibTrans" cxnId="{A81C41B3-2147-43EB-9867-EFF87D45D1F6}">
      <dgm:prSet/>
      <dgm:spPr/>
      <dgm:t>
        <a:bodyPr/>
        <a:lstStyle/>
        <a:p>
          <a:endParaRPr lang="ru-RU"/>
        </a:p>
      </dgm:t>
    </dgm:pt>
    <dgm:pt modelId="{C3B6B44B-F518-4F52-BB47-C8C89849CC89}">
      <dgm:prSet custT="1"/>
      <dgm:spPr/>
      <dgm:t>
        <a:bodyPr/>
        <a:lstStyle/>
        <a:p>
          <a:r>
            <a:rPr lang="ru-RU" sz="2000" dirty="0"/>
            <a:t>Добавить новые материалы</a:t>
          </a:r>
        </a:p>
      </dgm:t>
    </dgm:pt>
    <dgm:pt modelId="{9390B795-C2A6-49FB-9B78-67E62ECD9E61}" type="parTrans" cxnId="{F74A7C8C-505F-4D64-B1A1-C897694ECD3F}">
      <dgm:prSet/>
      <dgm:spPr/>
      <dgm:t>
        <a:bodyPr/>
        <a:lstStyle/>
        <a:p>
          <a:endParaRPr lang="ru-RU"/>
        </a:p>
      </dgm:t>
    </dgm:pt>
    <dgm:pt modelId="{C2E1F099-45CB-4142-919F-862C66C6C268}" type="sibTrans" cxnId="{F74A7C8C-505F-4D64-B1A1-C897694ECD3F}">
      <dgm:prSet/>
      <dgm:spPr/>
      <dgm:t>
        <a:bodyPr/>
        <a:lstStyle/>
        <a:p>
          <a:endParaRPr lang="ru-RU"/>
        </a:p>
      </dgm:t>
    </dgm:pt>
    <dgm:pt modelId="{6A74A5BC-6B3A-4232-A19B-2E25E670152A}">
      <dgm:prSet/>
      <dgm:spPr/>
      <dgm:t>
        <a:bodyPr/>
        <a:lstStyle/>
        <a:p>
          <a:r>
            <a:rPr lang="ru-RU" sz="2000" kern="1200" dirty="0"/>
            <a:t>Изменено около </a:t>
          </a:r>
          <a:r>
            <a:rPr lang="ru-RU" sz="2000" b="1" kern="1200" dirty="0">
              <a:solidFill>
                <a:srgbClr val="0070C0"/>
              </a:solidFill>
            </a:rPr>
            <a:t>20% </a:t>
          </a:r>
          <a:r>
            <a:rPr lang="ru-RU" sz="2000" kern="1200" dirty="0"/>
            <a:t>материалов предыдущей редакции</a:t>
          </a:r>
        </a:p>
      </dgm:t>
    </dgm:pt>
    <dgm:pt modelId="{3FAB0A81-36E4-444D-AC1C-7205791A4FD9}" type="parTrans" cxnId="{AA4B4F5F-1EDD-4CDD-893D-550CCB2D9D4B}">
      <dgm:prSet/>
      <dgm:spPr/>
      <dgm:t>
        <a:bodyPr/>
        <a:lstStyle/>
        <a:p>
          <a:endParaRPr lang="ru-RU"/>
        </a:p>
      </dgm:t>
    </dgm:pt>
    <dgm:pt modelId="{D6D787C2-B48E-41AB-B883-DEACBA32A9DD}" type="sibTrans" cxnId="{AA4B4F5F-1EDD-4CDD-893D-550CCB2D9D4B}">
      <dgm:prSet/>
      <dgm:spPr/>
      <dgm:t>
        <a:bodyPr/>
        <a:lstStyle/>
        <a:p>
          <a:endParaRPr lang="ru-RU"/>
        </a:p>
      </dgm:t>
    </dgm:pt>
    <dgm:pt modelId="{E1544150-44BF-453C-8CB5-45C62E79B998}" type="pres">
      <dgm:prSet presAssocID="{117FB09A-1D22-4D28-B208-79C7C798A2BB}" presName="Name0" presStyleCnt="0">
        <dgm:presLayoutVars>
          <dgm:dir/>
          <dgm:animLvl val="lvl"/>
          <dgm:resizeHandles val="exact"/>
        </dgm:presLayoutVars>
      </dgm:prSet>
      <dgm:spPr/>
    </dgm:pt>
    <dgm:pt modelId="{366795C9-A342-433C-99E0-35114C9389EF}" type="pres">
      <dgm:prSet presAssocID="{4007D32D-E84F-44C1-BAD5-DBD3600DB93D}" presName="composite" presStyleCnt="0"/>
      <dgm:spPr/>
    </dgm:pt>
    <dgm:pt modelId="{19238159-75DB-4104-8B31-7E6DCC932638}" type="pres">
      <dgm:prSet presAssocID="{4007D32D-E84F-44C1-BAD5-DBD3600DB93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20D17F0-E47B-4632-B826-FEF59B75D644}" type="pres">
      <dgm:prSet presAssocID="{4007D32D-E84F-44C1-BAD5-DBD3600DB93D}" presName="desTx" presStyleLbl="alignAccFollowNode1" presStyleIdx="0" presStyleCnt="2">
        <dgm:presLayoutVars>
          <dgm:bulletEnabled val="1"/>
        </dgm:presLayoutVars>
      </dgm:prSet>
      <dgm:spPr/>
    </dgm:pt>
    <dgm:pt modelId="{0B042C0D-07B1-429E-AF99-5E7CF06A1711}" type="pres">
      <dgm:prSet presAssocID="{CCCCF421-5B9E-42CC-A380-752F6AC6E8EE}" presName="space" presStyleCnt="0"/>
      <dgm:spPr/>
    </dgm:pt>
    <dgm:pt modelId="{EA21F7B5-F5BA-4378-9954-0B936434E78B}" type="pres">
      <dgm:prSet presAssocID="{14D03A2F-1A44-4B7C-BAD1-65DE36EED20E}" presName="composite" presStyleCnt="0"/>
      <dgm:spPr/>
    </dgm:pt>
    <dgm:pt modelId="{083059B5-CFCE-4CC7-A267-EA07782409EB}" type="pres">
      <dgm:prSet presAssocID="{14D03A2F-1A44-4B7C-BAD1-65DE36EED20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FDF60D9-7A7D-4FC5-8BD0-E0DAAEDEBC6B}" type="pres">
      <dgm:prSet presAssocID="{14D03A2F-1A44-4B7C-BAD1-65DE36EED20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ABA6725C-DC59-4C2A-8DCF-1308A2419F85}" type="presOf" srcId="{14D03A2F-1A44-4B7C-BAD1-65DE36EED20E}" destId="{083059B5-CFCE-4CC7-A267-EA07782409EB}" srcOrd="0" destOrd="0" presId="urn:microsoft.com/office/officeart/2005/8/layout/hList1"/>
    <dgm:cxn modelId="{AA4B4F5F-1EDD-4CDD-893D-550CCB2D9D4B}" srcId="{14D03A2F-1A44-4B7C-BAD1-65DE36EED20E}" destId="{6A74A5BC-6B3A-4232-A19B-2E25E670152A}" srcOrd="1" destOrd="0" parTransId="{3FAB0A81-36E4-444D-AC1C-7205791A4FD9}" sibTransId="{D6D787C2-B48E-41AB-B883-DEACBA32A9DD}"/>
    <dgm:cxn modelId="{1718FF67-4E55-4095-872C-122BAD8A5E6E}" type="presOf" srcId="{6A74A5BC-6B3A-4232-A19B-2E25E670152A}" destId="{9FDF60D9-7A7D-4FC5-8BD0-E0DAAEDEBC6B}" srcOrd="0" destOrd="1" presId="urn:microsoft.com/office/officeart/2005/8/layout/hList1"/>
    <dgm:cxn modelId="{12FF4271-3AFC-4C29-A3B3-6CBBEB14697C}" type="presOf" srcId="{D4CA6C85-41BF-48ED-B0E2-8AE655BF3F8D}" destId="{F20D17F0-E47B-4632-B826-FEF59B75D644}" srcOrd="0" destOrd="0" presId="urn:microsoft.com/office/officeart/2005/8/layout/hList1"/>
    <dgm:cxn modelId="{0D277251-CFF3-44D2-A302-8F02082BED30}" type="presOf" srcId="{117FB09A-1D22-4D28-B208-79C7C798A2BB}" destId="{E1544150-44BF-453C-8CB5-45C62E79B998}" srcOrd="0" destOrd="0" presId="urn:microsoft.com/office/officeart/2005/8/layout/hList1"/>
    <dgm:cxn modelId="{F74A7C8C-505F-4D64-B1A1-C897694ECD3F}" srcId="{4007D32D-E84F-44C1-BAD5-DBD3600DB93D}" destId="{C3B6B44B-F518-4F52-BB47-C8C89849CC89}" srcOrd="2" destOrd="0" parTransId="{9390B795-C2A6-49FB-9B78-67E62ECD9E61}" sibTransId="{C2E1F099-45CB-4142-919F-862C66C6C268}"/>
    <dgm:cxn modelId="{4D9C1896-3F09-4BCC-A6C3-C0A43405D34E}" type="presOf" srcId="{4007D32D-E84F-44C1-BAD5-DBD3600DB93D}" destId="{19238159-75DB-4104-8B31-7E6DCC932638}" srcOrd="0" destOrd="0" presId="urn:microsoft.com/office/officeart/2005/8/layout/hList1"/>
    <dgm:cxn modelId="{56D2F896-1E40-41AE-B5E8-53085FE2A6AB}" type="presOf" srcId="{A8DF97DA-B93E-49E1-803C-89F63FDC45EB}" destId="{9FDF60D9-7A7D-4FC5-8BD0-E0DAAEDEBC6B}" srcOrd="0" destOrd="0" presId="urn:microsoft.com/office/officeart/2005/8/layout/hList1"/>
    <dgm:cxn modelId="{40C5849B-E9EC-471D-8990-8C3F455E3D2C}" type="presOf" srcId="{2EE33D93-D892-40BD-A732-5B547E019BD8}" destId="{F20D17F0-E47B-4632-B826-FEF59B75D644}" srcOrd="0" destOrd="1" presId="urn:microsoft.com/office/officeart/2005/8/layout/hList1"/>
    <dgm:cxn modelId="{D534E79B-1C74-4FC0-AA7C-354318342285}" srcId="{117FB09A-1D22-4D28-B208-79C7C798A2BB}" destId="{4007D32D-E84F-44C1-BAD5-DBD3600DB93D}" srcOrd="0" destOrd="0" parTransId="{1F8D83A0-2873-459C-95FF-F6CB6D2EC5CC}" sibTransId="{CCCCF421-5B9E-42CC-A380-752F6AC6E8EE}"/>
    <dgm:cxn modelId="{D59402B2-55D4-4A5A-B007-A4FA1FC66A89}" srcId="{117FB09A-1D22-4D28-B208-79C7C798A2BB}" destId="{14D03A2F-1A44-4B7C-BAD1-65DE36EED20E}" srcOrd="1" destOrd="0" parTransId="{6D05A1EB-E058-4AC4-B9C1-6569654E40FE}" sibTransId="{8F73F5AD-D0CB-4C3A-93DF-CA6A8B8AD452}"/>
    <dgm:cxn modelId="{A81C41B3-2147-43EB-9867-EFF87D45D1F6}" srcId="{4007D32D-E84F-44C1-BAD5-DBD3600DB93D}" destId="{2EE33D93-D892-40BD-A732-5B547E019BD8}" srcOrd="1" destOrd="0" parTransId="{65CC2CDD-F81D-450A-A9E5-8CEA95B05BAF}" sibTransId="{8B2223C9-E9DA-4DCB-909B-954EC50E4C4F}"/>
    <dgm:cxn modelId="{3ED545BA-49AD-4DDF-82C4-5BAD0017F367}" srcId="{4007D32D-E84F-44C1-BAD5-DBD3600DB93D}" destId="{D4CA6C85-41BF-48ED-B0E2-8AE655BF3F8D}" srcOrd="0" destOrd="0" parTransId="{FAF42EB9-0E60-4D0C-BDC2-D8A5DFD7DF73}" sibTransId="{E79300E4-D52A-43CC-9D32-8FCDFAD0552B}"/>
    <dgm:cxn modelId="{89527BCE-1165-450F-BADF-58F2CFFAE7D1}" srcId="{14D03A2F-1A44-4B7C-BAD1-65DE36EED20E}" destId="{A8DF97DA-B93E-49E1-803C-89F63FDC45EB}" srcOrd="0" destOrd="0" parTransId="{5B513187-E2C0-4A26-9CF0-0AC604A6E3EA}" sibTransId="{8650EAF9-985E-43AA-85BF-366E79728226}"/>
    <dgm:cxn modelId="{92C548F6-A42E-4E88-A179-D0DF5B677CA1}" type="presOf" srcId="{C3B6B44B-F518-4F52-BB47-C8C89849CC89}" destId="{F20D17F0-E47B-4632-B826-FEF59B75D644}" srcOrd="0" destOrd="2" presId="urn:microsoft.com/office/officeart/2005/8/layout/hList1"/>
    <dgm:cxn modelId="{5EAF0C76-7B10-4D32-9988-9051169673BB}" type="presParOf" srcId="{E1544150-44BF-453C-8CB5-45C62E79B998}" destId="{366795C9-A342-433C-99E0-35114C9389EF}" srcOrd="0" destOrd="0" presId="urn:microsoft.com/office/officeart/2005/8/layout/hList1"/>
    <dgm:cxn modelId="{38C4D8C9-4DF6-4508-BF54-C6DD0A1CD8BD}" type="presParOf" srcId="{366795C9-A342-433C-99E0-35114C9389EF}" destId="{19238159-75DB-4104-8B31-7E6DCC932638}" srcOrd="0" destOrd="0" presId="urn:microsoft.com/office/officeart/2005/8/layout/hList1"/>
    <dgm:cxn modelId="{0EF3DA49-A27C-4C5E-8A70-1E7550838625}" type="presParOf" srcId="{366795C9-A342-433C-99E0-35114C9389EF}" destId="{F20D17F0-E47B-4632-B826-FEF59B75D644}" srcOrd="1" destOrd="0" presId="urn:microsoft.com/office/officeart/2005/8/layout/hList1"/>
    <dgm:cxn modelId="{EDCCFC0C-F88F-49D9-AE37-0EC58049DBEF}" type="presParOf" srcId="{E1544150-44BF-453C-8CB5-45C62E79B998}" destId="{0B042C0D-07B1-429E-AF99-5E7CF06A1711}" srcOrd="1" destOrd="0" presId="urn:microsoft.com/office/officeart/2005/8/layout/hList1"/>
    <dgm:cxn modelId="{14A84D24-F37F-49E3-BD80-994C13F4E720}" type="presParOf" srcId="{E1544150-44BF-453C-8CB5-45C62E79B998}" destId="{EA21F7B5-F5BA-4378-9954-0B936434E78B}" srcOrd="2" destOrd="0" presId="urn:microsoft.com/office/officeart/2005/8/layout/hList1"/>
    <dgm:cxn modelId="{5D7A845A-FA0F-4FC4-A7C2-1BCE449D5538}" type="presParOf" srcId="{EA21F7B5-F5BA-4378-9954-0B936434E78B}" destId="{083059B5-CFCE-4CC7-A267-EA07782409EB}" srcOrd="0" destOrd="0" presId="urn:microsoft.com/office/officeart/2005/8/layout/hList1"/>
    <dgm:cxn modelId="{3F5A02F5-D89C-4958-95C9-09A1EBF5DC36}" type="presParOf" srcId="{EA21F7B5-F5BA-4378-9954-0B936434E78B}" destId="{9FDF60D9-7A7D-4FC5-8BD0-E0DAAEDEBC6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2E6F78-2194-4750-92FC-CC4EED1291E6}">
      <dsp:nvSpPr>
        <dsp:cNvPr id="0" name=""/>
        <dsp:cNvSpPr/>
      </dsp:nvSpPr>
      <dsp:spPr>
        <a:xfrm>
          <a:off x="0" y="381142"/>
          <a:ext cx="596638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92F84A-D5B3-484F-9337-908A2E944007}">
      <dsp:nvSpPr>
        <dsp:cNvPr id="0" name=""/>
        <dsp:cNvSpPr/>
      </dsp:nvSpPr>
      <dsp:spPr>
        <a:xfrm>
          <a:off x="298319" y="41662"/>
          <a:ext cx="4176466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860" tIns="0" rIns="15786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чтобы д</a:t>
          </a:r>
          <a:r>
            <a:rPr lang="en-US" sz="2000" kern="1200" dirty="0" err="1">
              <a:solidFill>
                <a:schemeClr val="tx1"/>
              </a:solidFill>
            </a:rPr>
            <a:t>окументы</a:t>
          </a:r>
          <a:r>
            <a:rPr lang="ru-RU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не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терялись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31463" y="74806"/>
        <a:ext cx="4110178" cy="612672"/>
      </dsp:txXfrm>
    </dsp:sp>
    <dsp:sp modelId="{36558AFD-9A28-4658-B1BC-68B755AB0C0E}">
      <dsp:nvSpPr>
        <dsp:cNvPr id="0" name=""/>
        <dsp:cNvSpPr/>
      </dsp:nvSpPr>
      <dsp:spPr>
        <a:xfrm>
          <a:off x="0" y="1424422"/>
          <a:ext cx="596638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99C843-0A7C-459A-AEDB-4E701D57D207}">
      <dsp:nvSpPr>
        <dsp:cNvPr id="0" name=""/>
        <dsp:cNvSpPr/>
      </dsp:nvSpPr>
      <dsp:spPr>
        <a:xfrm>
          <a:off x="298319" y="1084942"/>
          <a:ext cx="4176466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860" tIns="0" rIns="15786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solidFill>
                <a:schemeClr val="tx1"/>
              </a:solidFill>
            </a:rPr>
            <a:t>д</a:t>
          </a:r>
          <a:r>
            <a:rPr lang="en-US" sz="2000" kern="1200" dirty="0" err="1">
              <a:solidFill>
                <a:schemeClr val="tx1"/>
              </a:solidFill>
            </a:rPr>
            <a:t>оговоры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подписывались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вовремя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31463" y="1118086"/>
        <a:ext cx="4110178" cy="612672"/>
      </dsp:txXfrm>
    </dsp:sp>
    <dsp:sp modelId="{95BE3370-B1D3-498F-B25E-9A477D4D3888}">
      <dsp:nvSpPr>
        <dsp:cNvPr id="0" name=""/>
        <dsp:cNvSpPr/>
      </dsp:nvSpPr>
      <dsp:spPr>
        <a:xfrm>
          <a:off x="0" y="2467702"/>
          <a:ext cx="596638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178EEC-EA74-4EED-BC7C-5FB5721982E4}">
      <dsp:nvSpPr>
        <dsp:cNvPr id="0" name=""/>
        <dsp:cNvSpPr/>
      </dsp:nvSpPr>
      <dsp:spPr>
        <a:xfrm>
          <a:off x="298319" y="2128222"/>
          <a:ext cx="4176466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860" tIns="0" rIns="15786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а</a:t>
          </a:r>
          <a:r>
            <a:rPr lang="en-US" sz="2000" kern="1200" dirty="0" err="1">
              <a:solidFill>
                <a:schemeClr val="tx1"/>
              </a:solidFill>
            </a:rPr>
            <a:t>рхив</a:t>
          </a:r>
          <a:r>
            <a:rPr lang="ru-RU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не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превращался</a:t>
          </a:r>
          <a:r>
            <a:rPr lang="en-US" sz="2000" kern="1200" dirty="0">
              <a:solidFill>
                <a:schemeClr val="tx1"/>
              </a:solidFill>
            </a:rPr>
            <a:t> в </a:t>
          </a:r>
          <a:r>
            <a:rPr lang="en-US" sz="2000" kern="1200" dirty="0" err="1">
              <a:solidFill>
                <a:schemeClr val="tx1"/>
              </a:solidFill>
            </a:rPr>
            <a:t>склад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макулатуры</a:t>
          </a:r>
          <a:endParaRPr lang="ru-RU" sz="2000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chemeClr val="tx1"/>
            </a:solidFill>
          </a:endParaRPr>
        </a:p>
      </dsp:txBody>
      <dsp:txXfrm>
        <a:off x="331463" y="2161366"/>
        <a:ext cx="4110178" cy="612672"/>
      </dsp:txXfrm>
    </dsp:sp>
    <dsp:sp modelId="{9FA54A6F-E1F8-4A8B-A3BC-20A917FA2101}">
      <dsp:nvSpPr>
        <dsp:cNvPr id="0" name=""/>
        <dsp:cNvSpPr/>
      </dsp:nvSpPr>
      <dsp:spPr>
        <a:xfrm>
          <a:off x="0" y="3510982"/>
          <a:ext cx="596638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D51B07-EF2E-49C5-B464-9783C2419F53}">
      <dsp:nvSpPr>
        <dsp:cNvPr id="0" name=""/>
        <dsp:cNvSpPr/>
      </dsp:nvSpPr>
      <dsp:spPr>
        <a:xfrm>
          <a:off x="298319" y="3171502"/>
          <a:ext cx="4176466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860" tIns="0" rIns="15786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</a:rPr>
            <a:t>вы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не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искали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нужный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ru-RU" sz="2000" kern="1200" dirty="0">
              <a:solidFill>
                <a:schemeClr val="tx1"/>
              </a:solidFill>
            </a:rPr>
            <a:t>документ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n-US" sz="2000" kern="1200" dirty="0" err="1">
              <a:solidFill>
                <a:schemeClr val="tx1"/>
              </a:solidFill>
            </a:rPr>
            <a:t>полчаса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31463" y="3204646"/>
        <a:ext cx="4110178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683EE6-93E7-4436-BB25-0FF8CFC8B1AA}">
      <dsp:nvSpPr>
        <dsp:cNvPr id="0" name=""/>
        <dsp:cNvSpPr/>
      </dsp:nvSpPr>
      <dsp:spPr>
        <a:xfrm>
          <a:off x="3206" y="615511"/>
          <a:ext cx="3126747" cy="12506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800" b="1" kern="1200" dirty="0"/>
            <a:t>Готовая Методика</a:t>
          </a:r>
          <a:endParaRPr lang="ru-RU" sz="1800" b="1" kern="1200" dirty="0"/>
        </a:p>
      </dsp:txBody>
      <dsp:txXfrm>
        <a:off x="3206" y="615511"/>
        <a:ext cx="3126747" cy="1250698"/>
      </dsp:txXfrm>
    </dsp:sp>
    <dsp:sp modelId="{47C105A6-6667-457B-95BA-84681C6EE3FE}">
      <dsp:nvSpPr>
        <dsp:cNvPr id="0" name=""/>
        <dsp:cNvSpPr/>
      </dsp:nvSpPr>
      <dsp:spPr>
        <a:xfrm>
          <a:off x="3206" y="1866209"/>
          <a:ext cx="3126747" cy="32116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altLang="ru-RU" sz="1800" b="0" kern="1200" dirty="0"/>
            <a:t>Методика управления документами и совместной работой, </a:t>
          </a:r>
          <a:r>
            <a:rPr lang="ru-RU" altLang="ru-RU" sz="1800" kern="1200" dirty="0"/>
            <a:t>включающая: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800" kern="1200" dirty="0"/>
            <a:t>Комплект нормативных документов-2026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800" kern="1200" dirty="0"/>
            <a:t>Методику хранения документов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800" kern="1200" dirty="0"/>
            <a:t>Методику управления полномочиями</a:t>
          </a:r>
        </a:p>
      </dsp:txBody>
      <dsp:txXfrm>
        <a:off x="3206" y="1866209"/>
        <a:ext cx="3126747" cy="3211649"/>
      </dsp:txXfrm>
    </dsp:sp>
    <dsp:sp modelId="{3EC4970F-8480-47C5-A535-AE79D3311B46}">
      <dsp:nvSpPr>
        <dsp:cNvPr id="0" name=""/>
        <dsp:cNvSpPr/>
      </dsp:nvSpPr>
      <dsp:spPr>
        <a:xfrm>
          <a:off x="3567698" y="615511"/>
          <a:ext cx="3126747" cy="12506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8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Образовательные программы в УЦ № 1 фирмы 1С</a:t>
          </a:r>
          <a:endParaRPr lang="ru-RU" sz="18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567698" y="615511"/>
        <a:ext cx="3126747" cy="1250698"/>
      </dsp:txXfrm>
    </dsp:sp>
    <dsp:sp modelId="{4DD44E67-C45A-4220-B83B-8A5F8415129F}">
      <dsp:nvSpPr>
        <dsp:cNvPr id="0" name=""/>
        <dsp:cNvSpPr/>
      </dsp:nvSpPr>
      <dsp:spPr>
        <a:xfrm>
          <a:off x="3567698" y="1866209"/>
          <a:ext cx="3126747" cy="32116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800" kern="1200" dirty="0"/>
            <a:t>учебный курс «Подготовка к автоматизации документооборота»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800" kern="1200" dirty="0"/>
            <a:t>учебный курс «Организация хранения документов с использованием 1С:Архива»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800" kern="1200" dirty="0"/>
            <a:t>видео-курс «Основы управления документами»</a:t>
          </a:r>
        </a:p>
      </dsp:txBody>
      <dsp:txXfrm>
        <a:off x="3567698" y="1866209"/>
        <a:ext cx="3126747" cy="3211649"/>
      </dsp:txXfrm>
    </dsp:sp>
    <dsp:sp modelId="{ACED0E57-4F99-4382-ABE5-3E44FD3CB498}">
      <dsp:nvSpPr>
        <dsp:cNvPr id="0" name=""/>
        <dsp:cNvSpPr/>
      </dsp:nvSpPr>
      <dsp:spPr>
        <a:xfrm>
          <a:off x="7132190" y="615511"/>
          <a:ext cx="3126747" cy="12506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Публикации</a:t>
          </a:r>
        </a:p>
      </dsp:txBody>
      <dsp:txXfrm>
        <a:off x="7132190" y="615511"/>
        <a:ext cx="3126747" cy="1250698"/>
      </dsp:txXfrm>
    </dsp:sp>
    <dsp:sp modelId="{F74295B5-A2E6-42A5-B419-E4C63B1A3C8F}">
      <dsp:nvSpPr>
        <dsp:cNvPr id="0" name=""/>
        <dsp:cNvSpPr/>
      </dsp:nvSpPr>
      <dsp:spPr>
        <a:xfrm>
          <a:off x="7132190" y="1866209"/>
          <a:ext cx="3126747" cy="32116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800" kern="1200"/>
            <a:t>книги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800" kern="1200" dirty="0"/>
            <a:t>вебинары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1800" kern="1200" dirty="0"/>
            <a:t>публикации в профильных периодических изданиях</a:t>
          </a:r>
          <a:endParaRPr lang="ru-RU" sz="1800" kern="1200" dirty="0"/>
        </a:p>
      </dsp:txBody>
      <dsp:txXfrm>
        <a:off x="7132190" y="1866209"/>
        <a:ext cx="3126747" cy="32116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38159-75DB-4104-8B31-7E6DCC932638}">
      <dsp:nvSpPr>
        <dsp:cNvPr id="0" name=""/>
        <dsp:cNvSpPr/>
      </dsp:nvSpPr>
      <dsp:spPr>
        <a:xfrm>
          <a:off x="37" y="139727"/>
          <a:ext cx="3589396" cy="11521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400" kern="1200" dirty="0"/>
            <a:t>При внедрении СЭД и СХЭД</a:t>
          </a:r>
          <a:endParaRPr lang="ru-RU" sz="2400" kern="1200" dirty="0"/>
        </a:p>
      </dsp:txBody>
      <dsp:txXfrm>
        <a:off x="37" y="139727"/>
        <a:ext cx="3589396" cy="1152186"/>
      </dsp:txXfrm>
    </dsp:sp>
    <dsp:sp modelId="{F20D17F0-E47B-4632-B826-FEF59B75D644}">
      <dsp:nvSpPr>
        <dsp:cNvPr id="0" name=""/>
        <dsp:cNvSpPr/>
      </dsp:nvSpPr>
      <dsp:spPr>
        <a:xfrm>
          <a:off x="37" y="1291914"/>
          <a:ext cx="3589396" cy="36892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2400" kern="1200" dirty="0"/>
            <a:t>справочник видов документов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2400" kern="1200" dirty="0"/>
            <a:t>шаблоны файлов и процессов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2400" kern="1200" dirty="0"/>
            <a:t>правила обработки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2400" kern="1200" dirty="0"/>
            <a:t>права доступа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2400" kern="1200" dirty="0"/>
            <a:t>справочник Номенклатура дел, Сдаточные описи, Сводные описи и др. </a:t>
          </a:r>
        </a:p>
      </dsp:txBody>
      <dsp:txXfrm>
        <a:off x="37" y="1291914"/>
        <a:ext cx="3589396" cy="3689280"/>
      </dsp:txXfrm>
    </dsp:sp>
    <dsp:sp modelId="{083059B5-CFCE-4CC7-A267-EA07782409EB}">
      <dsp:nvSpPr>
        <dsp:cNvPr id="0" name=""/>
        <dsp:cNvSpPr/>
      </dsp:nvSpPr>
      <dsp:spPr>
        <a:xfrm>
          <a:off x="4091949" y="139727"/>
          <a:ext cx="3589396" cy="11521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Для регламентации системы управления документами</a:t>
          </a:r>
        </a:p>
      </dsp:txBody>
      <dsp:txXfrm>
        <a:off x="4091949" y="139727"/>
        <a:ext cx="3589396" cy="1152186"/>
      </dsp:txXfrm>
    </dsp:sp>
    <dsp:sp modelId="{9FDF60D9-7A7D-4FC5-8BD0-E0DAAEDEBC6B}">
      <dsp:nvSpPr>
        <dsp:cNvPr id="0" name=""/>
        <dsp:cNvSpPr/>
      </dsp:nvSpPr>
      <dsp:spPr>
        <a:xfrm>
          <a:off x="4091949" y="1291914"/>
          <a:ext cx="3589396" cy="36892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2400" kern="1200" dirty="0"/>
            <a:t>разработка или актуализация регламентирующих документов организации (ЛНА)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altLang="ru-RU" sz="2400" kern="1200" dirty="0"/>
            <a:t>издание необходимых распорядительных документов</a:t>
          </a:r>
        </a:p>
      </dsp:txBody>
      <dsp:txXfrm>
        <a:off x="4091949" y="1291914"/>
        <a:ext cx="3589396" cy="36892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38159-75DB-4104-8B31-7E6DCC932638}">
      <dsp:nvSpPr>
        <dsp:cNvPr id="0" name=""/>
        <dsp:cNvSpPr/>
      </dsp:nvSpPr>
      <dsp:spPr>
        <a:xfrm>
          <a:off x="37" y="4011"/>
          <a:ext cx="3589396" cy="132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800" kern="1200" dirty="0"/>
            <a:t>Цели</a:t>
          </a:r>
          <a:endParaRPr lang="ru-RU" sz="2800" kern="1200" dirty="0"/>
        </a:p>
      </dsp:txBody>
      <dsp:txXfrm>
        <a:off x="37" y="4011"/>
        <a:ext cx="3589396" cy="1324800"/>
      </dsp:txXfrm>
    </dsp:sp>
    <dsp:sp modelId="{F20D17F0-E47B-4632-B826-FEF59B75D644}">
      <dsp:nvSpPr>
        <dsp:cNvPr id="0" name=""/>
        <dsp:cNvSpPr/>
      </dsp:nvSpPr>
      <dsp:spPr>
        <a:xfrm>
          <a:off x="37" y="1328811"/>
          <a:ext cx="3589396" cy="37881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Привязать к новым возможностям «1С:Документооборота» редакции 3.0 и «1С:Архива»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/>
            <a:t>Скорректировать материалы в связи с выходом новых нормативных и методических документов Росархива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Добавить новые материалы</a:t>
          </a:r>
        </a:p>
      </dsp:txBody>
      <dsp:txXfrm>
        <a:off x="37" y="1328811"/>
        <a:ext cx="3589396" cy="3788100"/>
      </dsp:txXfrm>
    </dsp:sp>
    <dsp:sp modelId="{083059B5-CFCE-4CC7-A267-EA07782409EB}">
      <dsp:nvSpPr>
        <dsp:cNvPr id="0" name=""/>
        <dsp:cNvSpPr/>
      </dsp:nvSpPr>
      <dsp:spPr>
        <a:xfrm>
          <a:off x="4091949" y="4011"/>
          <a:ext cx="3589396" cy="132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Результаты</a:t>
          </a:r>
          <a:endParaRPr lang="ru-RU" sz="2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091949" y="4011"/>
        <a:ext cx="3589396" cy="1324800"/>
      </dsp:txXfrm>
    </dsp:sp>
    <dsp:sp modelId="{9FDF60D9-7A7D-4FC5-8BD0-E0DAAEDEBC6B}">
      <dsp:nvSpPr>
        <dsp:cNvPr id="0" name=""/>
        <dsp:cNvSpPr/>
      </dsp:nvSpPr>
      <dsp:spPr>
        <a:xfrm>
          <a:off x="4091949" y="1328811"/>
          <a:ext cx="3589396" cy="37881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Редакция 2024 включала 582 страниц, сейчас редакция 2026 включает               </a:t>
          </a:r>
          <a:r>
            <a:rPr lang="ru-RU" sz="2000" b="1" kern="1200" dirty="0">
              <a:solidFill>
                <a:srgbClr val="0070C0"/>
              </a:solidFill>
              <a:latin typeface="Arial"/>
              <a:ea typeface="+mn-ea"/>
              <a:cs typeface="+mn-cs"/>
            </a:rPr>
            <a:t>648 </a:t>
          </a:r>
          <a:r>
            <a:rPr lang="ru-RU" sz="2000" b="1" kern="1200" dirty="0">
              <a:solidFill>
                <a:srgbClr val="0070C0"/>
              </a:solidFill>
            </a:rPr>
            <a:t>страниц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Изменено около </a:t>
          </a:r>
          <a:r>
            <a:rPr lang="ru-RU" sz="2000" b="1" kern="1200" dirty="0">
              <a:solidFill>
                <a:srgbClr val="0070C0"/>
              </a:solidFill>
            </a:rPr>
            <a:t>20% </a:t>
          </a:r>
          <a:r>
            <a:rPr lang="ru-RU" sz="2000" kern="1200" dirty="0"/>
            <a:t>материалов предыдущей редакции</a:t>
          </a:r>
        </a:p>
      </dsp:txBody>
      <dsp:txXfrm>
        <a:off x="4091949" y="1328811"/>
        <a:ext cx="3589396" cy="3788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440AE-1F59-4383-B068-88754FA67162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F5488-7D2F-4297-8DA7-5A1C60D8E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444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3FA03A-63CE-42BB-A2D9-062F62F3743E}" type="slidenum">
              <a:rPr lang="ru-RU" altLang="ru-RU" sz="1200" smtClean="0">
                <a:latin typeface="Times New Roman" panose="02020603050405020304" pitchFamily="18" charset="0"/>
              </a:rPr>
              <a:pPr/>
              <a:t>2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При работе с презентациями: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 b="1"/>
              <a:t>Желательно не допускать увеличения объема файла:</a:t>
            </a:r>
          </a:p>
          <a:p>
            <a:pPr eaLnBrk="1" hangingPunct="1"/>
            <a:r>
              <a:rPr lang="ru-RU" altLang="ru-RU"/>
              <a:t>1) Создаваемую презентацию необходимо хранить у себя на компьютере, </a:t>
            </a:r>
          </a:p>
          <a:p>
            <a:pPr eaLnBrk="1" hangingPunct="1"/>
            <a:r>
              <a:rPr lang="ru-RU" altLang="ru-RU"/>
              <a:t>сохраняясь только с помощью клавиши </a:t>
            </a:r>
            <a:r>
              <a:rPr lang="ru-RU" altLang="ru-RU" b="1"/>
              <a:t>Save As</a:t>
            </a:r>
            <a:r>
              <a:rPr lang="ru-RU" altLang="ru-RU"/>
              <a:t>, можно сохранить файл поверх старого, </a:t>
            </a:r>
          </a:p>
          <a:p>
            <a:pPr eaLnBrk="1" hangingPunct="1"/>
            <a:r>
              <a:rPr lang="ru-RU" altLang="ru-RU"/>
              <a:t>нажав «ОК» на предупреждение о перезаписи.</a:t>
            </a:r>
          </a:p>
          <a:p>
            <a:pPr eaLnBrk="1" hangingPunct="1"/>
            <a:r>
              <a:rPr lang="ru-RU" altLang="ru-RU"/>
              <a:t>2) Если файл редактируется целый день и весит более 2 Mb, необходимо отключить параметры автосохранения, чтобы размер файла не увеличивался, а работа не приводила к зависанию.</a:t>
            </a:r>
          </a:p>
          <a:p>
            <a:pPr eaLnBrk="1" hangingPunct="1"/>
            <a:r>
              <a:rPr lang="ru-RU" altLang="ru-RU"/>
              <a:t>Отключение параметров автосохранения:</a:t>
            </a:r>
          </a:p>
          <a:p>
            <a:pPr eaLnBrk="1" hangingPunct="1"/>
            <a:r>
              <a:rPr lang="ru-RU" altLang="ru-RU"/>
              <a:t>В главном меню: Сервис/Параметры/Сохранение – снимаем галочку «автосохранение каждые__мин».</a:t>
            </a:r>
          </a:p>
          <a:p>
            <a:pPr eaLnBrk="1" hangingPunct="1"/>
            <a:r>
              <a:rPr lang="ru-RU" altLang="ru-RU"/>
              <a:t>При отключенном автосохранении необходимо сохраняться каждые 5 минут работы с помощью клавиши Save As</a:t>
            </a:r>
            <a:r>
              <a:rPr lang="ru-RU" altLang="ru-RU" b="1"/>
              <a:t>.</a:t>
            </a:r>
            <a:endParaRPr lang="ru-RU" altLang="ru-RU"/>
          </a:p>
          <a:p>
            <a:pPr eaLnBrk="1" hangingPunct="1"/>
            <a:r>
              <a:rPr lang="ru-RU" altLang="ru-RU"/>
              <a:t>______________________________________________________________________________________________________________________________________________</a:t>
            </a:r>
          </a:p>
          <a:p>
            <a:pPr eaLnBrk="1" hangingPunct="1"/>
            <a:r>
              <a:rPr lang="ru-RU" altLang="ru-RU"/>
              <a:t>На слайде можно задать в нижнем колонтитуле наименование самого слайда, наименование всей презентации и номера страниц, причем можно даже,</a:t>
            </a:r>
            <a:br>
              <a:rPr lang="ru-RU" altLang="ru-RU"/>
            </a:br>
            <a:r>
              <a:rPr lang="ru-RU" altLang="ru-RU"/>
              <a:t>если знать заранее точное количество страниц, задать нумерацию в стиле «1 из 10».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Можно впечатывать на каждый слайд название доклада. Для этого нужно воспользоваться меню «Вставка» – «Номер слайда» и установить галочку «Нижний колонтитул»</a:t>
            </a:r>
            <a:br>
              <a:rPr lang="ru-RU" altLang="ru-RU"/>
            </a:br>
            <a:r>
              <a:rPr lang="ru-RU" altLang="ru-RU"/>
              <a:t>после чего вписать само название в пустую строку ниже. Установить нижний колонтитул можно либо для 1 слайда – нажав «применить», либо для всей презентации, выбрав пункт «применить ко всем». В варианте для всей презентации, чтобы не допустить появления нижнего колонтитула на последнем и титульном слайде,</a:t>
            </a:r>
            <a:br>
              <a:rPr lang="ru-RU" altLang="ru-RU"/>
            </a:br>
            <a:r>
              <a:rPr lang="ru-RU" altLang="ru-RU"/>
              <a:t>есть пункт «Не показывать на титульном слайде», где можно поставить галочку.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Чтобы убрать нижний колонтитул, либо из меню «Вставка» - «Номера страниц» убрать галочку, относящуюся к нему, и сам текст нижнего колонтитула,</a:t>
            </a:r>
          </a:p>
          <a:p>
            <a:pPr eaLnBrk="1" hangingPunct="1"/>
            <a:r>
              <a:rPr lang="ru-RU" altLang="ru-RU"/>
              <a:t>либо удалить нижний колонтитул из шаблона презентации.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Можно задавать </a:t>
            </a:r>
            <a:r>
              <a:rPr lang="ru-RU" altLang="ru-RU" b="1"/>
              <a:t>номера страниц.</a:t>
            </a:r>
            <a:endParaRPr lang="ru-RU" altLang="ru-RU"/>
          </a:p>
          <a:p>
            <a:pPr eaLnBrk="1" hangingPunct="1"/>
            <a:r>
              <a:rPr lang="ru-RU" altLang="ru-RU"/>
              <a:t>По желанию можно дописать количество страниц «1 из 10», где «из 10» вводится вручную.</a:t>
            </a:r>
          </a:p>
          <a:p>
            <a:pPr eaLnBrk="1" hangingPunct="1"/>
            <a:r>
              <a:rPr lang="ru-RU" altLang="ru-RU"/>
              <a:t>Так как размер номеров небольшой, их желательно выделить «полужирным».</a:t>
            </a:r>
          </a:p>
          <a:p>
            <a:pPr eaLnBrk="1" hangingPunct="1"/>
            <a:r>
              <a:rPr lang="ru-RU" altLang="ru-RU"/>
              <a:t>1. Для установки номеров страниц по всей презентации можно зайти в меню: Вставка/Номер слайда/ «Применить ко всем».</a:t>
            </a:r>
          </a:p>
          <a:p>
            <a:pPr eaLnBrk="1" hangingPunct="1"/>
            <a:r>
              <a:rPr lang="ru-RU" altLang="ru-RU"/>
              <a:t>2. Поставить галочку – не показывать на титульном листе. Тут же можно задать точное количество слайдов, приписав к знаку «#» словосочетание «из 17». </a:t>
            </a:r>
          </a:p>
          <a:p>
            <a:pPr eaLnBrk="1" hangingPunct="1"/>
            <a:r>
              <a:rPr lang="ru-RU" altLang="ru-RU"/>
              <a:t>3. Чтобы убрать номер страницы на последнем слайде, можно опять зайти Вставка/Номер слайда и снять галочку «Номер слайда», затем нажать  «Применить».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Чтобы убрать номер страницы со слайда, можно либо зайти в меню Вставка/Номер слайда и снять галочку «Номер слайда», затем нажать- «Применить», либо зайти в шаблон и удалить блок с «</a:t>
            </a:r>
            <a:r>
              <a:rPr lang="en-US" altLang="ru-RU"/>
              <a:t>#</a:t>
            </a:r>
            <a:r>
              <a:rPr lang="ru-RU" altLang="ru-RU"/>
              <a:t>», предназначенный для номера слайда.</a:t>
            </a:r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1548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98EDA3-E36A-4BD5-98DA-A4A5A78EF24E}" type="slidenum">
              <a:rPr lang="ru-RU" altLang="ru-RU" sz="1200" smtClean="0">
                <a:latin typeface="Times New Roman" panose="02020603050405020304" pitchFamily="18" charset="0"/>
              </a:rPr>
              <a:pPr/>
              <a:t>3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При работе с презентациями:</a:t>
            </a:r>
          </a:p>
          <a:p>
            <a:pPr eaLnBrk="1" hangingPunct="1"/>
            <a:endParaRPr lang="ru-RU" altLang="ru-RU"/>
          </a:p>
          <a:p>
            <a:r>
              <a:rPr lang="ru-RU" altLang="ru-RU" b="1"/>
              <a:t>Желательно неПредисловие</a:t>
            </a:r>
            <a:br>
              <a:rPr lang="ru-RU" altLang="ru-RU" b="1"/>
            </a:br>
            <a:br>
              <a:rPr lang="ru-RU" altLang="ru-RU" b="1"/>
            </a:br>
            <a:endParaRPr lang="ru-RU" altLang="ru-RU"/>
          </a:p>
          <a:p>
            <a:r>
              <a:rPr lang="ru-RU" altLang="ru-RU" b="1"/>
              <a:t>8 Оперативная деятельность</a:t>
            </a:r>
            <a:br>
              <a:rPr lang="ru-RU" altLang="ru-RU" b="1"/>
            </a:br>
            <a:br>
              <a:rPr lang="ru-RU" altLang="ru-RU" b="1"/>
            </a:br>
            <a:endParaRPr lang="ru-RU" altLang="ru-RU"/>
          </a:p>
          <a:p>
            <a:r>
              <a:rPr lang="ru-RU" altLang="ru-RU" b="1"/>
              <a:t>8.2 Проектирование документных процессов</a:t>
            </a:r>
            <a:br>
              <a:rPr lang="ru-RU" altLang="ru-RU" b="1"/>
            </a:br>
            <a:br>
              <a:rPr lang="ru-RU" altLang="ru-RU" b="1"/>
            </a:br>
            <a:endParaRPr lang="ru-RU" altLang="ru-RU"/>
          </a:p>
          <a:p>
            <a:r>
              <a:rPr lang="ru-RU" altLang="ru-RU"/>
              <a:t>установила правила отбора и передачи документов на хранение или уничтожение</a:t>
            </a:r>
          </a:p>
          <a:p>
            <a:pPr eaLnBrk="1" hangingPunct="1"/>
            <a:r>
              <a:rPr lang="ru-RU" altLang="ru-RU" b="1"/>
              <a:t> допускать увеличения объема файла:</a:t>
            </a:r>
          </a:p>
          <a:p>
            <a:pPr eaLnBrk="1" hangingPunct="1"/>
            <a:r>
              <a:rPr lang="ru-RU" altLang="ru-RU"/>
              <a:t>1) Создаваемую презентацию необходимо хранить у себя на компьютере, </a:t>
            </a:r>
          </a:p>
          <a:p>
            <a:pPr eaLnBrk="1" hangingPunct="1"/>
            <a:r>
              <a:rPr lang="ru-RU" altLang="ru-RU"/>
              <a:t>сохраняясь только с помощью клавиши </a:t>
            </a:r>
            <a:r>
              <a:rPr lang="ru-RU" altLang="ru-RU" b="1"/>
              <a:t>Save As</a:t>
            </a:r>
            <a:r>
              <a:rPr lang="ru-RU" altLang="ru-RU"/>
              <a:t>, можно сохранить файл поверх старого, </a:t>
            </a:r>
          </a:p>
          <a:p>
            <a:pPr eaLnBrk="1" hangingPunct="1"/>
            <a:r>
              <a:rPr lang="ru-RU" altLang="ru-RU"/>
              <a:t>нажав «ОК» на предупреждение о перезаписи.</a:t>
            </a:r>
          </a:p>
          <a:p>
            <a:pPr eaLnBrk="1" hangingPunct="1"/>
            <a:r>
              <a:rPr lang="ru-RU" altLang="ru-RU"/>
              <a:t>2) Если файл редактируется целый день и весит более 2 Mb, необходимо отключить параметры автосохранения, чтобы размер файла не увеличивался, а работа не приводила к зависанию.</a:t>
            </a:r>
          </a:p>
          <a:p>
            <a:pPr eaLnBrk="1" hangingPunct="1"/>
            <a:r>
              <a:rPr lang="ru-RU" altLang="ru-RU"/>
              <a:t>Отключение параметров автосохранения:</a:t>
            </a:r>
          </a:p>
          <a:p>
            <a:pPr eaLnBrk="1" hangingPunct="1"/>
            <a:r>
              <a:rPr lang="ru-RU" altLang="ru-RU"/>
              <a:t>В главном меню: Сервис/Параметры/Сохранение – снимаем галочку «автосохранение каждые__мин».</a:t>
            </a:r>
          </a:p>
          <a:p>
            <a:pPr eaLnBrk="1" hangingPunct="1"/>
            <a:r>
              <a:rPr lang="ru-RU" altLang="ru-RU"/>
              <a:t>При отключенном автосохранении необходимо сохраняться каждые 5 минут работы с помощью клавиши Save As</a:t>
            </a:r>
            <a:r>
              <a:rPr lang="ru-RU" altLang="ru-RU" b="1"/>
              <a:t>.</a:t>
            </a:r>
            <a:endParaRPr lang="ru-RU" altLang="ru-RU"/>
          </a:p>
          <a:p>
            <a:pPr eaLnBrk="1" hangingPunct="1"/>
            <a:r>
              <a:rPr lang="ru-RU" altLang="ru-RU"/>
              <a:t>______________________________________________________________________________________________________________________________________________</a:t>
            </a:r>
          </a:p>
          <a:p>
            <a:pPr eaLnBrk="1" hangingPunct="1"/>
            <a:r>
              <a:rPr lang="ru-RU" altLang="ru-RU"/>
              <a:t>На слайде можно задать в нижнем колонтитуле наименование самого слайда, наименование всей презентации и номера страниц, причем можно даже,</a:t>
            </a:r>
            <a:br>
              <a:rPr lang="ru-RU" altLang="ru-RU"/>
            </a:br>
            <a:r>
              <a:rPr lang="ru-RU" altLang="ru-RU"/>
              <a:t>если знать заранее точное количество страниц, задать нумерацию в стиле «1 из 10».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Можно впечатывать на каждый слайд название доклада. Для этого нужно воспользоваться меню «Вставка» – «Номер слайда» и установить галочку «Нижний колонтитул»</a:t>
            </a:r>
            <a:br>
              <a:rPr lang="ru-RU" altLang="ru-RU"/>
            </a:br>
            <a:r>
              <a:rPr lang="ru-RU" altLang="ru-RU"/>
              <a:t>после чего вписать само название в пустую строку ниже. Установить нижний колонтитул можно либо для 1 слайда – нажав «применить», либо для всей презентации, выбрав пункт «применить ко всем». В варианте для всей презентации, чтобы не допустить появления нижнего колонтитула на последнем и титульном слайде,</a:t>
            </a:r>
            <a:br>
              <a:rPr lang="ru-RU" altLang="ru-RU"/>
            </a:br>
            <a:r>
              <a:rPr lang="ru-RU" altLang="ru-RU"/>
              <a:t>есть пункт «Не показывать на титульном слайде», где можно поставить галочку.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Чтобы убрать нижний колонтитул, либо из меню «Вставка» - «Номера страниц» убрать галочку, относящуюся к нему, и сам текст нижнего колонтитула,</a:t>
            </a:r>
          </a:p>
          <a:p>
            <a:pPr eaLnBrk="1" hangingPunct="1"/>
            <a:r>
              <a:rPr lang="ru-RU" altLang="ru-RU"/>
              <a:t>либо удалить нижний колонтитул из шаблона презентации.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Можно задавать </a:t>
            </a:r>
            <a:r>
              <a:rPr lang="ru-RU" altLang="ru-RU" b="1"/>
              <a:t>номера страниц.</a:t>
            </a:r>
            <a:endParaRPr lang="ru-RU" altLang="ru-RU"/>
          </a:p>
          <a:p>
            <a:pPr eaLnBrk="1" hangingPunct="1"/>
            <a:r>
              <a:rPr lang="ru-RU" altLang="ru-RU"/>
              <a:t>По желанию можно дописать количество страниц «1 из 10», где «из 10» вводится вручную.</a:t>
            </a:r>
          </a:p>
          <a:p>
            <a:pPr eaLnBrk="1" hangingPunct="1"/>
            <a:r>
              <a:rPr lang="ru-RU" altLang="ru-RU"/>
              <a:t>Так как размер номеров небольшой, их желательно выделить «полужирным».</a:t>
            </a:r>
          </a:p>
          <a:p>
            <a:pPr eaLnBrk="1" hangingPunct="1"/>
            <a:r>
              <a:rPr lang="ru-RU" altLang="ru-RU"/>
              <a:t>1. Для установки номеров страниц по всей презентации можно зайти в меню: Вставка/Номер слайда/ «Применить ко всем».</a:t>
            </a:r>
          </a:p>
          <a:p>
            <a:pPr eaLnBrk="1" hangingPunct="1"/>
            <a:r>
              <a:rPr lang="ru-RU" altLang="ru-RU"/>
              <a:t>2. Поставить галочку – не показывать на титульном листе. Тут же можно задать точное количество слайдов, приписав к знаку «#» словосочетание «из 17». </a:t>
            </a:r>
          </a:p>
          <a:p>
            <a:pPr eaLnBrk="1" hangingPunct="1"/>
            <a:r>
              <a:rPr lang="ru-RU" altLang="ru-RU"/>
              <a:t>3. Чтобы убрать номер страницы на последнем слайде, можно опять зайти Вставка/Номер слайда и снять галочку «Номер слайда», затем нажать  «Применить».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Чтобы убрать номер страницы со слайда, можно либо зайти в меню Вставка/Номер слайда и снять галочку «Номер слайда», затем нажать- «Применить», либо зайти в шаблон и удалить блок с «</a:t>
            </a:r>
            <a:r>
              <a:rPr lang="en-US" altLang="ru-RU"/>
              <a:t>#</a:t>
            </a:r>
            <a:r>
              <a:rPr lang="ru-RU" altLang="ru-RU"/>
              <a:t>», предназначенный для номера слайда.</a:t>
            </a:r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9942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>
            <a:extLst>
              <a:ext uri="{FF2B5EF4-FFF2-40B4-BE49-F238E27FC236}">
                <a16:creationId xmlns:a16="http://schemas.microsoft.com/office/drawing/2014/main" id="{AAE864F0-F3DC-4258-BB80-DE4CD2C024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>
            <a:extLst>
              <a:ext uri="{FF2B5EF4-FFF2-40B4-BE49-F238E27FC236}">
                <a16:creationId xmlns:a16="http://schemas.microsoft.com/office/drawing/2014/main" id="{72E7C5D1-9CAC-48B5-B80B-CA3A71EF7E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6148" name="Номер слайда 3">
            <a:extLst>
              <a:ext uri="{FF2B5EF4-FFF2-40B4-BE49-F238E27FC236}">
                <a16:creationId xmlns:a16="http://schemas.microsoft.com/office/drawing/2014/main" id="{90BAFC26-CD5F-4104-A1BB-B3A61033C3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9pPr>
          </a:lstStyle>
          <a:p>
            <a:fld id="{01014479-0D9B-4E37-91BF-B6361E652D30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630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>
            <a:extLst>
              <a:ext uri="{FF2B5EF4-FFF2-40B4-BE49-F238E27FC236}">
                <a16:creationId xmlns:a16="http://schemas.microsoft.com/office/drawing/2014/main" id="{AAE864F0-F3DC-4258-BB80-DE4CD2C024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>
            <a:extLst>
              <a:ext uri="{FF2B5EF4-FFF2-40B4-BE49-F238E27FC236}">
                <a16:creationId xmlns:a16="http://schemas.microsoft.com/office/drawing/2014/main" id="{72E7C5D1-9CAC-48B5-B80B-CA3A71EF7E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6148" name="Номер слайда 3">
            <a:extLst>
              <a:ext uri="{FF2B5EF4-FFF2-40B4-BE49-F238E27FC236}">
                <a16:creationId xmlns:a16="http://schemas.microsoft.com/office/drawing/2014/main" id="{90BAFC26-CD5F-4104-A1BB-B3A61033C3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9pPr>
          </a:lstStyle>
          <a:p>
            <a:fld id="{01014479-0D9B-4E37-91BF-B6361E652D30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22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>
            <a:extLst>
              <a:ext uri="{FF2B5EF4-FFF2-40B4-BE49-F238E27FC236}">
                <a16:creationId xmlns:a16="http://schemas.microsoft.com/office/drawing/2014/main" id="{AAE864F0-F3DC-4258-BB80-DE4CD2C024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>
            <a:extLst>
              <a:ext uri="{FF2B5EF4-FFF2-40B4-BE49-F238E27FC236}">
                <a16:creationId xmlns:a16="http://schemas.microsoft.com/office/drawing/2014/main" id="{72E7C5D1-9CAC-48B5-B80B-CA3A71EF7E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6148" name="Номер слайда 3">
            <a:extLst>
              <a:ext uri="{FF2B5EF4-FFF2-40B4-BE49-F238E27FC236}">
                <a16:creationId xmlns:a16="http://schemas.microsoft.com/office/drawing/2014/main" id="{90BAFC26-CD5F-4104-A1BB-B3A61033C3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9pPr>
          </a:lstStyle>
          <a:p>
            <a:fld id="{01014479-0D9B-4E37-91BF-B6361E652D30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999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05D4B69-F383-40F1-A24F-B19AD438F6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195796-BB0F-47FF-9A8B-F2D0C97D3C82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E2BF7AE-CE6C-4DAB-AED8-FC1762E2C42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C174DED1-3FBF-4008-9BFF-4F93F18F04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685DFF-01F8-4136-BAA0-74CFAE504C43}" type="slidenum">
              <a:rPr lang="ru-RU" altLang="ru-RU" smtClean="0">
                <a:latin typeface="Times New Roman" pitchFamily="18" charset="0"/>
              </a:rPr>
              <a:pPr/>
              <a:t>8</a:t>
            </a:fld>
            <a:endParaRPr lang="ru-RU" altLang="ru-RU">
              <a:latin typeface="Times New Roman" pitchFamily="18" charset="0"/>
            </a:endParaRPr>
          </a:p>
        </p:txBody>
      </p:sp>
      <p:sp>
        <p:nvSpPr>
          <p:cNvPr id="64921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73EE37-D0C7-456E-871E-5C72CDC68643}" type="slidenum">
              <a:rPr lang="ru-RU" altLang="ru-RU" sz="1200">
                <a:latin typeface="Times New Roman" pitchFamily="18" charset="0"/>
              </a:rPr>
              <a:pPr algn="r"/>
              <a:t>8</a:t>
            </a:fld>
            <a:endParaRPr lang="ru-RU" altLang="ru-RU" sz="1200">
              <a:latin typeface="Times New Roman" pitchFamily="18" charset="0"/>
            </a:endParaRPr>
          </a:p>
        </p:txBody>
      </p:sp>
      <p:sp>
        <p:nvSpPr>
          <p:cNvPr id="64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9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При работе с презентациями: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b="1" dirty="0"/>
              <a:t>Желательно не допускать увеличения объема файла: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1) Создаваемую презентацию необходимо хранить у себя на компьютере,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сохраняясь только с помощью клавиши </a:t>
            </a:r>
            <a:r>
              <a:rPr lang="ru-RU" altLang="ru-RU" b="1" dirty="0" err="1"/>
              <a:t>Save</a:t>
            </a:r>
            <a:r>
              <a:rPr lang="ru-RU" altLang="ru-RU" b="1" dirty="0"/>
              <a:t> </a:t>
            </a:r>
            <a:r>
              <a:rPr lang="ru-RU" altLang="ru-RU" b="1" dirty="0" err="1"/>
              <a:t>As</a:t>
            </a:r>
            <a:r>
              <a:rPr lang="ru-RU" altLang="ru-RU" dirty="0"/>
              <a:t>, можно сохранить файл поверх старого,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нажав «ОК» на предупреждение о перезаписи.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2) Если файл редактируется целый день и весит более 2 </a:t>
            </a:r>
            <a:r>
              <a:rPr lang="ru-RU" altLang="ru-RU" dirty="0" err="1"/>
              <a:t>Mb</a:t>
            </a:r>
            <a:r>
              <a:rPr lang="ru-RU" altLang="ru-RU" dirty="0"/>
              <a:t>, необходимо отключить параметры </a:t>
            </a:r>
            <a:r>
              <a:rPr lang="ru-RU" altLang="ru-RU" dirty="0" err="1"/>
              <a:t>автосохранения</a:t>
            </a:r>
            <a:r>
              <a:rPr lang="ru-RU" altLang="ru-RU" dirty="0"/>
              <a:t>, чтобы размер файла не увеличивался, а работа не приводила к зависанию.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Отключение параметров </a:t>
            </a:r>
            <a:r>
              <a:rPr lang="ru-RU" altLang="ru-RU" dirty="0" err="1"/>
              <a:t>автосохранения</a:t>
            </a:r>
            <a:r>
              <a:rPr lang="ru-RU" altLang="ru-RU" dirty="0"/>
              <a:t>: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В главном меню: Сервис/Параметры/Сохранение – снимаем галочку «</a:t>
            </a:r>
            <a:r>
              <a:rPr lang="ru-RU" altLang="ru-RU" dirty="0" err="1"/>
              <a:t>автосохранение</a:t>
            </a:r>
            <a:r>
              <a:rPr lang="ru-RU" altLang="ru-RU" dirty="0"/>
              <a:t> </a:t>
            </a:r>
            <a:r>
              <a:rPr lang="ru-RU" altLang="ru-RU" dirty="0" err="1"/>
              <a:t>каждые__мин</a:t>
            </a:r>
            <a:r>
              <a:rPr lang="ru-RU" altLang="ru-RU" dirty="0"/>
              <a:t>».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При отключенном </a:t>
            </a:r>
            <a:r>
              <a:rPr lang="ru-RU" altLang="ru-RU" dirty="0" err="1"/>
              <a:t>автосохранении</a:t>
            </a:r>
            <a:r>
              <a:rPr lang="ru-RU" altLang="ru-RU" dirty="0"/>
              <a:t> необходимо сохраняться каждые 5 минут работы с помощью клавиши </a:t>
            </a:r>
            <a:r>
              <a:rPr lang="ru-RU" altLang="ru-RU" dirty="0" err="1"/>
              <a:t>Save</a:t>
            </a:r>
            <a:r>
              <a:rPr lang="ru-RU" altLang="ru-RU" dirty="0"/>
              <a:t> </a:t>
            </a:r>
            <a:r>
              <a:rPr lang="ru-RU" altLang="ru-RU" dirty="0" err="1"/>
              <a:t>As</a:t>
            </a:r>
            <a:r>
              <a:rPr lang="ru-RU" altLang="ru-RU" b="1" dirty="0"/>
              <a:t>.</a:t>
            </a: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______________________________________________________________________________________________________________________________________________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На слайде можно задать в нижнем колонтитуле наименование самого слайда, наименование всей презентации и номера страниц, причем можно даже,</a:t>
            </a:r>
            <a:br>
              <a:rPr lang="ru-RU" altLang="ru-RU" dirty="0"/>
            </a:br>
            <a:r>
              <a:rPr lang="ru-RU" altLang="ru-RU" dirty="0"/>
              <a:t>если знать заранее точное количество страниц, задать нумерацию в стиле «1 из 10».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Можно впечатывать на каждый слайд название доклада. Для этого нужно воспользоваться меню «Вставка» – «Номер слайда» и установить галочку «Нижний колонтитул»</a:t>
            </a:r>
            <a:br>
              <a:rPr lang="ru-RU" altLang="ru-RU" dirty="0"/>
            </a:br>
            <a:r>
              <a:rPr lang="ru-RU" altLang="ru-RU" dirty="0"/>
              <a:t>после чего вписать само название в пустую строку ниже. Установить нижний колонтитул можно либо для 1 слайда – нажав «применить», либо для всей презентации, выбрав пункт «применить ко всем». В варианте для всей презентации, чтобы не допустить появления нижнего колонтитула на последнем и титульном слайде,</a:t>
            </a:r>
            <a:br>
              <a:rPr lang="ru-RU" altLang="ru-RU" dirty="0"/>
            </a:br>
            <a:r>
              <a:rPr lang="ru-RU" altLang="ru-RU" dirty="0"/>
              <a:t>есть пункт «Не показывать на титульном слайде», где можно поставить галочку.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Чтобы убрать нижний колонтитул, либо из меню «Вставка» - «Номера страниц» убрать галочку, относящуюся к нему, и сам текст нижнего колонтитула,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либо удалить нижний колонтитул из шаблона презентации.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Можно задавать </a:t>
            </a:r>
            <a:r>
              <a:rPr lang="ru-RU" altLang="ru-RU" b="1" dirty="0"/>
              <a:t>номера страниц.</a:t>
            </a: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По желанию можно дописать количество страниц «1 из 10», где «из 10» вводится вручную.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Так как размер номеров небольшой, их желательно выделить «полужирным».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1. Для установки номеров страниц по всей презентации можно зайти в меню: Вставка/Номер слайда/ «Применить ко всем».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2. Поставить галочку – не показывать на титульном листе. Тут же можно задать точное количество слайдов, приписав к знаку «#» словосочетание «из 17».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3. Чтобы убрать номер страницы на последнем слайде, можно опять зайти Вставка/Номер слайда и снять галочку «Номер слайда», затем нажать  «Применить».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r>
              <a:rPr lang="ru-RU" altLang="ru-RU" dirty="0"/>
              <a:t>Чтобы убрать номер страницы со слайда, можно либо зайти в меню Вставка/Номер слайда и снять галочку «Номер слайда», затем нажать- «Применить», либо зайти в шаблон и удалить блок с «</a:t>
            </a:r>
            <a:r>
              <a:rPr lang="en-US" altLang="ru-RU" dirty="0"/>
              <a:t>#</a:t>
            </a:r>
            <a:r>
              <a:rPr lang="ru-RU" altLang="ru-RU" dirty="0"/>
              <a:t>», предназначенный для номера слайда.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76746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9pPr>
          </a:lstStyle>
          <a:p>
            <a:fld id="{4311C00D-D4BA-4049-8BA3-E53B2BB728B4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/>
              <a:t>При работе с презентациями: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 b="1"/>
              <a:t>Желательно не допускать увеличения объема файла:</a:t>
            </a:r>
          </a:p>
          <a:p>
            <a:pPr eaLnBrk="1" hangingPunct="1"/>
            <a:r>
              <a:rPr lang="ru-RU" altLang="ru-RU"/>
              <a:t>1) Создаваемую презентацию необходимо хранить у себя на компьютере, </a:t>
            </a:r>
          </a:p>
          <a:p>
            <a:pPr eaLnBrk="1" hangingPunct="1"/>
            <a:r>
              <a:rPr lang="ru-RU" altLang="ru-RU"/>
              <a:t>сохраняясь только с помощью клавиши </a:t>
            </a:r>
            <a:r>
              <a:rPr lang="ru-RU" altLang="ru-RU" b="1"/>
              <a:t>Save As</a:t>
            </a:r>
            <a:r>
              <a:rPr lang="ru-RU" altLang="ru-RU"/>
              <a:t>, можно сохранить файл поверх старого, </a:t>
            </a:r>
          </a:p>
          <a:p>
            <a:pPr eaLnBrk="1" hangingPunct="1"/>
            <a:r>
              <a:rPr lang="ru-RU" altLang="ru-RU"/>
              <a:t>нажав «ОК» на предупреждение о перезаписи.</a:t>
            </a:r>
          </a:p>
          <a:p>
            <a:pPr eaLnBrk="1" hangingPunct="1"/>
            <a:r>
              <a:rPr lang="ru-RU" altLang="ru-RU"/>
              <a:t>2) Если файл редактируется целый день и весит более 2 Mb, необходимо отключить параметры автосохранения, чтобы размер файла не увеличивался, а работа не приводила к зависанию.</a:t>
            </a:r>
          </a:p>
          <a:p>
            <a:pPr eaLnBrk="1" hangingPunct="1"/>
            <a:r>
              <a:rPr lang="ru-RU" altLang="ru-RU"/>
              <a:t>Отключение параметров автосохранения:</a:t>
            </a:r>
          </a:p>
          <a:p>
            <a:pPr eaLnBrk="1" hangingPunct="1"/>
            <a:r>
              <a:rPr lang="ru-RU" altLang="ru-RU"/>
              <a:t>В главном меню: Сервис/Параметры/Сохранение – снимаем галочку «автосохранение каждые__мин».</a:t>
            </a:r>
          </a:p>
          <a:p>
            <a:pPr eaLnBrk="1" hangingPunct="1"/>
            <a:r>
              <a:rPr lang="ru-RU" altLang="ru-RU"/>
              <a:t>При отключенном автосохранении необходимо сохраняться каждые 5 минут работы с помощью клавиши Save As</a:t>
            </a:r>
            <a:r>
              <a:rPr lang="ru-RU" altLang="ru-RU" b="1"/>
              <a:t>.</a:t>
            </a:r>
            <a:endParaRPr lang="ru-RU" altLang="ru-RU"/>
          </a:p>
          <a:p>
            <a:pPr eaLnBrk="1" hangingPunct="1"/>
            <a:r>
              <a:rPr lang="ru-RU" altLang="ru-RU"/>
              <a:t>______________________________________________________________________________________________________________________________________________</a:t>
            </a:r>
          </a:p>
          <a:p>
            <a:pPr eaLnBrk="1" hangingPunct="1"/>
            <a:r>
              <a:rPr lang="ru-RU" altLang="ru-RU"/>
              <a:t>На слайде можно задать в нижнем колонтитуле наименование самого слайда, наименование всей презентации и номера страниц, причем можно даже,</a:t>
            </a:r>
            <a:br>
              <a:rPr lang="ru-RU" altLang="ru-RU"/>
            </a:br>
            <a:r>
              <a:rPr lang="ru-RU" altLang="ru-RU"/>
              <a:t>если знать заранее точное количество страниц, задать нумерацию в стиле «1 из 10».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Можно впечатывать на каждый слайд название доклада. Для этого нужно воспользоваться меню «Вставка» – «Номер слайда» и установить галочку «Нижний колонтитул»</a:t>
            </a:r>
            <a:br>
              <a:rPr lang="ru-RU" altLang="ru-RU"/>
            </a:br>
            <a:r>
              <a:rPr lang="ru-RU" altLang="ru-RU"/>
              <a:t>после чего вписать само название в пустую строку ниже. Установить нижний колонтитул можно либо для 1 слайда – нажав «применить», либо для всей презентации, выбрав пункт «применить ко всем». В варианте для всей презентации, чтобы не допустить появления нижнего колонтитула на последнем и титульном слайде,</a:t>
            </a:r>
            <a:br>
              <a:rPr lang="ru-RU" altLang="ru-RU"/>
            </a:br>
            <a:r>
              <a:rPr lang="ru-RU" altLang="ru-RU"/>
              <a:t>есть пункт «Не показывать на титульном слайде», где можно поставить галочку.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Чтобы убрать нижний колонтитул, либо из меню «Вставка» - «Номера страниц» убрать галочку, относящуюся к нему, и сам текст нижнего колонтитула,</a:t>
            </a:r>
          </a:p>
          <a:p>
            <a:pPr eaLnBrk="1" hangingPunct="1"/>
            <a:r>
              <a:rPr lang="ru-RU" altLang="ru-RU"/>
              <a:t>либо удалить нижний колонтитул из шаблона презентации.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Можно задавать </a:t>
            </a:r>
            <a:r>
              <a:rPr lang="ru-RU" altLang="ru-RU" b="1"/>
              <a:t>номера страниц.</a:t>
            </a:r>
            <a:endParaRPr lang="ru-RU" altLang="ru-RU"/>
          </a:p>
          <a:p>
            <a:pPr eaLnBrk="1" hangingPunct="1"/>
            <a:r>
              <a:rPr lang="ru-RU" altLang="ru-RU"/>
              <a:t>По желанию можно дописать количество страниц «1 из 10», где «из 10» вводится вручную.</a:t>
            </a:r>
          </a:p>
          <a:p>
            <a:pPr eaLnBrk="1" hangingPunct="1"/>
            <a:r>
              <a:rPr lang="ru-RU" altLang="ru-RU"/>
              <a:t>Так как размер номеров небольшой, их желательно выделить «полужирным».</a:t>
            </a:r>
          </a:p>
          <a:p>
            <a:pPr eaLnBrk="1" hangingPunct="1"/>
            <a:r>
              <a:rPr lang="ru-RU" altLang="ru-RU"/>
              <a:t>1. Для установки номеров страниц по всей презентации можно зайти в меню: Вставка/Номер слайда/ «Применить ко всем».</a:t>
            </a:r>
          </a:p>
          <a:p>
            <a:pPr eaLnBrk="1" hangingPunct="1"/>
            <a:r>
              <a:rPr lang="ru-RU" altLang="ru-RU"/>
              <a:t>2. Поставить галочку – не показывать на титульном листе. Тут же можно задать точное количество слайдов, приписав к знаку «#» словосочетание «из 17». </a:t>
            </a:r>
          </a:p>
          <a:p>
            <a:pPr eaLnBrk="1" hangingPunct="1"/>
            <a:r>
              <a:rPr lang="ru-RU" altLang="ru-RU"/>
              <a:t>3. Чтобы убрать номер страницы на последнем слайде, можно опять зайти Вставка/Номер слайда и снять галочку «Номер слайда», затем нажать  «Применить».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Чтобы убрать номер страницы со слайда, можно либо зайти в меню Вставка/Номер слайда и снять галочку «Номер слайда», затем нажать- «Применить», либо зайти в шаблон и удалить блок с «</a:t>
            </a:r>
            <a:r>
              <a:rPr lang="en-US" altLang="ru-RU"/>
              <a:t>#</a:t>
            </a:r>
            <a:r>
              <a:rPr lang="ru-RU" altLang="ru-RU"/>
              <a:t>», предназначенный для номера слайда.</a:t>
            </a:r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6697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>
            <a:extLst>
              <a:ext uri="{FF2B5EF4-FFF2-40B4-BE49-F238E27FC236}">
                <a16:creationId xmlns:a16="http://schemas.microsoft.com/office/drawing/2014/main" id="{B1000084-C2E8-4C94-BE00-C49D0E2533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Заметки 2">
            <a:extLst>
              <a:ext uri="{FF2B5EF4-FFF2-40B4-BE49-F238E27FC236}">
                <a16:creationId xmlns:a16="http://schemas.microsoft.com/office/drawing/2014/main" id="{54BF604F-6435-4302-BE94-8743BE22F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63492" name="Номер слайда 3">
            <a:extLst>
              <a:ext uri="{FF2B5EF4-FFF2-40B4-BE49-F238E27FC236}">
                <a16:creationId xmlns:a16="http://schemas.microsoft.com/office/drawing/2014/main" id="{F57B079E-A287-4BE5-93A7-1ED6E9A92C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9pPr>
          </a:lstStyle>
          <a:p>
            <a:fld id="{44E937C2-09CD-4D6A-B567-F0CADD410FDA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/>
              <a:t>16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599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586723FC-6192-450C-88AA-3DACFC258F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9pPr>
          </a:lstStyle>
          <a:p>
            <a:fld id="{93E3F0CA-167D-486B-9B51-5FF2B94FA264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4FF46BEF-EF2B-4241-B4CC-8E6D48838A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C09EA771-653D-4F07-9E3B-3ABE6253E8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/>
              <a:t>При работе с презентациями: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 b="1"/>
              <a:t>Желательно не допускать увеличения объема файла:</a:t>
            </a:r>
          </a:p>
          <a:p>
            <a:pPr eaLnBrk="1" hangingPunct="1"/>
            <a:r>
              <a:rPr lang="ru-RU" altLang="ru-RU"/>
              <a:t>1) Создаваемую презентацию необходимо хранить у себя на компьютере, </a:t>
            </a:r>
          </a:p>
          <a:p>
            <a:pPr eaLnBrk="1" hangingPunct="1"/>
            <a:r>
              <a:rPr lang="ru-RU" altLang="ru-RU"/>
              <a:t>сохраняясь только с помощью клавиши </a:t>
            </a:r>
            <a:r>
              <a:rPr lang="ru-RU" altLang="ru-RU" b="1"/>
              <a:t>Save As</a:t>
            </a:r>
            <a:r>
              <a:rPr lang="ru-RU" altLang="ru-RU"/>
              <a:t>, можно сохранить файл поверх старого, </a:t>
            </a:r>
          </a:p>
          <a:p>
            <a:pPr eaLnBrk="1" hangingPunct="1"/>
            <a:r>
              <a:rPr lang="ru-RU" altLang="ru-RU"/>
              <a:t>нажав «ОК» на предупреждение о перезаписи.</a:t>
            </a:r>
          </a:p>
          <a:p>
            <a:pPr eaLnBrk="1" hangingPunct="1"/>
            <a:r>
              <a:rPr lang="ru-RU" altLang="ru-RU"/>
              <a:t>2) Если файл редактируется целый день и весит более 2 Mb, необходимо отключить параметры автосохранения, чтобы размер файла не увеличивался, а работа не приводила к зависанию.</a:t>
            </a:r>
          </a:p>
          <a:p>
            <a:pPr eaLnBrk="1" hangingPunct="1"/>
            <a:r>
              <a:rPr lang="ru-RU" altLang="ru-RU"/>
              <a:t>Отключение параметров автосохранения:</a:t>
            </a:r>
          </a:p>
          <a:p>
            <a:pPr eaLnBrk="1" hangingPunct="1"/>
            <a:r>
              <a:rPr lang="ru-RU" altLang="ru-RU"/>
              <a:t>В главном меню: Сервис/Параметры/Сохранение – снимаем галочку «автосохранение каждые__мин».</a:t>
            </a:r>
          </a:p>
          <a:p>
            <a:pPr eaLnBrk="1" hangingPunct="1"/>
            <a:r>
              <a:rPr lang="ru-RU" altLang="ru-RU"/>
              <a:t>При отключенном автосохранении необходимо сохраняться каждые 5 минут работы с помощью клавиши Save As</a:t>
            </a:r>
            <a:r>
              <a:rPr lang="ru-RU" altLang="ru-RU" b="1"/>
              <a:t>.</a:t>
            </a:r>
            <a:endParaRPr lang="ru-RU" altLang="ru-RU"/>
          </a:p>
          <a:p>
            <a:pPr eaLnBrk="1" hangingPunct="1"/>
            <a:r>
              <a:rPr lang="ru-RU" altLang="ru-RU"/>
              <a:t>______________________________________________________________________________________________________________________________________________</a:t>
            </a:r>
          </a:p>
          <a:p>
            <a:pPr eaLnBrk="1" hangingPunct="1"/>
            <a:r>
              <a:rPr lang="ru-RU" altLang="ru-RU"/>
              <a:t>На слайде можно задать в нижнем колонтитуле наименование самого слайда, наименование всей презентации и номера страниц, причем можно даже,</a:t>
            </a:r>
            <a:br>
              <a:rPr lang="ru-RU" altLang="ru-RU"/>
            </a:br>
            <a:r>
              <a:rPr lang="ru-RU" altLang="ru-RU"/>
              <a:t>если знать заранее точное количество страниц, задать нумерацию в стиле «1 из 10».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Можно впечатывать на каждый слайд название доклада. Для этого нужно воспользоваться меню «Вставка» – «Номер слайда» и установить галочку «Нижний колонтитул»</a:t>
            </a:r>
            <a:br>
              <a:rPr lang="ru-RU" altLang="ru-RU"/>
            </a:br>
            <a:r>
              <a:rPr lang="ru-RU" altLang="ru-RU"/>
              <a:t>после чего вписать само название в пустую строку ниже. Установить нижний колонтитул можно либо для 1 слайда – нажав «применить», либо для всей презентации, выбрав пункт «применить ко всем». В варианте для всей презентации, чтобы не допустить появления нижнего колонтитула на последнем и титульном слайде,</a:t>
            </a:r>
            <a:br>
              <a:rPr lang="ru-RU" altLang="ru-RU"/>
            </a:br>
            <a:r>
              <a:rPr lang="ru-RU" altLang="ru-RU"/>
              <a:t>есть пункт «Не показывать на титульном слайде», где можно поставить галочку.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Чтобы убрать нижний колонтитул, либо из меню «Вставка» - «Номера страниц» убрать галочку, относящуюся к нему, и сам текст нижнего колонтитула,</a:t>
            </a:r>
          </a:p>
          <a:p>
            <a:pPr eaLnBrk="1" hangingPunct="1"/>
            <a:r>
              <a:rPr lang="ru-RU" altLang="ru-RU"/>
              <a:t>либо удалить нижний колонтитул из шаблона презентации.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Можно задавать </a:t>
            </a:r>
            <a:r>
              <a:rPr lang="ru-RU" altLang="ru-RU" b="1"/>
              <a:t>номера страниц.</a:t>
            </a:r>
            <a:endParaRPr lang="ru-RU" altLang="ru-RU"/>
          </a:p>
          <a:p>
            <a:pPr eaLnBrk="1" hangingPunct="1"/>
            <a:r>
              <a:rPr lang="ru-RU" altLang="ru-RU"/>
              <a:t>По желанию можно дописать количество страниц «1 из 10», где «из 10» вводится вручную.</a:t>
            </a:r>
          </a:p>
          <a:p>
            <a:pPr eaLnBrk="1" hangingPunct="1"/>
            <a:r>
              <a:rPr lang="ru-RU" altLang="ru-RU"/>
              <a:t>Так как размер номеров небольшой, их желательно выделить «полужирным».</a:t>
            </a:r>
          </a:p>
          <a:p>
            <a:pPr eaLnBrk="1" hangingPunct="1"/>
            <a:r>
              <a:rPr lang="ru-RU" altLang="ru-RU"/>
              <a:t>1. Для установки номеров страниц по всей презентации можно зайти в меню: Вставка/Номер слайда/ «Применить ко всем».</a:t>
            </a:r>
          </a:p>
          <a:p>
            <a:pPr eaLnBrk="1" hangingPunct="1"/>
            <a:r>
              <a:rPr lang="ru-RU" altLang="ru-RU"/>
              <a:t>2. Поставить галочку – не показывать на титульном листе. Тут же можно задать точное количество слайдов, приписав к знаку «#» словосочетание «из 17». </a:t>
            </a:r>
          </a:p>
          <a:p>
            <a:pPr eaLnBrk="1" hangingPunct="1"/>
            <a:r>
              <a:rPr lang="ru-RU" altLang="ru-RU"/>
              <a:t>3. Чтобы убрать номер страницы на последнем слайде, можно опять зайти Вставка/Номер слайда и снять галочку «Номер слайда», затем нажать  «Применить».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Чтобы убрать номер страницы со слайда, можно либо зайти в меню Вставка/Номер слайда и снять галочку «Номер слайда», затем нажать- «Применить», либо зайти в шаблон и удалить блок с «</a:t>
            </a:r>
            <a:r>
              <a:rPr lang="en-US" altLang="ru-RU"/>
              <a:t>#</a:t>
            </a:r>
            <a:r>
              <a:rPr lang="ru-RU" altLang="ru-RU"/>
              <a:t>», предназначенный для номера слайда.</a:t>
            </a:r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5209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>
            <a:extLst>
              <a:ext uri="{FF2B5EF4-FFF2-40B4-BE49-F238E27FC236}">
                <a16:creationId xmlns:a16="http://schemas.microsoft.com/office/drawing/2014/main" id="{186D5507-FACF-41F7-B11D-7C6436D921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Заметки 2">
            <a:extLst>
              <a:ext uri="{FF2B5EF4-FFF2-40B4-BE49-F238E27FC236}">
                <a16:creationId xmlns:a16="http://schemas.microsoft.com/office/drawing/2014/main" id="{5D853473-1038-4E38-8206-F656E18D27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61444" name="Номер слайда 3">
            <a:extLst>
              <a:ext uri="{FF2B5EF4-FFF2-40B4-BE49-F238E27FC236}">
                <a16:creationId xmlns:a16="http://schemas.microsoft.com/office/drawing/2014/main" id="{4756FF63-4A71-4EF9-AC44-C64C28A267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</a:defRPr>
            </a:lvl9pPr>
          </a:lstStyle>
          <a:p>
            <a:fld id="{1A9C53B5-4C90-43E0-8738-0D0264380E5E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/>
              <a:t>18</a:t>
            </a:fld>
            <a:endParaRPr lang="ru-RU" altLang="ru-RU" sz="1200" b="0">
              <a:solidFill>
                <a:schemeClr val="tx1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731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Fomin_D\Desktop\Рисунок1.png">
            <a:extLst>
              <a:ext uri="{FF2B5EF4-FFF2-40B4-BE49-F238E27FC236}">
                <a16:creationId xmlns:a16="http://schemas.microsoft.com/office/drawing/2014/main" id="{9139E676-0FB7-4CE7-A0C0-8B101025F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4464051" y="3859875"/>
            <a:ext cx="6858000" cy="1753141"/>
          </a:xfrm>
        </p:spPr>
        <p:txBody>
          <a:bodyPr/>
          <a:lstStyle>
            <a:lvl1pPr marL="0" indent="0" algn="r">
              <a:buFontTx/>
              <a:buNone/>
              <a:defRPr sz="3200" smtClean="0"/>
            </a:lvl1pPr>
          </a:lstStyle>
          <a:p>
            <a:pPr lvl="0"/>
            <a:r>
              <a:rPr lang="ru-RU" altLang="ru-RU" noProof="0"/>
              <a:t>Образец подзаголовка</a:t>
            </a:r>
          </a:p>
        </p:txBody>
      </p:sp>
      <p:sp>
        <p:nvSpPr>
          <p:cNvPr id="50180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3888317" y="2134259"/>
            <a:ext cx="7389283" cy="1469420"/>
          </a:xfrm>
        </p:spPr>
        <p:txBody>
          <a:bodyPr/>
          <a:lstStyle>
            <a:lvl1pPr algn="r">
              <a:defRPr sz="4800" smtClean="0"/>
            </a:lvl1pPr>
          </a:lstStyle>
          <a:p>
            <a:pPr lvl="0"/>
            <a:r>
              <a:rPr lang="ru-RU" alt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24692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841444"/>
            <a:ext cx="10363200" cy="196063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5183199"/>
            <a:ext cx="8534400" cy="2337521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57942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7114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5877681"/>
            <a:ext cx="10363200" cy="1816661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876814"/>
            <a:ext cx="10363200" cy="200086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6359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7866" y="2267650"/>
            <a:ext cx="5683251" cy="422617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4318" y="2267650"/>
            <a:ext cx="5683249" cy="422617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51832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66297"/>
            <a:ext cx="10972800" cy="152447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2047449"/>
            <a:ext cx="5386917" cy="85327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900728"/>
            <a:ext cx="5386917" cy="527001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2047449"/>
            <a:ext cx="5389033" cy="85327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900728"/>
            <a:ext cx="5389033" cy="527001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96478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3524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302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364179"/>
            <a:ext cx="4011084" cy="1549878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364180"/>
            <a:ext cx="6815667" cy="7806559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914058"/>
            <a:ext cx="4011084" cy="6256681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04283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6402775"/>
            <a:ext cx="7315200" cy="755884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817286"/>
            <a:ext cx="7315200" cy="5488093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7158659"/>
            <a:ext cx="7315200" cy="1073481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9484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08149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66201" y="154566"/>
            <a:ext cx="2891367" cy="633925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7867" y="154566"/>
            <a:ext cx="8475133" cy="633925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87623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>
            <a:extLst>
              <a:ext uri="{FF2B5EF4-FFF2-40B4-BE49-F238E27FC236}">
                <a16:creationId xmlns:a16="http://schemas.microsoft.com/office/drawing/2014/main" id="{E3B5539D-A53B-40D4-93F5-E97EAF3279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87867" y="1700209"/>
            <a:ext cx="11569700" cy="3169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7" name="Rectangle 13">
            <a:extLst>
              <a:ext uri="{FF2B5EF4-FFF2-40B4-BE49-F238E27FC236}">
                <a16:creationId xmlns:a16="http://schemas.microsoft.com/office/drawing/2014/main" id="{4EC6A7C9-367F-49B9-8362-99A36A764B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46867" y="116454"/>
            <a:ext cx="9410700" cy="107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pic>
        <p:nvPicPr>
          <p:cNvPr id="1028" name="Picture 24" descr="Layer 2">
            <a:extLst>
              <a:ext uri="{FF2B5EF4-FFF2-40B4-BE49-F238E27FC236}">
                <a16:creationId xmlns:a16="http://schemas.microsoft.com/office/drawing/2014/main" id="{E2293358-2E79-4FE5-8176-AFB11D115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18" y="188442"/>
            <a:ext cx="1678516" cy="13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270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733">
          <a:solidFill>
            <a:schemeClr val="tx2"/>
          </a:solidFill>
          <a:latin typeface="Futura PT Demi" panose="020B0702020204020303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733">
          <a:solidFill>
            <a:schemeClr val="tx2"/>
          </a:solidFill>
          <a:latin typeface="Futura PT Dem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733">
          <a:solidFill>
            <a:schemeClr val="tx2"/>
          </a:solidFill>
          <a:latin typeface="Futura PT Dem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733">
          <a:solidFill>
            <a:schemeClr val="tx2"/>
          </a:solidFill>
          <a:latin typeface="Futura PT Dem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733">
          <a:solidFill>
            <a:schemeClr val="tx2"/>
          </a:solidFill>
          <a:latin typeface="Futura PT Demi" pitchFamily="34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3733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3733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3733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3733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•"/>
        <a:defRPr sz="2667">
          <a:solidFill>
            <a:schemeClr val="tx1"/>
          </a:solidFill>
          <a:latin typeface="Futura PT Demi" panose="020B0702020204020303" pitchFamily="34" charset="0"/>
          <a:ea typeface="+mn-ea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•"/>
        <a:defRPr>
          <a:solidFill>
            <a:schemeClr val="tx1"/>
          </a:solidFill>
          <a:latin typeface="Futura PT Demi" panose="020B0702020204020303" pitchFamily="34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•"/>
        <a:defRPr sz="2133">
          <a:solidFill>
            <a:schemeClr val="tx1"/>
          </a:solidFill>
          <a:latin typeface="Futura PT Demi" panose="020B0702020204020303" pitchFamily="34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•"/>
        <a:defRPr sz="1867">
          <a:solidFill>
            <a:schemeClr val="tx1"/>
          </a:solidFill>
          <a:latin typeface="Futura PT Demi" panose="020B0702020204020303" pitchFamily="34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•"/>
        <a:defRPr sz="1600">
          <a:solidFill>
            <a:schemeClr val="tx1"/>
          </a:solidFill>
          <a:latin typeface="Futura PT Demi" panose="020B0702020204020303" pitchFamily="34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•"/>
        <a:defRPr sz="1600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•"/>
        <a:defRPr sz="1600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•"/>
        <a:defRPr sz="1600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www.1c-interes.ru/catalog/knigi/kompl_vopr_sert_ekzam_po_teorii_dokumentatsionnogo_obespecheniya_upravleniya_i_metodologii_upravleni/" TargetMode="External"/><Relationship Id="rId7" Type="http://schemas.openxmlformats.org/officeDocument/2006/relationships/hyperlink" Target="https://uc1.1c.ru/course/platnoe-1s-uchebnoe-testirovanie/" TargetMode="External"/><Relationship Id="rId2" Type="http://schemas.openxmlformats.org/officeDocument/2006/relationships/hyperlink" Target="https://uc1.1c.ru/ekzameny-1s/prof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c1.1c.ru/uchebnoe-testirovanie/" TargetMode="External"/><Relationship Id="rId5" Type="http://schemas.openxmlformats.org/officeDocument/2006/relationships/hyperlink" Target="https://uc1.1c.ru/mobile/" TargetMode="External"/><Relationship Id="rId4" Type="http://schemas.openxmlformats.org/officeDocument/2006/relationships/hyperlink" Target="https://uc1.1c.ru/catalog/el-knigi/" TargetMode="External"/><Relationship Id="rId9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mailto:doc@1c.ru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E808D17-C2D2-4E65-9442-C1E1E83BD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3761" y="2652583"/>
            <a:ext cx="8839201" cy="1469420"/>
          </a:xfrm>
        </p:spPr>
        <p:txBody>
          <a:bodyPr/>
          <a:lstStyle/>
          <a:p>
            <a:pPr algn="l"/>
            <a:r>
              <a:rPr lang="ru-RU" sz="3600" dirty="0"/>
              <a:t>Как мы развиваем методологию «1С:Документооборота» и «1С:Архива». Презентация нового Комплекта нормативных документов – 2026. </a:t>
            </a: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DE808D17-C2D2-4E65-9442-C1E1E83BD931}"/>
              </a:ext>
            </a:extLst>
          </p:cNvPr>
          <p:cNvSpPr txBox="1">
            <a:spLocks/>
          </p:cNvSpPr>
          <p:nvPr/>
        </p:nvSpPr>
        <p:spPr bwMode="auto">
          <a:xfrm>
            <a:off x="6802516" y="5388580"/>
            <a:ext cx="5389484" cy="146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800" smtClean="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ru-RU" sz="1400" kern="0" dirty="0"/>
              <a:t>Иванова Лариса</a:t>
            </a:r>
          </a:p>
          <a:p>
            <a:pPr algn="l"/>
            <a:r>
              <a:rPr lang="ru-RU" sz="1400" kern="0" dirty="0"/>
              <a:t>ведущий эксперт по документообороту </a:t>
            </a:r>
          </a:p>
          <a:p>
            <a:pPr algn="l"/>
            <a:r>
              <a:rPr lang="ru-RU" sz="1400" kern="0" dirty="0"/>
              <a:t>отдела разработки программ документооборота фирмы 1С</a:t>
            </a:r>
          </a:p>
        </p:txBody>
      </p:sp>
    </p:spTree>
    <p:extLst>
      <p:ext uri="{BB962C8B-B14F-4D97-AF65-F5344CB8AC3E}">
        <p14:creationId xmlns:p14="http://schemas.microsoft.com/office/powerpoint/2010/main" val="2566308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4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SzPct val="60000"/>
              <a:buFont typeface="Wingdings" panose="05000000000000000000" pitchFamily="2" charset="2"/>
              <a:buChar char="n"/>
              <a:defRPr sz="2932">
                <a:solidFill>
                  <a:srgbClr val="5B0917"/>
                </a:solidFill>
                <a:latin typeface="Arial" panose="020B0604020202020204" pitchFamily="34" charset="0"/>
              </a:defRPr>
            </a:lvl1pPr>
            <a:lvl2pPr marL="990278" indent="-380876">
              <a:spcBef>
                <a:spcPct val="20000"/>
              </a:spcBef>
              <a:spcAft>
                <a:spcPct val="3000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666">
                <a:solidFill>
                  <a:srgbClr val="5B0917"/>
                </a:solidFill>
                <a:latin typeface="Arial" panose="020B0604020202020204" pitchFamily="34" charset="0"/>
              </a:defRPr>
            </a:lvl2pPr>
            <a:lvl3pPr marL="1523505" indent="-304701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rgbClr val="5B0917"/>
                </a:solidFill>
                <a:latin typeface="Arial" panose="020B0604020202020204" pitchFamily="34" charset="0"/>
              </a:defRPr>
            </a:lvl3pPr>
            <a:lvl4pPr marL="2132907" indent="-304701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Font typeface="Times New Roman" panose="02020603050405020304" pitchFamily="18" charset="0"/>
              <a:buChar char="▪"/>
              <a:defRPr sz="2133">
                <a:solidFill>
                  <a:srgbClr val="5B0917"/>
                </a:solidFill>
                <a:latin typeface="Arial" panose="020B0604020202020204" pitchFamily="34" charset="0"/>
              </a:defRPr>
            </a:lvl4pPr>
            <a:lvl5pPr marL="2742308" indent="-304701">
              <a:spcBef>
                <a:spcPct val="20000"/>
              </a:spcBef>
              <a:buClr>
                <a:srgbClr val="CC0000"/>
              </a:buClr>
              <a:buFont typeface="Arial" panose="020B0604020202020204" pitchFamily="34" charset="0"/>
              <a:buChar char="∙"/>
              <a:defRPr sz="1866">
                <a:solidFill>
                  <a:srgbClr val="5B0917"/>
                </a:solidFill>
                <a:latin typeface="Arial" panose="020B0604020202020204" pitchFamily="34" charset="0"/>
              </a:defRPr>
            </a:lvl5pPr>
            <a:lvl6pPr marL="3351710" indent="-30470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6">
                <a:solidFill>
                  <a:srgbClr val="5B0917"/>
                </a:solidFill>
                <a:latin typeface="Arial" panose="020B0604020202020204" pitchFamily="34" charset="0"/>
              </a:defRPr>
            </a:lvl6pPr>
            <a:lvl7pPr marL="3961112" indent="-30470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6">
                <a:solidFill>
                  <a:srgbClr val="5B0917"/>
                </a:solidFill>
                <a:latin typeface="Arial" panose="020B0604020202020204" pitchFamily="34" charset="0"/>
              </a:defRPr>
            </a:lvl7pPr>
            <a:lvl8pPr marL="4570514" indent="-30470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6">
                <a:solidFill>
                  <a:srgbClr val="5B0917"/>
                </a:solidFill>
                <a:latin typeface="Arial" panose="020B0604020202020204" pitchFamily="34" charset="0"/>
              </a:defRPr>
            </a:lvl8pPr>
            <a:lvl9pPr marL="5179916" indent="-30470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6">
                <a:solidFill>
                  <a:srgbClr val="5B091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24EB2F32-B6D7-4491-9764-BE7B451C1658}" type="slidenum">
              <a:rPr lang="ru-RU" altLang="ru-RU" sz="1333"/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</a:t>
            </a:fld>
            <a:endParaRPr lang="ru-RU" altLang="ru-RU" sz="1333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934439" y="124288"/>
            <a:ext cx="8061817" cy="1081284"/>
          </a:xfrm>
        </p:spPr>
        <p:txBody>
          <a:bodyPr/>
          <a:lstStyle/>
          <a:p>
            <a:pPr eaLnBrk="1" hangingPunct="1"/>
            <a:r>
              <a:rPr lang="ru-RU" altLang="ru-RU" sz="2800" dirty="0"/>
              <a:t>Методология построения системы управления документами в организации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75B5900-F843-4344-BD33-1477687F3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580555"/>
              </p:ext>
            </p:extLst>
          </p:nvPr>
        </p:nvGraphicFramePr>
        <p:xfrm>
          <a:off x="1076506" y="1597266"/>
          <a:ext cx="10704162" cy="5065704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/>
                <a:tableStyleId>{BC89EF96-8CEA-46FF-86C4-4CE0E7609802}</a:tableStyleId>
              </a:tblPr>
              <a:tblGrid>
                <a:gridCol w="4998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5711">
                  <a:extLst>
                    <a:ext uri="{9D8B030D-6E8A-4147-A177-3AD203B41FA5}">
                      <a16:colId xmlns:a16="http://schemas.microsoft.com/office/drawing/2014/main" val="373140857"/>
                    </a:ext>
                  </a:extLst>
                </a:gridCol>
              </a:tblGrid>
              <a:tr h="41532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2"/>
                          </a:solidFill>
                          <a:ea typeface="+mj-ea"/>
                          <a:cs typeface="+mj-cs"/>
                        </a:rPr>
                        <a:t>Наименование</a:t>
                      </a:r>
                    </a:p>
                  </a:txBody>
                  <a:tcPr marL="80918" marR="80918" marT="43543" marB="435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2"/>
                          </a:solidFill>
                          <a:ea typeface="+mj-ea"/>
                          <a:cs typeface="+mj-cs"/>
                        </a:rPr>
                        <a:t>Применение</a:t>
                      </a:r>
                    </a:p>
                  </a:txBody>
                  <a:tcPr marL="80918" marR="80918" marT="43543" marB="4354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793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2"/>
                          </a:solidFill>
                          <a:ea typeface="+mj-ea"/>
                          <a:cs typeface="+mj-cs"/>
                        </a:rPr>
                        <a:t>Национальные стандарты</a:t>
                      </a:r>
                    </a:p>
                  </a:txBody>
                  <a:tcPr marL="80918" marR="80918" marT="43543" marB="4354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5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2"/>
                          </a:solidFill>
                          <a:latin typeface="+mn-lt"/>
                          <a:ea typeface="+mj-ea"/>
                          <a:cs typeface="+mj-cs"/>
                        </a:rPr>
                        <a:t>ГОСТ Р ИСО 30300-2015 «СИБИД. Информация и документация. Системы управления документами. Основные положения и </a:t>
                      </a:r>
                      <a:r>
                        <a:rPr lang="ru-RU" sz="1800" kern="1200" dirty="0">
                          <a:solidFill>
                            <a:schemeClr val="tx2"/>
                          </a:solidFill>
                          <a:latin typeface="+mn-lt"/>
                          <a:ea typeface="+mj-ea"/>
                          <a:cs typeface="+mj-cs"/>
                        </a:rPr>
                        <a:t>словарь»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err="1">
                        <a:solidFill>
                          <a:schemeClr val="tx2"/>
                        </a:solidFill>
                        <a:latin typeface="+mn-lt"/>
                        <a:ea typeface="+mj-ea"/>
                        <a:cs typeface="+mj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2"/>
                          </a:solidFill>
                          <a:latin typeface="+mn-lt"/>
                          <a:ea typeface="+mj-ea"/>
                          <a:cs typeface="+mj-cs"/>
                        </a:rPr>
                        <a:t>ГОСТ Р ИСО 7.0.101-2018/ИСО 30301 «СИБИД. Информация и документация. Системы управления документами. Требования»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tx2"/>
                        </a:solidFill>
                        <a:latin typeface="+mn-lt"/>
                        <a:ea typeface="+mj-ea"/>
                        <a:cs typeface="+mj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2"/>
                          </a:solidFill>
                          <a:latin typeface="+mn-lt"/>
                          <a:ea typeface="+mj-ea"/>
                          <a:cs typeface="+mj-cs"/>
                        </a:rPr>
                        <a:t>ГОСТ Р ИСО 30302-2022 «СИБИД. Информация и документация. Системы управления документами. Руководство по внедрению» </a:t>
                      </a:r>
                    </a:p>
                  </a:txBody>
                  <a:tcPr marL="80918" marR="80918" marT="43543" marB="43543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chemeClr val="tx2"/>
                          </a:solidFill>
                          <a:latin typeface="+mn-lt"/>
                          <a:ea typeface="+mj-ea"/>
                          <a:cs typeface="+mj-cs"/>
                        </a:rPr>
                        <a:t>эффективность работы организации зависит от качества системы управления документами</a:t>
                      </a: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+mj-ea"/>
                        <a:cs typeface="+mj-cs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ru-RU" sz="1800" dirty="0">
                        <a:solidFill>
                          <a:schemeClr val="tx2"/>
                        </a:solidFill>
                        <a:latin typeface="+mn-lt"/>
                        <a:ea typeface="+mj-ea"/>
                        <a:cs typeface="+mj-cs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chemeClr val="tx2"/>
                          </a:solidFill>
                          <a:latin typeface="+mn-lt"/>
                          <a:ea typeface="+mj-ea"/>
                          <a:cs typeface="+mj-cs"/>
                        </a:rPr>
                        <a:t>система управления документами обеспечивает методологию принятия решений и управления ресурсами для достижения целей организации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ru-RU" sz="1800" dirty="0">
                        <a:solidFill>
                          <a:schemeClr val="tx2"/>
                        </a:solidFill>
                        <a:latin typeface="+mn-lt"/>
                        <a:ea typeface="+mj-ea"/>
                        <a:cs typeface="+mj-cs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solidFill>
                            <a:schemeClr val="tx2"/>
                          </a:solidFill>
                          <a:latin typeface="+mn-lt"/>
                          <a:ea typeface="+mj-ea"/>
                          <a:cs typeface="+mj-cs"/>
                        </a:rPr>
                        <a:t>система управления документами функционирует как управленческая система, нацеленная на постоянное улучшение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ru-RU" sz="1800" dirty="0">
                        <a:solidFill>
                          <a:schemeClr val="tx2"/>
                        </a:solidFill>
                        <a:latin typeface="+mn-lt"/>
                        <a:ea typeface="+mj-ea"/>
                        <a:cs typeface="+mj-cs"/>
                      </a:endParaRPr>
                    </a:p>
                    <a:p>
                      <a:pPr algn="just"/>
                      <a:endParaRPr lang="ru-RU" sz="1800" dirty="0">
                        <a:solidFill>
                          <a:schemeClr val="tx2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80918" marR="80918" marT="43543" marB="4354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793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2"/>
                          </a:solidFill>
                          <a:ea typeface="+mj-ea"/>
                          <a:cs typeface="+mj-cs"/>
                        </a:rPr>
                        <a:t>       </a:t>
                      </a:r>
                    </a:p>
                  </a:txBody>
                  <a:tcPr marL="80918" marR="80918" marT="43543" marB="4354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079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4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SzPct val="60000"/>
              <a:buFont typeface="Wingdings" panose="05000000000000000000" pitchFamily="2" charset="2"/>
              <a:buChar char="n"/>
              <a:defRPr sz="2932">
                <a:solidFill>
                  <a:srgbClr val="5B0917"/>
                </a:solidFill>
                <a:latin typeface="Arial" panose="020B0604020202020204" pitchFamily="34" charset="0"/>
              </a:defRPr>
            </a:lvl1pPr>
            <a:lvl2pPr marL="990278" indent="-380876">
              <a:spcBef>
                <a:spcPct val="20000"/>
              </a:spcBef>
              <a:spcAft>
                <a:spcPct val="3000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666">
                <a:solidFill>
                  <a:srgbClr val="5B0917"/>
                </a:solidFill>
                <a:latin typeface="Arial" panose="020B0604020202020204" pitchFamily="34" charset="0"/>
              </a:defRPr>
            </a:lvl2pPr>
            <a:lvl3pPr marL="1523505" indent="-304701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rgbClr val="5B0917"/>
                </a:solidFill>
                <a:latin typeface="Arial" panose="020B0604020202020204" pitchFamily="34" charset="0"/>
              </a:defRPr>
            </a:lvl3pPr>
            <a:lvl4pPr marL="2132907" indent="-304701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Font typeface="Times New Roman" panose="02020603050405020304" pitchFamily="18" charset="0"/>
              <a:buChar char="▪"/>
              <a:defRPr sz="2133">
                <a:solidFill>
                  <a:srgbClr val="5B0917"/>
                </a:solidFill>
                <a:latin typeface="Arial" panose="020B0604020202020204" pitchFamily="34" charset="0"/>
              </a:defRPr>
            </a:lvl4pPr>
            <a:lvl5pPr marL="2742308" indent="-304701">
              <a:spcBef>
                <a:spcPct val="20000"/>
              </a:spcBef>
              <a:buClr>
                <a:srgbClr val="CC0000"/>
              </a:buClr>
              <a:buFont typeface="Arial" panose="020B0604020202020204" pitchFamily="34" charset="0"/>
              <a:buChar char="∙"/>
              <a:defRPr sz="1866">
                <a:solidFill>
                  <a:srgbClr val="5B0917"/>
                </a:solidFill>
                <a:latin typeface="Arial" panose="020B0604020202020204" pitchFamily="34" charset="0"/>
              </a:defRPr>
            </a:lvl5pPr>
            <a:lvl6pPr marL="3351710" indent="-30470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6">
                <a:solidFill>
                  <a:srgbClr val="5B0917"/>
                </a:solidFill>
                <a:latin typeface="Arial" panose="020B0604020202020204" pitchFamily="34" charset="0"/>
              </a:defRPr>
            </a:lvl6pPr>
            <a:lvl7pPr marL="3961112" indent="-30470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6">
                <a:solidFill>
                  <a:srgbClr val="5B0917"/>
                </a:solidFill>
                <a:latin typeface="Arial" panose="020B0604020202020204" pitchFamily="34" charset="0"/>
              </a:defRPr>
            </a:lvl7pPr>
            <a:lvl8pPr marL="4570514" indent="-30470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6">
                <a:solidFill>
                  <a:srgbClr val="5B0917"/>
                </a:solidFill>
                <a:latin typeface="Arial" panose="020B0604020202020204" pitchFamily="34" charset="0"/>
              </a:defRPr>
            </a:lvl8pPr>
            <a:lvl9pPr marL="5179916" indent="-304701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6">
                <a:solidFill>
                  <a:srgbClr val="5B091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A8EDEA00-EB61-44F5-AAE9-492BAD0F89BD}" type="slidenum">
              <a:rPr lang="ru-RU" altLang="ru-RU" sz="1333"/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</a:t>
            </a:fld>
            <a:endParaRPr lang="ru-RU" altLang="ru-RU" sz="1333"/>
          </a:p>
        </p:txBody>
      </p:sp>
      <p:sp>
        <p:nvSpPr>
          <p:cNvPr id="15364" name="Прямоугольник 1">
            <a:extLst>
              <a:ext uri="{FF2B5EF4-FFF2-40B4-BE49-F238E27FC236}">
                <a16:creationId xmlns:a16="http://schemas.microsoft.com/office/drawing/2014/main" id="{2EE1FF81-DF44-4994-9DAA-B66680CC0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125" y="1473693"/>
            <a:ext cx="10322733" cy="464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SzPct val="60000"/>
              <a:buFont typeface="Wingdings" panose="05000000000000000000" pitchFamily="2" charset="2"/>
              <a:buChar char="n"/>
              <a:defRPr sz="2200">
                <a:solidFill>
                  <a:srgbClr val="5B091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3000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rgbClr val="5B091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rgbClr val="5B091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Font typeface="Times New Roman" panose="02020603050405020304" pitchFamily="18" charset="0"/>
              <a:buChar char="▪"/>
              <a:defRPr sz="1600">
                <a:solidFill>
                  <a:srgbClr val="5B091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ru-RU" altLang="ru-RU" sz="1866" dirty="0">
                <a:solidFill>
                  <a:schemeClr val="tx1"/>
                </a:solidFill>
              </a:rPr>
              <a:t>При </a:t>
            </a:r>
            <a:r>
              <a:rPr lang="ru-RU" altLang="ru-RU" sz="1866" b="1" dirty="0">
                <a:solidFill>
                  <a:schemeClr val="tx1"/>
                </a:solidFill>
              </a:rPr>
              <a:t>проектирование документных процессов </a:t>
            </a:r>
            <a:r>
              <a:rPr lang="ru-RU" altLang="ru-RU" sz="1866" dirty="0">
                <a:solidFill>
                  <a:schemeClr val="tx1"/>
                </a:solidFill>
              </a:rPr>
              <a:t>должен быть: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lang="ru-RU" altLang="ru-RU" sz="1866" dirty="0">
              <a:solidFill>
                <a:schemeClr val="tx1"/>
              </a:solidFill>
            </a:endParaRPr>
          </a:p>
          <a:p>
            <a:pPr marL="228526" indent="-228526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altLang="ru-RU" sz="1866" dirty="0">
                <a:solidFill>
                  <a:schemeClr val="tx1"/>
                </a:solidFill>
              </a:rPr>
              <a:t>определен объект, время и способ создания и ввода документов для каждого делового процесса;</a:t>
            </a:r>
          </a:p>
          <a:p>
            <a:pPr marL="228526" indent="-228526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altLang="ru-RU" sz="1866" dirty="0">
                <a:solidFill>
                  <a:schemeClr val="tx1"/>
                </a:solidFill>
              </a:rPr>
              <a:t>определено содержание, среду и контрольную информацию (метаданные), которые должны являться частью документов;</a:t>
            </a:r>
          </a:p>
          <a:p>
            <a:pPr marL="228526" indent="-228526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altLang="ru-RU" sz="1866" dirty="0">
                <a:solidFill>
                  <a:schemeClr val="tx1"/>
                </a:solidFill>
              </a:rPr>
              <a:t>определены формы и структуры документов, которые должны быть созданы и введены в систему;</a:t>
            </a:r>
          </a:p>
          <a:p>
            <a:pPr marL="228526" indent="-228526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altLang="ru-RU" sz="1866" dirty="0">
                <a:solidFill>
                  <a:schemeClr val="tx1"/>
                </a:solidFill>
              </a:rPr>
              <a:t>определены соответствующие технологии для создания и ввода документов в систему;</a:t>
            </a:r>
          </a:p>
          <a:p>
            <a:pPr marL="228526" indent="-228526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altLang="ru-RU" sz="1866" dirty="0">
                <a:solidFill>
                  <a:schemeClr val="tx1"/>
                </a:solidFill>
              </a:rPr>
              <a:t>установлен состав контрольной информации (метаданных), которая должна быть создана в рамках осуществления документных процессов, а также порядок установления ее связи с документами и способ управления ею в течение времени;</a:t>
            </a:r>
          </a:p>
          <a:p>
            <a:pPr marL="228526" indent="-228526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altLang="ru-RU" sz="1866" dirty="0">
                <a:solidFill>
                  <a:schemeClr val="tx1"/>
                </a:solidFill>
              </a:rPr>
              <a:t>установлены правила и условия для использования документов в течение времени;</a:t>
            </a:r>
          </a:p>
          <a:p>
            <a:pPr marL="228526" indent="-228526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altLang="ru-RU" sz="1866" dirty="0">
                <a:solidFill>
                  <a:schemeClr val="tx1"/>
                </a:solidFill>
              </a:rPr>
              <a:t>определено, как обеспечить сохранность документов, пригодных для использования в течение времени;</a:t>
            </a:r>
          </a:p>
          <a:p>
            <a:pPr marL="228526" indent="-228526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altLang="ru-RU" sz="1866" dirty="0">
                <a:solidFill>
                  <a:schemeClr val="tx1"/>
                </a:solidFill>
              </a:rPr>
              <a:t>установлены правила отбора и передачи документов на хранение или уничтожение.</a:t>
            </a:r>
          </a:p>
        </p:txBody>
      </p:sp>
      <p:sp>
        <p:nvSpPr>
          <p:cNvPr id="25605" name="Прямоугольник 1"/>
          <p:cNvSpPr>
            <a:spLocks noChangeArrowheads="1"/>
          </p:cNvSpPr>
          <p:nvPr/>
        </p:nvSpPr>
        <p:spPr bwMode="auto">
          <a:xfrm>
            <a:off x="7245964" y="6209610"/>
            <a:ext cx="4152547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SzPct val="60000"/>
              <a:buFont typeface="Wingdings" panose="05000000000000000000" pitchFamily="2" charset="2"/>
              <a:buChar char="n"/>
              <a:defRPr sz="2200">
                <a:solidFill>
                  <a:srgbClr val="5B091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3000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rgbClr val="5B091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rgbClr val="5B091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Font typeface="Times New Roman" panose="02020603050405020304" pitchFamily="18" charset="0"/>
              <a:buChar char="▪"/>
              <a:defRPr sz="1600">
                <a:solidFill>
                  <a:srgbClr val="5B091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666">
                <a:solidFill>
                  <a:srgbClr val="5D6577"/>
                </a:solidFill>
                <a:latin typeface="PT Sans"/>
              </a:rPr>
              <a:t>ГОСТ Р ИСО 30302-2022</a:t>
            </a:r>
            <a:endParaRPr lang="ru-RU" altLang="ru-RU" sz="2666">
              <a:solidFill>
                <a:schemeClr val="tx1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B1E004B-2880-4C15-9BA7-65774D18D0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34439" y="124288"/>
            <a:ext cx="8061817" cy="1081284"/>
          </a:xfrm>
        </p:spPr>
        <p:txBody>
          <a:bodyPr/>
          <a:lstStyle/>
          <a:p>
            <a:pPr eaLnBrk="1" hangingPunct="1"/>
            <a:r>
              <a:rPr lang="ru-RU" altLang="ru-RU" sz="2800" dirty="0"/>
              <a:t>Методология построение системы управления документами в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1321852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786572E2-B14C-4341-A878-8A5A8465E5C3}"/>
              </a:ext>
            </a:extLst>
          </p:cNvPr>
          <p:cNvSpPr txBox="1">
            <a:spLocks/>
          </p:cNvSpPr>
          <p:nvPr/>
        </p:nvSpPr>
        <p:spPr>
          <a:xfrm>
            <a:off x="2064478" y="84516"/>
            <a:ext cx="9408568" cy="108011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963" kern="0" dirty="0"/>
              <a:t>Зачем нужна методология управления документами?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22D6C05-39B3-4677-9336-AFE70AFA58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0344666"/>
              </p:ext>
            </p:extLst>
          </p:nvPr>
        </p:nvGraphicFramePr>
        <p:xfrm>
          <a:off x="5246118" y="1793132"/>
          <a:ext cx="5966380" cy="4132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409793C1-E730-4482-8180-0B74091FC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283" y="2952137"/>
            <a:ext cx="268993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SzPct val="60000"/>
              <a:buFont typeface="Wingdings" panose="05000000000000000000" pitchFamily="2" charset="2"/>
              <a:buChar char="n"/>
              <a:defRPr sz="2200">
                <a:solidFill>
                  <a:srgbClr val="5B091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3000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rgbClr val="5B091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rgbClr val="5B091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Font typeface="Times New Roman" panose="02020603050405020304" pitchFamily="18" charset="0"/>
              <a:buChar char="▪"/>
              <a:defRPr sz="1600">
                <a:solidFill>
                  <a:srgbClr val="5B091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ru-RU" altLang="ru-RU" sz="2000" dirty="0">
                <a:solidFill>
                  <a:schemeClr val="tx1"/>
                </a:solidFill>
              </a:rPr>
              <a:t>Для организации качественной 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ru-RU" altLang="ru-RU" sz="2000" dirty="0">
                <a:solidFill>
                  <a:schemeClr val="tx1"/>
                </a:solidFill>
              </a:rPr>
              <a:t>системы управления документами</a:t>
            </a:r>
          </a:p>
        </p:txBody>
      </p:sp>
    </p:spTree>
    <p:extLst>
      <p:ext uri="{BB962C8B-B14F-4D97-AF65-F5344CB8AC3E}">
        <p14:creationId xmlns:p14="http://schemas.microsoft.com/office/powerpoint/2010/main" val="2616605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786572E2-B14C-4341-A878-8A5A8465E5C3}"/>
              </a:ext>
            </a:extLst>
          </p:cNvPr>
          <p:cNvSpPr txBox="1">
            <a:spLocks/>
          </p:cNvSpPr>
          <p:nvPr/>
        </p:nvSpPr>
        <p:spPr>
          <a:xfrm>
            <a:off x="2011212" y="341969"/>
            <a:ext cx="9408568" cy="108011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963" kern="0" dirty="0"/>
              <a:t>Методология управления документами от 1С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E3EF4234-86C6-4544-B51B-895B2104D5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4350448"/>
              </p:ext>
            </p:extLst>
          </p:nvPr>
        </p:nvGraphicFramePr>
        <p:xfrm>
          <a:off x="1475365" y="1113059"/>
          <a:ext cx="10262145" cy="5693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608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786572E2-B14C-4341-A878-8A5A8465E5C3}"/>
              </a:ext>
            </a:extLst>
          </p:cNvPr>
          <p:cNvSpPr txBox="1">
            <a:spLocks/>
          </p:cNvSpPr>
          <p:nvPr/>
        </p:nvSpPr>
        <p:spPr>
          <a:xfrm>
            <a:off x="2064478" y="84516"/>
            <a:ext cx="9408568" cy="108011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963" kern="0" dirty="0"/>
              <a:t>На каком этапе используется Методика управления документами от 1С?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88D400C0-B375-4EE7-870D-A7BE668B97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8292743"/>
              </p:ext>
            </p:extLst>
          </p:nvPr>
        </p:nvGraphicFramePr>
        <p:xfrm>
          <a:off x="1852874" y="1501296"/>
          <a:ext cx="7681383" cy="5120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65676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Google Shape;75;p17">
            <a:extLst>
              <a:ext uri="{FF2B5EF4-FFF2-40B4-BE49-F238E27FC236}">
                <a16:creationId xmlns:a16="http://schemas.microsoft.com/office/drawing/2014/main" id="{E6E23E37-0413-433B-BA04-3D43B237C0E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" y="1776077"/>
            <a:ext cx="12192000" cy="1043156"/>
          </a:xfrm>
          <a:prstGeom prst="rect">
            <a:avLst/>
          </a:prstGeom>
          <a:solidFill>
            <a:srgbClr val="FFD9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lIns="0" tIns="0" rIns="0" bIns="0" anchor="ctr"/>
          <a:lstStyle>
            <a:lvl1pPr defTabSz="1152525"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36625" indent="-360363" defTabSz="1152525"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39863" indent="-287338" defTabSz="1152525"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16125" indent="-287338" defTabSz="1152525"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592388" indent="-287338" defTabSz="1152525"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49588" indent="-287338" defTabSz="1152525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06788" indent="-287338" defTabSz="1152525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63988" indent="-287338" defTabSz="1152525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21188" indent="-287338" defTabSz="1152525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/>
            <a:r>
              <a:rPr lang="ru-RU" altLang="ru-RU" sz="1905" b="0">
                <a:solidFill>
                  <a:srgbClr val="000000"/>
                </a:solidFill>
                <a:latin typeface="Futura PT Demi" panose="020B0604020202020204" pitchFamily="34" charset="0"/>
                <a:sym typeface="Arial" panose="020B0604020202020204" pitchFamily="34" charset="0"/>
              </a:rPr>
              <a:t>  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52DCBDC-1523-4404-9D65-A82172D49BC5}"/>
              </a:ext>
            </a:extLst>
          </p:cNvPr>
          <p:cNvSpPr txBox="1">
            <a:spLocks/>
          </p:cNvSpPr>
          <p:nvPr/>
        </p:nvSpPr>
        <p:spPr bwMode="auto">
          <a:xfrm>
            <a:off x="255087" y="1776077"/>
            <a:ext cx="11278188" cy="483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51" tIns="60927" rIns="121851" bIns="60927"/>
          <a:lstStyle>
            <a:lvl1pPr marL="342900" indent="-342900">
              <a:spcBef>
                <a:spcPct val="20000"/>
              </a:spcBef>
              <a:buClr>
                <a:srgbClr val="CC0000"/>
              </a:buClr>
              <a:buChar char="•"/>
              <a:defRPr sz="21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7338">
              <a:spcBef>
                <a:spcPct val="20000"/>
              </a:spcBef>
              <a:buClr>
                <a:srgbClr val="CC0000"/>
              </a:buClr>
              <a:buChar char="•"/>
              <a:defRPr sz="1700">
                <a:solidFill>
                  <a:schemeClr val="tx1"/>
                </a:solidFill>
                <a:latin typeface="Futura PT Demi" pitchFamily="34" charset="0"/>
              </a:defRPr>
            </a:lvl2pPr>
            <a:lvl3pPr marL="1144588" indent="-230188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5813" indent="-227013">
              <a:spcBef>
                <a:spcPct val="20000"/>
              </a:spcBef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>
              <a:spcBef>
                <a:spcPts val="635"/>
              </a:spcBef>
              <a:defRPr/>
            </a:pPr>
            <a:r>
              <a:rPr lang="ru-RU" altLang="ru-RU" sz="2116" dirty="0">
                <a:latin typeface="+mn-lt"/>
              </a:rPr>
              <a:t>Это наш главный методический продукт</a:t>
            </a:r>
          </a:p>
          <a:p>
            <a:pPr>
              <a:spcBef>
                <a:spcPts val="635"/>
              </a:spcBef>
              <a:defRPr/>
            </a:pPr>
            <a:r>
              <a:rPr lang="ru-RU" altLang="ru-RU" sz="2116" dirty="0">
                <a:latin typeface="+mn-lt"/>
              </a:rPr>
              <a:t>Привязан к функциям «1С:Документооборота» и «1С:Архива»</a:t>
            </a:r>
          </a:p>
          <a:p>
            <a:pPr>
              <a:spcBef>
                <a:spcPts val="635"/>
              </a:spcBef>
              <a:defRPr/>
            </a:pPr>
            <a:endParaRPr lang="ru-RU" altLang="ru-RU" sz="529" dirty="0">
              <a:latin typeface="+mn-lt"/>
            </a:endParaRPr>
          </a:p>
          <a:p>
            <a:pPr>
              <a:spcBef>
                <a:spcPts val="635"/>
              </a:spcBef>
              <a:defRPr/>
            </a:pPr>
            <a:r>
              <a:rPr lang="ru-RU" altLang="ru-RU" sz="2116" dirty="0">
                <a:latin typeface="+mn-lt"/>
              </a:rPr>
              <a:t>Особенный упор на вопросы электронного                                           документооборота</a:t>
            </a:r>
          </a:p>
          <a:p>
            <a:pPr>
              <a:spcBef>
                <a:spcPts val="635"/>
              </a:spcBef>
              <a:defRPr/>
            </a:pPr>
            <a:r>
              <a:rPr lang="ru-RU" altLang="ru-RU" sz="2116" dirty="0">
                <a:latin typeface="+mn-lt"/>
              </a:rPr>
              <a:t>Но и бумажный не забыт</a:t>
            </a:r>
          </a:p>
          <a:p>
            <a:pPr>
              <a:spcBef>
                <a:spcPts val="635"/>
              </a:spcBef>
              <a:defRPr/>
            </a:pPr>
            <a:r>
              <a:rPr lang="ru-RU" altLang="ru-RU" sz="2116" dirty="0">
                <a:latin typeface="+mn-lt"/>
              </a:rPr>
              <a:t>Включает </a:t>
            </a:r>
            <a:r>
              <a:rPr lang="ru-RU" altLang="ru-RU" sz="2645" dirty="0">
                <a:solidFill>
                  <a:srgbClr val="C00000"/>
                </a:solidFill>
                <a:latin typeface="+mn-lt"/>
              </a:rPr>
              <a:t>85</a:t>
            </a:r>
            <a:r>
              <a:rPr lang="ru-RU" altLang="ru-RU" sz="2116" dirty="0">
                <a:latin typeface="+mn-lt"/>
              </a:rPr>
              <a:t> различных документов</a:t>
            </a:r>
          </a:p>
          <a:p>
            <a:pPr lvl="1">
              <a:spcBef>
                <a:spcPts val="635"/>
              </a:spcBef>
              <a:defRPr/>
            </a:pPr>
            <a:r>
              <a:rPr lang="ru-RU" altLang="ru-RU" sz="1693" dirty="0">
                <a:latin typeface="+mn-lt"/>
              </a:rPr>
              <a:t>Положения, приказы, бланки, шаблоны</a:t>
            </a:r>
          </a:p>
          <a:p>
            <a:pPr>
              <a:spcBef>
                <a:spcPts val="635"/>
              </a:spcBef>
              <a:defRPr/>
            </a:pPr>
            <a:r>
              <a:rPr lang="ru-RU" altLang="ru-RU" sz="2645" dirty="0">
                <a:solidFill>
                  <a:srgbClr val="C00000"/>
                </a:solidFill>
                <a:latin typeface="+mn-lt"/>
              </a:rPr>
              <a:t>648</a:t>
            </a:r>
            <a:r>
              <a:rPr lang="ru-RU" altLang="ru-RU" sz="2116" dirty="0">
                <a:latin typeface="+mn-lt"/>
              </a:rPr>
              <a:t> страницы А4 плюс все шаблоны в электронном виде</a:t>
            </a:r>
          </a:p>
          <a:p>
            <a:pPr>
              <a:spcBef>
                <a:spcPts val="635"/>
              </a:spcBef>
              <a:defRPr/>
            </a:pPr>
            <a:r>
              <a:rPr lang="ru-RU" altLang="ru-RU" sz="2116" dirty="0">
                <a:latin typeface="+mn-lt"/>
              </a:rPr>
              <a:t>Толстая красивая книжка в твердой обложке</a:t>
            </a:r>
          </a:p>
          <a:p>
            <a:pPr>
              <a:spcBef>
                <a:spcPts val="635"/>
              </a:spcBef>
              <a:defRPr/>
            </a:pPr>
            <a:r>
              <a:rPr lang="ru-RU" altLang="ru-RU" sz="2116" dirty="0">
                <a:latin typeface="+mn-lt"/>
              </a:rPr>
              <a:t>Авторы – методологи и разработчики отдела разработки программ документооборота 1С</a:t>
            </a:r>
          </a:p>
          <a:p>
            <a:pPr>
              <a:spcBef>
                <a:spcPts val="635"/>
              </a:spcBef>
              <a:defRPr/>
            </a:pPr>
            <a:endParaRPr lang="ru-RU" altLang="ru-RU" sz="2116" dirty="0">
              <a:latin typeface="+mn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F7D22F-810D-410F-AAC0-B1B7F5A7C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428" y="1491948"/>
            <a:ext cx="2851773" cy="4837829"/>
          </a:xfrm>
          <a:prstGeom prst="rect">
            <a:avLst/>
          </a:prstGeom>
        </p:spPr>
      </p:pic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D711DCFB-78A7-4617-9161-F0AF28FA9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146" y="11818"/>
            <a:ext cx="9410700" cy="1079833"/>
          </a:xfrm>
        </p:spPr>
        <p:txBody>
          <a:bodyPr/>
          <a:lstStyle/>
          <a:p>
            <a:pPr>
              <a:defRPr/>
            </a:pPr>
            <a:r>
              <a:rPr lang="ru-RU" altLang="ru-RU" sz="2800" dirty="0"/>
              <a:t>Комплект нормативных документов-2026</a:t>
            </a:r>
            <a:br>
              <a:rPr lang="ru-RU" altLang="ru-RU" sz="2800" dirty="0"/>
            </a:br>
            <a:r>
              <a:rPr lang="ru-RU" altLang="ru-RU" sz="2800" dirty="0"/>
              <a:t>(редакция 8)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588435" y="6451600"/>
            <a:ext cx="580281" cy="366184"/>
          </a:xfrm>
        </p:spPr>
        <p:txBody>
          <a:bodyPr/>
          <a:lstStyle/>
          <a:p>
            <a:pPr>
              <a:defRPr/>
            </a:pPr>
            <a:fld id="{278AA89B-90A0-438F-8FC6-B33FDC166D1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648194" name="Rectangle 10"/>
          <p:cNvSpPr>
            <a:spLocks noChangeArrowheads="1"/>
          </p:cNvSpPr>
          <p:nvPr/>
        </p:nvSpPr>
        <p:spPr bwMode="auto">
          <a:xfrm>
            <a:off x="3673840" y="875251"/>
            <a:ext cx="851816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78355" indent="-234945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положение о делопроизводстве</a:t>
            </a:r>
            <a:endParaRPr lang="en-US" altLang="ru-RU" sz="1400" dirty="0">
              <a:latin typeface="Arial" charset="0"/>
            </a:endParaRPr>
          </a:p>
          <a:p>
            <a:pPr marL="478355" indent="-234945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положение о внешнем электронном документообороте</a:t>
            </a:r>
          </a:p>
          <a:p>
            <a:pPr marL="478355" indent="-234945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положение об архивном хранении документов</a:t>
            </a:r>
          </a:p>
          <a:p>
            <a:pPr marL="478355" indent="-234945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положения об использовании простой и усиленной электронной подписи</a:t>
            </a:r>
          </a:p>
          <a:p>
            <a:pPr marL="478355" indent="-234945">
              <a:buClr>
                <a:srgbClr val="FF0000"/>
              </a:buClr>
              <a:buFont typeface="Arial" charset="0"/>
              <a:buChar char="•"/>
              <a:defRPr/>
            </a:pPr>
            <a:r>
              <a:rPr lang="ru-RU" altLang="ru-RU" sz="1400" dirty="0">
                <a:latin typeface="Arial" charset="0"/>
              </a:rPr>
              <a:t>положение о хранении электронных документов</a:t>
            </a:r>
          </a:p>
          <a:p>
            <a:pPr marL="478355" indent="-234945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положение о договорной работе</a:t>
            </a:r>
          </a:p>
          <a:p>
            <a:pPr marL="478355" indent="-234945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положение о работе с локальными нормативными актами</a:t>
            </a:r>
          </a:p>
          <a:p>
            <a:pPr marL="478355" indent="-234945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положение о работе с распорядительной документацией</a:t>
            </a:r>
          </a:p>
          <a:p>
            <a:pPr marL="442913" indent="-174625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положение о работе с доверенностями</a:t>
            </a:r>
          </a:p>
          <a:p>
            <a:pPr marL="442913" indent="-174625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положение о работе с МЧД</a:t>
            </a:r>
          </a:p>
          <a:p>
            <a:pPr marL="442913" indent="-174625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положение о работе с документами для служебного пользования</a:t>
            </a:r>
          </a:p>
          <a:p>
            <a:pPr marL="478355" indent="-234945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положения о работе с обращениями граждан, обращениями клиентов</a:t>
            </a:r>
          </a:p>
          <a:p>
            <a:pPr marL="478355" indent="-234945">
              <a:buClr>
                <a:srgbClr val="FF0000"/>
              </a:buClr>
              <a:buFont typeface="Arial" charset="0"/>
              <a:buChar char="•"/>
              <a:defRPr/>
            </a:pPr>
            <a:r>
              <a:rPr lang="ru-RU" altLang="ru-RU" sz="1400" dirty="0">
                <a:latin typeface="Arial" charset="0"/>
              </a:rPr>
              <a:t>положение о планировании и контроле рабочего времени</a:t>
            </a:r>
          </a:p>
          <a:p>
            <a:pPr marL="478355" indent="-234945">
              <a:buClr>
                <a:srgbClr val="FF0000"/>
              </a:buClr>
              <a:buFont typeface="Arial" charset="0"/>
              <a:buChar char="•"/>
              <a:defRPr/>
            </a:pPr>
            <a:r>
              <a:rPr lang="ru-RU" altLang="ru-RU" sz="1400" dirty="0">
                <a:latin typeface="Arial" charset="0"/>
              </a:rPr>
              <a:t>положение о порядке планирования, подготовки и проведения мероприятий</a:t>
            </a:r>
          </a:p>
          <a:p>
            <a:pPr marL="474121" indent="-232828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положение о службе делопроизводства, положение об Архиве, положение об ЭК</a:t>
            </a:r>
          </a:p>
          <a:p>
            <a:pPr marL="474121" indent="-232828">
              <a:buClr>
                <a:srgbClr val="FF0000"/>
              </a:buClr>
              <a:buFont typeface="Arial" charset="0"/>
              <a:buChar char="•"/>
            </a:pPr>
            <a:r>
              <a:rPr lang="ru-RU" altLang="ru-RU" sz="1400" dirty="0">
                <a:latin typeface="Arial" charset="0"/>
              </a:rPr>
              <a:t>должностные инструкции работников службы делопроизводства (8), Архива (5)</a:t>
            </a:r>
          </a:p>
        </p:txBody>
      </p:sp>
      <p:sp>
        <p:nvSpPr>
          <p:cNvPr id="648196" name="Скругленный прямоугольник 4"/>
          <p:cNvSpPr>
            <a:spLocks noChangeArrowheads="1"/>
          </p:cNvSpPr>
          <p:nvPr/>
        </p:nvSpPr>
        <p:spPr bwMode="auto">
          <a:xfrm>
            <a:off x="3919258" y="518977"/>
            <a:ext cx="6817783" cy="33443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78D8D"/>
              </a:gs>
              <a:gs pos="50000">
                <a:srgbClr val="EEBBBB"/>
              </a:gs>
              <a:gs pos="100000">
                <a:srgbClr val="F6DEDE"/>
              </a:gs>
            </a:gsLst>
            <a:lin ang="2700000" scaled="1"/>
          </a:gradFill>
          <a:ln w="44450" algn="ctr">
            <a:noFill/>
            <a:round/>
            <a:headEnd/>
            <a:tailEnd/>
          </a:ln>
        </p:spPr>
        <p:txBody>
          <a:bodyPr anchor="ctr"/>
          <a:lstStyle/>
          <a:p>
            <a:pPr indent="116414">
              <a:tabLst>
                <a:tab pos="0" algn="l"/>
                <a:tab pos="2990776" algn="l"/>
              </a:tabLst>
            </a:pPr>
            <a:r>
              <a:rPr lang="ru-RU" altLang="ru-RU" sz="2133" b="1" dirty="0">
                <a:solidFill>
                  <a:srgbClr val="C00000"/>
                </a:solidFill>
                <a:latin typeface="Arial" charset="0"/>
              </a:rPr>
              <a:t>Организационные документы</a:t>
            </a:r>
          </a:p>
        </p:txBody>
      </p:sp>
      <p:sp>
        <p:nvSpPr>
          <p:cNvPr id="648197" name="Rectangle 10"/>
          <p:cNvSpPr>
            <a:spLocks noChangeArrowheads="1"/>
          </p:cNvSpPr>
          <p:nvPr/>
        </p:nvSpPr>
        <p:spPr bwMode="auto">
          <a:xfrm>
            <a:off x="3902074" y="4695193"/>
            <a:ext cx="823700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Arial" charset="0"/>
              <a:buChar char="•"/>
            </a:pPr>
            <a:r>
              <a:rPr lang="ru-RU" sz="1400" dirty="0">
                <a:latin typeface="Arial" charset="0"/>
              </a:rPr>
              <a:t>о начале работ по автоматизации документооборота и архива</a:t>
            </a:r>
          </a:p>
          <a:p>
            <a:pPr marL="285750" indent="-285750">
              <a:buClr>
                <a:srgbClr val="FF0000"/>
              </a:buClr>
              <a:buFont typeface="Arial" charset="0"/>
              <a:buChar char="•"/>
            </a:pPr>
            <a:r>
              <a:rPr lang="ru-RU" sz="1400" dirty="0">
                <a:latin typeface="Arial" charset="0"/>
              </a:rPr>
              <a:t>о запуске в промышленную эксплуатацию 1С:ДО и 1С:Архив</a:t>
            </a:r>
          </a:p>
          <a:p>
            <a:pPr marL="285750" indent="-285750">
              <a:buClr>
                <a:srgbClr val="FF0000"/>
              </a:buClr>
              <a:buFont typeface="Arial" charset="0"/>
              <a:buChar char="•"/>
            </a:pPr>
            <a:r>
              <a:rPr lang="ru-RU" sz="1400" dirty="0">
                <a:latin typeface="Arial" charset="0"/>
              </a:rPr>
              <a:t>о работе в системе управления документами 1С:ДО</a:t>
            </a:r>
          </a:p>
          <a:p>
            <a:pPr marL="285750" indent="-285750">
              <a:buClr>
                <a:srgbClr val="FF0000"/>
              </a:buClr>
              <a:buFont typeface="Arial" charset="0"/>
              <a:buChar char="•"/>
            </a:pPr>
            <a:r>
              <a:rPr lang="ru-RU" sz="1400" dirty="0">
                <a:latin typeface="Arial" charset="0"/>
              </a:rPr>
              <a:t>о функциях структурных подразделений, распределении полномочий и предоставлении права подписи</a:t>
            </a:r>
          </a:p>
          <a:p>
            <a:pPr marL="285750" indent="-285750">
              <a:buClr>
                <a:srgbClr val="FF0000"/>
              </a:buClr>
              <a:buFont typeface="Arial" charset="0"/>
              <a:buChar char="•"/>
              <a:defRPr/>
            </a:pPr>
            <a:r>
              <a:rPr lang="ru-RU" sz="1400" dirty="0">
                <a:latin typeface="Arial" charset="0"/>
              </a:rPr>
              <a:t>приказ об организации дистанционной (удалённой) работы</a:t>
            </a:r>
          </a:p>
        </p:txBody>
      </p:sp>
      <p:sp>
        <p:nvSpPr>
          <p:cNvPr id="648198" name="Скругленный прямоугольник 4"/>
          <p:cNvSpPr>
            <a:spLocks noChangeArrowheads="1"/>
          </p:cNvSpPr>
          <p:nvPr/>
        </p:nvSpPr>
        <p:spPr bwMode="auto">
          <a:xfrm>
            <a:off x="3876228" y="4364676"/>
            <a:ext cx="6817783" cy="33443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78D8D"/>
              </a:gs>
              <a:gs pos="50000">
                <a:srgbClr val="EEBBBB"/>
              </a:gs>
              <a:gs pos="100000">
                <a:srgbClr val="F6DEDE"/>
              </a:gs>
            </a:gsLst>
            <a:lin ang="2700000" scaled="1"/>
          </a:gradFill>
          <a:ln w="44450" algn="ctr">
            <a:noFill/>
            <a:round/>
            <a:headEnd/>
            <a:tailEnd/>
          </a:ln>
        </p:spPr>
        <p:txBody>
          <a:bodyPr anchor="ctr"/>
          <a:lstStyle/>
          <a:p>
            <a:pPr indent="116414">
              <a:tabLst>
                <a:tab pos="0" algn="l"/>
                <a:tab pos="2990776" algn="l"/>
              </a:tabLst>
            </a:pPr>
            <a:r>
              <a:rPr lang="ru-RU" altLang="ru-RU" sz="2133" b="1">
                <a:solidFill>
                  <a:srgbClr val="C00000"/>
                </a:solidFill>
                <a:latin typeface="Arial" charset="0"/>
              </a:rPr>
              <a:t>Приказы</a:t>
            </a:r>
          </a:p>
        </p:txBody>
      </p:sp>
      <p:sp>
        <p:nvSpPr>
          <p:cNvPr id="648199" name="Скругленный прямоугольник 4"/>
          <p:cNvSpPr>
            <a:spLocks noChangeArrowheads="1"/>
          </p:cNvSpPr>
          <p:nvPr/>
        </p:nvSpPr>
        <p:spPr bwMode="auto">
          <a:xfrm>
            <a:off x="3919258" y="6080188"/>
            <a:ext cx="6817783" cy="33231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78D8D"/>
              </a:gs>
              <a:gs pos="50000">
                <a:srgbClr val="EEBBBB"/>
              </a:gs>
              <a:gs pos="100000">
                <a:srgbClr val="F6DEDE"/>
              </a:gs>
            </a:gsLst>
            <a:lin ang="2700000" scaled="1"/>
          </a:gradFill>
          <a:ln w="44450" algn="ctr">
            <a:noFill/>
            <a:round/>
            <a:headEnd/>
            <a:tailEnd/>
          </a:ln>
        </p:spPr>
        <p:txBody>
          <a:bodyPr anchor="ctr"/>
          <a:lstStyle/>
          <a:p>
            <a:pPr indent="116414">
              <a:tabLst>
                <a:tab pos="0" algn="l"/>
                <a:tab pos="2990776" algn="l"/>
              </a:tabLst>
            </a:pPr>
            <a:r>
              <a:rPr lang="ru-RU" altLang="ru-RU" sz="2133" b="1" dirty="0">
                <a:solidFill>
                  <a:srgbClr val="C00000"/>
                </a:solidFill>
                <a:latin typeface="Arial" charset="0"/>
              </a:rPr>
              <a:t>Альбом унифицированных форм документов</a:t>
            </a:r>
          </a:p>
        </p:txBody>
      </p:sp>
      <p:sp>
        <p:nvSpPr>
          <p:cNvPr id="648200" name="Rectangle 10"/>
          <p:cNvSpPr>
            <a:spLocks noChangeArrowheads="1"/>
          </p:cNvSpPr>
          <p:nvPr/>
        </p:nvSpPr>
        <p:spPr bwMode="auto">
          <a:xfrm>
            <a:off x="3919258" y="6419810"/>
            <a:ext cx="84114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Arial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Arial" charset="0"/>
              </a:rPr>
              <a:t>   </a:t>
            </a:r>
            <a:r>
              <a:rPr lang="ru-RU" sz="1400" dirty="0">
                <a:latin typeface="Arial" charset="0"/>
              </a:rPr>
              <a:t>шаблоны документов (41), бланки документов (11)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65" y="1495186"/>
            <a:ext cx="3084362" cy="5232401"/>
          </a:xfrm>
          <a:prstGeom prst="rect">
            <a:avLst/>
          </a:prstGeom>
        </p:spPr>
      </p:pic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93BE5312-070D-4049-B4F6-BB2308314EFE}"/>
              </a:ext>
            </a:extLst>
          </p:cNvPr>
          <p:cNvSpPr txBox="1">
            <a:spLocks/>
          </p:cNvSpPr>
          <p:nvPr/>
        </p:nvSpPr>
        <p:spPr>
          <a:xfrm>
            <a:off x="1983146" y="11818"/>
            <a:ext cx="9410700" cy="107983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2800" kern="0" dirty="0"/>
              <a:t>Комплект нормативных документов-2026</a:t>
            </a:r>
          </a:p>
        </p:txBody>
      </p:sp>
    </p:spTree>
    <p:extLst>
      <p:ext uri="{BB962C8B-B14F-4D97-AF65-F5344CB8AC3E}">
        <p14:creationId xmlns:p14="http://schemas.microsoft.com/office/powerpoint/2010/main" val="2063631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Номер слайда 4">
            <a:extLst>
              <a:ext uri="{FF2B5EF4-FFF2-40B4-BE49-F238E27FC236}">
                <a16:creationId xmlns:a16="http://schemas.microsoft.com/office/drawing/2014/main" id="{87E57D5B-8FB7-4BA3-9C12-A94F31D48A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" y="525"/>
            <a:ext cx="0" cy="0"/>
          </a:xfrm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SzPct val="60000"/>
              <a:buFont typeface="Wingdings" panose="05000000000000000000" pitchFamily="2" charset="2"/>
              <a:buChar char="n"/>
              <a:defRPr sz="2932">
                <a:solidFill>
                  <a:srgbClr val="5B0917"/>
                </a:solidFill>
                <a:latin typeface="Arial" panose="020B0604020202020204" pitchFamily="34" charset="0"/>
              </a:defRPr>
            </a:lvl1pPr>
            <a:lvl2pPr marL="990113" indent="-380812">
              <a:spcBef>
                <a:spcPct val="20000"/>
              </a:spcBef>
              <a:spcAft>
                <a:spcPct val="3000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665">
                <a:solidFill>
                  <a:srgbClr val="5B0917"/>
                </a:solidFill>
                <a:latin typeface="Arial" panose="020B0604020202020204" pitchFamily="34" charset="0"/>
              </a:defRPr>
            </a:lvl2pPr>
            <a:lvl3pPr marL="1523250" indent="-3046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rgbClr val="5B0917"/>
                </a:solidFill>
                <a:latin typeface="Arial" panose="020B0604020202020204" pitchFamily="34" charset="0"/>
              </a:defRPr>
            </a:lvl3pPr>
            <a:lvl4pPr marL="2132550" indent="-3046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Font typeface="Times New Roman" panose="02020603050405020304" pitchFamily="18" charset="0"/>
              <a:buChar char="▪"/>
              <a:defRPr sz="2132">
                <a:solidFill>
                  <a:srgbClr val="5B0917"/>
                </a:solidFill>
                <a:latin typeface="Arial" panose="020B0604020202020204" pitchFamily="34" charset="0"/>
              </a:defRPr>
            </a:lvl4pPr>
            <a:lvl5pPr marL="2741849" indent="-304650">
              <a:spcBef>
                <a:spcPct val="20000"/>
              </a:spcBef>
              <a:buClr>
                <a:srgbClr val="CC0000"/>
              </a:buClr>
              <a:buFont typeface="Arial" panose="020B0604020202020204" pitchFamily="34" charset="0"/>
              <a:buChar char="∙"/>
              <a:defRPr sz="1865">
                <a:solidFill>
                  <a:srgbClr val="5B0917"/>
                </a:solidFill>
                <a:latin typeface="Arial" panose="020B0604020202020204" pitchFamily="34" charset="0"/>
              </a:defRPr>
            </a:lvl5pPr>
            <a:lvl6pPr marL="3351150" indent="-3046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5">
                <a:solidFill>
                  <a:srgbClr val="5B0917"/>
                </a:solidFill>
                <a:latin typeface="Arial" panose="020B0604020202020204" pitchFamily="34" charset="0"/>
              </a:defRPr>
            </a:lvl6pPr>
            <a:lvl7pPr marL="3960449" indent="-3046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5">
                <a:solidFill>
                  <a:srgbClr val="5B0917"/>
                </a:solidFill>
                <a:latin typeface="Arial" panose="020B0604020202020204" pitchFamily="34" charset="0"/>
              </a:defRPr>
            </a:lvl7pPr>
            <a:lvl8pPr marL="4569750" indent="-3046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5">
                <a:solidFill>
                  <a:srgbClr val="5B0917"/>
                </a:solidFill>
                <a:latin typeface="Arial" panose="020B0604020202020204" pitchFamily="34" charset="0"/>
              </a:defRPr>
            </a:lvl8pPr>
            <a:lvl9pPr marL="5179049" indent="-3046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5">
                <a:solidFill>
                  <a:srgbClr val="5B091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ru-RU" altLang="ru-RU" sz="1333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52DCBDC-1523-4404-9D65-A82172D49BC5}"/>
              </a:ext>
            </a:extLst>
          </p:cNvPr>
          <p:cNvSpPr txBox="1">
            <a:spLocks/>
          </p:cNvSpPr>
          <p:nvPr/>
        </p:nvSpPr>
        <p:spPr bwMode="auto">
          <a:xfrm>
            <a:off x="852256" y="1905421"/>
            <a:ext cx="7435886" cy="427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51" tIns="60927" rIns="121851" bIns="60927"/>
          <a:lstStyle>
            <a:lvl1pPr marL="342900" indent="-342900">
              <a:spcBef>
                <a:spcPct val="20000"/>
              </a:spcBef>
              <a:buClr>
                <a:srgbClr val="CC0000"/>
              </a:buClr>
              <a:buChar char="•"/>
              <a:defRPr sz="21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7338">
              <a:spcBef>
                <a:spcPct val="20000"/>
              </a:spcBef>
              <a:buClr>
                <a:srgbClr val="CC0000"/>
              </a:buClr>
              <a:buChar char="•"/>
              <a:defRPr sz="1700">
                <a:solidFill>
                  <a:schemeClr val="tx1"/>
                </a:solidFill>
                <a:latin typeface="Futura PT Demi" pitchFamily="34" charset="0"/>
              </a:defRPr>
            </a:lvl2pPr>
            <a:lvl3pPr marL="1144588" indent="-230188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5813" indent="-227013">
              <a:spcBef>
                <a:spcPct val="20000"/>
              </a:spcBef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ru-RU" altLang="ru-RU" sz="2116" dirty="0"/>
              <a:t>Не имеет выраженной отраслевой специфики и решает широкий круг задач</a:t>
            </a:r>
          </a:p>
          <a:p>
            <a:pPr>
              <a:spcBef>
                <a:spcPct val="0"/>
              </a:spcBef>
              <a:defRPr/>
            </a:pPr>
            <a:r>
              <a:rPr lang="ru-RU" altLang="ru-RU" sz="2116" dirty="0"/>
              <a:t>Соответствует законодательству и отвечает потребностям современного бизнеса </a:t>
            </a:r>
          </a:p>
          <a:p>
            <a:pPr>
              <a:spcBef>
                <a:spcPct val="0"/>
              </a:spcBef>
              <a:defRPr/>
            </a:pPr>
            <a:r>
              <a:rPr lang="ru-RU" altLang="ru-RU" sz="2116" dirty="0"/>
              <a:t>Основан на функциональных возможностях «1С:Документооборота» и «1С:Архива»</a:t>
            </a:r>
          </a:p>
          <a:p>
            <a:pPr>
              <a:spcBef>
                <a:spcPct val="0"/>
              </a:spcBef>
              <a:defRPr/>
            </a:pPr>
            <a:r>
              <a:rPr lang="ru-RU" altLang="ru-RU" sz="2116" dirty="0"/>
              <a:t>Может быть внедрен с минимальными доработками </a:t>
            </a:r>
          </a:p>
          <a:p>
            <a:pPr>
              <a:spcBef>
                <a:spcPct val="0"/>
              </a:spcBef>
              <a:defRPr/>
            </a:pPr>
            <a:r>
              <a:rPr lang="ru-RU" altLang="ru-RU" sz="2116" dirty="0"/>
              <a:t>Приводит все документы организации к единому стандарту разработки и оформления</a:t>
            </a:r>
          </a:p>
        </p:txBody>
      </p:sp>
      <p:sp>
        <p:nvSpPr>
          <p:cNvPr id="49157" name="Прямоугольник 1">
            <a:extLst>
              <a:ext uri="{FF2B5EF4-FFF2-40B4-BE49-F238E27FC236}">
                <a16:creationId xmlns:a16="http://schemas.microsoft.com/office/drawing/2014/main" id="{5C84F7C7-B4BB-430E-92E7-A991E23E9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812" y="2606182"/>
            <a:ext cx="3446953" cy="1394741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SzPct val="60000"/>
              <a:buFont typeface="Wingdings" panose="05000000000000000000" pitchFamily="2" charset="2"/>
              <a:buChar char="n"/>
              <a:defRPr sz="2200">
                <a:solidFill>
                  <a:srgbClr val="5B0917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spcAft>
                <a:spcPct val="3000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rgbClr val="5B091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rgbClr val="5B091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Font typeface="Times New Roman" panose="02020603050405020304" pitchFamily="18" charset="0"/>
              <a:buChar char="▪"/>
              <a:defRPr sz="1600">
                <a:solidFill>
                  <a:srgbClr val="5B091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400">
                <a:solidFill>
                  <a:srgbClr val="5B0917"/>
                </a:solidFill>
                <a:latin typeface="Arial" panose="020B0604020202020204" pitchFamily="34" charset="0"/>
              </a:defRPr>
            </a:lvl9pPr>
          </a:lstStyle>
          <a:p>
            <a:pPr marL="0" lvl="1" algn="ctr">
              <a:spcBef>
                <a:spcPct val="0"/>
              </a:spcBef>
              <a:spcAft>
                <a:spcPts val="800"/>
              </a:spcAft>
              <a:buClrTx/>
              <a:buNone/>
              <a:defRPr/>
            </a:pPr>
            <a:r>
              <a:rPr lang="ru-RU" altLang="ru-RU" sz="2116" i="1" dirty="0">
                <a:solidFill>
                  <a:schemeClr val="tx1"/>
                </a:solidFill>
                <a:latin typeface="+mn-lt"/>
              </a:rPr>
              <a:t>Особенный упор на вопросы </a:t>
            </a:r>
            <a:r>
              <a:rPr lang="ru-RU" altLang="ru-RU" sz="2116" b="1" i="1" dirty="0">
                <a:solidFill>
                  <a:schemeClr val="tx1"/>
                </a:solidFill>
                <a:latin typeface="+mn-lt"/>
              </a:rPr>
              <a:t>электронного документооборота и электронного архива </a:t>
            </a:r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80002A0E-CB83-4041-9B90-CE024EA7C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146" y="260393"/>
            <a:ext cx="9410700" cy="1079833"/>
          </a:xfrm>
        </p:spPr>
        <p:txBody>
          <a:bodyPr/>
          <a:lstStyle/>
          <a:p>
            <a:pPr>
              <a:defRPr/>
            </a:pPr>
            <a:r>
              <a:rPr lang="ru-RU" altLang="ru-RU" sz="3200" dirty="0"/>
              <a:t>Комплект нормативных документов</a:t>
            </a:r>
            <a:br>
              <a:rPr lang="ru-RU" altLang="ru-RU" sz="3200" dirty="0"/>
            </a:br>
            <a:endParaRPr lang="ru-RU" altLang="ru-RU" sz="3200" dirty="0"/>
          </a:p>
        </p:txBody>
      </p:sp>
    </p:spTree>
    <p:extLst>
      <p:ext uri="{BB962C8B-B14F-4D97-AF65-F5344CB8AC3E}">
        <p14:creationId xmlns:p14="http://schemas.microsoft.com/office/powerpoint/2010/main" val="3527366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0D77E39-773B-4B30-AEE8-32932E35B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45" y="84397"/>
            <a:ext cx="9410700" cy="1079833"/>
          </a:xfrm>
        </p:spPr>
        <p:txBody>
          <a:bodyPr/>
          <a:lstStyle/>
          <a:p>
            <a:pPr>
              <a:defRPr/>
            </a:pPr>
            <a:r>
              <a:rPr lang="ru-RU" altLang="ru-RU" sz="3200" dirty="0"/>
              <a:t>Комплект нормативных документов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E607885-7D2C-4D5C-A43F-1C9D06937445}"/>
              </a:ext>
            </a:extLst>
          </p:cNvPr>
          <p:cNvSpPr txBox="1">
            <a:spLocks/>
          </p:cNvSpPr>
          <p:nvPr/>
        </p:nvSpPr>
        <p:spPr bwMode="auto">
          <a:xfrm>
            <a:off x="1008003" y="1832580"/>
            <a:ext cx="10010416" cy="399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73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5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ru-RU" sz="2400" kern="0" dirty="0">
                <a:latin typeface="Futura PT Demi" panose="020B0702020204020303" pitchFamily="34" charset="0"/>
              </a:rPr>
              <a:t>Комплект нормативных документов особенно нужен организациям, в которых:</a:t>
            </a:r>
          </a:p>
          <a:p>
            <a:pPr eaLnBrk="1" hangingPunct="1">
              <a:defRPr/>
            </a:pPr>
            <a:r>
              <a:rPr lang="ru-RU" sz="2400" kern="0" dirty="0">
                <a:latin typeface="Futura PT Demi" panose="020B0702020204020303" pitchFamily="34" charset="0"/>
              </a:rPr>
              <a:t>высокая степень внешнего и внутреннего регулирования</a:t>
            </a:r>
          </a:p>
          <a:p>
            <a:pPr eaLnBrk="1" hangingPunct="1">
              <a:defRPr/>
            </a:pPr>
            <a:r>
              <a:rPr lang="ru-RU" sz="2400" kern="0" dirty="0">
                <a:latin typeface="Futura PT Demi" panose="020B0702020204020303" pitchFamily="34" charset="0"/>
              </a:rPr>
              <a:t>разветвленная организационная структура</a:t>
            </a:r>
          </a:p>
          <a:p>
            <a:pPr eaLnBrk="1" hangingPunct="1">
              <a:defRPr/>
            </a:pPr>
            <a:r>
              <a:rPr lang="ru-RU" sz="2400" kern="0" dirty="0">
                <a:latin typeface="Futura PT Demi" panose="020B0702020204020303" pitchFamily="34" charset="0"/>
              </a:rPr>
              <a:t>сложное взаимодействие подразделений</a:t>
            </a:r>
          </a:p>
          <a:p>
            <a:pPr eaLnBrk="1" hangingPunct="1">
              <a:defRPr/>
            </a:pPr>
            <a:r>
              <a:rPr lang="ru-RU" sz="2400" kern="0" dirty="0">
                <a:latin typeface="Futura PT Demi" panose="020B0702020204020303" pitchFamily="34" charset="0"/>
              </a:rPr>
              <a:t>значительный объем документов, в том числе договорной документации, обращений клиентов, обращений граждан</a:t>
            </a:r>
          </a:p>
          <a:p>
            <a:pPr eaLnBrk="1" hangingPunct="1">
              <a:defRPr/>
            </a:pPr>
            <a:r>
              <a:rPr lang="ru-RU" sz="2400" kern="0" dirty="0">
                <a:latin typeface="Futura PT Demi" panose="020B0702020204020303" pitchFamily="34" charset="0"/>
              </a:rPr>
              <a:t>проводится большое количество мероприятий</a:t>
            </a:r>
          </a:p>
          <a:p>
            <a:pPr eaLnBrk="1" hangingPunct="1">
              <a:defRPr/>
            </a:pPr>
            <a:r>
              <a:rPr lang="ru-RU" sz="2400" kern="0" dirty="0">
                <a:latin typeface="Futura PT Demi" panose="020B0702020204020303" pitchFamily="34" charset="0"/>
              </a:rPr>
              <a:t>используются СЭД и СХЭД</a:t>
            </a:r>
          </a:p>
          <a:p>
            <a:pPr eaLnBrk="1" hangingPunct="1">
              <a:defRPr/>
            </a:pPr>
            <a:endParaRPr lang="ru-RU" sz="2400" kern="0" dirty="0">
              <a:latin typeface="Futura PT Demi" panose="020B0702020204020303" pitchFamily="34" charset="0"/>
            </a:endParaRPr>
          </a:p>
          <a:p>
            <a:pPr marL="0" indent="0">
              <a:buNone/>
              <a:defRPr/>
            </a:pPr>
            <a:endParaRPr lang="ru-RU" sz="2400" b="0" dirty="0"/>
          </a:p>
        </p:txBody>
      </p:sp>
    </p:spTree>
    <p:extLst>
      <p:ext uri="{BB962C8B-B14F-4D97-AF65-F5344CB8AC3E}">
        <p14:creationId xmlns:p14="http://schemas.microsoft.com/office/powerpoint/2010/main" val="3469996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ADCD6-9116-40AC-9351-D24F09D6F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667" y="212745"/>
            <a:ext cx="9410700" cy="1079833"/>
          </a:xfrm>
        </p:spPr>
        <p:txBody>
          <a:bodyPr/>
          <a:lstStyle/>
          <a:p>
            <a:r>
              <a:rPr lang="ru-RU" sz="3200" dirty="0"/>
              <a:t>Цели и результаты выпуска редакции Комплекта-2026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2F2359A8-9EC5-4083-8233-C0E9CBC727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4374487"/>
              </p:ext>
            </p:extLst>
          </p:nvPr>
        </p:nvGraphicFramePr>
        <p:xfrm>
          <a:off x="1852874" y="1501296"/>
          <a:ext cx="7681383" cy="5120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9382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03678F-D584-48F7-9FFF-D8FE533E1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Новинки Комплекта-2026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F8ABBE-093E-4D3B-A6ED-DC28D8CF4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291" y="1432629"/>
            <a:ext cx="6550506" cy="1358482"/>
          </a:xfrm>
        </p:spPr>
        <p:txBody>
          <a:bodyPr/>
          <a:lstStyle/>
          <a:p>
            <a:r>
              <a:rPr lang="ru-RU" sz="1800" dirty="0"/>
              <a:t>Положение о внешнем электронном документообороте</a:t>
            </a:r>
          </a:p>
          <a:p>
            <a:r>
              <a:rPr lang="ru-RU" sz="1800" dirty="0"/>
              <a:t>Приказ о назначении ответственного за ЭДО и уполномоченных на обмен по ЭДО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685505-727D-4131-B88E-578E3B4F7994}"/>
              </a:ext>
            </a:extLst>
          </p:cNvPr>
          <p:cNvSpPr txBox="1"/>
          <p:nvPr/>
        </p:nvSpPr>
        <p:spPr>
          <a:xfrm>
            <a:off x="88307" y="1196287"/>
            <a:ext cx="738664" cy="14336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Futura PT Demi" panose="020B0702020204020303" pitchFamily="34" charset="0"/>
              </a:rPr>
              <a:t>NEW</a:t>
            </a:r>
            <a:endParaRPr lang="ru-RU" sz="3600" dirty="0">
              <a:solidFill>
                <a:srgbClr val="00B050"/>
              </a:solidFill>
              <a:latin typeface="Futura PT Demi" panose="020B07020202040203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1095FC-F54A-4CAA-9D58-C12ED04A9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20" y="2832175"/>
            <a:ext cx="5956649" cy="37431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2BE44A-3334-426E-81BF-7B67005C9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217" y="1278416"/>
            <a:ext cx="4991384" cy="546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878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B7951-3CBA-46B9-B1F1-0EFB84E8C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Электронные версии документов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20D63D-FEFD-49EF-BC4A-0F29CDEE7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6804" y="1844187"/>
            <a:ext cx="6441380" cy="2665670"/>
          </a:xfrm>
        </p:spPr>
        <p:txBody>
          <a:bodyPr/>
          <a:lstStyle/>
          <a:p>
            <a:r>
              <a:rPr lang="ru-RU" sz="2400" dirty="0"/>
              <a:t>Книга издана в бумажном виде, включает ссылку на </a:t>
            </a:r>
            <a:r>
              <a:rPr lang="ru-RU" sz="2400" b="1" dirty="0">
                <a:solidFill>
                  <a:srgbClr val="0070C0"/>
                </a:solidFill>
              </a:rPr>
              <a:t>материалы в электронном виде</a:t>
            </a:r>
            <a:r>
              <a:rPr lang="ru-RU" sz="2400" dirty="0"/>
              <a:t>, которые могут быть использованы в качестве основы при создании собственной системы управления документами.</a:t>
            </a:r>
          </a:p>
          <a:p>
            <a:r>
              <a:rPr lang="ru-RU" sz="2400" dirty="0"/>
              <a:t>Документы, включенные в комплект, универсальны и готовы к внедрению с минимальными доработками в организации (не более 15 % с учетом отраслевой специфики организации).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1B92B6-D171-4C8E-BD4F-F0D71D4DF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383" y="1575114"/>
            <a:ext cx="2948266" cy="50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62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993FB1-A800-4FCF-AB63-D2D2764D3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Условия продажи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026EF6-5671-4B56-9D3A-E2ADC6C2D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244" y="2006679"/>
            <a:ext cx="10533413" cy="3169627"/>
          </a:xfrm>
        </p:spPr>
        <p:txBody>
          <a:bodyPr/>
          <a:lstStyle/>
          <a:p>
            <a:r>
              <a:rPr lang="ru-RU" sz="2800" dirty="0"/>
              <a:t>Условия продажи сохранили прежние</a:t>
            </a:r>
          </a:p>
          <a:p>
            <a:r>
              <a:rPr lang="ru-RU" sz="2800" dirty="0"/>
              <a:t>Розничная стоимость комплекта </a:t>
            </a:r>
            <a:r>
              <a:rPr lang="ru-RU" sz="2800" b="1" dirty="0">
                <a:solidFill>
                  <a:srgbClr val="0070C0"/>
                </a:solidFill>
              </a:rPr>
              <a:t>38 000 рублей </a:t>
            </a:r>
          </a:p>
          <a:p>
            <a:r>
              <a:rPr lang="ru-RU" sz="2800" dirty="0"/>
              <a:t>Для приобретения продукта можно обращаться:</a:t>
            </a:r>
          </a:p>
          <a:p>
            <a:pPr lvl="1"/>
            <a:r>
              <a:rPr lang="ru-RU" sz="2400" dirty="0"/>
              <a:t>к партнерам-франчайзи фирмы "1С" </a:t>
            </a:r>
          </a:p>
          <a:p>
            <a:pPr lvl="1"/>
            <a:r>
              <a:rPr lang="ru-RU" sz="2400" dirty="0"/>
              <a:t>в сеть магазинов "1С Интерес" - </a:t>
            </a:r>
            <a:r>
              <a:rPr lang="en-US" sz="2400" dirty="0"/>
              <a:t>https://www.1c-interes.ru/</a:t>
            </a:r>
            <a:endParaRPr lang="ru-RU" sz="2400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9911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993FB1-A800-4FCF-AB63-D2D2764D3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Перспективы развития Комплекта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026EF6-5671-4B56-9D3A-E2ADC6C2D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244" y="1925197"/>
            <a:ext cx="10533413" cy="3169627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Следующие редакции будут дополнены материалами:</a:t>
            </a:r>
          </a:p>
          <a:p>
            <a:pPr marL="0" indent="0">
              <a:buNone/>
            </a:pPr>
            <a:endParaRPr lang="ru-RU" sz="2800" dirty="0"/>
          </a:p>
          <a:p>
            <a:r>
              <a:rPr lang="ru-RU" sz="2800" dirty="0"/>
              <a:t>дополнительными шаблонами документов в Альбоме унифицированных форм документов (разновидностями договоров, заявок и др.)</a:t>
            </a:r>
          </a:p>
          <a:p>
            <a:endParaRPr lang="ru-RU" sz="2400" dirty="0"/>
          </a:p>
          <a:p>
            <a:r>
              <a:rPr lang="ru-RU" sz="2800" dirty="0">
                <a:solidFill>
                  <a:srgbClr val="FF0000"/>
                </a:solidFill>
              </a:rPr>
              <a:t>ваши предложения?</a:t>
            </a:r>
            <a:endParaRPr lang="ru-RU" sz="2400" dirty="0">
              <a:solidFill>
                <a:srgbClr val="FF0000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3148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1">
            <a:extLst>
              <a:ext uri="{FF2B5EF4-FFF2-40B4-BE49-F238E27FC236}">
                <a16:creationId xmlns:a16="http://schemas.microsoft.com/office/drawing/2014/main" id="{DC8F69F9-D7FE-42FC-9E24-302038A9D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598" y="2691661"/>
            <a:ext cx="4983972" cy="3291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1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 sz="1700"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Дорожная карта перехода организации на МЧД </a:t>
            </a:r>
          </a:p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Методические рекомендации по работе с МЧД</a:t>
            </a:r>
          </a:p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Положение о работе с доверенностями*                       Положение о работе с МЧД*</a:t>
            </a:r>
          </a:p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Приказ об ответственных за МЧД и утверждении Положения о работе с МЧД*</a:t>
            </a:r>
          </a:p>
          <a:p>
            <a:pPr>
              <a:spcBef>
                <a:spcPct val="0"/>
              </a:spcBef>
              <a:buClrTx/>
              <a:buNone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</a:rPr>
              <a:t>(* входит в Комплект нормативных документов-2026)</a:t>
            </a:r>
          </a:p>
          <a:p>
            <a:pPr>
              <a:spcBef>
                <a:spcPct val="0"/>
              </a:spcBef>
              <a:buClrTx/>
              <a:buNone/>
              <a:defRPr/>
            </a:pPr>
            <a:endParaRPr lang="ru-RU" altLang="ru-RU" sz="1599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181244" indent="-181244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endParaRPr lang="ru-RU" altLang="ru-RU" sz="1599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endParaRPr lang="ru-RU" altLang="ru-RU" sz="1599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599" dirty="0">
                <a:solidFill>
                  <a:srgbClr val="FF0000"/>
                </a:solidFill>
              </a:rPr>
              <a:t>по запросу на </a:t>
            </a:r>
            <a:r>
              <a:rPr lang="en-US" altLang="ru-RU" sz="1599" dirty="0">
                <a:solidFill>
                  <a:srgbClr val="FF0000"/>
                </a:solidFill>
              </a:rPr>
              <a:t>doc@1c.ru</a:t>
            </a:r>
            <a:endParaRPr lang="ru-RU" altLang="ru-RU" sz="1599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363ACB2B-E5E0-4E87-BCEC-B82F10AE3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137" y="1630344"/>
            <a:ext cx="4169268" cy="1025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1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 sz="1700"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397" dirty="0">
                <a:latin typeface="+mn-lt"/>
              </a:rPr>
              <a:t>Методика хранения документов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ru-RU" altLang="ru-RU" sz="1269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94B6CA43-C5C3-4DF7-9343-01EF96243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5554" y="1630344"/>
            <a:ext cx="4606016" cy="1025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1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 sz="1700"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397" dirty="0">
                <a:latin typeface="+mn-lt"/>
              </a:rPr>
              <a:t>Методика управления полномочиями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ru-RU" altLang="ru-RU" sz="1269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9FBE9575-B89C-4B4D-B7CD-6F574CE10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166" y="2524491"/>
            <a:ext cx="4606016" cy="345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00"/>
              </a:buClr>
              <a:buChar char="•"/>
              <a:defRPr sz="2100">
                <a:solidFill>
                  <a:schemeClr val="tx1"/>
                </a:solidFill>
                <a:latin typeface="Futura PT Demi" panose="020B0702020204020303" pitchFamily="34" charset="-52"/>
              </a:defRPr>
            </a:lvl1pPr>
            <a:lvl2pPr marL="742950" indent="-287338">
              <a:spcBef>
                <a:spcPct val="20000"/>
              </a:spcBef>
              <a:buClr>
                <a:srgbClr val="CC0000"/>
              </a:buClr>
              <a:buChar char="•"/>
              <a:defRPr sz="1700">
                <a:solidFill>
                  <a:schemeClr val="tx1"/>
                </a:solidFill>
                <a:latin typeface="Futura PT Demi" panose="020B0702020204020303" pitchFamily="34" charset="-52"/>
              </a:defRPr>
            </a:lvl2pPr>
            <a:lvl3pPr marL="1144588" indent="-230188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702020204020303" pitchFamily="3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702020204020303" pitchFamily="34" charset="-52"/>
              </a:defRPr>
            </a:lvl4pPr>
            <a:lvl5pPr marL="2055813" indent="-227013">
              <a:spcBef>
                <a:spcPct val="20000"/>
              </a:spcBef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702020204020303" pitchFamily="34" charset="-52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702020204020303" pitchFamily="34" charset="-52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702020204020303" pitchFamily="34" charset="-52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702020204020303" pitchFamily="34" charset="-52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702020204020303" pitchFamily="34" charset="-52"/>
              </a:defRPr>
            </a:lvl9pPr>
          </a:lstStyle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типовой план организации системы управления документами</a:t>
            </a:r>
          </a:p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дорожная карта проекта по организации СХЭД </a:t>
            </a:r>
          </a:p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общие принципы построения СХЭД</a:t>
            </a:r>
          </a:p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памятка по организации системы управления электронными документами</a:t>
            </a:r>
          </a:p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требования к обеспечению юридической силы электронных документов</a:t>
            </a:r>
          </a:p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требования к формированию Реестра видов/разновидностей документов</a:t>
            </a:r>
          </a:p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599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рекомендации по формированию номенклатуры дел</a:t>
            </a:r>
          </a:p>
          <a:p>
            <a:pPr marL="362487" indent="-362487">
              <a:spcBef>
                <a:spcPct val="0"/>
              </a:spcBef>
              <a:buClrTx/>
              <a:buFont typeface="Wingdings" panose="05000000000000000000" pitchFamily="2" charset="2"/>
              <a:buChar char="§"/>
              <a:defRPr/>
            </a:pPr>
            <a:endParaRPr lang="ru-RU" altLang="ru-RU" sz="1599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spcBef>
                <a:spcPct val="0"/>
              </a:spcBef>
              <a:buClrTx/>
              <a:buNone/>
              <a:defRPr/>
            </a:pPr>
            <a:r>
              <a:rPr lang="ru-RU" altLang="ru-RU" sz="1599" dirty="0">
                <a:solidFill>
                  <a:srgbClr val="FF0000"/>
                </a:solidFill>
              </a:rPr>
              <a:t>Даётся на курсе «Организация хранения документов с использованием 1С:Архива»</a:t>
            </a:r>
            <a:endParaRPr lang="ru-RU" altLang="ru-RU" sz="1599" dirty="0">
              <a:solidFill>
                <a:schemeClr val="tx2"/>
              </a:solidFill>
            </a:endParaRPr>
          </a:p>
          <a:p>
            <a:pPr marL="0" indent="0" algn="ctr">
              <a:spcBef>
                <a:spcPct val="0"/>
              </a:spcBef>
              <a:buClrTx/>
              <a:buNone/>
              <a:defRPr/>
            </a:pPr>
            <a:endParaRPr lang="ru-RU" altLang="ru-RU" sz="1599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ru-RU" altLang="ru-RU" sz="1599" dirty="0"/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366F1BFA-1575-4EA5-A50D-0BE7332B2E89}"/>
              </a:ext>
            </a:extLst>
          </p:cNvPr>
          <p:cNvSpPr txBox="1">
            <a:spLocks/>
          </p:cNvSpPr>
          <p:nvPr/>
        </p:nvSpPr>
        <p:spPr>
          <a:xfrm>
            <a:off x="1984579" y="103157"/>
            <a:ext cx="9408568" cy="108011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Futura PT Demi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3733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dirty="0"/>
              <a:t>Методика управления документами и совместной работой от 1С</a:t>
            </a:r>
          </a:p>
        </p:txBody>
      </p:sp>
    </p:spTree>
    <p:extLst>
      <p:ext uri="{BB962C8B-B14F-4D97-AF65-F5344CB8AC3E}">
        <p14:creationId xmlns:p14="http://schemas.microsoft.com/office/powerpoint/2010/main" val="19588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4">
            <a:extLst>
              <a:ext uri="{FF2B5EF4-FFF2-40B4-BE49-F238E27FC236}">
                <a16:creationId xmlns:a16="http://schemas.microsoft.com/office/drawing/2014/main" id="{74467E17-5413-478D-A5E1-64E929D32EF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" y="525"/>
            <a:ext cx="0" cy="0"/>
          </a:xfrm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SzPct val="60000"/>
              <a:buFont typeface="Wingdings" panose="05000000000000000000" pitchFamily="2" charset="2"/>
              <a:buChar char="n"/>
              <a:defRPr sz="2932">
                <a:solidFill>
                  <a:srgbClr val="5B0917"/>
                </a:solidFill>
                <a:latin typeface="Arial" panose="020B0604020202020204" pitchFamily="34" charset="0"/>
              </a:defRPr>
            </a:lvl1pPr>
            <a:lvl2pPr marL="990113" indent="-380812">
              <a:spcBef>
                <a:spcPct val="20000"/>
              </a:spcBef>
              <a:spcAft>
                <a:spcPct val="3000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665">
                <a:solidFill>
                  <a:srgbClr val="5B0917"/>
                </a:solidFill>
                <a:latin typeface="Arial" panose="020B0604020202020204" pitchFamily="34" charset="0"/>
              </a:defRPr>
            </a:lvl2pPr>
            <a:lvl3pPr marL="1523250" indent="-3046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rgbClr val="5B0917"/>
                </a:solidFill>
                <a:latin typeface="Arial" panose="020B0604020202020204" pitchFamily="34" charset="0"/>
              </a:defRPr>
            </a:lvl3pPr>
            <a:lvl4pPr marL="2132550" indent="-3046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Font typeface="Times New Roman" panose="02020603050405020304" pitchFamily="18" charset="0"/>
              <a:buChar char="▪"/>
              <a:defRPr sz="2132">
                <a:solidFill>
                  <a:srgbClr val="5B0917"/>
                </a:solidFill>
                <a:latin typeface="Arial" panose="020B0604020202020204" pitchFamily="34" charset="0"/>
              </a:defRPr>
            </a:lvl4pPr>
            <a:lvl5pPr marL="2741849" indent="-304650">
              <a:spcBef>
                <a:spcPct val="20000"/>
              </a:spcBef>
              <a:buClr>
                <a:srgbClr val="CC0000"/>
              </a:buClr>
              <a:buFont typeface="Arial" panose="020B0604020202020204" pitchFamily="34" charset="0"/>
              <a:buChar char="∙"/>
              <a:defRPr sz="1865">
                <a:solidFill>
                  <a:srgbClr val="5B0917"/>
                </a:solidFill>
                <a:latin typeface="Arial" panose="020B0604020202020204" pitchFamily="34" charset="0"/>
              </a:defRPr>
            </a:lvl5pPr>
            <a:lvl6pPr marL="3351150" indent="-3046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5">
                <a:solidFill>
                  <a:srgbClr val="5B0917"/>
                </a:solidFill>
                <a:latin typeface="Arial" panose="020B0604020202020204" pitchFamily="34" charset="0"/>
              </a:defRPr>
            </a:lvl6pPr>
            <a:lvl7pPr marL="3960449" indent="-3046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5">
                <a:solidFill>
                  <a:srgbClr val="5B0917"/>
                </a:solidFill>
                <a:latin typeface="Arial" panose="020B0604020202020204" pitchFamily="34" charset="0"/>
              </a:defRPr>
            </a:lvl7pPr>
            <a:lvl8pPr marL="4569750" indent="-3046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5">
                <a:solidFill>
                  <a:srgbClr val="5B0917"/>
                </a:solidFill>
                <a:latin typeface="Arial" panose="020B0604020202020204" pitchFamily="34" charset="0"/>
              </a:defRPr>
            </a:lvl8pPr>
            <a:lvl9pPr marL="5179049" indent="-3046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panose="020B0604020202020204" pitchFamily="34" charset="0"/>
              <a:buChar char="∙"/>
              <a:defRPr sz="1865">
                <a:solidFill>
                  <a:srgbClr val="5B091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66AEABB-FE2F-4C11-B685-73611D66D7FF}" type="slidenum">
              <a:rPr lang="ru-RU" altLang="ru-RU" sz="1333"/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</a:t>
            </a:fld>
            <a:endParaRPr lang="ru-RU" altLang="ru-RU" sz="1333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10A6DBC7-BE95-402B-AF2F-98E6D69554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6784" y="89553"/>
            <a:ext cx="8538432" cy="1081792"/>
          </a:xfrm>
        </p:spPr>
        <p:txBody>
          <a:bodyPr/>
          <a:lstStyle/>
          <a:p>
            <a:pPr>
              <a:spcAft>
                <a:spcPts val="800"/>
              </a:spcAft>
              <a:buClr>
                <a:srgbClr val="CC0000"/>
              </a:buClr>
              <a:buSzPct val="60000"/>
              <a:defRPr/>
            </a:pPr>
            <a:r>
              <a:rPr lang="ru-RU" altLang="ru-RU" sz="2963" dirty="0"/>
              <a:t>Образовательные программы от 1С</a:t>
            </a:r>
          </a:p>
        </p:txBody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5CE74D19-47AE-48D4-825F-B3FA673E9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88567" y="1340528"/>
            <a:ext cx="4696819" cy="600169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ru-RU" altLang="ru-RU" sz="2000" b="1" dirty="0"/>
              <a:t>Учебные курсы по  методологии и практике делопроизводства и архива </a:t>
            </a:r>
            <a:endParaRPr lang="en-US" altLang="ru-RU" sz="2000" dirty="0"/>
          </a:p>
          <a:p>
            <a:pPr marL="609299" lvl="1" indent="0">
              <a:buNone/>
              <a:defRPr/>
            </a:pPr>
            <a:endParaRPr lang="en-US" altLang="ru-RU" sz="2000" dirty="0"/>
          </a:p>
          <a:p>
            <a:pPr lvl="1" eaLnBrk="1" hangingPunct="1">
              <a:defRPr/>
            </a:pPr>
            <a:endParaRPr lang="ru-RU" altLang="ru-RU" sz="2000" dirty="0"/>
          </a:p>
          <a:p>
            <a:pPr eaLnBrk="1" hangingPunct="1">
              <a:defRPr/>
            </a:pPr>
            <a:endParaRPr lang="ru-RU" altLang="ru-RU" sz="2000" dirty="0"/>
          </a:p>
          <a:p>
            <a:pPr eaLnBrk="1" hangingPunct="1">
              <a:defRPr/>
            </a:pPr>
            <a:endParaRPr lang="ru-RU" altLang="ru-RU" sz="2000" dirty="0"/>
          </a:p>
        </p:txBody>
      </p:sp>
      <p:pic>
        <p:nvPicPr>
          <p:cNvPr id="67589" name="Рисунок 4">
            <a:extLst>
              <a:ext uri="{FF2B5EF4-FFF2-40B4-BE49-F238E27FC236}">
                <a16:creationId xmlns:a16="http://schemas.microsoft.com/office/drawing/2014/main" id="{BF011F59-5917-4FBF-94DA-C073F2E5F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9" y="5846235"/>
            <a:ext cx="2366840" cy="940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Рисунок 2">
            <a:extLst>
              <a:ext uri="{FF2B5EF4-FFF2-40B4-BE49-F238E27FC236}">
                <a16:creationId xmlns:a16="http://schemas.microsoft.com/office/drawing/2014/main" id="{900F3848-E70E-44E5-B7FD-EF22CA2146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9" y="1628254"/>
            <a:ext cx="6094320" cy="3124431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1" name="Рисунок 3">
            <a:extLst>
              <a:ext uri="{FF2B5EF4-FFF2-40B4-BE49-F238E27FC236}">
                <a16:creationId xmlns:a16="http://schemas.microsoft.com/office/drawing/2014/main" id="{4407C874-D158-4384-A8D3-3F2738DB9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969" y="2825948"/>
            <a:ext cx="5084760" cy="3285692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2" name="Рисунок 1">
            <a:extLst>
              <a:ext uri="{FF2B5EF4-FFF2-40B4-BE49-F238E27FC236}">
                <a16:creationId xmlns:a16="http://schemas.microsoft.com/office/drawing/2014/main" id="{B2DAC905-4731-42CD-A7F9-C123562F51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129" y="3595300"/>
            <a:ext cx="5293054" cy="30723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252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Прямоугольник 38">
            <a:extLst>
              <a:ext uri="{FF2B5EF4-FFF2-40B4-BE49-F238E27FC236}">
                <a16:creationId xmlns:a16="http://schemas.microsoft.com/office/drawing/2014/main" id="{7DDAB072-D69D-46DA-A537-9A9C1989F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657" y="1414078"/>
            <a:ext cx="3472149" cy="5145233"/>
          </a:xfrm>
          <a:prstGeom prst="rect">
            <a:avLst/>
          </a:prstGeom>
          <a:solidFill>
            <a:srgbClr val="FFC000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189" tIns="49499" rIns="95189" bIns="49499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100">
                <a:solidFill>
                  <a:schemeClr val="tx1"/>
                </a:solidFill>
                <a:latin typeface="Futura PT Demi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 sz="1700">
                <a:solidFill>
                  <a:schemeClr val="tx1"/>
                </a:solidFill>
                <a:latin typeface="Futura PT Demi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222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B72C3E0-07FF-4B6F-98D7-0779DDCA9DA1}"/>
              </a:ext>
            </a:extLst>
          </p:cNvPr>
          <p:cNvSpPr/>
          <p:nvPr/>
        </p:nvSpPr>
        <p:spPr>
          <a:xfrm>
            <a:off x="1641344" y="4249465"/>
            <a:ext cx="2906057" cy="16866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1328" indent="-181328">
              <a:buFont typeface="Arial" panose="020B0604020202020204" pitchFamily="34" charset="0"/>
              <a:buChar char="•"/>
              <a:defRPr/>
            </a:pPr>
            <a:r>
              <a:rPr lang="ru-RU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современное пособие</a:t>
            </a:r>
          </a:p>
          <a:p>
            <a:pPr marL="181328" indent="-181328">
              <a:buFont typeface="Arial" panose="020B0604020202020204" pitchFamily="34" charset="0"/>
              <a:buChar char="•"/>
              <a:defRPr/>
            </a:pPr>
            <a:r>
              <a:rPr lang="ru-RU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выпущено в 2024 году</a:t>
            </a:r>
          </a:p>
          <a:p>
            <a:pPr marL="181328" indent="-181328">
              <a:buFont typeface="Arial" panose="020B0604020202020204" pitchFamily="34" charset="0"/>
              <a:buChar char="•"/>
              <a:defRPr/>
            </a:pPr>
            <a:r>
              <a:rPr lang="ru-RU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авторы: преподаватели РГГУ и эксперты 1C</a:t>
            </a:r>
          </a:p>
          <a:p>
            <a:pPr marL="181328" indent="-181328">
              <a:buFont typeface="Arial" panose="020B0604020202020204" pitchFamily="34" charset="0"/>
              <a:buChar char="•"/>
              <a:defRPr/>
            </a:pPr>
            <a:r>
              <a:rPr lang="ru-RU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 бумажном виде (685 страниц) и онлайн </a:t>
            </a:r>
            <a:r>
              <a:rPr lang="en-US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ttps://online.1c.ru</a:t>
            </a:r>
            <a:r>
              <a:rPr lang="ru-RU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	</a:t>
            </a:r>
          </a:p>
        </p:txBody>
      </p:sp>
      <p:pic>
        <p:nvPicPr>
          <p:cNvPr id="60421" name="Рисунок 2">
            <a:extLst>
              <a:ext uri="{FF2B5EF4-FFF2-40B4-BE49-F238E27FC236}">
                <a16:creationId xmlns:a16="http://schemas.microsoft.com/office/drawing/2014/main" id="{EB31F659-7E66-41BF-83BB-C0AB7520B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518" y="1515689"/>
            <a:ext cx="1728515" cy="257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Заголовок 1">
            <a:extLst>
              <a:ext uri="{FF2B5EF4-FFF2-40B4-BE49-F238E27FC236}">
                <a16:creationId xmlns:a16="http://schemas.microsoft.com/office/drawing/2014/main" id="{812EFEF2-EE83-4C50-A079-B1709DE01F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72980" y="109713"/>
            <a:ext cx="10129203" cy="1140585"/>
          </a:xfrm>
        </p:spPr>
        <p:txBody>
          <a:bodyPr/>
          <a:lstStyle/>
          <a:p>
            <a:pPr>
              <a:defRPr/>
            </a:pPr>
            <a:r>
              <a:rPr lang="ru-RU" sz="2963" dirty="0"/>
              <a:t>Книги от 1С</a:t>
            </a:r>
          </a:p>
        </p:txBody>
      </p:sp>
      <p:sp>
        <p:nvSpPr>
          <p:cNvPr id="60425" name="Прямоугольник 38">
            <a:extLst>
              <a:ext uri="{FF2B5EF4-FFF2-40B4-BE49-F238E27FC236}">
                <a16:creationId xmlns:a16="http://schemas.microsoft.com/office/drawing/2014/main" id="{EAC78C5F-827D-4E0E-957E-20EAFC130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8857" y="1387201"/>
            <a:ext cx="3451993" cy="5198986"/>
          </a:xfrm>
          <a:prstGeom prst="rect">
            <a:avLst/>
          </a:prstGeom>
          <a:solidFill>
            <a:srgbClr val="FFC000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189" tIns="49499" rIns="95189" bIns="49499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100">
                <a:solidFill>
                  <a:schemeClr val="tx1"/>
                </a:solidFill>
                <a:latin typeface="Futura PT Demi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 sz="1700">
                <a:solidFill>
                  <a:schemeClr val="tx1"/>
                </a:solidFill>
                <a:latin typeface="Futura PT Demi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2222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B72C3E0-07FF-4B6F-98D7-0779DDCA9DA1}"/>
              </a:ext>
            </a:extLst>
          </p:cNvPr>
          <p:cNvSpPr/>
          <p:nvPr/>
        </p:nvSpPr>
        <p:spPr>
          <a:xfrm>
            <a:off x="6096000" y="4256823"/>
            <a:ext cx="2904377" cy="16866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1328" indent="-181328">
              <a:buFont typeface="Arial" panose="020B0604020202020204" pitchFamily="34" charset="0"/>
              <a:buChar char="•"/>
              <a:defRPr/>
            </a:pPr>
            <a:r>
              <a:rPr lang="ru-RU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практическое пособие</a:t>
            </a:r>
          </a:p>
          <a:p>
            <a:pPr marL="181328" indent="-181328">
              <a:buFont typeface="Arial" panose="020B0604020202020204" pitchFamily="34" charset="0"/>
              <a:buChar char="•"/>
              <a:defRPr/>
            </a:pPr>
            <a:r>
              <a:rPr lang="ru-RU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выпущено в 2025 году</a:t>
            </a:r>
          </a:p>
          <a:p>
            <a:pPr marL="181328" indent="-181328">
              <a:buFont typeface="Arial" panose="020B0604020202020204" pitchFamily="34" charset="0"/>
              <a:buChar char="•"/>
              <a:defRPr/>
            </a:pPr>
            <a:r>
              <a:rPr lang="ru-RU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авторы: преподаватель </a:t>
            </a:r>
            <a:r>
              <a:rPr lang="ru-RU" sz="148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РосНОУ</a:t>
            </a:r>
            <a:r>
              <a:rPr lang="ru-RU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и эксперты 1C</a:t>
            </a:r>
          </a:p>
          <a:p>
            <a:pPr marL="181328" indent="-181328">
              <a:buFont typeface="Arial" panose="020B0604020202020204" pitchFamily="34" charset="0"/>
              <a:buChar char="•"/>
              <a:defRPr/>
            </a:pPr>
            <a:r>
              <a:rPr lang="ru-RU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 бумажном виде (195 страниц) и онлайн </a:t>
            </a:r>
            <a:r>
              <a:rPr lang="en-US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ttps://online.1c.ru</a:t>
            </a:r>
            <a:r>
              <a:rPr lang="ru-RU" sz="148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	</a:t>
            </a:r>
          </a:p>
        </p:txBody>
      </p:sp>
      <p:pic>
        <p:nvPicPr>
          <p:cNvPr id="60427" name="Picture 2" descr="http://qrcoder.ru/code/?https%3A%2F%2Fonline.1c.ru%2Fbooks%2Fbook%2F35599093%2F&amp;4&amp;0">
            <a:extLst>
              <a:ext uri="{FF2B5EF4-FFF2-40B4-BE49-F238E27FC236}">
                <a16:creationId xmlns:a16="http://schemas.microsoft.com/office/drawing/2014/main" id="{0A4554C3-9F24-4A13-8588-EBE8EEA64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012" y="5288525"/>
            <a:ext cx="1372397" cy="1372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9" name="Picture 6" descr="http://qrcoder.ru/code/?https%3A%2F%2Fonline.1c.ru%2Fbooks%2Fbook%2F35784081%2F&amp;4&amp;0">
            <a:extLst>
              <a:ext uri="{FF2B5EF4-FFF2-40B4-BE49-F238E27FC236}">
                <a16:creationId xmlns:a16="http://schemas.microsoft.com/office/drawing/2014/main" id="{795EFD84-5F21-40A3-8533-5A0E1EA2C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811" y="5259759"/>
            <a:ext cx="1365679" cy="136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0" name="Picture 12">
            <a:extLst>
              <a:ext uri="{FF2B5EF4-FFF2-40B4-BE49-F238E27FC236}">
                <a16:creationId xmlns:a16="http://schemas.microsoft.com/office/drawing/2014/main" id="{BE17F2C0-0102-4865-8527-743278DE8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466" y="1515689"/>
            <a:ext cx="1590773" cy="260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54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Прямоугольник 4">
            <a:extLst>
              <a:ext uri="{FF2B5EF4-FFF2-40B4-BE49-F238E27FC236}">
                <a16:creationId xmlns:a16="http://schemas.microsoft.com/office/drawing/2014/main" id="{60CC606C-9145-4484-A0A7-E88032A2B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4426" y="1873505"/>
            <a:ext cx="2019122" cy="2591933"/>
          </a:xfrm>
          <a:prstGeom prst="rect">
            <a:avLst/>
          </a:prstGeom>
          <a:solidFill>
            <a:srgbClr val="FFC000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33" tIns="49521" rIns="95233" bIns="49521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100">
                <a:solidFill>
                  <a:schemeClr val="tx1"/>
                </a:solidFill>
                <a:latin typeface="Futura PT Demi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 sz="1700">
                <a:solidFill>
                  <a:schemeClr val="tx1"/>
                </a:solidFill>
                <a:latin typeface="Futura PT Demi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altLang="ru-RU" sz="1905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 критериев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altLang="ru-RU" sz="1905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страниц А4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404D2DB-5EFF-4618-80DC-E054897A41E1}"/>
              </a:ext>
            </a:extLst>
          </p:cNvPr>
          <p:cNvGraphicFramePr>
            <a:graphicFrameLocks noGrp="1"/>
          </p:cNvGraphicFramePr>
          <p:nvPr/>
        </p:nvGraphicFramePr>
        <p:xfrm>
          <a:off x="305725" y="1866786"/>
          <a:ext cx="9410248" cy="4483395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77363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3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1331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C00000"/>
                          </a:solidFill>
                        </a:rPr>
                        <a:t>ТОП 10 критериев</a:t>
                      </a:r>
                    </a:p>
                  </a:txBody>
                  <a:tcPr marL="96756" marR="96756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C00000"/>
                          </a:solidFill>
                        </a:rPr>
                        <a:t>Улучшение</a:t>
                      </a:r>
                    </a:p>
                  </a:txBody>
                  <a:tcPr marL="96756" marR="96756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416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effectLst/>
                        </a:rPr>
                        <a:t>1. </a:t>
                      </a:r>
                      <a:r>
                        <a:rPr lang="ru-RU" sz="1400" kern="1200" dirty="0">
                          <a:solidFill>
                            <a:srgbClr val="0070C0"/>
                          </a:solidFill>
                          <a:effectLst/>
                        </a:rPr>
                        <a:t>Сокращение</a:t>
                      </a:r>
                      <a:r>
                        <a:rPr lang="ru-RU" sz="1400" kern="1200" dirty="0">
                          <a:effectLst/>
                        </a:rPr>
                        <a:t> операционных и административных расходов на работу с документами </a:t>
                      </a:r>
                      <a:endParaRPr lang="ru-RU" sz="1400" b="0" dirty="0"/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 20-60%</a:t>
                      </a: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014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effectLst/>
                        </a:rPr>
                        <a:t>2. </a:t>
                      </a:r>
                      <a:r>
                        <a:rPr lang="ru-RU" sz="1400" kern="1200" dirty="0">
                          <a:solidFill>
                            <a:srgbClr val="0070C0"/>
                          </a:solidFill>
                          <a:effectLst/>
                        </a:rPr>
                        <a:t>Сокращение</a:t>
                      </a:r>
                      <a:r>
                        <a:rPr lang="ru-RU" sz="1400" kern="1200" dirty="0">
                          <a:effectLst/>
                        </a:rPr>
                        <a:t> времени на документирование 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/>
                        <a:t>на 70-90%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0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>
                          <a:effectLst/>
                        </a:rPr>
                        <a:t>3. </a:t>
                      </a:r>
                      <a:r>
                        <a:rPr lang="ru-RU" sz="1400" kern="1200" dirty="0">
                          <a:solidFill>
                            <a:srgbClr val="0070C0"/>
                          </a:solidFill>
                          <a:effectLst/>
                        </a:rPr>
                        <a:t>Сокращение</a:t>
                      </a:r>
                      <a:r>
                        <a:rPr lang="ru-RU" sz="1400" kern="1200" dirty="0">
                          <a:effectLst/>
                        </a:rPr>
                        <a:t> трудозатрат сотрудников на работу с документами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/>
                        <a:t>на 60-80%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0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>
                          <a:effectLst/>
                        </a:rPr>
                        <a:t>4. </a:t>
                      </a:r>
                      <a:r>
                        <a:rPr lang="ru-RU" sz="1400" kern="1200" dirty="0">
                          <a:solidFill>
                            <a:srgbClr val="0070C0"/>
                          </a:solidFill>
                          <a:effectLst/>
                        </a:rPr>
                        <a:t>Сокращение</a:t>
                      </a:r>
                      <a:r>
                        <a:rPr lang="ru-RU" sz="1400" kern="1200" dirty="0">
                          <a:effectLst/>
                        </a:rPr>
                        <a:t> рабочего времени на ведение делопроизводства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/>
                        <a:t>на 50-70%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0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>
                          <a:effectLst/>
                        </a:rPr>
                        <a:t>5. </a:t>
                      </a:r>
                      <a:r>
                        <a:rPr lang="ru-RU" sz="1400" kern="1200" dirty="0">
                          <a:solidFill>
                            <a:srgbClr val="0070C0"/>
                          </a:solidFill>
                          <a:effectLst/>
                        </a:rPr>
                        <a:t>Снижение</a:t>
                      </a:r>
                      <a:r>
                        <a:rPr lang="ru-RU" sz="1400" kern="1200" dirty="0">
                          <a:effectLst/>
                        </a:rPr>
                        <a:t> потерь документов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effectLst/>
                        </a:rPr>
                        <a:t>на 90-100%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6. </a:t>
                      </a:r>
                      <a:r>
                        <a:rPr lang="ru-RU" sz="1400" kern="1200" dirty="0">
                          <a:solidFill>
                            <a:srgbClr val="0070C0"/>
                          </a:solidFill>
                          <a:effectLst/>
                        </a:rPr>
                        <a:t>Ускорение</a:t>
                      </a:r>
                      <a:r>
                        <a:rPr lang="ru-RU" sz="1400" kern="1200" dirty="0">
                          <a:effectLst/>
                        </a:rPr>
                        <a:t> получения управленческой отчетности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на 35-75%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7. </a:t>
                      </a:r>
                      <a:r>
                        <a:rPr lang="ru-RU" sz="1400" kern="1200" dirty="0">
                          <a:solidFill>
                            <a:srgbClr val="0070C0"/>
                          </a:solidFill>
                          <a:effectLst/>
                        </a:rPr>
                        <a:t>Сокращение</a:t>
                      </a:r>
                      <a:r>
                        <a:rPr lang="ru-RU" sz="1400" kern="1200" dirty="0">
                          <a:effectLst/>
                        </a:rPr>
                        <a:t> сроков согласования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в 2-10 раз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8. </a:t>
                      </a:r>
                      <a:r>
                        <a:rPr lang="ru-RU" sz="1400" kern="1200" dirty="0">
                          <a:solidFill>
                            <a:srgbClr val="0070C0"/>
                          </a:solidFill>
                          <a:effectLst/>
                        </a:rPr>
                        <a:t>Сокращение</a:t>
                      </a:r>
                      <a:r>
                        <a:rPr lang="ru-RU" sz="1400" kern="1200" dirty="0">
                          <a:effectLst/>
                        </a:rPr>
                        <a:t> сроков подписания</a:t>
                      </a:r>
                      <a:endParaRPr lang="ru-RU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в 2-10 раз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5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9. </a:t>
                      </a:r>
                      <a:r>
                        <a:rPr lang="ru-RU" sz="1400" kern="1200" dirty="0">
                          <a:solidFill>
                            <a:srgbClr val="0070C0"/>
                          </a:solidFill>
                          <a:effectLst/>
                        </a:rPr>
                        <a:t>Сокращение</a:t>
                      </a:r>
                      <a:r>
                        <a:rPr lang="ru-RU" sz="1400" kern="1200" dirty="0">
                          <a:effectLst/>
                        </a:rPr>
                        <a:t> сроков прохождения документов в организации в целом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в 2-3 раза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10. </a:t>
                      </a:r>
                      <a:r>
                        <a:rPr lang="ru-RU" sz="1400" kern="1200" dirty="0">
                          <a:solidFill>
                            <a:srgbClr val="0070C0"/>
                          </a:solidFill>
                          <a:effectLst/>
                        </a:rPr>
                        <a:t>Сокращение</a:t>
                      </a:r>
                      <a:r>
                        <a:rPr lang="ru-RU" sz="1400" kern="1200" dirty="0">
                          <a:effectLst/>
                        </a:rPr>
                        <a:t> времени поиска информации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в 3-10 раз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85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И еще 27 критериев…</a:t>
                      </a:r>
                      <a:endParaRPr lang="ru-RU" sz="14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759" marR="96759" marT="45752" marB="457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43042" name="Picture 2" descr="http://qrcoder.ru/code/?https%3A%2F%2Fv8.1c.ru%2Fmetod%2Farticle%2Fkriterii-otsenki-effektivnosti-pri-perekhode-na-elektronnyy-dokumentooborot-i-vnedrenii-sed.htm&amp;4&amp;0">
            <a:extLst>
              <a:ext uri="{FF2B5EF4-FFF2-40B4-BE49-F238E27FC236}">
                <a16:creationId xmlns:a16="http://schemas.microsoft.com/office/drawing/2014/main" id="{CF8DF2B8-00E8-41C7-AFCF-D9CAA1B0E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72879" y="2639494"/>
            <a:ext cx="1542058" cy="1543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0514" name="Заголовок 2">
            <a:extLst>
              <a:ext uri="{FF2B5EF4-FFF2-40B4-BE49-F238E27FC236}">
                <a16:creationId xmlns:a16="http://schemas.microsoft.com/office/drawing/2014/main" id="{81B068BD-2874-4159-816B-835D92CF95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2167" y="356644"/>
            <a:ext cx="8686255" cy="619847"/>
          </a:xfrm>
        </p:spPr>
        <p:txBody>
          <a:bodyPr/>
          <a:lstStyle/>
          <a:p>
            <a:pPr>
              <a:buClr>
                <a:srgbClr val="CC0000"/>
              </a:buClr>
              <a:buSzPct val="60000"/>
              <a:defRPr/>
            </a:pPr>
            <a:r>
              <a:rPr lang="ru-RU" altLang="ru-RU" sz="2963" dirty="0"/>
              <a:t>Другие методические разработки. </a:t>
            </a:r>
            <a:br>
              <a:rPr lang="ru-RU" altLang="ru-RU" sz="2963" dirty="0"/>
            </a:br>
            <a:r>
              <a:rPr lang="ru-RU" altLang="ru-RU" sz="2963" dirty="0"/>
              <a:t>Оценка эффективности внедрения СЭД и СХЭД</a:t>
            </a:r>
          </a:p>
        </p:txBody>
      </p:sp>
    </p:spTree>
    <p:extLst>
      <p:ext uri="{BB962C8B-B14F-4D97-AF65-F5344CB8AC3E}">
        <p14:creationId xmlns:p14="http://schemas.microsoft.com/office/powerpoint/2010/main" val="4211877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1F835451-FE66-447E-B8CC-27880943E8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8639" y="77564"/>
            <a:ext cx="9499279" cy="1335676"/>
          </a:xfrm>
        </p:spPr>
        <p:txBody>
          <a:bodyPr vert="horz" wrap="square" lIns="96711" tIns="48356" rIns="96711" bIns="48356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2963" dirty="0"/>
              <a:t>Обучающие материалы </a:t>
            </a:r>
            <a:br>
              <a:rPr lang="ru-RU" altLang="ru-RU" sz="2963" dirty="0"/>
            </a:br>
            <a:r>
              <a:rPr lang="ru-RU" altLang="ru-RU" sz="2963" dirty="0"/>
              <a:t>на портале «1С:Документооборота» и «1С:Архива»</a:t>
            </a: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CC7CCD0D-C08E-4F96-A8F6-90457A4A4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16" y="1598681"/>
            <a:ext cx="10987331" cy="122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1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 sz="1700"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3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>
              <a:buFontTx/>
              <a:buNone/>
              <a:defRPr/>
            </a:pPr>
            <a:r>
              <a:rPr lang="ru-RU" sz="1600" dirty="0"/>
              <a:t>сайт 1С:Документооборота / 1С:Архива – раздел «Полезные материалы»</a:t>
            </a:r>
          </a:p>
          <a:p>
            <a:pPr marL="456975" indent="-456975">
              <a:defRPr/>
            </a:pPr>
            <a:r>
              <a:rPr lang="ru-RU" sz="1600" dirty="0"/>
              <a:t>презентации</a:t>
            </a:r>
          </a:p>
          <a:p>
            <a:pPr marL="456975" indent="-456975">
              <a:defRPr/>
            </a:pPr>
            <a:r>
              <a:rPr lang="ru-RU" sz="1600" dirty="0"/>
              <a:t>видео</a:t>
            </a:r>
          </a:p>
          <a:p>
            <a:pPr marL="456975" indent="-456975">
              <a:defRPr/>
            </a:pPr>
            <a:r>
              <a:rPr lang="ru-RU" sz="1600" dirty="0"/>
              <a:t>статьи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4A7E64-D6A8-4BA7-ADC6-2A149B697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89" y="2823632"/>
            <a:ext cx="6365289" cy="337711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BE1274-4278-4A11-A4A4-23CA0A99F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299" y="3292695"/>
            <a:ext cx="6480699" cy="348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54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32FAD6C9-5FF7-41CE-9042-64665AC42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4896" y="5566"/>
            <a:ext cx="9410249" cy="108179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800"/>
              </a:spcAft>
              <a:buClr>
                <a:srgbClr val="CC0000"/>
              </a:buClr>
              <a:buSzPct val="60000"/>
              <a:defRPr/>
            </a:pPr>
            <a:r>
              <a:rPr lang="ru-RU" altLang="ru-RU" sz="2963" dirty="0"/>
              <a:t>Сертификация по Методологии управления документами от 1С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A5A283B-7700-4984-9571-969AEADC7257}"/>
              </a:ext>
            </a:extLst>
          </p:cNvPr>
          <p:cNvSpPr/>
          <p:nvPr/>
        </p:nvSpPr>
        <p:spPr>
          <a:xfrm>
            <a:off x="855020" y="2002849"/>
            <a:ext cx="7196270" cy="43910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93" dirty="0">
                <a:latin typeface="+mn-lt"/>
              </a:rPr>
              <a:t>Экзамен 1С:Профессионал </a:t>
            </a:r>
            <a:r>
              <a:rPr lang="ru-RU" sz="1693" dirty="0">
                <a:latin typeface="+mn-lt"/>
                <a:hlinkClick r:id="rId2" tooltip="https://uc1.1c.ru/ekzameny-1s/prof/"/>
              </a:rPr>
              <a:t>https://uc1.1c.ru/ekzameny-1s/prof/</a:t>
            </a:r>
            <a:endParaRPr lang="ru-RU" sz="1693" dirty="0">
              <a:latin typeface="+mn-lt"/>
            </a:endParaRPr>
          </a:p>
          <a:p>
            <a:pPr>
              <a:defRPr/>
            </a:pPr>
            <a:br>
              <a:rPr lang="ru-RU" sz="1693" dirty="0">
                <a:latin typeface="+mn-lt"/>
              </a:rPr>
            </a:br>
            <a:endParaRPr lang="ru-RU" sz="1693" dirty="0">
              <a:latin typeface="+mn-lt"/>
            </a:endParaRPr>
          </a:p>
          <a:p>
            <a:pPr>
              <a:defRPr/>
            </a:pPr>
            <a:r>
              <a:rPr lang="ru-RU" sz="1693" dirty="0">
                <a:latin typeface="+mn-lt"/>
              </a:rPr>
              <a:t>Для подготовки к экзамену: </a:t>
            </a:r>
          </a:p>
          <a:p>
            <a:pPr>
              <a:defRPr/>
            </a:pPr>
            <a:endParaRPr lang="ru-RU" sz="1693" dirty="0">
              <a:latin typeface="+mn-lt"/>
            </a:endParaRPr>
          </a:p>
          <a:p>
            <a:pPr>
              <a:defRPr/>
            </a:pPr>
            <a:r>
              <a:rPr lang="ru-RU" sz="1693" dirty="0">
                <a:latin typeface="+mn-lt"/>
              </a:rPr>
              <a:t>Книга с вопросами в печатном </a:t>
            </a:r>
            <a:r>
              <a:rPr lang="ru-RU" sz="1693" dirty="0">
                <a:latin typeface="+mn-lt"/>
                <a:hlinkClick r:id="rId3" tooltip="https://www.1c-interes.ru/catalog/knigi/kompl_vopr_sert_ekzam_po_teorii_dokumentatsionnogo_obespecheniya_upravleniya_i_metodologii_upravleni/"/>
              </a:rPr>
              <a:t>https://www.1c-interes.ru/catalog/knigi</a:t>
            </a:r>
            <a:endParaRPr lang="ru-RU" sz="1693" dirty="0">
              <a:latin typeface="+mn-lt"/>
            </a:endParaRPr>
          </a:p>
          <a:p>
            <a:pPr>
              <a:defRPr/>
            </a:pPr>
            <a:r>
              <a:rPr lang="ru-RU" sz="1693" dirty="0">
                <a:latin typeface="+mn-lt"/>
              </a:rPr>
              <a:t>или электронном виде </a:t>
            </a:r>
            <a:r>
              <a:rPr lang="ru-RU" sz="1693" dirty="0">
                <a:latin typeface="+mn-lt"/>
                <a:hlinkClick r:id="rId4" tooltip="https://uc1.1c.ru/catalog/el-knigi/"/>
              </a:rPr>
              <a:t>https://uc1.1c.ru/catalog/el-knigi/</a:t>
            </a:r>
            <a:r>
              <a:rPr lang="ru-RU" sz="1693" dirty="0">
                <a:latin typeface="+mn-lt"/>
              </a:rPr>
              <a:t> </a:t>
            </a:r>
          </a:p>
          <a:p>
            <a:pPr>
              <a:defRPr/>
            </a:pPr>
            <a:endParaRPr lang="ru-RU" sz="1693" dirty="0">
              <a:latin typeface="+mn-lt"/>
            </a:endParaRPr>
          </a:p>
          <a:p>
            <a:pPr>
              <a:defRPr/>
            </a:pPr>
            <a:r>
              <a:rPr lang="ru-RU" sz="1693" dirty="0">
                <a:latin typeface="+mn-lt"/>
              </a:rPr>
              <a:t>Мобильный тренажер </a:t>
            </a:r>
            <a:r>
              <a:rPr lang="ru-RU" sz="1693" dirty="0">
                <a:latin typeface="+mn-lt"/>
                <a:hlinkClick r:id="rId5" tooltip="https://uc1.1c.ru/mobile/"/>
              </a:rPr>
              <a:t>https://uc1.1c.ru/mobile/</a:t>
            </a:r>
            <a:endParaRPr lang="ru-RU" sz="1693" dirty="0">
              <a:latin typeface="+mn-lt"/>
            </a:endParaRPr>
          </a:p>
          <a:p>
            <a:pPr>
              <a:defRPr/>
            </a:pPr>
            <a:endParaRPr lang="ru-RU" sz="1693" dirty="0">
              <a:latin typeface="+mn-lt"/>
            </a:endParaRPr>
          </a:p>
          <a:p>
            <a:pPr>
              <a:defRPr/>
            </a:pPr>
            <a:r>
              <a:rPr lang="ru-RU" sz="1693" dirty="0">
                <a:latin typeface="+mn-lt"/>
              </a:rPr>
              <a:t>Бесплатное учебное тестирование </a:t>
            </a:r>
          </a:p>
          <a:p>
            <a:pPr>
              <a:defRPr/>
            </a:pPr>
            <a:r>
              <a:rPr lang="ru-RU" sz="1693" dirty="0">
                <a:latin typeface="+mn-lt"/>
                <a:hlinkClick r:id="rId6" tooltip="https://uc1.1c.ru/uchebnoe-testirovanie/"/>
              </a:rPr>
              <a:t>https://uc1.1c.ru/uchebnoe-testirovanie/</a:t>
            </a:r>
            <a:r>
              <a:rPr lang="ru-RU" sz="1693" dirty="0">
                <a:latin typeface="+mn-lt"/>
              </a:rPr>
              <a:t> </a:t>
            </a:r>
          </a:p>
          <a:p>
            <a:pPr>
              <a:defRPr/>
            </a:pPr>
            <a:endParaRPr lang="ru-RU" sz="1693" dirty="0">
              <a:latin typeface="+mn-lt"/>
            </a:endParaRPr>
          </a:p>
          <a:p>
            <a:pPr>
              <a:defRPr/>
            </a:pPr>
            <a:r>
              <a:rPr lang="ru-RU" sz="1693" dirty="0">
                <a:latin typeface="+mn-lt"/>
              </a:rPr>
              <a:t>Платное учебное тестирование </a:t>
            </a:r>
          </a:p>
          <a:p>
            <a:pPr>
              <a:defRPr/>
            </a:pPr>
            <a:r>
              <a:rPr lang="ru-RU" sz="1693" dirty="0">
                <a:latin typeface="+mn-lt"/>
                <a:hlinkClick r:id="rId7" tooltip="https://uc1.1c.ru/course/platnoe-1s-uchebnoe-testirovanie/"/>
              </a:rPr>
              <a:t>https://uc1.1c.ru/course/platnoe-1s-uchebnoe-testirovanie/</a:t>
            </a:r>
            <a:endParaRPr lang="ru-RU" sz="1693" dirty="0">
              <a:latin typeface="+mn-lt"/>
            </a:endParaRPr>
          </a:p>
          <a:p>
            <a:pPr>
              <a:defRPr/>
            </a:pPr>
            <a:br>
              <a:rPr lang="ru-RU" sz="1270" dirty="0"/>
            </a:br>
            <a:endParaRPr lang="ru-RU" altLang="ru-RU" sz="1270" dirty="0">
              <a:latin typeface="+mn-lt"/>
            </a:endParaRPr>
          </a:p>
        </p:txBody>
      </p:sp>
      <p:pic>
        <p:nvPicPr>
          <p:cNvPr id="69636" name="Рисунок 4">
            <a:extLst>
              <a:ext uri="{FF2B5EF4-FFF2-40B4-BE49-F238E27FC236}">
                <a16:creationId xmlns:a16="http://schemas.microsoft.com/office/drawing/2014/main" id="{03A37DFA-56DF-4326-AFDF-B22EDE0D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491" y="5906708"/>
            <a:ext cx="2390358" cy="95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2" descr="https://uc1.1c.ru/images/112=komplekt-voprosov-sertifikatsionnogo-ekzamena-po-teorii-dokumentatsionnogo-obespecheniya-upravleniya-i-metodologii-upravleniya-dokumentami-s-primerami-reshenij-izdanie-2-avgust-2023/ee35e7c782791419f29316f183d5d6d3.png">
            <a:extLst>
              <a:ext uri="{FF2B5EF4-FFF2-40B4-BE49-F238E27FC236}">
                <a16:creationId xmlns:a16="http://schemas.microsoft.com/office/drawing/2014/main" id="{5163F5A1-B704-4DBD-A738-D79A57FEF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802" y="1524106"/>
            <a:ext cx="3200022" cy="452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564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Объект 2">
            <a:extLst>
              <a:ext uri="{FF2B5EF4-FFF2-40B4-BE49-F238E27FC236}">
                <a16:creationId xmlns:a16="http://schemas.microsoft.com/office/drawing/2014/main" id="{70D88FD3-E3DF-4B86-AAEB-9054121CBD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7592" y="1446836"/>
            <a:ext cx="11357138" cy="4115514"/>
          </a:xfrm>
        </p:spPr>
        <p:txBody>
          <a:bodyPr/>
          <a:lstStyle/>
          <a:p>
            <a:r>
              <a:rPr lang="ru-RU" altLang="ru-RU" sz="2116" dirty="0"/>
              <a:t>консультируем в </a:t>
            </a:r>
            <a:r>
              <a:rPr lang="en-US" altLang="ru-RU" sz="2116" dirty="0"/>
              <a:t>telegram</a:t>
            </a:r>
            <a:r>
              <a:rPr lang="ru-RU" altLang="ru-RU" sz="2116" dirty="0"/>
              <a:t>-</a:t>
            </a:r>
            <a:r>
              <a:rPr lang="en-US" altLang="ru-RU" sz="2116" dirty="0"/>
              <a:t>chat</a:t>
            </a:r>
            <a:r>
              <a:rPr lang="ru-RU" altLang="ru-RU" sz="2116" dirty="0"/>
              <a:t> 1С:ДО </a:t>
            </a:r>
          </a:p>
          <a:p>
            <a:r>
              <a:rPr lang="ru-RU" altLang="ru-RU" sz="2116" dirty="0"/>
              <a:t>отвечаем на вопросы на </a:t>
            </a:r>
            <a:r>
              <a:rPr lang="en-US" altLang="ru-RU" sz="2116" b="1" dirty="0">
                <a:hlinkClick r:id="rId2"/>
              </a:rPr>
              <a:t>doc@1c.ru</a:t>
            </a:r>
            <a:endParaRPr lang="ru-RU" altLang="ru-RU" sz="2116" b="1" dirty="0"/>
          </a:p>
          <a:p>
            <a:r>
              <a:rPr lang="ru-RU" altLang="ru-RU" sz="2116" dirty="0"/>
              <a:t>публикуем статьи в журнале «Секретарь-референт»</a:t>
            </a:r>
          </a:p>
          <a:p>
            <a:r>
              <a:rPr lang="ru-RU" altLang="ru-RU" sz="2116" dirty="0"/>
              <a:t>участвуем в мероприятиях Ассоциации специалистов в сфере управления документами (АСУД). Ближайшее – </a:t>
            </a:r>
            <a:r>
              <a:rPr lang="ru-RU" altLang="ru-RU" sz="2116" b="1" dirty="0">
                <a:solidFill>
                  <a:srgbClr val="0070C0"/>
                </a:solidFill>
              </a:rPr>
              <a:t>Марафон мастер-классов-2026</a:t>
            </a:r>
          </a:p>
          <a:p>
            <a:r>
              <a:rPr lang="ru-RU" altLang="ru-RU" sz="2116" dirty="0"/>
              <a:t>проводим свои мероприятия:</a:t>
            </a:r>
          </a:p>
          <a:p>
            <a:endParaRPr lang="ru-RU" altLang="ru-RU" sz="2116" dirty="0"/>
          </a:p>
        </p:txBody>
      </p:sp>
      <p:pic>
        <p:nvPicPr>
          <p:cNvPr id="70660" name="Рисунок 1">
            <a:extLst>
              <a:ext uri="{FF2B5EF4-FFF2-40B4-BE49-F238E27FC236}">
                <a16:creationId xmlns:a16="http://schemas.microsoft.com/office/drawing/2014/main" id="{9C23CAAA-F818-4E0F-823A-45FB47B4E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162" y="856926"/>
            <a:ext cx="1512356" cy="151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Рисунок 3">
            <a:extLst>
              <a:ext uri="{FF2B5EF4-FFF2-40B4-BE49-F238E27FC236}">
                <a16:creationId xmlns:a16="http://schemas.microsoft.com/office/drawing/2014/main" id="{D7CCBE8D-C8D7-4058-909F-1C6E5FD96C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03" y="4142199"/>
            <a:ext cx="5912440" cy="20100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3D3498-B141-4151-AFDB-86CA803FF3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594" y="3715675"/>
            <a:ext cx="5412982" cy="3046421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D1A6B62-0EF6-43EC-9A58-813C66FCD4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4896" y="5566"/>
            <a:ext cx="9410249" cy="108179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800"/>
              </a:spcAft>
              <a:buClr>
                <a:srgbClr val="CC0000"/>
              </a:buClr>
              <a:buSzPct val="60000"/>
              <a:defRPr/>
            </a:pPr>
            <a:r>
              <a:rPr lang="ru-RU" altLang="ru-RU" sz="2963" dirty="0"/>
              <a:t>Методология управления документами от 1С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0BAECF-AF37-44E2-B62E-FB1C96CE60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9340" y="4118000"/>
            <a:ext cx="4655390" cy="258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12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2"/>
          <p:cNvSpPr>
            <a:spLocks noChangeArrowheads="1"/>
          </p:cNvSpPr>
          <p:nvPr/>
        </p:nvSpPr>
        <p:spPr bwMode="auto">
          <a:xfrm>
            <a:off x="2640013" y="1989139"/>
            <a:ext cx="74168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ru-RU" altLang="ru-RU" sz="2000" dirty="0"/>
              <a:t>Иванова Лариса</a:t>
            </a:r>
            <a:endParaRPr lang="en-US" altLang="ru-RU" sz="2000" dirty="0">
              <a:latin typeface="Futura PT Demi" panose="020B0702020204020303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ru-RU" altLang="ru-RU" sz="2000" dirty="0"/>
              <a:t>ведущий эксперт по документообороту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ru-RU" altLang="ru-RU" sz="2000" dirty="0"/>
              <a:t>отдела разработки программ документооборота</a:t>
            </a:r>
          </a:p>
          <a:p>
            <a:pPr>
              <a:spcBef>
                <a:spcPct val="0"/>
              </a:spcBef>
              <a:buNone/>
              <a:defRPr/>
            </a:pPr>
            <a:endParaRPr lang="ru-RU" altLang="ru-RU" sz="2000" dirty="0"/>
          </a:p>
          <a:p>
            <a:pPr>
              <a:spcBef>
                <a:spcPct val="0"/>
              </a:spcBef>
              <a:buNone/>
              <a:defRPr/>
            </a:pPr>
            <a:r>
              <a:rPr lang="ru-RU" altLang="ru-RU" sz="2000" dirty="0"/>
              <a:t>Пожелания по развитию Комплекта </a:t>
            </a:r>
            <a:r>
              <a:rPr lang="ru-RU" sz="2000" dirty="0"/>
              <a:t>направляйте на </a:t>
            </a:r>
            <a:r>
              <a:rPr lang="en-US" altLang="ru-RU" sz="2800" b="1" dirty="0">
                <a:solidFill>
                  <a:srgbClr val="0070C0"/>
                </a:solidFill>
                <a:latin typeface="Futura PT Demi" panose="020B0702020204020303" pitchFamily="34" charset="0"/>
              </a:rPr>
              <a:t>doc@1c.ru </a:t>
            </a:r>
            <a:endParaRPr lang="ru-RU" altLang="ru-RU" sz="2800" b="1" dirty="0">
              <a:solidFill>
                <a:srgbClr val="0070C0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ru-RU" altLang="ru-RU" sz="2000" dirty="0">
              <a:latin typeface="+mn-lt"/>
            </a:endParaRPr>
          </a:p>
          <a:p>
            <a:pPr>
              <a:spcBef>
                <a:spcPct val="0"/>
              </a:spcBef>
              <a:buSzPct val="25000"/>
              <a:buFontTx/>
              <a:buNone/>
              <a:defRPr/>
            </a:pPr>
            <a:endParaRPr lang="ru-RU" altLang="ru-RU" sz="2400" dirty="0">
              <a:solidFill>
                <a:srgbClr val="000000"/>
              </a:solidFill>
              <a:latin typeface="+mn-lt"/>
            </a:endParaRPr>
          </a:p>
          <a:p>
            <a:pPr>
              <a:spcBef>
                <a:spcPct val="0"/>
              </a:spcBef>
              <a:buSzPct val="25000"/>
              <a:buFontTx/>
              <a:buNone/>
              <a:defRPr/>
            </a:pPr>
            <a:endParaRPr lang="ru-RU" altLang="ru-RU" sz="2400" dirty="0">
              <a:solidFill>
                <a:srgbClr val="000000"/>
              </a:solidFill>
              <a:latin typeface="+mn-lt"/>
            </a:endParaRPr>
          </a:p>
          <a:p>
            <a:pPr>
              <a:spcBef>
                <a:spcPct val="0"/>
              </a:spcBef>
              <a:buSzPct val="25000"/>
              <a:buFontTx/>
              <a:buNone/>
              <a:defRPr/>
            </a:pPr>
            <a:endParaRPr lang="ru-RU" altLang="ru-RU" sz="1800" dirty="0">
              <a:solidFill>
                <a:srgbClr val="000000"/>
              </a:solidFill>
              <a:latin typeface="+mn-lt"/>
              <a:ea typeface="Roboto Slab" panose="020B0604020202020204" charset="0"/>
              <a:cs typeface="Roboto Slab" panose="020B0604020202020204" charset="0"/>
              <a:sym typeface="Roboto Slab" panose="020B0604020202020204" charset="0"/>
            </a:endParaRPr>
          </a:p>
        </p:txBody>
      </p:sp>
      <p:grpSp>
        <p:nvGrpSpPr>
          <p:cNvPr id="669702" name="Группа 8"/>
          <p:cNvGrpSpPr>
            <a:grpSpLocks/>
          </p:cNvGrpSpPr>
          <p:nvPr/>
        </p:nvGrpSpPr>
        <p:grpSpPr bwMode="auto">
          <a:xfrm>
            <a:off x="1857376" y="2205038"/>
            <a:ext cx="688975" cy="647700"/>
            <a:chOff x="1515822" y="1711431"/>
            <a:chExt cx="1512168" cy="1468648"/>
          </a:xfrm>
        </p:grpSpPr>
        <p:sp>
          <p:nvSpPr>
            <p:cNvPr id="10" name="Блок-схема: узел 9">
              <a:extLst/>
            </p:cNvPr>
            <p:cNvSpPr/>
            <p:nvPr/>
          </p:nvSpPr>
          <p:spPr>
            <a:xfrm>
              <a:off x="1515822" y="1711431"/>
              <a:ext cx="1512168" cy="1468648"/>
            </a:xfrm>
            <a:prstGeom prst="flowChartConnector">
              <a:avLst/>
            </a:prstGeom>
            <a:solidFill>
              <a:srgbClr val="F5E40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65000"/>
                    </a:prstClr>
                  </a:outerShdw>
                </a:effectLst>
                <a:latin typeface="Akrobat Black" panose="00000A00000000000000"/>
              </a:endParaRPr>
            </a:p>
          </p:txBody>
        </p:sp>
        <p:pic>
          <p:nvPicPr>
            <p:cNvPr id="669708" name="Рисунок 10" descr="Пользователь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1328" y="1853949"/>
              <a:ext cx="1141156" cy="1141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Блок-схема: узел 13">
            <a:extLst/>
          </p:cNvPr>
          <p:cNvSpPr/>
          <p:nvPr/>
        </p:nvSpPr>
        <p:spPr>
          <a:xfrm>
            <a:off x="1857375" y="3081338"/>
            <a:ext cx="647700" cy="647700"/>
          </a:xfrm>
          <a:prstGeom prst="flowChartConnector">
            <a:avLst/>
          </a:prstGeom>
          <a:solidFill>
            <a:srgbClr val="F5E40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6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65000"/>
                  </a:prstClr>
                </a:outerShdw>
              </a:effectLst>
              <a:latin typeface="Akrobat Black" panose="00000A00000000000000"/>
            </a:endParaRPr>
          </a:p>
        </p:txBody>
      </p:sp>
      <p:pic>
        <p:nvPicPr>
          <p:cNvPr id="669706" name="Рисунок 14" descr="Электронная почт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3105150"/>
            <a:ext cx="534988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429186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16х9 работает с футурой</Template>
  <TotalTime>13573</TotalTime>
  <Words>3841</Words>
  <Application>Microsoft Office PowerPoint</Application>
  <PresentationFormat>Широкоэкранный</PresentationFormat>
  <Paragraphs>388</Paragraphs>
  <Slides>23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Akrobat Black</vt:lpstr>
      <vt:lpstr>Arial</vt:lpstr>
      <vt:lpstr>Calibri</vt:lpstr>
      <vt:lpstr>Futura PT Demi</vt:lpstr>
      <vt:lpstr>PT Sans</vt:lpstr>
      <vt:lpstr>Roboto Slab</vt:lpstr>
      <vt:lpstr>Times New Roman</vt:lpstr>
      <vt:lpstr>Wingdings</vt:lpstr>
      <vt:lpstr>Специальное оформление</vt:lpstr>
      <vt:lpstr>Как мы развиваем методологию «1С:Документооборота» и «1С:Архива». Презентация нового Комплекта нормативных документов – 2026. </vt:lpstr>
      <vt:lpstr>Методология построения системы управления документами в организации</vt:lpstr>
      <vt:lpstr>Методология построение системы управления документами в организации</vt:lpstr>
      <vt:lpstr>Презентация PowerPoint</vt:lpstr>
      <vt:lpstr>Презентация PowerPoint</vt:lpstr>
      <vt:lpstr>Презентация PowerPoint</vt:lpstr>
      <vt:lpstr>Комплект нормативных документов-2026 (редакция 8)</vt:lpstr>
      <vt:lpstr>Презентация PowerPoint</vt:lpstr>
      <vt:lpstr>Комплект нормативных документов </vt:lpstr>
      <vt:lpstr>Комплект нормативных документов</vt:lpstr>
      <vt:lpstr>Цели и результаты выпуска редакции Комплекта-2026</vt:lpstr>
      <vt:lpstr>Новинки Комплекта-2026</vt:lpstr>
      <vt:lpstr>Электронные версии документов</vt:lpstr>
      <vt:lpstr>Условия продажи</vt:lpstr>
      <vt:lpstr>Перспективы развития Комплекта</vt:lpstr>
      <vt:lpstr>Презентация PowerPoint</vt:lpstr>
      <vt:lpstr>Образовательные программы от 1С</vt:lpstr>
      <vt:lpstr>Книги от 1С</vt:lpstr>
      <vt:lpstr>Другие методические разработки.  Оценка эффективности внедрения СЭД и СХЭД</vt:lpstr>
      <vt:lpstr>Обучающие материалы  на портале «1С:Документооборота» и «1С:Архива»</vt:lpstr>
      <vt:lpstr>Сертификация по Методологии управления документами от 1С</vt:lpstr>
      <vt:lpstr>Методология управления документами от 1С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Demo</dc:creator>
  <cp:lastModifiedBy>Иванова Лариса Анатольевна</cp:lastModifiedBy>
  <cp:revision>88</cp:revision>
  <dcterms:created xsi:type="dcterms:W3CDTF">2020-12-24T07:58:18Z</dcterms:created>
  <dcterms:modified xsi:type="dcterms:W3CDTF">2026-10-09T13:46:31Z</dcterms:modified>
</cp:coreProperties>
</file>