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2" r:id="rId1"/>
    <p:sldMasterId id="2147483654" r:id="rId2"/>
    <p:sldMasterId id="2147484102" r:id="rId3"/>
    <p:sldMasterId id="2147484412" r:id="rId4"/>
    <p:sldMasterId id="2147484424" r:id="rId5"/>
    <p:sldMasterId id="2147484436" r:id="rId6"/>
    <p:sldMasterId id="2147484537" r:id="rId7"/>
    <p:sldMasterId id="2147485682" r:id="rId8"/>
    <p:sldMasterId id="2147485819" r:id="rId9"/>
  </p:sldMasterIdLst>
  <p:notesMasterIdLst>
    <p:notesMasterId r:id="rId68"/>
  </p:notesMasterIdLst>
  <p:sldIdLst>
    <p:sldId id="658" r:id="rId10"/>
    <p:sldId id="677" r:id="rId11"/>
    <p:sldId id="676" r:id="rId12"/>
    <p:sldId id="671" r:id="rId13"/>
    <p:sldId id="681" r:id="rId14"/>
    <p:sldId id="680" r:id="rId15"/>
    <p:sldId id="720" r:id="rId16"/>
    <p:sldId id="718" r:id="rId17"/>
    <p:sldId id="719" r:id="rId18"/>
    <p:sldId id="717" r:id="rId19"/>
    <p:sldId id="715" r:id="rId20"/>
    <p:sldId id="670" r:id="rId21"/>
    <p:sldId id="701" r:id="rId22"/>
    <p:sldId id="683" r:id="rId23"/>
    <p:sldId id="686" r:id="rId24"/>
    <p:sldId id="702" r:id="rId25"/>
    <p:sldId id="691" r:id="rId26"/>
    <p:sldId id="679" r:id="rId27"/>
    <p:sldId id="674" r:id="rId28"/>
    <p:sldId id="688" r:id="rId29"/>
    <p:sldId id="673" r:id="rId30"/>
    <p:sldId id="672" r:id="rId31"/>
    <p:sldId id="716" r:id="rId32"/>
    <p:sldId id="690" r:id="rId33"/>
    <p:sldId id="669" r:id="rId34"/>
    <p:sldId id="696" r:id="rId35"/>
    <p:sldId id="714" r:id="rId36"/>
    <p:sldId id="723" r:id="rId37"/>
    <p:sldId id="726" r:id="rId38"/>
    <p:sldId id="725" r:id="rId39"/>
    <p:sldId id="724" r:id="rId40"/>
    <p:sldId id="693" r:id="rId41"/>
    <p:sldId id="697" r:id="rId42"/>
    <p:sldId id="709" r:id="rId43"/>
    <p:sldId id="710" r:id="rId44"/>
    <p:sldId id="699" r:id="rId45"/>
    <p:sldId id="698" r:id="rId46"/>
    <p:sldId id="694" r:id="rId47"/>
    <p:sldId id="695" r:id="rId48"/>
    <p:sldId id="704" r:id="rId49"/>
    <p:sldId id="703" r:id="rId50"/>
    <p:sldId id="728" r:id="rId51"/>
    <p:sldId id="692" r:id="rId52"/>
    <p:sldId id="730" r:id="rId53"/>
    <p:sldId id="650" r:id="rId54"/>
    <p:sldId id="736" r:id="rId55"/>
    <p:sldId id="655" r:id="rId56"/>
    <p:sldId id="652" r:id="rId57"/>
    <p:sldId id="654" r:id="rId58"/>
    <p:sldId id="653" r:id="rId59"/>
    <p:sldId id="656" r:id="rId60"/>
    <p:sldId id="722" r:id="rId61"/>
    <p:sldId id="735" r:id="rId62"/>
    <p:sldId id="729" r:id="rId63"/>
    <p:sldId id="731" r:id="rId64"/>
    <p:sldId id="733" r:id="rId65"/>
    <p:sldId id="732" r:id="rId66"/>
    <p:sldId id="734" r:id="rId67"/>
  </p:sldIdLst>
  <p:sldSz cx="9144000" cy="6859588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499C44-645C-43B0-AAF0-09FEF445FA95}">
          <p14:sldIdLst>
            <p14:sldId id="658"/>
            <p14:sldId id="677"/>
            <p14:sldId id="676"/>
            <p14:sldId id="671"/>
            <p14:sldId id="681"/>
            <p14:sldId id="680"/>
            <p14:sldId id="720"/>
            <p14:sldId id="718"/>
            <p14:sldId id="719"/>
            <p14:sldId id="717"/>
            <p14:sldId id="715"/>
            <p14:sldId id="670"/>
            <p14:sldId id="701"/>
            <p14:sldId id="683"/>
            <p14:sldId id="686"/>
            <p14:sldId id="702"/>
            <p14:sldId id="691"/>
            <p14:sldId id="679"/>
            <p14:sldId id="674"/>
            <p14:sldId id="688"/>
            <p14:sldId id="673"/>
            <p14:sldId id="672"/>
            <p14:sldId id="716"/>
            <p14:sldId id="690"/>
            <p14:sldId id="669"/>
            <p14:sldId id="696"/>
            <p14:sldId id="714"/>
            <p14:sldId id="723"/>
            <p14:sldId id="726"/>
            <p14:sldId id="725"/>
            <p14:sldId id="724"/>
            <p14:sldId id="693"/>
            <p14:sldId id="697"/>
            <p14:sldId id="709"/>
            <p14:sldId id="710"/>
            <p14:sldId id="699"/>
            <p14:sldId id="698"/>
            <p14:sldId id="694"/>
            <p14:sldId id="695"/>
            <p14:sldId id="704"/>
            <p14:sldId id="703"/>
            <p14:sldId id="728"/>
            <p14:sldId id="692"/>
            <p14:sldId id="730"/>
            <p14:sldId id="650"/>
            <p14:sldId id="736"/>
            <p14:sldId id="655"/>
            <p14:sldId id="652"/>
            <p14:sldId id="654"/>
            <p14:sldId id="653"/>
            <p14:sldId id="656"/>
            <p14:sldId id="722"/>
            <p14:sldId id="735"/>
            <p14:sldId id="729"/>
            <p14:sldId id="731"/>
            <p14:sldId id="733"/>
            <p14:sldId id="732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AA2D"/>
    <a:srgbClr val="FF9900"/>
    <a:srgbClr val="FFCC00"/>
    <a:srgbClr val="FBB67D"/>
    <a:srgbClr val="FF9933"/>
    <a:srgbClr val="FBEAA2"/>
    <a:srgbClr val="996633"/>
    <a:srgbClr val="FFCC99"/>
    <a:srgbClr val="FC6E51"/>
    <a:srgbClr val="57B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43" autoAdjust="0"/>
    <p:restoredTop sz="72498" autoAdjust="0"/>
  </p:normalViewPr>
  <p:slideViewPr>
    <p:cSldViewPr>
      <p:cViewPr varScale="1">
        <p:scale>
          <a:sx n="138" d="100"/>
          <a:sy n="138" d="100"/>
        </p:scale>
        <p:origin x="4400" y="184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888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C1857F1-5628-42BE-9DA5-FBB340E17B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900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9164A0-42F2-45FA-855C-60A09CDF1FC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1С:УХ включает функционал по управлению НСИ в масштабах холдинга, который позволяет организовать полноценный процесс управления НСИ, включая:</a:t>
            </a:r>
          </a:p>
          <a:p>
            <a:r>
              <a:rPr lang="ru-RU" altLang="ru-RU" dirty="0"/>
              <a:t>формирование информации о структуре метаданных ВУС</a:t>
            </a:r>
          </a:p>
          <a:p>
            <a:r>
              <a:rPr lang="ru-RU" altLang="ru-RU" dirty="0"/>
              <a:t>импорт различных версий НСИ из учетных систем</a:t>
            </a:r>
          </a:p>
          <a:p>
            <a:r>
              <a:rPr lang="ru-RU" altLang="ru-RU" dirty="0"/>
              <a:t>гармонизация, очистка, </a:t>
            </a:r>
            <a:r>
              <a:rPr lang="ru-RU" altLang="ru-RU" dirty="0" err="1"/>
              <a:t>структуирование</a:t>
            </a:r>
            <a:r>
              <a:rPr lang="ru-RU" altLang="ru-RU" dirty="0"/>
              <a:t> корпоративных классификаторов</a:t>
            </a:r>
          </a:p>
          <a:p>
            <a:r>
              <a:rPr lang="ru-RU" altLang="ru-RU" dirty="0"/>
              <a:t>централизованное ведение НСИ (включая заявки на изменение (добавление, изменение, удаление) элементов НСИ)</a:t>
            </a:r>
          </a:p>
          <a:p>
            <a:r>
              <a:rPr lang="ru-RU" altLang="ru-RU" dirty="0"/>
              <a:t>экспорт эталонной стандартизованной НСИ в учетные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721164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Комфортно использовать разные</a:t>
            </a:r>
            <a:r>
              <a:rPr lang="ru-RU" baseline="0" dirty="0"/>
              <a:t> источники информации.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9AC66-C47A-4850-98A1-5E60515D8990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781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Показывать</a:t>
            </a:r>
            <a:r>
              <a:rPr lang="ru-RU" baseline="0" dirty="0"/>
              <a:t> в режиме анимации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05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BBD9F6-5318-4F64-9EB1-FB6A9CBC29DD}" type="slidenum">
              <a:rPr lang="ru-RU" altLang="ru-RU" sz="1200">
                <a:latin typeface="Times New Roman" pitchFamily="18" charset="0"/>
              </a:rPr>
              <a:pPr/>
              <a:t>25</a:t>
            </a:fld>
            <a:endParaRPr lang="ru-RU" alt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85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В новой редакции.</a:t>
            </a:r>
          </a:p>
          <a:p>
            <a:r>
              <a:rPr lang="ru-RU" altLang="ru-RU" dirty="0"/>
              <a:t>NPV можно и в </a:t>
            </a:r>
            <a:r>
              <a:rPr lang="ru-RU" altLang="ru-RU" dirty="0" err="1"/>
              <a:t>Экселе</a:t>
            </a:r>
            <a:r>
              <a:rPr lang="ru-RU" altLang="ru-RU" dirty="0"/>
              <a:t>, </a:t>
            </a:r>
            <a:r>
              <a:rPr lang="ru-RU" altLang="ru-RU" dirty="0" err="1"/>
              <a:t>Гант</a:t>
            </a:r>
            <a:r>
              <a:rPr lang="ru-RU" altLang="ru-RU" dirty="0"/>
              <a:t> неплохо получается в MS </a:t>
            </a:r>
            <a:r>
              <a:rPr lang="ru-RU" altLang="ru-RU" dirty="0" err="1"/>
              <a:t>Project</a:t>
            </a:r>
            <a:r>
              <a:rPr lang="ru-RU" altLang="ru-RU" dirty="0"/>
              <a:t>, </a:t>
            </a:r>
            <a:r>
              <a:rPr lang="ru-RU" altLang="ru-RU" dirty="0" err="1"/>
              <a:t>инвест</a:t>
            </a:r>
            <a:r>
              <a:rPr lang="ru-RU" altLang="ru-RU" dirty="0"/>
              <a:t>. заявки можно согласовать по почте или в ДО.</a:t>
            </a:r>
          </a:p>
          <a:p>
            <a:r>
              <a:rPr lang="ru-RU" altLang="ru-RU" dirty="0"/>
              <a:t>При автоматизации </a:t>
            </a:r>
            <a:r>
              <a:rPr lang="ru-RU" altLang="ru-RU" dirty="0" err="1"/>
              <a:t>инвест</a:t>
            </a:r>
            <a:r>
              <a:rPr lang="ru-RU" altLang="ru-RU" dirty="0"/>
              <a:t>. проектов проблема кроется в разрыве </a:t>
            </a:r>
            <a:r>
              <a:rPr lang="ru-RU" altLang="ru-RU" dirty="0" err="1"/>
              <a:t>инвест</a:t>
            </a:r>
            <a:r>
              <a:rPr lang="ru-RU" altLang="ru-RU" dirty="0"/>
              <a:t>. процесса между разными системами и особенно ярко этот дефект виден при актуализации бюджетов и как следствие параметров </a:t>
            </a:r>
            <a:r>
              <a:rPr lang="ru-RU" altLang="ru-RU" dirty="0" err="1"/>
              <a:t>инвест.проекта</a:t>
            </a:r>
            <a:r>
              <a:rPr lang="ru-RU" altLang="ru-RU" dirty="0"/>
              <a:t> при смещении сроков этапов.</a:t>
            </a:r>
          </a:p>
          <a:p>
            <a:r>
              <a:rPr lang="ru-RU" altLang="ru-RU" dirty="0"/>
              <a:t>Мы отлично интегрированы как с ДО так и MSP, факт можно поднять из любой учетной системы или вести его непосредственно в УХ. </a:t>
            </a:r>
          </a:p>
          <a:p>
            <a:r>
              <a:rPr lang="ru-RU" altLang="ru-RU" dirty="0"/>
              <a:t>Оценка альтернативных проектов по методу </a:t>
            </a:r>
            <a:r>
              <a:rPr lang="ru-RU" altLang="ru-RU" dirty="0" err="1"/>
              <a:t>Борда</a:t>
            </a:r>
            <a:r>
              <a:rPr lang="ru-RU" altLang="ru-RU" dirty="0"/>
              <a:t>, автоматическая актуализация 11 КПП NPV</a:t>
            </a:r>
            <a:r>
              <a:rPr lang="en-US" altLang="ru-RU" dirty="0"/>
              <a:t>, </a:t>
            </a:r>
            <a:r>
              <a:rPr lang="ru-RU" altLang="ru-RU" dirty="0"/>
              <a:t>б</a:t>
            </a:r>
            <a:r>
              <a:rPr lang="en-US" altLang="ru-RU" dirty="0"/>
              <a:t>IRR </a:t>
            </a:r>
            <a:r>
              <a:rPr lang="ru-RU" altLang="ru-RU" dirty="0"/>
              <a:t>при изменении </a:t>
            </a:r>
            <a:r>
              <a:rPr lang="ru-RU" altLang="ru-RU" dirty="0" err="1"/>
              <a:t>Ганта</a:t>
            </a:r>
            <a:r>
              <a:rPr lang="ru-RU" altLang="ru-RU" dirty="0"/>
              <a:t> добавляет гибкости.</a:t>
            </a:r>
          </a:p>
          <a:p>
            <a:r>
              <a:rPr lang="ru-RU" altLang="ru-RU" dirty="0"/>
              <a:t>И все это наглядно визуализируется в аналитической панели.</a:t>
            </a:r>
          </a:p>
          <a:p>
            <a:r>
              <a:rPr lang="ru-RU" altLang="ru-RU" dirty="0"/>
              <a:t>Благодаря этим</a:t>
            </a:r>
            <a:r>
              <a:rPr lang="en-US" altLang="ru-RU" dirty="0"/>
              <a:t> </a:t>
            </a:r>
            <a:r>
              <a:rPr lang="ru-RU" altLang="ru-RU" dirty="0"/>
              <a:t> инструментам УХ помогает автоматизировать инвестиционный процесс от заявки до завершения проекта. 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D6C693-E1BF-4D55-8DC1-FE6EE310A95E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94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В новой редакции.</a:t>
            </a:r>
          </a:p>
          <a:p>
            <a:r>
              <a:rPr lang="ru-RU" altLang="ru-RU" dirty="0"/>
              <a:t>NPV можно и в </a:t>
            </a:r>
            <a:r>
              <a:rPr lang="ru-RU" altLang="ru-RU" dirty="0" err="1"/>
              <a:t>Экселе</a:t>
            </a:r>
            <a:r>
              <a:rPr lang="ru-RU" altLang="ru-RU" dirty="0"/>
              <a:t>, </a:t>
            </a:r>
            <a:r>
              <a:rPr lang="ru-RU" altLang="ru-RU" dirty="0" err="1"/>
              <a:t>Гант</a:t>
            </a:r>
            <a:r>
              <a:rPr lang="ru-RU" altLang="ru-RU" dirty="0"/>
              <a:t> неплохо получается в MS </a:t>
            </a:r>
            <a:r>
              <a:rPr lang="ru-RU" altLang="ru-RU" dirty="0" err="1"/>
              <a:t>Project</a:t>
            </a:r>
            <a:r>
              <a:rPr lang="ru-RU" altLang="ru-RU" dirty="0"/>
              <a:t>, </a:t>
            </a:r>
            <a:r>
              <a:rPr lang="ru-RU" altLang="ru-RU" dirty="0" err="1"/>
              <a:t>инвест</a:t>
            </a:r>
            <a:r>
              <a:rPr lang="ru-RU" altLang="ru-RU" dirty="0"/>
              <a:t>. заявки можно согласовать по почте или в ДО.</a:t>
            </a:r>
          </a:p>
          <a:p>
            <a:r>
              <a:rPr lang="ru-RU" altLang="ru-RU" dirty="0"/>
              <a:t>При автоматизации </a:t>
            </a:r>
            <a:r>
              <a:rPr lang="ru-RU" altLang="ru-RU" dirty="0" err="1"/>
              <a:t>инвест</a:t>
            </a:r>
            <a:r>
              <a:rPr lang="ru-RU" altLang="ru-RU" dirty="0"/>
              <a:t>. проектов проблема кроется в разрыве </a:t>
            </a:r>
            <a:r>
              <a:rPr lang="ru-RU" altLang="ru-RU" dirty="0" err="1"/>
              <a:t>инвест</a:t>
            </a:r>
            <a:r>
              <a:rPr lang="ru-RU" altLang="ru-RU" dirty="0"/>
              <a:t>. процесса между разными системами и особенно ярко этот дефект виден при актуализации бюджетов и как следствие параметров </a:t>
            </a:r>
            <a:r>
              <a:rPr lang="ru-RU" altLang="ru-RU" dirty="0" err="1"/>
              <a:t>инвест.проекта</a:t>
            </a:r>
            <a:r>
              <a:rPr lang="ru-RU" altLang="ru-RU" dirty="0"/>
              <a:t> при смещении сроков этапов.</a:t>
            </a:r>
          </a:p>
          <a:p>
            <a:r>
              <a:rPr lang="ru-RU" altLang="ru-RU" dirty="0"/>
              <a:t>Мы отлично интегрированы как с ДО так и MSP, факт можно поднять из любой учетной системы или вести его непосредственно в УХ. </a:t>
            </a:r>
          </a:p>
          <a:p>
            <a:r>
              <a:rPr lang="ru-RU" altLang="ru-RU" dirty="0"/>
              <a:t>Оценка альтернативных проектов по методу </a:t>
            </a:r>
            <a:r>
              <a:rPr lang="ru-RU" altLang="ru-RU" dirty="0" err="1"/>
              <a:t>Борда</a:t>
            </a:r>
            <a:r>
              <a:rPr lang="ru-RU" altLang="ru-RU" dirty="0"/>
              <a:t>, автоматическая актуализация 11 КПП NPV</a:t>
            </a:r>
            <a:r>
              <a:rPr lang="en-US" altLang="ru-RU" dirty="0"/>
              <a:t>, </a:t>
            </a:r>
            <a:r>
              <a:rPr lang="ru-RU" altLang="ru-RU" dirty="0"/>
              <a:t>б</a:t>
            </a:r>
            <a:r>
              <a:rPr lang="en-US" altLang="ru-RU" dirty="0"/>
              <a:t>IRR </a:t>
            </a:r>
            <a:r>
              <a:rPr lang="ru-RU" altLang="ru-RU" dirty="0"/>
              <a:t>при изменении </a:t>
            </a:r>
            <a:r>
              <a:rPr lang="ru-RU" altLang="ru-RU" dirty="0" err="1"/>
              <a:t>Ганта</a:t>
            </a:r>
            <a:r>
              <a:rPr lang="ru-RU" altLang="ru-RU" dirty="0"/>
              <a:t> добавляет гибкости.</a:t>
            </a:r>
          </a:p>
          <a:p>
            <a:r>
              <a:rPr lang="ru-RU" altLang="ru-RU" dirty="0"/>
              <a:t>И все это наглядно визуализируется в аналитической панели.</a:t>
            </a:r>
          </a:p>
          <a:p>
            <a:r>
              <a:rPr lang="ru-RU" altLang="ru-RU" dirty="0"/>
              <a:t>Благодаря этим</a:t>
            </a:r>
            <a:r>
              <a:rPr lang="en-US" altLang="ru-RU" dirty="0"/>
              <a:t> </a:t>
            </a:r>
            <a:r>
              <a:rPr lang="ru-RU" altLang="ru-RU" dirty="0"/>
              <a:t> инструментам УХ помогает автоматизировать инвестиционный процесс от заявки до завершения проекта. 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D6C693-E1BF-4D55-8DC1-FE6EE310A95E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94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В новой редакции.</a:t>
            </a:r>
          </a:p>
          <a:p>
            <a:r>
              <a:rPr lang="ru-RU" altLang="ru-RU" dirty="0"/>
              <a:t>NPV можно и в </a:t>
            </a:r>
            <a:r>
              <a:rPr lang="ru-RU" altLang="ru-RU" dirty="0" err="1"/>
              <a:t>Экселе</a:t>
            </a:r>
            <a:r>
              <a:rPr lang="ru-RU" altLang="ru-RU" dirty="0"/>
              <a:t>, </a:t>
            </a:r>
            <a:r>
              <a:rPr lang="ru-RU" altLang="ru-RU" dirty="0" err="1"/>
              <a:t>Гант</a:t>
            </a:r>
            <a:r>
              <a:rPr lang="ru-RU" altLang="ru-RU" dirty="0"/>
              <a:t> неплохо получается в MS </a:t>
            </a:r>
            <a:r>
              <a:rPr lang="ru-RU" altLang="ru-RU" dirty="0" err="1"/>
              <a:t>Project</a:t>
            </a:r>
            <a:r>
              <a:rPr lang="ru-RU" altLang="ru-RU" dirty="0"/>
              <a:t>, </a:t>
            </a:r>
            <a:r>
              <a:rPr lang="ru-RU" altLang="ru-RU" dirty="0" err="1"/>
              <a:t>инвест</a:t>
            </a:r>
            <a:r>
              <a:rPr lang="ru-RU" altLang="ru-RU" dirty="0"/>
              <a:t>. заявки можно согласовать по почте или в ДО.</a:t>
            </a:r>
          </a:p>
          <a:p>
            <a:r>
              <a:rPr lang="ru-RU" altLang="ru-RU" dirty="0"/>
              <a:t>При автоматизации </a:t>
            </a:r>
            <a:r>
              <a:rPr lang="ru-RU" altLang="ru-RU" dirty="0" err="1"/>
              <a:t>инвест</a:t>
            </a:r>
            <a:r>
              <a:rPr lang="ru-RU" altLang="ru-RU" dirty="0"/>
              <a:t>. проектов проблема кроется в разрыве </a:t>
            </a:r>
            <a:r>
              <a:rPr lang="ru-RU" altLang="ru-RU" dirty="0" err="1"/>
              <a:t>инвест</a:t>
            </a:r>
            <a:r>
              <a:rPr lang="ru-RU" altLang="ru-RU" dirty="0"/>
              <a:t>. процесса между разными системами и особенно ярко этот дефект виден при актуализации бюджетов и как следствие параметров </a:t>
            </a:r>
            <a:r>
              <a:rPr lang="ru-RU" altLang="ru-RU" dirty="0" err="1"/>
              <a:t>инвест.проекта</a:t>
            </a:r>
            <a:r>
              <a:rPr lang="ru-RU" altLang="ru-RU" dirty="0"/>
              <a:t> при смещении сроков этапов.</a:t>
            </a:r>
          </a:p>
          <a:p>
            <a:r>
              <a:rPr lang="ru-RU" altLang="ru-RU" dirty="0"/>
              <a:t>Мы отлично интегрированы как с ДО так и MSP, факт можно поднять из любой учетной системы или вести его непосредственно в УХ. </a:t>
            </a:r>
          </a:p>
          <a:p>
            <a:r>
              <a:rPr lang="ru-RU" altLang="ru-RU" dirty="0"/>
              <a:t>Оценка альтернативных проектов по методу </a:t>
            </a:r>
            <a:r>
              <a:rPr lang="ru-RU" altLang="ru-RU" dirty="0" err="1"/>
              <a:t>Борда</a:t>
            </a:r>
            <a:r>
              <a:rPr lang="ru-RU" altLang="ru-RU" dirty="0"/>
              <a:t>, автоматическая актуализация 11 КПП NPV</a:t>
            </a:r>
            <a:r>
              <a:rPr lang="en-US" altLang="ru-RU" dirty="0"/>
              <a:t>, </a:t>
            </a:r>
            <a:r>
              <a:rPr lang="ru-RU" altLang="ru-RU" dirty="0"/>
              <a:t>б</a:t>
            </a:r>
            <a:r>
              <a:rPr lang="en-US" altLang="ru-RU" dirty="0"/>
              <a:t>IRR </a:t>
            </a:r>
            <a:r>
              <a:rPr lang="ru-RU" altLang="ru-RU" dirty="0"/>
              <a:t>при изменении </a:t>
            </a:r>
            <a:r>
              <a:rPr lang="ru-RU" altLang="ru-RU" dirty="0" err="1"/>
              <a:t>Ганта</a:t>
            </a:r>
            <a:r>
              <a:rPr lang="ru-RU" altLang="ru-RU" dirty="0"/>
              <a:t> добавляет гибкости.</a:t>
            </a:r>
          </a:p>
          <a:p>
            <a:r>
              <a:rPr lang="ru-RU" altLang="ru-RU" dirty="0"/>
              <a:t>И все это наглядно визуализируется в аналитической панели.</a:t>
            </a:r>
          </a:p>
          <a:p>
            <a:r>
              <a:rPr lang="ru-RU" altLang="ru-RU" dirty="0"/>
              <a:t>Благодаря этим</a:t>
            </a:r>
            <a:r>
              <a:rPr lang="en-US" altLang="ru-RU" dirty="0"/>
              <a:t> </a:t>
            </a:r>
            <a:r>
              <a:rPr lang="ru-RU" altLang="ru-RU" dirty="0"/>
              <a:t> инструментам УХ помогает автоматизировать инвестиционный процесс от заявки до завершения проекта. 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D6C693-E1BF-4D55-8DC1-FE6EE310A95E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9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В новой редакции.</a:t>
            </a:r>
          </a:p>
          <a:p>
            <a:r>
              <a:rPr lang="ru-RU" altLang="ru-RU" dirty="0"/>
              <a:t>NPV можно и в </a:t>
            </a:r>
            <a:r>
              <a:rPr lang="ru-RU" altLang="ru-RU" dirty="0" err="1"/>
              <a:t>Экселе</a:t>
            </a:r>
            <a:r>
              <a:rPr lang="ru-RU" altLang="ru-RU" dirty="0"/>
              <a:t>, </a:t>
            </a:r>
            <a:r>
              <a:rPr lang="ru-RU" altLang="ru-RU" dirty="0" err="1"/>
              <a:t>Гант</a:t>
            </a:r>
            <a:r>
              <a:rPr lang="ru-RU" altLang="ru-RU" dirty="0"/>
              <a:t> неплохо получается в MS </a:t>
            </a:r>
            <a:r>
              <a:rPr lang="ru-RU" altLang="ru-RU" dirty="0" err="1"/>
              <a:t>Project</a:t>
            </a:r>
            <a:r>
              <a:rPr lang="ru-RU" altLang="ru-RU" dirty="0"/>
              <a:t>, </a:t>
            </a:r>
            <a:r>
              <a:rPr lang="ru-RU" altLang="ru-RU" dirty="0" err="1"/>
              <a:t>инвест</a:t>
            </a:r>
            <a:r>
              <a:rPr lang="ru-RU" altLang="ru-RU" dirty="0"/>
              <a:t>. заявки можно согласовать по почте или в ДО.</a:t>
            </a:r>
          </a:p>
          <a:p>
            <a:r>
              <a:rPr lang="ru-RU" altLang="ru-RU" dirty="0"/>
              <a:t>При автоматизации </a:t>
            </a:r>
            <a:r>
              <a:rPr lang="ru-RU" altLang="ru-RU" dirty="0" err="1"/>
              <a:t>инвест</a:t>
            </a:r>
            <a:r>
              <a:rPr lang="ru-RU" altLang="ru-RU" dirty="0"/>
              <a:t>. проектов проблема кроется в разрыве </a:t>
            </a:r>
            <a:r>
              <a:rPr lang="ru-RU" altLang="ru-RU" dirty="0" err="1"/>
              <a:t>инвест</a:t>
            </a:r>
            <a:r>
              <a:rPr lang="ru-RU" altLang="ru-RU" dirty="0"/>
              <a:t>. процесса между разными системами и особенно ярко этот дефект виден при актуализации бюджетов и как следствие параметров </a:t>
            </a:r>
            <a:r>
              <a:rPr lang="ru-RU" altLang="ru-RU" dirty="0" err="1"/>
              <a:t>инвест.проекта</a:t>
            </a:r>
            <a:r>
              <a:rPr lang="ru-RU" altLang="ru-RU" dirty="0"/>
              <a:t> при смещении сроков этапов.</a:t>
            </a:r>
          </a:p>
          <a:p>
            <a:r>
              <a:rPr lang="ru-RU" altLang="ru-RU" dirty="0"/>
              <a:t>Мы отлично интегрированы как с ДО так и MSP, факт можно поднять из любой учетной системы или вести его непосредственно в УХ. </a:t>
            </a:r>
          </a:p>
          <a:p>
            <a:r>
              <a:rPr lang="ru-RU" altLang="ru-RU" dirty="0"/>
              <a:t>Оценка альтернативных проектов по методу </a:t>
            </a:r>
            <a:r>
              <a:rPr lang="ru-RU" altLang="ru-RU" dirty="0" err="1"/>
              <a:t>Борда</a:t>
            </a:r>
            <a:r>
              <a:rPr lang="ru-RU" altLang="ru-RU" dirty="0"/>
              <a:t>, автоматическая актуализация 11 КПП NPV</a:t>
            </a:r>
            <a:r>
              <a:rPr lang="en-US" altLang="ru-RU" dirty="0"/>
              <a:t>, </a:t>
            </a:r>
            <a:r>
              <a:rPr lang="ru-RU" altLang="ru-RU" dirty="0"/>
              <a:t>б</a:t>
            </a:r>
            <a:r>
              <a:rPr lang="en-US" altLang="ru-RU" dirty="0"/>
              <a:t>IRR </a:t>
            </a:r>
            <a:r>
              <a:rPr lang="ru-RU" altLang="ru-RU" dirty="0"/>
              <a:t>при изменении </a:t>
            </a:r>
            <a:r>
              <a:rPr lang="ru-RU" altLang="ru-RU" dirty="0" err="1"/>
              <a:t>Ганта</a:t>
            </a:r>
            <a:r>
              <a:rPr lang="ru-RU" altLang="ru-RU" dirty="0"/>
              <a:t> добавляет гибкости.</a:t>
            </a:r>
          </a:p>
          <a:p>
            <a:r>
              <a:rPr lang="ru-RU" altLang="ru-RU" dirty="0"/>
              <a:t>И все это наглядно визуализируется в аналитической панели.</a:t>
            </a:r>
          </a:p>
          <a:p>
            <a:r>
              <a:rPr lang="ru-RU" altLang="ru-RU" dirty="0"/>
              <a:t>Благодаря этим</a:t>
            </a:r>
            <a:r>
              <a:rPr lang="en-US" altLang="ru-RU" dirty="0"/>
              <a:t> </a:t>
            </a:r>
            <a:r>
              <a:rPr lang="ru-RU" altLang="ru-RU" dirty="0"/>
              <a:t> инструментам УХ помогает автоматизировать инвестиционный процесс от заявки до завершения проекта. 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D6C693-E1BF-4D55-8DC1-FE6EE310A95E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94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В новой редакции.</a:t>
            </a:r>
          </a:p>
          <a:p>
            <a:r>
              <a:rPr lang="ru-RU" altLang="ru-RU" dirty="0"/>
              <a:t>NPV можно и в </a:t>
            </a:r>
            <a:r>
              <a:rPr lang="ru-RU" altLang="ru-RU" dirty="0" err="1"/>
              <a:t>Экселе</a:t>
            </a:r>
            <a:r>
              <a:rPr lang="ru-RU" altLang="ru-RU" dirty="0"/>
              <a:t>, </a:t>
            </a:r>
            <a:r>
              <a:rPr lang="ru-RU" altLang="ru-RU" dirty="0" err="1"/>
              <a:t>Гант</a:t>
            </a:r>
            <a:r>
              <a:rPr lang="ru-RU" altLang="ru-RU" dirty="0"/>
              <a:t> неплохо получается в MS </a:t>
            </a:r>
            <a:r>
              <a:rPr lang="ru-RU" altLang="ru-RU" dirty="0" err="1"/>
              <a:t>Project</a:t>
            </a:r>
            <a:r>
              <a:rPr lang="ru-RU" altLang="ru-RU" dirty="0"/>
              <a:t>, </a:t>
            </a:r>
            <a:r>
              <a:rPr lang="ru-RU" altLang="ru-RU" dirty="0" err="1"/>
              <a:t>инвест</a:t>
            </a:r>
            <a:r>
              <a:rPr lang="ru-RU" altLang="ru-RU" dirty="0"/>
              <a:t>. заявки можно согласовать по почте или в ДО.</a:t>
            </a:r>
          </a:p>
          <a:p>
            <a:r>
              <a:rPr lang="ru-RU" altLang="ru-RU" dirty="0"/>
              <a:t>При автоматизации </a:t>
            </a:r>
            <a:r>
              <a:rPr lang="ru-RU" altLang="ru-RU" dirty="0" err="1"/>
              <a:t>инвест</a:t>
            </a:r>
            <a:r>
              <a:rPr lang="ru-RU" altLang="ru-RU" dirty="0"/>
              <a:t>. проектов проблема кроется в разрыве </a:t>
            </a:r>
            <a:r>
              <a:rPr lang="ru-RU" altLang="ru-RU" dirty="0" err="1"/>
              <a:t>инвест</a:t>
            </a:r>
            <a:r>
              <a:rPr lang="ru-RU" altLang="ru-RU" dirty="0"/>
              <a:t>. процесса между разными системами и особенно ярко этот дефект виден при актуализации бюджетов и как следствие параметров </a:t>
            </a:r>
            <a:r>
              <a:rPr lang="ru-RU" altLang="ru-RU" dirty="0" err="1"/>
              <a:t>инвест.проекта</a:t>
            </a:r>
            <a:r>
              <a:rPr lang="ru-RU" altLang="ru-RU" dirty="0"/>
              <a:t> при смещении сроков этапов.</a:t>
            </a:r>
          </a:p>
          <a:p>
            <a:r>
              <a:rPr lang="ru-RU" altLang="ru-RU" dirty="0"/>
              <a:t>Мы отлично интегрированы как с ДО так и MSP, факт можно поднять из любой учетной системы или вести его непосредственно в УХ. </a:t>
            </a:r>
          </a:p>
          <a:p>
            <a:r>
              <a:rPr lang="ru-RU" altLang="ru-RU" dirty="0"/>
              <a:t>Оценка альтернативных проектов по методу </a:t>
            </a:r>
            <a:r>
              <a:rPr lang="ru-RU" altLang="ru-RU" dirty="0" err="1"/>
              <a:t>Борда</a:t>
            </a:r>
            <a:r>
              <a:rPr lang="ru-RU" altLang="ru-RU" dirty="0"/>
              <a:t>, автоматическая актуализация 11 КПП NPV</a:t>
            </a:r>
            <a:r>
              <a:rPr lang="en-US" altLang="ru-RU" dirty="0"/>
              <a:t>, </a:t>
            </a:r>
            <a:r>
              <a:rPr lang="ru-RU" altLang="ru-RU" dirty="0"/>
              <a:t>б</a:t>
            </a:r>
            <a:r>
              <a:rPr lang="en-US" altLang="ru-RU" dirty="0"/>
              <a:t>IRR </a:t>
            </a:r>
            <a:r>
              <a:rPr lang="ru-RU" altLang="ru-RU" dirty="0"/>
              <a:t>при изменении </a:t>
            </a:r>
            <a:r>
              <a:rPr lang="ru-RU" altLang="ru-RU" dirty="0" err="1"/>
              <a:t>Ганта</a:t>
            </a:r>
            <a:r>
              <a:rPr lang="ru-RU" altLang="ru-RU" dirty="0"/>
              <a:t> добавляет гибкости.</a:t>
            </a:r>
          </a:p>
          <a:p>
            <a:r>
              <a:rPr lang="ru-RU" altLang="ru-RU" dirty="0"/>
              <a:t>И все это наглядно визуализируется в аналитической панели.</a:t>
            </a:r>
          </a:p>
          <a:p>
            <a:r>
              <a:rPr lang="ru-RU" altLang="ru-RU" dirty="0"/>
              <a:t>Благодаря этим</a:t>
            </a:r>
            <a:r>
              <a:rPr lang="en-US" altLang="ru-RU" dirty="0"/>
              <a:t> </a:t>
            </a:r>
            <a:r>
              <a:rPr lang="ru-RU" altLang="ru-RU" dirty="0"/>
              <a:t> инструментам УХ помогает автоматизировать инвестиционный процесс от заявки до завершения проекта. 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D6C693-E1BF-4D55-8DC1-FE6EE310A95E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94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7317DB-26AA-4DFC-B472-642B0FECA323}" type="slidenum">
              <a:rPr lang="ru-RU" altLang="ru-RU" sz="1200">
                <a:latin typeface="Times New Roman" pitchFamily="18" charset="0"/>
              </a:rPr>
              <a:pPr/>
              <a:t>37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2856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857F1-5628-42BE-9DA5-FBB340E17BA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6415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857F1-5628-42BE-9DA5-FBB340E17BA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857F1-5628-42BE-9DA5-FBB340E17BA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857F1-5628-42BE-9DA5-FBB340E17BA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857F1-5628-42BE-9DA5-FBB340E17BA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857F1-5628-42BE-9DA5-FBB340E17BA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52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53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2477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55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56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57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58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070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2856706" y="-2856706"/>
            <a:ext cx="3430588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029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698837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46" y="1681167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46" y="2505075"/>
            <a:ext cx="386873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7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52563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286228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2621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6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26068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6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95673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9"/>
            <a:ext cx="7886700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00444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0"/>
            <a:ext cx="1971675" cy="6178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8" y="0"/>
            <a:ext cx="5762625" cy="617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250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0"/>
            <a:ext cx="1971675" cy="6178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6" y="0"/>
            <a:ext cx="5762625" cy="617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2616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6"/>
            <a:ext cx="6858000" cy="2389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3625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9593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734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91050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4375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3961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44" y="1681166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44" y="2505075"/>
            <a:ext cx="386873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6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1978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86643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557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113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324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873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365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5169" y="0"/>
            <a:ext cx="2128837" cy="68595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0"/>
            <a:ext cx="6234113" cy="6859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3544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>
                <a:solidFill>
                  <a:srgbClr val="CC3300"/>
                </a:solidFill>
              </a:rPr>
              <a:t>Бизнес-форум 1С:</a:t>
            </a:r>
            <a:r>
              <a:rPr lang="en-US" altLang="ru-RU" sz="2800" b="1" dirty="0">
                <a:solidFill>
                  <a:srgbClr val="CC3300"/>
                </a:solidFill>
              </a:rPr>
              <a:t>ERP</a:t>
            </a:r>
            <a:r>
              <a:rPr lang="ru-RU" altLang="ru-RU" sz="2800" b="1" dirty="0">
                <a:solidFill>
                  <a:srgbClr val="CC3300"/>
                </a:solidFill>
              </a:rPr>
              <a:t>  </a:t>
            </a:r>
            <a:endParaRPr lang="en-US" altLang="ru-RU" sz="2800" b="1" dirty="0">
              <a:solidFill>
                <a:srgbClr val="CC33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dirty="0">
                <a:solidFill>
                  <a:srgbClr val="CC3300"/>
                </a:solidFill>
              </a:rPr>
              <a:t>2</a:t>
            </a:r>
            <a:r>
              <a:rPr lang="en-US" altLang="ru-RU" dirty="0">
                <a:solidFill>
                  <a:srgbClr val="CC3300"/>
                </a:solidFill>
              </a:rPr>
              <a:t>8</a:t>
            </a:r>
            <a:r>
              <a:rPr lang="ru-RU" altLang="ru-RU" dirty="0">
                <a:solidFill>
                  <a:srgbClr val="CC3300"/>
                </a:solidFill>
              </a:rPr>
              <a:t> октября 201</a:t>
            </a:r>
            <a:r>
              <a:rPr lang="en-US" altLang="ru-RU" dirty="0">
                <a:solidFill>
                  <a:srgbClr val="CC3300"/>
                </a:solidFill>
              </a:rPr>
              <a:t>6</a:t>
            </a:r>
            <a:r>
              <a:rPr lang="ru-RU" altLang="ru-RU" dirty="0">
                <a:solidFill>
                  <a:srgbClr val="CC3300"/>
                </a:solidFill>
              </a:rPr>
              <a:t> года</a:t>
            </a:r>
          </a:p>
        </p:txBody>
      </p:sp>
    </p:spTree>
    <p:extLst>
      <p:ext uri="{BB962C8B-B14F-4D97-AF65-F5344CB8AC3E}">
        <p14:creationId xmlns:p14="http://schemas.microsoft.com/office/powerpoint/2010/main" val="31558890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1082"/>
            <a:ext cx="8928100" cy="5257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05BDC-1E66-4FDD-BE07-33C90D9A4E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088450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21"/>
            <a:ext cx="777240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7390"/>
            <a:ext cx="7772400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7D08D-1AFB-4DC6-AAF9-A6170AF17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06285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710"/>
            <a:ext cx="4387850" cy="5257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10"/>
            <a:ext cx="4387850" cy="5257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45E2-C0BF-442D-B452-CB09129DD7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4787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469"/>
            <a:ext cx="4040188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5382"/>
            <a:ext cx="4040188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469"/>
            <a:ext cx="4041775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2175382"/>
            <a:ext cx="4041775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F763-7939-4EE7-97B1-8F72736B0D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95209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D6B1-BCA2-4B2F-9606-9CAE49B75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11606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99BB9-D1A1-4808-A703-F73D98A5DE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1062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91050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672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113"/>
            <a:ext cx="3008313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17"/>
            <a:ext cx="511175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436"/>
            <a:ext cx="3008313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252F-D486-4503-B401-04AF855AFF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357349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1715"/>
            <a:ext cx="5486400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920"/>
            <a:ext cx="5486400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8581"/>
            <a:ext cx="5486400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5B3B-4312-42AB-B9C0-B4A92EEEFA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05325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4FB39-12FD-4933-A4F0-83E83AFCA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6684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8" y="-26994"/>
            <a:ext cx="2232025" cy="655313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5" y="-26994"/>
            <a:ext cx="6543675" cy="655313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A4F7-67CC-4D0F-9EB5-54DE879102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1115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1" y="-26994"/>
            <a:ext cx="4824413" cy="10813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710"/>
            <a:ext cx="4387850" cy="5257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710"/>
            <a:ext cx="4387850" cy="2551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2848"/>
            <a:ext cx="4387850" cy="25532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9577-1839-470F-8DDF-B7B4FAD9B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81744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1" y="-26994"/>
            <a:ext cx="4824413" cy="10813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710"/>
            <a:ext cx="4387850" cy="2551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710"/>
            <a:ext cx="4387850" cy="2551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2848"/>
            <a:ext cx="4387850" cy="25532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2848"/>
            <a:ext cx="4387850" cy="25532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0194C-F1A9-4641-9056-65EAE93F2F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6634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2856706" y="-2856706"/>
            <a:ext cx="3430588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87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1981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91050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4363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3192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7928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44" y="1681166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44" y="2505075"/>
            <a:ext cx="386873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6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253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15290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86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3989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5905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90476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0"/>
            <a:ext cx="1971675" cy="6178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6" y="0"/>
            <a:ext cx="5762625" cy="617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354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2856706" y="-2856706"/>
            <a:ext cx="3430588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396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33346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91050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118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44" y="1681166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44" y="2505075"/>
            <a:ext cx="386873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6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2218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38146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44" y="1681166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44" y="2505075"/>
            <a:ext cx="386873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6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9795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6086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232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5343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9613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8"/>
            <a:ext cx="7886700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94848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0"/>
            <a:ext cx="1971675" cy="6178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6" y="0"/>
            <a:ext cx="5762625" cy="617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65843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>
                <a:solidFill>
                  <a:srgbClr val="CC3300"/>
                </a:solidFill>
              </a:rPr>
              <a:t>Бизнес-форум 1С:</a:t>
            </a:r>
            <a:r>
              <a:rPr lang="en-US" altLang="ru-RU" sz="2800" b="1" dirty="0">
                <a:solidFill>
                  <a:srgbClr val="CC3300"/>
                </a:solidFill>
              </a:rPr>
              <a:t>ERP</a:t>
            </a:r>
            <a:r>
              <a:rPr lang="ru-RU" altLang="ru-RU" sz="2800" b="1" dirty="0">
                <a:solidFill>
                  <a:srgbClr val="CC3300"/>
                </a:solidFill>
              </a:rPr>
              <a:t>  </a:t>
            </a:r>
            <a:endParaRPr lang="en-US" altLang="ru-RU" sz="2800" b="1" dirty="0">
              <a:solidFill>
                <a:srgbClr val="CC33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dirty="0">
                <a:solidFill>
                  <a:srgbClr val="CC3300"/>
                </a:solidFill>
              </a:rPr>
              <a:t>2</a:t>
            </a:r>
            <a:r>
              <a:rPr lang="en-US" altLang="ru-RU" dirty="0">
                <a:solidFill>
                  <a:srgbClr val="CC3300"/>
                </a:solidFill>
              </a:rPr>
              <a:t>8</a:t>
            </a:r>
            <a:r>
              <a:rPr lang="ru-RU" altLang="ru-RU" dirty="0">
                <a:solidFill>
                  <a:srgbClr val="CC3300"/>
                </a:solidFill>
              </a:rPr>
              <a:t> октября 201</a:t>
            </a:r>
            <a:r>
              <a:rPr lang="en-US" altLang="ru-RU" dirty="0">
                <a:solidFill>
                  <a:srgbClr val="CC3300"/>
                </a:solidFill>
              </a:rPr>
              <a:t>6</a:t>
            </a:r>
            <a:r>
              <a:rPr lang="ru-RU" altLang="ru-RU" dirty="0">
                <a:solidFill>
                  <a:srgbClr val="CC3300"/>
                </a:solidFill>
              </a:rPr>
              <a:t> года</a:t>
            </a:r>
          </a:p>
        </p:txBody>
      </p:sp>
    </p:spTree>
    <p:extLst>
      <p:ext uri="{BB962C8B-B14F-4D97-AF65-F5344CB8AC3E}">
        <p14:creationId xmlns:p14="http://schemas.microsoft.com/office/powerpoint/2010/main" val="367603806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1081"/>
            <a:ext cx="8928100" cy="5257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9BE28-3859-48CA-BDD1-2AF4710C4F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1385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946012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21"/>
            <a:ext cx="777240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7389"/>
            <a:ext cx="7772400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81706-990E-4C24-9402-5275021E0D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94744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709"/>
            <a:ext cx="4387850" cy="5257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09"/>
            <a:ext cx="4387850" cy="5257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B44FD-3C32-43D5-AFBF-D8DA0375A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326607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469"/>
            <a:ext cx="4040188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5381"/>
            <a:ext cx="4040188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469"/>
            <a:ext cx="4041775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5381"/>
            <a:ext cx="4041775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315E-5FC6-4153-947D-E115F63EF9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814183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A4E0-0DD3-4625-967A-7F00D43115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11357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DF53A-774A-481B-A46F-55D30F7B58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17191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113"/>
            <a:ext cx="3008313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16"/>
            <a:ext cx="511175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435"/>
            <a:ext cx="3008313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2AB8-EA91-4D42-AAC6-362102E030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01641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1714"/>
            <a:ext cx="5486400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919"/>
            <a:ext cx="5486400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8581"/>
            <a:ext cx="5486400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5CC04-C2FC-43B6-8FA3-2FFE6B8459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519068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F9CE4-C33E-471E-ADDC-FC80CEF258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1548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8" y="-26994"/>
            <a:ext cx="2232025" cy="655313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5" y="-26994"/>
            <a:ext cx="6543675" cy="655313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1BB5-84AD-4B85-84F6-8345AA4CAD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15096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1" y="-26994"/>
            <a:ext cx="4824413" cy="10813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709"/>
            <a:ext cx="4387850" cy="5257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709"/>
            <a:ext cx="4387850" cy="2551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2847"/>
            <a:ext cx="4387850" cy="25532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4B7DC-1818-4982-85FF-D9DF0D424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2826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268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1" y="-26994"/>
            <a:ext cx="4824413" cy="10813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709"/>
            <a:ext cx="4387850" cy="2551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709"/>
            <a:ext cx="4387850" cy="2551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2847"/>
            <a:ext cx="4387850" cy="25532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2847"/>
            <a:ext cx="4387850" cy="25532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CB5BC-67CC-4329-96BE-F5D135DF38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69523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>
                <a:solidFill>
                  <a:srgbClr val="CC3300"/>
                </a:solidFill>
              </a:rPr>
              <a:t>Бизнес-форум 1С:</a:t>
            </a:r>
            <a:r>
              <a:rPr lang="en-US" altLang="ru-RU" sz="2800" b="1">
                <a:solidFill>
                  <a:srgbClr val="CC3300"/>
                </a:solidFill>
              </a:rPr>
              <a:t>ERP</a:t>
            </a:r>
            <a:r>
              <a:rPr lang="ru-RU" altLang="ru-RU" sz="2800" b="1">
                <a:solidFill>
                  <a:srgbClr val="CC3300"/>
                </a:solidFill>
              </a:rPr>
              <a:t>  </a:t>
            </a:r>
            <a:endParaRPr lang="en-US" altLang="ru-RU" sz="2800" b="1">
              <a:solidFill>
                <a:srgbClr val="CC33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>
                <a:solidFill>
                  <a:srgbClr val="CC3300"/>
                </a:solidFill>
              </a:rPr>
              <a:t>2</a:t>
            </a:r>
            <a:r>
              <a:rPr lang="en-US" altLang="ru-RU">
                <a:solidFill>
                  <a:srgbClr val="CC3300"/>
                </a:solidFill>
              </a:rPr>
              <a:t>3</a:t>
            </a:r>
            <a:r>
              <a:rPr lang="ru-RU" altLang="ru-RU">
                <a:solidFill>
                  <a:srgbClr val="CC3300"/>
                </a:solidFill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3159835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1079"/>
            <a:ext cx="8928100" cy="5257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B67E-3B4B-4708-9380-D0617BA97F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142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21"/>
            <a:ext cx="777240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7387"/>
            <a:ext cx="7772400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84B19-9EBE-478D-9418-9F3F66A8E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4541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707"/>
            <a:ext cx="4387850" cy="5257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07"/>
            <a:ext cx="4387850" cy="5257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9AD0-4D43-4388-B1C3-B11CD1955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2373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469"/>
            <a:ext cx="4040188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5379"/>
            <a:ext cx="4040188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469"/>
            <a:ext cx="4041775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5379"/>
            <a:ext cx="4041775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F6B5A-9AEA-4EB3-9D65-1FE454A4F4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55766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8D6F-DB89-48D3-A6FC-BFB2CA12CC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085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6EADE-9914-4B22-B794-063802EA8D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83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113"/>
            <a:ext cx="3008313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433"/>
            <a:ext cx="3008313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88DA3-84E3-432A-922E-AB5376165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18767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1712"/>
            <a:ext cx="5486400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917"/>
            <a:ext cx="5486400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8581"/>
            <a:ext cx="5486400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52BD-4F8C-404C-BAC6-13BD7BA926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869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42549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EC74-EA17-4570-9898-0BAA397F35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679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6" y="-26994"/>
            <a:ext cx="2232025" cy="655313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1" y="-26994"/>
            <a:ext cx="6543675" cy="655313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A6E5D-AABC-4BEC-A597-38C14318FA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55632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1" y="-26994"/>
            <a:ext cx="4824413" cy="10813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707"/>
            <a:ext cx="4387850" cy="5257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707"/>
            <a:ext cx="4387850" cy="2551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2845"/>
            <a:ext cx="4387850" cy="25532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1D037-AAA5-479F-AE2D-674B27B8DC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10681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1" y="-26994"/>
            <a:ext cx="4824413" cy="10813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707"/>
            <a:ext cx="4387850" cy="2551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707"/>
            <a:ext cx="4387850" cy="2551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2845"/>
            <a:ext cx="4387850" cy="25532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2845"/>
            <a:ext cx="4387850" cy="25532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4871-2D00-458C-B6CF-4366050176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09507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6213"/>
            <a:ext cx="3082926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98"/>
            <a:ext cx="5003800" cy="3143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428"/>
            <a:ext cx="4171950" cy="4993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428"/>
            <a:ext cx="4171950" cy="2419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2773"/>
            <a:ext cx="4171950" cy="2421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41C841-E3AF-4C11-A29C-A9400A80C5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2327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2856706" y="-2856706"/>
            <a:ext cx="3430588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096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88"/>
            <a:ext cx="788670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12360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801"/>
            <a:ext cx="7886700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91050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3292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8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88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90916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67" y="1681226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67" y="2505075"/>
            <a:ext cx="386873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226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83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832785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716578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089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0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309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19912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0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309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25972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88"/>
            <a:ext cx="7886700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63813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0"/>
            <a:ext cx="1971675" cy="6178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62" y="0"/>
            <a:ext cx="5762625" cy="617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147979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2856706" y="-2856706"/>
            <a:ext cx="3430588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527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9"/>
            <a:ext cx="788670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92267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4325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91050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09" indent="0">
              <a:buNone/>
              <a:defRPr sz="2000"/>
            </a:lvl2pPr>
            <a:lvl3pPr marL="914217" indent="0">
              <a:buNone/>
              <a:defRPr sz="1800"/>
            </a:lvl3pPr>
            <a:lvl4pPr marL="1371326" indent="0">
              <a:buNone/>
              <a:defRPr sz="1600"/>
            </a:lvl4pPr>
            <a:lvl5pPr marL="1828434" indent="0">
              <a:buNone/>
              <a:defRPr sz="1600"/>
            </a:lvl5pPr>
            <a:lvl6pPr marL="2285543" indent="0">
              <a:buNone/>
              <a:defRPr sz="1600"/>
            </a:lvl6pPr>
            <a:lvl7pPr marL="2742651" indent="0">
              <a:buNone/>
              <a:defRPr sz="1600"/>
            </a:lvl7pPr>
            <a:lvl8pPr marL="3199760" indent="0">
              <a:buNone/>
              <a:defRPr sz="1600"/>
            </a:lvl8pPr>
            <a:lvl9pPr marL="3656868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95172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9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9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5030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vmlDrawing" Target="../drawings/vmlDrawing2.v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7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vmlDrawing" Target="../drawings/vmlDrawing3.vml"/><Relationship Id="rId18" Type="http://schemas.openxmlformats.org/officeDocument/2006/relationships/oleObject" Target="../embeddings/oleObject6.bin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ags" Target="../tags/tag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vmlDrawing" Target="../drawings/vmlDrawing4.vml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86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ags" Target="../tags/tag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vmlDrawing" Target="../drawings/vmlDrawing5.vml"/><Relationship Id="rId18" Type="http://schemas.openxmlformats.org/officeDocument/2006/relationships/oleObject" Target="../embeddings/oleObject10.bin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97.xml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0" y="3735388"/>
            <a:ext cx="18256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7475"/>
            <a:ext cx="57673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8172450" y="6310313"/>
            <a:ext cx="688975" cy="3603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45647A1D-7CAD-4C0D-BF60-D7508C1EC10C}" type="slidenum">
              <a:rPr lang="ru-RU" altLang="ru-RU" sz="1600" b="1" smtClean="0">
                <a:solidFill>
                  <a:schemeClr val="tx2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600" b="1">
              <a:solidFill>
                <a:schemeClr val="tx2"/>
              </a:solidFill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0" y="3733800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7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8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00" r:id="rId1"/>
    <p:sldLayoutId id="2147485713" r:id="rId2"/>
    <p:sldLayoutId id="2147485714" r:id="rId3"/>
    <p:sldLayoutId id="2147485715" r:id="rId4"/>
    <p:sldLayoutId id="2147485716" r:id="rId5"/>
    <p:sldLayoutId id="2147485717" r:id="rId6"/>
    <p:sldLayoutId id="2147485718" r:id="rId7"/>
    <p:sldLayoutId id="2147485719" r:id="rId8"/>
    <p:sldLayoutId id="2147485720" r:id="rId9"/>
    <p:sldLayoutId id="2147485721" r:id="rId10"/>
    <p:sldLayoutId id="2147485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0"/>
            <a:ext cx="6804025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</a:t>
            </a:r>
            <a:br>
              <a:rPr lang="en-US" altLang="ru-RU"/>
            </a:br>
            <a:r>
              <a:rPr lang="ru-RU" altLang="ru-RU"/>
              <a:t>заголовка</a:t>
            </a:r>
          </a:p>
        </p:txBody>
      </p:sp>
      <p:sp>
        <p:nvSpPr>
          <p:cNvPr id="2058" name="Rectangle 33"/>
          <p:cNvSpPr>
            <a:spLocks noChangeArrowheads="1"/>
          </p:cNvSpPr>
          <p:nvPr userDrawn="1"/>
        </p:nvSpPr>
        <p:spPr bwMode="auto">
          <a:xfrm>
            <a:off x="2430463" y="1287463"/>
            <a:ext cx="15287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ru-RU" altLang="ru-RU" sz="2000" b="1">
                <a:solidFill>
                  <a:srgbClr val="CC0000"/>
                </a:solidFill>
                <a:latin typeface="Proxima Nova Rg" panose="02000506030000020004" pitchFamily="2" charset="0"/>
              </a:rPr>
              <a:t>Фирма «1С»</a:t>
            </a:r>
          </a:p>
        </p:txBody>
      </p:sp>
      <p:pic>
        <p:nvPicPr>
          <p:cNvPr id="2052" name="Picture 11" descr="logo-1C_shari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287463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Group 15"/>
          <p:cNvGrpSpPr>
            <a:grpSpLocks/>
          </p:cNvGrpSpPr>
          <p:nvPr userDrawn="1"/>
        </p:nvGrpSpPr>
        <p:grpSpPr bwMode="auto">
          <a:xfrm>
            <a:off x="2411413" y="5722938"/>
            <a:ext cx="1438275" cy="82550"/>
            <a:chOff x="1519" y="3204"/>
            <a:chExt cx="906" cy="52"/>
          </a:xfrm>
        </p:grpSpPr>
        <p:sp>
          <p:nvSpPr>
            <p:cNvPr id="2054" name="Line 13"/>
            <p:cNvSpPr>
              <a:spLocks noChangeShapeType="1"/>
            </p:cNvSpPr>
            <p:nvPr userDrawn="1"/>
          </p:nvSpPr>
          <p:spPr bwMode="auto">
            <a:xfrm>
              <a:off x="1519" y="3204"/>
              <a:ext cx="90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2055" name="Line 14"/>
            <p:cNvSpPr>
              <a:spLocks noChangeShapeType="1"/>
            </p:cNvSpPr>
            <p:nvPr userDrawn="1"/>
          </p:nvSpPr>
          <p:spPr bwMode="auto">
            <a:xfrm>
              <a:off x="1519" y="3256"/>
              <a:ext cx="90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3" r:id="rId1"/>
    <p:sldLayoutId id="2147485724" r:id="rId2"/>
    <p:sldLayoutId id="2147485725" r:id="rId3"/>
    <p:sldLayoutId id="2147485726" r:id="rId4"/>
    <p:sldLayoutId id="2147485727" r:id="rId5"/>
    <p:sldLayoutId id="2147485728" r:id="rId6"/>
    <p:sldLayoutId id="2147485729" r:id="rId7"/>
    <p:sldLayoutId id="2147485730" r:id="rId8"/>
    <p:sldLayoutId id="2147485731" r:id="rId9"/>
    <p:sldLayoutId id="2147485732" r:id="rId10"/>
    <p:sldLayoutId id="2147485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C0000"/>
          </a:solidFill>
          <a:latin typeface="Proxima Nova Rg" panose="02000506030000020004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Proxima Nova Rg" panose="02000506030000020004" pitchFamily="2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Proxima Nova Rg" panose="02000506030000020004" pitchFamily="2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Proxima Nova Rg" panose="02000506030000020004" pitchFamily="2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Proxima Nova Rg" panose="02000506030000020004" pitchFamily="2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utura PT" pitchFamily="34" charset="-52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utura PT" pitchFamily="34" charset="-52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utura PT" pitchFamily="34" charset="-52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utura PT" pitchFamily="34" charset="-52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4163"/>
            <a:ext cx="81724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9238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073AEB5E-AB9F-4C1D-8200-2704C583ED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3078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01" r:id="rId1"/>
    <p:sldLayoutId id="2147485734" r:id="rId2"/>
    <p:sldLayoutId id="2147485735" r:id="rId3"/>
    <p:sldLayoutId id="2147485736" r:id="rId4"/>
    <p:sldLayoutId id="2147485737" r:id="rId5"/>
    <p:sldLayoutId id="2147485738" r:id="rId6"/>
    <p:sldLayoutId id="2147485739" r:id="rId7"/>
    <p:sldLayoutId id="2147485740" r:id="rId8"/>
    <p:sldLayoutId id="2147485741" r:id="rId9"/>
    <p:sldLayoutId id="2147485742" r:id="rId10"/>
    <p:sldLayoutId id="2147485743" r:id="rId11"/>
    <p:sldLayoutId id="2147485744" r:id="rId12"/>
    <p:sldLayoutId id="2147485745" r:id="rId13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0" y="3735388"/>
            <a:ext cx="18256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7475"/>
            <a:ext cx="57673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8172450" y="6310313"/>
            <a:ext cx="688975" cy="3603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95095ADA-6DCF-448E-AD17-3E6D675E1A24}" type="slidenum">
              <a:rPr lang="ru-RU" altLang="ru-RU" sz="1600" b="1" smtClean="0">
                <a:solidFill>
                  <a:srgbClr val="000000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600" b="1">
              <a:solidFill>
                <a:srgbClr val="000000"/>
              </a:solidFill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0" y="3733800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4102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1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2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02" r:id="rId1"/>
    <p:sldLayoutId id="2147485746" r:id="rId2"/>
    <p:sldLayoutId id="2147485747" r:id="rId3"/>
    <p:sldLayoutId id="2147485748" r:id="rId4"/>
    <p:sldLayoutId id="2147485749" r:id="rId5"/>
    <p:sldLayoutId id="2147485750" r:id="rId6"/>
    <p:sldLayoutId id="2147485751" r:id="rId7"/>
    <p:sldLayoutId id="2147485752" r:id="rId8"/>
    <p:sldLayoutId id="2147485753" r:id="rId9"/>
    <p:sldLayoutId id="2147485754" r:id="rId10"/>
    <p:sldLayoutId id="2147485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0" y="3735388"/>
            <a:ext cx="18256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7475"/>
            <a:ext cx="57673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8172450" y="6310313"/>
            <a:ext cx="688975" cy="3603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A92C5A3B-D090-4644-A671-A3E03FB3FAA0}" type="slidenum">
              <a:rPr lang="ru-RU" altLang="ru-RU" sz="1600" b="1" smtClean="0">
                <a:solidFill>
                  <a:srgbClr val="000000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600" b="1">
              <a:solidFill>
                <a:srgbClr val="000000"/>
              </a:solidFill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0" y="3733800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5126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5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6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03" r:id="rId1"/>
    <p:sldLayoutId id="2147485756" r:id="rId2"/>
    <p:sldLayoutId id="2147485757" r:id="rId3"/>
    <p:sldLayoutId id="2147485758" r:id="rId4"/>
    <p:sldLayoutId id="2147485759" r:id="rId5"/>
    <p:sldLayoutId id="2147485760" r:id="rId6"/>
    <p:sldLayoutId id="2147485761" r:id="rId7"/>
    <p:sldLayoutId id="2147485762" r:id="rId8"/>
    <p:sldLayoutId id="2147485763" r:id="rId9"/>
    <p:sldLayoutId id="2147485764" r:id="rId10"/>
    <p:sldLayoutId id="21474857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4163"/>
            <a:ext cx="81724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9238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D66D8E31-AA82-4A59-BEC0-D1AAB5C5CC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6150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04" r:id="rId1"/>
    <p:sldLayoutId id="2147485766" r:id="rId2"/>
    <p:sldLayoutId id="2147485767" r:id="rId3"/>
    <p:sldLayoutId id="2147485768" r:id="rId4"/>
    <p:sldLayoutId id="2147485769" r:id="rId5"/>
    <p:sldLayoutId id="2147485770" r:id="rId6"/>
    <p:sldLayoutId id="2147485771" r:id="rId7"/>
    <p:sldLayoutId id="2147485772" r:id="rId8"/>
    <p:sldLayoutId id="2147485773" r:id="rId9"/>
    <p:sldLayoutId id="2147485774" r:id="rId10"/>
    <p:sldLayoutId id="2147485775" r:id="rId11"/>
    <p:sldLayoutId id="2147485776" r:id="rId12"/>
    <p:sldLayoutId id="2147485777" r:id="rId13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195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4163"/>
            <a:ext cx="81724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9238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17DE4FAA-EB3A-4F73-80AF-330B4CCEBF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198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16" r:id="rId1"/>
    <p:sldLayoutId id="2147485778" r:id="rId2"/>
    <p:sldLayoutId id="2147485779" r:id="rId3"/>
    <p:sldLayoutId id="2147485780" r:id="rId4"/>
    <p:sldLayoutId id="2147485781" r:id="rId5"/>
    <p:sldLayoutId id="2147485782" r:id="rId6"/>
    <p:sldLayoutId id="2147485783" r:id="rId7"/>
    <p:sldLayoutId id="2147485784" r:id="rId8"/>
    <p:sldLayoutId id="2147485785" r:id="rId9"/>
    <p:sldLayoutId id="2147485786" r:id="rId10"/>
    <p:sldLayoutId id="2147485787" r:id="rId11"/>
    <p:sldLayoutId id="2147485788" r:id="rId12"/>
    <p:sldLayoutId id="2147485789" r:id="rId13"/>
    <p:sldLayoutId id="2147485817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0" y="3735388"/>
            <a:ext cx="18256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7475"/>
            <a:ext cx="57673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8172450" y="6310313"/>
            <a:ext cx="688975" cy="3603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DF0C4FFA-D6C0-49AB-8DC6-D2D1FB9F719A}" type="slidenum">
              <a:rPr lang="ru-RU" altLang="ru-RU" sz="1600" b="1" smtClean="0">
                <a:solidFill>
                  <a:srgbClr val="000000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600" b="1">
              <a:solidFill>
                <a:srgbClr val="000000"/>
              </a:solidFill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0" y="3733800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9222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9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0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4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18" r:id="rId1"/>
    <p:sldLayoutId id="2147485790" r:id="rId2"/>
    <p:sldLayoutId id="2147485791" r:id="rId3"/>
    <p:sldLayoutId id="2147485792" r:id="rId4"/>
    <p:sldLayoutId id="2147485793" r:id="rId5"/>
    <p:sldLayoutId id="2147485794" r:id="rId6"/>
    <p:sldLayoutId id="2147485795" r:id="rId7"/>
    <p:sldLayoutId id="2147485796" r:id="rId8"/>
    <p:sldLayoutId id="2147485797" r:id="rId9"/>
    <p:sldLayoutId id="2147485798" r:id="rId10"/>
    <p:sldLayoutId id="21474857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2" y="3735389"/>
            <a:ext cx="18256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79" tIns="46789" rIns="89979" bIns="4678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7476"/>
            <a:ext cx="57673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8172452" y="6310314"/>
            <a:ext cx="688975" cy="3603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47A1D-7CAD-4C0D-BF60-D7508C1EC10C}" type="slidenum"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2" y="3733801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79" tIns="46789" rIns="89979" bIns="4678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0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03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1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0" y="115888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1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0" r:id="rId1"/>
    <p:sldLayoutId id="2147485821" r:id="rId2"/>
    <p:sldLayoutId id="2147485822" r:id="rId3"/>
    <p:sldLayoutId id="2147485823" r:id="rId4"/>
    <p:sldLayoutId id="2147485824" r:id="rId5"/>
    <p:sldLayoutId id="2147485825" r:id="rId6"/>
    <p:sldLayoutId id="2147485826" r:id="rId7"/>
    <p:sldLayoutId id="2147485827" r:id="rId8"/>
    <p:sldLayoutId id="2147485828" r:id="rId9"/>
    <p:sldLayoutId id="2147485829" r:id="rId10"/>
    <p:sldLayoutId id="21474858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5pPr>
      <a:lvl6pPr marL="457109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6pPr>
      <a:lvl7pPr marL="914217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7pPr>
      <a:lvl8pPr marL="1371326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8pPr>
      <a:lvl9pPr marL="1828434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24736" cy="879475"/>
          </a:xfrm>
        </p:spPr>
        <p:txBody>
          <a:bodyPr/>
          <a:lstStyle/>
          <a:p>
            <a:r>
              <a:rPr lang="ru-RU" dirty="0"/>
              <a:t>Бюджетирование  в  1С:Управление холдингом и 1С:</a:t>
            </a:r>
            <a:r>
              <a:rPr lang="en-US" dirty="0"/>
              <a:t>ERP.</a:t>
            </a:r>
            <a:r>
              <a:rPr lang="ru-RU" dirty="0"/>
              <a:t> Управление холдингом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950" y="1557586"/>
            <a:ext cx="8928100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endParaRPr lang="ru-RU" alt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98232"/>
            <a:ext cx="4464496" cy="354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03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3530"/>
            <a:ext cx="6192688" cy="39917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9434"/>
            <a:ext cx="6336704" cy="879475"/>
          </a:xfrm>
        </p:spPr>
        <p:txBody>
          <a:bodyPr/>
          <a:lstStyle/>
          <a:p>
            <a:r>
              <a:rPr lang="ru-RU" dirty="0"/>
              <a:t>Многопериодные бланки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950" y="1413570"/>
            <a:ext cx="8928100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707904" y="2781722"/>
            <a:ext cx="5075164" cy="3312368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Продвинутый инструмент </a:t>
            </a:r>
            <a:r>
              <a:rPr lang="ru-RU" sz="2000" dirty="0" err="1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репортинга</a:t>
            </a:r>
            <a:endParaRPr lang="ru-RU" sz="2000" dirty="0">
              <a:solidFill>
                <a:srgbClr val="808080">
                  <a:lumMod val="75000"/>
                </a:srgbClr>
              </a:solidFill>
              <a:latin typeface="Arial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Работа с версиями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Интернационализация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Вычисляемые выражения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Бланки - книжки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Инструмент согласования.</a:t>
            </a:r>
          </a:p>
        </p:txBody>
      </p:sp>
    </p:spTree>
    <p:extLst>
      <p:ext uri="{BB962C8B-B14F-4D97-AF65-F5344CB8AC3E}">
        <p14:creationId xmlns:p14="http://schemas.microsoft.com/office/powerpoint/2010/main" val="39462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9434"/>
            <a:ext cx="6336704" cy="879475"/>
          </a:xfrm>
        </p:spPr>
        <p:txBody>
          <a:bodyPr/>
          <a:lstStyle/>
          <a:p>
            <a:r>
              <a:rPr lang="ru-RU" dirty="0"/>
              <a:t>Приемы быстрой разработки бюджетов от импорта бланков к конструктору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950" y="1413570"/>
            <a:ext cx="8928100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2" y="1341562"/>
            <a:ext cx="8539033" cy="4536504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336704" cy="879475"/>
          </a:xfrm>
        </p:spPr>
        <p:txBody>
          <a:bodyPr/>
          <a:lstStyle/>
          <a:p>
            <a:r>
              <a:rPr lang="ru-RU" dirty="0"/>
              <a:t>Интеграция в подсистеме бюджетирования УХ.  О сложном просто…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01" y="909514"/>
            <a:ext cx="4524499" cy="25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810"/>
            <a:ext cx="381642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76" y="3641709"/>
            <a:ext cx="2853680" cy="24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2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Oval 11"/>
          <p:cNvSpPr>
            <a:spLocks noChangeArrowheads="1"/>
          </p:cNvSpPr>
          <p:nvPr/>
        </p:nvSpPr>
        <p:spPr bwMode="auto">
          <a:xfrm>
            <a:off x="2084660" y="1630363"/>
            <a:ext cx="5043487" cy="4356100"/>
          </a:xfrm>
          <a:prstGeom prst="ellipse">
            <a:avLst/>
          </a:prstGeom>
          <a:noFill/>
          <a:ln w="76200" algn="ctr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700">
              <a:solidFill>
                <a:srgbClr val="000000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096" y="158751"/>
            <a:ext cx="5197987" cy="803275"/>
          </a:xfrm>
        </p:spPr>
        <p:txBody>
          <a:bodyPr/>
          <a:lstStyle/>
          <a:p>
            <a:pPr>
              <a:defRPr/>
            </a:pPr>
            <a:r>
              <a:rPr lang="ru-RU" altLang="ru-RU" sz="2400" dirty="0"/>
              <a:t>Мы используем подсистемы </a:t>
            </a:r>
            <a:r>
              <a:rPr lang="en-US" altLang="ru-RU" sz="2400" dirty="0"/>
              <a:t>MDM </a:t>
            </a:r>
            <a:r>
              <a:rPr lang="ru-RU" altLang="ru-RU" sz="2400" dirty="0"/>
              <a:t>и ЦНСИ </a:t>
            </a:r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1398858" y="2060577"/>
            <a:ext cx="1731962" cy="830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 algn="ctr">
            <a:solidFill>
              <a:srgbClr val="F6B84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7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Синхронизация </a:t>
            </a:r>
            <a:br>
              <a:rPr lang="ru-RU" altLang="ru-RU" sz="170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ru-RU" altLang="ru-RU" sz="17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НСИ</a:t>
            </a: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>
            <a:off x="1662385" y="4762502"/>
            <a:ext cx="1730375" cy="830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 algn="ctr">
            <a:solidFill>
              <a:srgbClr val="F6B84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7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Загрузка </a:t>
            </a:r>
            <a:br>
              <a:rPr lang="ru-RU" altLang="ru-RU" sz="170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ru-RU" altLang="ru-RU" sz="17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НСИ из ВУС</a:t>
            </a: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5766072" y="4762502"/>
            <a:ext cx="1731963" cy="830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 algn="ctr">
            <a:solidFill>
              <a:srgbClr val="F6B84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700">
                <a:solidFill>
                  <a:srgbClr val="000000">
                    <a:lumMod val="65000"/>
                    <a:lumOff val="35000"/>
                  </a:srgbClr>
                </a:solidFill>
              </a:rPr>
              <a:t>Экспорт </a:t>
            </a:r>
            <a:br>
              <a:rPr lang="ru-RU" altLang="ru-RU" sz="170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ru-RU" altLang="ru-RU" sz="1700">
                <a:solidFill>
                  <a:srgbClr val="000000">
                    <a:lumMod val="65000"/>
                    <a:lumOff val="35000"/>
                  </a:srgbClr>
                </a:solidFill>
              </a:rPr>
              <a:t>эталонной НСИ </a:t>
            </a:r>
            <a:br>
              <a:rPr lang="ru-RU" altLang="ru-RU" sz="170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ru-RU" altLang="ru-RU" sz="1700">
                <a:solidFill>
                  <a:srgbClr val="000000">
                    <a:lumMod val="65000"/>
                    <a:lumOff val="35000"/>
                  </a:srgbClr>
                </a:solidFill>
              </a:rPr>
              <a:t>в ВУС</a:t>
            </a:r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auto">
          <a:xfrm>
            <a:off x="3560117" y="1196977"/>
            <a:ext cx="1731963" cy="830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 algn="ctr">
            <a:solidFill>
              <a:srgbClr val="F6B84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7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«Очистка» </a:t>
            </a:r>
          </a:p>
          <a:p>
            <a:pPr algn="ctr"/>
            <a:r>
              <a:rPr lang="ru-RU" altLang="ru-RU" sz="17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данных</a:t>
            </a:r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>
            <a:off x="6080397" y="2030413"/>
            <a:ext cx="1731963" cy="830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 algn="ctr">
            <a:solidFill>
              <a:srgbClr val="F6B84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700">
                <a:solidFill>
                  <a:srgbClr val="000000">
                    <a:lumMod val="65000"/>
                    <a:lumOff val="35000"/>
                  </a:srgbClr>
                </a:solidFill>
              </a:rPr>
              <a:t>Управление</a:t>
            </a:r>
          </a:p>
          <a:p>
            <a:pPr algn="ctr"/>
            <a:r>
              <a:rPr lang="ru-RU" altLang="ru-RU" sz="1700">
                <a:solidFill>
                  <a:srgbClr val="000000">
                    <a:lumMod val="65000"/>
                    <a:lumOff val="35000"/>
                  </a:srgbClr>
                </a:solidFill>
              </a:rPr>
              <a:t>изменениями</a:t>
            </a:r>
          </a:p>
        </p:txBody>
      </p:sp>
      <p:sp>
        <p:nvSpPr>
          <p:cNvPr id="41994" name="AutoShape 3"/>
          <p:cNvSpPr>
            <a:spLocks noChangeArrowheads="1"/>
          </p:cNvSpPr>
          <p:nvPr/>
        </p:nvSpPr>
        <p:spPr bwMode="auto">
          <a:xfrm>
            <a:off x="3424510" y="3225802"/>
            <a:ext cx="2363787" cy="1165225"/>
          </a:xfrm>
          <a:prstGeom prst="can">
            <a:avLst>
              <a:gd name="adj" fmla="val 25000"/>
            </a:avLst>
          </a:prstGeom>
          <a:solidFill>
            <a:srgbClr val="AAB2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rgbClr val="FFFFFF"/>
                </a:solidFill>
              </a:rPr>
              <a:t>Эталонная НСИ </a:t>
            </a:r>
          </a:p>
          <a:p>
            <a:pPr algn="ctr">
              <a:defRPr/>
            </a:pPr>
            <a:r>
              <a:rPr lang="ru-RU" altLang="ru-RU" dirty="0">
                <a:solidFill>
                  <a:srgbClr val="FFFFFF"/>
                </a:solidFill>
              </a:rPr>
              <a:t>холдинга</a:t>
            </a:r>
          </a:p>
        </p:txBody>
      </p:sp>
    </p:spTree>
    <p:extLst>
      <p:ext uri="{BB962C8B-B14F-4D97-AF65-F5344CB8AC3E}">
        <p14:creationId xmlns:p14="http://schemas.microsoft.com/office/powerpoint/2010/main" val="18727041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75656" y="333450"/>
            <a:ext cx="6692032" cy="648072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400" dirty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+mn-cs"/>
              </a:rPr>
              <a:t>Два самых распространённых вида загрузки данных в бюджеты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1331640" y="1557586"/>
            <a:ext cx="6840760" cy="6478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r>
              <a:rPr lang="ru-RU" altLang="ru-RU" sz="2000" dirty="0"/>
              <a:t>Из файлов </a:t>
            </a:r>
            <a:r>
              <a:rPr lang="en-US" altLang="ru-RU" sz="2000" dirty="0"/>
              <a:t>MS Excel (</a:t>
            </a:r>
            <a:r>
              <a:rPr lang="ru-RU" altLang="ru-RU" sz="2000" dirty="0"/>
              <a:t>импорт через бланки Экземпляров отчетов</a:t>
            </a:r>
            <a:r>
              <a:rPr lang="en-US" altLang="ru-RU" sz="2000" dirty="0"/>
              <a:t>)</a:t>
            </a:r>
            <a:endParaRPr lang="ru-RU" altLang="ru-RU" sz="2000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1331640" y="3501802"/>
            <a:ext cx="6840760" cy="6478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r>
              <a:rPr lang="ru-RU" altLang="ru-RU" sz="2000" dirty="0"/>
              <a:t>Бесшовная интеграция из любых внешних и текущей баз 1С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683568" y="3573810"/>
            <a:ext cx="612000" cy="612000"/>
            <a:chOff x="3462076" y="304800"/>
            <a:chExt cx="1691643" cy="54284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462076" y="304800"/>
              <a:ext cx="1691643" cy="542842"/>
            </a:xfrm>
            <a:prstGeom prst="rect">
              <a:avLst/>
            </a:prstGeom>
            <a:solidFill>
              <a:srgbClr val="FFDE07"/>
            </a:solidFill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Прямоугольник 36"/>
            <p:cNvSpPr/>
            <p:nvPr/>
          </p:nvSpPr>
          <p:spPr>
            <a:xfrm>
              <a:off x="3462076" y="304800"/>
              <a:ext cx="1691643" cy="542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1C:</a:t>
              </a:r>
              <a:r>
                <a:rPr lang="ru-RU" dirty="0"/>
                <a:t>8</a:t>
              </a:r>
              <a:endParaRPr lang="ru-RU" sz="1800" kern="1200" dirty="0"/>
            </a:p>
          </p:txBody>
        </p:sp>
      </p:grpSp>
      <p:pic>
        <p:nvPicPr>
          <p:cNvPr id="38" name="Picture 2" descr="http://trabzonakademi.com/wp-content/uploads/2016/02/Excel-logo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9" y="1557586"/>
            <a:ext cx="647999" cy="64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27784" y="234967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Макет готовится в УХ</a:t>
            </a:r>
          </a:p>
          <a:p>
            <a:r>
              <a:rPr lang="ru-RU" dirty="0"/>
              <a:t>Импорт аналитик по полям синхронизации</a:t>
            </a:r>
          </a:p>
          <a:p>
            <a:r>
              <a:rPr lang="ru-RU" dirty="0"/>
              <a:t>Поддерживается пакетный импорт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55776" y="4378672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Используется </a:t>
            </a:r>
            <a:r>
              <a:rPr lang="en-US" dirty="0"/>
              <a:t>Web - </a:t>
            </a:r>
            <a:r>
              <a:rPr lang="ru-RU" dirty="0"/>
              <a:t>сервис</a:t>
            </a:r>
          </a:p>
          <a:p>
            <a:r>
              <a:rPr lang="ru-RU" dirty="0"/>
              <a:t>Описание структуры метаданных внешних баз</a:t>
            </a:r>
          </a:p>
          <a:p>
            <a:r>
              <a:rPr lang="ru-RU" dirty="0"/>
              <a:t>Синхронизация (</a:t>
            </a:r>
            <a:r>
              <a:rPr lang="ru-RU" dirty="0" err="1"/>
              <a:t>мэппинг</a:t>
            </a:r>
            <a:r>
              <a:rPr lang="ru-RU" dirty="0"/>
              <a:t>) справочников и перечислений</a:t>
            </a:r>
          </a:p>
          <a:p>
            <a:r>
              <a:rPr lang="en-US" dirty="0"/>
              <a:t>Drill –down </a:t>
            </a:r>
            <a:r>
              <a:rPr lang="ru-RU" dirty="0"/>
              <a:t>до первичных документов</a:t>
            </a:r>
          </a:p>
          <a:p>
            <a:r>
              <a:rPr lang="ru-RU" dirty="0"/>
              <a:t>Верификация метаданных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30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336704" cy="879475"/>
          </a:xfrm>
        </p:spPr>
        <p:txBody>
          <a:bodyPr/>
          <a:lstStyle/>
          <a:p>
            <a:r>
              <a:rPr lang="ru-RU" altLang="ru-RU" dirty="0"/>
              <a:t>Проверка изменений структуры метаданных (3.1)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950" y="1125538"/>
            <a:ext cx="8928100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ru-RU" altLang="ru-RU" dirty="0"/>
              <a:t>При обновлении конфигураций как текущей, так и внешних информационных баз могут быть переименованы или удалены реквизиты объектов, используемые в настройках сопоставления и отбора данных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ru-RU" altLang="ru-RU" dirty="0"/>
              <a:t>Это приводит к ошибкам при выборке данных для заполнения отчетных форм, трансляции и формировании трансформационных корректировок, которые достаточно сложно локализовать и исправить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ru-RU" altLang="ru-RU" dirty="0"/>
              <a:t>Новый механизм проверки позволяет выявить места с подобными проблемами и перейти к их исправлению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19" y="1773610"/>
            <a:ext cx="7084137" cy="458132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65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336704" cy="879475"/>
          </a:xfrm>
        </p:spPr>
        <p:txBody>
          <a:bodyPr/>
          <a:lstStyle/>
          <a:p>
            <a:r>
              <a:rPr lang="ru-RU" dirty="0"/>
              <a:t>Мы поддерживаем разные бюджетные процессы и задачи</a:t>
            </a: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2123728" y="1485578"/>
            <a:ext cx="3600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Консолидация бюджетной отчетности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259632" y="3200872"/>
            <a:ext cx="590550" cy="588962"/>
            <a:chOff x="1475656" y="1579241"/>
            <a:chExt cx="590550" cy="588962"/>
          </a:xfrm>
        </p:grpSpPr>
        <p:sp>
          <p:nvSpPr>
            <p:cNvPr id="5" name="Oval 12"/>
            <p:cNvSpPr/>
            <p:nvPr/>
          </p:nvSpPr>
          <p:spPr bwMode="auto">
            <a:xfrm>
              <a:off x="1475656" y="1579241"/>
              <a:ext cx="590550" cy="588962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8" name="TextBox 16"/>
            <p:cNvSpPr txBox="1">
              <a:spLocks noChangeArrowheads="1"/>
            </p:cNvSpPr>
            <p:nvPr/>
          </p:nvSpPr>
          <p:spPr bwMode="auto">
            <a:xfrm>
              <a:off x="1545509" y="1690366"/>
              <a:ext cx="47307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1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1" name="Группа 1"/>
            <p:cNvGrpSpPr>
              <a:grpSpLocks/>
            </p:cNvGrpSpPr>
            <p:nvPr/>
          </p:nvGrpSpPr>
          <p:grpSpPr bwMode="auto">
            <a:xfrm>
              <a:off x="1475656" y="1579241"/>
              <a:ext cx="590550" cy="588962"/>
              <a:chOff x="2438400" y="1778000"/>
              <a:chExt cx="590550" cy="588963"/>
            </a:xfrm>
          </p:grpSpPr>
          <p:sp>
            <p:nvSpPr>
              <p:cNvPr id="12" name="Oval 32"/>
              <p:cNvSpPr/>
              <p:nvPr/>
            </p:nvSpPr>
            <p:spPr bwMode="auto">
              <a:xfrm rot="10800000">
                <a:off x="2438400" y="1778000"/>
                <a:ext cx="590550" cy="588963"/>
              </a:xfrm>
              <a:prstGeom prst="ellipse">
                <a:avLst/>
              </a:prstGeom>
              <a:solidFill>
                <a:srgbClr val="237DB9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3" name="TextBox 34"/>
              <p:cNvSpPr txBox="1">
                <a:spLocks noChangeArrowheads="1"/>
              </p:cNvSpPr>
              <p:nvPr/>
            </p:nvSpPr>
            <p:spPr bwMode="auto">
              <a:xfrm>
                <a:off x="2505195" y="1889099"/>
                <a:ext cx="472435" cy="327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ru-RU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3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1259632" y="2260008"/>
            <a:ext cx="590550" cy="593722"/>
            <a:chOff x="1475656" y="2622231"/>
            <a:chExt cx="590550" cy="593722"/>
          </a:xfrm>
        </p:grpSpPr>
        <p:sp>
          <p:nvSpPr>
            <p:cNvPr id="6" name="Oval 14"/>
            <p:cNvSpPr/>
            <p:nvPr/>
          </p:nvSpPr>
          <p:spPr bwMode="auto">
            <a:xfrm>
              <a:off x="1475656" y="2622231"/>
              <a:ext cx="590550" cy="588963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1545509" y="2746053"/>
              <a:ext cx="47307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2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4" name="Группа 3"/>
            <p:cNvGrpSpPr>
              <a:grpSpLocks/>
            </p:cNvGrpSpPr>
            <p:nvPr/>
          </p:nvGrpSpPr>
          <p:grpSpPr bwMode="auto">
            <a:xfrm>
              <a:off x="1475656" y="2626991"/>
              <a:ext cx="590550" cy="588962"/>
              <a:chOff x="2438400" y="2825750"/>
              <a:chExt cx="590550" cy="588963"/>
            </a:xfrm>
          </p:grpSpPr>
          <p:sp>
            <p:nvSpPr>
              <p:cNvPr id="15" name="Oval 31"/>
              <p:cNvSpPr/>
              <p:nvPr/>
            </p:nvSpPr>
            <p:spPr bwMode="auto">
              <a:xfrm rot="10800000">
                <a:off x="2438400" y="2825750"/>
                <a:ext cx="590550" cy="588963"/>
              </a:xfrm>
              <a:prstGeom prst="ellipse">
                <a:avLst/>
              </a:prstGeom>
              <a:solidFill>
                <a:srgbClr val="14AA96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6" name="TextBox 35"/>
              <p:cNvSpPr txBox="1">
                <a:spLocks noChangeArrowheads="1"/>
              </p:cNvSpPr>
              <p:nvPr/>
            </p:nvSpPr>
            <p:spPr bwMode="auto">
              <a:xfrm>
                <a:off x="2505195" y="2944981"/>
                <a:ext cx="472435" cy="329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2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259632" y="1341562"/>
            <a:ext cx="590550" cy="590550"/>
            <a:chOff x="1475656" y="3669978"/>
            <a:chExt cx="590550" cy="590550"/>
          </a:xfrm>
        </p:grpSpPr>
        <p:sp>
          <p:nvSpPr>
            <p:cNvPr id="7" name="Oval 15"/>
            <p:cNvSpPr/>
            <p:nvPr/>
          </p:nvSpPr>
          <p:spPr bwMode="auto">
            <a:xfrm>
              <a:off x="1475656" y="3669978"/>
              <a:ext cx="590550" cy="59055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1545509" y="3782694"/>
              <a:ext cx="47307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3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7" name="Группа 4"/>
            <p:cNvGrpSpPr>
              <a:grpSpLocks/>
            </p:cNvGrpSpPr>
            <p:nvPr/>
          </p:nvGrpSpPr>
          <p:grpSpPr bwMode="auto">
            <a:xfrm>
              <a:off x="1475656" y="3669978"/>
              <a:ext cx="590550" cy="590550"/>
              <a:chOff x="6389309" y="4575541"/>
              <a:chExt cx="590550" cy="590550"/>
            </a:xfrm>
            <a:solidFill>
              <a:srgbClr val="C00000"/>
            </a:solidFill>
          </p:grpSpPr>
          <p:sp>
            <p:nvSpPr>
              <p:cNvPr id="19" name="Oval 29"/>
              <p:cNvSpPr/>
              <p:nvPr/>
            </p:nvSpPr>
            <p:spPr bwMode="auto">
              <a:xfrm rot="10800000">
                <a:off x="6389309" y="4575541"/>
                <a:ext cx="590550" cy="59055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0" name="TextBox 36"/>
              <p:cNvSpPr txBox="1">
                <a:spLocks noChangeArrowheads="1"/>
              </p:cNvSpPr>
              <p:nvPr/>
            </p:nvSpPr>
            <p:spPr bwMode="auto">
              <a:xfrm>
                <a:off x="6456104" y="4687298"/>
                <a:ext cx="472435" cy="3011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dirty="0">
                    <a:solidFill>
                      <a:srgbClr val="FFFFFF"/>
                    </a:solidFill>
                    <a:latin typeface="Lato Black" pitchFamily="34" charset="0"/>
                    <a:cs typeface="Arial" pitchFamily="34" charset="0"/>
                  </a:rPr>
                  <a:t>1</a:t>
                </a:r>
                <a:endParaRPr lang="ar-SA" altLang="ru-RU" dirty="0">
                  <a:solidFill>
                    <a:srgbClr val="FFFFFF"/>
                  </a:solidFill>
                  <a:latin typeface="Lato Blac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2051720" y="2319477"/>
            <a:ext cx="58383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Бюджетные компании на фиксированный горизонт планирования</a:t>
            </a: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2051720" y="3327589"/>
            <a:ext cx="5616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Планирование бюджетов с динамическим горизонтом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259632" y="4135388"/>
            <a:ext cx="590550" cy="590550"/>
            <a:chOff x="1475656" y="3669978"/>
            <a:chExt cx="590550" cy="590550"/>
          </a:xfrm>
        </p:grpSpPr>
        <p:sp>
          <p:nvSpPr>
            <p:cNvPr id="26" name="Oval 15"/>
            <p:cNvSpPr/>
            <p:nvPr/>
          </p:nvSpPr>
          <p:spPr bwMode="auto">
            <a:xfrm>
              <a:off x="1475656" y="3669978"/>
              <a:ext cx="590550" cy="59055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27" name="TextBox 18"/>
            <p:cNvSpPr txBox="1">
              <a:spLocks noChangeArrowheads="1"/>
            </p:cNvSpPr>
            <p:nvPr/>
          </p:nvSpPr>
          <p:spPr bwMode="auto">
            <a:xfrm>
              <a:off x="1545509" y="3782694"/>
              <a:ext cx="47307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3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28" name="Группа 4"/>
            <p:cNvGrpSpPr>
              <a:grpSpLocks/>
            </p:cNvGrpSpPr>
            <p:nvPr/>
          </p:nvGrpSpPr>
          <p:grpSpPr bwMode="auto">
            <a:xfrm>
              <a:off x="1475656" y="3669978"/>
              <a:ext cx="590550" cy="590550"/>
              <a:chOff x="6389309" y="4575541"/>
              <a:chExt cx="590550" cy="590550"/>
            </a:xfrm>
            <a:solidFill>
              <a:srgbClr val="C00000"/>
            </a:solidFill>
          </p:grpSpPr>
          <p:sp>
            <p:nvSpPr>
              <p:cNvPr id="29" name="Oval 29"/>
              <p:cNvSpPr/>
              <p:nvPr/>
            </p:nvSpPr>
            <p:spPr bwMode="auto">
              <a:xfrm rot="10800000">
                <a:off x="6389309" y="4575541"/>
                <a:ext cx="590550" cy="59055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30" name="TextBox 36"/>
              <p:cNvSpPr txBox="1">
                <a:spLocks noChangeArrowheads="1"/>
              </p:cNvSpPr>
              <p:nvPr/>
            </p:nvSpPr>
            <p:spPr bwMode="auto">
              <a:xfrm>
                <a:off x="6456104" y="4687298"/>
                <a:ext cx="472435" cy="3011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dirty="0">
                    <a:solidFill>
                      <a:srgbClr val="FFFFFF"/>
                    </a:solidFill>
                    <a:latin typeface="Lato Black" pitchFamily="34" charset="0"/>
                    <a:cs typeface="Arial" pitchFamily="34" charset="0"/>
                  </a:rPr>
                  <a:t>4</a:t>
                </a:r>
                <a:endParaRPr lang="ar-SA" altLang="ru-RU" dirty="0">
                  <a:solidFill>
                    <a:srgbClr val="FFFFFF"/>
                  </a:solidFill>
                  <a:latin typeface="Lato Blac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2051720" y="4263693"/>
            <a:ext cx="5616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Планирование инвестиционных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1759268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950" y="1413570"/>
            <a:ext cx="8928100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07950" y="1125538"/>
            <a:ext cx="8928100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endParaRPr lang="ru-RU" altLang="ru-RU" sz="2000" dirty="0"/>
          </a:p>
          <a:p>
            <a:pPr marL="457200" lvl="1" indent="0" eaLnBrk="1" hangingPunct="1">
              <a:buNone/>
            </a:pPr>
            <a:r>
              <a:rPr lang="ru-RU" altLang="ru-RU" sz="2000" dirty="0"/>
              <a:t>Экземпляры отчетов (однопериодные)</a:t>
            </a:r>
          </a:p>
          <a:p>
            <a:pPr marL="457200" lvl="1" indent="0" eaLnBrk="1" hangingPunct="1">
              <a:buNone/>
            </a:pPr>
            <a:r>
              <a:rPr lang="ru-RU" altLang="ru-RU" sz="2000" dirty="0"/>
              <a:t>Групповое редактирование экземпляров отчетов</a:t>
            </a:r>
          </a:p>
          <a:p>
            <a:pPr marL="457200" lvl="1" indent="0" eaLnBrk="1" hangingPunct="1">
              <a:buNone/>
            </a:pPr>
            <a:r>
              <a:rPr lang="ru-RU" altLang="ru-RU" sz="2000" dirty="0"/>
              <a:t>Процесс подготовки отчетности</a:t>
            </a:r>
          </a:p>
          <a:p>
            <a:pPr marL="457200" lvl="1" indent="0" eaLnBrk="1" hangingPunct="1">
              <a:buNone/>
            </a:pPr>
            <a:r>
              <a:rPr lang="ru-RU" altLang="ru-RU" sz="2000" dirty="0"/>
              <a:t>Сводная таблица (только для анализа)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16424"/>
            <a:ext cx="2349674" cy="234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11760" y="519277"/>
            <a:ext cx="58635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Консолидация бюджетной отчетности </a:t>
            </a:r>
            <a:r>
              <a:rPr lang="en-US" altLang="ru-RU" sz="1600" dirty="0">
                <a:solidFill>
                  <a:srgbClr val="000000"/>
                </a:solidFill>
                <a:latin typeface="Arial"/>
              </a:rPr>
              <a:t>: </a:t>
            </a: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инструменты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691680" y="333450"/>
            <a:ext cx="590550" cy="590550"/>
            <a:chOff x="1475656" y="3669978"/>
            <a:chExt cx="590550" cy="590550"/>
          </a:xfrm>
        </p:grpSpPr>
        <p:sp>
          <p:nvSpPr>
            <p:cNvPr id="10" name="Oval 15"/>
            <p:cNvSpPr/>
            <p:nvPr/>
          </p:nvSpPr>
          <p:spPr bwMode="auto">
            <a:xfrm>
              <a:off x="1475656" y="3669978"/>
              <a:ext cx="590550" cy="59055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1545509" y="3782694"/>
              <a:ext cx="47307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3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2" name="Группа 4"/>
            <p:cNvGrpSpPr>
              <a:grpSpLocks/>
            </p:cNvGrpSpPr>
            <p:nvPr/>
          </p:nvGrpSpPr>
          <p:grpSpPr bwMode="auto">
            <a:xfrm>
              <a:off x="1475656" y="3669978"/>
              <a:ext cx="590550" cy="590550"/>
              <a:chOff x="6389309" y="4575541"/>
              <a:chExt cx="590550" cy="590550"/>
            </a:xfrm>
            <a:solidFill>
              <a:srgbClr val="C00000"/>
            </a:solidFill>
          </p:grpSpPr>
          <p:sp>
            <p:nvSpPr>
              <p:cNvPr id="13" name="Oval 29"/>
              <p:cNvSpPr/>
              <p:nvPr/>
            </p:nvSpPr>
            <p:spPr bwMode="auto">
              <a:xfrm rot="10800000">
                <a:off x="6389309" y="4575541"/>
                <a:ext cx="590550" cy="59055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4" name="TextBox 36"/>
              <p:cNvSpPr txBox="1">
                <a:spLocks noChangeArrowheads="1"/>
              </p:cNvSpPr>
              <p:nvPr/>
            </p:nvSpPr>
            <p:spPr bwMode="auto">
              <a:xfrm>
                <a:off x="6456104" y="4687298"/>
                <a:ext cx="472435" cy="3011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dirty="0">
                    <a:solidFill>
                      <a:srgbClr val="FFFFFF"/>
                    </a:solidFill>
                    <a:latin typeface="Lato Black" pitchFamily="34" charset="0"/>
                    <a:cs typeface="Arial" pitchFamily="34" charset="0"/>
                  </a:rPr>
                  <a:t>1</a:t>
                </a:r>
                <a:endParaRPr lang="ar-SA" altLang="ru-RU" dirty="0">
                  <a:solidFill>
                    <a:srgbClr val="FFFFFF"/>
                  </a:solidFill>
                  <a:latin typeface="Lato Black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69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411760" y="1478557"/>
            <a:ext cx="4687540" cy="4981719"/>
            <a:chOff x="2411760" y="1478557"/>
            <a:chExt cx="4687540" cy="498171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411760" y="1478557"/>
              <a:ext cx="4687540" cy="4687541"/>
              <a:chOff x="2195736" y="1478557"/>
              <a:chExt cx="4687540" cy="4687541"/>
            </a:xfrm>
          </p:grpSpPr>
          <p:pic>
            <p:nvPicPr>
              <p:cNvPr id="29698" name="Picture 2" descr="https://yt3.ggpht.com/a/AATXAJyIX1ENn3MpXLUhTx835nC9WBHQ8SqZ-V36iw=s900-c-k-c0xffffffff-no-rj-m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1478557"/>
                <a:ext cx="4687540" cy="4687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322705" y="5395496"/>
                <a:ext cx="5373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Jan</a:t>
                </a:r>
                <a:endParaRPr lang="ru-RU" sz="16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114793" y="5179472"/>
                <a:ext cx="5485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Feb</a:t>
                </a:r>
                <a:endParaRPr lang="ru-RU" sz="16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23652" y="4459392"/>
                <a:ext cx="5501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Mar</a:t>
                </a:r>
                <a:endParaRPr lang="ru-RU" sz="16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038073" y="3667304"/>
                <a:ext cx="5373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Apr</a:t>
                </a:r>
                <a:endParaRPr lang="ru-RU" sz="16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724128" y="2731200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May</a:t>
                </a:r>
                <a:endParaRPr lang="ru-RU" sz="16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212322" y="2155136"/>
                <a:ext cx="5485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Jun</a:t>
                </a:r>
                <a:endParaRPr lang="ru-RU" sz="16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234794" y="1867104"/>
                <a:ext cx="4812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Jul</a:t>
                </a:r>
                <a:endParaRPr lang="ru-RU" sz="16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491880" y="2133650"/>
                <a:ext cx="5822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Aug</a:t>
                </a:r>
                <a:endParaRPr lang="ru-RU" sz="16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765653" y="2853730"/>
                <a:ext cx="5597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Sep</a:t>
                </a:r>
                <a:endParaRPr lang="ru-RU" sz="16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555776" y="3645818"/>
                <a:ext cx="5277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Oct</a:t>
                </a:r>
                <a:endParaRPr lang="ru-RU" sz="16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820155" y="4603408"/>
                <a:ext cx="5709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Nov</a:t>
                </a:r>
                <a:endParaRPr lang="ru-RU" sz="16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52938" y="5107464"/>
                <a:ext cx="5597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Dec</a:t>
                </a:r>
                <a:endParaRPr lang="ru-RU" sz="16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563888" y="2803208"/>
                <a:ext cx="21280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/>
                  <a:t>Финансовый год</a:t>
                </a:r>
              </a:p>
            </p:txBody>
          </p:sp>
        </p:grpSp>
        <p:pic>
          <p:nvPicPr>
            <p:cNvPr id="29701" name="Picture 5" descr="https://image.freepik.com/free-vector/_24908-3926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730103"/>
              <a:ext cx="730173" cy="730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950" y="1629594"/>
            <a:ext cx="8928100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sz="20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sz="20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1566257"/>
            <a:ext cx="4530099" cy="4997732"/>
            <a:chOff x="323528" y="1566257"/>
            <a:chExt cx="4530099" cy="4997732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 rot="4863647">
              <a:off x="1176803" y="2887165"/>
              <a:ext cx="4997732" cy="2355916"/>
            </a:xfrm>
            <a:prstGeom prst="triangle">
              <a:avLst/>
            </a:prstGeom>
            <a:solidFill>
              <a:schemeClr val="accent1">
                <a:lumMod val="75000"/>
                <a:alpha val="31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Выноска 1 (граница и черта) 22"/>
            <p:cNvSpPr/>
            <p:nvPr/>
          </p:nvSpPr>
          <p:spPr>
            <a:xfrm>
              <a:off x="323528" y="4437970"/>
              <a:ext cx="1440160" cy="576000"/>
            </a:xfrm>
            <a:prstGeom prst="accentBorderCallout1">
              <a:avLst>
                <a:gd name="adj1" fmla="val 49795"/>
                <a:gd name="adj2" fmla="val 109058"/>
                <a:gd name="adj3" fmla="val 50814"/>
                <a:gd name="adj4" fmla="val 157160"/>
              </a:avLst>
            </a:prstGeom>
            <a:solidFill>
              <a:schemeClr val="accent1">
                <a:lumMod val="9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ea typeface="Calibri"/>
                  <a:cs typeface="Times New Roman"/>
                </a:rPr>
                <a:t>Годовая  БК</a:t>
              </a:r>
              <a:r>
                <a:rPr lang="en-US" sz="1400" dirty="0">
                  <a:effectLst/>
                  <a:ea typeface="Calibri"/>
                  <a:cs typeface="Times New Roman"/>
                </a:rPr>
                <a:t> </a:t>
              </a:r>
              <a:r>
                <a:rPr lang="ru-RU" sz="1400" dirty="0">
                  <a:effectLst/>
                  <a:ea typeface="Calibri"/>
                  <a:cs typeface="Times New Roman"/>
                </a:rPr>
                <a:t>на год (12)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3528" y="2277730"/>
            <a:ext cx="4531506" cy="1358433"/>
            <a:chOff x="323528" y="2277730"/>
            <a:chExt cx="4531506" cy="1358433"/>
          </a:xfrm>
        </p:grpSpPr>
        <p:sp>
          <p:nvSpPr>
            <p:cNvPr id="21" name="Выноска 1 (граница и черта) 20"/>
            <p:cNvSpPr/>
            <p:nvPr/>
          </p:nvSpPr>
          <p:spPr>
            <a:xfrm>
              <a:off x="323528" y="2277730"/>
              <a:ext cx="1440000" cy="576000"/>
            </a:xfrm>
            <a:prstGeom prst="accentBorderCallout1">
              <a:avLst>
                <a:gd name="adj1" fmla="val 42187"/>
                <a:gd name="adj2" fmla="val 106504"/>
                <a:gd name="adj3" fmla="val 40541"/>
                <a:gd name="adj4" fmla="val 158076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ea typeface="Calibri"/>
                  <a:cs typeface="Times New Roman"/>
                </a:rPr>
                <a:t>КБК 3 квартала (9+</a:t>
              </a:r>
              <a:r>
                <a:rPr lang="ru-RU" sz="1400" dirty="0">
                  <a:ea typeface="Calibri"/>
                  <a:cs typeface="Times New Roman"/>
                </a:rPr>
                <a:t>3)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7111174">
              <a:off x="3285983" y="2067112"/>
              <a:ext cx="720000" cy="2418102"/>
            </a:xfrm>
            <a:prstGeom prst="triangle">
              <a:avLst>
                <a:gd name="adj" fmla="val 47710"/>
              </a:avLst>
            </a:prstGeom>
            <a:solidFill>
              <a:srgbClr val="9BBB59">
                <a:alpha val="50000"/>
              </a:srgbClr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770876" y="3892413"/>
            <a:ext cx="4193612" cy="1193565"/>
            <a:chOff x="4770876" y="3892413"/>
            <a:chExt cx="4193612" cy="1193565"/>
          </a:xfrm>
        </p:grpSpPr>
        <p:sp>
          <p:nvSpPr>
            <p:cNvPr id="35" name="Равнобедренный треугольник 34"/>
            <p:cNvSpPr/>
            <p:nvPr/>
          </p:nvSpPr>
          <p:spPr>
            <a:xfrm rot="17302040">
              <a:off x="5560746" y="3102543"/>
              <a:ext cx="720000" cy="2299740"/>
            </a:xfrm>
            <a:prstGeom prst="triangle">
              <a:avLst>
                <a:gd name="adj" fmla="val 47710"/>
              </a:avLst>
            </a:prstGeom>
            <a:solidFill>
              <a:srgbClr val="9BBB59">
                <a:alpha val="50000"/>
              </a:srgbClr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Выноска 1 (граница и черта) 37"/>
            <p:cNvSpPr/>
            <p:nvPr/>
          </p:nvSpPr>
          <p:spPr>
            <a:xfrm>
              <a:off x="7524328" y="4509978"/>
              <a:ext cx="1440160" cy="576000"/>
            </a:xfrm>
            <a:prstGeom prst="accentBorderCallout1">
              <a:avLst>
                <a:gd name="adj1" fmla="val 18750"/>
                <a:gd name="adj2" fmla="val -8333"/>
                <a:gd name="adj3" fmla="val 17269"/>
                <a:gd name="adj4" fmla="val -36525"/>
              </a:avLst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a typeface="Calibri"/>
                  <a:cs typeface="Times New Roman"/>
                </a:rPr>
                <a:t>КБК 1 квартала (3+9)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91302" y="1612122"/>
            <a:ext cx="3453106" cy="2340106"/>
            <a:chOff x="4791302" y="1612122"/>
            <a:chExt cx="3453106" cy="2340106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 rot="11924466">
              <a:off x="4791302" y="1612122"/>
              <a:ext cx="720000" cy="2340106"/>
            </a:xfrm>
            <a:prstGeom prst="triangle">
              <a:avLst>
                <a:gd name="adj" fmla="val 47710"/>
              </a:avLst>
            </a:prstGeom>
            <a:solidFill>
              <a:srgbClr val="9BBB59">
                <a:alpha val="50000"/>
              </a:srgbClr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Выноска 1 (граница и черта) 38"/>
            <p:cNvSpPr/>
            <p:nvPr/>
          </p:nvSpPr>
          <p:spPr>
            <a:xfrm>
              <a:off x="6804248" y="2061706"/>
              <a:ext cx="1440160" cy="576000"/>
            </a:xfrm>
            <a:prstGeom prst="accentBorderCallout1">
              <a:avLst>
                <a:gd name="adj1" fmla="val 18750"/>
                <a:gd name="adj2" fmla="val -8333"/>
                <a:gd name="adj3" fmla="val 18922"/>
                <a:gd name="adj4" fmla="val -77530"/>
              </a:avLst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a typeface="Calibri"/>
                  <a:cs typeface="Times New Roman"/>
                </a:rPr>
                <a:t>КБК 2 квартала (6+6)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763688" y="387800"/>
            <a:ext cx="590550" cy="593722"/>
            <a:chOff x="1475656" y="2622231"/>
            <a:chExt cx="590550" cy="593722"/>
          </a:xfrm>
        </p:grpSpPr>
        <p:sp>
          <p:nvSpPr>
            <p:cNvPr id="40" name="Oval 14"/>
            <p:cNvSpPr/>
            <p:nvPr/>
          </p:nvSpPr>
          <p:spPr bwMode="auto">
            <a:xfrm>
              <a:off x="1475656" y="2622231"/>
              <a:ext cx="590550" cy="588963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41" name="TextBox 17"/>
            <p:cNvSpPr txBox="1">
              <a:spLocks noChangeArrowheads="1"/>
            </p:cNvSpPr>
            <p:nvPr/>
          </p:nvSpPr>
          <p:spPr bwMode="auto">
            <a:xfrm>
              <a:off x="1545509" y="2746053"/>
              <a:ext cx="47307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2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42" name="Группа 3"/>
            <p:cNvGrpSpPr>
              <a:grpSpLocks/>
            </p:cNvGrpSpPr>
            <p:nvPr/>
          </p:nvGrpSpPr>
          <p:grpSpPr bwMode="auto">
            <a:xfrm>
              <a:off x="1475656" y="2626991"/>
              <a:ext cx="590550" cy="588962"/>
              <a:chOff x="2438400" y="2825750"/>
              <a:chExt cx="590550" cy="588963"/>
            </a:xfrm>
          </p:grpSpPr>
          <p:sp>
            <p:nvSpPr>
              <p:cNvPr id="43" name="Oval 31"/>
              <p:cNvSpPr/>
              <p:nvPr/>
            </p:nvSpPr>
            <p:spPr bwMode="auto">
              <a:xfrm rot="10800000">
                <a:off x="2438400" y="2825750"/>
                <a:ext cx="590550" cy="588963"/>
              </a:xfrm>
              <a:prstGeom prst="ellipse">
                <a:avLst/>
              </a:prstGeom>
              <a:solidFill>
                <a:srgbClr val="14AA96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44" name="TextBox 35"/>
              <p:cNvSpPr txBox="1">
                <a:spLocks noChangeArrowheads="1"/>
              </p:cNvSpPr>
              <p:nvPr/>
            </p:nvSpPr>
            <p:spPr bwMode="auto">
              <a:xfrm>
                <a:off x="2505195" y="2944981"/>
                <a:ext cx="472435" cy="329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2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33"/>
          <p:cNvSpPr txBox="1">
            <a:spLocks noChangeArrowheads="1"/>
          </p:cNvSpPr>
          <p:nvPr/>
        </p:nvSpPr>
        <p:spPr bwMode="auto">
          <a:xfrm>
            <a:off x="2550070" y="440819"/>
            <a:ext cx="58383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Бюджетные компании на фиксированный горизонт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2040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950" y="1413570"/>
            <a:ext cx="8928100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47281"/>
              </p:ext>
            </p:extLst>
          </p:nvPr>
        </p:nvGraphicFramePr>
        <p:xfrm>
          <a:off x="467541" y="1625054"/>
          <a:ext cx="8208915" cy="22367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6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5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baseline="0" dirty="0"/>
                        <a:t>Актуальный сценарий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FFF200"/>
                        </a:gs>
                        <a:gs pos="77000">
                          <a:srgbClr val="FF7A00"/>
                        </a:gs>
                        <a:gs pos="77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baseline="0" dirty="0"/>
                        <a:t>Период действия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FFF200"/>
                        </a:gs>
                        <a:gs pos="77000">
                          <a:srgbClr val="FF7A00"/>
                        </a:gs>
                        <a:gs pos="77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baseline="0" dirty="0"/>
                        <a:t>Период ввода данных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FFF200"/>
                        </a:gs>
                        <a:gs pos="77000">
                          <a:srgbClr val="FF7A00"/>
                        </a:gs>
                        <a:gs pos="77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6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r>
                        <a:rPr lang="ru-RU" sz="1200" baseline="0" dirty="0"/>
                        <a:t> базовый (ГБ)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</a:t>
                      </a:r>
                      <a:r>
                        <a:rPr lang="ru-RU" sz="1200" baseline="0" dirty="0"/>
                        <a:t> момента утверждения до ввода нового ГБ 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</a:t>
                      </a:r>
                      <a:r>
                        <a:rPr lang="ru-RU" sz="1200" baseline="0" dirty="0"/>
                        <a:t> начала сентября до конца года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Корректировка 1  (3+9)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Последняя</a:t>
                      </a:r>
                      <a:r>
                        <a:rPr lang="ru-RU" sz="1200" baseline="0" dirty="0"/>
                        <a:t> декада марта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0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Корректировка 2 (6+6)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Последняя декада июня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6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Корректировка 3 (9+3)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Последняя декада сентября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6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Факт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Подгружается ежемесячно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Объект 2"/>
          <p:cNvSpPr txBox="1">
            <a:spLocks/>
          </p:cNvSpPr>
          <p:nvPr/>
        </p:nvSpPr>
        <p:spPr>
          <a:xfrm>
            <a:off x="107950" y="1125538"/>
            <a:ext cx="8928100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r>
              <a:rPr lang="ru-RU" altLang="ru-RU" sz="2000" dirty="0"/>
              <a:t>Основные сценарии</a:t>
            </a:r>
            <a:r>
              <a:rPr lang="en-US" altLang="ru-RU" sz="2000" dirty="0"/>
              <a:t>:</a:t>
            </a:r>
            <a:endParaRPr lang="ru-RU" altLang="ru-RU" sz="2000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35496" y="4005858"/>
            <a:ext cx="8928100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r>
              <a:rPr lang="ru-RU" altLang="ru-RU" sz="2000" dirty="0"/>
              <a:t>Дополнительные сценарии</a:t>
            </a:r>
            <a:r>
              <a:rPr lang="en-US" altLang="ru-RU" sz="2000" dirty="0"/>
              <a:t>:</a:t>
            </a:r>
            <a:endParaRPr lang="ru-RU" altLang="ru-RU" sz="2000" dirty="0"/>
          </a:p>
          <a:p>
            <a:pPr lvl="1" eaLnBrk="1" hangingPunct="1"/>
            <a:r>
              <a:rPr lang="ru-RU" altLang="ru-RU" dirty="0"/>
              <a:t>План для инвесторов (опт.)</a:t>
            </a:r>
          </a:p>
          <a:p>
            <a:pPr lvl="1" eaLnBrk="1" hangingPunct="1"/>
            <a:r>
              <a:rPr lang="ru-RU" altLang="ru-RU" dirty="0"/>
              <a:t>План для налоговой (</a:t>
            </a:r>
            <a:r>
              <a:rPr lang="ru-RU" altLang="ru-RU" dirty="0" err="1"/>
              <a:t>песс</a:t>
            </a:r>
            <a:r>
              <a:rPr lang="ru-RU" altLang="ru-RU" dirty="0"/>
              <a:t>.)</a:t>
            </a:r>
          </a:p>
          <a:p>
            <a:pPr lvl="1" eaLnBrk="1" hangingPunct="1"/>
            <a:r>
              <a:rPr lang="ru-RU" altLang="ru-RU" dirty="0"/>
              <a:t>Планы если  - что</a:t>
            </a:r>
            <a:r>
              <a:rPr lang="en-US" altLang="ru-RU" dirty="0"/>
              <a:t>?</a:t>
            </a:r>
          </a:p>
          <a:p>
            <a:pPr lvl="1" eaLnBrk="1" hangingPunct="1"/>
            <a:r>
              <a:rPr lang="ru-RU" altLang="ru-RU" dirty="0"/>
              <a:t>Прогнозы можно делать помесячно </a:t>
            </a:r>
          </a:p>
          <a:p>
            <a:pPr lvl="1" eaLnBrk="1" hangingPunct="1"/>
            <a:r>
              <a:rPr lang="ru-RU" altLang="ru-RU" dirty="0"/>
              <a:t>Факт ДДС (еженедельный)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691680" y="333450"/>
            <a:ext cx="590550" cy="593722"/>
            <a:chOff x="1475656" y="2622231"/>
            <a:chExt cx="590550" cy="593722"/>
          </a:xfrm>
        </p:grpSpPr>
        <p:sp>
          <p:nvSpPr>
            <p:cNvPr id="10" name="Oval 14"/>
            <p:cNvSpPr/>
            <p:nvPr/>
          </p:nvSpPr>
          <p:spPr bwMode="auto">
            <a:xfrm>
              <a:off x="1475656" y="2622231"/>
              <a:ext cx="590550" cy="588963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1" name="TextBox 17"/>
            <p:cNvSpPr txBox="1">
              <a:spLocks noChangeArrowheads="1"/>
            </p:cNvSpPr>
            <p:nvPr/>
          </p:nvSpPr>
          <p:spPr bwMode="auto">
            <a:xfrm>
              <a:off x="1545509" y="2746053"/>
              <a:ext cx="47307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2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2" name="Группа 3"/>
            <p:cNvGrpSpPr>
              <a:grpSpLocks/>
            </p:cNvGrpSpPr>
            <p:nvPr/>
          </p:nvGrpSpPr>
          <p:grpSpPr bwMode="auto">
            <a:xfrm>
              <a:off x="1475656" y="2626991"/>
              <a:ext cx="590550" cy="588962"/>
              <a:chOff x="2438400" y="2825750"/>
              <a:chExt cx="590550" cy="588963"/>
            </a:xfrm>
          </p:grpSpPr>
          <p:sp>
            <p:nvSpPr>
              <p:cNvPr id="13" name="Oval 31"/>
              <p:cNvSpPr/>
              <p:nvPr/>
            </p:nvSpPr>
            <p:spPr bwMode="auto">
              <a:xfrm rot="10800000">
                <a:off x="2438400" y="2825750"/>
                <a:ext cx="590550" cy="588963"/>
              </a:xfrm>
              <a:prstGeom prst="ellipse">
                <a:avLst/>
              </a:prstGeom>
              <a:solidFill>
                <a:srgbClr val="14AA96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4" name="TextBox 35"/>
              <p:cNvSpPr txBox="1">
                <a:spLocks noChangeArrowheads="1"/>
              </p:cNvSpPr>
              <p:nvPr/>
            </p:nvSpPr>
            <p:spPr bwMode="auto">
              <a:xfrm>
                <a:off x="2505195" y="2944981"/>
                <a:ext cx="472435" cy="329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2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2478062" y="386469"/>
            <a:ext cx="58383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Бюджетные компании на фиксированный горизонт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9937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946290" y="3505792"/>
            <a:ext cx="1785950" cy="500066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Казначейство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4509914"/>
            <a:ext cx="1785950" cy="500066"/>
          </a:xfrm>
          <a:prstGeom prst="rect">
            <a:avLst/>
          </a:prstGeom>
          <a:solidFill>
            <a:srgbClr val="FFCE54"/>
          </a:solidFill>
          <a:ln w="63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МСФО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4005858"/>
            <a:ext cx="1785950" cy="500066"/>
          </a:xfrm>
          <a:prstGeom prst="rect">
            <a:avLst/>
          </a:prstGeom>
          <a:solidFill>
            <a:srgbClr val="FFCE5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Корпоративные закупки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14042" y="2497680"/>
            <a:ext cx="1785950" cy="500066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Интеграция и НСИ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46290" y="2497680"/>
            <a:ext cx="1785950" cy="500066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</a:rPr>
              <a:t>Бюджетирование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02074" y="1512437"/>
            <a:ext cx="1785950" cy="2490391"/>
            <a:chOff x="1706731" y="3141762"/>
            <a:chExt cx="1785950" cy="249039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06731" y="3141762"/>
              <a:ext cx="1785950" cy="500066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FFCC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000000"/>
                  </a:solidFill>
                </a:rPr>
                <a:t>Управление производством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06731" y="3637457"/>
              <a:ext cx="1785950" cy="500066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FFCC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000000"/>
                  </a:solidFill>
                </a:rPr>
                <a:t>Бухгалтерский учет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06731" y="4131955"/>
              <a:ext cx="1785950" cy="500066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FFCC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000000"/>
                  </a:solidFill>
                </a:rPr>
                <a:t>Управление складом и запасами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706731" y="4632021"/>
              <a:ext cx="1785950" cy="500066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FFCC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000000"/>
                  </a:solidFill>
                </a:rPr>
                <a:t>Организация ремонтов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706731" y="5132087"/>
              <a:ext cx="1785950" cy="500066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FFCC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CRM</a:t>
              </a:r>
              <a:endParaRPr lang="ru-RU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95536" y="4009848"/>
            <a:ext cx="1785950" cy="500066"/>
          </a:xfrm>
          <a:prstGeom prst="rect">
            <a:avLst/>
          </a:prstGeom>
          <a:solidFill>
            <a:srgbClr val="FFFFCC"/>
          </a:solidFill>
          <a:ln w="6350">
            <a:solidFill>
              <a:srgbClr val="FFCC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Управление продажами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4513904"/>
            <a:ext cx="1785950" cy="500066"/>
          </a:xfrm>
          <a:prstGeom prst="rect">
            <a:avLst/>
          </a:prstGeom>
          <a:solidFill>
            <a:srgbClr val="FFFFCC"/>
          </a:solidFill>
          <a:ln w="6350">
            <a:solidFill>
              <a:srgbClr val="FFCC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Закупки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5017960"/>
            <a:ext cx="1785950" cy="500066"/>
          </a:xfrm>
          <a:prstGeom prst="rect">
            <a:avLst/>
          </a:prstGeom>
          <a:solidFill>
            <a:srgbClr val="FFFFCC"/>
          </a:solidFill>
          <a:ln w="6350">
            <a:solidFill>
              <a:srgbClr val="FFCC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Управление затратами, расчет себестоимости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5518026"/>
            <a:ext cx="1785950" cy="500066"/>
          </a:xfrm>
          <a:prstGeom prst="rect">
            <a:avLst/>
          </a:prstGeom>
          <a:solidFill>
            <a:srgbClr val="FFFFCC"/>
          </a:solidFill>
          <a:ln w="6350">
            <a:solidFill>
              <a:srgbClr val="FFCC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Управление персоналом и расчет зарплаты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786050" y="5518026"/>
            <a:ext cx="1785950" cy="500066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Управление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договорами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78538" y="2497680"/>
            <a:ext cx="1785950" cy="500066"/>
          </a:xfrm>
          <a:prstGeom prst="rect">
            <a:avLst/>
          </a:prstGeom>
          <a:solidFill>
            <a:srgbClr val="FFCE5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Бизнес-анализ и </a:t>
            </a:r>
            <a:r>
              <a:rPr lang="en-US" sz="1200" dirty="0">
                <a:solidFill>
                  <a:srgbClr val="000000"/>
                </a:solidFill>
              </a:rPr>
              <a:t>BSC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DBE3ADE-DA3A-4851-A2E5-620BD562A996}"/>
              </a:ext>
            </a:extLst>
          </p:cNvPr>
          <p:cNvSpPr/>
          <p:nvPr/>
        </p:nvSpPr>
        <p:spPr>
          <a:xfrm>
            <a:off x="2786050" y="5013970"/>
            <a:ext cx="1785950" cy="500066"/>
          </a:xfrm>
          <a:prstGeom prst="rect">
            <a:avLst/>
          </a:prstGeom>
          <a:solidFill>
            <a:srgbClr val="FFCE5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Корпоративные налоги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07092E9-4196-494C-99F9-3BD730268DE5}"/>
              </a:ext>
            </a:extLst>
          </p:cNvPr>
          <p:cNvSpPr/>
          <p:nvPr/>
        </p:nvSpPr>
        <p:spPr>
          <a:xfrm>
            <a:off x="2786050" y="3501802"/>
            <a:ext cx="1785950" cy="500066"/>
          </a:xfrm>
          <a:prstGeom prst="rect">
            <a:avLst/>
          </a:prstGeom>
          <a:solidFill>
            <a:srgbClr val="FFCE5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Управление рисками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547664" y="246063"/>
            <a:ext cx="7056784" cy="879475"/>
          </a:xfrm>
        </p:spPr>
        <p:txBody>
          <a:bodyPr/>
          <a:lstStyle/>
          <a:p>
            <a:r>
              <a:rPr lang="ru-RU" dirty="0"/>
              <a:t>Подсистема бюджетирования в 1С</a:t>
            </a:r>
            <a:r>
              <a:rPr lang="en-US" dirty="0"/>
              <a:t>: </a:t>
            </a:r>
            <a:r>
              <a:rPr lang="ru-RU" dirty="0"/>
              <a:t>Управление холдингом и 1С</a:t>
            </a:r>
            <a:r>
              <a:rPr lang="en-US" dirty="0"/>
              <a:t>:ERP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Управление холдингом</a:t>
            </a:r>
          </a:p>
        </p:txBody>
      </p:sp>
      <p:sp>
        <p:nvSpPr>
          <p:cNvPr id="3" name="Правая круглая скобка 2"/>
          <p:cNvSpPr/>
          <p:nvPr/>
        </p:nvSpPr>
        <p:spPr>
          <a:xfrm>
            <a:off x="2195736" y="1413570"/>
            <a:ext cx="144016" cy="4797677"/>
          </a:xfrm>
          <a:prstGeom prst="rightBracket">
            <a:avLst/>
          </a:prstGeom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круглая скобка 28"/>
          <p:cNvSpPr/>
          <p:nvPr/>
        </p:nvSpPr>
        <p:spPr>
          <a:xfrm rot="10800000">
            <a:off x="251519" y="1413570"/>
            <a:ext cx="144016" cy="4797677"/>
          </a:xfrm>
          <a:prstGeom prst="rightBracket">
            <a:avLst/>
          </a:prstGeom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397510" y="2565698"/>
            <a:ext cx="302282" cy="360040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круглая скобка 29"/>
          <p:cNvSpPr/>
          <p:nvPr/>
        </p:nvSpPr>
        <p:spPr>
          <a:xfrm rot="16200000">
            <a:off x="3621390" y="2436189"/>
            <a:ext cx="45719" cy="2032931"/>
          </a:xfrm>
          <a:prstGeom prst="rightBracket">
            <a:avLst/>
          </a:prstGeom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ая круглая скобка 30"/>
          <p:cNvSpPr/>
          <p:nvPr/>
        </p:nvSpPr>
        <p:spPr>
          <a:xfrm rot="5400000">
            <a:off x="3621390" y="5100484"/>
            <a:ext cx="45719" cy="2032931"/>
          </a:xfrm>
          <a:prstGeom prst="rightBracket">
            <a:avLst/>
          </a:prstGeom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6200000">
            <a:off x="3549638" y="2997746"/>
            <a:ext cx="302282" cy="360040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4572000" y="2565698"/>
            <a:ext cx="302282" cy="360040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5629260" y="3092614"/>
            <a:ext cx="405759" cy="360040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789998" y="2565698"/>
            <a:ext cx="302282" cy="360040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316758" y="1341562"/>
            <a:ext cx="3431706" cy="307777"/>
            <a:chOff x="251520" y="6310114"/>
            <a:chExt cx="3431706" cy="307777"/>
          </a:xfrm>
        </p:grpSpPr>
        <p:sp>
          <p:nvSpPr>
            <p:cNvPr id="43" name="Скругленный прямоугольник 42"/>
            <p:cNvSpPr/>
            <p:nvPr/>
          </p:nvSpPr>
          <p:spPr bwMode="auto">
            <a:xfrm>
              <a:off x="251520" y="6344242"/>
              <a:ext cx="252412" cy="239712"/>
            </a:xfrm>
            <a:prstGeom prst="roundRect">
              <a:avLst/>
            </a:prstGeom>
            <a:solidFill>
              <a:srgbClr val="FFFFCC"/>
            </a:solidFill>
            <a:ln w="6350">
              <a:solidFill>
                <a:srgbClr val="FFCC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44" name="TextBox 101"/>
            <p:cNvSpPr txBox="1">
              <a:spLocks noChangeArrowheads="1"/>
            </p:cNvSpPr>
            <p:nvPr/>
          </p:nvSpPr>
          <p:spPr bwMode="auto">
            <a:xfrm>
              <a:off x="527426" y="6310114"/>
              <a:ext cx="3155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400" dirty="0">
                  <a:solidFill>
                    <a:srgbClr val="000000"/>
                  </a:solidFill>
                </a:rPr>
                <a:t>1С: </a:t>
              </a:r>
              <a:r>
                <a:rPr lang="en-US" altLang="ru-RU" sz="1400" dirty="0">
                  <a:solidFill>
                    <a:srgbClr val="000000"/>
                  </a:solidFill>
                </a:rPr>
                <a:t>ERP</a:t>
              </a:r>
              <a:r>
                <a:rPr lang="ru-RU" altLang="ru-RU" sz="1400" dirty="0">
                  <a:solidFill>
                    <a:srgbClr val="000000"/>
                  </a:solidFill>
                </a:rPr>
                <a:t>.Управление предприятием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327384" y="1701611"/>
            <a:ext cx="2718732" cy="307966"/>
            <a:chOff x="5471403" y="6382131"/>
            <a:chExt cx="2718732" cy="307966"/>
          </a:xfrm>
        </p:grpSpPr>
        <p:sp>
          <p:nvSpPr>
            <p:cNvPr id="46" name="Скругленный прямоугольник 45"/>
            <p:cNvSpPr/>
            <p:nvPr/>
          </p:nvSpPr>
          <p:spPr bwMode="auto">
            <a:xfrm>
              <a:off x="5471403" y="6416258"/>
              <a:ext cx="252412" cy="239712"/>
            </a:xfrm>
            <a:prstGeom prst="roundRect">
              <a:avLst/>
            </a:prstGeom>
            <a:solidFill>
              <a:srgbClr val="FFCE5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" name="TextBox 41"/>
            <p:cNvSpPr txBox="1">
              <a:spLocks noChangeArrowheads="1"/>
            </p:cNvSpPr>
            <p:nvPr/>
          </p:nvSpPr>
          <p:spPr bwMode="auto">
            <a:xfrm>
              <a:off x="5753605" y="6382131"/>
              <a:ext cx="2436530" cy="307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8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400" dirty="0">
                  <a:solidFill>
                    <a:srgbClr val="000000"/>
                  </a:solidFill>
                </a:rPr>
                <a:t>1С: Управление холдингом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2639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950" y="1413570"/>
            <a:ext cx="8928100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07950" y="1125538"/>
            <a:ext cx="8928100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r>
              <a:rPr lang="ru-RU" altLang="ru-RU" sz="2000" dirty="0"/>
              <a:t>Сводная таблица</a:t>
            </a:r>
          </a:p>
          <a:p>
            <a:pPr marL="457200" lvl="1" indent="0" eaLnBrk="1" hangingPunct="1">
              <a:buNone/>
            </a:pPr>
            <a:r>
              <a:rPr lang="ru-RU" altLang="ru-RU" sz="2000" dirty="0"/>
              <a:t>Экземпляры отчетов (многопериодные)</a:t>
            </a:r>
          </a:p>
          <a:p>
            <a:pPr marL="457200" lvl="1" indent="0" eaLnBrk="1" hangingPunct="1">
              <a:buNone/>
            </a:pPr>
            <a:r>
              <a:rPr lang="ru-RU" altLang="ru-RU" sz="2000" dirty="0"/>
              <a:t>Обработка копирования данных</a:t>
            </a:r>
          </a:p>
          <a:p>
            <a:pPr marL="457200" lvl="1" indent="0" eaLnBrk="1" hangingPunct="1">
              <a:buNone/>
            </a:pPr>
            <a:r>
              <a:rPr lang="ru-RU" altLang="ru-RU" sz="2000" dirty="0"/>
              <a:t>Управление актуализацией</a:t>
            </a:r>
          </a:p>
          <a:p>
            <a:pPr marL="457200" lvl="1" indent="0" eaLnBrk="1" hangingPunct="1">
              <a:buNone/>
            </a:pPr>
            <a:r>
              <a:rPr lang="ru-RU" altLang="ru-RU" sz="2000" dirty="0"/>
              <a:t>Процесс подготовки отчетности (при необходимости)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16424"/>
            <a:ext cx="2349674" cy="234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619672" y="261442"/>
            <a:ext cx="590550" cy="593722"/>
            <a:chOff x="1475656" y="2622231"/>
            <a:chExt cx="590550" cy="593722"/>
          </a:xfrm>
        </p:grpSpPr>
        <p:sp>
          <p:nvSpPr>
            <p:cNvPr id="9" name="Oval 14"/>
            <p:cNvSpPr/>
            <p:nvPr/>
          </p:nvSpPr>
          <p:spPr bwMode="auto">
            <a:xfrm>
              <a:off x="1475656" y="2622231"/>
              <a:ext cx="590550" cy="588963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0" name="TextBox 17"/>
            <p:cNvSpPr txBox="1">
              <a:spLocks noChangeArrowheads="1"/>
            </p:cNvSpPr>
            <p:nvPr/>
          </p:nvSpPr>
          <p:spPr bwMode="auto">
            <a:xfrm>
              <a:off x="1545509" y="2746053"/>
              <a:ext cx="47307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2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1" name="Группа 3"/>
            <p:cNvGrpSpPr>
              <a:grpSpLocks/>
            </p:cNvGrpSpPr>
            <p:nvPr/>
          </p:nvGrpSpPr>
          <p:grpSpPr bwMode="auto">
            <a:xfrm>
              <a:off x="1475656" y="2626991"/>
              <a:ext cx="590550" cy="588962"/>
              <a:chOff x="2438400" y="2825750"/>
              <a:chExt cx="590550" cy="588963"/>
            </a:xfrm>
          </p:grpSpPr>
          <p:sp>
            <p:nvSpPr>
              <p:cNvPr id="12" name="Oval 31"/>
              <p:cNvSpPr/>
              <p:nvPr/>
            </p:nvSpPr>
            <p:spPr bwMode="auto">
              <a:xfrm rot="10800000">
                <a:off x="2438400" y="2825750"/>
                <a:ext cx="590550" cy="588963"/>
              </a:xfrm>
              <a:prstGeom prst="ellipse">
                <a:avLst/>
              </a:prstGeom>
              <a:solidFill>
                <a:srgbClr val="14AA96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3" name="TextBox 35"/>
              <p:cNvSpPr txBox="1">
                <a:spLocks noChangeArrowheads="1"/>
              </p:cNvSpPr>
              <p:nvPr/>
            </p:nvSpPr>
            <p:spPr bwMode="auto">
              <a:xfrm>
                <a:off x="2505195" y="2944981"/>
                <a:ext cx="472435" cy="329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2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2406054" y="314461"/>
            <a:ext cx="58383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Бюджетные компании на фиксированный горизонт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9866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958" y="1125538"/>
            <a:ext cx="8784530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1922"/>
            <a:ext cx="1944216" cy="179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882757"/>
              </p:ext>
            </p:extLst>
          </p:nvPr>
        </p:nvGraphicFramePr>
        <p:xfrm>
          <a:off x="179513" y="2356704"/>
          <a:ext cx="8784975" cy="186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5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5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5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15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15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36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36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363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363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363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495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Янв</a:t>
                      </a:r>
                      <a:endParaRPr lang="ru-RU" sz="14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Фев</a:t>
                      </a:r>
                      <a:endParaRPr lang="ru-RU" sz="14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Мар</a:t>
                      </a:r>
                      <a:endParaRPr lang="ru-RU" sz="14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Апр</a:t>
                      </a:r>
                      <a:endParaRPr lang="ru-RU" sz="14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Июн</a:t>
                      </a:r>
                      <a:endParaRPr lang="ru-RU" sz="14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Июл</a:t>
                      </a:r>
                      <a:endParaRPr lang="ru-RU" sz="14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Авг</a:t>
                      </a:r>
                      <a:endParaRPr lang="ru-RU" sz="14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Сен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Окт</a:t>
                      </a:r>
                      <a:endParaRPr lang="ru-RU" sz="14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Ноя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Дек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dirty="0"/>
                        <a:t>3Q</a:t>
                      </a:r>
                      <a:endParaRPr lang="ru-RU" sz="14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29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29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29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3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  <a:r>
                        <a:rPr lang="en-US" dirty="0"/>
                        <a:t>m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  <a:r>
                        <a:rPr lang="en-US" dirty="0"/>
                        <a:t>m</a:t>
                      </a:r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  <a:r>
                        <a:rPr lang="en-US" dirty="0"/>
                        <a:t>m</a:t>
                      </a:r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1Q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2Q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3Q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58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  <a:r>
                        <a:rPr lang="en-US" dirty="0"/>
                        <a:t>m</a:t>
                      </a:r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  <a:r>
                        <a:rPr lang="en-US" dirty="0"/>
                        <a:t>m</a:t>
                      </a:r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3m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1Q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2Q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3Q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3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  <a:r>
                        <a:rPr lang="en-US" dirty="0"/>
                        <a:t>m</a:t>
                      </a:r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2m</a:t>
                      </a:r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3m</a:t>
                      </a:r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1Q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2Q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3Q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3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1m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2m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3m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1Q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2Q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3Q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7504" y="1701602"/>
            <a:ext cx="2297039" cy="589924"/>
            <a:chOff x="107504" y="4041354"/>
            <a:chExt cx="2297039" cy="589924"/>
          </a:xfrm>
        </p:grpSpPr>
        <p:sp>
          <p:nvSpPr>
            <p:cNvPr id="10" name="Правая фигурная скобка 9"/>
            <p:cNvSpPr/>
            <p:nvPr/>
          </p:nvSpPr>
          <p:spPr>
            <a:xfrm rot="16200000">
              <a:off x="1014714" y="3594271"/>
              <a:ext cx="201807" cy="1872208"/>
            </a:xfrm>
            <a:prstGeom prst="rightBrace">
              <a:avLst>
                <a:gd name="adj1" fmla="val 8333"/>
                <a:gd name="adj2" fmla="val 50488"/>
              </a:avLst>
            </a:prstGeom>
            <a:no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504" y="4041354"/>
              <a:ext cx="2297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Финансовый цикл</a:t>
              </a:r>
            </a:p>
          </p:txBody>
        </p:sp>
      </p:grpSp>
      <p:sp>
        <p:nvSpPr>
          <p:cNvPr id="12" name="Правая фигурная скобка 11"/>
          <p:cNvSpPr/>
          <p:nvPr/>
        </p:nvSpPr>
        <p:spPr>
          <a:xfrm rot="16200000">
            <a:off x="7999489" y="1398535"/>
            <a:ext cx="201807" cy="1440160"/>
          </a:xfrm>
          <a:prstGeom prst="rightBrace">
            <a:avLst>
              <a:gd name="adj1" fmla="val 8333"/>
              <a:gd name="adj2" fmla="val 50488"/>
            </a:avLst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4592" y="1341562"/>
            <a:ext cx="2113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Среднесрочный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горизонт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339752" y="1675310"/>
            <a:ext cx="618368" cy="42191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 rot="16200000">
            <a:off x="1014713" y="3530698"/>
            <a:ext cx="201807" cy="1872208"/>
          </a:xfrm>
          <a:prstGeom prst="rightBrace">
            <a:avLst>
              <a:gd name="adj1" fmla="val 8333"/>
              <a:gd name="adj2" fmla="val 50488"/>
            </a:avLst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96" y="4581922"/>
            <a:ext cx="348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Актуализированные данные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475656" y="333450"/>
            <a:ext cx="590550" cy="588962"/>
            <a:chOff x="1475656" y="1579241"/>
            <a:chExt cx="590550" cy="588962"/>
          </a:xfrm>
        </p:grpSpPr>
        <p:sp>
          <p:nvSpPr>
            <p:cNvPr id="20" name="Oval 12"/>
            <p:cNvSpPr/>
            <p:nvPr/>
          </p:nvSpPr>
          <p:spPr bwMode="auto">
            <a:xfrm>
              <a:off x="1475656" y="1579241"/>
              <a:ext cx="590550" cy="588962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1545509" y="1690366"/>
              <a:ext cx="47307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1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22" name="Группа 1"/>
            <p:cNvGrpSpPr>
              <a:grpSpLocks/>
            </p:cNvGrpSpPr>
            <p:nvPr/>
          </p:nvGrpSpPr>
          <p:grpSpPr bwMode="auto">
            <a:xfrm>
              <a:off x="1475656" y="1579241"/>
              <a:ext cx="590550" cy="588962"/>
              <a:chOff x="2438400" y="1778000"/>
              <a:chExt cx="590550" cy="588963"/>
            </a:xfrm>
          </p:grpSpPr>
          <p:sp>
            <p:nvSpPr>
              <p:cNvPr id="23" name="Oval 32"/>
              <p:cNvSpPr/>
              <p:nvPr/>
            </p:nvSpPr>
            <p:spPr bwMode="auto">
              <a:xfrm rot="10800000">
                <a:off x="2438400" y="1778000"/>
                <a:ext cx="590550" cy="588963"/>
              </a:xfrm>
              <a:prstGeom prst="ellipse">
                <a:avLst/>
              </a:prstGeom>
              <a:solidFill>
                <a:srgbClr val="237DB9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4" name="TextBox 34"/>
              <p:cNvSpPr txBox="1">
                <a:spLocks noChangeArrowheads="1"/>
              </p:cNvSpPr>
              <p:nvPr/>
            </p:nvSpPr>
            <p:spPr bwMode="auto">
              <a:xfrm>
                <a:off x="2505195" y="1889099"/>
                <a:ext cx="472435" cy="327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ru-RU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3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2267744" y="405458"/>
            <a:ext cx="59046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Использование бюджетов с динамическим горизонтом УХ 3.1. Планирование в период нестабильности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7342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7586"/>
            <a:ext cx="6798891" cy="428717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547664" y="333450"/>
            <a:ext cx="590550" cy="588962"/>
            <a:chOff x="1475656" y="1579241"/>
            <a:chExt cx="590550" cy="588962"/>
          </a:xfrm>
        </p:grpSpPr>
        <p:sp>
          <p:nvSpPr>
            <p:cNvPr id="9" name="Oval 12"/>
            <p:cNvSpPr/>
            <p:nvPr/>
          </p:nvSpPr>
          <p:spPr bwMode="auto">
            <a:xfrm>
              <a:off x="1475656" y="1579241"/>
              <a:ext cx="590550" cy="588962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1545509" y="1690366"/>
              <a:ext cx="47307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1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1" name="Группа 1"/>
            <p:cNvGrpSpPr>
              <a:grpSpLocks/>
            </p:cNvGrpSpPr>
            <p:nvPr/>
          </p:nvGrpSpPr>
          <p:grpSpPr bwMode="auto">
            <a:xfrm>
              <a:off x="1475656" y="1579241"/>
              <a:ext cx="590550" cy="588962"/>
              <a:chOff x="2438400" y="1778000"/>
              <a:chExt cx="590550" cy="588963"/>
            </a:xfrm>
          </p:grpSpPr>
          <p:sp>
            <p:nvSpPr>
              <p:cNvPr id="12" name="Oval 32"/>
              <p:cNvSpPr/>
              <p:nvPr/>
            </p:nvSpPr>
            <p:spPr bwMode="auto">
              <a:xfrm rot="10800000">
                <a:off x="2438400" y="1778000"/>
                <a:ext cx="590550" cy="588963"/>
              </a:xfrm>
              <a:prstGeom prst="ellipse">
                <a:avLst/>
              </a:prstGeom>
              <a:solidFill>
                <a:srgbClr val="237DB9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3" name="TextBox 34"/>
              <p:cNvSpPr txBox="1">
                <a:spLocks noChangeArrowheads="1"/>
              </p:cNvSpPr>
              <p:nvPr/>
            </p:nvSpPr>
            <p:spPr bwMode="auto">
              <a:xfrm>
                <a:off x="2505195" y="1889099"/>
                <a:ext cx="472435" cy="327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ru-RU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3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2339752" y="460167"/>
            <a:ext cx="5616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Планирование бюджетов с динамическим горизонтом</a:t>
            </a:r>
          </a:p>
        </p:txBody>
      </p:sp>
    </p:spTree>
    <p:extLst>
      <p:ext uri="{BB962C8B-B14F-4D97-AF65-F5344CB8AC3E}">
        <p14:creationId xmlns:p14="http://schemas.microsoft.com/office/powerpoint/2010/main" val="3126331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5767388" cy="879475"/>
          </a:xfrm>
        </p:spPr>
        <p:txBody>
          <a:bodyPr/>
          <a:lstStyle/>
          <a:p>
            <a:r>
              <a:rPr lang="ru-RU" dirty="0"/>
              <a:t>Планирование с динамическим горизонтом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3474"/>
            <a:ext cx="8335312" cy="496061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4644008" y="5594001"/>
            <a:ext cx="3672408" cy="500089"/>
          </a:xfrm>
          <a:prstGeom prst="wedgeRectCallout">
            <a:avLst>
              <a:gd name="adj1" fmla="val -34980"/>
              <a:gd name="adj2" fmla="val -10778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Настройка группировки периодов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796408" y="3217737"/>
            <a:ext cx="3672408" cy="500089"/>
          </a:xfrm>
          <a:prstGeom prst="wedgeRectCallout">
            <a:avLst>
              <a:gd name="adj1" fmla="val 20450"/>
              <a:gd name="adj2" fmla="val 11859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Управление сдвигом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807804" y="1629593"/>
            <a:ext cx="3672408" cy="500089"/>
          </a:xfrm>
          <a:prstGeom prst="wedgeRectCallout">
            <a:avLst>
              <a:gd name="adj1" fmla="val 59281"/>
              <a:gd name="adj2" fmla="val 14907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Можно вводить данные на разные периодичности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1682"/>
            <a:ext cx="5486400" cy="31527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3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950" y="1413570"/>
            <a:ext cx="8928100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07950" y="1485578"/>
            <a:ext cx="8928100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r>
              <a:rPr lang="ru-RU" altLang="ru-RU" sz="2000" dirty="0"/>
              <a:t>Сводная таблица</a:t>
            </a:r>
          </a:p>
          <a:p>
            <a:pPr marL="457200" lvl="1" indent="0" eaLnBrk="1" hangingPunct="1">
              <a:buNone/>
            </a:pPr>
            <a:r>
              <a:rPr lang="ru-RU" altLang="ru-RU" sz="2000" dirty="0"/>
              <a:t>Обработка копирования данных</a:t>
            </a:r>
          </a:p>
          <a:p>
            <a:pPr marL="457200" lvl="1" indent="0" eaLnBrk="1" hangingPunct="1">
              <a:buNone/>
            </a:pPr>
            <a:r>
              <a:rPr lang="ru-RU" altLang="ru-RU" sz="2000" dirty="0"/>
              <a:t>Управление актуализацией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16424"/>
            <a:ext cx="2349674" cy="234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547664" y="333450"/>
            <a:ext cx="590550" cy="588962"/>
            <a:chOff x="1475656" y="1579241"/>
            <a:chExt cx="590550" cy="588962"/>
          </a:xfrm>
        </p:grpSpPr>
        <p:sp>
          <p:nvSpPr>
            <p:cNvPr id="9" name="Oval 12"/>
            <p:cNvSpPr/>
            <p:nvPr/>
          </p:nvSpPr>
          <p:spPr bwMode="auto">
            <a:xfrm>
              <a:off x="1475656" y="1579241"/>
              <a:ext cx="590550" cy="588962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1545509" y="1690366"/>
              <a:ext cx="47307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1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1" name="Группа 1"/>
            <p:cNvGrpSpPr>
              <a:grpSpLocks/>
            </p:cNvGrpSpPr>
            <p:nvPr/>
          </p:nvGrpSpPr>
          <p:grpSpPr bwMode="auto">
            <a:xfrm>
              <a:off x="1475656" y="1579241"/>
              <a:ext cx="590550" cy="588962"/>
              <a:chOff x="2438400" y="1778000"/>
              <a:chExt cx="590550" cy="588963"/>
            </a:xfrm>
          </p:grpSpPr>
          <p:sp>
            <p:nvSpPr>
              <p:cNvPr id="12" name="Oval 32"/>
              <p:cNvSpPr/>
              <p:nvPr/>
            </p:nvSpPr>
            <p:spPr bwMode="auto">
              <a:xfrm rot="10800000">
                <a:off x="2438400" y="1778000"/>
                <a:ext cx="590550" cy="588963"/>
              </a:xfrm>
              <a:prstGeom prst="ellipse">
                <a:avLst/>
              </a:prstGeom>
              <a:solidFill>
                <a:srgbClr val="237DB9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3" name="TextBox 34"/>
              <p:cNvSpPr txBox="1">
                <a:spLocks noChangeArrowheads="1"/>
              </p:cNvSpPr>
              <p:nvPr/>
            </p:nvSpPr>
            <p:spPr bwMode="auto">
              <a:xfrm>
                <a:off x="2505195" y="1889099"/>
                <a:ext cx="472435" cy="327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ru-RU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3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2339752" y="460167"/>
            <a:ext cx="5616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Планирование бюджетов с динамическим горизонтом</a:t>
            </a:r>
          </a:p>
        </p:txBody>
      </p:sp>
    </p:spTree>
    <p:extLst>
      <p:ext uri="{BB962C8B-B14F-4D97-AF65-F5344CB8AC3E}">
        <p14:creationId xmlns:p14="http://schemas.microsoft.com/office/powerpoint/2010/main" val="305639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92276" y="152435"/>
            <a:ext cx="6983413" cy="1081338"/>
          </a:xfrm>
        </p:spPr>
        <p:txBody>
          <a:bodyPr/>
          <a:lstStyle/>
          <a:p>
            <a:r>
              <a:rPr lang="ru-RU" altLang="ru-RU" dirty="0"/>
              <a:t>Когда использовать динамический горизонт</a:t>
            </a:r>
            <a:r>
              <a:rPr lang="en-US" altLang="ru-RU" dirty="0"/>
              <a:t>?</a:t>
            </a:r>
            <a:endParaRPr lang="ru-RU" altLang="ru-RU" dirty="0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467544" y="1629153"/>
            <a:ext cx="4063182" cy="57639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Новая бюджетная компания открывается на фиксированный период.</a:t>
            </a:r>
          </a:p>
        </p:txBody>
      </p:sp>
      <p:cxnSp>
        <p:nvCxnSpPr>
          <p:cNvPr id="62" name="Соединительная линия уступом 61"/>
          <p:cNvCxnSpPr/>
          <p:nvPr/>
        </p:nvCxnSpPr>
        <p:spPr bwMode="auto">
          <a:xfrm rot="16200000" flipV="1">
            <a:off x="2052038" y="3788653"/>
            <a:ext cx="5185976" cy="3175"/>
          </a:xfrm>
          <a:prstGeom prst="bentConnector3">
            <a:avLst>
              <a:gd name="adj1" fmla="val 50000"/>
            </a:avLst>
          </a:prstGeom>
          <a:ln w="19050">
            <a:solidFill>
              <a:schemeClr val="bg2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78" name="TextBox 64"/>
          <p:cNvSpPr txBox="1">
            <a:spLocks noChangeArrowheads="1"/>
          </p:cNvSpPr>
          <p:nvPr/>
        </p:nvSpPr>
        <p:spPr bwMode="auto">
          <a:xfrm>
            <a:off x="1619672" y="1197546"/>
            <a:ext cx="18727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200" b="1" dirty="0"/>
              <a:t>Статический горизонт</a:t>
            </a:r>
          </a:p>
        </p:txBody>
      </p:sp>
      <p:sp>
        <p:nvSpPr>
          <p:cNvPr id="3079" name="TextBox 65"/>
          <p:cNvSpPr txBox="1">
            <a:spLocks noChangeArrowheads="1"/>
          </p:cNvSpPr>
          <p:nvPr/>
        </p:nvSpPr>
        <p:spPr bwMode="auto">
          <a:xfrm>
            <a:off x="5796136" y="1197546"/>
            <a:ext cx="2160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200" b="1" dirty="0"/>
              <a:t>Динамический горизонт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67543" y="3141762"/>
            <a:ext cx="4063182" cy="6478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Необходимо делать явную актуализацию данных.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4757739" y="1629153"/>
            <a:ext cx="3918717" cy="57639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Горизонт открывается один раз на каждый сценарий..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716464" y="3141762"/>
            <a:ext cx="3959992" cy="6478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При завершении очередной итерации планирования происходит сдвиг окна планирования на указанный шаг. Выполняется актуализация показателей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4716464" y="2349674"/>
            <a:ext cx="3959992" cy="6478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Остатки рассчитываются автоматически при сдвиге периода планирования. 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467543" y="2349896"/>
            <a:ext cx="4063181" cy="6478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Остатки явным образом переносятся из прошлой бюджетной компании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67544" y="3934072"/>
            <a:ext cx="4063876" cy="6478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Возможно использование процесса подготовки отчетности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756596" y="3934072"/>
            <a:ext cx="3919860" cy="6478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Процесс подготовки отчетности недоступен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756596" y="4726160"/>
            <a:ext cx="3919860" cy="6478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dirty="0">
                <a:solidFill>
                  <a:schemeClr val="tx1"/>
                </a:solidFill>
              </a:rPr>
              <a:t>Основной инструмент – Сводная таблица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67543" y="4726160"/>
            <a:ext cx="4063182" cy="7920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b="1" dirty="0">
                <a:solidFill>
                  <a:schemeClr val="tx1"/>
                </a:solidFill>
              </a:rPr>
              <a:t>Используется для подготовки бюджетных компаний полного цикла. Высокая степень бюрократизации процесса. Основной инструмент</a:t>
            </a:r>
            <a:r>
              <a:rPr lang="en-US" sz="1300" b="1" dirty="0">
                <a:solidFill>
                  <a:schemeClr val="tx1"/>
                </a:solidFill>
              </a:rPr>
              <a:t>:</a:t>
            </a:r>
            <a:r>
              <a:rPr lang="ru-RU" sz="1300" b="1" dirty="0">
                <a:solidFill>
                  <a:schemeClr val="tx1"/>
                </a:solidFill>
              </a:rPr>
              <a:t>  Экземпляр отчета.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788024" y="5518248"/>
            <a:ext cx="3888432" cy="64785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300" b="1" dirty="0">
                <a:solidFill>
                  <a:schemeClr val="tx1"/>
                </a:solidFill>
              </a:rPr>
              <a:t>Применение – одиночные бюджеты с произвольным горизонтом, требующие частой актуализации (БДДС) </a:t>
            </a:r>
          </a:p>
        </p:txBody>
      </p:sp>
    </p:spTree>
    <p:extLst>
      <p:ext uri="{BB962C8B-B14F-4D97-AF65-F5344CB8AC3E}">
        <p14:creationId xmlns:p14="http://schemas.microsoft.com/office/powerpoint/2010/main" val="3430489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950" y="1413570"/>
            <a:ext cx="8928100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13" y="2061642"/>
            <a:ext cx="426543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619672" y="333450"/>
            <a:ext cx="590550" cy="590550"/>
            <a:chOff x="1475656" y="3669978"/>
            <a:chExt cx="590550" cy="590550"/>
          </a:xfrm>
        </p:grpSpPr>
        <p:sp>
          <p:nvSpPr>
            <p:cNvPr id="11" name="Oval 15"/>
            <p:cNvSpPr/>
            <p:nvPr/>
          </p:nvSpPr>
          <p:spPr bwMode="auto">
            <a:xfrm>
              <a:off x="1475656" y="3669978"/>
              <a:ext cx="590550" cy="59055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1545509" y="3782694"/>
              <a:ext cx="47307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3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3" name="Группа 4"/>
            <p:cNvGrpSpPr>
              <a:grpSpLocks/>
            </p:cNvGrpSpPr>
            <p:nvPr/>
          </p:nvGrpSpPr>
          <p:grpSpPr bwMode="auto">
            <a:xfrm>
              <a:off x="1475656" y="3669978"/>
              <a:ext cx="590550" cy="590550"/>
              <a:chOff x="6389309" y="4575541"/>
              <a:chExt cx="590550" cy="590550"/>
            </a:xfrm>
            <a:solidFill>
              <a:srgbClr val="C00000"/>
            </a:solidFill>
          </p:grpSpPr>
          <p:sp>
            <p:nvSpPr>
              <p:cNvPr id="14" name="Oval 29"/>
              <p:cNvSpPr/>
              <p:nvPr/>
            </p:nvSpPr>
            <p:spPr bwMode="auto">
              <a:xfrm rot="10800000">
                <a:off x="6389309" y="4575541"/>
                <a:ext cx="590550" cy="59055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5" name="TextBox 36"/>
              <p:cNvSpPr txBox="1">
                <a:spLocks noChangeArrowheads="1"/>
              </p:cNvSpPr>
              <p:nvPr/>
            </p:nvSpPr>
            <p:spPr bwMode="auto">
              <a:xfrm>
                <a:off x="6456104" y="4687298"/>
                <a:ext cx="472435" cy="3011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dirty="0">
                    <a:solidFill>
                      <a:srgbClr val="FFFFFF"/>
                    </a:solidFill>
                    <a:latin typeface="Lato Black" pitchFamily="34" charset="0"/>
                    <a:cs typeface="Arial" pitchFamily="34" charset="0"/>
                  </a:rPr>
                  <a:t>4</a:t>
                </a:r>
                <a:endParaRPr lang="ar-SA" altLang="ru-RU" dirty="0">
                  <a:solidFill>
                    <a:srgbClr val="FFFFFF"/>
                  </a:solidFill>
                  <a:latin typeface="Lato Blac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2411760" y="461755"/>
            <a:ext cx="5616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Планирование инвестиционных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79829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07704" y="92785"/>
            <a:ext cx="5183188" cy="1081088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kern="1200" dirty="0">
                <a:solidFill>
                  <a:schemeClr val="bg2"/>
                </a:solidFill>
                <a:latin typeface="+mn-lt"/>
              </a:rPr>
              <a:t>1С: Управление холдингом помогает сделать </a:t>
            </a:r>
            <a:r>
              <a:rPr lang="en-US" altLang="ru-RU" sz="2400" kern="1200" dirty="0">
                <a:solidFill>
                  <a:schemeClr val="bg2"/>
                </a:solidFill>
                <a:latin typeface="+mn-lt"/>
              </a:rPr>
              <a:t>CAPEX </a:t>
            </a:r>
            <a:r>
              <a:rPr lang="ru-RU" altLang="ru-RU" sz="2400" kern="1200" dirty="0">
                <a:solidFill>
                  <a:schemeClr val="bg2"/>
                </a:solidFill>
                <a:latin typeface="+mn-lt"/>
              </a:rPr>
              <a:t>управляемым</a:t>
            </a:r>
            <a:endParaRPr lang="en-US" altLang="ru-RU" sz="2400" kern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1989" name="TextBox 13"/>
          <p:cNvSpPr txBox="1">
            <a:spLocks noChangeArrowheads="1"/>
          </p:cNvSpPr>
          <p:nvPr/>
        </p:nvSpPr>
        <p:spPr bwMode="auto">
          <a:xfrm>
            <a:off x="7020272" y="2401094"/>
            <a:ext cx="1866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Предварительная инвестиционная оценка</a:t>
            </a:r>
          </a:p>
        </p:txBody>
      </p:sp>
      <p:sp>
        <p:nvSpPr>
          <p:cNvPr id="28681" name="TextBox 18"/>
          <p:cNvSpPr txBox="1">
            <a:spLocks noChangeArrowheads="1"/>
          </p:cNvSpPr>
          <p:nvPr/>
        </p:nvSpPr>
        <p:spPr bwMode="auto">
          <a:xfrm>
            <a:off x="6664328" y="4698210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rPr>
              <a:t>3</a:t>
            </a:r>
            <a:endParaRPr lang="ar-SA" altLang="ru-RU">
              <a:solidFill>
                <a:srgbClr val="FFFFFF"/>
              </a:solidFill>
              <a:latin typeface="Lato Black"/>
              <a:cs typeface="Arial" panose="020B0604020202020204" pitchFamily="34" charset="0"/>
            </a:endParaRPr>
          </a:p>
        </p:txBody>
      </p:sp>
      <p:sp>
        <p:nvSpPr>
          <p:cNvPr id="41999" name="TextBox 33"/>
          <p:cNvSpPr txBox="1">
            <a:spLocks noChangeArrowheads="1"/>
          </p:cNvSpPr>
          <p:nvPr/>
        </p:nvSpPr>
        <p:spPr bwMode="auto">
          <a:xfrm>
            <a:off x="7020272" y="3357786"/>
            <a:ext cx="1866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Формирование инвестиционной программы</a:t>
            </a:r>
          </a:p>
        </p:txBody>
      </p:sp>
      <p:sp>
        <p:nvSpPr>
          <p:cNvPr id="42000" name="TextBox 34"/>
          <p:cNvSpPr txBox="1">
            <a:spLocks noChangeArrowheads="1"/>
          </p:cNvSpPr>
          <p:nvPr/>
        </p:nvSpPr>
        <p:spPr bwMode="auto">
          <a:xfrm>
            <a:off x="7020272" y="4293890"/>
            <a:ext cx="1866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Планирование</a:t>
            </a:r>
            <a:br>
              <a:rPr lang="en-US" altLang="ru-RU" sz="1600" dirty="0">
                <a:solidFill>
                  <a:srgbClr val="000000"/>
                </a:solidFill>
                <a:latin typeface="Arial"/>
              </a:rPr>
            </a:b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и контроль исполнения</a:t>
            </a:r>
          </a:p>
        </p:txBody>
      </p:sp>
      <p:pic>
        <p:nvPicPr>
          <p:cNvPr id="28687" name="Picture 12" descr="C:\Users\mitrohin_s\Google Диск\Googldisk2\Маркетинг\Октябрь 2015\Форум ERP\Панель 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98" y="1701602"/>
            <a:ext cx="6394450" cy="38163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738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763688" y="92785"/>
            <a:ext cx="6046018" cy="528697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kern="1200" dirty="0">
                <a:solidFill>
                  <a:schemeClr val="bg2"/>
                </a:solidFill>
                <a:latin typeface="+mn-lt"/>
              </a:rPr>
              <a:t>Основные показатели проекта</a:t>
            </a:r>
            <a:endParaRPr lang="en-US" altLang="ru-RU" sz="2400" kern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8681" name="TextBox 18"/>
          <p:cNvSpPr txBox="1">
            <a:spLocks noChangeArrowheads="1"/>
          </p:cNvSpPr>
          <p:nvPr/>
        </p:nvSpPr>
        <p:spPr bwMode="auto">
          <a:xfrm>
            <a:off x="6664328" y="4698210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rPr>
              <a:t>3</a:t>
            </a:r>
            <a:endParaRPr lang="ar-SA" altLang="ru-RU">
              <a:solidFill>
                <a:srgbClr val="FFFFFF"/>
              </a:solidFill>
              <a:latin typeface="Lato Black"/>
              <a:cs typeface="Arial" panose="020B0604020202020204" pitchFamily="34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3570"/>
            <a:ext cx="8640960" cy="42914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370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763688" y="92785"/>
            <a:ext cx="6046018" cy="528697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kern="1200" dirty="0">
                <a:solidFill>
                  <a:schemeClr val="bg2"/>
                </a:solidFill>
                <a:latin typeface="+mn-lt"/>
              </a:rPr>
              <a:t>Основные показатели проекта</a:t>
            </a:r>
            <a:endParaRPr lang="en-US" altLang="ru-RU" sz="2400" kern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8681" name="TextBox 18"/>
          <p:cNvSpPr txBox="1">
            <a:spLocks noChangeArrowheads="1"/>
          </p:cNvSpPr>
          <p:nvPr/>
        </p:nvSpPr>
        <p:spPr bwMode="auto">
          <a:xfrm>
            <a:off x="6664328" y="4698210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rPr>
              <a:t>3</a:t>
            </a:r>
            <a:endParaRPr lang="ar-SA" altLang="ru-RU">
              <a:solidFill>
                <a:srgbClr val="FFFFFF"/>
              </a:solidFill>
              <a:latin typeface="Lato Black"/>
              <a:cs typeface="Arial" panose="020B0604020202020204" pitchFamily="34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833438"/>
            <a:ext cx="3114675" cy="51911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6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840760" cy="879475"/>
          </a:xfrm>
        </p:spPr>
        <p:txBody>
          <a:bodyPr/>
          <a:lstStyle/>
          <a:p>
            <a:r>
              <a:rPr lang="ru-RU" dirty="0"/>
              <a:t>Подсистема бюджетирования в 1С</a:t>
            </a:r>
            <a:r>
              <a:rPr lang="en-US" dirty="0"/>
              <a:t>: </a:t>
            </a:r>
            <a:r>
              <a:rPr lang="ru-RU" dirty="0"/>
              <a:t>Управление холдингом и 1С</a:t>
            </a:r>
            <a:r>
              <a:rPr lang="en-US" dirty="0"/>
              <a:t>:ERP</a:t>
            </a:r>
            <a:r>
              <a:rPr lang="ru-RU" dirty="0"/>
              <a:t>. Управление  холдингом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950" y="1125538"/>
            <a:ext cx="8928100" cy="612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ru-RU" altLang="ru-RU" sz="1800" dirty="0"/>
              <a:t>Весь функционал подсистемы бюджетирования из 1</a:t>
            </a:r>
            <a:r>
              <a:rPr lang="en-US" altLang="ru-RU" sz="1800" dirty="0"/>
              <a:t>C: </a:t>
            </a:r>
            <a:r>
              <a:rPr lang="ru-RU" altLang="ru-RU" sz="1800" dirty="0"/>
              <a:t>Управление холдингом переносится В</a:t>
            </a:r>
            <a:r>
              <a:rPr lang="en-US" altLang="ru-RU" sz="1800" dirty="0"/>
              <a:t> </a:t>
            </a:r>
            <a:r>
              <a:rPr lang="ru-RU" altLang="ru-RU" sz="1800" dirty="0"/>
              <a:t>1С</a:t>
            </a:r>
            <a:r>
              <a:rPr lang="en-US" altLang="ru-RU" sz="1800" dirty="0"/>
              <a:t>:</a:t>
            </a:r>
            <a:r>
              <a:rPr lang="ru-RU" altLang="ru-RU" sz="1800" dirty="0"/>
              <a:t> </a:t>
            </a:r>
            <a:r>
              <a:rPr lang="en-US" altLang="ru-RU" sz="1800" dirty="0"/>
              <a:t>ERP. </a:t>
            </a:r>
            <a:r>
              <a:rPr lang="ru-RU" altLang="ru-RU" sz="1800" dirty="0"/>
              <a:t>Управление холдингом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5496" y="5662042"/>
            <a:ext cx="89281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endParaRPr lang="ru-RU" altLang="ru-RU" sz="18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ru-RU" altLang="ru-RU" sz="1800" b="1" dirty="0"/>
              <a:t>Планируем  1С</a:t>
            </a:r>
            <a:r>
              <a:rPr lang="en-US" altLang="ru-RU" sz="1800" b="1" dirty="0"/>
              <a:t>:</a:t>
            </a:r>
            <a:r>
              <a:rPr lang="ru-RU" altLang="ru-RU" sz="1800" dirty="0"/>
              <a:t> </a:t>
            </a:r>
            <a:r>
              <a:rPr lang="en-US" altLang="ru-RU" sz="1800" b="1" dirty="0"/>
              <a:t>ERP</a:t>
            </a:r>
            <a:r>
              <a:rPr lang="ru-RU" altLang="ru-RU" sz="1800" b="1" dirty="0"/>
              <a:t>.</a:t>
            </a:r>
            <a:r>
              <a:rPr lang="ru-RU" sz="1800" b="1" dirty="0"/>
              <a:t> Управление холдингом </a:t>
            </a:r>
            <a:r>
              <a:rPr lang="ru-RU" altLang="ru-RU" sz="1800" b="1" dirty="0"/>
              <a:t>на базе 3.1  осенью 2020.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852400" y="1881842"/>
            <a:ext cx="4320000" cy="1980000"/>
            <a:chOff x="3779912" y="2222104"/>
            <a:chExt cx="4608512" cy="1999778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222104"/>
              <a:ext cx="4608512" cy="1999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3913877" y="3573809"/>
              <a:ext cx="1785950" cy="500066"/>
            </a:xfrm>
            <a:prstGeom prst="rect">
              <a:avLst/>
            </a:prstGeom>
            <a:solidFill>
              <a:srgbClr val="FFCE54"/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Бюджетирование 3.1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851920" y="3898066"/>
            <a:ext cx="4320000" cy="1980000"/>
            <a:chOff x="3851920" y="3682042"/>
            <a:chExt cx="4320000" cy="1980000"/>
          </a:xfrm>
        </p:grpSpPr>
        <p:pic>
          <p:nvPicPr>
            <p:cNvPr id="47107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682042"/>
              <a:ext cx="4320000" cy="19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995936" y="5017960"/>
              <a:ext cx="1728192" cy="500066"/>
            </a:xfrm>
            <a:prstGeom prst="rect">
              <a:avLst/>
            </a:prstGeom>
            <a:solidFill>
              <a:srgbClr val="FFCE54"/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Бюджетирование 3.0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417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331640" y="92785"/>
            <a:ext cx="7344816" cy="528697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kern="1200" dirty="0">
                <a:solidFill>
                  <a:schemeClr val="bg2"/>
                </a:solidFill>
                <a:latin typeface="+mn-lt"/>
              </a:rPr>
              <a:t>Связь инвестиционных проектов с бюджетами</a:t>
            </a:r>
            <a:endParaRPr lang="en-US" altLang="ru-RU" sz="2400" kern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8681" name="TextBox 18"/>
          <p:cNvSpPr txBox="1">
            <a:spLocks noChangeArrowheads="1"/>
          </p:cNvSpPr>
          <p:nvPr/>
        </p:nvSpPr>
        <p:spPr bwMode="auto">
          <a:xfrm>
            <a:off x="6664328" y="4698210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rPr>
              <a:t>3</a:t>
            </a:r>
            <a:endParaRPr lang="ar-SA" altLang="ru-RU">
              <a:solidFill>
                <a:srgbClr val="FFFFFF"/>
              </a:solidFill>
              <a:latin typeface="Lato Black"/>
              <a:cs typeface="Arial" panose="020B0604020202020204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80" y="767433"/>
            <a:ext cx="4895408" cy="5435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94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07704" y="92785"/>
            <a:ext cx="6046018" cy="528697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dirty="0"/>
              <a:t>Предварительная оценка проекта</a:t>
            </a:r>
            <a:endParaRPr lang="en-US" altLang="ru-RU" sz="2400" kern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8681" name="TextBox 18"/>
          <p:cNvSpPr txBox="1">
            <a:spLocks noChangeArrowheads="1"/>
          </p:cNvSpPr>
          <p:nvPr/>
        </p:nvSpPr>
        <p:spPr bwMode="auto">
          <a:xfrm>
            <a:off x="6664328" y="4698210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rPr>
              <a:t>3</a:t>
            </a:r>
            <a:endParaRPr lang="ar-SA" altLang="ru-RU">
              <a:solidFill>
                <a:srgbClr val="FFFFFF"/>
              </a:solidFill>
              <a:latin typeface="Lato Black"/>
              <a:cs typeface="Arial" panose="020B0604020202020204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1" y="1125538"/>
            <a:ext cx="8191347" cy="405055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14" y="2587039"/>
            <a:ext cx="7985150" cy="329102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892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336704" cy="879475"/>
          </a:xfrm>
        </p:spPr>
        <p:txBody>
          <a:bodyPr/>
          <a:lstStyle/>
          <a:p>
            <a:r>
              <a:rPr lang="ru-RU" dirty="0"/>
              <a:t>Разделение ответственности и поддержка коммуникаций</a:t>
            </a: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2123728" y="1485578"/>
            <a:ext cx="3600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Система статусов бюджетов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259632" y="1341562"/>
            <a:ext cx="590550" cy="588962"/>
            <a:chOff x="1475656" y="1579241"/>
            <a:chExt cx="590550" cy="588962"/>
          </a:xfrm>
        </p:grpSpPr>
        <p:sp>
          <p:nvSpPr>
            <p:cNvPr id="5" name="Oval 12"/>
            <p:cNvSpPr/>
            <p:nvPr/>
          </p:nvSpPr>
          <p:spPr bwMode="auto">
            <a:xfrm>
              <a:off x="1475656" y="1579241"/>
              <a:ext cx="590550" cy="588962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8" name="TextBox 16"/>
            <p:cNvSpPr txBox="1">
              <a:spLocks noChangeArrowheads="1"/>
            </p:cNvSpPr>
            <p:nvPr/>
          </p:nvSpPr>
          <p:spPr bwMode="auto">
            <a:xfrm>
              <a:off x="1545509" y="1690366"/>
              <a:ext cx="47307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1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1" name="Группа 1"/>
            <p:cNvGrpSpPr>
              <a:grpSpLocks/>
            </p:cNvGrpSpPr>
            <p:nvPr/>
          </p:nvGrpSpPr>
          <p:grpSpPr bwMode="auto">
            <a:xfrm>
              <a:off x="1475656" y="1579241"/>
              <a:ext cx="590550" cy="588962"/>
              <a:chOff x="2438400" y="1778000"/>
              <a:chExt cx="590550" cy="588963"/>
            </a:xfrm>
          </p:grpSpPr>
          <p:sp>
            <p:nvSpPr>
              <p:cNvPr id="12" name="Oval 32"/>
              <p:cNvSpPr/>
              <p:nvPr/>
            </p:nvSpPr>
            <p:spPr bwMode="auto">
              <a:xfrm rot="10800000">
                <a:off x="2438400" y="1778000"/>
                <a:ext cx="590550" cy="588963"/>
              </a:xfrm>
              <a:prstGeom prst="ellipse">
                <a:avLst/>
              </a:prstGeom>
              <a:solidFill>
                <a:srgbClr val="237DB9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3" name="TextBox 34"/>
              <p:cNvSpPr txBox="1">
                <a:spLocks noChangeArrowheads="1"/>
              </p:cNvSpPr>
              <p:nvPr/>
            </p:nvSpPr>
            <p:spPr bwMode="auto">
              <a:xfrm>
                <a:off x="2505195" y="1889099"/>
                <a:ext cx="472435" cy="327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1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1259632" y="2260008"/>
            <a:ext cx="590550" cy="593722"/>
            <a:chOff x="1475656" y="2622231"/>
            <a:chExt cx="590550" cy="593722"/>
          </a:xfrm>
        </p:grpSpPr>
        <p:sp>
          <p:nvSpPr>
            <p:cNvPr id="6" name="Oval 14"/>
            <p:cNvSpPr/>
            <p:nvPr/>
          </p:nvSpPr>
          <p:spPr bwMode="auto">
            <a:xfrm>
              <a:off x="1475656" y="2622231"/>
              <a:ext cx="590550" cy="588963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1545509" y="2746053"/>
              <a:ext cx="47307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2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4" name="Группа 3"/>
            <p:cNvGrpSpPr>
              <a:grpSpLocks/>
            </p:cNvGrpSpPr>
            <p:nvPr/>
          </p:nvGrpSpPr>
          <p:grpSpPr bwMode="auto">
            <a:xfrm>
              <a:off x="1475656" y="2626991"/>
              <a:ext cx="590550" cy="588962"/>
              <a:chOff x="2438400" y="2825750"/>
              <a:chExt cx="590550" cy="588963"/>
            </a:xfrm>
          </p:grpSpPr>
          <p:sp>
            <p:nvSpPr>
              <p:cNvPr id="15" name="Oval 31"/>
              <p:cNvSpPr/>
              <p:nvPr/>
            </p:nvSpPr>
            <p:spPr bwMode="auto">
              <a:xfrm rot="10800000">
                <a:off x="2438400" y="2825750"/>
                <a:ext cx="590550" cy="588963"/>
              </a:xfrm>
              <a:prstGeom prst="ellipse">
                <a:avLst/>
              </a:prstGeom>
              <a:solidFill>
                <a:srgbClr val="14AA96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6" name="TextBox 35"/>
              <p:cNvSpPr txBox="1">
                <a:spLocks noChangeArrowheads="1"/>
              </p:cNvSpPr>
              <p:nvPr/>
            </p:nvSpPr>
            <p:spPr bwMode="auto">
              <a:xfrm>
                <a:off x="2505195" y="2944981"/>
                <a:ext cx="472435" cy="329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2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259632" y="3199284"/>
            <a:ext cx="590550" cy="590550"/>
            <a:chOff x="1475656" y="3669978"/>
            <a:chExt cx="590550" cy="590550"/>
          </a:xfrm>
        </p:grpSpPr>
        <p:sp>
          <p:nvSpPr>
            <p:cNvPr id="7" name="Oval 15"/>
            <p:cNvSpPr/>
            <p:nvPr/>
          </p:nvSpPr>
          <p:spPr bwMode="auto">
            <a:xfrm>
              <a:off x="1475656" y="3669978"/>
              <a:ext cx="590550" cy="59055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1545509" y="3782694"/>
              <a:ext cx="47307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3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7" name="Группа 4"/>
            <p:cNvGrpSpPr>
              <a:grpSpLocks/>
            </p:cNvGrpSpPr>
            <p:nvPr/>
          </p:nvGrpSpPr>
          <p:grpSpPr bwMode="auto">
            <a:xfrm>
              <a:off x="1475656" y="3669978"/>
              <a:ext cx="590550" cy="590550"/>
              <a:chOff x="6389309" y="4575541"/>
              <a:chExt cx="590550" cy="590550"/>
            </a:xfrm>
            <a:solidFill>
              <a:srgbClr val="C00000"/>
            </a:solidFill>
          </p:grpSpPr>
          <p:sp>
            <p:nvSpPr>
              <p:cNvPr id="19" name="Oval 29"/>
              <p:cNvSpPr/>
              <p:nvPr/>
            </p:nvSpPr>
            <p:spPr bwMode="auto">
              <a:xfrm rot="10800000">
                <a:off x="6389309" y="4575541"/>
                <a:ext cx="590550" cy="59055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0" name="TextBox 36"/>
              <p:cNvSpPr txBox="1">
                <a:spLocks noChangeArrowheads="1"/>
              </p:cNvSpPr>
              <p:nvPr/>
            </p:nvSpPr>
            <p:spPr bwMode="auto">
              <a:xfrm>
                <a:off x="6456104" y="4687298"/>
                <a:ext cx="472435" cy="3011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 pitchFamily="34" charset="0"/>
                    <a:cs typeface="Arial" pitchFamily="34" charset="0"/>
                  </a:rPr>
                  <a:t>3</a:t>
                </a:r>
                <a:endParaRPr lang="ar-SA" altLang="ru-RU" dirty="0">
                  <a:solidFill>
                    <a:srgbClr val="FFFFFF"/>
                  </a:solidFill>
                  <a:latin typeface="Lato Blac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2051720" y="2319477"/>
            <a:ext cx="58383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Экземпляры отчетов и ракурсы - объекты согласования бюджетов</a:t>
            </a: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2051720" y="3327589"/>
            <a:ext cx="5616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Роли и маршруты согласования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259632" y="4077866"/>
            <a:ext cx="590550" cy="590550"/>
            <a:chOff x="1475656" y="3669978"/>
            <a:chExt cx="590550" cy="590550"/>
          </a:xfrm>
        </p:grpSpPr>
        <p:sp>
          <p:nvSpPr>
            <p:cNvPr id="26" name="Oval 15"/>
            <p:cNvSpPr/>
            <p:nvPr/>
          </p:nvSpPr>
          <p:spPr bwMode="auto">
            <a:xfrm>
              <a:off x="1475656" y="3669978"/>
              <a:ext cx="590550" cy="59055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27" name="TextBox 18"/>
            <p:cNvSpPr txBox="1">
              <a:spLocks noChangeArrowheads="1"/>
            </p:cNvSpPr>
            <p:nvPr/>
          </p:nvSpPr>
          <p:spPr bwMode="auto">
            <a:xfrm>
              <a:off x="1545509" y="3782694"/>
              <a:ext cx="47307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3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28" name="Группа 4"/>
            <p:cNvGrpSpPr>
              <a:grpSpLocks/>
            </p:cNvGrpSpPr>
            <p:nvPr/>
          </p:nvGrpSpPr>
          <p:grpSpPr bwMode="auto">
            <a:xfrm>
              <a:off x="1475656" y="3669978"/>
              <a:ext cx="590550" cy="590550"/>
              <a:chOff x="6389309" y="4575541"/>
              <a:chExt cx="590550" cy="590550"/>
            </a:xfrm>
            <a:solidFill>
              <a:srgbClr val="C00000"/>
            </a:solidFill>
          </p:grpSpPr>
          <p:sp>
            <p:nvSpPr>
              <p:cNvPr id="29" name="Oval 29"/>
              <p:cNvSpPr/>
              <p:nvPr/>
            </p:nvSpPr>
            <p:spPr bwMode="auto">
              <a:xfrm rot="10800000">
                <a:off x="6389309" y="4575541"/>
                <a:ext cx="590550" cy="59055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30" name="TextBox 36"/>
              <p:cNvSpPr txBox="1">
                <a:spLocks noChangeArrowheads="1"/>
              </p:cNvSpPr>
              <p:nvPr/>
            </p:nvSpPr>
            <p:spPr bwMode="auto">
              <a:xfrm>
                <a:off x="6456104" y="4687298"/>
                <a:ext cx="472435" cy="3011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dirty="0">
                    <a:solidFill>
                      <a:srgbClr val="FFFFFF"/>
                    </a:solidFill>
                    <a:latin typeface="Lato Black" pitchFamily="34" charset="0"/>
                    <a:cs typeface="Arial" pitchFamily="34" charset="0"/>
                  </a:rPr>
                  <a:t>4</a:t>
                </a:r>
                <a:endParaRPr lang="ar-SA" altLang="ru-RU" dirty="0">
                  <a:solidFill>
                    <a:srgbClr val="FFFFFF"/>
                  </a:solidFill>
                  <a:latin typeface="Lato Blac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2051720" y="4221882"/>
            <a:ext cx="5616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Система оповещений и напоминаний</a:t>
            </a:r>
          </a:p>
        </p:txBody>
      </p:sp>
    </p:spTree>
    <p:extLst>
      <p:ext uri="{BB962C8B-B14F-4D97-AF65-F5344CB8AC3E}">
        <p14:creationId xmlns:p14="http://schemas.microsoft.com/office/powerpoint/2010/main" val="3729492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1125538"/>
            <a:ext cx="8640762" cy="53276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Font typeface="Wingdings" pitchFamily="2" charset="2"/>
              <a:buNone/>
            </a:pPr>
            <a:endParaRPr lang="ru-RU" altLang="ru-RU" dirty="0"/>
          </a:p>
          <a:p>
            <a:pPr marL="457200" lvl="1" indent="0" eaLnBrk="1" hangingPunct="1">
              <a:buFont typeface="Wingdings" pitchFamily="2" charset="2"/>
              <a:buNone/>
            </a:pPr>
            <a:endParaRPr lang="ru-RU" altLang="ru-RU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3384"/>
            <a:ext cx="7992888" cy="4792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411760" y="477466"/>
            <a:ext cx="5472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Система статусов бюджетов</a:t>
            </a:r>
            <a:r>
              <a:rPr lang="en-US" altLang="ru-RU" sz="1600" dirty="0">
                <a:solidFill>
                  <a:srgbClr val="000000"/>
                </a:solidFill>
                <a:latin typeface="Arial"/>
              </a:rPr>
              <a:t>: </a:t>
            </a: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контроль на каждом этапе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547664" y="333450"/>
            <a:ext cx="590550" cy="588962"/>
            <a:chOff x="1475656" y="1579241"/>
            <a:chExt cx="590550" cy="588962"/>
          </a:xfrm>
        </p:grpSpPr>
        <p:sp>
          <p:nvSpPr>
            <p:cNvPr id="25" name="Oval 12"/>
            <p:cNvSpPr/>
            <p:nvPr/>
          </p:nvSpPr>
          <p:spPr bwMode="auto">
            <a:xfrm>
              <a:off x="1475656" y="1579241"/>
              <a:ext cx="590550" cy="588962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1545509" y="1690366"/>
              <a:ext cx="47307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1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27" name="Группа 1"/>
            <p:cNvGrpSpPr>
              <a:grpSpLocks/>
            </p:cNvGrpSpPr>
            <p:nvPr/>
          </p:nvGrpSpPr>
          <p:grpSpPr bwMode="auto">
            <a:xfrm>
              <a:off x="1475656" y="1579241"/>
              <a:ext cx="590550" cy="588962"/>
              <a:chOff x="2438400" y="1778000"/>
              <a:chExt cx="590550" cy="588963"/>
            </a:xfrm>
          </p:grpSpPr>
          <p:sp>
            <p:nvSpPr>
              <p:cNvPr id="28" name="Oval 32"/>
              <p:cNvSpPr/>
              <p:nvPr/>
            </p:nvSpPr>
            <p:spPr bwMode="auto">
              <a:xfrm rot="10800000">
                <a:off x="2438400" y="1778000"/>
                <a:ext cx="590550" cy="588963"/>
              </a:xfrm>
              <a:prstGeom prst="ellipse">
                <a:avLst/>
              </a:prstGeom>
              <a:solidFill>
                <a:srgbClr val="237DB9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9" name="TextBox 34"/>
              <p:cNvSpPr txBox="1">
                <a:spLocks noChangeArrowheads="1"/>
              </p:cNvSpPr>
              <p:nvPr/>
            </p:nvSpPr>
            <p:spPr bwMode="auto">
              <a:xfrm>
                <a:off x="2505195" y="1889099"/>
                <a:ext cx="472435" cy="327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1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3117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1125538"/>
            <a:ext cx="8640762" cy="53276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Font typeface="Wingdings" pitchFamily="2" charset="2"/>
              <a:buNone/>
            </a:pPr>
            <a:endParaRPr lang="ru-RU" altLang="ru-RU" dirty="0"/>
          </a:p>
          <a:p>
            <a:pPr marL="457200" lvl="1" indent="0" eaLnBrk="1" hangingPunct="1">
              <a:buFont typeface="Wingdings" pitchFamily="2" charset="2"/>
              <a:buNone/>
            </a:pPr>
            <a:endParaRPr lang="ru-RU" alt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475656" y="387800"/>
            <a:ext cx="590550" cy="593722"/>
            <a:chOff x="1475656" y="2622231"/>
            <a:chExt cx="590550" cy="593722"/>
          </a:xfrm>
        </p:grpSpPr>
        <p:sp>
          <p:nvSpPr>
            <p:cNvPr id="15" name="Oval 14"/>
            <p:cNvSpPr/>
            <p:nvPr/>
          </p:nvSpPr>
          <p:spPr bwMode="auto">
            <a:xfrm>
              <a:off x="1475656" y="2622231"/>
              <a:ext cx="590550" cy="588963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1545509" y="2746053"/>
              <a:ext cx="47307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2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7" name="Группа 3"/>
            <p:cNvGrpSpPr>
              <a:grpSpLocks/>
            </p:cNvGrpSpPr>
            <p:nvPr/>
          </p:nvGrpSpPr>
          <p:grpSpPr bwMode="auto">
            <a:xfrm>
              <a:off x="1475656" y="2626991"/>
              <a:ext cx="590550" cy="588962"/>
              <a:chOff x="2438400" y="2825750"/>
              <a:chExt cx="590550" cy="588963"/>
            </a:xfrm>
          </p:grpSpPr>
          <p:sp>
            <p:nvSpPr>
              <p:cNvPr id="19" name="Oval 31"/>
              <p:cNvSpPr/>
              <p:nvPr/>
            </p:nvSpPr>
            <p:spPr bwMode="auto">
              <a:xfrm rot="10800000">
                <a:off x="2438400" y="2825750"/>
                <a:ext cx="590550" cy="588963"/>
              </a:xfrm>
              <a:prstGeom prst="ellipse">
                <a:avLst/>
              </a:prstGeom>
              <a:solidFill>
                <a:srgbClr val="14AA96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0" name="TextBox 35"/>
              <p:cNvSpPr txBox="1">
                <a:spLocks noChangeArrowheads="1"/>
              </p:cNvSpPr>
              <p:nvPr/>
            </p:nvSpPr>
            <p:spPr bwMode="auto">
              <a:xfrm>
                <a:off x="2505195" y="2944981"/>
                <a:ext cx="472435" cy="329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2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2267744" y="447269"/>
            <a:ext cx="58383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Экземпляры отчетов и ракурсы  - гибкая модель согласования бюджетов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107950" y="1269554"/>
            <a:ext cx="8928100" cy="42484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ru-RU" altLang="ru-RU" sz="2000" dirty="0"/>
              <a:t>Согласование в разрезе экземпляров отчетов используется</a:t>
            </a:r>
            <a:r>
              <a:rPr lang="en-US" altLang="ru-RU" sz="2000" dirty="0"/>
              <a:t>:</a:t>
            </a:r>
            <a:endParaRPr lang="ru-RU" altLang="ru-RU" sz="2000" dirty="0"/>
          </a:p>
          <a:p>
            <a:pPr marL="457200" lvl="1" indent="0" eaLnBrk="1" hangingPunct="1">
              <a:buNone/>
            </a:pPr>
            <a:endParaRPr lang="en-US" altLang="ru-RU" sz="2000" dirty="0"/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/>
              <a:t>Когда модель содержит множество видов отчетов</a:t>
            </a:r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/>
              <a:t>Когда используется процесс подготовки отчетности</a:t>
            </a:r>
          </a:p>
          <a:p>
            <a:pPr marL="914400" lvl="2" indent="0" eaLnBrk="1" hangingPunct="1">
              <a:buNone/>
            </a:pPr>
            <a:endParaRPr lang="ru-RU" altLang="ru-RU" sz="18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ru-RU" altLang="ru-RU" sz="2000" dirty="0"/>
              <a:t>Согласование в разрезе ракурсов используется</a:t>
            </a:r>
            <a:r>
              <a:rPr lang="en-US" altLang="ru-RU" sz="2000" dirty="0"/>
              <a:t>:</a:t>
            </a:r>
            <a:endParaRPr lang="ru-RU" altLang="ru-RU" sz="2000" dirty="0"/>
          </a:p>
          <a:p>
            <a:pPr marL="457200" lvl="1" indent="0" eaLnBrk="1" hangingPunct="1">
              <a:buNone/>
            </a:pPr>
            <a:endParaRPr lang="en-US" altLang="ru-RU" sz="2000" dirty="0"/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/>
              <a:t>Когда имеются большие виды отчетов, которые нужно разбить на разные зоны ответственности</a:t>
            </a:r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/>
              <a:t>Когда основным инструментом работы является сводная таблица (динамический горизонт).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ru-RU" sz="2000" dirty="0"/>
          </a:p>
          <a:p>
            <a:pPr marL="914400" lvl="2" indent="0" eaLnBrk="1" hangingPunct="1">
              <a:buNone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383909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1125538"/>
            <a:ext cx="8640762" cy="53276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Font typeface="Wingdings" pitchFamily="2" charset="2"/>
              <a:buNone/>
            </a:pPr>
            <a:endParaRPr lang="ru-RU" altLang="ru-RU" dirty="0"/>
          </a:p>
          <a:p>
            <a:pPr marL="457200" lvl="1" indent="0" eaLnBrk="1" hangingPunct="1">
              <a:buFont typeface="Wingdings" pitchFamily="2" charset="2"/>
              <a:buNone/>
            </a:pPr>
            <a:endParaRPr lang="ru-RU" alt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547664" y="390972"/>
            <a:ext cx="590550" cy="590550"/>
            <a:chOff x="1475656" y="3669978"/>
            <a:chExt cx="590550" cy="590550"/>
          </a:xfrm>
        </p:grpSpPr>
        <p:sp>
          <p:nvSpPr>
            <p:cNvPr id="13" name="Oval 15"/>
            <p:cNvSpPr/>
            <p:nvPr/>
          </p:nvSpPr>
          <p:spPr bwMode="auto">
            <a:xfrm>
              <a:off x="1475656" y="3669978"/>
              <a:ext cx="590550" cy="59055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1545509" y="3782694"/>
              <a:ext cx="47307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3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24" name="Группа 4"/>
            <p:cNvGrpSpPr>
              <a:grpSpLocks/>
            </p:cNvGrpSpPr>
            <p:nvPr/>
          </p:nvGrpSpPr>
          <p:grpSpPr bwMode="auto">
            <a:xfrm>
              <a:off x="1475656" y="3669978"/>
              <a:ext cx="590550" cy="590550"/>
              <a:chOff x="6389309" y="4575541"/>
              <a:chExt cx="590550" cy="590550"/>
            </a:xfrm>
            <a:solidFill>
              <a:srgbClr val="C00000"/>
            </a:solidFill>
          </p:grpSpPr>
          <p:sp>
            <p:nvSpPr>
              <p:cNvPr id="25" name="Oval 29"/>
              <p:cNvSpPr/>
              <p:nvPr/>
            </p:nvSpPr>
            <p:spPr bwMode="auto">
              <a:xfrm rot="10800000">
                <a:off x="6389309" y="4575541"/>
                <a:ext cx="590550" cy="59055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6" name="TextBox 36"/>
              <p:cNvSpPr txBox="1">
                <a:spLocks noChangeArrowheads="1"/>
              </p:cNvSpPr>
              <p:nvPr/>
            </p:nvSpPr>
            <p:spPr bwMode="auto">
              <a:xfrm>
                <a:off x="6456104" y="4687298"/>
                <a:ext cx="472435" cy="3011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 pitchFamily="34" charset="0"/>
                    <a:cs typeface="Arial" pitchFamily="34" charset="0"/>
                  </a:rPr>
                  <a:t>3</a:t>
                </a:r>
                <a:endParaRPr lang="ar-SA" altLang="ru-RU" dirty="0">
                  <a:solidFill>
                    <a:srgbClr val="FFFFFF"/>
                  </a:solidFill>
                  <a:latin typeface="Lato Blac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TextBox 34"/>
          <p:cNvSpPr txBox="1">
            <a:spLocks noChangeArrowheads="1"/>
          </p:cNvSpPr>
          <p:nvPr/>
        </p:nvSpPr>
        <p:spPr bwMode="auto">
          <a:xfrm>
            <a:off x="2339752" y="549474"/>
            <a:ext cx="5616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Роли и маршруты согласования</a:t>
            </a:r>
          </a:p>
        </p:txBody>
      </p:sp>
      <p:pic>
        <p:nvPicPr>
          <p:cNvPr id="2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061642"/>
            <a:ext cx="7238622" cy="410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744" y="1062187"/>
            <a:ext cx="4624387" cy="3087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9753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1125538"/>
            <a:ext cx="8640762" cy="53276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Font typeface="Wingdings" pitchFamily="2" charset="2"/>
              <a:buNone/>
            </a:pPr>
            <a:endParaRPr lang="ru-RU" altLang="ru-RU" dirty="0"/>
          </a:p>
          <a:p>
            <a:pPr marL="457200" lvl="1" indent="0" eaLnBrk="1" hangingPunct="1">
              <a:buFont typeface="Wingdings" pitchFamily="2" charset="2"/>
              <a:buNone/>
            </a:pPr>
            <a:endParaRPr lang="ru-RU" alt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2" y="1413570"/>
            <a:ext cx="8180672" cy="439248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547664" y="333450"/>
            <a:ext cx="590550" cy="590550"/>
            <a:chOff x="1475656" y="3669978"/>
            <a:chExt cx="590550" cy="590550"/>
          </a:xfrm>
        </p:grpSpPr>
        <p:sp>
          <p:nvSpPr>
            <p:cNvPr id="8" name="Oval 15"/>
            <p:cNvSpPr/>
            <p:nvPr/>
          </p:nvSpPr>
          <p:spPr bwMode="auto">
            <a:xfrm>
              <a:off x="1475656" y="3669978"/>
              <a:ext cx="590550" cy="59055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9" name="TextBox 18"/>
            <p:cNvSpPr txBox="1">
              <a:spLocks noChangeArrowheads="1"/>
            </p:cNvSpPr>
            <p:nvPr/>
          </p:nvSpPr>
          <p:spPr bwMode="auto">
            <a:xfrm>
              <a:off x="1545509" y="3782694"/>
              <a:ext cx="47307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3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0" name="Группа 4"/>
            <p:cNvGrpSpPr>
              <a:grpSpLocks/>
            </p:cNvGrpSpPr>
            <p:nvPr/>
          </p:nvGrpSpPr>
          <p:grpSpPr bwMode="auto">
            <a:xfrm>
              <a:off x="1475656" y="3669978"/>
              <a:ext cx="590550" cy="590550"/>
              <a:chOff x="6389309" y="4575541"/>
              <a:chExt cx="590550" cy="590550"/>
            </a:xfrm>
            <a:solidFill>
              <a:srgbClr val="C00000"/>
            </a:solidFill>
          </p:grpSpPr>
          <p:sp>
            <p:nvSpPr>
              <p:cNvPr id="11" name="Oval 29"/>
              <p:cNvSpPr/>
              <p:nvPr/>
            </p:nvSpPr>
            <p:spPr bwMode="auto">
              <a:xfrm rot="10800000">
                <a:off x="6389309" y="4575541"/>
                <a:ext cx="590550" cy="59055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2" name="TextBox 36"/>
              <p:cNvSpPr txBox="1">
                <a:spLocks noChangeArrowheads="1"/>
              </p:cNvSpPr>
              <p:nvPr/>
            </p:nvSpPr>
            <p:spPr bwMode="auto">
              <a:xfrm>
                <a:off x="6456104" y="4687298"/>
                <a:ext cx="472435" cy="3011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dirty="0">
                    <a:solidFill>
                      <a:srgbClr val="FFFFFF"/>
                    </a:solidFill>
                    <a:latin typeface="Lato Black" pitchFamily="34" charset="0"/>
                    <a:cs typeface="Arial" pitchFamily="34" charset="0"/>
                  </a:rPr>
                  <a:t>4</a:t>
                </a:r>
                <a:endParaRPr lang="ar-SA" altLang="ru-RU" dirty="0">
                  <a:solidFill>
                    <a:srgbClr val="FFFFFF"/>
                  </a:solidFill>
                  <a:latin typeface="Lato Blac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" name="TextBox 34"/>
          <p:cNvSpPr txBox="1">
            <a:spLocks noChangeArrowheads="1"/>
          </p:cNvSpPr>
          <p:nvPr/>
        </p:nvSpPr>
        <p:spPr bwMode="auto">
          <a:xfrm>
            <a:off x="2339752" y="477466"/>
            <a:ext cx="5616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Система оповещений и напоминаний</a:t>
            </a:r>
          </a:p>
        </p:txBody>
      </p:sp>
    </p:spTree>
    <p:extLst>
      <p:ext uri="{BB962C8B-B14F-4D97-AF65-F5344CB8AC3E}">
        <p14:creationId xmlns:p14="http://schemas.microsoft.com/office/powerpoint/2010/main" val="1169499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9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7546"/>
            <a:ext cx="2447925" cy="49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700089" y="3645744"/>
            <a:ext cx="6048375" cy="1968956"/>
            <a:chOff x="3347864" y="4005064"/>
            <a:chExt cx="5256584" cy="1728192"/>
          </a:xfrm>
        </p:grpSpPr>
        <p:pic>
          <p:nvPicPr>
            <p:cNvPr id="1844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4005064"/>
              <a:ext cx="5256584" cy="172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2" name="Picture 6" descr="C:\Users\Zinkovskiy_D\Desktop\clipart\mzl.niptbimx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458112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92500" y="1484657"/>
            <a:ext cx="4864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/>
              <a:t>Данные бюджетов  можно согласовать через бланк сводной таблицы по </a:t>
            </a:r>
            <a:r>
              <a:rPr lang="en-US" altLang="ru-RU" dirty="0"/>
              <a:t>E-mail c </a:t>
            </a:r>
            <a:r>
              <a:rPr lang="ru-RU" altLang="ru-RU" dirty="0"/>
              <a:t>мобильного устройства. </a:t>
            </a:r>
          </a:p>
        </p:txBody>
      </p:sp>
      <p:sp>
        <p:nvSpPr>
          <p:cNvPr id="9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2555776" y="3645818"/>
            <a:ext cx="6159500" cy="1968956"/>
          </a:xfrm>
          <a:prstGeom prst="wedgeRoundRectCallout">
            <a:avLst>
              <a:gd name="adj1" fmla="val -66310"/>
              <a:gd name="adj2" fmla="val -15065"/>
              <a:gd name="adj3" fmla="val 16667"/>
            </a:avLst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619672" y="333450"/>
            <a:ext cx="590550" cy="590550"/>
            <a:chOff x="1475656" y="3669978"/>
            <a:chExt cx="590550" cy="590550"/>
          </a:xfrm>
        </p:grpSpPr>
        <p:sp>
          <p:nvSpPr>
            <p:cNvPr id="20" name="Oval 15"/>
            <p:cNvSpPr/>
            <p:nvPr/>
          </p:nvSpPr>
          <p:spPr bwMode="auto">
            <a:xfrm>
              <a:off x="1475656" y="3669978"/>
              <a:ext cx="590550" cy="59055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1545509" y="3782694"/>
              <a:ext cx="47307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3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22" name="Группа 4"/>
            <p:cNvGrpSpPr>
              <a:grpSpLocks/>
            </p:cNvGrpSpPr>
            <p:nvPr/>
          </p:nvGrpSpPr>
          <p:grpSpPr bwMode="auto">
            <a:xfrm>
              <a:off x="1475656" y="3669978"/>
              <a:ext cx="590550" cy="590550"/>
              <a:chOff x="6389309" y="4575541"/>
              <a:chExt cx="590550" cy="590550"/>
            </a:xfrm>
            <a:solidFill>
              <a:srgbClr val="C00000"/>
            </a:solidFill>
          </p:grpSpPr>
          <p:sp>
            <p:nvSpPr>
              <p:cNvPr id="23" name="Oval 29"/>
              <p:cNvSpPr/>
              <p:nvPr/>
            </p:nvSpPr>
            <p:spPr bwMode="auto">
              <a:xfrm rot="10800000">
                <a:off x="6389309" y="4575541"/>
                <a:ext cx="590550" cy="59055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4" name="TextBox 36"/>
              <p:cNvSpPr txBox="1">
                <a:spLocks noChangeArrowheads="1"/>
              </p:cNvSpPr>
              <p:nvPr/>
            </p:nvSpPr>
            <p:spPr bwMode="auto">
              <a:xfrm>
                <a:off x="6456104" y="4687298"/>
                <a:ext cx="472435" cy="3011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dirty="0">
                    <a:solidFill>
                      <a:srgbClr val="FFFFFF"/>
                    </a:solidFill>
                    <a:latin typeface="Lato Black" pitchFamily="34" charset="0"/>
                    <a:cs typeface="Arial" pitchFamily="34" charset="0"/>
                  </a:rPr>
                  <a:t>4</a:t>
                </a:r>
                <a:endParaRPr lang="ar-SA" altLang="ru-RU" dirty="0">
                  <a:solidFill>
                    <a:srgbClr val="FFFFFF"/>
                  </a:solidFill>
                  <a:latin typeface="Lato Blac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2411760" y="477466"/>
            <a:ext cx="5616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Система оповещений и напоминаний</a:t>
            </a:r>
          </a:p>
        </p:txBody>
      </p:sp>
    </p:spTree>
    <p:extLst>
      <p:ext uri="{BB962C8B-B14F-4D97-AF65-F5344CB8AC3E}">
        <p14:creationId xmlns:p14="http://schemas.microsoft.com/office/powerpoint/2010/main" val="504357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336704" cy="879475"/>
          </a:xfrm>
        </p:spPr>
        <p:txBody>
          <a:bodyPr/>
          <a:lstStyle/>
          <a:p>
            <a:r>
              <a:rPr lang="ru-RU" dirty="0"/>
              <a:t>Работа с валютами</a:t>
            </a:r>
            <a:r>
              <a:rPr lang="en-US" dirty="0"/>
              <a:t>.</a:t>
            </a:r>
            <a:r>
              <a:rPr lang="ru-RU" dirty="0"/>
              <a:t> 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7786"/>
            <a:ext cx="2687694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979712" y="1485578"/>
            <a:ext cx="61206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Представление бюджетов группы компаний в разных валютах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115616" y="1341562"/>
            <a:ext cx="590550" cy="588962"/>
            <a:chOff x="1475656" y="1579241"/>
            <a:chExt cx="590550" cy="588962"/>
          </a:xfrm>
        </p:grpSpPr>
        <p:sp>
          <p:nvSpPr>
            <p:cNvPr id="9" name="Oval 12"/>
            <p:cNvSpPr/>
            <p:nvPr/>
          </p:nvSpPr>
          <p:spPr bwMode="auto">
            <a:xfrm>
              <a:off x="1475656" y="1579241"/>
              <a:ext cx="590550" cy="588962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1545509" y="1690366"/>
              <a:ext cx="47307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1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1" name="Группа 1"/>
            <p:cNvGrpSpPr>
              <a:grpSpLocks/>
            </p:cNvGrpSpPr>
            <p:nvPr/>
          </p:nvGrpSpPr>
          <p:grpSpPr bwMode="auto">
            <a:xfrm>
              <a:off x="1475656" y="1579241"/>
              <a:ext cx="590550" cy="588962"/>
              <a:chOff x="2438400" y="1778000"/>
              <a:chExt cx="590550" cy="588963"/>
            </a:xfrm>
          </p:grpSpPr>
          <p:sp>
            <p:nvSpPr>
              <p:cNvPr id="12" name="Oval 32"/>
              <p:cNvSpPr/>
              <p:nvPr/>
            </p:nvSpPr>
            <p:spPr bwMode="auto">
              <a:xfrm rot="10800000">
                <a:off x="2438400" y="1778000"/>
                <a:ext cx="590550" cy="588963"/>
              </a:xfrm>
              <a:prstGeom prst="ellipse">
                <a:avLst/>
              </a:prstGeom>
              <a:solidFill>
                <a:srgbClr val="237DB9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3" name="TextBox 34"/>
              <p:cNvSpPr txBox="1">
                <a:spLocks noChangeArrowheads="1"/>
              </p:cNvSpPr>
              <p:nvPr/>
            </p:nvSpPr>
            <p:spPr bwMode="auto">
              <a:xfrm>
                <a:off x="2505195" y="1889099"/>
                <a:ext cx="472435" cy="327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1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1115616" y="2133650"/>
            <a:ext cx="590550" cy="593722"/>
            <a:chOff x="1475656" y="2622231"/>
            <a:chExt cx="590550" cy="593722"/>
          </a:xfrm>
        </p:grpSpPr>
        <p:sp>
          <p:nvSpPr>
            <p:cNvPr id="15" name="Oval 14"/>
            <p:cNvSpPr/>
            <p:nvPr/>
          </p:nvSpPr>
          <p:spPr bwMode="auto">
            <a:xfrm>
              <a:off x="1475656" y="2622231"/>
              <a:ext cx="590550" cy="588963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1545509" y="2746053"/>
              <a:ext cx="47307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2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7" name="Группа 3"/>
            <p:cNvGrpSpPr>
              <a:grpSpLocks/>
            </p:cNvGrpSpPr>
            <p:nvPr/>
          </p:nvGrpSpPr>
          <p:grpSpPr bwMode="auto">
            <a:xfrm>
              <a:off x="1475656" y="2626991"/>
              <a:ext cx="590550" cy="588962"/>
              <a:chOff x="2438400" y="2825750"/>
              <a:chExt cx="590550" cy="588963"/>
            </a:xfrm>
          </p:grpSpPr>
          <p:sp>
            <p:nvSpPr>
              <p:cNvPr id="19" name="Oval 31"/>
              <p:cNvSpPr/>
              <p:nvPr/>
            </p:nvSpPr>
            <p:spPr bwMode="auto">
              <a:xfrm rot="10800000">
                <a:off x="2438400" y="2825750"/>
                <a:ext cx="590550" cy="588963"/>
              </a:xfrm>
              <a:prstGeom prst="ellipse">
                <a:avLst/>
              </a:prstGeom>
              <a:solidFill>
                <a:srgbClr val="14AA96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0" name="TextBox 35"/>
              <p:cNvSpPr txBox="1">
                <a:spLocks noChangeArrowheads="1"/>
              </p:cNvSpPr>
              <p:nvPr/>
            </p:nvSpPr>
            <p:spPr bwMode="auto">
              <a:xfrm>
                <a:off x="2505195" y="2944981"/>
                <a:ext cx="472435" cy="329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2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1974006" y="2277666"/>
            <a:ext cx="58383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Поддержка валютных статей и показателей бюджетов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115616" y="2925738"/>
            <a:ext cx="590550" cy="590550"/>
            <a:chOff x="1475656" y="3669978"/>
            <a:chExt cx="590550" cy="590550"/>
          </a:xfrm>
        </p:grpSpPr>
        <p:sp>
          <p:nvSpPr>
            <p:cNvPr id="23" name="Oval 15"/>
            <p:cNvSpPr/>
            <p:nvPr/>
          </p:nvSpPr>
          <p:spPr bwMode="auto">
            <a:xfrm>
              <a:off x="1475656" y="3669978"/>
              <a:ext cx="590550" cy="59055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24" name="TextBox 18"/>
            <p:cNvSpPr txBox="1">
              <a:spLocks noChangeArrowheads="1"/>
            </p:cNvSpPr>
            <p:nvPr/>
          </p:nvSpPr>
          <p:spPr bwMode="auto">
            <a:xfrm>
              <a:off x="1545509" y="3782694"/>
              <a:ext cx="47307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3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25" name="Группа 4"/>
            <p:cNvGrpSpPr>
              <a:grpSpLocks/>
            </p:cNvGrpSpPr>
            <p:nvPr/>
          </p:nvGrpSpPr>
          <p:grpSpPr bwMode="auto">
            <a:xfrm>
              <a:off x="1475656" y="3669978"/>
              <a:ext cx="590550" cy="590550"/>
              <a:chOff x="6389309" y="4575541"/>
              <a:chExt cx="590550" cy="590550"/>
            </a:xfrm>
            <a:solidFill>
              <a:srgbClr val="C00000"/>
            </a:solidFill>
          </p:grpSpPr>
          <p:sp>
            <p:nvSpPr>
              <p:cNvPr id="26" name="Oval 29"/>
              <p:cNvSpPr/>
              <p:nvPr/>
            </p:nvSpPr>
            <p:spPr bwMode="auto">
              <a:xfrm rot="10800000">
                <a:off x="6389309" y="4575541"/>
                <a:ext cx="590550" cy="59055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7" name="TextBox 36"/>
              <p:cNvSpPr txBox="1">
                <a:spLocks noChangeArrowheads="1"/>
              </p:cNvSpPr>
              <p:nvPr/>
            </p:nvSpPr>
            <p:spPr bwMode="auto">
              <a:xfrm>
                <a:off x="6456104" y="4687298"/>
                <a:ext cx="472435" cy="3011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 pitchFamily="34" charset="0"/>
                    <a:cs typeface="Arial" pitchFamily="34" charset="0"/>
                  </a:rPr>
                  <a:t>3</a:t>
                </a:r>
                <a:endParaRPr lang="ar-SA" altLang="ru-RU" dirty="0">
                  <a:solidFill>
                    <a:srgbClr val="FFFFFF"/>
                  </a:solidFill>
                  <a:latin typeface="Lato Blac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1974006" y="2925738"/>
            <a:ext cx="58383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Плановые курсы в разрезе сценариев для моделирования валютных рисков</a:t>
            </a:r>
          </a:p>
        </p:txBody>
      </p:sp>
    </p:spTree>
    <p:extLst>
      <p:ext uri="{BB962C8B-B14F-4D97-AF65-F5344CB8AC3E}">
        <p14:creationId xmlns:p14="http://schemas.microsoft.com/office/powerpoint/2010/main" val="70499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411760" y="477466"/>
            <a:ext cx="61206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Представление бюджетов группы компаний в разных валютах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547664" y="333450"/>
            <a:ext cx="590550" cy="588962"/>
            <a:chOff x="1475656" y="1579241"/>
            <a:chExt cx="590550" cy="588962"/>
          </a:xfrm>
        </p:grpSpPr>
        <p:sp>
          <p:nvSpPr>
            <p:cNvPr id="15" name="Oval 12"/>
            <p:cNvSpPr/>
            <p:nvPr/>
          </p:nvSpPr>
          <p:spPr bwMode="auto">
            <a:xfrm>
              <a:off x="1475656" y="1579241"/>
              <a:ext cx="590550" cy="588962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1545509" y="1690366"/>
              <a:ext cx="47307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1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7" name="Группа 1"/>
            <p:cNvGrpSpPr>
              <a:grpSpLocks/>
            </p:cNvGrpSpPr>
            <p:nvPr/>
          </p:nvGrpSpPr>
          <p:grpSpPr bwMode="auto">
            <a:xfrm>
              <a:off x="1475656" y="1579241"/>
              <a:ext cx="590550" cy="588962"/>
              <a:chOff x="2438400" y="1778000"/>
              <a:chExt cx="590550" cy="588963"/>
            </a:xfrm>
          </p:grpSpPr>
          <p:sp>
            <p:nvSpPr>
              <p:cNvPr id="19" name="Oval 32"/>
              <p:cNvSpPr/>
              <p:nvPr/>
            </p:nvSpPr>
            <p:spPr bwMode="auto">
              <a:xfrm rot="10800000">
                <a:off x="2438400" y="1778000"/>
                <a:ext cx="590550" cy="588963"/>
              </a:xfrm>
              <a:prstGeom prst="ellipse">
                <a:avLst/>
              </a:prstGeom>
              <a:solidFill>
                <a:srgbClr val="237DB9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0" name="TextBox 34"/>
              <p:cNvSpPr txBox="1">
                <a:spLocks noChangeArrowheads="1"/>
              </p:cNvSpPr>
              <p:nvPr/>
            </p:nvSpPr>
            <p:spPr bwMode="auto">
              <a:xfrm>
                <a:off x="2505195" y="1889099"/>
                <a:ext cx="472435" cy="327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1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9" y="1676400"/>
            <a:ext cx="8191985" cy="412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10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54708"/>
            <a:ext cx="6336704" cy="879475"/>
          </a:xfrm>
        </p:spPr>
        <p:txBody>
          <a:bodyPr/>
          <a:lstStyle/>
          <a:p>
            <a:r>
              <a:rPr lang="ru-RU" dirty="0"/>
              <a:t>Базовые элементы бюджетирования в УХ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627784" y="1341874"/>
            <a:ext cx="1908000" cy="1404000"/>
            <a:chOff x="1762169" y="2971800"/>
            <a:chExt cx="1887841" cy="1394098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169" y="2971800"/>
              <a:ext cx="1887841" cy="139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907704" y="3543491"/>
              <a:ext cx="1583846" cy="366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РЕГЛАМЕНТ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572000" y="1341562"/>
            <a:ext cx="1908000" cy="1404000"/>
            <a:chOff x="3779912" y="2349674"/>
            <a:chExt cx="1908000" cy="1404000"/>
          </a:xfrm>
        </p:grpSpPr>
        <p:pic>
          <p:nvPicPr>
            <p:cNvPr id="27650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349674"/>
              <a:ext cx="1908000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995936" y="2925738"/>
              <a:ext cx="1484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СЦЕНАРИЙ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627784" y="2565698"/>
            <a:ext cx="2016224" cy="1548016"/>
            <a:chOff x="2627784" y="2853730"/>
            <a:chExt cx="2016224" cy="1548016"/>
          </a:xfrm>
        </p:grpSpPr>
        <p:pic>
          <p:nvPicPr>
            <p:cNvPr id="27653" name="Picture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853730"/>
              <a:ext cx="2016224" cy="154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681790" y="3359527"/>
              <a:ext cx="16741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Виды </a:t>
              </a:r>
            </a:p>
            <a:p>
              <a:pPr algn="ctr"/>
              <a:r>
                <a:rPr lang="ru-RU" b="1" dirty="0"/>
                <a:t>отчетов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572000" y="2709714"/>
            <a:ext cx="1980008" cy="1296144"/>
            <a:chOff x="4788024" y="2997746"/>
            <a:chExt cx="1980008" cy="1296144"/>
          </a:xfrm>
        </p:grpSpPr>
        <p:pic>
          <p:nvPicPr>
            <p:cNvPr id="27652" name="Picture 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997746"/>
              <a:ext cx="1980008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099748" y="3431535"/>
              <a:ext cx="1308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/>
                <a:t>Период </a:t>
              </a:r>
            </a:p>
            <a:p>
              <a:pPr algn="ctr"/>
              <a:r>
                <a:rPr lang="ru-RU" b="1" dirty="0"/>
                <a:t>Сценария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55576" y="4759505"/>
            <a:ext cx="1944216" cy="1622617"/>
            <a:chOff x="755576" y="4471473"/>
            <a:chExt cx="1944216" cy="1622617"/>
          </a:xfrm>
        </p:grpSpPr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471473"/>
              <a:ext cx="1944216" cy="162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81590" y="5085978"/>
              <a:ext cx="1674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Бюджетный процесс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555776" y="4759505"/>
            <a:ext cx="1944216" cy="1622617"/>
            <a:chOff x="755576" y="4471473"/>
            <a:chExt cx="1944216" cy="1622617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471473"/>
              <a:ext cx="1944216" cy="162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881590" y="5085978"/>
              <a:ext cx="1674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Согласование и оповещения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283968" y="4759505"/>
            <a:ext cx="1944216" cy="1622617"/>
            <a:chOff x="755576" y="4471473"/>
            <a:chExt cx="1944216" cy="1622617"/>
          </a:xfrm>
        </p:grpSpPr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471473"/>
              <a:ext cx="1944216" cy="162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881590" y="5157986"/>
              <a:ext cx="16741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Сверка ВГО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084168" y="4759505"/>
            <a:ext cx="1944216" cy="1622617"/>
            <a:chOff x="755576" y="4471473"/>
            <a:chExt cx="1944216" cy="1622617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471473"/>
              <a:ext cx="1944216" cy="162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81590" y="5157986"/>
              <a:ext cx="1674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Управление НСИ</a:t>
              </a:r>
            </a:p>
          </p:txBody>
        </p:sp>
      </p:grp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1187624" y="4132754"/>
            <a:ext cx="6840760" cy="5931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9pPr>
          </a:lstStyle>
          <a:p>
            <a:r>
              <a:rPr lang="ru-RU" dirty="0"/>
              <a:t>Дополнительные элементы бюджетирования в УХ</a:t>
            </a:r>
          </a:p>
        </p:txBody>
      </p:sp>
    </p:spTree>
    <p:extLst>
      <p:ext uri="{BB962C8B-B14F-4D97-AF65-F5344CB8AC3E}">
        <p14:creationId xmlns:p14="http://schemas.microsoft.com/office/powerpoint/2010/main" val="3729236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547664" y="333450"/>
            <a:ext cx="590550" cy="593722"/>
            <a:chOff x="1475656" y="2622231"/>
            <a:chExt cx="590550" cy="593722"/>
          </a:xfrm>
        </p:grpSpPr>
        <p:sp>
          <p:nvSpPr>
            <p:cNvPr id="12" name="Oval 14"/>
            <p:cNvSpPr/>
            <p:nvPr/>
          </p:nvSpPr>
          <p:spPr bwMode="auto">
            <a:xfrm>
              <a:off x="1475656" y="2622231"/>
              <a:ext cx="590550" cy="588963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1545509" y="2746053"/>
              <a:ext cx="47307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2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22" name="Группа 3"/>
            <p:cNvGrpSpPr>
              <a:grpSpLocks/>
            </p:cNvGrpSpPr>
            <p:nvPr/>
          </p:nvGrpSpPr>
          <p:grpSpPr bwMode="auto">
            <a:xfrm>
              <a:off x="1475656" y="2626991"/>
              <a:ext cx="590550" cy="588962"/>
              <a:chOff x="2438400" y="2825750"/>
              <a:chExt cx="590550" cy="588963"/>
            </a:xfrm>
          </p:grpSpPr>
          <p:sp>
            <p:nvSpPr>
              <p:cNvPr id="23" name="Oval 31"/>
              <p:cNvSpPr/>
              <p:nvPr/>
            </p:nvSpPr>
            <p:spPr bwMode="auto">
              <a:xfrm rot="10800000">
                <a:off x="2438400" y="2825750"/>
                <a:ext cx="590550" cy="588963"/>
              </a:xfrm>
              <a:prstGeom prst="ellipse">
                <a:avLst/>
              </a:prstGeom>
              <a:solidFill>
                <a:srgbClr val="14AA96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4" name="TextBox 35"/>
              <p:cNvSpPr txBox="1">
                <a:spLocks noChangeArrowheads="1"/>
              </p:cNvSpPr>
              <p:nvPr/>
            </p:nvSpPr>
            <p:spPr bwMode="auto">
              <a:xfrm>
                <a:off x="2505195" y="2944981"/>
                <a:ext cx="472435" cy="329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2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" name="TextBox 33"/>
          <p:cNvSpPr txBox="1">
            <a:spLocks noChangeArrowheads="1"/>
          </p:cNvSpPr>
          <p:nvPr/>
        </p:nvSpPr>
        <p:spPr bwMode="auto">
          <a:xfrm>
            <a:off x="2339752" y="477466"/>
            <a:ext cx="58383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Поддержка валютных статей и показателей бюджетов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0" y="1485578"/>
            <a:ext cx="8420472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57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0146"/>
            <a:ext cx="8049165" cy="43039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475656" y="333450"/>
            <a:ext cx="590550" cy="590550"/>
            <a:chOff x="1475656" y="3669978"/>
            <a:chExt cx="590550" cy="590550"/>
          </a:xfrm>
        </p:grpSpPr>
        <p:sp>
          <p:nvSpPr>
            <p:cNvPr id="7" name="Oval 15"/>
            <p:cNvSpPr/>
            <p:nvPr/>
          </p:nvSpPr>
          <p:spPr bwMode="auto">
            <a:xfrm>
              <a:off x="1475656" y="3669978"/>
              <a:ext cx="590550" cy="59055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8" name="TextBox 18"/>
            <p:cNvSpPr txBox="1">
              <a:spLocks noChangeArrowheads="1"/>
            </p:cNvSpPr>
            <p:nvPr/>
          </p:nvSpPr>
          <p:spPr bwMode="auto">
            <a:xfrm>
              <a:off x="1545509" y="3782694"/>
              <a:ext cx="47307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3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9" name="Группа 4"/>
            <p:cNvGrpSpPr>
              <a:grpSpLocks/>
            </p:cNvGrpSpPr>
            <p:nvPr/>
          </p:nvGrpSpPr>
          <p:grpSpPr bwMode="auto">
            <a:xfrm>
              <a:off x="1475656" y="3669978"/>
              <a:ext cx="590550" cy="590550"/>
              <a:chOff x="6389309" y="4575541"/>
              <a:chExt cx="590550" cy="590550"/>
            </a:xfrm>
            <a:solidFill>
              <a:srgbClr val="C00000"/>
            </a:solidFill>
          </p:grpSpPr>
          <p:sp>
            <p:nvSpPr>
              <p:cNvPr id="10" name="Oval 29"/>
              <p:cNvSpPr/>
              <p:nvPr/>
            </p:nvSpPr>
            <p:spPr bwMode="auto">
              <a:xfrm rot="10800000">
                <a:off x="6389309" y="4575541"/>
                <a:ext cx="590550" cy="59055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1" name="TextBox 36"/>
              <p:cNvSpPr txBox="1">
                <a:spLocks noChangeArrowheads="1"/>
              </p:cNvSpPr>
              <p:nvPr/>
            </p:nvSpPr>
            <p:spPr bwMode="auto">
              <a:xfrm>
                <a:off x="6456104" y="4687298"/>
                <a:ext cx="472435" cy="3011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 pitchFamily="34" charset="0"/>
                    <a:cs typeface="Arial" pitchFamily="34" charset="0"/>
                  </a:rPr>
                  <a:t>3</a:t>
                </a:r>
                <a:endParaRPr lang="ar-SA" altLang="ru-RU" dirty="0">
                  <a:solidFill>
                    <a:srgbClr val="FFFFFF"/>
                  </a:solidFill>
                  <a:latin typeface="Lato Blac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2267744" y="333450"/>
            <a:ext cx="58383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Плановые курсы в разрезе сценариев для моделирования валютных рисков</a:t>
            </a:r>
          </a:p>
        </p:txBody>
      </p:sp>
    </p:spTree>
    <p:extLst>
      <p:ext uri="{BB962C8B-B14F-4D97-AF65-F5344CB8AC3E}">
        <p14:creationId xmlns:p14="http://schemas.microsoft.com/office/powerpoint/2010/main" val="3979963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336704" cy="879475"/>
          </a:xfrm>
        </p:spPr>
        <p:txBody>
          <a:bodyPr/>
          <a:lstStyle/>
          <a:p>
            <a:r>
              <a:rPr lang="ru-RU" altLang="ru-RU" dirty="0"/>
              <a:t>Управление бюджетным процессом</a:t>
            </a:r>
            <a:endParaRPr lang="ru-RU" dirty="0"/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2051720" y="1485578"/>
            <a:ext cx="5256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Создание последовательности обработки документов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259632" y="1341562"/>
            <a:ext cx="590550" cy="588962"/>
            <a:chOff x="1475656" y="1579241"/>
            <a:chExt cx="590550" cy="588962"/>
          </a:xfrm>
        </p:grpSpPr>
        <p:sp>
          <p:nvSpPr>
            <p:cNvPr id="5" name="Oval 12"/>
            <p:cNvSpPr/>
            <p:nvPr/>
          </p:nvSpPr>
          <p:spPr bwMode="auto">
            <a:xfrm>
              <a:off x="1475656" y="1579241"/>
              <a:ext cx="590550" cy="588962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8" name="TextBox 16"/>
            <p:cNvSpPr txBox="1">
              <a:spLocks noChangeArrowheads="1"/>
            </p:cNvSpPr>
            <p:nvPr/>
          </p:nvSpPr>
          <p:spPr bwMode="auto">
            <a:xfrm>
              <a:off x="1545509" y="1690366"/>
              <a:ext cx="47307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1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1" name="Группа 1"/>
            <p:cNvGrpSpPr>
              <a:grpSpLocks/>
            </p:cNvGrpSpPr>
            <p:nvPr/>
          </p:nvGrpSpPr>
          <p:grpSpPr bwMode="auto">
            <a:xfrm>
              <a:off x="1475656" y="1579241"/>
              <a:ext cx="590550" cy="588962"/>
              <a:chOff x="2438400" y="1778000"/>
              <a:chExt cx="590550" cy="588963"/>
            </a:xfrm>
          </p:grpSpPr>
          <p:sp>
            <p:nvSpPr>
              <p:cNvPr id="12" name="Oval 32"/>
              <p:cNvSpPr/>
              <p:nvPr/>
            </p:nvSpPr>
            <p:spPr bwMode="auto">
              <a:xfrm rot="10800000">
                <a:off x="2438400" y="1778000"/>
                <a:ext cx="590550" cy="588963"/>
              </a:xfrm>
              <a:prstGeom prst="ellipse">
                <a:avLst/>
              </a:prstGeom>
              <a:solidFill>
                <a:srgbClr val="237DB9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3" name="TextBox 34"/>
              <p:cNvSpPr txBox="1">
                <a:spLocks noChangeArrowheads="1"/>
              </p:cNvSpPr>
              <p:nvPr/>
            </p:nvSpPr>
            <p:spPr bwMode="auto">
              <a:xfrm>
                <a:off x="2505195" y="1889099"/>
                <a:ext cx="472435" cy="327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1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1259632" y="2260008"/>
            <a:ext cx="590550" cy="593722"/>
            <a:chOff x="1475656" y="2622231"/>
            <a:chExt cx="590550" cy="593722"/>
          </a:xfrm>
        </p:grpSpPr>
        <p:sp>
          <p:nvSpPr>
            <p:cNvPr id="6" name="Oval 14"/>
            <p:cNvSpPr/>
            <p:nvPr/>
          </p:nvSpPr>
          <p:spPr bwMode="auto">
            <a:xfrm>
              <a:off x="1475656" y="2622231"/>
              <a:ext cx="590550" cy="588963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1545509" y="2746053"/>
              <a:ext cx="47307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2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4" name="Группа 3"/>
            <p:cNvGrpSpPr>
              <a:grpSpLocks/>
            </p:cNvGrpSpPr>
            <p:nvPr/>
          </p:nvGrpSpPr>
          <p:grpSpPr bwMode="auto">
            <a:xfrm>
              <a:off x="1475656" y="2626991"/>
              <a:ext cx="590550" cy="588962"/>
              <a:chOff x="2438400" y="2825750"/>
              <a:chExt cx="590550" cy="588963"/>
            </a:xfrm>
          </p:grpSpPr>
          <p:sp>
            <p:nvSpPr>
              <p:cNvPr id="15" name="Oval 31"/>
              <p:cNvSpPr/>
              <p:nvPr/>
            </p:nvSpPr>
            <p:spPr bwMode="auto">
              <a:xfrm rot="10800000">
                <a:off x="2438400" y="2825750"/>
                <a:ext cx="590550" cy="588963"/>
              </a:xfrm>
              <a:prstGeom prst="ellipse">
                <a:avLst/>
              </a:prstGeom>
              <a:solidFill>
                <a:srgbClr val="14AA96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6" name="TextBox 35"/>
              <p:cNvSpPr txBox="1">
                <a:spLocks noChangeArrowheads="1"/>
              </p:cNvSpPr>
              <p:nvPr/>
            </p:nvSpPr>
            <p:spPr bwMode="auto">
              <a:xfrm>
                <a:off x="2505195" y="2944981"/>
                <a:ext cx="472435" cy="329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2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259632" y="3199284"/>
            <a:ext cx="590550" cy="590550"/>
            <a:chOff x="1475656" y="3669978"/>
            <a:chExt cx="590550" cy="590550"/>
          </a:xfrm>
        </p:grpSpPr>
        <p:sp>
          <p:nvSpPr>
            <p:cNvPr id="7" name="Oval 15"/>
            <p:cNvSpPr/>
            <p:nvPr/>
          </p:nvSpPr>
          <p:spPr bwMode="auto">
            <a:xfrm>
              <a:off x="1475656" y="3669978"/>
              <a:ext cx="590550" cy="59055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1545509" y="3782694"/>
              <a:ext cx="47307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3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7" name="Группа 4"/>
            <p:cNvGrpSpPr>
              <a:grpSpLocks/>
            </p:cNvGrpSpPr>
            <p:nvPr/>
          </p:nvGrpSpPr>
          <p:grpSpPr bwMode="auto">
            <a:xfrm>
              <a:off x="1475656" y="3669978"/>
              <a:ext cx="590550" cy="590550"/>
              <a:chOff x="6389309" y="4575541"/>
              <a:chExt cx="590550" cy="590550"/>
            </a:xfrm>
            <a:solidFill>
              <a:srgbClr val="C00000"/>
            </a:solidFill>
          </p:grpSpPr>
          <p:sp>
            <p:nvSpPr>
              <p:cNvPr id="19" name="Oval 29"/>
              <p:cNvSpPr/>
              <p:nvPr/>
            </p:nvSpPr>
            <p:spPr bwMode="auto">
              <a:xfrm rot="10800000">
                <a:off x="6389309" y="4575541"/>
                <a:ext cx="590550" cy="59055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0" name="TextBox 36"/>
              <p:cNvSpPr txBox="1">
                <a:spLocks noChangeArrowheads="1"/>
              </p:cNvSpPr>
              <p:nvPr/>
            </p:nvSpPr>
            <p:spPr bwMode="auto">
              <a:xfrm>
                <a:off x="6456104" y="4687298"/>
                <a:ext cx="472435" cy="3011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 pitchFamily="34" charset="0"/>
                    <a:cs typeface="Arial" pitchFamily="34" charset="0"/>
                  </a:rPr>
                  <a:t>3</a:t>
                </a:r>
                <a:endParaRPr lang="ar-SA" altLang="ru-RU" dirty="0">
                  <a:solidFill>
                    <a:srgbClr val="FFFFFF"/>
                  </a:solidFill>
                  <a:latin typeface="Lato Blac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2051720" y="2391485"/>
            <a:ext cx="58383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Мониторинг прогресса</a:t>
            </a: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2051720" y="3327589"/>
            <a:ext cx="5616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Пересчет модели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259632" y="4077866"/>
            <a:ext cx="590550" cy="590550"/>
            <a:chOff x="1475656" y="3669978"/>
            <a:chExt cx="590550" cy="590550"/>
          </a:xfrm>
        </p:grpSpPr>
        <p:sp>
          <p:nvSpPr>
            <p:cNvPr id="26" name="Oval 15"/>
            <p:cNvSpPr/>
            <p:nvPr/>
          </p:nvSpPr>
          <p:spPr bwMode="auto">
            <a:xfrm>
              <a:off x="1475656" y="3669978"/>
              <a:ext cx="590550" cy="59055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27" name="TextBox 18"/>
            <p:cNvSpPr txBox="1">
              <a:spLocks noChangeArrowheads="1"/>
            </p:cNvSpPr>
            <p:nvPr/>
          </p:nvSpPr>
          <p:spPr bwMode="auto">
            <a:xfrm>
              <a:off x="1545509" y="3782694"/>
              <a:ext cx="47307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3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28" name="Группа 4"/>
            <p:cNvGrpSpPr>
              <a:grpSpLocks/>
            </p:cNvGrpSpPr>
            <p:nvPr/>
          </p:nvGrpSpPr>
          <p:grpSpPr bwMode="auto">
            <a:xfrm>
              <a:off x="1475656" y="3669978"/>
              <a:ext cx="590550" cy="590550"/>
              <a:chOff x="6389309" y="4575541"/>
              <a:chExt cx="590550" cy="590550"/>
            </a:xfrm>
            <a:solidFill>
              <a:srgbClr val="C00000"/>
            </a:solidFill>
          </p:grpSpPr>
          <p:sp>
            <p:nvSpPr>
              <p:cNvPr id="29" name="Oval 29"/>
              <p:cNvSpPr/>
              <p:nvPr/>
            </p:nvSpPr>
            <p:spPr bwMode="auto">
              <a:xfrm rot="10800000">
                <a:off x="6389309" y="4575541"/>
                <a:ext cx="590550" cy="59055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30" name="TextBox 36"/>
              <p:cNvSpPr txBox="1">
                <a:spLocks noChangeArrowheads="1"/>
              </p:cNvSpPr>
              <p:nvPr/>
            </p:nvSpPr>
            <p:spPr bwMode="auto">
              <a:xfrm>
                <a:off x="6456104" y="4687298"/>
                <a:ext cx="472435" cy="3011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dirty="0">
                    <a:solidFill>
                      <a:srgbClr val="FFFFFF"/>
                    </a:solidFill>
                    <a:latin typeface="Lato Black" pitchFamily="34" charset="0"/>
                    <a:cs typeface="Arial" pitchFamily="34" charset="0"/>
                  </a:rPr>
                  <a:t>4</a:t>
                </a:r>
                <a:endParaRPr lang="ar-SA" altLang="ru-RU" dirty="0">
                  <a:solidFill>
                    <a:srgbClr val="FFFFFF"/>
                  </a:solidFill>
                  <a:latin typeface="Lato Blac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2051720" y="4221882"/>
            <a:ext cx="5616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Координация работы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3892278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5538"/>
            <a:ext cx="8449961" cy="515367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403648" y="261442"/>
            <a:ext cx="590550" cy="588962"/>
            <a:chOff x="1475656" y="1579241"/>
            <a:chExt cx="590550" cy="588962"/>
          </a:xfrm>
        </p:grpSpPr>
        <p:sp>
          <p:nvSpPr>
            <p:cNvPr id="9" name="Oval 12"/>
            <p:cNvSpPr/>
            <p:nvPr/>
          </p:nvSpPr>
          <p:spPr bwMode="auto">
            <a:xfrm>
              <a:off x="1475656" y="1579241"/>
              <a:ext cx="590550" cy="588962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1545509" y="1690366"/>
              <a:ext cx="47307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1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1" name="Группа 1"/>
            <p:cNvGrpSpPr>
              <a:grpSpLocks/>
            </p:cNvGrpSpPr>
            <p:nvPr/>
          </p:nvGrpSpPr>
          <p:grpSpPr bwMode="auto">
            <a:xfrm>
              <a:off x="1475656" y="1579241"/>
              <a:ext cx="590550" cy="588962"/>
              <a:chOff x="2438400" y="1778000"/>
              <a:chExt cx="590550" cy="588963"/>
            </a:xfrm>
          </p:grpSpPr>
          <p:sp>
            <p:nvSpPr>
              <p:cNvPr id="12" name="Oval 32"/>
              <p:cNvSpPr/>
              <p:nvPr/>
            </p:nvSpPr>
            <p:spPr bwMode="auto">
              <a:xfrm rot="10800000">
                <a:off x="2438400" y="1778000"/>
                <a:ext cx="590550" cy="588963"/>
              </a:xfrm>
              <a:prstGeom prst="ellipse">
                <a:avLst/>
              </a:prstGeom>
              <a:solidFill>
                <a:srgbClr val="237DB9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3" name="TextBox 34"/>
              <p:cNvSpPr txBox="1">
                <a:spLocks noChangeArrowheads="1"/>
              </p:cNvSpPr>
              <p:nvPr/>
            </p:nvSpPr>
            <p:spPr bwMode="auto">
              <a:xfrm>
                <a:off x="2505195" y="1889099"/>
                <a:ext cx="472435" cy="327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1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23728" y="447269"/>
            <a:ext cx="5256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Создание последовательности обработки документов 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419872" y="3069754"/>
            <a:ext cx="5075164" cy="28803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Конструктор процесса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Произвольное количество этапов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Расчет плановой длительности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4 вида этапов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3743138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403648" y="261442"/>
            <a:ext cx="590550" cy="588962"/>
            <a:chOff x="1475656" y="1579241"/>
            <a:chExt cx="590550" cy="588962"/>
          </a:xfrm>
        </p:grpSpPr>
        <p:sp>
          <p:nvSpPr>
            <p:cNvPr id="9" name="Oval 12"/>
            <p:cNvSpPr/>
            <p:nvPr/>
          </p:nvSpPr>
          <p:spPr bwMode="auto">
            <a:xfrm>
              <a:off x="1475656" y="1579241"/>
              <a:ext cx="590550" cy="588962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1545509" y="1690366"/>
              <a:ext cx="47307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1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1" name="Группа 1"/>
            <p:cNvGrpSpPr>
              <a:grpSpLocks/>
            </p:cNvGrpSpPr>
            <p:nvPr/>
          </p:nvGrpSpPr>
          <p:grpSpPr bwMode="auto">
            <a:xfrm>
              <a:off x="1475656" y="1579241"/>
              <a:ext cx="590550" cy="588962"/>
              <a:chOff x="2438400" y="1778000"/>
              <a:chExt cx="590550" cy="588963"/>
            </a:xfrm>
          </p:grpSpPr>
          <p:sp>
            <p:nvSpPr>
              <p:cNvPr id="12" name="Oval 32"/>
              <p:cNvSpPr/>
              <p:nvPr/>
            </p:nvSpPr>
            <p:spPr bwMode="auto">
              <a:xfrm rot="10800000">
                <a:off x="2438400" y="1778000"/>
                <a:ext cx="590550" cy="588963"/>
              </a:xfrm>
              <a:prstGeom prst="ellipse">
                <a:avLst/>
              </a:prstGeom>
              <a:solidFill>
                <a:srgbClr val="237DB9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3" name="TextBox 34"/>
              <p:cNvSpPr txBox="1">
                <a:spLocks noChangeArrowheads="1"/>
              </p:cNvSpPr>
              <p:nvPr/>
            </p:nvSpPr>
            <p:spPr bwMode="auto">
              <a:xfrm>
                <a:off x="2505195" y="1889099"/>
                <a:ext cx="472435" cy="327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1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23728" y="447269"/>
            <a:ext cx="5256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Создание последовательности обработки документов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27989"/>
            <a:ext cx="7056784" cy="51541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 bwMode="auto">
          <a:xfrm>
            <a:off x="4427984" y="3501802"/>
            <a:ext cx="4248472" cy="2592289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SzPct val="150000"/>
              <a:defRPr/>
            </a:pPr>
            <a:endParaRPr lang="ru-RU" sz="2000" dirty="0">
              <a:solidFill>
                <a:srgbClr val="808080">
                  <a:lumMod val="75000"/>
                </a:srgbClr>
              </a:solidFill>
              <a:latin typeface="Arial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Гибкая настройка организационных единиц этапа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Использование шаблонов корректировок для расчета показателей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Настройка расписания для  автоматического выполнения этапа</a:t>
            </a:r>
          </a:p>
        </p:txBody>
      </p:sp>
    </p:spTree>
    <p:extLst>
      <p:ext uri="{BB962C8B-B14F-4D97-AF65-F5344CB8AC3E}">
        <p14:creationId xmlns:p14="http://schemas.microsoft.com/office/powerpoint/2010/main" val="959413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5767388" cy="879475"/>
          </a:xfrm>
        </p:spPr>
        <p:txBody>
          <a:bodyPr/>
          <a:lstStyle/>
          <a:p>
            <a:r>
              <a:rPr lang="ru-RU" dirty="0"/>
              <a:t>Многопериодная корректировка 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528" y="1197546"/>
            <a:ext cx="8352928" cy="2232248"/>
          </a:xfrm>
        </p:spPr>
        <p:txBody>
          <a:bodyPr/>
          <a:lstStyle/>
          <a:p>
            <a:pPr eaLnBrk="1" hangingPunct="1"/>
            <a:r>
              <a:rPr lang="ru-RU" altLang="ru-RU" dirty="0"/>
              <a:t>Документ предназначен для многократной корректировки значений выбранных показателей в разрезе организаций и периодов </a:t>
            </a:r>
          </a:p>
          <a:p>
            <a:pPr lvl="1" eaLnBrk="1" hangingPunct="1"/>
            <a:r>
              <a:rPr lang="ru-RU" altLang="ru-RU" dirty="0"/>
              <a:t>Перенос планируемых оборотов по бюджетам между организациями и периодами</a:t>
            </a:r>
          </a:p>
          <a:p>
            <a:pPr lvl="1" eaLnBrk="1" hangingPunct="1"/>
            <a:r>
              <a:rPr lang="ru-RU" altLang="ru-RU" dirty="0"/>
              <a:t>Итерационное доначисление доходов / расходов в рамках закрытия периода</a:t>
            </a:r>
          </a:p>
          <a:p>
            <a:pPr lvl="1" eaLnBrk="1" hangingPunct="1"/>
            <a:r>
              <a:rPr lang="ru-RU" altLang="ru-RU" dirty="0"/>
              <a:t>Аудиторские поправки к уже утвержденным отчетным формам</a:t>
            </a:r>
          </a:p>
          <a:p>
            <a:pPr eaLnBrk="1" hangingPunct="1"/>
            <a:r>
              <a:rPr lang="ru-RU" altLang="ru-RU" dirty="0"/>
              <a:t>Каждая корректировка может отдельно согласовываться по маршруту</a:t>
            </a:r>
          </a:p>
          <a:p>
            <a:pPr lvl="1" eaLnBrk="1" hangingPunct="1"/>
            <a:endParaRPr lang="ru-RU" alt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3682008"/>
            <a:ext cx="8352928" cy="26281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Вручную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Автоматическое заполнение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Формулы расчета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Процедура заполнения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Обратное распределение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организациям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периодам</a:t>
            </a:r>
            <a:endParaRPr kumimoji="0" lang="en-US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аналитикам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Корректировки могут быть шаблонизированы для автоматического формирования в рамках процесса подготовки отчетности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979712" y="3285778"/>
            <a:ext cx="4824413" cy="2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Proxima Nova Lt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Способы ввода корректировок</a:t>
            </a:r>
          </a:p>
        </p:txBody>
      </p:sp>
    </p:spTree>
    <p:extLst>
      <p:ext uri="{BB962C8B-B14F-4D97-AF65-F5344CB8AC3E}">
        <p14:creationId xmlns:p14="http://schemas.microsoft.com/office/powerpoint/2010/main" val="12458197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5767388" cy="879475"/>
          </a:xfrm>
        </p:spPr>
        <p:txBody>
          <a:bodyPr/>
          <a:lstStyle/>
          <a:p>
            <a:r>
              <a:rPr lang="ru-RU" dirty="0"/>
              <a:t>Обратное распределение по аналитикам вручную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1268"/>
            <a:ext cx="7848872" cy="480081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98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5767388" cy="879475"/>
          </a:xfrm>
        </p:spPr>
        <p:txBody>
          <a:bodyPr/>
          <a:lstStyle/>
          <a:p>
            <a:r>
              <a:rPr lang="ru-RU" dirty="0"/>
              <a:t>Многопериодная корректировка. </a:t>
            </a:r>
            <a:r>
              <a:rPr lang="ru-RU" altLang="ru-RU" dirty="0"/>
              <a:t>Методы обратного распределения</a:t>
            </a:r>
            <a:r>
              <a:rPr lang="ru-RU" dirty="0"/>
              <a:t> 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11560" y="1341562"/>
            <a:ext cx="8064896" cy="4895478"/>
          </a:xfrm>
        </p:spPr>
        <p:txBody>
          <a:bodyPr/>
          <a:lstStyle/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sz="1800" dirty="0"/>
              <a:t>Равномерно</a:t>
            </a:r>
          </a:p>
          <a:p>
            <a:pPr lvl="1" eaLnBrk="1" hangingPunct="1"/>
            <a:r>
              <a:rPr lang="ru-RU" altLang="ru-RU" sz="1800" dirty="0"/>
              <a:t>Пропорционально количеству элементов матрицы распределения</a:t>
            </a:r>
          </a:p>
          <a:p>
            <a:pPr eaLnBrk="1" hangingPunct="1"/>
            <a:r>
              <a:rPr lang="ru-RU" altLang="ru-RU" sz="1800" dirty="0"/>
              <a:t>По текущему значению распределяемого показателя</a:t>
            </a:r>
          </a:p>
          <a:p>
            <a:pPr eaLnBrk="1" hangingPunct="1"/>
            <a:r>
              <a:rPr lang="ru-RU" altLang="ru-RU" sz="1800" dirty="0"/>
              <a:t>По значению другого показателя</a:t>
            </a:r>
          </a:p>
          <a:p>
            <a:pPr lvl="1" eaLnBrk="1" hangingPunct="1"/>
            <a:r>
              <a:rPr lang="ru-RU" altLang="ru-RU" sz="1800" dirty="0"/>
              <a:t>Общие затраты на отопление по материнской компании распределяются пропорционально площади, занимаемой ЦФО</a:t>
            </a:r>
          </a:p>
          <a:p>
            <a:pPr eaLnBrk="1" hangingPunct="1"/>
            <a:r>
              <a:rPr lang="ru-RU" altLang="ru-RU" sz="1800" dirty="0"/>
              <a:t>По коэффициентам, указанным для соответствующего сценария:</a:t>
            </a:r>
          </a:p>
          <a:p>
            <a:pPr lvl="1" eaLnBrk="1" hangingPunct="1"/>
            <a:r>
              <a:rPr lang="ru-RU" altLang="ru-RU" sz="1800" dirty="0"/>
              <a:t>План продаж на год распределяется помесячно исходя из заданного профиля годового колебания продаж</a:t>
            </a:r>
          </a:p>
          <a:p>
            <a:pPr eaLnBrk="1" hangingPunct="1"/>
            <a:r>
              <a:rPr lang="ru-RU" altLang="ru-RU" sz="1800" dirty="0"/>
              <a:t>По коэффициентам, заданным вручную в документе корректировки</a:t>
            </a:r>
          </a:p>
          <a:p>
            <a:pPr eaLnBrk="1" hangingPunct="1"/>
            <a:r>
              <a:rPr lang="ru-RU" altLang="ru-RU" sz="1800" dirty="0"/>
              <a:t>Без распределения: сводное значение указывается для каждого элемента матрицы распределения целиком</a:t>
            </a:r>
          </a:p>
        </p:txBody>
      </p:sp>
    </p:spTree>
    <p:extLst>
      <p:ext uri="{BB962C8B-B14F-4D97-AF65-F5344CB8AC3E}">
        <p14:creationId xmlns:p14="http://schemas.microsoft.com/office/powerpoint/2010/main" val="1852490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5767388" cy="879475"/>
          </a:xfrm>
        </p:spPr>
        <p:txBody>
          <a:bodyPr/>
          <a:lstStyle/>
          <a:p>
            <a:r>
              <a:rPr lang="ru-RU" dirty="0"/>
              <a:t>Многопериодная корректировка. Варианты обратного распределения 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23528" y="1052389"/>
            <a:ext cx="8352928" cy="1297285"/>
          </a:xfrm>
        </p:spPr>
        <p:txBody>
          <a:bodyPr/>
          <a:lstStyle/>
          <a:p>
            <a:pPr marL="0" indent="0" eaLnBrk="1" hangingPunct="1">
              <a:buNone/>
            </a:pPr>
            <a:endParaRPr lang="ru-RU" altLang="ru-RU" dirty="0"/>
          </a:p>
          <a:p>
            <a:pPr eaLnBrk="1" hangingPunct="1"/>
            <a:r>
              <a:rPr lang="ru-RU" altLang="ru-RU" dirty="0"/>
              <a:t>Распределение по организациям: сводное значение на каждый период задается для группирующей организации или владельца периметра, затем распределяется: </a:t>
            </a:r>
          </a:p>
          <a:p>
            <a:pPr lvl="1" eaLnBrk="1" hangingPunct="1"/>
            <a:r>
              <a:rPr lang="ru-RU" altLang="ru-RU" dirty="0"/>
              <a:t>по подчиненным организациям</a:t>
            </a:r>
          </a:p>
          <a:p>
            <a:pPr lvl="1" eaLnBrk="1" hangingPunct="1"/>
            <a:r>
              <a:rPr lang="ru-RU" altLang="ru-RU" dirty="0"/>
              <a:t>по организациям периметра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63688" y="3316830"/>
          <a:ext cx="2160240" cy="2201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460">
                <a:tc>
                  <a:txBody>
                    <a:bodyPr/>
                    <a:lstStyle/>
                    <a:p>
                      <a:r>
                        <a:rPr lang="ru-RU" sz="1400" dirty="0"/>
                        <a:t>Январь</a:t>
                      </a:r>
                    </a:p>
                  </a:txBody>
                  <a:tcPr marL="91403" marR="91403" marT="45730" marB="45730">
                    <a:gradFill flip="none" rotWithShape="1"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Группа компаний</a:t>
                      </a:r>
                    </a:p>
                  </a:txBody>
                  <a:tcPr marL="91403" marR="91403" marT="45730" marB="45730">
                    <a:gradFill flip="none" rotWithShape="1"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278">
                <a:tc>
                  <a:txBody>
                    <a:bodyPr/>
                    <a:lstStyle/>
                    <a:p>
                      <a:r>
                        <a:rPr lang="ru-RU" sz="1400" dirty="0"/>
                        <a:t>Февраль</a:t>
                      </a:r>
                    </a:p>
                  </a:txBody>
                  <a:tcPr marL="91403" marR="91403" marT="45730" marB="45730">
                    <a:gradFill flip="none" rotWithShape="1"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Группа компаний</a:t>
                      </a:r>
                    </a:p>
                  </a:txBody>
                  <a:tcPr marL="91403" marR="91403" marT="45730" marB="45730">
                    <a:gradFill flip="none" rotWithShape="1"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278">
                <a:tc>
                  <a:txBody>
                    <a:bodyPr/>
                    <a:lstStyle/>
                    <a:p>
                      <a:r>
                        <a:rPr lang="ru-RU" sz="1400" dirty="0"/>
                        <a:t>Март</a:t>
                      </a:r>
                    </a:p>
                  </a:txBody>
                  <a:tcPr marL="91403" marR="91403" marT="45730" marB="45730">
                    <a:gradFill flip="none" rotWithShape="1"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Группа компаний</a:t>
                      </a:r>
                    </a:p>
                  </a:txBody>
                  <a:tcPr marL="91403" marR="91403" marT="45730" marB="45730">
                    <a:gradFill flip="none" rotWithShape="1"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…</a:t>
                      </a:r>
                    </a:p>
                  </a:txBody>
                  <a:tcPr marL="91403" marR="91403" marT="45730" marB="45730">
                    <a:gradFill flip="none" rotWithShape="1"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860032" y="2781722"/>
          <a:ext cx="2305001" cy="3189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776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Январь</a:t>
                      </a:r>
                    </a:p>
                  </a:txBody>
                  <a:tcPr marL="91449" marR="91449" anchor="ctr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Компания</a:t>
                      </a:r>
                      <a:r>
                        <a:rPr lang="ru-RU" sz="1400" baseline="0" dirty="0"/>
                        <a:t> 1</a:t>
                      </a:r>
                      <a:endParaRPr lang="ru-RU" sz="1400" dirty="0"/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Компания</a:t>
                      </a:r>
                      <a:r>
                        <a:rPr lang="ru-RU" sz="1400" baseline="0" dirty="0"/>
                        <a:t> 2</a:t>
                      </a:r>
                      <a:endParaRPr lang="ru-RU" sz="1400" dirty="0"/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8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Компания 3</a:t>
                      </a:r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3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Февраль</a:t>
                      </a:r>
                    </a:p>
                  </a:txBody>
                  <a:tcPr marL="91449" marR="91449" anchor="ctr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Компания</a:t>
                      </a:r>
                      <a:r>
                        <a:rPr lang="ru-RU" sz="1400" baseline="0" dirty="0"/>
                        <a:t> 1</a:t>
                      </a:r>
                      <a:endParaRPr lang="ru-RU" sz="1400" dirty="0"/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Компания</a:t>
                      </a:r>
                      <a:r>
                        <a:rPr lang="ru-RU" sz="1400" baseline="0" dirty="0"/>
                        <a:t> 2</a:t>
                      </a:r>
                      <a:endParaRPr lang="ru-RU" sz="1400" dirty="0"/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8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Компания 3</a:t>
                      </a:r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83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Март</a:t>
                      </a:r>
                    </a:p>
                  </a:txBody>
                  <a:tcPr marL="91449" marR="91449" anchor="ctr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Компания</a:t>
                      </a:r>
                      <a:r>
                        <a:rPr lang="ru-RU" sz="1400" baseline="0" dirty="0"/>
                        <a:t> 1</a:t>
                      </a:r>
                      <a:endParaRPr lang="ru-RU" sz="1400" dirty="0"/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8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Компания</a:t>
                      </a:r>
                      <a:r>
                        <a:rPr lang="ru-RU" sz="1400" baseline="0" dirty="0"/>
                        <a:t> 2</a:t>
                      </a:r>
                      <a:endParaRPr lang="ru-RU" sz="1400" dirty="0"/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8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Компания 3</a:t>
                      </a:r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8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…</a:t>
                      </a:r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 rot="16200000">
            <a:off x="4103948" y="3249774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4103948" y="3969854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4082575" y="4701074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479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5767388" cy="879475"/>
          </a:xfrm>
        </p:spPr>
        <p:txBody>
          <a:bodyPr/>
          <a:lstStyle/>
          <a:p>
            <a:r>
              <a:rPr lang="ru-RU" dirty="0"/>
              <a:t>Многопериодная корректировка. Варианты обратного распределения 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23528" y="837506"/>
            <a:ext cx="8352928" cy="1153269"/>
          </a:xfrm>
        </p:spPr>
        <p:txBody>
          <a:bodyPr/>
          <a:lstStyle/>
          <a:p>
            <a:pPr marL="0" indent="0" eaLnBrk="1" hangingPunct="1">
              <a:buNone/>
            </a:pPr>
            <a:endParaRPr lang="ru-RU" altLang="ru-RU" dirty="0"/>
          </a:p>
          <a:p>
            <a:pPr eaLnBrk="1" hangingPunct="1"/>
            <a:r>
              <a:rPr lang="ru-RU" altLang="ru-RU" dirty="0"/>
              <a:t>Распределение по периодам: сводное значение задается на уровне вышестоящего периода для каждой организации, затем распределяется по нижестоящим периодам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19672" y="3316830"/>
          <a:ext cx="2304256" cy="212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4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Компания 1</a:t>
                      </a:r>
                    </a:p>
                  </a:txBody>
                  <a:tcPr marL="91403" marR="91403" marT="45730" marB="45730" anchor="ctr">
                    <a:gradFill flip="none" rotWithShape="1"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квартал</a:t>
                      </a:r>
                    </a:p>
                  </a:txBody>
                  <a:tcPr marL="91403" marR="91403" marT="45730" marB="45730" anchor="ctr">
                    <a:gradFill flip="none" rotWithShape="1"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Компания 1</a:t>
                      </a:r>
                    </a:p>
                  </a:txBody>
                  <a:tcPr marL="91403" marR="91403" marT="45730" marB="45730" anchor="ctr">
                    <a:gradFill flip="none" rotWithShape="1"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 квартал</a:t>
                      </a:r>
                    </a:p>
                  </a:txBody>
                  <a:tcPr marL="91403" marR="91403" marT="45730" marB="45730" anchor="ctr">
                    <a:gradFill flip="none" rotWithShape="1"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Компания 1</a:t>
                      </a:r>
                    </a:p>
                  </a:txBody>
                  <a:tcPr marL="91403" marR="91403" marT="45730" marB="45730" anchor="ctr">
                    <a:gradFill flip="none" rotWithShape="1"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3 квартал</a:t>
                      </a:r>
                    </a:p>
                  </a:txBody>
                  <a:tcPr marL="91403" marR="91403" marT="45730" marB="45730" anchor="ctr">
                    <a:gradFill flip="none" rotWithShape="1"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…</a:t>
                      </a:r>
                    </a:p>
                  </a:txBody>
                  <a:tcPr marL="91403" marR="91403" marT="45730" marB="45730">
                    <a:gradFill flip="none" rotWithShape="1"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860032" y="2781722"/>
          <a:ext cx="2520280" cy="3189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776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Компания 1</a:t>
                      </a:r>
                    </a:p>
                  </a:txBody>
                  <a:tcPr marL="91449" marR="91449" anchor="ctr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Январь</a:t>
                      </a:r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Февраль</a:t>
                      </a:r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8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Март</a:t>
                      </a:r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3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Компания 1</a:t>
                      </a:r>
                    </a:p>
                  </a:txBody>
                  <a:tcPr marL="91449" marR="91449" anchor="ctr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Апрель</a:t>
                      </a:r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Май</a:t>
                      </a:r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8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Июнь</a:t>
                      </a:r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83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Компания 1</a:t>
                      </a:r>
                    </a:p>
                  </a:txBody>
                  <a:tcPr marL="91449" marR="91449" anchor="ctr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Июль</a:t>
                      </a:r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8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Август</a:t>
                      </a:r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8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Сентябрь</a:t>
                      </a:r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8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…</a:t>
                      </a:r>
                    </a:p>
                  </a:txBody>
                  <a:tcPr marL="91449" marR="91449">
                    <a:gradFill>
                      <a:gsLst>
                        <a:gs pos="0">
                          <a:srgbClr val="8488C4"/>
                        </a:gs>
                        <a:gs pos="77000">
                          <a:srgbClr val="D4DEFF"/>
                        </a:gs>
                        <a:gs pos="99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 rot="16200000">
            <a:off x="4103948" y="3249774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4103948" y="3969854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4082575" y="4701074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1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9434"/>
            <a:ext cx="6336704" cy="879475"/>
          </a:xfrm>
        </p:spPr>
        <p:txBody>
          <a:bodyPr/>
          <a:lstStyle/>
          <a:p>
            <a:r>
              <a:rPr lang="ru-RU" dirty="0"/>
              <a:t>Если ли у нас в системе версии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950" y="1413570"/>
            <a:ext cx="8928100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23528" y="1341562"/>
            <a:ext cx="8424936" cy="4895478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ru-RU" sz="2000" dirty="0">
                <a:solidFill>
                  <a:srgbClr val="000000"/>
                </a:solidFill>
              </a:rPr>
              <a:t>Есть версии. </a:t>
            </a:r>
          </a:p>
          <a:p>
            <a:pPr eaLnBrk="1" hangingPunct="1">
              <a:buClr>
                <a:srgbClr val="FF0000"/>
              </a:buClr>
            </a:pPr>
            <a:r>
              <a:rPr lang="ru-RU" sz="2000" dirty="0">
                <a:solidFill>
                  <a:srgbClr val="000000"/>
                </a:solidFill>
              </a:rPr>
              <a:t>Каждый вид отчета хранит свои версии</a:t>
            </a:r>
          </a:p>
          <a:p>
            <a:pPr eaLnBrk="1" hangingPunct="1">
              <a:buClr>
                <a:srgbClr val="FF0000"/>
              </a:buClr>
            </a:pPr>
            <a:r>
              <a:rPr lang="ru-RU" sz="2000" dirty="0">
                <a:solidFill>
                  <a:srgbClr val="000000"/>
                </a:solidFill>
              </a:rPr>
              <a:t>Используются для хранения истории изменения данных и возможности анализа и отмены транзакций.</a:t>
            </a:r>
          </a:p>
          <a:p>
            <a:pPr eaLnBrk="1" hangingPunct="1">
              <a:buClr>
                <a:srgbClr val="FF0000"/>
              </a:buClr>
            </a:pPr>
            <a:r>
              <a:rPr lang="ru-RU" sz="2000" b="1" dirty="0">
                <a:solidFill>
                  <a:srgbClr val="000000"/>
                </a:solidFill>
              </a:rPr>
              <a:t>Не используются </a:t>
            </a:r>
            <a:r>
              <a:rPr lang="ru-RU" sz="2000" dirty="0">
                <a:solidFill>
                  <a:srgbClr val="000000"/>
                </a:solidFill>
              </a:rPr>
              <a:t>как разделитель данных для финансового планирования</a:t>
            </a:r>
            <a:endParaRPr lang="ru-RU" dirty="0">
              <a:solidFill>
                <a:srgbClr val="000000"/>
              </a:solidFill>
            </a:endParaRPr>
          </a:p>
          <a:p>
            <a:pPr eaLnBrk="1" hangingPunct="1">
              <a:buClr>
                <a:srgbClr val="FF0000"/>
              </a:buClr>
            </a:pPr>
            <a:r>
              <a:rPr lang="ru-RU" sz="2000" dirty="0">
                <a:solidFill>
                  <a:srgbClr val="000000"/>
                </a:solidFill>
              </a:rPr>
              <a:t>Поэтому для разделения данных планирования мы используем иерархию сценариев.</a:t>
            </a:r>
          </a:p>
          <a:p>
            <a:pPr marL="0" indent="0" eaLnBrk="1" hangingPunct="1">
              <a:buNone/>
            </a:pPr>
            <a:endParaRPr lang="ru-RU" altLang="ru-RU" dirty="0"/>
          </a:p>
          <a:p>
            <a:pPr eaLnBrk="1" hangingPunct="1"/>
            <a:endParaRPr lang="ru-RU" sz="1800" dirty="0">
              <a:solidFill>
                <a:srgbClr val="000000"/>
              </a:solidFill>
            </a:endParaRPr>
          </a:p>
          <a:p>
            <a:pPr eaLnBrk="1" hangingPunct="1"/>
            <a:endParaRPr lang="ru-RU" sz="1800" dirty="0">
              <a:solidFill>
                <a:srgbClr val="000000"/>
              </a:solidFill>
            </a:endParaRPr>
          </a:p>
          <a:p>
            <a:pPr eaLnBrk="1" hangingPunct="1"/>
            <a:endParaRPr lang="ru-RU" altLang="ru-RU" sz="1800" dirty="0"/>
          </a:p>
          <a:p>
            <a:pPr eaLnBrk="1" hangingPunct="1"/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33466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5767388" cy="879475"/>
          </a:xfrm>
        </p:spPr>
        <p:txBody>
          <a:bodyPr/>
          <a:lstStyle/>
          <a:p>
            <a:r>
              <a:rPr lang="ru-RU" dirty="0"/>
              <a:t>Многопериодная корректировка – расчет по формуле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5538"/>
            <a:ext cx="5865465" cy="3415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5578"/>
            <a:ext cx="7848748" cy="4672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5767388" cy="879475"/>
          </a:xfrm>
        </p:spPr>
        <p:txBody>
          <a:bodyPr/>
          <a:lstStyle/>
          <a:p>
            <a:r>
              <a:rPr lang="ru-RU" dirty="0"/>
              <a:t>Многопериодная корректировка – распределение по организациям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57" y="1125539"/>
            <a:ext cx="6490919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31" y="1555130"/>
            <a:ext cx="7712339" cy="4394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65429"/>
            <a:ext cx="7056784" cy="879475"/>
          </a:xfrm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Использование шаблонов корректировок для расчета показателей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5539"/>
            <a:ext cx="6490919" cy="309634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59186"/>
            <a:ext cx="7712339" cy="439494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660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5767388" cy="879475"/>
          </a:xfrm>
        </p:spPr>
        <p:txBody>
          <a:bodyPr/>
          <a:lstStyle/>
          <a:p>
            <a:r>
              <a:rPr lang="ru-RU" dirty="0"/>
              <a:t>Обратное распределение по аналитикам вручную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1268"/>
            <a:ext cx="7848872" cy="480081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8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3570"/>
            <a:ext cx="8612476" cy="46085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541958" y="333450"/>
            <a:ext cx="590550" cy="593722"/>
            <a:chOff x="1475656" y="2622231"/>
            <a:chExt cx="590550" cy="593722"/>
          </a:xfrm>
        </p:grpSpPr>
        <p:sp>
          <p:nvSpPr>
            <p:cNvPr id="8" name="Oval 14"/>
            <p:cNvSpPr/>
            <p:nvPr/>
          </p:nvSpPr>
          <p:spPr bwMode="auto">
            <a:xfrm>
              <a:off x="1475656" y="2622231"/>
              <a:ext cx="590550" cy="588963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1545509" y="2746053"/>
              <a:ext cx="47307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2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0" name="Группа 3"/>
            <p:cNvGrpSpPr>
              <a:grpSpLocks/>
            </p:cNvGrpSpPr>
            <p:nvPr/>
          </p:nvGrpSpPr>
          <p:grpSpPr bwMode="auto">
            <a:xfrm>
              <a:off x="1475656" y="2626991"/>
              <a:ext cx="590550" cy="588962"/>
              <a:chOff x="2438400" y="2825750"/>
              <a:chExt cx="590550" cy="588963"/>
            </a:xfrm>
          </p:grpSpPr>
          <p:sp>
            <p:nvSpPr>
              <p:cNvPr id="11" name="Oval 31"/>
              <p:cNvSpPr/>
              <p:nvPr/>
            </p:nvSpPr>
            <p:spPr bwMode="auto">
              <a:xfrm rot="10800000">
                <a:off x="2438400" y="2825750"/>
                <a:ext cx="590550" cy="588963"/>
              </a:xfrm>
              <a:prstGeom prst="ellipse">
                <a:avLst/>
              </a:prstGeom>
              <a:solidFill>
                <a:srgbClr val="14AA96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2" name="TextBox 35"/>
              <p:cNvSpPr txBox="1">
                <a:spLocks noChangeArrowheads="1"/>
              </p:cNvSpPr>
              <p:nvPr/>
            </p:nvSpPr>
            <p:spPr bwMode="auto">
              <a:xfrm>
                <a:off x="2505195" y="2944981"/>
                <a:ext cx="472435" cy="329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2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2334046" y="464927"/>
            <a:ext cx="58383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Мониторинг прогресса</a:t>
            </a:r>
            <a:r>
              <a:rPr lang="en-US" altLang="ru-RU" sz="1600" dirty="0">
                <a:solidFill>
                  <a:srgbClr val="000000"/>
                </a:solidFill>
                <a:latin typeface="Arial"/>
              </a:rPr>
              <a:t>: </a:t>
            </a: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диаграмма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06" y="4653931"/>
            <a:ext cx="3332942" cy="151216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23" y="1125538"/>
            <a:ext cx="3207210" cy="19250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03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541958" y="333450"/>
            <a:ext cx="590550" cy="593722"/>
            <a:chOff x="1475656" y="2622231"/>
            <a:chExt cx="590550" cy="593722"/>
          </a:xfrm>
        </p:grpSpPr>
        <p:sp>
          <p:nvSpPr>
            <p:cNvPr id="8" name="Oval 14"/>
            <p:cNvSpPr/>
            <p:nvPr/>
          </p:nvSpPr>
          <p:spPr bwMode="auto">
            <a:xfrm>
              <a:off x="1475656" y="2622231"/>
              <a:ext cx="590550" cy="588963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1545509" y="2746053"/>
              <a:ext cx="47307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2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0" name="Группа 3"/>
            <p:cNvGrpSpPr>
              <a:grpSpLocks/>
            </p:cNvGrpSpPr>
            <p:nvPr/>
          </p:nvGrpSpPr>
          <p:grpSpPr bwMode="auto">
            <a:xfrm>
              <a:off x="1475656" y="2626991"/>
              <a:ext cx="590550" cy="588962"/>
              <a:chOff x="2438400" y="2825750"/>
              <a:chExt cx="590550" cy="588963"/>
            </a:xfrm>
          </p:grpSpPr>
          <p:sp>
            <p:nvSpPr>
              <p:cNvPr id="11" name="Oval 31"/>
              <p:cNvSpPr/>
              <p:nvPr/>
            </p:nvSpPr>
            <p:spPr bwMode="auto">
              <a:xfrm rot="10800000">
                <a:off x="2438400" y="2825750"/>
                <a:ext cx="590550" cy="588963"/>
              </a:xfrm>
              <a:prstGeom prst="ellipse">
                <a:avLst/>
              </a:prstGeom>
              <a:solidFill>
                <a:srgbClr val="14AA96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2" name="TextBox 35"/>
              <p:cNvSpPr txBox="1">
                <a:spLocks noChangeArrowheads="1"/>
              </p:cNvSpPr>
              <p:nvPr/>
            </p:nvSpPr>
            <p:spPr bwMode="auto">
              <a:xfrm>
                <a:off x="2505195" y="2944981"/>
                <a:ext cx="472435" cy="329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anose="05000000000000000000" pitchFamily="2" charset="2"/>
                  <a:buChar char="n"/>
                  <a:defRPr sz="22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rgbClr val="5B0917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anose="02020603050405020304" pitchFamily="18" charset="0"/>
                  <a:buChar char="▪"/>
                  <a:defRPr sz="16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anose="020B0604020202020204" pitchFamily="34" charset="0"/>
                  <a:buChar char="∙"/>
                  <a:defRPr sz="1400">
                    <a:solidFill>
                      <a:srgbClr val="5B0917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/>
                    <a:cs typeface="Arial" panose="020B0604020202020204" pitchFamily="34" charset="0"/>
                  </a:rPr>
                  <a:t>2</a:t>
                </a:r>
                <a:endParaRPr lang="ar-SA" altLang="ru-RU" dirty="0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2334046" y="464927"/>
            <a:ext cx="58383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Мониторинг прогресса</a:t>
            </a:r>
            <a:r>
              <a:rPr lang="en-US" altLang="ru-RU" sz="1600" dirty="0">
                <a:solidFill>
                  <a:srgbClr val="000000"/>
                </a:solidFill>
                <a:latin typeface="Arial"/>
              </a:rPr>
              <a:t>: </a:t>
            </a: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таблица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5538"/>
            <a:ext cx="8280920" cy="503385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5616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475656" y="333450"/>
            <a:ext cx="590550" cy="590550"/>
            <a:chOff x="1475656" y="3669978"/>
            <a:chExt cx="590550" cy="590550"/>
          </a:xfrm>
        </p:grpSpPr>
        <p:sp>
          <p:nvSpPr>
            <p:cNvPr id="15" name="Oval 15"/>
            <p:cNvSpPr/>
            <p:nvPr/>
          </p:nvSpPr>
          <p:spPr bwMode="auto">
            <a:xfrm>
              <a:off x="1475656" y="3669978"/>
              <a:ext cx="590550" cy="59055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1545509" y="3782694"/>
              <a:ext cx="47307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3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17" name="Группа 4"/>
            <p:cNvGrpSpPr>
              <a:grpSpLocks/>
            </p:cNvGrpSpPr>
            <p:nvPr/>
          </p:nvGrpSpPr>
          <p:grpSpPr bwMode="auto">
            <a:xfrm>
              <a:off x="1475656" y="3669978"/>
              <a:ext cx="590550" cy="590550"/>
              <a:chOff x="6389309" y="4575541"/>
              <a:chExt cx="590550" cy="590550"/>
            </a:xfrm>
            <a:solidFill>
              <a:srgbClr val="C00000"/>
            </a:solidFill>
          </p:grpSpPr>
          <p:sp>
            <p:nvSpPr>
              <p:cNvPr id="19" name="Oval 29"/>
              <p:cNvSpPr/>
              <p:nvPr/>
            </p:nvSpPr>
            <p:spPr bwMode="auto">
              <a:xfrm rot="10800000">
                <a:off x="6389309" y="4575541"/>
                <a:ext cx="590550" cy="59055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0" name="TextBox 36"/>
              <p:cNvSpPr txBox="1">
                <a:spLocks noChangeArrowheads="1"/>
              </p:cNvSpPr>
              <p:nvPr/>
            </p:nvSpPr>
            <p:spPr bwMode="auto">
              <a:xfrm>
                <a:off x="6456104" y="4687298"/>
                <a:ext cx="472435" cy="3011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ru-RU" dirty="0">
                    <a:solidFill>
                      <a:srgbClr val="FFFFFF"/>
                    </a:solidFill>
                    <a:latin typeface="Lato Black" pitchFamily="34" charset="0"/>
                    <a:cs typeface="Arial" pitchFamily="34" charset="0"/>
                  </a:rPr>
                  <a:t>3</a:t>
                </a:r>
                <a:endParaRPr lang="ar-SA" altLang="ru-RU" dirty="0">
                  <a:solidFill>
                    <a:srgbClr val="FFFFFF"/>
                  </a:solidFill>
                  <a:latin typeface="Lato Blac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2267744" y="461755"/>
            <a:ext cx="5616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Пересчет модели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9554"/>
            <a:ext cx="8612476" cy="46085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01119"/>
            <a:ext cx="43529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 bwMode="auto">
          <a:xfrm>
            <a:off x="3851920" y="3429794"/>
            <a:ext cx="5075164" cy="28803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Два режима пересчета модели (утвержденные данные или любые данные).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Возможность пересчитать модель до любого этапа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Автоматическое утверждение этапа, при утверждении документов этапа.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Выбор организаций для пересчета</a:t>
            </a:r>
          </a:p>
        </p:txBody>
      </p:sp>
    </p:spTree>
    <p:extLst>
      <p:ext uri="{BB962C8B-B14F-4D97-AF65-F5344CB8AC3E}">
        <p14:creationId xmlns:p14="http://schemas.microsoft.com/office/powerpoint/2010/main" val="28395099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1" y="1123454"/>
            <a:ext cx="8261017" cy="48266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851920" y="3429794"/>
            <a:ext cx="5075164" cy="28803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Подключаемые оповещения для событий процесса.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Несколько предопределенных событий для оповещения(Процесс запущен, этап утвержден, этап доступен для заполнения…)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Гибкая настройка оповещаемых пользователей процесса.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Гибкая настройка шаблона оповещения.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547664" y="333450"/>
            <a:ext cx="590550" cy="590550"/>
            <a:chOff x="1475656" y="3669978"/>
            <a:chExt cx="590550" cy="590550"/>
          </a:xfrm>
        </p:grpSpPr>
        <p:sp>
          <p:nvSpPr>
            <p:cNvPr id="25" name="Oval 15"/>
            <p:cNvSpPr/>
            <p:nvPr/>
          </p:nvSpPr>
          <p:spPr bwMode="auto">
            <a:xfrm>
              <a:off x="1475656" y="3669978"/>
              <a:ext cx="590550" cy="59055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000">
                <a:solidFill>
                  <a:srgbClr val="FFFFFF"/>
                </a:solidFill>
              </a:endParaRPr>
            </a:p>
          </p:txBody>
        </p: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1545509" y="3782694"/>
              <a:ext cx="47307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>
                  <a:solidFill>
                    <a:srgbClr val="FFFFFF"/>
                  </a:solidFill>
                  <a:latin typeface="Lato Black"/>
                  <a:cs typeface="Arial" panose="020B0604020202020204" pitchFamily="34" charset="0"/>
                </a:rPr>
                <a:t>3</a:t>
              </a:r>
              <a:endParaRPr lang="ar-SA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endParaRPr>
            </a:p>
          </p:txBody>
        </p:sp>
        <p:grpSp>
          <p:nvGrpSpPr>
            <p:cNvPr id="27" name="Группа 4"/>
            <p:cNvGrpSpPr>
              <a:grpSpLocks/>
            </p:cNvGrpSpPr>
            <p:nvPr/>
          </p:nvGrpSpPr>
          <p:grpSpPr bwMode="auto">
            <a:xfrm>
              <a:off x="1475656" y="3669978"/>
              <a:ext cx="590550" cy="590550"/>
              <a:chOff x="6389309" y="4575541"/>
              <a:chExt cx="590550" cy="590550"/>
            </a:xfrm>
            <a:solidFill>
              <a:srgbClr val="C00000"/>
            </a:solidFill>
          </p:grpSpPr>
          <p:sp>
            <p:nvSpPr>
              <p:cNvPr id="28" name="Oval 29"/>
              <p:cNvSpPr/>
              <p:nvPr/>
            </p:nvSpPr>
            <p:spPr bwMode="auto">
              <a:xfrm rot="10800000">
                <a:off x="6389309" y="4575541"/>
                <a:ext cx="590550" cy="59055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kern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9" name="TextBox 36"/>
              <p:cNvSpPr txBox="1">
                <a:spLocks noChangeArrowheads="1"/>
              </p:cNvSpPr>
              <p:nvPr/>
            </p:nvSpPr>
            <p:spPr bwMode="auto">
              <a:xfrm>
                <a:off x="6456104" y="4687298"/>
                <a:ext cx="472435" cy="30115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pitchFamily="34" charset="0"/>
                  <a:buChar char="∙"/>
                  <a:defRPr sz="1400">
                    <a:solidFill>
                      <a:srgbClr val="5B0917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dirty="0">
                    <a:solidFill>
                      <a:srgbClr val="FFFFFF"/>
                    </a:solidFill>
                    <a:latin typeface="Lato Black" pitchFamily="34" charset="0"/>
                    <a:cs typeface="Arial" pitchFamily="34" charset="0"/>
                  </a:rPr>
                  <a:t>4</a:t>
                </a:r>
                <a:endParaRPr lang="ar-SA" altLang="ru-RU" dirty="0">
                  <a:solidFill>
                    <a:srgbClr val="FFFFFF"/>
                  </a:solidFill>
                  <a:latin typeface="Lato Blac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TextBox 34"/>
          <p:cNvSpPr txBox="1">
            <a:spLocks noChangeArrowheads="1"/>
          </p:cNvSpPr>
          <p:nvPr/>
        </p:nvSpPr>
        <p:spPr bwMode="auto">
          <a:xfrm>
            <a:off x="2339752" y="477466"/>
            <a:ext cx="5616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Координация работы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26154558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624736" cy="879475"/>
          </a:xfrm>
        </p:spPr>
        <p:txBody>
          <a:bodyPr/>
          <a:lstStyle/>
          <a:p>
            <a:r>
              <a:rPr lang="ru-RU" dirty="0"/>
              <a:t>Бюджетирование  в  1С:Управление холдингом и 1С:</a:t>
            </a:r>
            <a:r>
              <a:rPr lang="en-US" dirty="0"/>
              <a:t>ERP.</a:t>
            </a:r>
            <a:r>
              <a:rPr lang="ru-RU" dirty="0"/>
              <a:t> Управление холдингом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950" y="1557586"/>
            <a:ext cx="8928100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endParaRPr lang="ru-RU" alt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98232"/>
            <a:ext cx="4464496" cy="354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8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9434"/>
            <a:ext cx="6336704" cy="879475"/>
          </a:xfrm>
        </p:spPr>
        <p:txBody>
          <a:bodyPr/>
          <a:lstStyle/>
          <a:p>
            <a:r>
              <a:rPr lang="ru-RU" dirty="0"/>
              <a:t>Основные инструменты визуализации, ввода и анализа данных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950" y="1413570"/>
            <a:ext cx="8928100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971600" y="1197546"/>
            <a:ext cx="6264696" cy="4135814"/>
            <a:chOff x="3901936" y="2286390"/>
            <a:chExt cx="5278576" cy="330364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8" name="Picture 2" descr="C:\Users\dmitriev_A\Desktop\Бюджетирование\Сравнение\2017-09-22_12h27_3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936" y="2286390"/>
              <a:ext cx="5278576" cy="33036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81392" y="4221882"/>
              <a:ext cx="2130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Сводные таблицы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619672" y="1670244"/>
            <a:ext cx="6192688" cy="3991798"/>
            <a:chOff x="3203848" y="3054507"/>
            <a:chExt cx="5256584" cy="332761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054507"/>
              <a:ext cx="5256584" cy="332761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788024" y="4932670"/>
              <a:ext cx="2413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Экземпляры отчетов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246299" y="2493690"/>
            <a:ext cx="6646181" cy="3590409"/>
            <a:chOff x="2246299" y="2493690"/>
            <a:chExt cx="6646181" cy="35904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299" y="2493690"/>
              <a:ext cx="6646181" cy="3590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995936" y="4005858"/>
              <a:ext cx="264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Аналитические панели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9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9434"/>
            <a:ext cx="6336704" cy="879475"/>
          </a:xfrm>
        </p:spPr>
        <p:txBody>
          <a:bodyPr/>
          <a:lstStyle/>
          <a:p>
            <a:r>
              <a:rPr lang="ru-RU" dirty="0"/>
              <a:t>Сводные таблицы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950" y="1413570"/>
            <a:ext cx="8928100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</p:txBody>
      </p:sp>
      <p:pic>
        <p:nvPicPr>
          <p:cNvPr id="8" name="Picture 2" descr="C:\Users\dmitriev_A\Desktop\Бюджетирование\Сравнение\2017-09-22_12h27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5538"/>
            <a:ext cx="5616624" cy="3468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 bwMode="auto">
          <a:xfrm>
            <a:off x="3779912" y="2205658"/>
            <a:ext cx="5075164" cy="374441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 anchor="ctr"/>
          <a:lstStyle/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Гибкие бланки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Работа с отклонениями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Обратное распределение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Быстрая актуализация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Управление согласованием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Работа в режиме дельты от базы…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endParaRPr lang="ru-RU" sz="2000" dirty="0">
              <a:solidFill>
                <a:srgbClr val="808080">
                  <a:lumMod val="75000"/>
                </a:srgbClr>
              </a:solidFill>
              <a:latin typeface="Arial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endParaRPr lang="ru-RU" sz="2000" dirty="0">
              <a:solidFill>
                <a:srgbClr val="808080">
                  <a:lumMod val="7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8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5767388" cy="879475"/>
          </a:xfrm>
        </p:spPr>
        <p:txBody>
          <a:bodyPr/>
          <a:lstStyle/>
          <a:p>
            <a:r>
              <a:rPr lang="ru-RU" dirty="0"/>
              <a:t>Элементы моделирования </a:t>
            </a:r>
            <a:r>
              <a:rPr lang="en-US" dirty="0"/>
              <a:t>:</a:t>
            </a:r>
            <a:r>
              <a:rPr lang="ru-RU" dirty="0"/>
              <a:t>обратное распределение 4 способами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1268"/>
            <a:ext cx="7848872" cy="480081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75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496" y="45418"/>
            <a:ext cx="9073008" cy="6768751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5429"/>
            <a:ext cx="6984776" cy="879475"/>
          </a:xfrm>
        </p:spPr>
        <p:txBody>
          <a:bodyPr/>
          <a:lstStyle/>
          <a:p>
            <a:r>
              <a:rPr lang="ru-RU" dirty="0"/>
              <a:t>Элементы моделирования </a:t>
            </a:r>
            <a:r>
              <a:rPr lang="en-US" dirty="0"/>
              <a:t>:</a:t>
            </a:r>
            <a:r>
              <a:rPr lang="ru-RU" dirty="0"/>
              <a:t>актуализация  с 10 способами распределения отклонений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197546"/>
            <a:ext cx="8093165" cy="473506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ая выноска 10"/>
          <p:cNvSpPr/>
          <p:nvPr/>
        </p:nvSpPr>
        <p:spPr>
          <a:xfrm>
            <a:off x="2807804" y="1629593"/>
            <a:ext cx="3672408" cy="792089"/>
          </a:xfrm>
          <a:prstGeom prst="wedgeRectCallout">
            <a:avLst>
              <a:gd name="adj1" fmla="val 50388"/>
              <a:gd name="adj2" fmla="val 21219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Выделяем область в сводной таблице и выбираем команду Актуализировать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55576" y="4906752"/>
            <a:ext cx="3672408" cy="827298"/>
          </a:xfrm>
          <a:prstGeom prst="wedgeRectCallout">
            <a:avLst>
              <a:gd name="adj1" fmla="val 37642"/>
              <a:gd name="adj2" fmla="val -10455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При необходимости, можно сразу обновить данные фактического сценария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4499992" y="3217737"/>
            <a:ext cx="3672408" cy="500089"/>
          </a:xfrm>
          <a:prstGeom prst="wedgeRectCallout">
            <a:avLst>
              <a:gd name="adj1" fmla="val 20153"/>
              <a:gd name="adj2" fmla="val 24485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Выбираем период, за который будет загружен факт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004048" y="5521993"/>
            <a:ext cx="3672408" cy="500089"/>
          </a:xfrm>
          <a:prstGeom prst="wedgeRectCallout">
            <a:avLst>
              <a:gd name="adj1" fmla="val -35277"/>
              <a:gd name="adj2" fmla="val -10778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Выбираем один из вариантов распределения отклонений</a:t>
            </a:r>
          </a:p>
        </p:txBody>
      </p:sp>
    </p:spTree>
    <p:extLst>
      <p:ext uri="{BB962C8B-B14F-4D97-AF65-F5344CB8AC3E}">
        <p14:creationId xmlns:p14="http://schemas.microsoft.com/office/powerpoint/2010/main" val="40471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1">
      <a:majorFont>
        <a:latin typeface="Proxima Nova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2412</Words>
  <Application>Microsoft Macintosh PowerPoint</Application>
  <PresentationFormat>Произвольный</PresentationFormat>
  <Paragraphs>558</Paragraphs>
  <Slides>58</Slides>
  <Notes>58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76" baseType="lpstr">
      <vt:lpstr>Proxima Nova Lt</vt:lpstr>
      <vt:lpstr>Proxima Nova Rg</vt:lpstr>
      <vt:lpstr>Arial</vt:lpstr>
      <vt:lpstr>Calibri</vt:lpstr>
      <vt:lpstr>Futura PT</vt:lpstr>
      <vt:lpstr>Lato Black</vt:lpstr>
      <vt:lpstr>Times New Roman</vt:lpstr>
      <vt:lpstr>Wingdings</vt:lpstr>
      <vt:lpstr>Оформление по умолчанию</vt:lpstr>
      <vt:lpstr>Специальное оформление</vt:lpstr>
      <vt:lpstr>1409_Шаблон</vt:lpstr>
      <vt:lpstr>1_Оформление по умолчанию</vt:lpstr>
      <vt:lpstr>2_Оформление по умолчанию</vt:lpstr>
      <vt:lpstr>1_1409_Шаблон</vt:lpstr>
      <vt:lpstr>2_1409_Шаблон</vt:lpstr>
      <vt:lpstr>11_Оформление по умолчанию</vt:lpstr>
      <vt:lpstr>3_Оформление по умолчанию</vt:lpstr>
      <vt:lpstr>think-cell Slide</vt:lpstr>
      <vt:lpstr>Бюджетирование  в  1С:Управление холдингом и 1С:ERP. Управление холдингом</vt:lpstr>
      <vt:lpstr>Подсистема бюджетирования в 1С: Управление холдингом и 1С:ERP. Управление холдингом</vt:lpstr>
      <vt:lpstr>Подсистема бюджетирования в 1С: Управление холдингом и 1С:ERP. Управление  холдингом</vt:lpstr>
      <vt:lpstr>Базовые элементы бюджетирования в УХ</vt:lpstr>
      <vt:lpstr>Если ли у нас в системе версии?</vt:lpstr>
      <vt:lpstr>Основные инструменты визуализации, ввода и анализа данных</vt:lpstr>
      <vt:lpstr>Сводные таблицы</vt:lpstr>
      <vt:lpstr>Элементы моделирования :обратное распределение 4 способами</vt:lpstr>
      <vt:lpstr>Элементы моделирования :актуализация  с 10 способами распределения отклонений</vt:lpstr>
      <vt:lpstr>Многопериодные бланки</vt:lpstr>
      <vt:lpstr>Приемы быстрой разработки бюджетов от импорта бланков к конструктору </vt:lpstr>
      <vt:lpstr>Интеграция в подсистеме бюджетирования УХ.  О сложном просто…</vt:lpstr>
      <vt:lpstr>Мы используем подсистемы MDM и ЦНСИ </vt:lpstr>
      <vt:lpstr>Два самых распространённых вида загрузки данных в бюджеты</vt:lpstr>
      <vt:lpstr>Проверка изменений структуры метаданных (3.1)</vt:lpstr>
      <vt:lpstr>Мы поддерживаем разные бюджетные процессы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Планирование с динамическим горизонтом</vt:lpstr>
      <vt:lpstr>Презентация PowerPoint</vt:lpstr>
      <vt:lpstr>Когда использовать динамический горизонт?</vt:lpstr>
      <vt:lpstr>Презентация PowerPoint</vt:lpstr>
      <vt:lpstr>1С: Управление холдингом помогает сделать CAPEX управляемым</vt:lpstr>
      <vt:lpstr>Основные показатели проекта</vt:lpstr>
      <vt:lpstr>Основные показатели проекта</vt:lpstr>
      <vt:lpstr>Связь инвестиционных проектов с бюджетами</vt:lpstr>
      <vt:lpstr>Предварительная оценка проекта</vt:lpstr>
      <vt:lpstr>Разделение ответственности и поддержка коммуникаций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валютами. </vt:lpstr>
      <vt:lpstr>Презентация PowerPoint</vt:lpstr>
      <vt:lpstr>Презентация PowerPoint</vt:lpstr>
      <vt:lpstr>Презентация PowerPoint</vt:lpstr>
      <vt:lpstr>Управление бюджетным процессом</vt:lpstr>
      <vt:lpstr>Презентация PowerPoint</vt:lpstr>
      <vt:lpstr>Презентация PowerPoint</vt:lpstr>
      <vt:lpstr>Многопериодная корректировка </vt:lpstr>
      <vt:lpstr>Обратное распределение по аналитикам вручную</vt:lpstr>
      <vt:lpstr>Многопериодная корректировка. Методы обратного распределения </vt:lpstr>
      <vt:lpstr>Многопериодная корректировка. Варианты обратного распределения </vt:lpstr>
      <vt:lpstr>Многопериодная корректировка. Варианты обратного распределения </vt:lpstr>
      <vt:lpstr>Многопериодная корректировка – расчет по формуле</vt:lpstr>
      <vt:lpstr>Многопериодная корректировка – распределение по организациям </vt:lpstr>
      <vt:lpstr>Использование шаблонов корректировок для расчета показателей </vt:lpstr>
      <vt:lpstr>Обратное распределение по аналитикам вручную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Бюджетирование  в  1С:Управление холдингом и 1С:ERP. Управление холдингом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2018-02-08T09:59:48Z</dcterms:created>
  <dcterms:modified xsi:type="dcterms:W3CDTF">2022-04-19T10:46:05Z</dcterms:modified>
</cp:coreProperties>
</file>