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0" r:id="rId2"/>
    <p:sldId id="2660" r:id="rId3"/>
    <p:sldId id="2665" r:id="rId4"/>
    <p:sldId id="2666" r:id="rId5"/>
    <p:sldId id="2667" r:id="rId6"/>
    <p:sldId id="2679" r:id="rId7"/>
    <p:sldId id="2678" r:id="rId8"/>
    <p:sldId id="2668" r:id="rId9"/>
    <p:sldId id="2677" r:id="rId10"/>
    <p:sldId id="2669" r:id="rId11"/>
    <p:sldId id="2670" r:id="rId12"/>
    <p:sldId id="2671" r:id="rId13"/>
    <p:sldId id="2672" r:id="rId14"/>
    <p:sldId id="2676" r:id="rId15"/>
    <p:sldId id="2664" r:id="rId16"/>
    <p:sldId id="2673" r:id="rId17"/>
    <p:sldId id="2674" r:id="rId18"/>
    <p:sldId id="2675" r:id="rId19"/>
    <p:sldId id="2680" r:id="rId20"/>
    <p:sldId id="2681" r:id="rId2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30">
          <p15:clr>
            <a:srgbClr val="A4A3A4"/>
          </p15:clr>
        </p15:guide>
        <p15:guide id="2" pos="35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A87"/>
    <a:srgbClr val="FFDD00"/>
    <a:srgbClr val="FFED00"/>
    <a:srgbClr val="DC0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0257" autoAdjust="0"/>
  </p:normalViewPr>
  <p:slideViewPr>
    <p:cSldViewPr snapToGrid="0">
      <p:cViewPr>
        <p:scale>
          <a:sx n="75" d="100"/>
          <a:sy n="75" d="100"/>
        </p:scale>
        <p:origin x="5748" y="60"/>
      </p:cViewPr>
      <p:guideLst>
        <p:guide orient="horz" pos="1230"/>
        <p:guide pos="350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40A0268-767D-458A-B105-E2DBA4ACF81A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B578B61-B282-43F8-AF86-5AC8673CC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/>
              <a:t>Добрый день</a:t>
            </a:r>
          </a:p>
          <a:p>
            <a:pPr>
              <a:spcBef>
                <a:spcPct val="0"/>
              </a:spcBef>
            </a:pPr>
            <a:r>
              <a:rPr lang="ru-RU"/>
              <a:t>Меня зовут Шафорост Филипп и сегодня я расскажу вам о самом простом способе поделиться документом с вашим контрагентом из 1С:Документооборота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AE2B1D-B75A-4F82-821C-36B805637BC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>
                <a:solidFill>
                  <a:srgbClr val="D71920"/>
                </a:solidFill>
              </a:rPr>
              <a:t>Получатель же в свою очередь, </a:t>
            </a:r>
            <a:r>
              <a:rPr lang="ru-RU" altLang="ru-RU" dirty="0"/>
              <a:t>у себя в программе вставляет полученную ссылку в поле глобального поиска (это то поле справа сверху в программе 1С).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Затем смотрит что ему предлагают загрузить и нажимает «Загрузить…» </a:t>
            </a:r>
          </a:p>
          <a:p>
            <a:pPr>
              <a:spcBef>
                <a:spcPct val="0"/>
              </a:spcBef>
            </a:pPr>
            <a:endParaRPr lang="ru-RU" altLang="ru-RU" dirty="0">
              <a:solidFill>
                <a:srgbClr val="D71920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ru-RU" dirty="0">
                <a:solidFill>
                  <a:srgbClr val="D71920"/>
                </a:solidFill>
              </a:rPr>
              <a:t>Так же можно воспользоваться типовой формой перехода по навигационной ссылке вставив туда ссылку на этот документ</a:t>
            </a:r>
          </a:p>
          <a:p>
            <a:pPr>
              <a:spcBef>
                <a:spcPct val="0"/>
              </a:spcBef>
            </a:pPr>
            <a:endParaRPr lang="ru-RU" altLang="ru-RU" dirty="0">
              <a:solidFill>
                <a:srgbClr val="D71920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ru-RU" dirty="0">
                <a:solidFill>
                  <a:srgbClr val="D71920"/>
                </a:solidFill>
              </a:rPr>
              <a:t>А в 3.0.16 в меню доступных действий при работе с глобальным добавлена возможность Посмотреть этот документ в браузере. 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solidFill>
                  <a:srgbClr val="D71920"/>
                </a:solidFill>
              </a:rPr>
              <a:t>А если документ по этой ссылке уже загружен, вместо команды Загрузить будет доступна команда «Открыть» которая откроет этот документ в 1С</a:t>
            </a:r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871D74-BFC6-4794-9B43-5F0A8ED3DAA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После нажатия загрузить </a:t>
            </a:r>
            <a:endParaRPr lang="en-US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откроется форма предпросмотра загружаемого документа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Где можно ознакомиться с основным составов реквизитов карточки этого документа,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А так же можно посмотреть все присланные присоединенные файлы.</a:t>
            </a:r>
            <a:endParaRPr lang="ru-RU" altLang="ru-RU" dirty="0">
              <a:solidFill>
                <a:srgbClr val="D71920"/>
              </a:solidFill>
            </a:endParaRP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Ознакомившись с документом и приняв решение, что мы хотим его загрузить по кнопке Далее переходим к выбору шаблона документа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Кстати, эта форма предпросмотра откроется только если включена общая настройка предпросмотра документов.</a:t>
            </a:r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FDC3EA-4AFF-4D70-AA93-9C972E4442D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На форме выбора шаблона система предложит нам наиболее подходящий шаблон для этого вида документа.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Так же мы можем выбрать шаблон вручную из других имеющихся.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После чего подтверждаем наш выбор кнопкой «Загрузить»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Выбранный шаблон система запомнит и для этого вида документов больше предлагать выбирать шаблон не будет.</a:t>
            </a:r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12526D-CF13-448E-991B-9D0CDC843B8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Собственно все, готово.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Карточка документа создана!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Сам документ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- вид документа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- и все его сопутствующие реквизиты вместе с приложенными файлами заполнились автоматически.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Кстати, если у вас будет отключен предпросмотр документов и вы уже ранее загружали такой вид документа и система запомнила выбранный шаблон, документы по ссылке будут сразу создавать документ без вопросов, т.е. весь путь будет состоять из двух действий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- вставил ссылку в глобальный поиск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- выбрал «Загрузить»</a:t>
            </a:r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759F7F-86AE-4B28-A447-5B33631004A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Возможность делиться документами включена по умолчанию и доступна </a:t>
            </a:r>
            <a:r>
              <a:rPr lang="ru-RU" altLang="ru-RU" dirty="0">
                <a:latin typeface="Arial" charset="0"/>
              </a:rPr>
              <a:t>всем пользователям, у которых в профиле доступа есть роль для работы с сервисом – а эта роль уже добавлена в нужные поставляемые профили.</a:t>
            </a:r>
          </a:p>
          <a:p>
            <a:pPr>
              <a:spcBef>
                <a:spcPct val="0"/>
              </a:spcBef>
            </a:pPr>
            <a:endParaRPr lang="ru-RU" altLang="ru-RU" dirty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ru-RU" altLang="ru-RU" dirty="0">
                <a:latin typeface="Arial" charset="0"/>
              </a:rPr>
              <a:t>При этом, сервис можно отключить сняв галку в меню настройках обмена</a:t>
            </a:r>
            <a:endParaRPr lang="ru-RU" altLang="ru-RU" dirty="0"/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539CC9-3BD1-4685-93E3-F4BB0BDA5B9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Сейчас сервис поддерживает возможность обмена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- Счетом на оплату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- Заказом и Ответом на заказ.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Сервис встроен во все основные конфигурации которые умеют работать хотя бы с одним из этих документов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Например, в </a:t>
            </a:r>
            <a:r>
              <a:rPr lang="en-US" altLang="ru-RU" dirty="0"/>
              <a:t>ERP</a:t>
            </a:r>
            <a:r>
              <a:rPr lang="ru-RU" altLang="ru-RU" dirty="0"/>
              <a:t> и его производных, поддержаны все виды документов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А в УНФ и в Рознице пока можно только загружать заказы, делиться им пока нельзя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Бухгалтерия и все производные от нее умеют работать с счетом на оплату и актами сверки.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AEA0C1-26AE-4D92-AB26-74F5ACA57E8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dirty="0"/>
              <a:t>В 1С:Документообороте сервис позволяет поделиться Договорными документами, корреспонденцией и другими видами документов по которым ведется учет по организациям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Этими документами можно делиться с любыми контрагентами, т.е..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- Те у которых есть Документооборот – смогут загрузить себе в базу эти документы.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- А те у которых нет Документооборота, смогут их посмотреть в вебе, распечатать или скачать. Но загрузить такие документы например в бухгалтерию пока, что не получится.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При этом сам 1С:Документооборот умеет загружать из программ 1С и счета и заказы.</a:t>
            </a:r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0A548C-FD6C-4E15-9F40-526711769EC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Кому же полезен сервис </a:t>
            </a:r>
            <a:r>
              <a:rPr lang="en-US" dirty="0">
                <a:solidFill>
                  <a:srgbClr val="B8B8BF"/>
                </a:solidFill>
                <a:latin typeface="Arial" panose="020B0604020202020204" pitchFamily="34" charset="0"/>
              </a:rPr>
              <a:t>1C:Share</a:t>
            </a: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B8B8BF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Сервис вам подойдет если вам нужно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B8B8BF"/>
              </a:solidFill>
              <a:latin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Отправить документы контрагентам у которых под рукой нет 1С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Или же если вам нужно поделиться документами с физиками у которых 1С</a:t>
            </a:r>
            <a:r>
              <a:rPr lang="en-US" dirty="0">
                <a:solidFill>
                  <a:srgbClr val="B8B8BF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тоже нет</a:t>
            </a:r>
            <a:r>
              <a:rPr lang="en-US" dirty="0">
                <a:solidFill>
                  <a:srgbClr val="B8B8BF"/>
                </a:solidFill>
                <a:latin typeface="Arial" panose="020B0604020202020204" pitchFamily="34" charset="0"/>
              </a:rPr>
              <a:t>e</a:t>
            </a: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, они смогут получить этот документ по ссылке через браузер на своем мобильном телефоне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Так же сервисом </a:t>
            </a:r>
            <a:r>
              <a:rPr lang="en-US" dirty="0">
                <a:solidFill>
                  <a:srgbClr val="B8B8BF"/>
                </a:solidFill>
                <a:latin typeface="Arial" panose="020B0604020202020204" pitchFamily="34" charset="0"/>
              </a:rPr>
              <a:t>1C:Share</a:t>
            </a: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 будет удобно воспользоваться если вам нужно отправить контрагенту документ единоразово, при этом не придется заморачиваться с настройками и отправкой приглашений к обмену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solidFill>
                  <a:srgbClr val="B8B8BF"/>
                </a:solidFill>
                <a:latin typeface="Arial" panose="020B0604020202020204" pitchFamily="34" charset="0"/>
              </a:rPr>
              <a:t>Или если вы уже начали процесс настройки обмена по ЭДО с контрагентом, но сроки поджимают и документы уже сейчас нужно отправлять, чтобы например согласовать условия и цены, то можно не дожидаясь подключения ЭДО воспользоваться этим сервисом и отправить эти документы без электронной подписи, так сказать обменяться черновиками, чтобы сначала все согласовать, а уже потом после подключения ЭДО обменяться юридически значимыми документами.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9BCD91-4220-443A-801F-DF735AA8097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z="1100">
                <a:latin typeface="Arial" charset="0"/>
              </a:rPr>
              <a:t>Что же мы имеем в итоге?</a:t>
            </a:r>
          </a:p>
          <a:p>
            <a:pPr>
              <a:spcBef>
                <a:spcPct val="0"/>
              </a:spcBef>
            </a:pPr>
            <a:endParaRPr lang="ru-RU" altLang="ru-RU" sz="110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ru-RU" altLang="ru-RU" sz="1100">
                <a:latin typeface="Arial" charset="0"/>
              </a:rPr>
              <a:t>Это самый быстрый и простой обмен в несколько кликов.</a:t>
            </a:r>
          </a:p>
          <a:p>
            <a:pPr>
              <a:spcBef>
                <a:spcPct val="0"/>
              </a:spcBef>
            </a:pPr>
            <a:r>
              <a:rPr lang="ru-RU" altLang="ru-RU" sz="1100">
                <a:latin typeface="Arial" charset="0"/>
              </a:rPr>
              <a:t>Он Бесплатный</a:t>
            </a:r>
          </a:p>
          <a:p>
            <a:pPr>
              <a:spcBef>
                <a:spcPct val="0"/>
              </a:spcBef>
            </a:pPr>
            <a:r>
              <a:rPr lang="ru-RU" altLang="ru-RU" sz="1100">
                <a:latin typeface="Arial" charset="0"/>
              </a:rPr>
              <a:t>Не требуется никаких регистраций </a:t>
            </a:r>
          </a:p>
          <a:p>
            <a:pPr>
              <a:spcBef>
                <a:spcPct val="0"/>
              </a:spcBef>
            </a:pPr>
            <a:r>
              <a:rPr lang="ru-RU" altLang="ru-RU" sz="1100">
                <a:latin typeface="Arial" charset="0"/>
              </a:rPr>
              <a:t>Позволяет делиться с любыми контрагентами, даже с теми у кого нет 1С.</a:t>
            </a:r>
          </a:p>
          <a:p>
            <a:pPr>
              <a:spcBef>
                <a:spcPct val="0"/>
              </a:spcBef>
            </a:pPr>
            <a:r>
              <a:rPr lang="ru-RU" altLang="ru-RU" sz="1100">
                <a:latin typeface="Arial" charset="0"/>
              </a:rPr>
              <a:t>Он не имеет ограничений по числу документов</a:t>
            </a:r>
          </a:p>
          <a:p>
            <a:pPr>
              <a:spcBef>
                <a:spcPct val="0"/>
              </a:spcBef>
            </a:pPr>
            <a:r>
              <a:rPr lang="ru-RU" altLang="ru-RU" sz="1100">
                <a:latin typeface="Arial" charset="0"/>
              </a:rPr>
              <a:t>Можно делиться ссылкой через электронную почту и мессенджеры.</a:t>
            </a:r>
          </a:p>
          <a:p>
            <a:pPr>
              <a:spcBef>
                <a:spcPct val="0"/>
              </a:spcBef>
            </a:pPr>
            <a:r>
              <a:rPr lang="ru-RU" altLang="ru-RU">
                <a:solidFill>
                  <a:srgbClr val="FF0000"/>
                </a:solidFill>
              </a:rPr>
              <a:t>Есть возможность просмотреть или скачать документ на веб-странице. </a:t>
            </a:r>
          </a:p>
          <a:p>
            <a:pPr>
              <a:spcBef>
                <a:spcPct val="0"/>
              </a:spcBef>
            </a:pPr>
            <a:endParaRPr lang="ru-RU" altLang="ru-RU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ru-RU">
                <a:solidFill>
                  <a:srgbClr val="FF0000"/>
                </a:solidFill>
              </a:rPr>
              <a:t>Из ограничений это</a:t>
            </a:r>
          </a:p>
          <a:p>
            <a:pPr>
              <a:spcBef>
                <a:spcPct val="0"/>
              </a:spcBef>
            </a:pPr>
            <a:r>
              <a:rPr lang="ru-RU" altLang="ru-RU"/>
              <a:t>Срок действия ссылки </a:t>
            </a:r>
            <a:r>
              <a:rPr lang="ru-RU" altLang="ru-RU" b="1">
                <a:solidFill>
                  <a:srgbClr val="CC6600"/>
                </a:solidFill>
              </a:rPr>
              <a:t>3</a:t>
            </a:r>
            <a:r>
              <a:rPr lang="ru-RU" altLang="ru-RU">
                <a:solidFill>
                  <a:srgbClr val="CC6600"/>
                </a:solidFill>
              </a:rPr>
              <a:t> календарных дня. После чего чтобы скачать документ им нужно будет снова поделиться, получив новую ссылку.</a:t>
            </a:r>
          </a:p>
          <a:p>
            <a:pPr>
              <a:spcBef>
                <a:spcPct val="0"/>
              </a:spcBef>
            </a:pPr>
            <a:r>
              <a:rPr lang="ru-RU" altLang="ru-RU"/>
              <a:t>В сумме размер всех файлов в рамках одного документа не должен превышать </a:t>
            </a:r>
            <a:r>
              <a:rPr lang="ru-RU" altLang="ru-RU">
                <a:solidFill>
                  <a:srgbClr val="CC6600"/>
                </a:solidFill>
              </a:rPr>
              <a:t>15 Мб</a:t>
            </a:r>
          </a:p>
          <a:p>
            <a:pPr>
              <a:spcBef>
                <a:spcPct val="0"/>
              </a:spcBef>
            </a:pPr>
            <a:r>
              <a:rPr lang="ru-RU" altLang="ru-RU"/>
              <a:t>Программные файлы, скрипты, ярлыки и так далее, не доступны для отправки в целях безопасности – чтобы вам всякую бяку не прислали.</a:t>
            </a:r>
          </a:p>
          <a:p>
            <a:pPr>
              <a:spcBef>
                <a:spcPct val="0"/>
              </a:spcBef>
            </a:pPr>
            <a:r>
              <a:rPr lang="ru-RU" altLang="ru-RU"/>
              <a:t>Это не юридически значимый обмен. Электронную подпись вместе с документами сервис не передает. У нас нет цели сделать замену 1С-ЭДО, сервис нужен для быстрого и легкого обмена с контрагентами.  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r>
              <a:rPr lang="ru-RU" altLang="ru-RU">
                <a:solidFill>
                  <a:srgbClr val="000000"/>
                </a:solidFill>
                <a:sym typeface="Arial" charset="0"/>
              </a:rPr>
              <a:t>Так же обращаю внимание, что данные по переданной ссылке </a:t>
            </a:r>
            <a:r>
              <a:rPr lang="ru-RU" altLang="ru-RU">
                <a:solidFill>
                  <a:srgbClr val="008000"/>
                </a:solidFill>
                <a:sym typeface="Arial" charset="0"/>
              </a:rPr>
              <a:t>доступны всем</a:t>
            </a:r>
            <a:r>
              <a:rPr lang="ru-RU" altLang="ru-RU">
                <a:solidFill>
                  <a:srgbClr val="000000"/>
                </a:solidFill>
                <a:sym typeface="Arial" charset="0"/>
              </a:rPr>
              <a:t> у кого она есть. </a:t>
            </a:r>
          </a:p>
          <a:p>
            <a:pPr>
              <a:spcBef>
                <a:spcPct val="0"/>
              </a:spcBef>
            </a:pPr>
            <a:r>
              <a:rPr lang="ru-RU" altLang="ru-RU">
                <a:solidFill>
                  <a:srgbClr val="FF0000"/>
                </a:solidFill>
              </a:rPr>
              <a:t>Поэтому рекомендуем соблюдать информационную гигиену и не размещать ссылки в публичных пространствах, т.к. все у кого, будет ссылка, смогут ее открыть.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37B81B-F9FE-4D50-BE31-4DF2428589F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И еще раз повторю слайд про то, как же поделиться документом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r>
              <a:rPr lang="ru-RU" altLang="ru-RU"/>
              <a:t>Находим кнопочку Поделиться вот с такой картинкой рядом с меню ЭДО</a:t>
            </a:r>
          </a:p>
          <a:p>
            <a:pPr>
              <a:spcBef>
                <a:spcPct val="0"/>
              </a:spcBef>
            </a:pPr>
            <a:r>
              <a:rPr lang="ru-RU" altLang="ru-RU"/>
              <a:t>Нажимаем на нее, выбираем присоединенные файлы и получаем короткую ссылку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r>
              <a:rPr lang="ru-RU"/>
              <a:t>Если у вас есть 1С:ДО не ниже 3.0.15 - эта кнопка уже должна быть доступна у вас в программе</a:t>
            </a:r>
          </a:p>
          <a:p>
            <a:pPr>
              <a:spcBef>
                <a:spcPct val="0"/>
              </a:spcBef>
            </a:pPr>
            <a:endParaRPr lang="ru-RU"/>
          </a:p>
          <a:p>
            <a:pPr>
              <a:spcBef>
                <a:spcPct val="0"/>
              </a:spcBef>
            </a:pPr>
            <a:r>
              <a:rPr lang="ru-RU"/>
              <a:t>Попробуйте, вы поймете на сколько это удобно и быстро, я уверен вам понравится </a:t>
            </a:r>
            <a:r>
              <a:rPr lang="ru-RU">
                <a:sym typeface="Wingdings" pitchFamily="2" charset="2"/>
              </a:rPr>
              <a:t></a:t>
            </a:r>
            <a:endParaRPr lang="ru-RU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4BA9A2-2713-4BD9-B09B-DE68F47597B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Когда мы размышляли над тем, как можно сделать сервис для максимально простого обмена эл. документами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Мы посмотрели, а какой путь нужно сейчас пройти пользователю от желания отправить документ до его непосредственной отправки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Например: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altLang="ru-RU" dirty="0"/>
              <a:t>Надо зарегистрироваться в сервисе обмена документами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altLang="ru-RU" dirty="0"/>
              <a:t>Сделать настройки этого обмена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altLang="ru-RU" dirty="0"/>
              <a:t>Обменяться приглашениями с контрагентом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altLang="ru-RU" dirty="0"/>
              <a:t>При этом не забываем, что чтобы принять это приглашение, контрагент, так же должен быть уже зарегистрирован в этом сервисе и иметь настройки обмена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alt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Т.е. уже имеем довольно большой порог вхождения для начала обмена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А как было бы здорово, если бы можно было просто взять, и поделиться документом с контрагентом, даже не выходя из своей 1С?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Вот как раз для этого мы и сделали сервис который называется </a:t>
            </a:r>
            <a:r>
              <a:rPr lang="en-US" altLang="ru-RU" dirty="0"/>
              <a:t>1C: Share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Как следует из названия, он позволяет делиться своими документами с контрагентами прямо из 1С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Он вообще не имеет порога вхождения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Позволяет выполнить </a:t>
            </a:r>
            <a:r>
              <a:rPr lang="ru-RU" altLang="ru-RU" dirty="0"/>
              <a:t>обмен документами буквально за 3 шага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В самом процессе участвуют 3 стороны: отправитель, получатель и сервис 1С:</a:t>
            </a:r>
            <a:r>
              <a:rPr lang="en-US" altLang="ru-RU" dirty="0"/>
              <a:t>Share</a:t>
            </a:r>
            <a:r>
              <a:rPr lang="ru-RU" altLang="ru-RU" dirty="0"/>
              <a:t> в роли посредника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BF1557-B3C3-4808-B476-956C3AD845F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На этом все!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Спасибо большое за внимание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Буду рад ответить на ваши вопросы на вернисаже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27204A-3F14-4246-B36D-922AFECB267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Начиная с версии 1С:Документообороте 3.0.15 сервис позволяет поделиться договорными документами и исходящей корреспонденцией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Например можно поделиться целой карточкой документа со всеми его файлами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При загрузке такой карточки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 - сам документ,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 - вид документа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  - и все его сопутствующие реквизиты вместе с приложенными файлами подтянутся и заполнятся автоматом.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А начиная с версии Документооборота 3.0.16 мы расширили состав документов доступных для отправки и теперь можно отправлять все документы по которым ведется учет по организациям (это галочка в настройках вида документа)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A759E4-9BAC-457C-A14F-DC5A7B11D24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Давайте же рассмотрим как выглядит процесс на примере договора подряда.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r>
              <a:rPr lang="ru-RU" altLang="ru-RU"/>
              <a:t>Для того, чтобы поделиться этим договором достаточно нажать на кнопку «Поделиться документом» которая находится рядом с меню ЭДО</a:t>
            </a:r>
          </a:p>
          <a:p>
            <a:pPr>
              <a:spcBef>
                <a:spcPct val="0"/>
              </a:spcBef>
            </a:pPr>
            <a:r>
              <a:rPr lang="ru-RU" altLang="ru-RU"/>
              <a:t>- Так же появилась возможность поделиться документом через типовую форму получения ссылки выбрав вид ссылки «Сервис </a:t>
            </a:r>
            <a:r>
              <a:rPr lang="en-US" altLang="ru-RU"/>
              <a:t>1C:Share</a:t>
            </a:r>
            <a:r>
              <a:rPr lang="ru-RU" altLang="ru-RU"/>
              <a:t>»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r>
              <a:rPr lang="ru-RU" altLang="ru-RU"/>
              <a:t>Перед отправкой система автоматически проверит, что документ корректно заполнен и что все в порядке и тогда разрешит продолжить.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r>
              <a:rPr lang="ru-RU" altLang="ru-RU"/>
              <a:t>При этом, если в карточке документа будет несколько файлов, то перед отправкой система уточнит, какие файлы отправить. Можно будет выбрать все или какой-то конкретный.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8AACF3-8703-4F7B-A442-D13AF5FE321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В результате мы увидим окно с ссылкой на документ которую нужно передать контрагенту.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r>
              <a:rPr lang="ru-RU" altLang="ru-RU"/>
              <a:t>Этой ссылкой можно делится через почту, мессенджеры (</a:t>
            </a:r>
            <a:r>
              <a:rPr lang="en-US" altLang="ru-RU"/>
              <a:t>WhatsApp</a:t>
            </a:r>
            <a:r>
              <a:rPr lang="ru-RU" altLang="ru-RU"/>
              <a:t>,Телеграмм)</a:t>
            </a:r>
            <a:r>
              <a:rPr lang="en-US" altLang="ru-RU"/>
              <a:t> </a:t>
            </a:r>
            <a:r>
              <a:rPr lang="ru-RU" altLang="ru-RU"/>
              <a:t>или любым другим удобным способом.</a:t>
            </a:r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8A67B1-2002-444A-83C7-802CDBFC5BC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Например если выбрать ватсап, и в базе заполнен мобильный телефон контактного лица или контрагента то можно сразу выбрать его и отправить сообщение</a:t>
            </a:r>
          </a:p>
          <a:p>
            <a:pPr>
              <a:spcBef>
                <a:spcPct val="0"/>
              </a:spcBef>
            </a:pPr>
            <a:r>
              <a:rPr lang="ru-RU" altLang="ru-RU"/>
              <a:t>Если же телефона в базе нет, то можно выбрать получателя прямо в ватсап в десктопной или в веб версии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C740F1-3417-42F5-962F-D2C31AF4AE7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Аналогично и при отправке через телеграмм </a:t>
            </a:r>
          </a:p>
          <a:p>
            <a:pPr>
              <a:spcBef>
                <a:spcPct val="0"/>
              </a:spcBef>
            </a:pPr>
            <a:r>
              <a:rPr lang="ru-RU" altLang="ru-RU"/>
              <a:t>Открывается специальная веб-страница которая позволит открыть </a:t>
            </a:r>
          </a:p>
          <a:p>
            <a:pPr>
              <a:spcBef>
                <a:spcPct val="0"/>
              </a:spcBef>
            </a:pPr>
            <a:r>
              <a:rPr lang="ru-RU" altLang="ru-RU"/>
              <a:t>Уже десктопную версию если она у вас установлена или веб-версию мессенджера и там уже выбрать получателя ссылки и отправить сообщение. </a:t>
            </a:r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 altLang="ru-RU"/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EA46FB-38B8-40C3-9BCB-2D1E4069A80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Arial" panose="020B0604020202020204" pitchFamily="34" charset="0"/>
              </a:rPr>
              <a:t>По этой же ссылке любая из сторон может открыть этот электронный документ в браузере на компьютере или в мобильном телефоне.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Arial" panose="020B0604020202020204" pitchFamily="34" charset="0"/>
              </a:rPr>
              <a:t>Там можно посмотреть содержимое этого электронного документа, скачать его или распечатать.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Arial" panose="020B0604020202020204" pitchFamily="34" charset="0"/>
              </a:rPr>
              <a:t>Это особенно удобно, если у контрагента нет 1С под рукой.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dirty="0"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latin typeface="Arial" panose="020B0604020202020204" pitchFamily="34" charset="0"/>
              </a:rPr>
              <a:t>Так же на этой странице есть инструкция как загрузить документ в базу 1С и в каких конфигурациях поддержана загрузка этого электронного документа, это уже будет полезно тем у кого 1С под рукой имеется </a:t>
            </a:r>
            <a:r>
              <a:rPr lang="ru-RU" altLang="ru-RU" dirty="0"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ru-RU" altLang="ru-RU" dirty="0">
                <a:latin typeface="Arial" panose="020B0604020202020204" pitchFamily="34" charset="0"/>
              </a:rPr>
              <a:t>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8B2536-2184-44C5-8C50-F5CEB101ED9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Так же по многочисленным просьбам мы добавили возможность просматривать эти файлы на веб-странице.  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В списке файлов сначала видно визуализацию основного документа, а затем все прикрепленные файлы.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Для файлов-документов мы предусмотрели отображение их визуализации прямо в вебе.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Для этого мы конвертируем файлы офисных форматов таких как </a:t>
            </a:r>
            <a:r>
              <a:rPr lang="en-US" altLang="ru-RU" dirty="0"/>
              <a:t>doc, excel </a:t>
            </a:r>
            <a:r>
              <a:rPr lang="ru-RU" altLang="ru-RU" dirty="0"/>
              <a:t>в </a:t>
            </a:r>
            <a:r>
              <a:rPr lang="en-US" altLang="ru-RU" dirty="0"/>
              <a:t>pdf</a:t>
            </a:r>
            <a:r>
              <a:rPr lang="ru-RU" altLang="ru-RU" dirty="0"/>
              <a:t>. 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Оригиналы файлов тут же доступны для скачивания.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Возможность просмотра доступна и на мобильных устройствах, в этом случае мы будем показываем список файлов с </a:t>
            </a:r>
            <a:r>
              <a:rPr lang="ru-RU" altLang="ru-RU" dirty="0" err="1"/>
              <a:t>превьюшкой</a:t>
            </a:r>
            <a:r>
              <a:rPr lang="ru-RU" altLang="ru-RU" dirty="0"/>
              <a:t> и возможностью открыть этот файл для полного просмотра.</a:t>
            </a:r>
          </a:p>
          <a:p>
            <a:pPr>
              <a:spcBef>
                <a:spcPct val="0"/>
              </a:spcBef>
            </a:pPr>
            <a:endParaRPr lang="ru-RU" b="1" dirty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74CD15-D506-4CC9-9829-3421A5297A6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8C506-6A48-4712-864B-B82248789D1D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E9FE7-F6A9-435F-B551-9D266047D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06D2C-D505-4736-8076-DBA39CBAC221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BCF7-6A0D-4664-B0DF-B2968527D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C26D-2D25-4699-9D0E-05A84F754FB3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08091-1FB6-4B4C-9CE3-32DC87364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4966705" y="265960"/>
            <a:ext cx="6500722" cy="669544"/>
          </a:xfrm>
          <a:noFill/>
        </p:spPr>
        <p:txBody>
          <a:bodyPr rtlCol="0" anchor="b">
            <a:noAutofit/>
          </a:bodyPr>
          <a:lstStyle>
            <a:lvl1pPr marL="0" indent="0">
              <a:buNone/>
              <a:defRPr lang="ru-RU" smtClean="0"/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13"/>
          </p:nvPr>
        </p:nvSpPr>
        <p:spPr>
          <a:xfrm>
            <a:off x="0" y="-34934"/>
            <a:ext cx="4401475" cy="6856413"/>
          </a:xfrm>
          <a:noFill/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66705" y="1638223"/>
            <a:ext cx="6840000" cy="3060000"/>
          </a:xfrm>
          <a:noFill/>
        </p:spPr>
        <p:txBody>
          <a:bodyPr rtlCol="0">
            <a:spAutoFit/>
          </a:bodyPr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defRPr lang="ru-RU" sz="4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2" name="Текст 31"/>
          <p:cNvSpPr>
            <a:spLocks noGrp="1"/>
          </p:cNvSpPr>
          <p:nvPr>
            <p:ph type="body" sz="quarter" idx="14"/>
          </p:nvPr>
        </p:nvSpPr>
        <p:spPr>
          <a:xfrm>
            <a:off x="4965178" y="5616912"/>
            <a:ext cx="4608512" cy="424732"/>
          </a:xfrm>
          <a:noFill/>
        </p:spPr>
        <p:txBody>
          <a:bodyPr rtlCol="0">
            <a:spAutoFit/>
          </a:bodyPr>
          <a:lstStyle>
            <a:lvl1pPr marL="0" indent="0">
              <a:buNone/>
              <a:defRPr lang="ru-RU" sz="2400" b="1" dirty="0" smtClean="0"/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33"/>
          <p:cNvSpPr>
            <a:spLocks noGrp="1"/>
          </p:cNvSpPr>
          <p:nvPr>
            <p:ph type="body" sz="quarter" idx="15"/>
          </p:nvPr>
        </p:nvSpPr>
        <p:spPr>
          <a:xfrm>
            <a:off x="4965177" y="6097456"/>
            <a:ext cx="4608513" cy="258532"/>
          </a:xfrm>
          <a:noFill/>
        </p:spPr>
        <p:txBody>
          <a:bodyPr rtlCol="0">
            <a:spAutoFit/>
          </a:bodyPr>
          <a:lstStyle>
            <a:lvl1pPr marL="0" indent="0">
              <a:buNone/>
              <a:defRPr lang="ru-RU" b="0" smtClean="0"/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9"/>
          </p:nvPr>
        </p:nvSpPr>
        <p:spPr>
          <a:xfrm>
            <a:off x="10324354" y="5616912"/>
            <a:ext cx="1143073" cy="424732"/>
          </a:xfrm>
          <a:noFill/>
        </p:spPr>
        <p:txBody>
          <a:bodyPr rtlCol="0">
            <a:spAutoFit/>
          </a:bodyPr>
          <a:lstStyle>
            <a:lvl1pPr marL="0" indent="0">
              <a:buNone/>
              <a:defRPr lang="ru-RU" sz="2400" b="1" dirty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9793288" y="28575"/>
            <a:ext cx="2398712" cy="17795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ru-RU" sz="2539">
              <a:latin typeface="Times New Roman" pitchFamily="18" charset="0"/>
              <a:cs typeface="+mn-cs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ru-RU" sz="2539">
              <a:latin typeface="Times New Roman" pitchFamily="18" charset="0"/>
              <a:cs typeface="+mn-cs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539">
              <a:latin typeface="Times New Roman" pitchFamily="18" charset="0"/>
              <a:cs typeface="+mn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04657" y="495286"/>
            <a:ext cx="8001080" cy="5342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762368" y="1904871"/>
            <a:ext cx="10591412" cy="45723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 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84150"/>
            <a:ext cx="1180465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2"/>
          <p:cNvSpPr/>
          <p:nvPr userDrawn="1"/>
        </p:nvSpPr>
        <p:spPr>
          <a:xfrm>
            <a:off x="6324600" y="539750"/>
            <a:ext cx="5321300" cy="5784850"/>
          </a:xfrm>
          <a:prstGeom prst="roundRect">
            <a:avLst>
              <a:gd name="adj" fmla="val 3179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Image 1" descr=" 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63550" y="539750"/>
            <a:ext cx="6223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399987" y="1489214"/>
            <a:ext cx="5035550" cy="189865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7499"/>
              </a:lnSpc>
              <a:buNone/>
              <a:defRPr lang="ru-RU" sz="5999" b="1" kern="1200" dirty="0" smtClean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1pPr>
            <a:lvl2pPr marL="0" algn="l" defTabSz="914400" rtl="0" eaLnBrk="1" latinLnBrk="0" hangingPunct="1">
              <a:lnSpc>
                <a:spcPts val="7499"/>
              </a:lnSpc>
              <a:defRPr lang="ru-RU" sz="5999" b="1" kern="1200" dirty="0" smtClean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2pPr>
            <a:lvl3pPr marL="0" algn="l" defTabSz="914400" rtl="0" eaLnBrk="1" latinLnBrk="0" hangingPunct="1">
              <a:lnSpc>
                <a:spcPts val="7499"/>
              </a:lnSpc>
              <a:defRPr lang="ru-RU" sz="5999" b="1" kern="1200" dirty="0" smtClean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3pPr>
            <a:lvl4pPr marL="0" algn="l" defTabSz="914400" rtl="0" eaLnBrk="1" latinLnBrk="0" hangingPunct="1">
              <a:lnSpc>
                <a:spcPts val="7499"/>
              </a:lnSpc>
              <a:defRPr lang="ru-RU" sz="5999" b="1" kern="1200" dirty="0" smtClean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4pPr>
            <a:lvl5pPr marL="0" algn="l" defTabSz="914400" rtl="0" eaLnBrk="1" latinLnBrk="0" hangingPunct="1">
              <a:lnSpc>
                <a:spcPts val="7499"/>
              </a:lnSpc>
              <a:defRPr lang="ru-RU" sz="5999" b="1" kern="12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12"/>
          </p:nvPr>
        </p:nvSpPr>
        <p:spPr>
          <a:xfrm>
            <a:off x="463548" y="5319057"/>
            <a:ext cx="4971989" cy="1082770"/>
          </a:xfrm>
          <a:noFill/>
          <a:ln/>
        </p:spPr>
        <p:txBody>
          <a:bodyPr lIns="0" tIns="0" rIns="0" bIns="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000" dirty="0" smtClean="0">
                <a:solidFill>
                  <a:srgbClr val="000000">
                    <a:alpha val="100000"/>
                  </a:srgbClr>
                </a:solidFill>
                <a:ea typeface="Helvetica Neue Regular" pitchFamily="34" charset="-122"/>
              </a:defRPr>
            </a:lvl1pPr>
          </a:lstStyle>
          <a:p>
            <a:pPr lvl="0"/>
            <a:r>
              <a:rPr lang="ru-RU" dirty="0" err="1"/>
              <a:t>Образец текста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6324600" y="539750"/>
            <a:ext cx="5321300" cy="5784850"/>
          </a:xfrm>
          <a:prstGeom prst="roundRect">
            <a:avLst>
              <a:gd name="adj" fmla="val 3063"/>
            </a:avLst>
          </a:prstGeo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04657" y="495286"/>
            <a:ext cx="8001080" cy="5342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62368" y="1904871"/>
            <a:ext cx="10591412" cy="45723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CAA78-1026-4954-B7E9-2ECA0198944B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0ADD0-2036-4AF9-99D5-F7674A5AB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C121-F7E8-428E-949A-76DB5E5335E0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4EA87-2CA7-4782-BD24-02FDD824E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C33E8-4B9E-4139-B88E-B65119498575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E2776-7565-4183-B728-9AC9460C2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E5B48-B24B-4898-8895-3DFB90B3FABD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B0C96-62C4-44DD-B8F3-16E675BA3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B0486-FF77-449E-92FE-9F44C927799A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C9A11-4DBF-4E3C-991D-5798A4F617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0CFF6-A16D-42CF-8400-2EBC8F01D2E2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68BC0-9584-45E3-B5FF-14B0695B0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FDE2-3255-4AC9-9652-F3EF1753611C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AE04-37F1-47D0-A3C3-B8E34CD654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88591-14FB-4840-A0D6-4FF919F88B2B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EAD77-6513-4B72-8B18-C24D066C7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F3BF7F-1A77-4162-BC44-5E99DEDF58C9}" type="datetimeFigureOut">
              <a:rPr lang="ru-RU"/>
              <a:pPr>
                <a:defRPr/>
              </a:pPr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6803C2-2F21-404C-BC17-E8821DBD7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64" r:id="rId12"/>
    <p:sldLayoutId id="2147483665" r:id="rId13"/>
    <p:sldLayoutId id="2147483666" r:id="rId14"/>
    <p:sldLayoutId id="2147483667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Группа 31"/>
          <p:cNvGrpSpPr>
            <a:grpSpLocks/>
          </p:cNvGrpSpPr>
          <p:nvPr/>
        </p:nvGrpSpPr>
        <p:grpSpPr bwMode="auto">
          <a:xfrm>
            <a:off x="0" y="-34925"/>
            <a:ext cx="12328525" cy="6892925"/>
            <a:chOff x="0" y="0"/>
            <a:chExt cx="12328525" cy="6858000"/>
          </a:xfrm>
        </p:grpSpPr>
        <p:pic>
          <p:nvPicPr>
            <p:cNvPr id="18444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89075" y="0"/>
              <a:ext cx="108394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Рисунок 2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741248"/>
              <a:ext cx="3607079" cy="5375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6" name="Рисунок 3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3797" y="2850069"/>
              <a:ext cx="1716600" cy="115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4" name="Текст 19"/>
          <p:cNvSpPr>
            <a:spLocks noGrp="1"/>
          </p:cNvSpPr>
          <p:nvPr>
            <p:ph type="body" sz="quarter" idx="16"/>
          </p:nvPr>
        </p:nvSpPr>
        <p:spPr>
          <a:xfrm>
            <a:off x="4757738" y="266700"/>
            <a:ext cx="7434262" cy="668338"/>
          </a:xfrm>
        </p:spPr>
        <p:txBody>
          <a:bodyPr/>
          <a:lstStyle/>
          <a:p>
            <a:r>
              <a:rPr b="1">
                <a:solidFill>
                  <a:srgbClr val="FF0000"/>
                </a:solidFill>
              </a:rPr>
              <a:t>10-я конференция «День Документооборота» 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>
          <a:xfrm>
            <a:off x="4967288" y="1122363"/>
            <a:ext cx="6838950" cy="40925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>
                <a:solidFill>
                  <a:srgbClr val="DC0411"/>
                </a:solidFill>
              </a:rPr>
              <a:t>1C:Share </a:t>
            </a:r>
            <a:r>
              <a:t>- простой способ делиться документами с контрагентами из 1С:Документооборот</a:t>
            </a:r>
          </a:p>
        </p:txBody>
      </p:sp>
      <p:sp>
        <p:nvSpPr>
          <p:cNvPr id="18436" name="Текст 17"/>
          <p:cNvSpPr>
            <a:spLocks noGrp="1"/>
          </p:cNvSpPr>
          <p:nvPr>
            <p:ph type="body" sz="quarter" idx="14"/>
          </p:nvPr>
        </p:nvSpPr>
        <p:spPr>
          <a:xfrm>
            <a:off x="4965700" y="5616575"/>
            <a:ext cx="4608513" cy="481013"/>
          </a:xfrm>
        </p:spPr>
        <p:txBody>
          <a:bodyPr/>
          <a:lstStyle/>
          <a:p>
            <a:r>
              <a:rPr sz="2800"/>
              <a:t>Шафорост Филипп</a:t>
            </a:r>
          </a:p>
        </p:txBody>
      </p:sp>
      <p:sp>
        <p:nvSpPr>
          <p:cNvPr id="18437" name="Текст 18"/>
          <p:cNvSpPr>
            <a:spLocks noGrp="1"/>
          </p:cNvSpPr>
          <p:nvPr>
            <p:ph type="body" sz="quarter" idx="15"/>
          </p:nvPr>
        </p:nvSpPr>
        <p:spPr>
          <a:xfrm>
            <a:off x="4965700" y="6097588"/>
            <a:ext cx="5284788" cy="369887"/>
          </a:xfrm>
        </p:spPr>
        <p:txBody>
          <a:bodyPr/>
          <a:lstStyle/>
          <a:p>
            <a:r>
              <a:rPr sz="2000"/>
              <a:t>Руководитель группы разработки, Фирма «1С»</a:t>
            </a:r>
          </a:p>
        </p:txBody>
      </p:sp>
      <p:sp>
        <p:nvSpPr>
          <p:cNvPr id="18438" name="Текст 20"/>
          <p:cNvSpPr>
            <a:spLocks noGrp="1"/>
          </p:cNvSpPr>
          <p:nvPr>
            <p:ph type="body" sz="quarter" idx="19"/>
          </p:nvPr>
        </p:nvSpPr>
        <p:spPr>
          <a:xfrm>
            <a:off x="10179050" y="5616575"/>
            <a:ext cx="1903413" cy="287338"/>
          </a:xfrm>
        </p:spPr>
        <p:txBody>
          <a:bodyPr/>
          <a:lstStyle/>
          <a:p>
            <a:r>
              <a:rPr sz="1400"/>
              <a:t>12 декабря 2025</a:t>
            </a:r>
          </a:p>
        </p:txBody>
      </p:sp>
      <p:grpSp>
        <p:nvGrpSpPr>
          <p:cNvPr id="18439" name="Группа 24"/>
          <p:cNvGrpSpPr>
            <a:grpSpLocks/>
          </p:cNvGrpSpPr>
          <p:nvPr/>
        </p:nvGrpSpPr>
        <p:grpSpPr bwMode="auto">
          <a:xfrm>
            <a:off x="4938713" y="1054100"/>
            <a:ext cx="6551612" cy="4470400"/>
            <a:chOff x="614975" y="991316"/>
            <a:chExt cx="6552000" cy="4470708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614975" y="991316"/>
              <a:ext cx="655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cxnSpLocks/>
            </p:cNvCxnSpPr>
            <p:nvPr/>
          </p:nvCxnSpPr>
          <p:spPr>
            <a:xfrm>
              <a:off x="643552" y="5462024"/>
              <a:ext cx="45357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cxnSpLocks/>
            </p:cNvCxnSpPr>
            <p:nvPr/>
          </p:nvCxnSpPr>
          <p:spPr>
            <a:xfrm>
              <a:off x="5927065" y="5462024"/>
              <a:ext cx="11430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440" name="Рисунок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4388" y="5429250"/>
            <a:ext cx="12239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Группа 10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12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36871" name="Рисунок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Как загрузить документ по ссылке</a:t>
            </a:r>
          </a:p>
        </p:txBody>
      </p:sp>
      <p:pic>
        <p:nvPicPr>
          <p:cNvPr id="3686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2209800"/>
            <a:ext cx="4259263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7975" y="5619750"/>
            <a:ext cx="416718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7463" y="3914775"/>
            <a:ext cx="4259262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Группа 8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10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38917" name="Рисунок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Проверка документа в 1С</a:t>
            </a:r>
          </a:p>
        </p:txBody>
      </p:sp>
      <p:pic>
        <p:nvPicPr>
          <p:cNvPr id="3891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25" y="1846263"/>
            <a:ext cx="82867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Группа 5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7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40965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Загрузка карточки документа в 1С</a:t>
            </a:r>
          </a:p>
        </p:txBody>
      </p:sp>
      <p:pic>
        <p:nvPicPr>
          <p:cNvPr id="4096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5800" y="1824038"/>
            <a:ext cx="8280400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Группа 5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7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43014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Документ загружен в 1С</a:t>
            </a: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1038" y="1836738"/>
            <a:ext cx="82899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Группа 8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10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45061" name="Рисунок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Сервис включен по умолчанию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0975" y="2181225"/>
            <a:ext cx="42100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5;p17"/>
          <p:cNvSpPr>
            <a:spLocks noChangeArrowheads="1"/>
          </p:cNvSpPr>
          <p:nvPr/>
        </p:nvSpPr>
        <p:spPr bwMode="auto">
          <a:xfrm flipV="1">
            <a:off x="0" y="4870450"/>
            <a:ext cx="12192000" cy="1987548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txBody>
          <a:bodyPr rot="10800000" lIns="0" tIns="0" rIns="0" bIns="0" anchor="ctr"/>
          <a:lstStyle>
            <a:lvl1pPr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36625" indent="-360363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863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16125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388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495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067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639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211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0">
                <a:solidFill>
                  <a:srgbClr val="000000"/>
                </a:solidFill>
                <a:highlight>
                  <a:srgbClr val="FFFF00"/>
                </a:highlight>
                <a:latin typeface="Futura PT Demi" panose="020B0702020204020303" pitchFamily="34" charset="0"/>
                <a:sym typeface="Arial" panose="020B0604020202020204" pitchFamily="34" charset="0"/>
              </a:rPr>
              <a:t>  </a:t>
            </a:r>
          </a:p>
        </p:txBody>
      </p:sp>
      <p:pic>
        <p:nvPicPr>
          <p:cNvPr id="47106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1213" y="5292725"/>
            <a:ext cx="12207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Интеграция сервиса 1С:</a:t>
            </a:r>
            <a:r>
              <a:rPr lang="en-US" altLang="ru-RU" dirty="0"/>
              <a:t>Share </a:t>
            </a:r>
            <a:r>
              <a:rPr lang="ru-RU" altLang="ru-RU" dirty="0"/>
              <a:t>с типовыми конфигурациями 1С</a:t>
            </a:r>
          </a:p>
        </p:txBody>
      </p:sp>
      <p:pic>
        <p:nvPicPr>
          <p:cNvPr id="47108" name="Рисунок 2"/>
          <p:cNvPicPr>
            <a:picLocks noChangeAspect="1" noChangeArrowheads="1"/>
          </p:cNvPicPr>
          <p:nvPr/>
        </p:nvPicPr>
        <p:blipFill>
          <a:blip r:embed="rId4"/>
          <a:srcRect r="1930"/>
          <a:stretch>
            <a:fillRect/>
          </a:stretch>
        </p:blipFill>
        <p:spPr bwMode="auto">
          <a:xfrm>
            <a:off x="442913" y="1939925"/>
            <a:ext cx="11306175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3"/>
          <p:cNvSpPr txBox="1">
            <a:spLocks noChangeArrowheads="1"/>
          </p:cNvSpPr>
          <p:nvPr/>
        </p:nvSpPr>
        <p:spPr bwMode="auto">
          <a:xfrm>
            <a:off x="442913" y="5141913"/>
            <a:ext cx="7920037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/>
          <a:lstStyle/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ru-RU" altLang="ru-RU" sz="1400">
                <a:latin typeface="Futura PT Demi" pitchFamily="34" charset="0"/>
              </a:rPr>
              <a:t>* В «1С:УНФ» и «1С:Розница» пока можно только загружать заказы, делиться ими нельзя.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endParaRPr lang="ru-RU" altLang="ru-RU" sz="1400">
              <a:latin typeface="Futura PT Demi" pitchFamily="34" charset="0"/>
            </a:endParaRP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ru-RU" altLang="ru-RU" sz="1400">
                <a:latin typeface="Futura PT Demi" pitchFamily="34" charset="0"/>
              </a:rPr>
              <a:t>** Начиная </a:t>
            </a:r>
            <a:r>
              <a:rPr lang="ru-RU" altLang="ru-RU" sz="1400">
                <a:solidFill>
                  <a:srgbClr val="D71920"/>
                </a:solidFill>
                <a:latin typeface="Futura PT Demi" pitchFamily="34" charset="0"/>
              </a:rPr>
              <a:t>с версии 3.0.168</a:t>
            </a:r>
            <a:r>
              <a:rPr lang="ru-RU" altLang="ru-RU" sz="1400">
                <a:latin typeface="Futura PT Demi" pitchFamily="34" charset="0"/>
              </a:rPr>
              <a:t> поддержан обмен актами сверки во всех базах Бухгалтерии и её производных.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endParaRPr lang="ru-RU" altLang="ru-RU" sz="1400">
              <a:latin typeface="Futura PT Dem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5;p17"/>
          <p:cNvSpPr>
            <a:spLocks noChangeArrowheads="1"/>
          </p:cNvSpPr>
          <p:nvPr/>
        </p:nvSpPr>
        <p:spPr bwMode="auto">
          <a:xfrm flipV="1">
            <a:off x="0" y="4190999"/>
            <a:ext cx="12192000" cy="2666996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txBody>
          <a:bodyPr rot="10800000" lIns="0" tIns="0" rIns="0" bIns="0" anchor="ctr"/>
          <a:lstStyle>
            <a:lvl1pPr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36625" indent="-360363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863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16125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388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495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067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639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211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0">
                <a:solidFill>
                  <a:srgbClr val="000000"/>
                </a:solidFill>
                <a:highlight>
                  <a:srgbClr val="FFFF00"/>
                </a:highlight>
                <a:latin typeface="Futura PT Demi" panose="020B0702020204020303" pitchFamily="34" charset="0"/>
                <a:sym typeface="Arial" panose="020B0604020202020204" pitchFamily="34" charset="0"/>
              </a:rPr>
              <a:t>  </a:t>
            </a:r>
          </a:p>
        </p:txBody>
      </p: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000000"/>
                </a:solidFill>
              </a:rPr>
              <a:t>Интеграция сервиса 1С:Share с </a:t>
            </a:r>
            <a:r>
              <a:rPr lang="ru-RU" altLang="ru-RU" dirty="0">
                <a:solidFill>
                  <a:srgbClr val="D10A11"/>
                </a:solidFill>
              </a:rPr>
              <a:t>«1С:Документооборот»</a:t>
            </a:r>
            <a:endParaRPr lang="ru-RU" altLang="ru-RU" dirty="0"/>
          </a:p>
        </p:txBody>
      </p:sp>
      <p:sp>
        <p:nvSpPr>
          <p:cNvPr id="49155" name="Объект 8"/>
          <p:cNvSpPr>
            <a:spLocks noGrp="1" noChangeArrowheads="1"/>
          </p:cNvSpPr>
          <p:nvPr>
            <p:ph idx="4294967295"/>
          </p:nvPr>
        </p:nvSpPr>
        <p:spPr>
          <a:xfrm>
            <a:off x="762000" y="1905000"/>
            <a:ext cx="10668000" cy="4271963"/>
          </a:xfrm>
        </p:spPr>
        <p:txBody>
          <a:bodyPr/>
          <a:lstStyle/>
          <a:p>
            <a:endParaRPr lang="ru-RU" altLang="ru-RU"/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3"/>
          <a:srcRect l="525"/>
          <a:stretch>
            <a:fillRect/>
          </a:stretch>
        </p:blipFill>
        <p:spPr bwMode="auto">
          <a:xfrm>
            <a:off x="5256213" y="3429000"/>
            <a:ext cx="5715000" cy="3197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 rotWithShape="1">
          <a:blip r:embed="rId4"/>
          <a:srcRect r="45561"/>
          <a:stretch/>
        </p:blipFill>
        <p:spPr bwMode="auto">
          <a:xfrm>
            <a:off x="393700" y="3779838"/>
            <a:ext cx="4589463" cy="2832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158" name="Text Box 25"/>
          <p:cNvSpPr txBox="1">
            <a:spLocks noChangeArrowheads="1"/>
          </p:cNvSpPr>
          <p:nvPr/>
        </p:nvSpPr>
        <p:spPr bwMode="auto">
          <a:xfrm>
            <a:off x="215900" y="2952750"/>
            <a:ext cx="110902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9900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400">
                <a:latin typeface="Futura PT Medium" pitchFamily="34" charset="-52"/>
              </a:rPr>
              <a:t>* </a:t>
            </a:r>
            <a:r>
              <a:rPr lang="ru-RU" altLang="ru-RU" sz="1400">
                <a:latin typeface="Futura PT Medium" pitchFamily="34" charset="-52"/>
              </a:rPr>
              <a:t> С версии 3.0.16 поддержана возможность делиться любыми видами документами, в которых включены настройки:  вести учет по организациям или вести учет сторон.</a:t>
            </a:r>
          </a:p>
        </p:txBody>
      </p:sp>
      <p:pic>
        <p:nvPicPr>
          <p:cNvPr id="49159" name="Рисунок 2"/>
          <p:cNvPicPr>
            <a:picLocks noChangeAspect="1" noChangeArrowheads="1"/>
          </p:cNvPicPr>
          <p:nvPr/>
        </p:nvPicPr>
        <p:blipFill>
          <a:blip r:embed="rId5"/>
          <a:srcRect r="629"/>
          <a:stretch>
            <a:fillRect/>
          </a:stretch>
        </p:blipFill>
        <p:spPr bwMode="auto">
          <a:xfrm>
            <a:off x="369888" y="1704975"/>
            <a:ext cx="1145222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1376" y="5292000"/>
            <a:ext cx="1220624" cy="1220624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5;p17"/>
          <p:cNvSpPr>
            <a:spLocks noChangeArrowheads="1"/>
          </p:cNvSpPr>
          <p:nvPr/>
        </p:nvSpPr>
        <p:spPr bwMode="auto">
          <a:xfrm flipV="1">
            <a:off x="0" y="4930140"/>
            <a:ext cx="12192000" cy="1927858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txBody>
          <a:bodyPr rot="10800000" lIns="0" tIns="0" rIns="0" bIns="0" anchor="ctr"/>
          <a:lstStyle>
            <a:lvl1pPr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36625" indent="-360363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863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16125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388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495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067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639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211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0">
                <a:solidFill>
                  <a:srgbClr val="000000"/>
                </a:solidFill>
                <a:highlight>
                  <a:srgbClr val="FFFF00"/>
                </a:highlight>
                <a:latin typeface="Futura PT Demi" panose="020B0702020204020303" pitchFamily="34" charset="0"/>
                <a:sym typeface="Arial" panose="020B0604020202020204" pitchFamily="34" charset="0"/>
              </a:rPr>
              <a:t>  </a:t>
            </a:r>
          </a:p>
        </p:txBody>
      </p: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000000"/>
                </a:solidFill>
              </a:rPr>
              <a:t>Кому полезен сервис </a:t>
            </a:r>
            <a:r>
              <a:rPr lang="en-US" altLang="ru-RU" dirty="0">
                <a:solidFill>
                  <a:srgbClr val="000000"/>
                </a:solidFill>
              </a:rPr>
              <a:t>1C:Share</a:t>
            </a:r>
            <a:endParaRPr lang="ru-RU" altLang="ru-RU" dirty="0"/>
          </a:p>
        </p:txBody>
      </p:sp>
      <p:sp>
        <p:nvSpPr>
          <p:cNvPr id="7171" name="Объект 8"/>
          <p:cNvSpPr>
            <a:spLocks noGrp="1" noChangeArrowheads="1"/>
          </p:cNvSpPr>
          <p:nvPr>
            <p:ph idx="4294967295"/>
          </p:nvPr>
        </p:nvSpPr>
        <p:spPr>
          <a:xfrm>
            <a:off x="281940" y="1866899"/>
            <a:ext cx="11910060" cy="3063241"/>
          </a:xfrm>
        </p:spPr>
        <p:txBody>
          <a:bodyPr numCol="2"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3200" dirty="0"/>
              <a:t>1С:</a:t>
            </a:r>
            <a:r>
              <a:rPr lang="en-US" altLang="ru-RU" sz="3200" dirty="0"/>
              <a:t>Share </a:t>
            </a:r>
            <a:r>
              <a:rPr lang="ru-RU" altLang="ru-RU" sz="3200" dirty="0">
                <a:solidFill>
                  <a:srgbClr val="C00000"/>
                </a:solidFill>
              </a:rPr>
              <a:t>подойдет</a:t>
            </a:r>
            <a:r>
              <a:rPr lang="ru-RU" altLang="ru-RU" sz="3200" dirty="0"/>
              <a:t> если: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2800" dirty="0"/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ru-RU" sz="2800" dirty="0"/>
              <a:t> </a:t>
            </a:r>
            <a:r>
              <a:rPr lang="ru-RU" altLang="ru-RU" sz="2800" dirty="0"/>
              <a:t>У контрагента </a:t>
            </a:r>
            <a:r>
              <a:rPr lang="ru-RU" altLang="ru-RU" sz="2800" dirty="0">
                <a:solidFill>
                  <a:srgbClr val="C00000"/>
                </a:solidFill>
              </a:rPr>
              <a:t>нет 1С</a:t>
            </a:r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altLang="ru-RU" sz="2800" dirty="0">
              <a:solidFill>
                <a:srgbClr val="C00000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ru-RU" sz="2800" dirty="0"/>
              <a:t> </a:t>
            </a:r>
            <a:r>
              <a:rPr lang="ru-RU" altLang="ru-RU" sz="2800" dirty="0"/>
              <a:t>Нужен обмен с </a:t>
            </a:r>
            <a:r>
              <a:rPr lang="ru-RU" altLang="ru-RU" sz="2800" dirty="0">
                <a:solidFill>
                  <a:srgbClr val="C00000"/>
                </a:solidFill>
              </a:rPr>
              <a:t>физическими лицами</a:t>
            </a:r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altLang="ru-RU" sz="2800" dirty="0"/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en-US" altLang="ru-RU" sz="2800" dirty="0">
              <a:solidFill>
                <a:srgbClr val="C00000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en-US" altLang="ru-RU" sz="2800" dirty="0">
              <a:solidFill>
                <a:srgbClr val="C00000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ru-RU" sz="2800" dirty="0">
                <a:solidFill>
                  <a:srgbClr val="C00000"/>
                </a:solidFill>
              </a:rPr>
              <a:t> </a:t>
            </a:r>
            <a:r>
              <a:rPr lang="ru-RU" altLang="ru-RU" sz="2800" dirty="0">
                <a:solidFill>
                  <a:srgbClr val="C00000"/>
                </a:solidFill>
              </a:rPr>
              <a:t>Не регулярный </a:t>
            </a:r>
            <a:r>
              <a:rPr lang="ru-RU" altLang="ru-RU" sz="2800" dirty="0"/>
              <a:t>обмен</a:t>
            </a:r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altLang="ru-RU" sz="2800" dirty="0"/>
          </a:p>
          <a:p>
            <a:pPr lvl="1"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ru-RU" sz="2800" dirty="0">
                <a:solidFill>
                  <a:srgbClr val="C00000"/>
                </a:solidFill>
              </a:rPr>
              <a:t> </a:t>
            </a:r>
            <a:r>
              <a:rPr lang="ru-RU" altLang="ru-RU" sz="2800" dirty="0">
                <a:solidFill>
                  <a:srgbClr val="C00000"/>
                </a:solidFill>
              </a:rPr>
              <a:t>Не юридически значимый </a:t>
            </a:r>
            <a:r>
              <a:rPr lang="ru-RU" altLang="ru-RU" sz="2800" dirty="0"/>
              <a:t>обмен</a:t>
            </a:r>
          </a:p>
        </p:txBody>
      </p:sp>
      <p:pic>
        <p:nvPicPr>
          <p:cNvPr id="51204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1213" y="5292725"/>
            <a:ext cx="12207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5;p17"/>
          <p:cNvSpPr>
            <a:spLocks noChangeArrowheads="1"/>
          </p:cNvSpPr>
          <p:nvPr/>
        </p:nvSpPr>
        <p:spPr bwMode="auto">
          <a:xfrm flipV="1">
            <a:off x="0" y="4870450"/>
            <a:ext cx="12192000" cy="1987548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txBody>
          <a:bodyPr rot="10800000" lIns="0" tIns="0" rIns="0" bIns="0" anchor="ctr"/>
          <a:lstStyle>
            <a:lvl1pPr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36625" indent="-360363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863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16125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388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495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067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639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211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0">
                <a:solidFill>
                  <a:srgbClr val="000000"/>
                </a:solidFill>
                <a:highlight>
                  <a:srgbClr val="FFFF00"/>
                </a:highlight>
                <a:latin typeface="Futura PT Demi" panose="020B0702020204020303" pitchFamily="34" charset="0"/>
                <a:sym typeface="Arial" panose="020B0604020202020204" pitchFamily="34" charset="0"/>
              </a:rPr>
              <a:t>  </a:t>
            </a:r>
          </a:p>
        </p:txBody>
      </p:sp>
      <p:pic>
        <p:nvPicPr>
          <p:cNvPr id="53250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1213" y="5292725"/>
            <a:ext cx="12207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000000"/>
                </a:solidFill>
              </a:rPr>
              <a:t>Особенности сервиса 1С:</a:t>
            </a:r>
            <a:r>
              <a:rPr lang="en-US" altLang="ru-RU" dirty="0">
                <a:solidFill>
                  <a:srgbClr val="000000"/>
                </a:solidFill>
              </a:rPr>
              <a:t>Share</a:t>
            </a:r>
            <a:br>
              <a:rPr lang="ru-RU" altLang="ru-RU" dirty="0">
                <a:solidFill>
                  <a:srgbClr val="000000"/>
                </a:solidFill>
              </a:rPr>
            </a:br>
            <a:endParaRPr lang="ru-RU" altLang="ru-RU" dirty="0"/>
          </a:p>
        </p:txBody>
      </p:sp>
      <p:sp>
        <p:nvSpPr>
          <p:cNvPr id="53252" name="Rectangle 4"/>
          <p:cNvSpPr txBox="1">
            <a:spLocks noChangeArrowheads="1"/>
          </p:cNvSpPr>
          <p:nvPr/>
        </p:nvSpPr>
        <p:spPr bwMode="auto">
          <a:xfrm>
            <a:off x="431800" y="1317625"/>
            <a:ext cx="541813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71920"/>
              </a:buClr>
            </a:pPr>
            <a:r>
              <a:rPr lang="ru-RU" altLang="ru-RU" sz="2000">
                <a:latin typeface="Calibri (Основной текст)"/>
              </a:rPr>
              <a:t>Преимущества:</a:t>
            </a:r>
            <a:endParaRPr lang="en-US" altLang="ru-RU" sz="2000">
              <a:latin typeface="Calibri (Основной текст)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7192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Самый </a:t>
            </a:r>
            <a:r>
              <a:rPr lang="ru-RU" altLang="ru-RU" sz="2000">
                <a:solidFill>
                  <a:srgbClr val="D71920"/>
                </a:solidFill>
                <a:latin typeface="Calibri (Основной текст)"/>
              </a:rPr>
              <a:t>быстрый</a:t>
            </a:r>
            <a:r>
              <a:rPr lang="ru-RU" altLang="ru-RU" sz="2000">
                <a:latin typeface="Calibri (Основной текст)"/>
              </a:rPr>
              <a:t> обмен в несколько кликов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7192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Это </a:t>
            </a:r>
            <a:r>
              <a:rPr lang="ru-RU" altLang="ru-RU" sz="2000">
                <a:solidFill>
                  <a:srgbClr val="D71920"/>
                </a:solidFill>
                <a:latin typeface="Calibri (Основной текст)"/>
              </a:rPr>
              <a:t>бесплатно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7192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Не требуется </a:t>
            </a:r>
            <a:r>
              <a:rPr lang="ru-RU" altLang="ru-RU" sz="2000">
                <a:solidFill>
                  <a:srgbClr val="D71920"/>
                </a:solidFill>
                <a:latin typeface="Calibri (Основной текст)"/>
              </a:rPr>
              <a:t>никаких регистраций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7192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Позволяет делиться с любыми контрагентами,</a:t>
            </a:r>
            <a:r>
              <a:rPr lang="ru-RU" altLang="ru-RU" sz="2000">
                <a:solidFill>
                  <a:srgbClr val="D71920"/>
                </a:solidFill>
                <a:latin typeface="Calibri (Основной текст)"/>
              </a:rPr>
              <a:t> даже с теми у кого нет 1С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71920"/>
              </a:buClr>
              <a:buFontTx/>
              <a:buChar char="•"/>
            </a:pPr>
            <a:r>
              <a:rPr lang="ru-RU" altLang="ru-RU" sz="2000">
                <a:solidFill>
                  <a:srgbClr val="D71920"/>
                </a:solidFill>
                <a:latin typeface="Calibri (Основной текст)"/>
              </a:rPr>
              <a:t>Без ограничения</a:t>
            </a:r>
            <a:r>
              <a:rPr lang="ru-RU" altLang="ru-RU" sz="2000">
                <a:latin typeface="Calibri (Основной текст)"/>
              </a:rPr>
              <a:t> по числу документов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7192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Можно поделиться ссылкой через электронную почту, </a:t>
            </a:r>
            <a:r>
              <a:rPr lang="en-US" altLang="ru-RU" sz="2000">
                <a:solidFill>
                  <a:srgbClr val="D10A11"/>
                </a:solidFill>
                <a:latin typeface="Calibri (Основной текст)"/>
              </a:rPr>
              <a:t>telegram</a:t>
            </a:r>
            <a:r>
              <a:rPr lang="ru-RU" altLang="ru-RU" sz="2000">
                <a:latin typeface="Calibri (Основной текст)"/>
              </a:rPr>
              <a:t> или </a:t>
            </a:r>
            <a:r>
              <a:rPr lang="en-US" altLang="ru-RU" sz="2000">
                <a:solidFill>
                  <a:srgbClr val="D10A11"/>
                </a:solidFill>
                <a:latin typeface="Calibri (Основной текст)"/>
              </a:rPr>
              <a:t>whatsapp</a:t>
            </a:r>
            <a:endParaRPr lang="ru-RU" altLang="ru-RU" sz="2000">
              <a:solidFill>
                <a:srgbClr val="D10A11"/>
              </a:solidFill>
              <a:latin typeface="Calibri (Основной текст)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7192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Доступен просмотр и скачивание документа </a:t>
            </a:r>
            <a:r>
              <a:rPr lang="ru-RU" altLang="ru-RU" sz="2000">
                <a:solidFill>
                  <a:srgbClr val="D10A11"/>
                </a:solidFill>
                <a:latin typeface="Calibri (Основной текст)"/>
              </a:rPr>
              <a:t>на веб-странице</a:t>
            </a:r>
          </a:p>
        </p:txBody>
      </p:sp>
      <p:sp>
        <p:nvSpPr>
          <p:cNvPr id="53253" name="Rectangle 6"/>
          <p:cNvSpPr txBox="1">
            <a:spLocks noChangeArrowheads="1"/>
          </p:cNvSpPr>
          <p:nvPr/>
        </p:nvSpPr>
        <p:spPr bwMode="auto">
          <a:xfrm>
            <a:off x="5832475" y="1317625"/>
            <a:ext cx="5545138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</a:pPr>
            <a:r>
              <a:rPr lang="ru-RU" altLang="ru-RU" sz="2000">
                <a:latin typeface="Calibri (Основной текст)"/>
              </a:rPr>
              <a:t>Ограничения: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Срок действия ссылки </a:t>
            </a:r>
            <a:r>
              <a:rPr lang="ru-RU" altLang="ru-RU" sz="2000">
                <a:solidFill>
                  <a:srgbClr val="D71920"/>
                </a:solidFill>
                <a:latin typeface="Calibri (Основной текст)"/>
              </a:rPr>
              <a:t>3 календарных дня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Лимит на размер всех файлов в рамках одного пакета </a:t>
            </a:r>
            <a:r>
              <a:rPr lang="ru-RU" altLang="ru-RU" sz="2000">
                <a:solidFill>
                  <a:srgbClr val="D71920"/>
                </a:solidFill>
                <a:latin typeface="Calibri (Основной текст)"/>
              </a:rPr>
              <a:t>15 Мб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Программные файлы, скрипты, ярлыки не отправляются в целях безопасности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ru-RU" altLang="ru-RU" sz="2000">
                <a:latin typeface="Calibri (Основной текст)"/>
              </a:rPr>
              <a:t>Это </a:t>
            </a:r>
            <a:r>
              <a:rPr lang="ru-RU" altLang="ru-RU" sz="2000">
                <a:solidFill>
                  <a:srgbClr val="D71923"/>
                </a:solidFill>
                <a:latin typeface="Calibri (Основной текст)"/>
              </a:rPr>
              <a:t>НЕ юридически</a:t>
            </a:r>
            <a:r>
              <a:rPr lang="ru-RU" altLang="ru-RU" sz="2000">
                <a:latin typeface="Calibri (Основной текст)"/>
              </a:rPr>
              <a:t> значимый обмен 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ru-RU" altLang="ru-RU" sz="2000">
                <a:solidFill>
                  <a:srgbClr val="000000"/>
                </a:solidFill>
                <a:latin typeface="Calibri (Основной текст)"/>
                <a:sym typeface="Arial" charset="0"/>
              </a:rPr>
              <a:t>Данные по ссылке </a:t>
            </a:r>
            <a:r>
              <a:rPr lang="ru-RU" altLang="ru-RU" sz="2000">
                <a:solidFill>
                  <a:srgbClr val="D71920"/>
                </a:solidFill>
                <a:latin typeface="Calibri (Основной текст)"/>
                <a:sym typeface="Arial" charset="0"/>
              </a:rPr>
              <a:t>доступны всем</a:t>
            </a:r>
            <a:r>
              <a:rPr lang="ru-RU" altLang="ru-RU" sz="2000">
                <a:solidFill>
                  <a:srgbClr val="000000"/>
                </a:solidFill>
                <a:latin typeface="Calibri (Основной текст)"/>
                <a:sym typeface="Arial" charset="0"/>
              </a:rPr>
              <a:t> у кого она есть. Не р</a:t>
            </a:r>
            <a:r>
              <a:rPr lang="ru-RU" altLang="ru-RU" sz="2000">
                <a:latin typeface="Calibri (Основной текст)"/>
                <a:sym typeface="Arial" charset="0"/>
              </a:rPr>
              <a:t>екомендуем</a:t>
            </a:r>
            <a:r>
              <a:rPr lang="ru-RU" altLang="ru-RU" sz="2000">
                <a:solidFill>
                  <a:srgbClr val="000000"/>
                </a:solidFill>
                <a:latin typeface="Calibri (Основной текст)"/>
                <a:sym typeface="Arial" charset="0"/>
              </a:rPr>
              <a:t> размещать ссылку в публичных пространствах</a:t>
            </a:r>
            <a:endParaRPr lang="ru-RU" altLang="ru-RU" sz="2000">
              <a:latin typeface="Calibri (Основной текст)"/>
            </a:endParaRP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ru-RU" altLang="ru-RU" sz="2000">
              <a:latin typeface="Calibri (Основной текст)"/>
            </a:endParaRP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</a:pPr>
            <a:endParaRPr lang="ru-RU" altLang="ru-RU" sz="2000">
              <a:latin typeface="Calibri (Основной текст)"/>
            </a:endParaRP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514350" y="5540375"/>
            <a:ext cx="11163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9900"/>
            </a:prstShdw>
          </a:effectLst>
        </p:spPr>
        <p:txBody>
          <a:bodyPr lIns="90000" tIns="46800" rIns="90000" bIns="46800">
            <a:spAutoFit/>
          </a:bodyPr>
          <a:lstStyle/>
          <a:p>
            <a:r>
              <a:rPr lang="ru-RU" altLang="ru-RU">
                <a:solidFill>
                  <a:srgbClr val="000000"/>
                </a:solidFill>
                <a:latin typeface="Calibri (Основной текст)"/>
                <a:sym typeface="Arial" charset="0"/>
              </a:rPr>
              <a:t>Переданная ссылка </a:t>
            </a:r>
            <a:r>
              <a:rPr lang="ru-RU" altLang="ru-RU">
                <a:solidFill>
                  <a:srgbClr val="D71920"/>
                </a:solidFill>
                <a:latin typeface="Calibri (Основной текст)"/>
                <a:sym typeface="Arial" charset="0"/>
              </a:rPr>
              <a:t>доступна всем</a:t>
            </a:r>
            <a:r>
              <a:rPr lang="ru-RU" altLang="ru-RU">
                <a:solidFill>
                  <a:srgbClr val="000000"/>
                </a:solidFill>
                <a:latin typeface="Calibri (Основной текст)"/>
                <a:sym typeface="Arial" charset="0"/>
              </a:rPr>
              <a:t> у кого она есть. </a:t>
            </a:r>
            <a:r>
              <a:rPr lang="ru-RU" altLang="ru-RU">
                <a:latin typeface="Calibri (Основной текст)"/>
                <a:sym typeface="Arial" charset="0"/>
              </a:rPr>
              <a:t>Рекомендуем</a:t>
            </a:r>
            <a:r>
              <a:rPr lang="ru-RU" altLang="ru-RU">
                <a:solidFill>
                  <a:srgbClr val="000000"/>
                </a:solidFill>
                <a:latin typeface="Calibri (Основной текст)"/>
                <a:sym typeface="Arial" charset="0"/>
              </a:rPr>
              <a:t> не размещать ссылку в публичных пространствах.</a:t>
            </a:r>
            <a:endParaRPr lang="ru-RU" altLang="ru-RU" b="1">
              <a:solidFill>
                <a:srgbClr val="006600"/>
              </a:solidFill>
              <a:latin typeface="Calibri (Основной текст)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Группа 8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10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55302" name="Рисунок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Еще раз как поделиться документом</a:t>
            </a:r>
          </a:p>
        </p:txBody>
      </p:sp>
      <p:pic>
        <p:nvPicPr>
          <p:cNvPr id="5529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3" y="2217738"/>
            <a:ext cx="11296650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6975" y="4565650"/>
            <a:ext cx="28511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 0" descr="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1404938"/>
            <a:ext cx="11745913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5713" y="1606550"/>
            <a:ext cx="206057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0600" y="2074863"/>
            <a:ext cx="765968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Простой обмен в </a:t>
            </a:r>
            <a:r>
              <a:rPr lang="ru-RU" altLang="ru-RU" dirty="0">
                <a:solidFill>
                  <a:srgbClr val="D71920"/>
                </a:solidFill>
              </a:rPr>
              <a:t>3 шага</a:t>
            </a:r>
            <a:endParaRPr lang="ru-RU" altLang="ru-RU" dirty="0"/>
          </a:p>
        </p:txBody>
      </p:sp>
      <p:pic>
        <p:nvPicPr>
          <p:cNvPr id="20485" name="Рисунок 3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3675" y="5232400"/>
            <a:ext cx="1220788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825" y="1560513"/>
            <a:ext cx="442913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7346" name="Image 0" descr="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84150"/>
            <a:ext cx="1180465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Image 1" descr=" 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" y="539750"/>
            <a:ext cx="6223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1"/>
          <p:cNvSpPr/>
          <p:nvPr/>
        </p:nvSpPr>
        <p:spPr>
          <a:xfrm>
            <a:off x="463550" y="1530350"/>
            <a:ext cx="5168900" cy="21590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fontAlgn="auto">
              <a:lnSpc>
                <a:spcPts val="74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99" b="1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Helvetica Neue Medium" pitchFamily="34" charset="-122"/>
                <a:cs typeface="Arial" panose="020B0604020202020204" pitchFamily="34" charset="0"/>
              </a:rPr>
              <a:t>Благодарим за внимание!</a:t>
            </a:r>
            <a:endParaRPr lang="en-US" sz="59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9" name="Text 3"/>
          <p:cNvSpPr>
            <a:spLocks noChangeArrowheads="1"/>
          </p:cNvSpPr>
          <p:nvPr/>
        </p:nvSpPr>
        <p:spPr bwMode="auto">
          <a:xfrm>
            <a:off x="463550" y="5715000"/>
            <a:ext cx="38306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600"/>
              </a:lnSpc>
            </a:pPr>
            <a:r>
              <a:rPr lang="ru-RU" sz="2000">
                <a:solidFill>
                  <a:srgbClr val="000000"/>
                </a:solidFill>
                <a:ea typeface="Helvetica Neue Regular"/>
                <a:cs typeface="Helvetica Neue Regular"/>
              </a:rPr>
              <a:t>Шафорост Филипп</a:t>
            </a:r>
            <a:endParaRPr lang="en-US" sz="2000"/>
          </a:p>
          <a:p>
            <a:pPr>
              <a:lnSpc>
                <a:spcPts val="2600"/>
              </a:lnSpc>
            </a:pPr>
            <a:r>
              <a:rPr lang="en-US" sz="2000">
                <a:solidFill>
                  <a:srgbClr val="000000"/>
                </a:solidFill>
                <a:ea typeface="Helvetica Neue Regular"/>
                <a:cs typeface="Helvetica Neue Regular"/>
              </a:rPr>
              <a:t>shaf@1c.ru</a:t>
            </a:r>
          </a:p>
        </p:txBody>
      </p:sp>
      <p:sp>
        <p:nvSpPr>
          <p:cNvPr id="6" name="Shape 2"/>
          <p:cNvSpPr/>
          <p:nvPr/>
        </p:nvSpPr>
        <p:spPr>
          <a:xfrm>
            <a:off x="6324567" y="540126"/>
            <a:ext cx="5321272" cy="5784097"/>
          </a:xfrm>
          <a:prstGeom prst="roundRect">
            <a:avLst>
              <a:gd name="adj" fmla="val 3179"/>
            </a:avLst>
          </a:prstGeom>
          <a:blipFill dpi="0" rotWithShape="1">
            <a:blip r:embed="rId5"/>
            <a:srcRect/>
            <a:tile tx="0" ty="0" sx="12000" sy="12000" flip="none" algn="ctr"/>
          </a:blipFill>
          <a:ln>
            <a:solidFill>
              <a:schemeClr val="bg1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57353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5225" y="3689350"/>
            <a:ext cx="12239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5;p17"/>
          <p:cNvSpPr>
            <a:spLocks noChangeArrowheads="1"/>
          </p:cNvSpPr>
          <p:nvPr/>
        </p:nvSpPr>
        <p:spPr bwMode="auto">
          <a:xfrm flipV="1">
            <a:off x="0" y="4156218"/>
            <a:ext cx="12192000" cy="2701780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txBody>
          <a:bodyPr rot="10800000" lIns="0" tIns="0" rIns="0" bIns="0" anchor="ctr"/>
          <a:lstStyle>
            <a:lvl1pPr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36625" indent="-360363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863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16125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388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495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067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639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211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0">
                <a:solidFill>
                  <a:srgbClr val="000000"/>
                </a:solidFill>
                <a:highlight>
                  <a:srgbClr val="FFFF00"/>
                </a:highlight>
                <a:latin typeface="Futura PT Demi" panose="020B0702020204020303" pitchFamily="34" charset="0"/>
                <a:sym typeface="Arial" panose="020B0604020202020204" pitchFamily="34" charset="0"/>
              </a:rPr>
              <a:t>  </a:t>
            </a:r>
          </a:p>
        </p:txBody>
      </p: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Какими документами можно делиться</a:t>
            </a:r>
          </a:p>
        </p:txBody>
      </p:sp>
      <p:sp>
        <p:nvSpPr>
          <p:cNvPr id="22531" name="Объект 2"/>
          <p:cNvSpPr txBox="1">
            <a:spLocks noChangeArrowheads="1"/>
          </p:cNvSpPr>
          <p:nvPr/>
        </p:nvSpPr>
        <p:spPr bwMode="auto">
          <a:xfrm>
            <a:off x="7546975" y="4668838"/>
            <a:ext cx="512921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4025" lvl="1">
              <a:spcBef>
                <a:spcPct val="20000"/>
              </a:spcBef>
              <a:buClr>
                <a:srgbClr val="CC0000"/>
              </a:buClr>
            </a:pPr>
            <a:r>
              <a:rPr lang="ru-RU" altLang="ru-RU" sz="2000">
                <a:latin typeface="Futura PT Demi" pitchFamily="34" charset="0"/>
              </a:rPr>
              <a:t>Все виды документов</a:t>
            </a:r>
          </a:p>
          <a:p>
            <a:pPr marL="454025" lvl="1">
              <a:spcBef>
                <a:spcPct val="20000"/>
              </a:spcBef>
              <a:buClr>
                <a:srgbClr val="CC0000"/>
              </a:buClr>
            </a:pPr>
            <a:r>
              <a:rPr lang="ru-RU" altLang="ru-RU" sz="1400">
                <a:latin typeface="Futura PT Demi" pitchFamily="34" charset="0"/>
              </a:rPr>
              <a:t>(По которым ведется учет по организациям)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970088"/>
            <a:ext cx="6688138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Объект 2"/>
          <p:cNvSpPr txBox="1">
            <a:spLocks noChangeArrowheads="1"/>
          </p:cNvSpPr>
          <p:nvPr/>
        </p:nvSpPr>
        <p:spPr bwMode="auto">
          <a:xfrm>
            <a:off x="7546975" y="2608263"/>
            <a:ext cx="512921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4025" lvl="1">
              <a:spcBef>
                <a:spcPct val="20000"/>
              </a:spcBef>
              <a:buClr>
                <a:srgbClr val="CC0000"/>
              </a:buClr>
            </a:pPr>
            <a:r>
              <a:rPr lang="ru-RU" altLang="ru-RU" sz="2000">
                <a:latin typeface="Futura PT Demi" pitchFamily="34" charset="0"/>
              </a:rPr>
              <a:t>Исходящая корреспонденция</a:t>
            </a:r>
          </a:p>
          <a:p>
            <a:pPr marL="454025" lvl="1">
              <a:spcBef>
                <a:spcPct val="20000"/>
              </a:spcBef>
              <a:buClr>
                <a:srgbClr val="CC0000"/>
              </a:buClr>
            </a:pPr>
            <a:endParaRPr lang="ru-RU" altLang="ru-RU" sz="2000">
              <a:latin typeface="Futura PT Demi" pitchFamily="34" charset="0"/>
            </a:endParaRPr>
          </a:p>
          <a:p>
            <a:pPr marL="454025" lvl="1">
              <a:spcBef>
                <a:spcPct val="20000"/>
              </a:spcBef>
              <a:buClr>
                <a:srgbClr val="CC0000"/>
              </a:buClr>
            </a:pPr>
            <a:r>
              <a:rPr lang="ru-RU" altLang="ru-RU" sz="2000">
                <a:latin typeface="Futura PT Demi" pitchFamily="34" charset="0"/>
              </a:rPr>
              <a:t>Договорные документы</a:t>
            </a:r>
          </a:p>
        </p:txBody>
      </p:sp>
      <p:sp>
        <p:nvSpPr>
          <p:cNvPr id="26" name="Пятиугольник 57"/>
          <p:cNvSpPr/>
          <p:nvPr/>
        </p:nvSpPr>
        <p:spPr>
          <a:xfrm>
            <a:off x="7299325" y="2536825"/>
            <a:ext cx="615950" cy="584200"/>
          </a:xfrm>
          <a:prstGeom prst="homePlate">
            <a:avLst>
              <a:gd name="adj" fmla="val 21429"/>
            </a:avLst>
          </a:prstGeom>
          <a:solidFill>
            <a:srgbClr val="FFDE07"/>
          </a:solidFill>
          <a:ln>
            <a:solidFill>
              <a:schemeClr val="tx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ятиугольник 57"/>
          <p:cNvSpPr/>
          <p:nvPr/>
        </p:nvSpPr>
        <p:spPr>
          <a:xfrm>
            <a:off x="7292975" y="3279775"/>
            <a:ext cx="615950" cy="541338"/>
          </a:xfrm>
          <a:prstGeom prst="homePlate">
            <a:avLst>
              <a:gd name="adj" fmla="val 21429"/>
            </a:avLst>
          </a:prstGeom>
          <a:solidFill>
            <a:srgbClr val="FFDE07"/>
          </a:solidFill>
          <a:ln>
            <a:solidFill>
              <a:schemeClr val="tx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7" name="Picture 11" descr="https://cdn-icons-png.flaticon.com/256/8311/831196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5363" y="3327400"/>
            <a:ext cx="4937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2" descr="https://cdn-icons-png.flaticon.com/256/11863/1186388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4100" y="2608263"/>
            <a:ext cx="4349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ятиугольник 57"/>
          <p:cNvSpPr/>
          <p:nvPr/>
        </p:nvSpPr>
        <p:spPr>
          <a:xfrm>
            <a:off x="7304088" y="4786313"/>
            <a:ext cx="615950" cy="541337"/>
          </a:xfrm>
          <a:prstGeom prst="homePlate">
            <a:avLst>
              <a:gd name="adj" fmla="val 21429"/>
            </a:avLst>
          </a:prstGeom>
          <a:solidFill>
            <a:srgbClr val="FFDE07"/>
          </a:solidFill>
          <a:ln>
            <a:solidFill>
              <a:schemeClr val="tx1"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40" name="Picture 11" descr="https://cdn-icons-png.flaticon.com/256/8311/831196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6475" y="4833938"/>
            <a:ext cx="4937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Заголовок 1"/>
          <p:cNvSpPr txBox="1">
            <a:spLocks noChangeArrowheads="1"/>
          </p:cNvSpPr>
          <p:nvPr/>
        </p:nvSpPr>
        <p:spPr bwMode="auto">
          <a:xfrm>
            <a:off x="7299325" y="1941513"/>
            <a:ext cx="12239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ru-RU" sz="2400">
                <a:solidFill>
                  <a:schemeClr val="tx2"/>
                </a:solidFill>
                <a:latin typeface="Futura PT Demi" pitchFamily="34" charset="0"/>
              </a:rPr>
              <a:t>3.0.15</a:t>
            </a:r>
          </a:p>
        </p:txBody>
      </p:sp>
      <p:sp>
        <p:nvSpPr>
          <p:cNvPr id="22542" name="Заголовок 1"/>
          <p:cNvSpPr txBox="1">
            <a:spLocks noChangeArrowheads="1"/>
          </p:cNvSpPr>
          <p:nvPr/>
        </p:nvSpPr>
        <p:spPr bwMode="auto">
          <a:xfrm>
            <a:off x="7299325" y="4273550"/>
            <a:ext cx="12239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altLang="ru-RU" sz="2400">
                <a:solidFill>
                  <a:schemeClr val="tx2"/>
                </a:solidFill>
                <a:latin typeface="Futura PT Demi" pitchFamily="34" charset="0"/>
              </a:rPr>
              <a:t>3.0.16</a:t>
            </a:r>
          </a:p>
        </p:txBody>
      </p:sp>
      <p:pic>
        <p:nvPicPr>
          <p:cNvPr id="22543" name="Рисунок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71213" y="5292725"/>
            <a:ext cx="12207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Группа 8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10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24582" name="Рисунок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Как происходит процесс получения ссылки</a:t>
            </a:r>
          </a:p>
        </p:txBody>
      </p:sp>
      <p:pic>
        <p:nvPicPr>
          <p:cNvPr id="2457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3" y="2217738"/>
            <a:ext cx="11296650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6975" y="4565650"/>
            <a:ext cx="28511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Группа 11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13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26630" name="Рисунок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Как поделиться ссылкой с получателем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1127125" y="1820863"/>
            <a:ext cx="993616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altLang="ru-RU" sz="2800">
                <a:latin typeface="Calibri" pitchFamily="34" charset="0"/>
              </a:rPr>
              <a:t>Делитесь ссылкой на документ через почту, мессенджеры (</a:t>
            </a:r>
            <a:r>
              <a:rPr lang="en-US" altLang="ru-RU" sz="2800">
                <a:latin typeface="Calibri" pitchFamily="34" charset="0"/>
              </a:rPr>
              <a:t>WhatsApp</a:t>
            </a:r>
            <a:r>
              <a:rPr lang="ru-RU" altLang="ru-RU" sz="2800">
                <a:latin typeface="Calibri" pitchFamily="34" charset="0"/>
              </a:rPr>
              <a:t>,Телеграм)</a:t>
            </a:r>
            <a:r>
              <a:rPr lang="en-US" altLang="ru-RU" sz="2800">
                <a:latin typeface="Calibri" pitchFamily="34" charset="0"/>
              </a:rPr>
              <a:t> </a:t>
            </a:r>
            <a:r>
              <a:rPr lang="ru-RU" altLang="ru-RU" sz="2800">
                <a:latin typeface="Calibri" pitchFamily="34" charset="0"/>
              </a:rPr>
              <a:t>или любым другим удобным способом.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25" y="2952750"/>
            <a:ext cx="82867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5;p17"/>
          <p:cNvSpPr>
            <a:spLocks noChangeArrowheads="1"/>
          </p:cNvSpPr>
          <p:nvPr/>
        </p:nvSpPr>
        <p:spPr bwMode="auto">
          <a:xfrm flipV="1">
            <a:off x="0" y="3387408"/>
            <a:ext cx="12192000" cy="3470590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txBody>
          <a:bodyPr rot="10800000" lIns="0" tIns="0" rIns="0" bIns="0" anchor="ctr"/>
          <a:lstStyle>
            <a:lvl1pPr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36625" indent="-360363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863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16125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388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495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067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639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211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0">
                <a:solidFill>
                  <a:srgbClr val="000000"/>
                </a:solidFill>
                <a:highlight>
                  <a:srgbClr val="FFFF00"/>
                </a:highlight>
                <a:latin typeface="Futura PT Demi" panose="020B0702020204020303" pitchFamily="34" charset="0"/>
                <a:sym typeface="Arial" panose="020B0604020202020204" pitchFamily="34" charset="0"/>
              </a:rPr>
              <a:t>  </a:t>
            </a:r>
          </a:p>
        </p:txBody>
      </p:sp>
      <p:pic>
        <p:nvPicPr>
          <p:cNvPr id="28674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1213" y="5292725"/>
            <a:ext cx="12207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95300"/>
            <a:ext cx="8001000" cy="5349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Делитесь ссылкой через </a:t>
            </a:r>
            <a:r>
              <a:rPr lang="en-US" altLang="ru-RU" dirty="0"/>
              <a:t>WhatsApp</a:t>
            </a:r>
            <a:endParaRPr lang="ru-RU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3113" y="2860675"/>
            <a:ext cx="4886325" cy="3616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6038" y="1347788"/>
            <a:ext cx="5329237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5;p17"/>
          <p:cNvSpPr>
            <a:spLocks noChangeArrowheads="1"/>
          </p:cNvSpPr>
          <p:nvPr/>
        </p:nvSpPr>
        <p:spPr bwMode="auto">
          <a:xfrm flipV="1">
            <a:off x="0" y="3387408"/>
            <a:ext cx="12192000" cy="3470590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txBody>
          <a:bodyPr rot="10800000" lIns="0" tIns="0" rIns="0" bIns="0" anchor="ctr"/>
          <a:lstStyle>
            <a:lvl1pPr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36625" indent="-360363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863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16125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92388" indent="-287338" defTabSz="1152525"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495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067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639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21188" indent="-287338" defTabSz="1152525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0">
                <a:solidFill>
                  <a:srgbClr val="000000"/>
                </a:solidFill>
                <a:highlight>
                  <a:srgbClr val="FFFF00"/>
                </a:highlight>
                <a:latin typeface="Futura PT Demi" panose="020B0702020204020303" pitchFamily="34" charset="0"/>
                <a:sym typeface="Arial" panose="020B0604020202020204" pitchFamily="34" charset="0"/>
              </a:rPr>
              <a:t>  </a:t>
            </a:r>
          </a:p>
        </p:txBody>
      </p:sp>
      <p:pic>
        <p:nvPicPr>
          <p:cNvPr id="3072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1213" y="5292725"/>
            <a:ext cx="12207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95300"/>
            <a:ext cx="8001000" cy="5349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Делитесь ссылкой через </a:t>
            </a:r>
            <a:r>
              <a:rPr lang="en-US" altLang="ru-RU" dirty="0"/>
              <a:t>Telegram</a:t>
            </a:r>
            <a:endParaRPr lang="ru-RU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516063"/>
            <a:ext cx="4711700" cy="3171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9063" y="3240088"/>
            <a:ext cx="5043487" cy="28940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Группа 1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8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32775" name="Рисунок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0" name="Заголовок 7"/>
          <p:cNvSpPr>
            <a:spLocks noGrp="1" noChangeArrowheads="1"/>
          </p:cNvSpPr>
          <p:nvPr>
            <p:ph type="title"/>
          </p:nvPr>
        </p:nvSpPr>
        <p:spPr>
          <a:xfrm>
            <a:off x="1905000" y="495300"/>
            <a:ext cx="8304213" cy="534988"/>
          </a:xfrm>
        </p:spPr>
        <p:txBody>
          <a:bodyPr lIns="96757" tIns="48378" rIns="96757" bIns="48378"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Просмотр документа в браузере</a:t>
            </a:r>
          </a:p>
        </p:txBody>
      </p:sp>
      <p:cxnSp>
        <p:nvCxnSpPr>
          <p:cNvPr id="32773" name="Прямая со стрелкой 5"/>
          <p:cNvCxnSpPr>
            <a:cxnSpLocks/>
          </p:cNvCxnSpPr>
          <p:nvPr/>
        </p:nvCxnSpPr>
        <p:spPr bwMode="auto">
          <a:xfrm>
            <a:off x="3273425" y="3387725"/>
            <a:ext cx="2592388" cy="598488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prstDash val="dash"/>
            <a:round/>
            <a:headEnd/>
            <a:tailEnd/>
          </a:ln>
        </p:spPr>
      </p:cxn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0" y="1514475"/>
            <a:ext cx="577215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80" name="Picture 12" descr="SNAGHTMLdd3c2d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4759" y="3530600"/>
            <a:ext cx="6070600" cy="332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83" name="Picture 15" descr="SNAGHTMLdd3cd07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36385">
            <a:off x="3500438" y="2973388"/>
            <a:ext cx="1274762" cy="900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Группа 12"/>
          <p:cNvGrpSpPr>
            <a:grpSpLocks/>
          </p:cNvGrpSpPr>
          <p:nvPr/>
        </p:nvGrpSpPr>
        <p:grpSpPr bwMode="auto">
          <a:xfrm>
            <a:off x="0" y="3387725"/>
            <a:ext cx="12192000" cy="3470275"/>
            <a:chOff x="0" y="3387408"/>
            <a:chExt cx="12192000" cy="3470590"/>
          </a:xfrm>
        </p:grpSpPr>
        <p:sp>
          <p:nvSpPr>
            <p:cNvPr id="14" name="Google Shape;75;p17"/>
            <p:cNvSpPr>
              <a:spLocks noChangeArrowheads="1"/>
            </p:cNvSpPr>
            <p:nvPr/>
          </p:nvSpPr>
          <p:spPr bwMode="auto">
            <a:xfrm flipV="1">
              <a:off x="0" y="3387408"/>
              <a:ext cx="12192000" cy="3470590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txBody>
            <a:bodyPr rot="10800000" lIns="0" tIns="0" rIns="0" bIns="0" anchor="ctr"/>
            <a:lstStyle>
              <a:lvl1pPr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936625" indent="-360363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439863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16125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592388" indent="-287338" defTabSz="1152525"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495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067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639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21188" indent="-287338" defTabSz="1152525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800" b="0">
                  <a:solidFill>
                    <a:srgbClr val="000000"/>
                  </a:solidFill>
                  <a:highlight>
                    <a:srgbClr val="FFFF00"/>
                  </a:highlight>
                  <a:latin typeface="Futura PT Demi" panose="020B0702020204020303" pitchFamily="34" charset="0"/>
                  <a:sym typeface="Arial" panose="020B0604020202020204" pitchFamily="34" charset="0"/>
                </a:rPr>
                <a:t>  </a:t>
              </a:r>
            </a:p>
          </p:txBody>
        </p:sp>
        <p:pic>
          <p:nvPicPr>
            <p:cNvPr id="34824" name="Рисунок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1376" y="5292000"/>
              <a:ext cx="1220624" cy="1220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Image 0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" y="1901825"/>
            <a:ext cx="7096125" cy="4005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95300"/>
            <a:ext cx="8001000" cy="5349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Просмотр файлов на веб-странице</a:t>
            </a:r>
            <a:endParaRPr lang="ru-RU" dirty="0"/>
          </a:p>
        </p:txBody>
      </p:sp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5"/>
          <a:srcRect t="780" r="468" b="407"/>
          <a:stretch>
            <a:fillRect/>
          </a:stretch>
        </p:blipFill>
        <p:spPr bwMode="auto">
          <a:xfrm>
            <a:off x="296863" y="1973263"/>
            <a:ext cx="6954837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3313" y="1901825"/>
            <a:ext cx="1998662" cy="4005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75800" y="1901825"/>
            <a:ext cx="1984375" cy="4005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2046</Words>
  <Application>Microsoft Office PowerPoint</Application>
  <PresentationFormat>Широкоэкранный</PresentationFormat>
  <Paragraphs>256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(Основной текст)</vt:lpstr>
      <vt:lpstr>Calibri Light</vt:lpstr>
      <vt:lpstr>Futura PT Demi</vt:lpstr>
      <vt:lpstr>Futura PT Medium</vt:lpstr>
      <vt:lpstr>Times New Roman</vt:lpstr>
      <vt:lpstr>Wingdings</vt:lpstr>
      <vt:lpstr>Тема Office</vt:lpstr>
      <vt:lpstr>1C:Share - простой способ делиться документами с контрагентами из 1С:Документооборот</vt:lpstr>
      <vt:lpstr>Простой обмен в 3 шага</vt:lpstr>
      <vt:lpstr>Какими документами можно делиться</vt:lpstr>
      <vt:lpstr>Как происходит процесс получения ссылки</vt:lpstr>
      <vt:lpstr>Как поделиться ссылкой с получателем</vt:lpstr>
      <vt:lpstr>Делитесь ссылкой через WhatsApp</vt:lpstr>
      <vt:lpstr>Делитесь ссылкой через Telegram</vt:lpstr>
      <vt:lpstr>Просмотр документа в браузере</vt:lpstr>
      <vt:lpstr>Просмотр файлов на веб-странице</vt:lpstr>
      <vt:lpstr>Как загрузить документ по ссылке</vt:lpstr>
      <vt:lpstr>Проверка документа в 1С</vt:lpstr>
      <vt:lpstr>Загрузка карточки документа в 1С</vt:lpstr>
      <vt:lpstr>Документ загружен в 1С</vt:lpstr>
      <vt:lpstr>Сервис включен по умолчанию</vt:lpstr>
      <vt:lpstr>Интеграция сервиса 1С:Share с типовыми конфигурациями 1С</vt:lpstr>
      <vt:lpstr>Интеграция сервиса 1С:Share с «1С:Документооборот»</vt:lpstr>
      <vt:lpstr>Кому полезен сервис 1C:Share</vt:lpstr>
      <vt:lpstr>Особенности сервиса 1С:Share </vt:lpstr>
      <vt:lpstr>Еще раз как поделиться документом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Беляева Мария Дмитриевна</dc:creator>
  <cp:lastModifiedBy>Филипп Шафорост</cp:lastModifiedBy>
  <cp:revision>63</cp:revision>
  <dcterms:created xsi:type="dcterms:W3CDTF">2025-11-24T07:33:13Z</dcterms:created>
  <dcterms:modified xsi:type="dcterms:W3CDTF">2025-12-11T11:41:58Z</dcterms:modified>
</cp:coreProperties>
</file>