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10" r:id="rId2"/>
    <p:sldId id="2661" r:id="rId3"/>
    <p:sldId id="2660" r:id="rId4"/>
    <p:sldId id="2690" r:id="rId5"/>
    <p:sldId id="2662" r:id="rId6"/>
    <p:sldId id="2691" r:id="rId7"/>
    <p:sldId id="2663" r:id="rId8"/>
    <p:sldId id="2664" r:id="rId9"/>
    <p:sldId id="2665" r:id="rId10"/>
    <p:sldId id="2666" r:id="rId11"/>
    <p:sldId id="2667" r:id="rId12"/>
    <p:sldId id="2686" r:id="rId13"/>
    <p:sldId id="2668" r:id="rId14"/>
    <p:sldId id="2670" r:id="rId15"/>
    <p:sldId id="2671" r:id="rId16"/>
    <p:sldId id="2672" r:id="rId17"/>
    <p:sldId id="2674" r:id="rId18"/>
    <p:sldId id="2675" r:id="rId19"/>
    <p:sldId id="2676" r:id="rId20"/>
    <p:sldId id="2677" r:id="rId21"/>
    <p:sldId id="2678" r:id="rId22"/>
    <p:sldId id="2679" r:id="rId23"/>
    <p:sldId id="2680" r:id="rId24"/>
    <p:sldId id="2687" r:id="rId25"/>
    <p:sldId id="2688" r:id="rId26"/>
    <p:sldId id="2681" r:id="rId27"/>
    <p:sldId id="2689" r:id="rId28"/>
    <p:sldId id="2682" r:id="rId29"/>
    <p:sldId id="2683" r:id="rId30"/>
    <p:sldId id="292" r:id="rId31"/>
    <p:sldId id="2684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азаков Андрей Алексеевич" initials="КАА" lastIdx="2" clrIdx="0">
    <p:extLst>
      <p:ext uri="{19B8F6BF-5375-455C-9EA6-DF929625EA0E}">
        <p15:presenceInfo xmlns:p15="http://schemas.microsoft.com/office/powerpoint/2012/main" userId="S::kazakov.andrey@pavlik-gold.ru::5eadeee4-ee0e-4e12-b015-8aae35842680" providerId="AD"/>
      </p:ext>
    </p:extLst>
  </p:cmAuthor>
  <p:cmAuthor id="2" name="Батряк Устинья Александровна" initials="БУА" lastIdx="1" clrIdx="1">
    <p:extLst>
      <p:ext uri="{19B8F6BF-5375-455C-9EA6-DF929625EA0E}">
        <p15:presenceInfo xmlns:p15="http://schemas.microsoft.com/office/powerpoint/2012/main" userId="S::Batriak.Ustinia@pavlik-gold.ru::d627c490-e3c3-47fe-b3be-4c9e9c0732c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68955" autoAdjust="0"/>
  </p:normalViewPr>
  <p:slideViewPr>
    <p:cSldViewPr snapToGrid="0">
      <p:cViewPr varScale="1">
        <p:scale>
          <a:sx n="78" d="100"/>
          <a:sy n="78" d="100"/>
        </p:scale>
        <p:origin x="1872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8DBB18-BD43-4D35-9000-4669A2E6319C}" type="datetimeFigureOut">
              <a:rPr lang="ru-RU" smtClean="0"/>
              <a:t>10.12.2025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71CD18-9CE6-4898-9600-4833389C512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2952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59D47-20EE-504D-BCC8-A1DD66446545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49169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Хорошо</a:t>
            </a:r>
            <a:r>
              <a:rPr lang="en-US" dirty="0"/>
              <a:t>, </a:t>
            </a:r>
            <a:r>
              <a:rPr lang="ru-RU" dirty="0"/>
              <a:t>мы согласовали документ по всем без изменений, но после согласования идет подписание.</a:t>
            </a:r>
          </a:p>
          <a:p>
            <a:r>
              <a:rPr lang="ru-RU" dirty="0"/>
              <a:t>Но надо же внести номер и дату договора, подписант может неожиданное измениться.</a:t>
            </a:r>
          </a:p>
          <a:p>
            <a:r>
              <a:rPr lang="ru-RU" dirty="0"/>
              <a:t>При подписании по ЭДО нужно преобразование в формат </a:t>
            </a:r>
            <a:r>
              <a:rPr lang="en-US" dirty="0"/>
              <a:t>PDF/A – </a:t>
            </a:r>
            <a:r>
              <a:rPr lang="ru-RU" dirty="0"/>
              <a:t>формально это новый файл, никем не согласованный.</a:t>
            </a:r>
          </a:p>
          <a:p>
            <a:r>
              <a:rPr lang="ru-RU" dirty="0"/>
              <a:t>Кроме того файл, пришедший после подписания контрагента и подавно не согласован.</a:t>
            </a:r>
          </a:p>
          <a:p>
            <a:r>
              <a:rPr lang="ru-RU" dirty="0"/>
              <a:t>В результате все равно получаем «черную метку» в виде «Версия файла отличается…»</a:t>
            </a:r>
            <a:r>
              <a:rPr lang="en-US" dirty="0"/>
              <a:t>.</a:t>
            </a:r>
            <a:endParaRPr lang="ru-RU" dirty="0"/>
          </a:p>
          <a:p>
            <a:r>
              <a:rPr lang="ru-RU" dirty="0"/>
              <a:t>На месте руководителя я бы такое не стал подписывать.</a:t>
            </a:r>
            <a:endParaRPr lang="en-US" dirty="0"/>
          </a:p>
          <a:p>
            <a:r>
              <a:rPr lang="ru-RU" dirty="0"/>
              <a:t>Опять полное пересогласование</a:t>
            </a:r>
            <a:r>
              <a:rPr lang="en-US" dirty="0"/>
              <a:t>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1CD18-9CE6-4898-9600-4833389C5128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2601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Мы честно пытались применить «классическую» схему.</a:t>
            </a:r>
          </a:p>
          <a:p>
            <a:r>
              <a:rPr lang="ru-RU" dirty="0"/>
              <a:t>Сроки согласования увеличились.</a:t>
            </a:r>
          </a:p>
          <a:p>
            <a:r>
              <a:rPr lang="ru-RU" dirty="0"/>
              <a:t>Но если Ответственный нацелен на согласование и подписание в кратчайшие сроки, то его </a:t>
            </a:r>
            <a:r>
              <a:rPr lang="ru-RU" b="1" dirty="0"/>
              <a:t>ничто</a:t>
            </a:r>
            <a:r>
              <a:rPr lang="ru-RU" dirty="0"/>
              <a:t> не остановит.</a:t>
            </a:r>
          </a:p>
          <a:p>
            <a:r>
              <a:rPr lang="ru-RU" dirty="0"/>
              <a:t>Кстати, замечено, что на 6-ой круге Участники согласования даже не смотрят договор.</a:t>
            </a:r>
          </a:p>
          <a:p>
            <a:r>
              <a:rPr lang="ru-RU" dirty="0"/>
              <a:t>В общем</a:t>
            </a:r>
            <a:r>
              <a:rPr lang="en-US" dirty="0"/>
              <a:t>, </a:t>
            </a:r>
            <a:r>
              <a:rPr lang="ru-RU" dirty="0"/>
              <a:t>процесс стал неуправляемым.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1CD18-9CE6-4898-9600-4833389C5128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66815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Но</a:t>
            </a:r>
            <a:r>
              <a:rPr lang="en-US" dirty="0"/>
              <a:t>, </a:t>
            </a:r>
            <a:r>
              <a:rPr lang="ru-RU" dirty="0"/>
              <a:t>как известно, если ты хочешь управлять чем-то запрещенным, то надо это … разрешить!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1CD18-9CE6-4898-9600-4833389C5128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5690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Для начала определись с кнопками.</a:t>
            </a:r>
          </a:p>
          <a:p>
            <a:r>
              <a:rPr lang="ru-RU" dirty="0"/>
              <a:t>Три кнопки – это классика.</a:t>
            </a:r>
          </a:p>
          <a:p>
            <a:r>
              <a:rPr lang="ru-RU" dirty="0"/>
              <a:t>Даже у светофора три лампочки.</a:t>
            </a:r>
          </a:p>
          <a:p>
            <a:r>
              <a:rPr lang="ru-RU" strike="sngStrike" dirty="0"/>
              <a:t>(Зачитать слайд) </a:t>
            </a:r>
            <a:r>
              <a:rPr lang="en-US" strike="sngStrike" dirty="0"/>
              <a:t>?</a:t>
            </a:r>
            <a:endParaRPr lang="ru-RU" strike="sngStrik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1CD18-9CE6-4898-9600-4833389C5128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60150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Разобрались с кнопками. </a:t>
            </a:r>
          </a:p>
          <a:p>
            <a:r>
              <a:rPr lang="ru-RU" dirty="0"/>
              <a:t>Далее – распределили Роли согласования.</a:t>
            </a:r>
          </a:p>
          <a:p>
            <a:r>
              <a:rPr lang="ru-RU" dirty="0"/>
              <a:t>У каждого Участника – своя роль.</a:t>
            </a:r>
          </a:p>
          <a:p>
            <a:r>
              <a:rPr lang="ru-RU" dirty="0"/>
              <a:t>(зачитать слайд)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1CD18-9CE6-4898-9600-4833389C5128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08011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Далее для Ответственных и юристов </a:t>
            </a:r>
            <a:r>
              <a:rPr lang="ru-RU" b="1" dirty="0"/>
              <a:t>разрешили исправление в любом </a:t>
            </a:r>
            <a:r>
              <a:rPr lang="ru-RU" b="1"/>
              <a:t>Состоянии Согласования!</a:t>
            </a:r>
            <a:endParaRPr lang="ru-RU" dirty="0"/>
          </a:p>
          <a:p>
            <a:r>
              <a:rPr lang="ru-RU" dirty="0"/>
              <a:t>Ответственные должны оперативно исправлять замечания.</a:t>
            </a:r>
          </a:p>
          <a:p>
            <a:r>
              <a:rPr lang="ru-RU" dirty="0"/>
              <a:t>Юристы должны иметь возможность исправлять документ – это их конек.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1CD18-9CE6-4898-9600-4833389C5128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04695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Задача на этапе согласования – уменьшить количество несогласованных версий.</a:t>
            </a:r>
          </a:p>
          <a:p>
            <a:r>
              <a:rPr lang="ru-RU" dirty="0"/>
              <a:t>Для этого используется ряд функций.</a:t>
            </a:r>
          </a:p>
          <a:p>
            <a:r>
              <a:rPr lang="ru-RU" dirty="0"/>
              <a:t>Про них я рассказывал с картинками в предыдущих докладах.</a:t>
            </a:r>
          </a:p>
          <a:p>
            <a:r>
              <a:rPr lang="ru-RU" dirty="0"/>
              <a:t>Например</a:t>
            </a:r>
            <a:r>
              <a:rPr lang="en-US" dirty="0"/>
              <a:t>, </a:t>
            </a:r>
            <a:r>
              <a:rPr lang="ru-RU" dirty="0"/>
              <a:t>Автор сразу получает уведомление о наличии замечаний, а не в конце действия.</a:t>
            </a:r>
          </a:p>
          <a:p>
            <a:r>
              <a:rPr lang="ru-RU" dirty="0"/>
              <a:t>Он может сразу исправить ошибки и запросить отмену выполнения.</a:t>
            </a:r>
          </a:p>
          <a:p>
            <a:r>
              <a:rPr lang="ru-RU" dirty="0"/>
              <a:t>Если дальнейшее согласование бессмысленно, то его можно отозвать.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1CD18-9CE6-4898-9600-4833389C5128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23159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случае отрицательного согласования одного из Участников Автору процесса поступает задача Ознакомления.</a:t>
            </a:r>
          </a:p>
          <a:p>
            <a:r>
              <a:rPr lang="ru-RU" dirty="0"/>
              <a:t>Нужно делать Повтор.</a:t>
            </a:r>
            <a:endParaRPr lang="en-US" dirty="0"/>
          </a:p>
          <a:p>
            <a:r>
              <a:rPr lang="ru-RU" dirty="0"/>
              <a:t>Но не требуется делать повтор по всем Участникам.</a:t>
            </a:r>
          </a:p>
          <a:p>
            <a:r>
              <a:rPr lang="ru-RU" b="1" dirty="0"/>
              <a:t>Каждый же отвечает за свою область!</a:t>
            </a:r>
          </a:p>
          <a:p>
            <a:endParaRPr lang="ru-RU" dirty="0"/>
          </a:p>
          <a:p>
            <a:r>
              <a:rPr lang="ru-RU" dirty="0"/>
              <a:t>При повторе согласования можно удалить всех, кто согласовал положительно.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1CD18-9CE6-4898-9600-4833389C5128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81914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Ознакомление с согласованием  – важный этап.</a:t>
            </a:r>
          </a:p>
          <a:p>
            <a:r>
              <a:rPr lang="ru-RU" dirty="0"/>
              <a:t>На этом этапе Автор процесса должен оценить наличие всех необходимых согласований и, в случае необходимости, сделать повтор согласования.</a:t>
            </a:r>
          </a:p>
          <a:p>
            <a:r>
              <a:rPr lang="ru-RU" dirty="0"/>
              <a:t>Добавили возможность повтора при Ознакомлении с результатом «Согласовано </a:t>
            </a:r>
            <a:r>
              <a:rPr lang="ru-RU" b="1" dirty="0"/>
              <a:t>с замечаниями» </a:t>
            </a:r>
            <a:r>
              <a:rPr lang="ru-RU" dirty="0"/>
              <a:t>– процесс то не идет дальше, можно и повторить…</a:t>
            </a:r>
          </a:p>
          <a:p>
            <a:r>
              <a:rPr lang="ru-RU" dirty="0"/>
              <a:t>Для «тяжелых» документов сделали обязательным этап ознакомления вне зависимости от того, что все сказали «ДА!»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1CD18-9CE6-4898-9600-4833389C5128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20040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Если даже ознакомление пропущено, то можно «пересогласовать» через штатный функционал «Направить действие новым участникам».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1CD18-9CE6-4898-9600-4833389C5128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1853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Добрый день.</a:t>
            </a:r>
          </a:p>
          <a:p>
            <a:r>
              <a:rPr lang="ru-RU" dirty="0"/>
              <a:t>Меня зовут Казаков Андрей, компания Павлик.</a:t>
            </a:r>
          </a:p>
          <a:p>
            <a:r>
              <a:rPr lang="ru-RU" dirty="0"/>
              <a:t>Моя презентация составлена по мотивам реальных заявок, поступающих в службу поддержки.</a:t>
            </a:r>
            <a:br>
              <a:rPr lang="ru-RU" dirty="0"/>
            </a:br>
            <a:r>
              <a:rPr lang="ru-RU" dirty="0"/>
              <a:t>Поддержка 3.0 у нас работает за троих…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1CD18-9CE6-4898-9600-4833389C5128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48540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Еще мало кто знает, что если кликнуть по красной надписи «Версия согласованного файла отличается..», то можно получить детализацию по изменению файлов.</a:t>
            </a:r>
          </a:p>
          <a:p>
            <a:r>
              <a:rPr lang="ru-RU" dirty="0"/>
              <a:t>Но она, на наш взгляд, не очень информативна</a:t>
            </a:r>
            <a:r>
              <a:rPr lang="en-US" dirty="0"/>
              <a:t>, </a:t>
            </a:r>
            <a:r>
              <a:rPr lang="ru-RU" dirty="0"/>
              <a:t>так как подписывается, как правило, один файл.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1CD18-9CE6-4898-9600-4833389C5128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65381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Удобнее смотреть через Версии файла!</a:t>
            </a:r>
          </a:p>
          <a:p>
            <a:endParaRPr lang="ru-RU" dirty="0"/>
          </a:p>
          <a:p>
            <a:r>
              <a:rPr lang="ru-RU" dirty="0"/>
              <a:t>Добавили вывод Виз в разрезе каждой версии.</a:t>
            </a:r>
          </a:p>
          <a:p>
            <a:r>
              <a:rPr lang="ru-RU" dirty="0"/>
              <a:t>Видно, кто какую версию согласовал!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1CD18-9CE6-4898-9600-4833389C5128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41767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При </a:t>
            </a:r>
            <a:r>
              <a:rPr lang="ru-RU"/>
              <a:t>анализе изменений функционал </a:t>
            </a:r>
            <a:r>
              <a:rPr lang="ru-RU" dirty="0"/>
              <a:t>«Показать отличия» - незаменимый помощник.</a:t>
            </a:r>
          </a:p>
          <a:p>
            <a:r>
              <a:rPr lang="ru-RU" dirty="0"/>
              <a:t>Сравнение файлов в </a:t>
            </a:r>
            <a:r>
              <a:rPr lang="en-US" dirty="0"/>
              <a:t>Word – </a:t>
            </a:r>
            <a:r>
              <a:rPr lang="ru-RU" dirty="0"/>
              <a:t>штатный инструмент.</a:t>
            </a:r>
          </a:p>
          <a:p>
            <a:r>
              <a:rPr lang="ru-RU" dirty="0"/>
              <a:t>Добавили сравнение </a:t>
            </a:r>
            <a:r>
              <a:rPr lang="en-US" dirty="0"/>
              <a:t>Excel </a:t>
            </a:r>
            <a:r>
              <a:rPr lang="ru-RU" dirty="0"/>
              <a:t>файлов.</a:t>
            </a:r>
          </a:p>
          <a:p>
            <a:r>
              <a:rPr lang="ru-RU" dirty="0"/>
              <a:t>Сделали также сравнение </a:t>
            </a:r>
            <a:r>
              <a:rPr lang="en-US" dirty="0"/>
              <a:t>pdf </a:t>
            </a:r>
            <a:r>
              <a:rPr lang="ru-RU" dirty="0"/>
              <a:t>файлов.</a:t>
            </a:r>
          </a:p>
          <a:p>
            <a:r>
              <a:rPr lang="ru-RU" dirty="0"/>
              <a:t>Для этого есть много бесплатных и платных инструментов.</a:t>
            </a:r>
            <a:endParaRPr lang="en-US" dirty="0"/>
          </a:p>
          <a:p>
            <a:r>
              <a:rPr lang="ru-RU" dirty="0"/>
              <a:t>А также сравнение </a:t>
            </a:r>
            <a:r>
              <a:rPr lang="en-US" dirty="0"/>
              <a:t>pdf </a:t>
            </a:r>
            <a:r>
              <a:rPr lang="ru-RU" dirty="0"/>
              <a:t>и </a:t>
            </a:r>
            <a:r>
              <a:rPr lang="en-US" dirty="0"/>
              <a:t>word</a:t>
            </a:r>
            <a:r>
              <a:rPr lang="ru-RU" dirty="0"/>
              <a:t> (</a:t>
            </a:r>
            <a:r>
              <a:rPr lang="en-US" dirty="0"/>
              <a:t>excel) </a:t>
            </a:r>
            <a:r>
              <a:rPr lang="ru-RU" dirty="0"/>
              <a:t>файлов!</a:t>
            </a:r>
            <a:endParaRPr lang="en-US" dirty="0"/>
          </a:p>
          <a:p>
            <a:r>
              <a:rPr lang="ru-RU" dirty="0"/>
              <a:t>Ведь любой документ можно преобразовать в </a:t>
            </a:r>
            <a:r>
              <a:rPr lang="en-US" dirty="0"/>
              <a:t>pdf</a:t>
            </a:r>
            <a:r>
              <a:rPr lang="ru-RU" dirty="0"/>
              <a:t> и сравнить</a:t>
            </a:r>
            <a:r>
              <a:rPr lang="en-US" dirty="0"/>
              <a:t>!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1CD18-9CE6-4898-9600-4833389C5128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17752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Но на ответственного надейся, но сам не плошай.</a:t>
            </a:r>
          </a:p>
          <a:p>
            <a:r>
              <a:rPr lang="ru-RU" dirty="0"/>
              <a:t>Добавили обязательный этап финальной проверки юридическим отделом.</a:t>
            </a:r>
          </a:p>
          <a:p>
            <a:r>
              <a:rPr lang="ru-RU" dirty="0"/>
              <a:t>При малейшем сомнении в достаточности Виз согласования с учетом области полномочия Участников, юр.отдел имеет право отказать в проверке и запросить доп.согласование.</a:t>
            </a:r>
          </a:p>
          <a:p>
            <a:r>
              <a:rPr lang="ru-RU" dirty="0"/>
              <a:t>В файл добавили реквизит «Проверен».</a:t>
            </a:r>
          </a:p>
          <a:p>
            <a:r>
              <a:rPr lang="ru-RU" dirty="0"/>
              <a:t>Право на его установку есть только у юридического отдела.</a:t>
            </a:r>
          </a:p>
          <a:p>
            <a:r>
              <a:rPr lang="ru-RU" dirty="0"/>
              <a:t>При изменении версии файла он сбрасывается!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1CD18-9CE6-4898-9600-4833389C5128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44071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Вот реальный пример из демо базы.</a:t>
            </a:r>
          </a:p>
          <a:p>
            <a:r>
              <a:rPr lang="ru-RU" dirty="0"/>
              <a:t>Была согласована версия 5, потом версия несколько раз обновлялась при перезаполнении, а потом еще была преобразована в </a:t>
            </a:r>
            <a:r>
              <a:rPr lang="en-US" dirty="0"/>
              <a:t>pdf.</a:t>
            </a:r>
          </a:p>
          <a:p>
            <a:r>
              <a:rPr lang="ru-RU" dirty="0"/>
              <a:t>И в таком виде поступила на проверку юристам.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Выделяем согласованную версию в </a:t>
            </a:r>
            <a:r>
              <a:rPr lang="en-US" dirty="0"/>
              <a:t>Word </a:t>
            </a:r>
            <a:r>
              <a:rPr lang="ru-RU" dirty="0"/>
              <a:t>и проверяемую в </a:t>
            </a:r>
            <a:r>
              <a:rPr lang="en-US" dirty="0"/>
              <a:t>pdf </a:t>
            </a:r>
            <a:r>
              <a:rPr lang="ru-RU" dirty="0"/>
              <a:t>и нажимаем волшебную кнопку «Показать отличия».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1CD18-9CE6-4898-9600-4833389C5128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01274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Сразу видно, что единственное изменение – добавился номер договора.</a:t>
            </a:r>
          </a:p>
          <a:p>
            <a:r>
              <a:rPr lang="ru-RU" dirty="0"/>
              <a:t>Можно смело ставить галку «Проверен», отправлять на подпись и идти пить чай.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1CD18-9CE6-4898-9600-4833389C5128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25096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Теперь на злобу дня – про ЭДО.</a:t>
            </a:r>
          </a:p>
          <a:p>
            <a:r>
              <a:rPr lang="ru-RU" dirty="0"/>
              <a:t>Проблема 1С-ЭДО была в том, что он может работать только с одной системой.</a:t>
            </a:r>
          </a:p>
          <a:p>
            <a:r>
              <a:rPr lang="ru-RU" dirty="0"/>
              <a:t>Как правило, она устанавливается в учетных системах.</a:t>
            </a:r>
          </a:p>
          <a:p>
            <a:r>
              <a:rPr lang="ru-RU" dirty="0"/>
              <a:t>Есть кастомизированные решения, но они дорогие и сложны в поддержке и эксплуатации.</a:t>
            </a:r>
          </a:p>
          <a:p>
            <a:r>
              <a:rPr lang="ru-RU" dirty="0"/>
              <a:t>Проблема в том, что подписание осуществляется руководителями – владельцами ЭП!</a:t>
            </a:r>
          </a:p>
          <a:p>
            <a:r>
              <a:rPr lang="ru-RU" dirty="0"/>
              <a:t>И мы не имеем право на ошибку – все должно быть безупречно.</a:t>
            </a:r>
          </a:p>
          <a:p>
            <a:r>
              <a:rPr lang="ru-RU" dirty="0"/>
              <a:t>100% успех – это подписание через </a:t>
            </a:r>
            <a:r>
              <a:rPr lang="ru-RU" b="1" dirty="0"/>
              <a:t>родной интерфейс ЭДО</a:t>
            </a:r>
            <a:r>
              <a:rPr lang="ru-RU" dirty="0"/>
              <a:t>.</a:t>
            </a:r>
          </a:p>
          <a:p>
            <a:r>
              <a:rPr lang="ru-RU" dirty="0"/>
              <a:t>Задача – перекинуть по одному клику туда. Но Платформа же обеспечивает </a:t>
            </a:r>
            <a:r>
              <a:rPr lang="ru-RU" b="1" dirty="0"/>
              <a:t>переход по внешним ссылкам</a:t>
            </a:r>
            <a:r>
              <a:rPr lang="ru-RU" dirty="0"/>
              <a:t>!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1CD18-9CE6-4898-9600-4833389C5128}" type="slidenum">
              <a:rPr lang="ru-RU" smtClean="0"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1267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Для начала сделали преобразование согласованного файла в формат </a:t>
            </a:r>
            <a:r>
              <a:rPr lang="en-US" dirty="0"/>
              <a:t>PDF/A.</a:t>
            </a:r>
          </a:p>
          <a:p>
            <a:r>
              <a:rPr lang="en-US" dirty="0"/>
              <a:t>PDF/A </a:t>
            </a:r>
            <a:r>
              <a:rPr lang="ru-RU" dirty="0"/>
              <a:t>обеспечивает отображение документа в неизменном виде, что очень важно для разбора конфликтных ситуаций.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>
                <a:solidFill>
                  <a:srgbClr val="000000"/>
                </a:solidFill>
                <a:latin typeface="Futura PT Demi"/>
                <a:cs typeface="Arial"/>
              </a:rPr>
              <a:t>Файл добавляется как версия к файлу – источнику, что делает возможным его прямое сравнение с согласованной версией.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Demi"/>
                <a:ea typeface="+mn-ea"/>
                <a:cs typeface="Arial"/>
              </a:rPr>
              <a:t>Добавление </a:t>
            </a:r>
            <a:r>
              <a:rPr kumimoji="0" lang="en-US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Demi"/>
                <a:ea typeface="+mn-ea"/>
                <a:cs typeface="Arial"/>
              </a:rPr>
              <a:t>pdf </a:t>
            </a: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Demi"/>
                <a:ea typeface="+mn-ea"/>
                <a:cs typeface="Arial"/>
              </a:rPr>
              <a:t>файла в систему ЭДО пока осуществляется вручную…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1CD18-9CE6-4898-9600-4833389C5128}" type="slidenum">
              <a:rPr lang="ru-RU" smtClean="0"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27192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Добавили реквизит «Ссылка на внешний источник» и переход по ней из задачи подписания.</a:t>
            </a:r>
          </a:p>
          <a:p>
            <a:r>
              <a:rPr lang="ru-RU" dirty="0"/>
              <a:t>Ну и все!!!</a:t>
            </a:r>
          </a:p>
          <a:p>
            <a:r>
              <a:rPr lang="ru-RU" dirty="0"/>
              <a:t>Причем юридический отдел в первую очередь проверяет файл во внешнем источнике.</a:t>
            </a:r>
          </a:p>
          <a:p>
            <a:r>
              <a:rPr lang="ru-RU" dirty="0"/>
              <a:t>А при изменении ссылки реквизит «Проверен» сбрасывается!</a:t>
            </a:r>
          </a:p>
          <a:p>
            <a:r>
              <a:rPr lang="ru-RU" dirty="0"/>
              <a:t>Граница на замке!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1CD18-9CE6-4898-9600-4833389C5128}" type="slidenum">
              <a:rPr lang="ru-RU" smtClean="0"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39355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заключение традиционный дисклеймер. </a:t>
            </a:r>
          </a:p>
          <a:p>
            <a:r>
              <a:rPr lang="ru-RU" dirty="0"/>
              <a:t>Мы, конечно, что-то дорабатываем, но все это основывается на конфигурации 1С</a:t>
            </a:r>
            <a:r>
              <a:rPr lang="en-US" dirty="0"/>
              <a:t>:</a:t>
            </a:r>
            <a:r>
              <a:rPr lang="ru-RU" dirty="0"/>
              <a:t>ДО и платформе!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1CD18-9CE6-4898-9600-4833389C5128}" type="slidenum">
              <a:rPr lang="ru-RU" smtClean="0"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7392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>
                <a:solidFill>
                  <a:srgbClr val="000000"/>
                </a:solidFill>
              </a:rPr>
              <a:t>Золоторудная компания Павлик занимается доб</a:t>
            </a:r>
            <a:r>
              <a:rPr lang="ru-RU" altLang="ru-RU" b="1" dirty="0">
                <a:solidFill>
                  <a:srgbClr val="000000"/>
                </a:solidFill>
              </a:rPr>
              <a:t>ы</a:t>
            </a:r>
            <a:r>
              <a:rPr lang="ru-RU" altLang="ru-RU" dirty="0">
                <a:solidFill>
                  <a:srgbClr val="000000"/>
                </a:solidFill>
              </a:rPr>
              <a:t>чей золота в Магаданской области.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1CD18-9CE6-4898-9600-4833389C5128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07692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Спасибо за внимание!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3897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1CD18-9CE6-4898-9600-4833389C5128}" type="slidenum">
              <a:rPr lang="ru-RU" smtClean="0"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0634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Это</a:t>
            </a:r>
            <a:r>
              <a:rPr lang="en-US" dirty="0"/>
              <a:t> </a:t>
            </a:r>
            <a:r>
              <a:rPr lang="ru-RU" dirty="0"/>
              <a:t>уже мой 4-ый доклад на тему внедрения ДО 3.0.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1CD18-9CE6-4898-9600-4833389C5128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33286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/>
              <a:t>Внедрение  у нас не большое, но нетривиальное. Количество документов и сотрудников растет.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/>
              <a:t>Версия программы на текущий момент 3.0.17.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/>
              <a:t>Поставили, наконец, платформу 8.3.27 и готовимся к переходу на 3.0.19 и далее.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1CD18-9CE6-4898-9600-4833389C5128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6139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Demi"/>
                <a:ea typeface="+mj-ea"/>
                <a:cs typeface="Arial"/>
              </a:rPr>
              <a:t>Предыдущая версия 2.1 была сильно кастомизирована. Каждое обновление является трудозатратным.</a:t>
            </a:r>
            <a:b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Demi"/>
                <a:ea typeface="+mj-ea"/>
                <a:cs typeface="Arial"/>
              </a:rPr>
            </a:b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Demi"/>
                <a:ea typeface="+mj-ea"/>
                <a:cs typeface="Arial"/>
              </a:rPr>
              <a:t>Вообще, при внедрении «подрядчики» дорабатывают программу под нужды предприятия, а потом их поддерживают. Эти их хлеб.</a:t>
            </a:r>
            <a:b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Demi"/>
                <a:ea typeface="+mj-ea"/>
                <a:cs typeface="Arial"/>
              </a:rPr>
            </a:b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Demi"/>
                <a:ea typeface="+mj-ea"/>
                <a:cs typeface="Arial"/>
              </a:rPr>
              <a:t>Но, в результате. альтернативные запросы по функционалу</a:t>
            </a:r>
            <a:r>
              <a:rPr kumimoji="0" lang="en-US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Demi"/>
                <a:ea typeface="+mj-ea"/>
                <a:cs typeface="Arial"/>
              </a:rPr>
              <a:t>,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Demi"/>
                <a:ea typeface="+mj-ea"/>
                <a:cs typeface="Arial"/>
              </a:rPr>
              <a:t>не доходят до Вендора и становятся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Demi"/>
                <a:ea typeface="+mj-ea"/>
                <a:cs typeface="Arial"/>
              </a:rPr>
              <a:t>пожизненным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Demi"/>
                <a:ea typeface="+mj-ea"/>
                <a:cs typeface="Arial"/>
              </a:rPr>
              <a:t> бременем для компании.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1CD18-9CE6-4898-9600-4833389C5128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3288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utura PT Demi"/>
              <a:ea typeface="+mj-ea"/>
              <a:cs typeface="Arial"/>
            </a:endParaRPr>
          </a:p>
          <a:p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Demi"/>
                <a:ea typeface="+mj-ea"/>
                <a:cs typeface="Arial"/>
              </a:rPr>
              <a:t>Если запросы не является чем-то сверхэкзотичным, то надо сообщать о них в поддержку 1С.</a:t>
            </a:r>
          </a:p>
          <a:p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Demi"/>
                <a:ea typeface="+mj-ea"/>
                <a:cs typeface="Arial"/>
              </a:rPr>
              <a:t>Возможно, после нескольких итераций, вы получите желанный ответ «Ваше пожелание зарегистрировано» и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Demi"/>
                <a:ea typeface="+mj-ea"/>
                <a:cs typeface="Arial"/>
              </a:rPr>
              <a:t>,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Demi"/>
                <a:ea typeface="+mj-ea"/>
                <a:cs typeface="Arial"/>
              </a:rPr>
              <a:t> рано или поздно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Demi"/>
                <a:ea typeface="+mj-ea"/>
                <a:cs typeface="Arial"/>
              </a:rPr>
              <a:t>,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Demi"/>
                <a:ea typeface="+mj-ea"/>
                <a:cs typeface="Arial"/>
              </a:rPr>
              <a:t> оно будет реализовано «из коробки».</a:t>
            </a:r>
          </a:p>
          <a:p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Demi"/>
                <a:ea typeface="+mj-ea"/>
                <a:cs typeface="Arial"/>
              </a:rPr>
              <a:t>Мы направляем пожелания по 3.0.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Demi"/>
                <a:ea typeface="+mj-ea"/>
                <a:cs typeface="Arial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Demi"/>
                <a:ea typeface="+mj-ea"/>
                <a:cs typeface="Arial"/>
              </a:rPr>
              <a:t>Но пока не все желания сбываются.</a:t>
            </a:r>
          </a:p>
          <a:p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Demi"/>
                <a:ea typeface="+mj-ea"/>
                <a:cs typeface="Arial"/>
              </a:rPr>
              <a:t>Но, как говорится, вода камень точит, но обращение же сильнее воды!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1CD18-9CE6-4898-9600-4833389C5128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416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Итак. Эпизод 3-ий</a:t>
            </a:r>
          </a:p>
          <a:p>
            <a:r>
              <a:rPr lang="ru-RU" dirty="0"/>
              <a:t>Согласование и проверка договорной документации.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1CD18-9CE6-4898-9600-4833389C5128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2837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Классический схема при согласовании – полный запрет изменений и полное пересогласование при </a:t>
            </a:r>
            <a:r>
              <a:rPr lang="ru-RU" b="1" dirty="0"/>
              <a:t>малейшем изменении</a:t>
            </a:r>
            <a:r>
              <a:rPr lang="ru-RU" dirty="0"/>
              <a:t>.</a:t>
            </a:r>
          </a:p>
          <a:p>
            <a:r>
              <a:rPr lang="ru-RU" dirty="0"/>
              <a:t>И «Меняться местами нельзя, ну совсем нельзя!».</a:t>
            </a:r>
          </a:p>
          <a:p>
            <a:r>
              <a:rPr lang="ru-RU" dirty="0"/>
              <a:t>При этом, конечно, не появляется зловещая надпись</a:t>
            </a:r>
            <a:r>
              <a:rPr lang="en-US" dirty="0"/>
              <a:t> </a:t>
            </a:r>
            <a:r>
              <a:rPr lang="ru-RU" dirty="0"/>
              <a:t>в Листе согласования 3.0 «</a:t>
            </a:r>
            <a:r>
              <a:rPr lang="ru-RU" b="1" dirty="0"/>
              <a:t>Версия согласованного файла отличается от текущей</a:t>
            </a:r>
            <a:r>
              <a:rPr lang="ru-RU" dirty="0"/>
              <a:t>», но цена этому велика…</a:t>
            </a:r>
          </a:p>
          <a:p>
            <a:endParaRPr lang="ru-RU" dirty="0"/>
          </a:p>
          <a:p>
            <a:r>
              <a:rPr lang="ru-RU" dirty="0"/>
              <a:t>Кстати, кто считает, что после добавления в договор одной запятой нужно </a:t>
            </a:r>
            <a:r>
              <a:rPr lang="ru-RU" b="1" dirty="0"/>
              <a:t>полное пересогласование </a:t>
            </a:r>
            <a:r>
              <a:rPr lang="ru-RU" dirty="0"/>
              <a:t>по всем Участникам</a:t>
            </a:r>
            <a:r>
              <a:rPr lang="en-US" dirty="0"/>
              <a:t>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1CD18-9CE6-4898-9600-4833389C5128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7638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39A3D8-C7D5-48E5-97B9-D3F158A597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BA1EA6E-9DC4-40E2-A222-751221ED01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40233C-A610-4C77-9D36-2AFC0412D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6BDE6-AA6A-41AD-8F37-2261B37614D8}" type="datetimeFigureOut">
              <a:rPr lang="ru-RU" smtClean="0"/>
              <a:t>10.12.2025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45BAA2-6745-46D8-9E9E-311B2B34E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23E1E0-FF2A-42BD-9D8C-207D6968A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44C38-BDC6-41BA-9778-3C9BD5EBD37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1834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67BEC3-EF82-4AB1-A0B7-D0BE5CEF9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DB4E56-B369-455B-A1BE-FA0F194707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D07A3F-6608-4FA1-9E7C-71E87C1B8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6BDE6-AA6A-41AD-8F37-2261B37614D8}" type="datetimeFigureOut">
              <a:rPr lang="ru-RU" smtClean="0"/>
              <a:t>10.12.2025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E991B6-89BF-45D8-A760-FB1DD0F3C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D46DCB-D0CC-453B-AF42-0C660D0C1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44C38-BDC6-41BA-9778-3C9BD5EBD37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2565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C97E327-5827-402F-8C4B-CDFCB53574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328BC1-9C20-40C5-80DE-BBB7ED6AB2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C2AFC5-5144-4C15-B31C-3D8BD79A0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6BDE6-AA6A-41AD-8F37-2261B37614D8}" type="datetimeFigureOut">
              <a:rPr lang="ru-RU" smtClean="0"/>
              <a:t>10.12.2025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30C497-CEC7-4A48-8A6D-908BB210F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F7CC52-170D-4D56-BA91-F5F3DF137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44C38-BDC6-41BA-9778-3C9BD5EBD37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60825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>
            <a:extLst>
              <a:ext uri="{FF2B5EF4-FFF2-40B4-BE49-F238E27FC236}">
                <a16:creationId xmlns:a16="http://schemas.microsoft.com/office/drawing/2014/main" id="{2FA53CB0-745C-F683-33FB-08E96262DE4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66705" y="265960"/>
            <a:ext cx="6500722" cy="669544"/>
          </a:xfrm>
          <a:noFill/>
        </p:spPr>
        <p:txBody>
          <a:bodyPr vert="horz" wrap="square" lIns="91440" tIns="45720" rIns="91440" bIns="45720" rtlCol="0" anchor="b">
            <a:noAutofit/>
          </a:bodyPr>
          <a:lstStyle>
            <a:lvl1pPr marL="0" indent="0">
              <a:buNone/>
              <a:defRPr lang="ru-RU" smtClean="0"/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/>
            <a:r>
              <a:rPr lang="ru-RU" dirty="0"/>
              <a:t>Образец текста</a:t>
            </a:r>
          </a:p>
        </p:txBody>
      </p:sp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BD8B00D1-ADEB-3F3D-7BE2-C18D7FCB1B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34934"/>
            <a:ext cx="4401475" cy="6856413"/>
          </a:xfrm>
          <a:noFill/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BFAD91-3E02-5A42-84F5-4BC88BB0AB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6705" y="1638223"/>
            <a:ext cx="6840000" cy="3060000"/>
          </a:xfrm>
          <a:noFill/>
        </p:spPr>
        <p:txBody>
          <a:bodyPr wrap="square" rtlCol="0">
            <a:spAutoFit/>
          </a:bodyPr>
          <a:lstStyle>
            <a:lvl1pPr marL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defRPr lang="ru-RU" sz="48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>
              <a:lnSpc>
                <a:spcPct val="110000"/>
              </a:lnSpc>
              <a:spcBef>
                <a:spcPts val="600"/>
              </a:spcBef>
            </a:pPr>
            <a:r>
              <a:rPr lang="ru-RU" dirty="0"/>
              <a:t>ОБРАЗЕЦ ЗАГОЛОВКА</a:t>
            </a:r>
          </a:p>
        </p:txBody>
      </p:sp>
      <p:sp>
        <p:nvSpPr>
          <p:cNvPr id="32" name="Текст 31">
            <a:extLst>
              <a:ext uri="{FF2B5EF4-FFF2-40B4-BE49-F238E27FC236}">
                <a16:creationId xmlns:a16="http://schemas.microsoft.com/office/drawing/2014/main" id="{82CF9065-C10F-70B6-4994-DB2626281B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5178" y="5616912"/>
            <a:ext cx="4608512" cy="424732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ru-RU" sz="2400" b="1" dirty="0" smtClean="0"/>
            </a:lvl1pPr>
            <a:lvl2pPr>
              <a:defRPr lang="ru-RU" sz="1800" dirty="0" smtClean="0"/>
            </a:lvl2pPr>
            <a:lvl3pPr>
              <a:defRPr lang="ru-RU" sz="1800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marL="0" lvl="0"/>
            <a:r>
              <a:rPr lang="ru-RU" dirty="0"/>
              <a:t>Автор Презентации</a:t>
            </a:r>
          </a:p>
        </p:txBody>
      </p:sp>
      <p:sp>
        <p:nvSpPr>
          <p:cNvPr id="34" name="Текст 33">
            <a:extLst>
              <a:ext uri="{FF2B5EF4-FFF2-40B4-BE49-F238E27FC236}">
                <a16:creationId xmlns:a16="http://schemas.microsoft.com/office/drawing/2014/main" id="{B25987E8-29A0-5A6A-9C3E-B627006CE6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65177" y="6097456"/>
            <a:ext cx="4608513" cy="258532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ru-RU" b="0" smtClean="0"/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/>
            <a:r>
              <a:rPr lang="ru-RU" dirty="0"/>
              <a:t>Образец текста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5E596352-AFA9-C9E6-AFBA-68BE90CC28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324354" y="5616912"/>
            <a:ext cx="1143073" cy="424732"/>
          </a:xfr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>
              <a:buNone/>
              <a:defRPr lang="ru-RU" sz="2400" b="1" dirty="0"/>
            </a:lvl1pPr>
          </a:lstStyle>
          <a:p>
            <a:pPr marL="228600" lvl="0" indent="-228600"/>
            <a:r>
              <a:rPr lang="ru-RU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4982944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вершающи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 ">
            <a:extLst>
              <a:ext uri="{FF2B5EF4-FFF2-40B4-BE49-F238E27FC236}">
                <a16:creationId xmlns:a16="http://schemas.microsoft.com/office/drawing/2014/main" id="{B2D6861C-3F17-7581-9947-61AEF2D54F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184573"/>
            <a:ext cx="11804588" cy="6488855"/>
          </a:xfrm>
          <a:prstGeom prst="rect">
            <a:avLst/>
          </a:prstGeom>
        </p:spPr>
      </p:pic>
      <p:sp>
        <p:nvSpPr>
          <p:cNvPr id="7" name="Shape 2">
            <a:extLst>
              <a:ext uri="{FF2B5EF4-FFF2-40B4-BE49-F238E27FC236}">
                <a16:creationId xmlns:a16="http://schemas.microsoft.com/office/drawing/2014/main" id="{34CE469F-A1EC-0907-2085-4E575AC13AEC}"/>
              </a:ext>
            </a:extLst>
          </p:cNvPr>
          <p:cNvSpPr/>
          <p:nvPr userDrawn="1"/>
        </p:nvSpPr>
        <p:spPr>
          <a:xfrm>
            <a:off x="6324567" y="540126"/>
            <a:ext cx="5321272" cy="5784097"/>
          </a:xfrm>
          <a:prstGeom prst="roundRect">
            <a:avLst>
              <a:gd name="adj" fmla="val 3179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B08AE2D0-FCCF-ED81-A4E1-C496EE6F6E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9987" y="1489214"/>
            <a:ext cx="5035550" cy="1898650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ts val="7499"/>
              </a:lnSpc>
              <a:buNone/>
              <a:defRPr lang="ru-RU" sz="5999" b="1" kern="1200" dirty="0" smtClean="0">
                <a:solidFill>
                  <a:srgbClr val="000000">
                    <a:alpha val="100000"/>
                  </a:srgbClr>
                </a:solidFill>
                <a:latin typeface="Arial" panose="020B0604020202020204" pitchFamily="34" charset="0"/>
                <a:ea typeface="Helvetica Neue Medium" pitchFamily="34" charset="-122"/>
                <a:cs typeface="Arial" panose="020B0604020202020204" pitchFamily="34" charset="0"/>
              </a:defRPr>
            </a:lvl1pPr>
            <a:lvl2pPr marL="0" algn="l" defTabSz="914400" rtl="0" eaLnBrk="1" latinLnBrk="0" hangingPunct="1">
              <a:lnSpc>
                <a:spcPts val="7499"/>
              </a:lnSpc>
              <a:defRPr lang="ru-RU" sz="5999" b="1" kern="1200" dirty="0" smtClean="0">
                <a:solidFill>
                  <a:srgbClr val="000000">
                    <a:alpha val="100000"/>
                  </a:srgbClr>
                </a:solidFill>
                <a:latin typeface="Arial" panose="020B0604020202020204" pitchFamily="34" charset="0"/>
                <a:ea typeface="Helvetica Neue Medium" pitchFamily="34" charset="-122"/>
                <a:cs typeface="Arial" panose="020B0604020202020204" pitchFamily="34" charset="0"/>
              </a:defRPr>
            </a:lvl2pPr>
            <a:lvl3pPr marL="0" algn="l" defTabSz="914400" rtl="0" eaLnBrk="1" latinLnBrk="0" hangingPunct="1">
              <a:lnSpc>
                <a:spcPts val="7499"/>
              </a:lnSpc>
              <a:defRPr lang="ru-RU" sz="5999" b="1" kern="1200" dirty="0" smtClean="0">
                <a:solidFill>
                  <a:srgbClr val="000000">
                    <a:alpha val="100000"/>
                  </a:srgbClr>
                </a:solidFill>
                <a:latin typeface="Arial" panose="020B0604020202020204" pitchFamily="34" charset="0"/>
                <a:ea typeface="Helvetica Neue Medium" pitchFamily="34" charset="-122"/>
                <a:cs typeface="Arial" panose="020B0604020202020204" pitchFamily="34" charset="0"/>
              </a:defRPr>
            </a:lvl3pPr>
            <a:lvl4pPr marL="0" algn="l" defTabSz="914400" rtl="0" eaLnBrk="1" latinLnBrk="0" hangingPunct="1">
              <a:lnSpc>
                <a:spcPts val="7499"/>
              </a:lnSpc>
              <a:defRPr lang="ru-RU" sz="5999" b="1" kern="1200" dirty="0" smtClean="0">
                <a:solidFill>
                  <a:srgbClr val="000000">
                    <a:alpha val="100000"/>
                  </a:srgbClr>
                </a:solidFill>
                <a:latin typeface="Arial" panose="020B0604020202020204" pitchFamily="34" charset="0"/>
                <a:ea typeface="Helvetica Neue Medium" pitchFamily="34" charset="-122"/>
                <a:cs typeface="Arial" panose="020B0604020202020204" pitchFamily="34" charset="0"/>
              </a:defRPr>
            </a:lvl4pPr>
            <a:lvl5pPr marL="0" algn="l" defTabSz="914400" rtl="0" eaLnBrk="1" latinLnBrk="0" hangingPunct="1">
              <a:lnSpc>
                <a:spcPts val="7499"/>
              </a:lnSpc>
              <a:defRPr lang="ru-RU" sz="5999" b="1" kern="1200" dirty="0">
                <a:solidFill>
                  <a:srgbClr val="000000">
                    <a:alpha val="100000"/>
                  </a:srgbClr>
                </a:solidFill>
                <a:latin typeface="Arial" panose="020B0604020202020204" pitchFamily="34" charset="0"/>
                <a:ea typeface="Helvetica Neue Medium" pitchFamily="34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Призыв к действию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BF5E8EE6-8D66-F905-D439-C89B66225A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3548" y="5319057"/>
            <a:ext cx="4971989" cy="1082770"/>
          </a:xfrm>
          <a:noFill/>
          <a:ln/>
        </p:spPr>
        <p:txBody>
          <a:bodyPr wrap="square" lIns="0" tIns="0" rIns="0" bIns="0" rtlCol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2000" dirty="0" smtClean="0">
                <a:solidFill>
                  <a:srgbClr val="000000">
                    <a:alpha val="100000"/>
                  </a:srgbClr>
                </a:solidFill>
                <a:ea typeface="Helvetica Neue Regular" pitchFamily="34" charset="-122"/>
              </a:defRPr>
            </a:lvl1pPr>
          </a:lstStyle>
          <a:p>
            <a:pPr>
              <a:lnSpc>
                <a:spcPts val="2599"/>
              </a:lnSpc>
            </a:pPr>
            <a:r>
              <a:rPr lang="en-US" sz="2000" dirty="0" err="1">
                <a:solidFill>
                  <a:srgbClr val="000000">
                    <a:alpha val="100000"/>
                  </a:srgbClr>
                </a:solidFill>
                <a:latin typeface="Arial" panose="020B0604020202020204" pitchFamily="34" charset="0"/>
                <a:ea typeface="Helvetica Neue Regular" pitchFamily="34" charset="-122"/>
                <a:cs typeface="Arial" panose="020B0604020202020204" pitchFamily="34" charset="0"/>
              </a:rPr>
              <a:t>Фирма</a:t>
            </a:r>
            <a:r>
              <a:rPr lang="en-US" sz="2000" dirty="0">
                <a:solidFill>
                  <a:srgbClr val="000000">
                    <a:alpha val="100000"/>
                  </a:srgbClr>
                </a:solidFill>
                <a:latin typeface="Arial" panose="020B0604020202020204" pitchFamily="34" charset="0"/>
                <a:ea typeface="Helvetica Neue Regular" pitchFamily="34" charset="-122"/>
                <a:cs typeface="Arial" panose="020B0604020202020204" pitchFamily="34" charset="0"/>
              </a:rPr>
              <a:t> «1С», </a:t>
            </a:r>
            <a:r>
              <a:rPr lang="en-US" sz="2000" dirty="0" err="1">
                <a:solidFill>
                  <a:srgbClr val="000000">
                    <a:alpha val="100000"/>
                  </a:srgbClr>
                </a:solidFill>
                <a:latin typeface="Arial" panose="020B0604020202020204" pitchFamily="34" charset="0"/>
                <a:ea typeface="Helvetica Neue Regular" pitchFamily="34" charset="-122"/>
                <a:cs typeface="Arial" panose="020B0604020202020204" pitchFamily="34" charset="0"/>
              </a:rPr>
              <a:t>март</a:t>
            </a:r>
            <a:r>
              <a:rPr lang="en-US" sz="2000" dirty="0">
                <a:solidFill>
                  <a:srgbClr val="000000">
                    <a:alpha val="100000"/>
                  </a:srgbClr>
                </a:solidFill>
                <a:latin typeface="Arial" panose="020B0604020202020204" pitchFamily="34" charset="0"/>
                <a:ea typeface="Helvetica Neue Regular" pitchFamily="34" charset="-122"/>
                <a:cs typeface="Arial" panose="020B0604020202020204" pitchFamily="34" charset="0"/>
              </a:rPr>
              <a:t> 2025 г.</a:t>
            </a:r>
            <a:r>
              <a:rPr lang="ru-RU" sz="2000" dirty="0">
                <a:solidFill>
                  <a:srgbClr val="000000">
                    <a:alpha val="100000"/>
                  </a:srgbClr>
                </a:solidFill>
                <a:latin typeface="Arial" panose="020B0604020202020204" pitchFamily="34" charset="0"/>
                <a:ea typeface="Helvetica Neue Regular" pitchFamily="34" charset="-122"/>
                <a:cs typeface="Arial" panose="020B0604020202020204" pitchFamily="34" charset="0"/>
              </a:rPr>
              <a:t>                        </a:t>
            </a:r>
            <a:r>
              <a:rPr lang="en-US" sz="2000" dirty="0">
                <a:solidFill>
                  <a:srgbClr val="000000">
                    <a:alpha val="100000"/>
                  </a:srgbClr>
                </a:solidFill>
                <a:latin typeface="Arial" panose="020B0604020202020204" pitchFamily="34" charset="0"/>
                <a:ea typeface="Helvetica Neue Regular" pitchFamily="34" charset="-122"/>
                <a:cs typeface="Arial" panose="020B0604020202020204" pitchFamily="34" charset="0"/>
              </a:rPr>
              <a:t>1с@1c.ru</a:t>
            </a:r>
            <a:r>
              <a:rPr lang="ru-RU" sz="2000" dirty="0">
                <a:solidFill>
                  <a:srgbClr val="000000">
                    <a:alpha val="100000"/>
                  </a:srgbClr>
                </a:solidFill>
                <a:latin typeface="Arial" panose="020B0604020202020204" pitchFamily="34" charset="0"/>
                <a:ea typeface="Helvetica Neue Regular" pitchFamily="34" charset="-122"/>
                <a:cs typeface="Arial" panose="020B0604020202020204" pitchFamily="34" charset="0"/>
              </a:rPr>
              <a:t>                                                            </a:t>
            </a:r>
            <a:r>
              <a:rPr lang="en-US" sz="2000" dirty="0">
                <a:solidFill>
                  <a:srgbClr val="000000">
                    <a:alpha val="100000"/>
                  </a:srgbClr>
                </a:solidFill>
                <a:latin typeface="Arial" panose="020B0604020202020204" pitchFamily="34" charset="0"/>
                <a:ea typeface="Helvetica Neue Regular" pitchFamily="34" charset="-122"/>
                <a:cs typeface="Arial" panose="020B0604020202020204" pitchFamily="34" charset="0"/>
              </a:rPr>
              <a:t>+7 (495) 258-44-08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2A2E2D67-4618-C498-FBCB-54B0928ECC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24600" y="539750"/>
            <a:ext cx="5321300" cy="5784850"/>
          </a:xfrm>
          <a:prstGeom prst="roundRect">
            <a:avLst>
              <a:gd name="adj" fmla="val 3063"/>
            </a:avLst>
          </a:prstGeom>
        </p:spPr>
        <p:txBody>
          <a:bodyPr/>
          <a:lstStyle/>
          <a:p>
            <a:endParaRPr lang="ru-RU" dirty="0"/>
          </a:p>
        </p:txBody>
      </p:sp>
      <p:pic>
        <p:nvPicPr>
          <p:cNvPr id="4" name="Image 1" descr=" ">
            <a:extLst>
              <a:ext uri="{FF2B5EF4-FFF2-40B4-BE49-F238E27FC236}">
                <a16:creationId xmlns:a16="http://schemas.microsoft.com/office/drawing/2014/main" id="{3E81F5A7-1F79-1A95-6DC3-173A92291E5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3548" y="540126"/>
            <a:ext cx="622297" cy="33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573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>
            <a:extLst>
              <a:ext uri="{FF2B5EF4-FFF2-40B4-BE49-F238E27FC236}">
                <a16:creationId xmlns:a16="http://schemas.microsoft.com/office/drawing/2014/main" id="{B4899DEA-D851-49F4-8BBF-A383AB997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368" y="1904871"/>
            <a:ext cx="10591412" cy="45723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39142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90157A-21EB-437E-B291-0C857FA38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770CD5-814A-4737-AEF2-3035630A87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888F4C-88D5-4B7D-9B4D-0CE5D017E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6BDE6-AA6A-41AD-8F37-2261B37614D8}" type="datetimeFigureOut">
              <a:rPr lang="ru-RU" smtClean="0"/>
              <a:t>10.12.2025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9FB394-06C5-43A0-9D93-3B23B7FBC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9D8FC0-225A-4D2D-9A8C-DD2A2A0D0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44C38-BDC6-41BA-9778-3C9BD5EBD37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3126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B0C3A9-577E-4074-919E-1B5F84EDD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279C25-3CC5-4188-ABBB-FB8F6A28E3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964F8C-D878-423F-8A66-ADED625BE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6BDE6-AA6A-41AD-8F37-2261B37614D8}" type="datetimeFigureOut">
              <a:rPr lang="ru-RU" smtClean="0"/>
              <a:t>10.12.2025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984DCB-B47C-4DDF-9058-B22FB9921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5630CE-D72C-4237-A9E4-4F203EECF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44C38-BDC6-41BA-9778-3C9BD5EBD37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306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38C6C-115E-4489-BB6B-57A21C564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75A1C1-EF53-4046-8B39-50849A50E2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E08253D-C34C-4D1D-ABB9-9CF492AF2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123FC1-C771-4668-9E98-24CDA56F5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6BDE6-AA6A-41AD-8F37-2261B37614D8}" type="datetimeFigureOut">
              <a:rPr lang="ru-RU" smtClean="0"/>
              <a:t>10.12.2025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E53090-CB21-4E87-9DE4-1DFE5FD9F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B63778-A5A0-4B1A-8881-36966DA1E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44C38-BDC6-41BA-9778-3C9BD5EBD37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7242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76884D-0AE0-42CD-BE49-615665985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F9BBF6-4A90-4B3B-824E-76034F630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D95A8FB-898B-4516-A90C-F38F5DFF1C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1A6314F-CA28-4160-AD5B-EFAABEEB84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E6AD62B-05D1-4B00-B347-6A67EB76BF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012FA20-3419-4153-9684-472C87280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6BDE6-AA6A-41AD-8F37-2261B37614D8}" type="datetimeFigureOut">
              <a:rPr lang="ru-RU" smtClean="0"/>
              <a:t>10.12.2025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BB40880-17A6-45B6-B00B-18D382862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BCAE473-6D04-45A4-A98B-FF45723D3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44C38-BDC6-41BA-9778-3C9BD5EBD37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5421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25FF7C-EBA1-4BFE-A3FE-B0016BC6F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9C99824-7A1C-4FB4-92DF-ACEC3CA32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6BDE6-AA6A-41AD-8F37-2261B37614D8}" type="datetimeFigureOut">
              <a:rPr lang="ru-RU" smtClean="0"/>
              <a:t>10.12.2025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4DC9789-D7DB-484A-B53F-5CF211CD3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1BA76BA-6FF6-42DE-B63F-2FC3C7445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44C38-BDC6-41BA-9778-3C9BD5EBD37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9866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5E4960F-6F43-48F5-9DDA-583F4093B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6BDE6-AA6A-41AD-8F37-2261B37614D8}" type="datetimeFigureOut">
              <a:rPr lang="ru-RU" smtClean="0"/>
              <a:t>10.12.2025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168F13B-C20C-4B06-B69A-95564535C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A5A55A4-8261-4589-8675-92624F908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44C38-BDC6-41BA-9778-3C9BD5EBD37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3781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314B69-60F4-4963-88F9-241305422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CD4536-24C9-43D6-A1BA-12678893F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3B4061C-0593-483E-971B-C910EF2C56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DB7907-C09B-49C9-B04F-EC908551C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6BDE6-AA6A-41AD-8F37-2261B37614D8}" type="datetimeFigureOut">
              <a:rPr lang="ru-RU" smtClean="0"/>
              <a:t>10.12.2025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49DCC91-D932-4F3B-818E-DC2DBC9A0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CE2DD4F-5EBF-476B-9F28-7F48C3969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44C38-BDC6-41BA-9778-3C9BD5EBD37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4798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B0029-8BE9-458A-A9A3-DFD975894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A37C8C9-8D70-461B-96D0-D87E4CB6A7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B864FB7-80A4-42DB-833E-D7112BC3CC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E801A4-4D89-4C08-8D6C-B059E6F08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6BDE6-AA6A-41AD-8F37-2261B37614D8}" type="datetimeFigureOut">
              <a:rPr lang="ru-RU" smtClean="0"/>
              <a:t>10.12.2025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F8C7C50-1BE4-41ED-B5B2-F7346722D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061FBA-EA9F-4BDA-AB9C-45ECC91F1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44C38-BDC6-41BA-9778-3C9BD5EBD37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8693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E1E9D3-16C6-46C7-8EB7-152601E7E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0DDE0D-1A9C-4D6F-9ADC-E0DC2F0BAE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427E66-031C-45E2-8F7B-32C6F467E8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6BDE6-AA6A-41AD-8F37-2261B37614D8}" type="datetimeFigureOut">
              <a:rPr lang="ru-RU" smtClean="0"/>
              <a:t>10.12.2025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92AFFB-C67D-4C65-B00B-15A13CE2A6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BC05BE-09F0-4D4E-ACFA-575340600A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44C38-BDC6-41BA-9778-3C9BD5EBD37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0308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711A86-E977-F5A9-880E-1A917665D7D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31880" r="31880"/>
          <a:stretch>
            <a:fillRect/>
          </a:stretch>
        </p:blipFill>
        <p:spPr>
          <a:xfrm>
            <a:off x="0" y="-34933"/>
            <a:ext cx="4401475" cy="6925688"/>
          </a:xfrm>
        </p:spPr>
      </p:pic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39A03706-7735-FD0B-AC6F-DE8B2754CCC7}"/>
              </a:ext>
            </a:extLst>
          </p:cNvPr>
          <p:cNvGrpSpPr/>
          <p:nvPr/>
        </p:nvGrpSpPr>
        <p:grpSpPr>
          <a:xfrm>
            <a:off x="-136526" y="-34934"/>
            <a:ext cx="12328525" cy="6892934"/>
            <a:chOff x="0" y="0"/>
            <a:chExt cx="12328525" cy="6858000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5FD678FE-6824-777E-8675-2F3FB588D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89075" y="0"/>
              <a:ext cx="10839450" cy="6858000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A0CA4112-B63C-183D-0566-DC38A420A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741248"/>
              <a:ext cx="3607079" cy="537550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19F63162-4A45-A7BC-B1B2-97F5C2845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3797" y="2850069"/>
              <a:ext cx="1716600" cy="1157863"/>
            </a:xfrm>
            <a:prstGeom prst="rect">
              <a:avLst/>
            </a:prstGeom>
          </p:spPr>
        </p:pic>
      </p:grpSp>
      <p:sp>
        <p:nvSpPr>
          <p:cNvPr id="20" name="Текст 19">
            <a:extLst>
              <a:ext uri="{FF2B5EF4-FFF2-40B4-BE49-F238E27FC236}">
                <a16:creationId xmlns:a16="http://schemas.microsoft.com/office/drawing/2014/main" id="{52628CBE-B5E0-4FA7-76F9-B8BACD97727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58266" y="265960"/>
            <a:ext cx="7433733" cy="669544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10-я конференция «День Документооборота» </a:t>
            </a:r>
          </a:p>
        </p:txBody>
      </p: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3D43CE7D-EA46-6598-2B40-DC7AC9E6D9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66705" y="1122246"/>
            <a:ext cx="6840000" cy="4091954"/>
          </a:xfrm>
        </p:spPr>
        <p:txBody>
          <a:bodyPr/>
          <a:lstStyle/>
          <a:p>
            <a:r>
              <a:rPr lang="ru-RU" dirty="0"/>
              <a:t>Согласование, проверка </a:t>
            </a:r>
            <a:br>
              <a:rPr lang="ru-RU" dirty="0"/>
            </a:br>
            <a:r>
              <a:rPr lang="ru-RU" dirty="0"/>
              <a:t>и подписание Договорной Документации</a:t>
            </a: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2D2B68E9-AEE3-501B-C741-2293FAD78E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Казаков Андрей Алексеевич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84DF667E-707F-CB84-9285-1F7F6B53336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65177" y="6097456"/>
            <a:ext cx="4608513" cy="480131"/>
          </a:xfrm>
        </p:spPr>
        <p:txBody>
          <a:bodyPr/>
          <a:lstStyle/>
          <a:p>
            <a:r>
              <a:rPr lang="ru-RU" dirty="0"/>
              <a:t>АО «ПАВЛИК»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6E6086B4-278B-199C-7BD7-FCD12F62CC4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923206" y="5616912"/>
            <a:ext cx="1492045" cy="337183"/>
          </a:xfrm>
        </p:spPr>
        <p:txBody>
          <a:bodyPr/>
          <a:lstStyle/>
          <a:p>
            <a:r>
              <a:rPr lang="ru-RU" sz="1400" dirty="0"/>
              <a:t>12 декабря 2025</a:t>
            </a: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ACA90728-83F8-DC86-8D8A-E58B9353714B}"/>
              </a:ext>
            </a:extLst>
          </p:cNvPr>
          <p:cNvGrpSpPr/>
          <p:nvPr/>
        </p:nvGrpSpPr>
        <p:grpSpPr>
          <a:xfrm>
            <a:off x="4758266" y="1123281"/>
            <a:ext cx="6552000" cy="4470708"/>
            <a:chOff x="614975" y="991316"/>
            <a:chExt cx="6552000" cy="4470708"/>
          </a:xfrm>
          <a:effectLst/>
        </p:grpSpPr>
        <p:cxnSp>
          <p:nvCxnSpPr>
            <p:cNvPr id="27" name="Прямая соединительная линия 26">
              <a:extLst>
                <a:ext uri="{FF2B5EF4-FFF2-40B4-BE49-F238E27FC236}">
                  <a16:creationId xmlns:a16="http://schemas.microsoft.com/office/drawing/2014/main" id="{581DB076-A5EF-3F71-DFF1-1F6425EF3C5E}"/>
                </a:ext>
              </a:extLst>
            </p:cNvPr>
            <p:cNvCxnSpPr/>
            <p:nvPr/>
          </p:nvCxnSpPr>
          <p:spPr>
            <a:xfrm>
              <a:off x="614975" y="991316"/>
              <a:ext cx="6552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B612C286-EAAA-9413-E27A-C48C6474B777}"/>
                </a:ext>
              </a:extLst>
            </p:cNvPr>
            <p:cNvCxnSpPr>
              <a:cxnSpLocks/>
            </p:cNvCxnSpPr>
            <p:nvPr/>
          </p:nvCxnSpPr>
          <p:spPr>
            <a:xfrm>
              <a:off x="643052" y="5462024"/>
              <a:ext cx="4536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1B4C8DC8-8F48-DB8A-F313-4125A49AFCB4}"/>
                </a:ext>
              </a:extLst>
            </p:cNvPr>
            <p:cNvCxnSpPr>
              <a:cxnSpLocks/>
            </p:cNvCxnSpPr>
            <p:nvPr/>
          </p:nvCxnSpPr>
          <p:spPr>
            <a:xfrm>
              <a:off x="5927452" y="5462024"/>
              <a:ext cx="114307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E92B10-EFB7-4E99-9B74-31C6EA8796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2266" y="2634092"/>
            <a:ext cx="2099734" cy="823425"/>
          </a:xfrm>
          <a:prstGeom prst="rect">
            <a:avLst/>
          </a:prstGeom>
        </p:spPr>
      </p:pic>
      <p:sp>
        <p:nvSpPr>
          <p:cNvPr id="9" name="Стрелка: шеврон 8">
            <a:extLst>
              <a:ext uri="{FF2B5EF4-FFF2-40B4-BE49-F238E27FC236}">
                <a16:creationId xmlns:a16="http://schemas.microsoft.com/office/drawing/2014/main" id="{C184BAD1-1B7E-459E-8340-9234A56FB2F7}"/>
              </a:ext>
            </a:extLst>
          </p:cNvPr>
          <p:cNvSpPr/>
          <p:nvPr/>
        </p:nvSpPr>
        <p:spPr>
          <a:xfrm rot="10800000">
            <a:off x="9390803" y="2647249"/>
            <a:ext cx="783771" cy="1034143"/>
          </a:xfrm>
          <a:prstGeom prst="chevron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999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86EDC9C1-4F63-497B-A66F-E208A3E8F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725" y="1295400"/>
            <a:ext cx="8280400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9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Изменения после </a:t>
            </a:r>
            <a:r>
              <a:rPr kumimoji="0" lang="ru-RU" altLang="ru-RU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согласования</a:t>
            </a:r>
            <a:r>
              <a:rPr kumimoji="0" lang="en-US" altLang="ru-RU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:</a:t>
            </a:r>
            <a:endParaRPr kumimoji="0" lang="ru-RU" altLang="ru-RU" sz="2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8238AAAE-E435-437A-A4C4-629351403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3618" y="2337846"/>
            <a:ext cx="5819711" cy="247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Внесение номера и даты договора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Корректировка подписанта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Преобразование файла в формат </a:t>
            </a:r>
            <a:r>
              <a:rPr kumimoji="0" lang="en-US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PDF/A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Версия, подписанная со стороны контрагента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endParaRPr kumimoji="0" lang="ru-RU" altLang="ru-RU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endParaRPr lang="ru-RU" altLang="ru-RU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endParaRPr kumimoji="0" lang="ru-RU" altLang="ru-RU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pic>
        <p:nvPicPr>
          <p:cNvPr id="6" name="Рисунок 4">
            <a:extLst>
              <a:ext uri="{FF2B5EF4-FFF2-40B4-BE49-F238E27FC236}">
                <a16:creationId xmlns:a16="http://schemas.microsoft.com/office/drawing/2014/main" id="{7323D3B4-5BA3-4BF8-8E6A-4B7D7EB85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6808" y="2337846"/>
            <a:ext cx="2073275" cy="36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D6D3397-772A-4AB2-9049-110BE3E8DD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650" y="2180810"/>
            <a:ext cx="2727489" cy="4091234"/>
          </a:xfrm>
          <a:prstGeom prst="rect">
            <a:avLst/>
          </a:prstGeom>
        </p:spPr>
      </p:pic>
      <p:pic>
        <p:nvPicPr>
          <p:cNvPr id="1030" name="Picture 6" descr="Picture background">
            <a:extLst>
              <a:ext uri="{FF2B5EF4-FFF2-40B4-BE49-F238E27FC236}">
                <a16:creationId xmlns:a16="http://schemas.microsoft.com/office/drawing/2014/main" id="{305AD93A-731B-47D3-9032-9B7B955D6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454" y="4738023"/>
            <a:ext cx="3049154" cy="185659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603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46965442-E1CC-42DD-9D39-9BF1AAC1D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619" y="1354393"/>
            <a:ext cx="10324281" cy="93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9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Результаты применения классической схемы на одном виде ДД</a:t>
            </a:r>
            <a:r>
              <a:rPr kumimoji="0" lang="en-US" altLang="ru-RU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:</a:t>
            </a:r>
            <a:endParaRPr kumimoji="0" lang="ru-RU" altLang="ru-RU" sz="2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3B489C12-6B80-46FE-BEDF-30D50E852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619" y="2458878"/>
            <a:ext cx="5010771" cy="360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Увеличилось количество циклов согласования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lang="ru-RU" alt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Обработка удалялась </a:t>
            </a:r>
            <a:br>
              <a:rPr lang="ru-RU" alt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</a:br>
            <a:r>
              <a:rPr lang="ru-RU" alt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и запускалась заново</a:t>
            </a:r>
            <a:endParaRPr kumimoji="0" lang="ru-RU" altLang="ru-RU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Сроки согласования увеличились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lang="ru-RU" alt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В конце концов документ подписывался по указанию «сверху»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245CD25-3218-483F-8D83-87AD0CAFA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542" y="2115091"/>
            <a:ext cx="6172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234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B8EF81B-1F71-44CE-9549-199055C90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24" y="2988481"/>
            <a:ext cx="4609063" cy="3072709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BFE757A7-1BC4-4EFD-8BEB-E895F87B3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725" y="1295400"/>
            <a:ext cx="8280400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9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Если нельзя запретить, то надо… </a:t>
            </a:r>
            <a:r>
              <a:rPr lang="ru-RU" altLang="ru-RU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разрешить</a:t>
            </a:r>
            <a:r>
              <a:rPr kumimoji="0" lang="ru-RU" altLang="ru-RU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!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C0B4FDE-CAF8-49FC-9188-448175C937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774" y="1921107"/>
            <a:ext cx="4936497" cy="454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426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C455940-7EA8-43C4-9232-24B5EE313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750" y="1234126"/>
            <a:ext cx="10168650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9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В первую очередь определись с «кнопками»</a:t>
            </a:r>
            <a:r>
              <a:rPr kumimoji="0" lang="en-US" altLang="ru-RU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:</a:t>
            </a:r>
            <a:endParaRPr kumimoji="0" lang="ru-RU" altLang="ru-RU" sz="2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D232FD39-86AB-4C4F-88AA-0F034272C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0220" y="1800225"/>
            <a:ext cx="4910906" cy="476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Согласовано</a:t>
            </a: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– необходимо нажимать, если нет замечаний по документам. В качестве комментария можно указывать только информационные данные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Согласовано с замечаниями</a:t>
            </a: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– необходимо использовать при наличии минорных замечаний, которые требуют внимания автора процесса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Не согласовано</a:t>
            </a: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– следует использовать при наличии критических замечаний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endParaRPr kumimoji="0" lang="ru-RU" altLang="ru-RU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endParaRPr kumimoji="0" lang="ru-RU" altLang="ru-RU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endParaRPr kumimoji="0" lang="ru-RU" altLang="ru-RU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None/>
              <a:tabLst/>
              <a:defRPr/>
            </a:pPr>
            <a:endParaRPr lang="ru-RU" altLang="ru-RU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7650E7-B1AE-4DE8-A991-7DC18F2945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24" y="1738951"/>
            <a:ext cx="3568032" cy="232084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155E0AC-B971-40BA-AEDA-090143B9ED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24" y="4180641"/>
            <a:ext cx="3568032" cy="237868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8BA91FD-0567-4C1C-BBC0-914E40FD71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4683" y="666684"/>
            <a:ext cx="1500793" cy="2952515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E3C520F-9532-4BAD-B4D6-71F228397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520" y="3902519"/>
            <a:ext cx="2717464" cy="187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636E6C2-3C28-4616-A6EE-4A30B6A23FAC}"/>
              </a:ext>
            </a:extLst>
          </p:cNvPr>
          <p:cNvSpPr txBox="1"/>
          <p:nvPr/>
        </p:nvSpPr>
        <p:spPr>
          <a:xfrm>
            <a:off x="9076790" y="5934670"/>
            <a:ext cx="34298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* Дисклеймер - это не сотрудник АО «ПАВЛИК»</a:t>
            </a:r>
            <a:b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508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853175CA-0897-401A-9FDC-4FE21A16C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043" y="1285973"/>
            <a:ext cx="5957912" cy="93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9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Распределили </a:t>
            </a:r>
            <a:br>
              <a:rPr lang="ru-RU" alt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</a:br>
            <a:r>
              <a:rPr lang="ru-RU" altLang="ru-RU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Роли</a:t>
            </a:r>
            <a:r>
              <a:rPr lang="ru-RU" alt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ru-RU" altLang="ru-RU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согласования</a:t>
            </a:r>
            <a:endParaRPr kumimoji="0" lang="ru-RU" altLang="ru-RU" sz="2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4D11323A-777E-4A58-BEAD-BBD108525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071" y="2577444"/>
            <a:ext cx="5816916" cy="359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Заявителям </a:t>
            </a:r>
            <a:r>
              <a:rPr lang="ru-RU" alt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– закупаемая продукция и сроки</a:t>
            </a:r>
            <a:endParaRPr kumimoji="0" lang="ru-RU" altLang="ru-RU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lang="ru-RU" alt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Финансистам – сроки оплаты </a:t>
            </a:r>
            <a:br>
              <a:rPr lang="ru-RU" alt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</a:br>
            <a:r>
              <a:rPr lang="ru-RU" alt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и суммы</a:t>
            </a:r>
            <a:endParaRPr kumimoji="0" lang="ru-RU" altLang="ru-RU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Службе безопасности – контрагенты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lang="ru-RU" alt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Юристам – юридические вопросы</a:t>
            </a:r>
          </a:p>
          <a:p>
            <a:pPr>
              <a:defRPr/>
            </a:pP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Службе валютного контроля – Нерезиденты</a:t>
            </a:r>
          </a:p>
          <a:p>
            <a:pPr>
              <a:defRPr/>
            </a:pP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Руководителям - </a:t>
            </a:r>
            <a:r>
              <a:rPr lang="ru-RU" alt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спокойствие</a:t>
            </a:r>
            <a:endParaRPr kumimoji="0" lang="ru-RU" altLang="ru-RU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None/>
              <a:tabLst/>
              <a:defRPr/>
            </a:pPr>
            <a:endParaRPr lang="ru-RU" altLang="ru-RU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DA1991-B684-4514-A64C-52B331D37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940" y="1285973"/>
            <a:ext cx="5189456" cy="518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526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73F2186A-B0C7-4CCC-93A8-CA3940B6F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763" y="1483937"/>
            <a:ext cx="5477764" cy="167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9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Разрешили исправления</a:t>
            </a:r>
            <a:r>
              <a:rPr lang="ru-RU" altLang="ru-RU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в любом Состоянии Согласования</a:t>
            </a:r>
            <a:r>
              <a:rPr lang="en-US" altLang="ru-RU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:</a:t>
            </a:r>
            <a:endParaRPr kumimoji="0" lang="ru-RU" altLang="ru-RU" sz="2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C24A3AD9-A094-42FA-8394-A223D295D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599" y="2985970"/>
            <a:ext cx="5698929" cy="312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lang="ru-RU" altLang="ru-RU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Ответственным</a:t>
            </a:r>
            <a:r>
              <a:rPr lang="ru-RU" alt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(авторам процесса) – потому что они «ответственны» и должны оперативно исправлять замечания</a:t>
            </a:r>
            <a:endParaRPr kumimoji="0" lang="ru-RU" altLang="ru-RU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lang="ru-RU" altLang="ru-RU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Юристам</a:t>
            </a:r>
            <a:r>
              <a:rPr lang="ru-RU" alt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– потому что они являются администраторами процесса!</a:t>
            </a:r>
            <a:endParaRPr kumimoji="0" lang="ru-RU" altLang="ru-RU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095DD2-2305-4483-8E38-71984A8E2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474" y="1191933"/>
            <a:ext cx="5409832" cy="540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92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FC6F2CCE-BC83-42E8-95A7-F4E543D0A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764" y="1559575"/>
            <a:ext cx="6541228" cy="163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9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Задача на этапе согласования– </a:t>
            </a:r>
            <a:r>
              <a:rPr lang="ru-RU" altLang="ru-RU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уменьшить количество несогласованных версий</a:t>
            </a:r>
            <a:r>
              <a:rPr lang="en-US" alt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:</a:t>
            </a:r>
            <a:endParaRPr kumimoji="0" lang="ru-RU" altLang="ru-RU" sz="2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DEDF7826-7423-43D4-824C-851504F34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764" y="3115842"/>
            <a:ext cx="6621615" cy="312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lang="ru-RU" alt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Уведомление о несогласовании</a:t>
            </a:r>
            <a:endParaRPr kumimoji="0" lang="ru-RU" altLang="ru-RU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Уведомление о согласование с замечаниями – вот для чего она нужна!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lang="ru-RU" altLang="ru-RU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Запрос отмены согласования</a:t>
            </a:r>
            <a:endParaRPr kumimoji="0" lang="ru-RU" altLang="ru-RU" sz="21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lang="ru-RU" alt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Отзыв согласования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Возможность добавить дополнительных согласующих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8FCFF17-7D33-4099-8FF1-1714317415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767" y="1183981"/>
            <a:ext cx="2383221" cy="357483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4028187-6D09-457E-A997-6038D32921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311" y="2778894"/>
            <a:ext cx="2534125" cy="380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121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29E4CCD6-B538-4D89-B4C6-F991A3698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763" y="1559576"/>
            <a:ext cx="11062986" cy="76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9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Частичный повтор согласования – это </a:t>
            </a:r>
            <a:r>
              <a:rPr lang="ru-RU" altLang="ru-RU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неизбежно</a:t>
            </a:r>
            <a:r>
              <a:rPr lang="ru-RU" alt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!</a:t>
            </a:r>
            <a:endParaRPr kumimoji="0" lang="ru-RU" altLang="ru-RU" sz="2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798C8C7F-C82C-48BA-95EF-7C634B01A5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609" y="2547311"/>
            <a:ext cx="4884979" cy="343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lang="ru-RU" alt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В 99% при несогласовании одного Участника не требуется пересогласования остальных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lang="ru-RU" alt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Каждый согласующий отвечает за свою область</a:t>
            </a:r>
            <a:endParaRPr kumimoji="0" lang="ru-RU" altLang="ru-RU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lang="ru-RU" alt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Если области пересекаются, </a:t>
            </a:r>
            <a:br>
              <a:rPr lang="ru-RU" alt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</a:br>
            <a:r>
              <a:rPr lang="ru-RU" alt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то можно включить в повтор</a:t>
            </a:r>
            <a:endParaRPr kumimoji="0" lang="ru-RU" altLang="ru-RU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1AC767-82F7-4FDF-93A8-7A3B3CC137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603" y="2707557"/>
            <a:ext cx="6438326" cy="327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648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7F210774-6602-47F7-86ED-73EE8E93B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763" y="1559576"/>
            <a:ext cx="11062986" cy="76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9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Проверка Автором на этапе </a:t>
            </a:r>
            <a:r>
              <a:rPr lang="ru-RU" altLang="ru-RU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ознакомления</a:t>
            </a:r>
            <a:endParaRPr kumimoji="0" lang="ru-RU" altLang="ru-RU" sz="2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A22F8EDA-AE9F-474D-8DB3-53C20F800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763" y="2321170"/>
            <a:ext cx="5698929" cy="312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lang="ru-RU" alt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На этом этапе Автор процесса должен оценить наличие </a:t>
            </a:r>
            <a:r>
              <a:rPr lang="ru-RU" altLang="ru-RU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несогласованных</a:t>
            </a:r>
            <a:r>
              <a:rPr lang="ru-RU" alt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версий в рамках области согласования каждого из Участников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lang="ru-RU" altLang="ru-RU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Добавили возможность повтора при Ознакомлении с результатом </a:t>
            </a:r>
            <a:r>
              <a:rPr lang="ru-RU" altLang="ru-RU" dirty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«Согласовано с замечаниями» </a:t>
            </a:r>
            <a:r>
              <a:rPr lang="ru-RU" altLang="ru-RU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– ведь процесс не идет дальше!</a:t>
            </a:r>
            <a:endParaRPr kumimoji="0" lang="ru-RU" altLang="ru-RU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В </a:t>
            </a:r>
            <a:r>
              <a:rPr lang="ru-RU" alt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«тяжелых случаях» повтор необходим и при «</a:t>
            </a:r>
            <a:r>
              <a:rPr lang="ru-RU" altLang="ru-RU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положительном</a:t>
            </a:r>
            <a:r>
              <a:rPr lang="ru-RU" alt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» согласовании</a:t>
            </a:r>
            <a:endParaRPr kumimoji="0" lang="ru-RU" altLang="ru-RU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endParaRPr kumimoji="0" lang="ru-RU" altLang="ru-RU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utura PT Demi"/>
              <a:ea typeface="+mn-ea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None/>
              <a:tabLst/>
              <a:defRPr/>
            </a:pPr>
            <a:endParaRPr lang="ru-RU" altLang="ru-RU" dirty="0">
              <a:solidFill>
                <a:srgbClr val="000000"/>
              </a:solidFill>
              <a:latin typeface="Futura PT Demi"/>
              <a:cs typeface="Arial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0F9CB6-79E6-437C-9800-AAB43E8AA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397" y="2038365"/>
            <a:ext cx="4536830" cy="453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7894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8591DFB-DEAD-461B-842B-B803B85DAE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763" y="1559576"/>
            <a:ext cx="11062986" cy="76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9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Ознакомление пропущено – </a:t>
            </a:r>
            <a:r>
              <a:rPr lang="ru-RU" altLang="ru-RU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это тоже не конец</a:t>
            </a:r>
            <a:endParaRPr kumimoji="0" lang="ru-RU" altLang="ru-RU" sz="2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F43D3D32-6958-4F80-BBF6-DBBA0CB1C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763" y="2633521"/>
            <a:ext cx="5698929" cy="124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Возможно получить дополнительное согласование через «Направить действие новым участникам»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None/>
              <a:tabLst/>
              <a:defRPr/>
            </a:pPr>
            <a:endParaRPr lang="ru-RU" altLang="ru-RU" dirty="0">
              <a:solidFill>
                <a:srgbClr val="000000"/>
              </a:solidFill>
              <a:latin typeface="Futura PT Demi"/>
              <a:cs typeface="Arial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B5F0E4-8F9D-49F1-96A0-34C931BC0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763" y="4518637"/>
            <a:ext cx="8187760" cy="1559574"/>
          </a:xfrm>
          <a:prstGeom prst="rect">
            <a:avLst/>
          </a:prstGeom>
        </p:spPr>
      </p:pic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E5C08A7B-422C-4F31-8CCA-214A14CFD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780" y="2633521"/>
            <a:ext cx="3921993" cy="335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: изогнутая 5">
            <a:extLst>
              <a:ext uri="{FF2B5EF4-FFF2-40B4-BE49-F238E27FC236}">
                <a16:creationId xmlns:a16="http://schemas.microsoft.com/office/drawing/2014/main" id="{43A50375-09A8-4656-912B-9DD91692BB0B}"/>
              </a:ext>
            </a:extLst>
          </p:cNvPr>
          <p:cNvSpPr/>
          <p:nvPr/>
        </p:nvSpPr>
        <p:spPr>
          <a:xfrm rot="16200000" flipH="1">
            <a:off x="5344376" y="4148233"/>
            <a:ext cx="1419760" cy="880623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665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"/>
                    </a14:imgEffect>
                  </a14:imgLayer>
                </a14:imgProps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4CA2EA-A73E-4CEB-8656-CE40A349124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21" r="1221"/>
          <a:stretch/>
        </p:blipFill>
        <p:spPr>
          <a:xfrm>
            <a:off x="517840" y="1270818"/>
            <a:ext cx="2158182" cy="2158182"/>
          </a:xfrm>
          <a:prstGeom prst="ellipse">
            <a:avLst/>
          </a:prstGeom>
          <a:ln w="3175" cap="rnd">
            <a:solidFill>
              <a:schemeClr val="tx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535126FB-1980-4F99-A77F-59F8FF12A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3600450"/>
            <a:ext cx="6450013" cy="273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КАЗАКОВ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Андрей Алексеевич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Функциональный архитектор </a:t>
            </a:r>
            <a:b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1С</a:t>
            </a: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Документооборот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Управления цифровой трансформации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АО «ПАВЛИК»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3">
            <a:extLst>
              <a:ext uri="{FF2B5EF4-FFF2-40B4-BE49-F238E27FC236}">
                <a16:creationId xmlns:a16="http://schemas.microsoft.com/office/drawing/2014/main" id="{510A8C79-8F9A-4BA1-9901-B9BE14826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216" y="1067245"/>
            <a:ext cx="304800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3BAC0F-AAAD-427C-9E95-C0016223330F}"/>
              </a:ext>
            </a:extLst>
          </p:cNvPr>
          <p:cNvSpPr txBox="1"/>
          <p:nvPr/>
        </p:nvSpPr>
        <p:spPr>
          <a:xfrm>
            <a:off x="7514411" y="1366910"/>
            <a:ext cx="340700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БАТРЯК </a:t>
            </a:r>
            <a:b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Устинья Александровна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Консультант 1С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4AF58D2-D78B-476D-85D1-9F31581F63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410" y="2778285"/>
            <a:ext cx="3407003" cy="3407003"/>
          </a:xfrm>
          <a:prstGeom prst="flowChartConnector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3245A80-971A-4987-B7BF-8AE29CCDD0AA}"/>
              </a:ext>
            </a:extLst>
          </p:cNvPr>
          <p:cNvSpPr txBox="1"/>
          <p:nvPr/>
        </p:nvSpPr>
        <p:spPr>
          <a:xfrm>
            <a:off x="6619216" y="6170540"/>
            <a:ext cx="5187118" cy="584775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Изображение является собирательным образом</a:t>
            </a:r>
            <a:br>
              <a:rPr lang="ru-RU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 техподдержки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D7A807-6BE8-4092-9C2E-B7FE1616C4D4}"/>
              </a:ext>
            </a:extLst>
          </p:cNvPr>
          <p:cNvSpPr txBox="1"/>
          <p:nvPr/>
        </p:nvSpPr>
        <p:spPr>
          <a:xfrm>
            <a:off x="3258715" y="4048054"/>
            <a:ext cx="3673001" cy="369332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ru-RU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kazakov.andrey@pavlik-gold.ru</a:t>
            </a:r>
            <a:endParaRPr lang="ru-RU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2379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9FA4638-783B-4F48-99DD-AC58485EA510}"/>
              </a:ext>
            </a:extLst>
          </p:cNvPr>
          <p:cNvSpPr txBox="1">
            <a:spLocks/>
          </p:cNvSpPr>
          <p:nvPr/>
        </p:nvSpPr>
        <p:spPr>
          <a:xfrm>
            <a:off x="720477" y="1295088"/>
            <a:ext cx="10216812" cy="50484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9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Для анализа изменений есть штатная возможность – форма </a:t>
            </a:r>
            <a:r>
              <a:rPr kumimoji="0" lang="ru-RU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«Согласованные версии файлов»</a:t>
            </a:r>
            <a:br>
              <a:rPr kumimoji="0" lang="ru-RU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</a:br>
            <a:endParaRPr kumimoji="0" lang="ru-RU" sz="2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494A25-441B-48CC-93DC-9D0FF95CF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844" y="2305652"/>
            <a:ext cx="8748518" cy="1882303"/>
          </a:xfrm>
          <a:prstGeom prst="rect">
            <a:avLst/>
          </a:prstGeom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id="{A0E76974-553F-4281-8118-636BC53791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20477" y="4300110"/>
            <a:ext cx="9594411" cy="2080440"/>
          </a:xfrm>
        </p:spPr>
      </p:pic>
    </p:spTree>
    <p:extLst>
      <p:ext uri="{BB962C8B-B14F-4D97-AF65-F5344CB8AC3E}">
        <p14:creationId xmlns:p14="http://schemas.microsoft.com/office/powerpoint/2010/main" val="30569605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7AFB2B6-197B-4A59-AC8D-FB8EA50989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350" y="1006475"/>
            <a:ext cx="10674350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9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9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С целью анализа в разрезе файла на подпись удобнее смотреть через </a:t>
            </a:r>
            <a:r>
              <a:rPr kumimoji="0" lang="ru-RU" altLang="ru-RU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«Версии файла»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F4BC8A36-079D-4748-BFD7-873525AA2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163" y="2015950"/>
            <a:ext cx="3179221" cy="45880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Вывели Визы </a:t>
            </a:r>
            <a:b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</a:b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с замечаниями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Видно какие изменения были сделаны в ходе согласования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Видно что исправили после согласования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lang="ru-RU" alt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Можно сравнить любую версию вне зависимости от формата!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endParaRPr kumimoji="0" lang="ru-RU" altLang="ru-RU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endParaRPr kumimoji="0" lang="ru-RU" altLang="ru-RU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None/>
              <a:tabLst/>
              <a:defRPr/>
            </a:pPr>
            <a:endParaRPr kumimoji="0" lang="ru-RU" altLang="ru-RU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9B5340-9B49-48F3-892F-DC98B6969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2402" y="2120906"/>
            <a:ext cx="8500335" cy="419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949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A7A2D59-0344-49BF-AB9A-64C38B710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370" y="1345223"/>
            <a:ext cx="11840029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9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Сравнение файлов – мощнейший инструмент 1С</a:t>
            </a:r>
            <a:r>
              <a:rPr kumimoji="0" lang="en-US" altLang="ru-RU" sz="2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:</a:t>
            </a:r>
            <a:r>
              <a:rPr kumimoji="0" lang="ru-RU" altLang="ru-RU" sz="2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ДО 3.0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0286DA78-FEF7-4704-8B23-E6FA94B083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370" y="2025682"/>
            <a:ext cx="8673646" cy="236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В 99% работает штатная функция сравнения </a:t>
            </a:r>
            <a:r>
              <a:rPr kumimoji="0" lang="en-US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Word </a:t>
            </a: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файлов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Сделано сравнение </a:t>
            </a:r>
            <a:r>
              <a:rPr kumimoji="0" lang="en-US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Excel </a:t>
            </a: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файлов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Сделано сравнение</a:t>
            </a:r>
            <a:b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</a:br>
            <a:r>
              <a:rPr lang="en-US" alt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PDF-</a:t>
            </a: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файлов </a:t>
            </a:r>
            <a:endParaRPr kumimoji="0" lang="en-US" altLang="ru-RU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en-US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Pdf </a:t>
            </a: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файлы также </a:t>
            </a:r>
            <a:b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</a:b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можно сравнивать</a:t>
            </a:r>
            <a:b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</a:b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с </a:t>
            </a:r>
            <a:r>
              <a:rPr kumimoji="0" lang="en-US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Word </a:t>
            </a: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и </a:t>
            </a:r>
            <a:r>
              <a:rPr kumimoji="0" lang="en-US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Excel</a:t>
            </a:r>
            <a:endParaRPr kumimoji="0" lang="ru-RU" altLang="ru-RU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7E1C04-8035-41B5-9E10-15175D0DEE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294" y="3148623"/>
            <a:ext cx="8235335" cy="351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9779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5741EC82-D4BC-40DA-9EC1-7B969DB34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225" y="1295400"/>
            <a:ext cx="8280400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9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Финальная «Виза» – это реквизит</a:t>
            </a:r>
            <a:br>
              <a:rPr kumimoji="0" lang="ru-RU" altLang="ru-RU" sz="2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</a:br>
            <a:r>
              <a:rPr kumimoji="0" lang="ru-RU" altLang="ru-RU" sz="2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kumimoji="0" lang="ru-RU" altLang="ru-RU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«Проверен»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2BAE6CB6-A8AF-4225-902D-FB6E8AC7A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758" y="2498725"/>
            <a:ext cx="6212638" cy="350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Ставится </a:t>
            </a:r>
            <a:r>
              <a:rPr kumimoji="0" lang="ru-RU" alt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только юридическим отделом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alt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При замене версии он сбрасывается </a:t>
            </a: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– «подмена» не пройдет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Значение реквизита дублируется </a:t>
            </a:r>
            <a:b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</a:b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в Дереве Приложений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При подписании открытие документа </a:t>
            </a:r>
            <a:b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</a:b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и подписание заблокировано, если нет реквизита Проверен</a:t>
            </a:r>
          </a:p>
        </p:txBody>
      </p:sp>
      <p:pic>
        <p:nvPicPr>
          <p:cNvPr id="7" name="Рисунок 4">
            <a:extLst>
              <a:ext uri="{FF2B5EF4-FFF2-40B4-BE49-F238E27FC236}">
                <a16:creationId xmlns:a16="http://schemas.microsoft.com/office/drawing/2014/main" id="{33527869-0E9B-4477-A0C9-62EAB6060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900" y="1160338"/>
            <a:ext cx="3936303" cy="2583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6">
            <a:extLst>
              <a:ext uri="{FF2B5EF4-FFF2-40B4-BE49-F238E27FC236}">
                <a16:creationId xmlns:a16="http://schemas.microsoft.com/office/drawing/2014/main" id="{A9AB66B4-279A-4001-A8CF-7722DDCFA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396" y="3974059"/>
            <a:ext cx="4513908" cy="254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51225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EF1CB15-DACB-4C68-B9C8-DB279FA6A9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369" y="1482132"/>
            <a:ext cx="11647261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9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Наглядный</a:t>
            </a:r>
            <a:r>
              <a:rPr kumimoji="0" lang="ru-RU" altLang="ru-RU" sz="2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пример «минорных» изменений из </a:t>
            </a:r>
            <a:r>
              <a:rPr kumimoji="0" lang="ru-RU" altLang="ru-RU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демо-базы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EE1BFA-C6E8-4431-A5F9-5133036C1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41" y="2332892"/>
            <a:ext cx="11230716" cy="402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92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38562DA-0E9C-4CA5-8F77-F888BEB01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" y="1209327"/>
            <a:ext cx="11747500" cy="58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9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Выделяем согласованную</a:t>
            </a:r>
            <a:r>
              <a:rPr kumimoji="0" lang="en-US" altLang="ru-RU" sz="2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kumimoji="0" lang="en-US" altLang="ru-RU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docx</a:t>
            </a:r>
            <a:r>
              <a:rPr kumimoji="0" lang="ru-RU" altLang="ru-RU" sz="2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и</a:t>
            </a:r>
            <a:r>
              <a:rPr kumimoji="0" lang="en-US" altLang="ru-RU" sz="2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kumimoji="0" lang="ru-RU" altLang="ru-RU" sz="2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проверяемую версию </a:t>
            </a:r>
            <a:r>
              <a:rPr kumimoji="0" lang="en-US" altLang="ru-RU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pdf</a:t>
            </a:r>
            <a:endParaRPr kumimoji="0" lang="ru-RU" altLang="ru-RU" sz="2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726F40-2C03-473A-82E6-9ABB94E452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792419"/>
            <a:ext cx="11600244" cy="492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609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9A5DC15-8FDB-4329-8417-14DCB5C33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724" y="1295400"/>
            <a:ext cx="1056957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9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Для бизнеса требуется подписание ДД по </a:t>
            </a:r>
            <a:r>
              <a:rPr lang="en-US" altLang="ru-RU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1C-</a:t>
            </a:r>
            <a:r>
              <a:rPr kumimoji="0" lang="ru-RU" altLang="ru-RU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ЭДО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6BAC8631-6ADD-4E18-A252-2763A8823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724" y="2283380"/>
            <a:ext cx="6138864" cy="371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1С-ЭДО захватила учетная система (Управление торговлей)</a:t>
            </a:r>
            <a:r>
              <a:rPr kumimoji="0" lang="en-US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, </a:t>
            </a: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а ДО остался не у дел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Долго ждали облачный ЭДО – это решит проблему, но бизнес не ждет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При реализации Основная проблема – это передача ЭП из ДО в подсистему 1С-ЭДО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Самый простой способ – перекинуть подписанта к документу ЭДО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DDD8E9-E46E-4D2B-9BE8-E86682E13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5900" y="1955765"/>
            <a:ext cx="3166750" cy="475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2293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E601FCA-0EF1-4600-839E-F77790D46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732" y="1262742"/>
            <a:ext cx="7330168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9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Добавили преобразование в </a:t>
            </a:r>
            <a:r>
              <a:rPr kumimoji="0" lang="en-US" altLang="ru-RU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PDF</a:t>
            </a:r>
            <a:r>
              <a:rPr lang="en-US" altLang="ru-RU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/A</a:t>
            </a:r>
            <a:endParaRPr kumimoji="0" lang="ru-RU" altLang="ru-RU" sz="2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310F7C9F-9CA2-40B3-8B73-50494393E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686" y="2021567"/>
            <a:ext cx="6735084" cy="393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lang="ru-RU" alt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Преобразование делается одной кнопкой</a:t>
            </a:r>
            <a:endParaRPr kumimoji="0" lang="ru-RU" altLang="ru-RU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en-US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PDF</a:t>
            </a:r>
            <a:r>
              <a:rPr lang="en-US" altLang="ru-RU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/A</a:t>
            </a:r>
            <a:r>
              <a:rPr lang="en-US" alt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 - </a:t>
            </a:r>
            <a:r>
              <a:rPr lang="ru-RU" alt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это стандарт для электронного подписания неформализованных документов и дальнейшего архивного хранения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lang="ru-RU" alt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Файл добавляется как версия к файлу-источнику</a:t>
            </a:r>
            <a:endParaRPr kumimoji="0" lang="ru-RU" altLang="ru-RU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Возможно сравнение с источником </a:t>
            </a:r>
            <a:b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</a:b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и дальнейшими версиями</a:t>
            </a:r>
            <a:r>
              <a:rPr kumimoji="0" lang="en-US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– </a:t>
            </a: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например, </a:t>
            </a:r>
            <a:b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</a:b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с файлом</a:t>
            </a:r>
            <a:r>
              <a:rPr lang="en-US" alt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, </a:t>
            </a:r>
            <a:r>
              <a:rPr lang="ru-RU" alt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полученным от контрагента после подписания</a:t>
            </a:r>
            <a:endParaRPr kumimoji="0" lang="ru-RU" altLang="ru-RU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B0C33F3-28AE-46B1-805A-29FE98C34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8033" y="953248"/>
            <a:ext cx="4188281" cy="258319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2335267-78B3-4E96-8085-1F81D5FC9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9263" y="3584879"/>
            <a:ext cx="4318908" cy="201037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638A17B-5CA9-4999-8354-8E515EB863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9093" y="5737318"/>
            <a:ext cx="6843353" cy="9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317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EB9878A-21FB-43C2-9310-40AFBA4F6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724" y="1295400"/>
            <a:ext cx="949007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9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Реквизит </a:t>
            </a:r>
            <a:r>
              <a:rPr lang="ru-RU" altLang="ru-RU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«</a:t>
            </a:r>
            <a:r>
              <a:rPr kumimoji="0" lang="ru-RU" altLang="ru-RU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Ссылка на внешний источник»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7DB24F7B-1A44-4C05-A58E-501E295CCC9F}"/>
              </a:ext>
            </a:extLst>
          </p:cNvPr>
          <p:cNvSpPr txBox="1">
            <a:spLocks/>
          </p:cNvSpPr>
          <p:nvPr/>
        </p:nvSpPr>
        <p:spPr>
          <a:xfrm>
            <a:off x="568669" y="2039015"/>
            <a:ext cx="4464248" cy="3119402"/>
          </a:xfrm>
          <a:prstGeom prst="rect">
            <a:avLst/>
          </a:prstGeom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Подписание в интерфейсе ЭДО – наиболее безопасно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При клике на файле открывается</a:t>
            </a:r>
            <a:br>
              <a:rPr kumimoji="0" 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</a:br>
            <a:r>
              <a:rPr kumimoji="0" 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ссылка – документ ЭДО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Если файл не проверен, то переход</a:t>
            </a:r>
            <a:br>
              <a:rPr kumimoji="0" 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</a:br>
            <a:r>
              <a:rPr kumimoji="0" 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по ссылке блокируется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0E38DDE4-226E-431B-9E6D-6C07CA1279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670" y="5305574"/>
            <a:ext cx="11201572" cy="127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7338"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CC0000"/>
              </a:buClr>
              <a:buFontTx/>
              <a:buChar char="•"/>
            </a:pPr>
            <a:r>
              <a:rPr lang="ru-RU" altLang="ru-RU" b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 изменении ссылки флаг Проверен сбрасывается</a:t>
            </a:r>
          </a:p>
          <a:p>
            <a:pPr>
              <a:spcBef>
                <a:spcPct val="20000"/>
              </a:spcBef>
              <a:buClr>
                <a:srgbClr val="CC0000"/>
              </a:buClr>
              <a:buFontTx/>
              <a:buChar char="•"/>
            </a:pPr>
            <a:r>
              <a:rPr lang="ru-RU" altLang="ru-RU" b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Возможно указание интернет ссылки (подписание на сайте ведомства, переход к источнику файла в интернете)</a:t>
            </a:r>
          </a:p>
        </p:txBody>
      </p:sp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6DFD2D13-F6E6-4F13-B196-2437DA9B4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917" y="2071208"/>
            <a:ext cx="6801293" cy="294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3015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>
            <a:extLst>
              <a:ext uri="{FF2B5EF4-FFF2-40B4-BE49-F238E27FC236}">
                <a16:creationId xmlns:a16="http://schemas.microsoft.com/office/drawing/2014/main" id="{8D015BB4-11E4-49C1-80FB-756CA048D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3463927"/>
            <a:ext cx="6169531" cy="281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Demi"/>
                <a:ea typeface="+mn-ea"/>
                <a:cs typeface="Arial"/>
              </a:rPr>
              <a:t>Для информации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Demi"/>
                <a:ea typeface="+mn-ea"/>
                <a:cs typeface="Arial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-"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Demi"/>
                <a:ea typeface="+mn-ea"/>
                <a:cs typeface="Arial"/>
              </a:rPr>
              <a:t> Размер конфигурации 3.0.19 в сжатом виде – 135Мб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-"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Demi"/>
                <a:ea typeface="+mn-ea"/>
                <a:cs typeface="Arial"/>
              </a:rPr>
              <a:t> Размер применяемых расширений – около 1 Мб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Demi"/>
                <a:ea typeface="+mn-ea"/>
                <a:cs typeface="Arial"/>
              </a:rPr>
              <a:t>,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Demi"/>
                <a:ea typeface="+mn-ea"/>
                <a:cs typeface="Arial"/>
              </a:rPr>
              <a:t> т.е. в 100 раз меньше!!!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Demi"/>
                <a:ea typeface="+mn-ea"/>
                <a:cs typeface="Arial"/>
              </a:rPr>
              <a:t>А если брать объемную документацию и Платформу, то объем доработок будет небольшим.</a:t>
            </a:r>
            <a:endParaRPr kumimoji="0" lang="en-US" alt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utura PT Demi"/>
              <a:ea typeface="+mn-ea"/>
              <a:cs typeface="Arial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F317E7F-374B-4CAC-9853-214C9A204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954" y="1079500"/>
            <a:ext cx="3066806" cy="204453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33DE9A8-DE5E-4C8F-AAC7-6C24F446F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456" y="3202798"/>
            <a:ext cx="5355211" cy="3570141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B55B6F86-50BC-4CDD-A546-DFB0AE07FA98}"/>
              </a:ext>
            </a:extLst>
          </p:cNvPr>
          <p:cNvSpPr txBox="1">
            <a:spLocks/>
          </p:cNvSpPr>
          <p:nvPr/>
        </p:nvSpPr>
        <p:spPr>
          <a:xfrm>
            <a:off x="288925" y="1079500"/>
            <a:ext cx="8435975" cy="204453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9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100" b="1" i="0" u="none" strike="noStrike" kern="1200" cap="sm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Demi"/>
                <a:ea typeface="+mj-ea"/>
                <a:cs typeface="Times New Roman" panose="02020603050405020304" pitchFamily="18" charset="0"/>
              </a:rPr>
              <a:t>Все изменения, упомянутые в презентации</a:t>
            </a:r>
            <a:r>
              <a:rPr kumimoji="0" lang="en-US" altLang="ru-RU" sz="3100" b="1" i="0" u="none" strike="noStrike" kern="1200" cap="sm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Demi"/>
                <a:ea typeface="+mj-ea"/>
                <a:cs typeface="Times New Roman" panose="02020603050405020304" pitchFamily="18" charset="0"/>
              </a:rPr>
              <a:t>,</a:t>
            </a:r>
            <a:r>
              <a:rPr kumimoji="0" lang="ru-RU" altLang="ru-RU" sz="3100" b="1" i="0" u="none" strike="noStrike" kern="1200" cap="sm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Demi"/>
                <a:ea typeface="+mj-ea"/>
                <a:cs typeface="Times New Roman" panose="02020603050405020304" pitchFamily="18" charset="0"/>
              </a:rPr>
              <a:t> были сделаны через расширения.</a:t>
            </a:r>
            <a:br>
              <a:rPr kumimoji="0" lang="ru-RU" altLang="ru-RU" sz="3100" b="1" i="0" u="none" strike="noStrike" kern="1200" cap="sm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Demi"/>
                <a:ea typeface="+mj-ea"/>
                <a:cs typeface="Times New Roman" panose="02020603050405020304" pitchFamily="18" charset="0"/>
              </a:rPr>
            </a:br>
            <a:r>
              <a:rPr kumimoji="0" lang="ru-RU" altLang="ru-RU" sz="3100" b="1" i="0" u="none" strike="noStrike" kern="1200" cap="sm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Demi"/>
                <a:ea typeface="+mj-ea"/>
                <a:cs typeface="Times New Roman" panose="02020603050405020304" pitchFamily="18" charset="0"/>
              </a:rPr>
              <a:t>В ХОДЕ РАЗРАБОТОК НИ ОДНА </a:t>
            </a:r>
            <a:br>
              <a:rPr kumimoji="0" lang="ru-RU" altLang="ru-RU" sz="3100" b="1" i="0" u="none" strike="noStrike" kern="1200" cap="sm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Demi"/>
                <a:ea typeface="+mj-ea"/>
                <a:cs typeface="Times New Roman" panose="02020603050405020304" pitchFamily="18" charset="0"/>
              </a:rPr>
            </a:br>
            <a:r>
              <a:rPr kumimoji="0" lang="ru-RU" altLang="ru-RU" sz="3100" b="1" i="0" u="none" strike="noStrike" kern="1200" cap="sm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Demi"/>
                <a:ea typeface="+mj-ea"/>
                <a:cs typeface="Times New Roman" panose="02020603050405020304" pitchFamily="18" charset="0"/>
              </a:rPr>
              <a:t>КОНФИГУРАЦИЯ НЕ ПОСТРАДАЛА.</a:t>
            </a:r>
            <a:endParaRPr kumimoji="0" lang="ru-RU" sz="3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utura PT Demi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7507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3">
            <a:extLst>
              <a:ext uri="{FF2B5EF4-FFF2-40B4-BE49-F238E27FC236}">
                <a16:creationId xmlns:a16="http://schemas.microsoft.com/office/drawing/2014/main" id="{38129E57-0A55-42E3-B4EC-7A6604A8A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275" y="1340757"/>
            <a:ext cx="4942984" cy="5280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7338"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CC0000"/>
              </a:buClr>
            </a:pPr>
            <a:r>
              <a:rPr lang="ru-RU" altLang="ru-RU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Акционерное Общество «Золоторудная Компания «ПАВЛИК» </a:t>
            </a:r>
            <a:r>
              <a:rPr lang="ru-RU" altLang="ru-RU" sz="1800" b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одно из крупнейших золотодобывающих предприятий на Дальнем Востоке.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Blip>
                <a:blip r:embed="rId3"/>
              </a:buBlip>
            </a:pPr>
            <a:endParaRPr lang="ru-RU" altLang="ru-RU" sz="1800" b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CC0000"/>
              </a:buClr>
            </a:pPr>
            <a:r>
              <a:rPr lang="ru-RU" altLang="ru-RU" sz="1800" b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Входит в ТОП-10 ведущих</a:t>
            </a:r>
            <a:r>
              <a:rPr lang="en-US" altLang="ru-RU" sz="1800" b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altLang="ru-RU" sz="1800" b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золотодобывающих компаний России.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Blip>
                <a:blip r:embed="rId3"/>
              </a:buBlip>
            </a:pPr>
            <a:endParaRPr lang="ru-RU" altLang="ru-RU" sz="1800" b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CC0000"/>
              </a:buClr>
            </a:pPr>
            <a:r>
              <a:rPr lang="ru-RU" altLang="ru-RU" sz="1800" b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Владеет лицензией на поиски, разведку </a:t>
            </a:r>
            <a:br>
              <a:rPr lang="en-US" altLang="ru-RU" sz="1800" b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altLang="ru-RU" sz="1800" b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 добычу рудного золота на месторождении «ПАВЛИК» </a:t>
            </a:r>
            <a:br>
              <a:rPr lang="en-US" altLang="ru-RU" sz="1800" b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altLang="ru-RU" sz="1800" b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Магаданской области РФ.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Blip>
                <a:blip r:embed="rId3"/>
              </a:buBlip>
            </a:pPr>
            <a:endParaRPr lang="ru-RU" altLang="ru-RU" sz="1800" b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CC0000"/>
              </a:buClr>
            </a:pPr>
            <a:r>
              <a:rPr lang="ru-RU" altLang="ru-RU" sz="1800" b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Компанией «ПАВЛИК» с нуля создано масштабное современное золотодобывающее предприятие, успешно внедрена новая технология переработки упорных углистых руд, </a:t>
            </a:r>
            <a:br>
              <a:rPr lang="en-US" altLang="ru-RU" sz="1800" b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altLang="ru-RU" sz="1800" b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не имеющая мировых аналогов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F99AE0E7-9CAC-4A16-AECF-5C2500AB4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933" y="1242435"/>
            <a:ext cx="6429793" cy="537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447"/>
            <a:ext cx="12191937" cy="6857107"/>
          </a:xfrm>
          <a:prstGeom prst="rect">
            <a:avLst/>
          </a:prstGeom>
          <a:solidFill>
            <a:srgbClr val="FFFFFF">
              <a:alpha val="100000"/>
            </a:srgbClr>
          </a:solidFill>
          <a:ln/>
        </p:spPr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0500" y="142043"/>
            <a:ext cx="11804588" cy="6488855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3548" y="540126"/>
            <a:ext cx="622297" cy="33015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63548" y="1530597"/>
            <a:ext cx="5168873" cy="21587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7499"/>
              </a:lnSpc>
            </a:pPr>
            <a:r>
              <a:rPr lang="ru-RU" sz="5999" b="1" dirty="0">
                <a:solidFill>
                  <a:srgbClr val="000000">
                    <a:alpha val="100000"/>
                  </a:srgbClr>
                </a:solidFill>
                <a:latin typeface="Arial" panose="020B0604020202020204" pitchFamily="34" charset="0"/>
                <a:ea typeface="Helvetica Neue Medium" pitchFamily="34" charset="-122"/>
                <a:cs typeface="Arial" panose="020B0604020202020204" pitchFamily="34" charset="0"/>
              </a:rPr>
              <a:t>Спасибо</a:t>
            </a:r>
            <a:r>
              <a:rPr lang="en-US" sz="5999" b="1" dirty="0">
                <a:solidFill>
                  <a:srgbClr val="000000">
                    <a:alpha val="100000"/>
                  </a:srgbClr>
                </a:solidFill>
                <a:latin typeface="Arial" panose="020B0604020202020204" pitchFamily="34" charset="0"/>
                <a:ea typeface="Helvetica Neue Medium" pitchFamily="34" charset="-122"/>
                <a:cs typeface="Arial" panose="020B0604020202020204" pitchFamily="34" charset="0"/>
              </a:rPr>
              <a:t> </a:t>
            </a:r>
            <a:r>
              <a:rPr lang="ru-RU" sz="5999" b="1" dirty="0">
                <a:solidFill>
                  <a:srgbClr val="000000">
                    <a:alpha val="100000"/>
                  </a:srgbClr>
                </a:solidFill>
                <a:latin typeface="Arial" panose="020B0604020202020204" pitchFamily="34" charset="0"/>
                <a:ea typeface="Helvetica Neue Medium" pitchFamily="34" charset="-122"/>
                <a:cs typeface="Arial" panose="020B0604020202020204" pitchFamily="34" charset="0"/>
              </a:rPr>
              <a:t>за</a:t>
            </a:r>
            <a:r>
              <a:rPr lang="en-US" sz="5999" b="1" dirty="0">
                <a:solidFill>
                  <a:srgbClr val="000000">
                    <a:alpha val="100000"/>
                  </a:srgbClr>
                </a:solidFill>
                <a:latin typeface="Arial" panose="020B0604020202020204" pitchFamily="34" charset="0"/>
                <a:ea typeface="Helvetica Neue Medium" pitchFamily="34" charset="-122"/>
                <a:cs typeface="Arial" panose="020B0604020202020204" pitchFamily="34" charset="0"/>
              </a:rPr>
              <a:t> </a:t>
            </a:r>
            <a:r>
              <a:rPr lang="ru-RU" sz="5999" b="1" dirty="0">
                <a:solidFill>
                  <a:srgbClr val="000000">
                    <a:alpha val="100000"/>
                  </a:srgbClr>
                </a:solidFill>
                <a:latin typeface="Arial" panose="020B0604020202020204" pitchFamily="34" charset="0"/>
                <a:ea typeface="Helvetica Neue Medium" pitchFamily="34" charset="-122"/>
                <a:cs typeface="Arial" panose="020B0604020202020204" pitchFamily="34" charset="0"/>
              </a:rPr>
              <a:t>внимание</a:t>
            </a:r>
            <a:r>
              <a:rPr lang="en-US" sz="5999" b="1" dirty="0">
                <a:solidFill>
                  <a:srgbClr val="000000">
                    <a:alpha val="100000"/>
                  </a:srgbClr>
                </a:solidFill>
                <a:latin typeface="Arial" panose="020B0604020202020204" pitchFamily="34" charset="0"/>
                <a:ea typeface="Helvetica Neue Medium" pitchFamily="34" charset="-122"/>
                <a:cs typeface="Arial" panose="020B0604020202020204" pitchFamily="34" charset="0"/>
              </a:rPr>
              <a:t>!</a:t>
            </a:r>
            <a:br>
              <a:rPr lang="ru-RU" sz="5999" b="1" dirty="0">
                <a:solidFill>
                  <a:srgbClr val="000000">
                    <a:alpha val="100000"/>
                  </a:srgbClr>
                </a:solidFill>
                <a:latin typeface="Arial" panose="020B0604020202020204" pitchFamily="34" charset="0"/>
                <a:ea typeface="Helvetica Neue Medium" pitchFamily="34" charset="-122"/>
                <a:cs typeface="Arial" panose="020B0604020202020204" pitchFamily="34" charset="0"/>
              </a:rPr>
            </a:br>
            <a:endParaRPr lang="ru-RU" sz="5999" b="1" dirty="0">
              <a:solidFill>
                <a:srgbClr val="000000">
                  <a:alpha val="100000"/>
                </a:srgbClr>
              </a:solidFill>
              <a:latin typeface="Arial" panose="020B0604020202020204" pitchFamily="34" charset="0"/>
              <a:ea typeface="Helvetica Neue Medium" pitchFamily="34" charset="-122"/>
              <a:cs typeface="Arial" panose="020B0604020202020204" pitchFamily="34" charset="0"/>
            </a:endParaRPr>
          </a:p>
        </p:txBody>
      </p:sp>
      <p:pic>
        <p:nvPicPr>
          <p:cNvPr id="7" name="Рисунок 3">
            <a:extLst>
              <a:ext uri="{FF2B5EF4-FFF2-40B4-BE49-F238E27FC236}">
                <a16:creationId xmlns:a16="http://schemas.microsoft.com/office/drawing/2014/main" id="{E1227ED8-CD25-4AB9-A381-ADF33831E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829" y="217965"/>
            <a:ext cx="2795587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28310AC-F8DE-43C4-85F3-6A4B89A9908A}"/>
              </a:ext>
            </a:extLst>
          </p:cNvPr>
          <p:cNvSpPr txBox="1"/>
          <p:nvPr/>
        </p:nvSpPr>
        <p:spPr>
          <a:xfrm>
            <a:off x="8588236" y="3335687"/>
            <a:ext cx="1655763" cy="1062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100" b="1" dirty="0">
                <a:solidFill>
                  <a:srgbClr val="000000"/>
                </a:solidFill>
                <a:latin typeface="Futura PT Demi"/>
                <a:cs typeface="Arial" panose="020B0604020202020204" pitchFamily="34" charset="0"/>
              </a:rPr>
              <a:t>Есть вопросы - пишите</a:t>
            </a:r>
          </a:p>
        </p:txBody>
      </p:sp>
    </p:spTree>
    <p:extLst>
      <p:ext uri="{BB962C8B-B14F-4D97-AF65-F5344CB8AC3E}">
        <p14:creationId xmlns:p14="http://schemas.microsoft.com/office/powerpoint/2010/main" val="16283440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B89277-C1F3-49C0-8E4B-CE56FE41BE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880" y="246102"/>
            <a:ext cx="9004520" cy="636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478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5">
            <a:extLst>
              <a:ext uri="{FF2B5EF4-FFF2-40B4-BE49-F238E27FC236}">
                <a16:creationId xmlns:a16="http://schemas.microsoft.com/office/drawing/2014/main" id="{5BFD0836-C437-4E5A-9919-C14474DDB3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30" y="1331787"/>
            <a:ext cx="9802808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9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Это уже </a:t>
            </a:r>
            <a:r>
              <a:rPr kumimoji="0" lang="ru-RU" altLang="ru-RU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четвёртый</a:t>
            </a:r>
            <a:r>
              <a:rPr kumimoji="0" lang="ru-RU" altLang="ru-RU" sz="2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доклад на тему внедрения ДО 3.0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0F0D6D-B9A9-4C45-97C3-5E5D01B74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373" y="1879641"/>
            <a:ext cx="1322119" cy="12573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B3AD7F-0BCF-45D1-B29A-6DAE00E97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5333" y="2044353"/>
            <a:ext cx="2286492" cy="23740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AD0245-D0C8-4610-B2A1-D9B62224E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1531" y="3291722"/>
            <a:ext cx="3423802" cy="33763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6E88950-4CF4-4136-8366-CB49203DD0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1116" y="4550836"/>
            <a:ext cx="1952883" cy="1952883"/>
          </a:xfrm>
          <a:prstGeom prst="rect">
            <a:avLst/>
          </a:prstGeom>
        </p:spPr>
      </p:pic>
      <p:sp>
        <p:nvSpPr>
          <p:cNvPr id="11" name="Объект 6">
            <a:extLst>
              <a:ext uri="{FF2B5EF4-FFF2-40B4-BE49-F238E27FC236}">
                <a16:creationId xmlns:a16="http://schemas.microsoft.com/office/drawing/2014/main" id="{16140332-C452-47AB-A396-44BB967E6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790" y="2160588"/>
            <a:ext cx="5006616" cy="450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26 апреля 2024 года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«Гибкое внедрение 1С:Документооборот 3.0»</a:t>
            </a:r>
          </a:p>
          <a:p>
            <a:pPr>
              <a:defRPr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 декабря 2024 года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«Эпизод 1. Несогласование»</a:t>
            </a:r>
          </a:p>
          <a:p>
            <a:pPr>
              <a:defRPr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defRPr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22 апреля 2025 года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«Эпизод 2. Конвертация»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endParaRPr kumimoji="0" lang="ru-RU" altLang="ru-RU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835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CF591ED7-148C-4394-92EE-D8240CAE6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9756" y="1297671"/>
            <a:ext cx="6901521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9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Краткая информация о внедрении</a:t>
            </a:r>
          </a:p>
        </p:txBody>
      </p:sp>
      <p:sp>
        <p:nvSpPr>
          <p:cNvPr id="8" name="Объект 6">
            <a:extLst>
              <a:ext uri="{FF2B5EF4-FFF2-40B4-BE49-F238E27FC236}">
                <a16:creationId xmlns:a16="http://schemas.microsoft.com/office/drawing/2014/main" id="{E5E418C0-FDE5-42A5-9280-90B3FA23B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790" y="2160588"/>
            <a:ext cx="5006616" cy="450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Внедрение идет </a:t>
            </a:r>
            <a:r>
              <a:rPr kumimoji="0" lang="ru-RU" alt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 февраля </a:t>
            </a:r>
            <a:br>
              <a:rPr kumimoji="0" lang="ru-RU" alt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kumimoji="0" lang="ru-RU" alt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024 </a:t>
            </a:r>
            <a:r>
              <a:rPr kumimoji="0" lang="ru-RU" alt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года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Версия программы на текущий момент </a:t>
            </a:r>
            <a:r>
              <a:rPr kumimoji="0" lang="en-US" alt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3.0.17.36</a:t>
            </a: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br>
              <a:rPr kumimoji="0" lang="en-US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(готовимся к 3.0.19)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alt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520</a:t>
            </a:r>
            <a:r>
              <a:rPr lang="ru-RU" alt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сотрудников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alt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40</a:t>
            </a: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видов документов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alt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8900</a:t>
            </a: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записей в справочнике Документы Предприятия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Настроена </a:t>
            </a:r>
            <a:r>
              <a:rPr kumimoji="0" lang="ru-RU" alt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бесшовная интеграция с 1С</a:t>
            </a:r>
            <a:r>
              <a:rPr kumimoji="0" lang="en-US" alt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</a:t>
            </a:r>
            <a:r>
              <a:rPr kumimoji="0" lang="ru-RU" alt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Управление Торговлей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endParaRPr kumimoji="0" lang="ru-RU" altLang="ru-RU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91343F3-03DE-470F-AC87-0EBF80F1D1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962" y="818791"/>
            <a:ext cx="2406138" cy="1604092"/>
          </a:xfrm>
          <a:prstGeom prst="doubleWave">
            <a:avLst/>
          </a:prstGeom>
        </p:spPr>
      </p:pic>
      <p:sp>
        <p:nvSpPr>
          <p:cNvPr id="15" name="Стрелка: изогнутая 14">
            <a:extLst>
              <a:ext uri="{FF2B5EF4-FFF2-40B4-BE49-F238E27FC236}">
                <a16:creationId xmlns:a16="http://schemas.microsoft.com/office/drawing/2014/main" id="{267F1F76-54F8-45C0-80E8-EBED5F3428BB}"/>
              </a:ext>
            </a:extLst>
          </p:cNvPr>
          <p:cNvSpPr/>
          <p:nvPr/>
        </p:nvSpPr>
        <p:spPr>
          <a:xfrm rot="5400000" flipV="1">
            <a:off x="8453467" y="1413517"/>
            <a:ext cx="1159329" cy="85940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ECA1D99-8E26-4680-960E-78024B72B59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535" y="2422883"/>
            <a:ext cx="5527083" cy="3723588"/>
          </a:xfrm>
          <a:prstGeom prst="round2SameRect">
            <a:avLst/>
          </a:prstGeom>
          <a:noFill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2AED580-870E-453E-BD68-A22B989D92A5}"/>
              </a:ext>
            </a:extLst>
          </p:cNvPr>
          <p:cNvSpPr txBox="1"/>
          <p:nvPr/>
        </p:nvSpPr>
        <p:spPr>
          <a:xfrm>
            <a:off x="5533534" y="6146471"/>
            <a:ext cx="65306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* «Пилоты» являются сотрудниками компании </a:t>
            </a:r>
            <a:b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АО «ПАВЛИК»</a:t>
            </a:r>
            <a:b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576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EF9DC66-449C-47C3-B1C4-FF3C4BDE5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120" y="1357633"/>
            <a:ext cx="9577330" cy="63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9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Версия 2.1 была сильно кастомизирована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315FE497-EDBF-40F3-8D3D-14B4BEE08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604" y="2161146"/>
            <a:ext cx="7836886" cy="397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Количество доработок превысило 200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endParaRPr kumimoji="0" lang="ru-RU" altLang="ru-RU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Каждое обновление является не тривиальным процессом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endParaRPr kumimoji="0" lang="ru-RU" altLang="ru-RU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Доработки стали «пожизненным»</a:t>
            </a:r>
            <a:b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</a:b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бременем для компании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endParaRPr lang="ru-RU" altLang="ru-RU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None/>
              <a:tabLst/>
              <a:defRPr/>
            </a:pPr>
            <a:endParaRPr kumimoji="0" lang="ru-RU" altLang="ru-RU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pic>
        <p:nvPicPr>
          <p:cNvPr id="7" name="Рисунок 2">
            <a:extLst>
              <a:ext uri="{FF2B5EF4-FFF2-40B4-BE49-F238E27FC236}">
                <a16:creationId xmlns:a16="http://schemas.microsoft.com/office/drawing/2014/main" id="{7B8C284A-147D-45FD-9BD5-0CC111B31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650" y="3640930"/>
            <a:ext cx="5060950" cy="3057525"/>
          </a:xfrm>
          <a:prstGeom prst="snip2Same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0751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6BB4C6A-6758-422E-9F37-C04798C0E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383536"/>
            <a:ext cx="11887200" cy="82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9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Для 3.0 пытаемся минимизировать число доработок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465DBFFE-128E-4BD5-93A9-93EF5D8E2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976224"/>
            <a:ext cx="11174489" cy="400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Единственный способ избежать «затычек» - реализация со стороны разработчика</a:t>
            </a:r>
            <a:endParaRPr kumimoji="0" lang="en-US" altLang="ru-RU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endParaRPr kumimoji="0" lang="ru-RU" altLang="ru-RU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 апреля 2025 года было направлено </a:t>
            </a: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112</a:t>
            </a: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писем в службу поддержки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endParaRPr kumimoji="0" lang="en-US" altLang="ru-RU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Зарегистрировано около </a:t>
            </a: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17</a:t>
            </a: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пожеланий (</a:t>
            </a: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</a:t>
            </a: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реализовано)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endParaRPr kumimoji="0" lang="en-US" altLang="ru-RU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Исправлено около </a:t>
            </a: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3-х</a:t>
            </a: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ошибок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endParaRPr kumimoji="0" lang="en-US" altLang="ru-RU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8149DB-2169-45B9-838D-D1B7E79B4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3564" y="3977089"/>
            <a:ext cx="2748708" cy="274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65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8050BC0-F528-4CD3-9F51-E550C80F5F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348" y="3022095"/>
            <a:ext cx="4007905" cy="3555686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59F83E64-4748-4176-A4F9-3B728D1C2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28263" y="1917291"/>
            <a:ext cx="9403437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9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Эпизод 3.</a:t>
            </a:r>
            <a:br>
              <a:rPr kumimoji="0" lang="ru-RU" altLang="ru-RU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</a:br>
            <a:r>
              <a:rPr kumimoji="0" lang="ru-RU" altLang="ru-RU" sz="4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Согласование и проверка </a:t>
            </a:r>
            <a:br>
              <a:rPr kumimoji="0" lang="ru-RU" altLang="ru-RU" sz="4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</a:br>
            <a:r>
              <a:rPr kumimoji="0" lang="ru-RU" altLang="ru-RU" sz="4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Договорной </a:t>
            </a:r>
            <a:br>
              <a:rPr kumimoji="0" lang="ru-RU" altLang="ru-RU" sz="4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</a:br>
            <a:r>
              <a:rPr kumimoji="0" lang="ru-RU" altLang="ru-RU" sz="4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Документации</a:t>
            </a:r>
            <a:r>
              <a:rPr kumimoji="0" lang="ru-RU" altLang="ru-RU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9467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1BF2F26-A0F8-42F7-9AA1-45BA13CEC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724" y="1295400"/>
            <a:ext cx="877887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9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-52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Классический подход к согласованию</a:t>
            </a:r>
            <a:r>
              <a:rPr kumimoji="0" lang="en-US" altLang="ru-RU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:</a:t>
            </a:r>
            <a:endParaRPr kumimoji="0" lang="ru-RU" altLang="ru-RU" sz="2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428CD42D-963A-4EF3-929D-9E5F1F78F4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604" y="2161146"/>
            <a:ext cx="7836886" cy="397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Изменение возможно только в Состоянии «Проект» и «Не согласован», и удалять согласующих при Повторе запрещено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Повтор возможен только по всем Участникам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Повтор возможен только в случае </a:t>
            </a:r>
            <a:r>
              <a:rPr lang="ru-RU" alt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наличия </a:t>
            </a: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несогласования после окончания Этапа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endParaRPr lang="ru-RU" altLang="ru-RU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None/>
              <a:tabLst/>
              <a:defRPr/>
            </a:pPr>
            <a:r>
              <a:rPr lang="ru-RU" alt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При этом не появляется надпись «Версия согласованного файла отличается от текущей»</a:t>
            </a:r>
            <a:endParaRPr kumimoji="0" lang="ru-RU" altLang="ru-RU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endParaRPr kumimoji="0" lang="ru-RU" altLang="ru-RU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pic>
        <p:nvPicPr>
          <p:cNvPr id="8" name="Рисунок 4">
            <a:extLst>
              <a:ext uri="{FF2B5EF4-FFF2-40B4-BE49-F238E27FC236}">
                <a16:creationId xmlns:a16="http://schemas.microsoft.com/office/drawing/2014/main" id="{2F07649C-E819-4E94-B5BA-71027F1EF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415" y="2105549"/>
            <a:ext cx="2073275" cy="36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3C8D6A90-163C-47AB-98FB-9F7D5F6F0727}"/>
              </a:ext>
            </a:extLst>
          </p:cNvPr>
          <p:cNvCxnSpPr/>
          <p:nvPr/>
        </p:nvCxnSpPr>
        <p:spPr>
          <a:xfrm>
            <a:off x="8768954" y="1800225"/>
            <a:ext cx="2884602" cy="45154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18689C40-A54C-4775-B85B-EB2110B97D3E}"/>
              </a:ext>
            </a:extLst>
          </p:cNvPr>
          <p:cNvCxnSpPr/>
          <p:nvPr/>
        </p:nvCxnSpPr>
        <p:spPr>
          <a:xfrm flipH="1">
            <a:off x="8728076" y="1651376"/>
            <a:ext cx="2743200" cy="45437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5205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6022</TotalTime>
  <Words>2376</Words>
  <Application>Microsoft Office PowerPoint</Application>
  <PresentationFormat>Широкоэкранный</PresentationFormat>
  <Paragraphs>283</Paragraphs>
  <Slides>31</Slides>
  <Notes>31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Futura PT Demi</vt:lpstr>
      <vt:lpstr>Verdana</vt:lpstr>
      <vt:lpstr>Тема Office</vt:lpstr>
      <vt:lpstr>Согласование, проверка  и подписание Договорной Документации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</dc:title>
  <dc:creator>Беляева Мария Дмитриевна</dc:creator>
  <cp:lastModifiedBy>Беляева Мария Дмитриевна</cp:lastModifiedBy>
  <cp:revision>270</cp:revision>
  <dcterms:created xsi:type="dcterms:W3CDTF">2025-11-24T07:33:13Z</dcterms:created>
  <dcterms:modified xsi:type="dcterms:W3CDTF">2025-12-10T14:37:17Z</dcterms:modified>
</cp:coreProperties>
</file>