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526825" r:id="rId1"/>
    <p:sldMasterId id="2147527238" r:id="rId2"/>
  </p:sldMasterIdLst>
  <p:notesMasterIdLst>
    <p:notesMasterId r:id="rId13"/>
  </p:notesMasterIdLst>
  <p:sldIdLst>
    <p:sldId id="1554" r:id="rId3"/>
    <p:sldId id="1651" r:id="rId4"/>
    <p:sldId id="1653" r:id="rId5"/>
    <p:sldId id="1654" r:id="rId6"/>
    <p:sldId id="1656" r:id="rId7"/>
    <p:sldId id="1652" r:id="rId8"/>
    <p:sldId id="1655" r:id="rId9"/>
    <p:sldId id="1657" r:id="rId10"/>
    <p:sldId id="1658" r:id="rId11"/>
    <p:sldId id="1555" r:id="rId12"/>
  </p:sldIdLst>
  <p:sldSz cx="12195175" cy="6859588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5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100"/>
    <a:srgbClr val="D71921"/>
    <a:srgbClr val="FFCF00"/>
    <a:srgbClr val="FFFFCC"/>
    <a:srgbClr val="FFFF81"/>
    <a:srgbClr val="FFCC00"/>
    <a:srgbClr val="B0AC00"/>
    <a:srgbClr val="960000"/>
    <a:srgbClr val="F5F6D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7692" autoAdjust="0"/>
  </p:normalViewPr>
  <p:slideViewPr>
    <p:cSldViewPr showGuides="1">
      <p:cViewPr varScale="1">
        <p:scale>
          <a:sx n="66" d="100"/>
          <a:sy n="66" d="100"/>
        </p:scale>
        <p:origin x="486" y="42"/>
      </p:cViewPr>
      <p:guideLst>
        <p:guide orient="horz" pos="3975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77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458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79AC66-C47A-4850-98A1-5E60515D89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49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</a:t>
            </a:r>
            <a:r>
              <a:rPr lang="ru-RU" baseline="0" dirty="0"/>
              <a:t> день, коллеги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975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342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4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8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3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5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3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5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7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78" y="1122539"/>
            <a:ext cx="9147221" cy="2387917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78" y="3602880"/>
            <a:ext cx="9147221" cy="1656922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900" indent="0" algn="ctr">
              <a:buNone/>
              <a:defRPr sz="2117"/>
            </a:lvl2pPr>
            <a:lvl3pPr marL="967801" indent="0" algn="ctr">
              <a:buNone/>
              <a:defRPr sz="1905"/>
            </a:lvl3pPr>
            <a:lvl4pPr marL="1451701" indent="0" algn="ctr">
              <a:buNone/>
              <a:defRPr sz="1693"/>
            </a:lvl4pPr>
            <a:lvl5pPr marL="1935602" indent="0" algn="ctr">
              <a:buNone/>
              <a:defRPr sz="1693"/>
            </a:lvl5pPr>
            <a:lvl6pPr marL="2419502" indent="0" algn="ctr">
              <a:buNone/>
              <a:defRPr sz="1693"/>
            </a:lvl6pPr>
            <a:lvl7pPr marL="2903403" indent="0" algn="ctr">
              <a:buNone/>
              <a:defRPr sz="1693"/>
            </a:lvl7pPr>
            <a:lvl8pPr marL="3387303" indent="0" algn="ctr">
              <a:buNone/>
              <a:defRPr sz="1693"/>
            </a:lvl8pPr>
            <a:lvl9pPr marL="3871204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004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7437" y="114271"/>
            <a:ext cx="2893372" cy="47556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22" y="114271"/>
            <a:ext cx="8518812" cy="4755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237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321" y="114271"/>
            <a:ext cx="11573487" cy="47556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255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8109" y="114271"/>
            <a:ext cx="9412699" cy="108220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87321" y="1700614"/>
            <a:ext cx="11573487" cy="31693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697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2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67" y="45418"/>
            <a:ext cx="9939690" cy="1325870"/>
          </a:xfrm>
        </p:spPr>
        <p:txBody>
          <a:bodyPr/>
          <a:lstStyle>
            <a:lvl1pPr>
              <a:defRPr sz="2000" b="1">
                <a:solidFill>
                  <a:schemeClr val="bg1">
                    <a:lumMod val="50000"/>
                  </a:schemeClr>
                </a:solidFill>
                <a:latin typeface="Proxima Nova 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9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9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6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357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36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3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3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606" y="331865"/>
            <a:ext cx="6097588" cy="71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23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2300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8" y="239769"/>
            <a:ext cx="1295737" cy="76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9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19" y="1710697"/>
            <a:ext cx="10518296" cy="2853400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19" y="4590984"/>
            <a:ext cx="10518296" cy="1500640"/>
          </a:xfrm>
        </p:spPr>
        <p:txBody>
          <a:bodyPr/>
          <a:lstStyle>
            <a:lvl1pPr marL="0" indent="0">
              <a:buNone/>
              <a:defRPr sz="2540"/>
            </a:lvl1pPr>
            <a:lvl2pPr marL="483900" indent="0">
              <a:buNone/>
              <a:defRPr sz="2117"/>
            </a:lvl2pPr>
            <a:lvl3pPr marL="967801" indent="0">
              <a:buNone/>
              <a:defRPr sz="1905"/>
            </a:lvl3pPr>
            <a:lvl4pPr marL="1451701" indent="0">
              <a:buNone/>
              <a:defRPr sz="1693"/>
            </a:lvl4pPr>
            <a:lvl5pPr marL="1935602" indent="0">
              <a:buNone/>
              <a:defRPr sz="1693"/>
            </a:lvl5pPr>
            <a:lvl6pPr marL="2419502" indent="0">
              <a:buNone/>
              <a:defRPr sz="1693"/>
            </a:lvl6pPr>
            <a:lvl7pPr marL="2903403" indent="0">
              <a:buNone/>
              <a:defRPr sz="1693"/>
            </a:lvl7pPr>
            <a:lvl8pPr marL="3387303" indent="0">
              <a:buNone/>
              <a:defRPr sz="1693"/>
            </a:lvl8pPr>
            <a:lvl9pPr marL="3871204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10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21" y="1700614"/>
            <a:ext cx="5706092" cy="3169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4716" y="1700614"/>
            <a:ext cx="5706092" cy="3169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3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364658"/>
            <a:ext cx="10518296" cy="132587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120" y="1682130"/>
            <a:ext cx="5158334" cy="82341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900" indent="0">
              <a:buNone/>
              <a:defRPr sz="2117" b="1"/>
            </a:lvl2pPr>
            <a:lvl3pPr marL="967801" indent="0">
              <a:buNone/>
              <a:defRPr sz="1905" b="1"/>
            </a:lvl3pPr>
            <a:lvl4pPr marL="1451701" indent="0">
              <a:buNone/>
              <a:defRPr sz="1693" b="1"/>
            </a:lvl4pPr>
            <a:lvl5pPr marL="1935602" indent="0">
              <a:buNone/>
              <a:defRPr sz="1693" b="1"/>
            </a:lvl5pPr>
            <a:lvl6pPr marL="2419502" indent="0">
              <a:buNone/>
              <a:defRPr sz="1693" b="1"/>
            </a:lvl6pPr>
            <a:lvl7pPr marL="2903403" indent="0">
              <a:buNone/>
              <a:defRPr sz="1693" b="1"/>
            </a:lvl7pPr>
            <a:lvl8pPr marL="3387303" indent="0">
              <a:buNone/>
              <a:defRPr sz="1693" b="1"/>
            </a:lvl8pPr>
            <a:lvl9pPr marL="3871204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120" y="2505549"/>
            <a:ext cx="5158334" cy="3685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199" y="1682130"/>
            <a:ext cx="5185218" cy="82341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900" indent="0">
              <a:buNone/>
              <a:defRPr sz="2117" b="1"/>
            </a:lvl2pPr>
            <a:lvl3pPr marL="967801" indent="0">
              <a:buNone/>
              <a:defRPr sz="1905" b="1"/>
            </a:lvl3pPr>
            <a:lvl4pPr marL="1451701" indent="0">
              <a:buNone/>
              <a:defRPr sz="1693" b="1"/>
            </a:lvl4pPr>
            <a:lvl5pPr marL="1935602" indent="0">
              <a:buNone/>
              <a:defRPr sz="1693" b="1"/>
            </a:lvl5pPr>
            <a:lvl6pPr marL="2419502" indent="0">
              <a:buNone/>
              <a:defRPr sz="1693" b="1"/>
            </a:lvl6pPr>
            <a:lvl7pPr marL="2903403" indent="0">
              <a:buNone/>
              <a:defRPr sz="1693" b="1"/>
            </a:lvl7pPr>
            <a:lvl8pPr marL="3387303" indent="0">
              <a:buNone/>
              <a:defRPr sz="1693" b="1"/>
            </a:lvl8pPr>
            <a:lvl9pPr marL="3871204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199" y="2505549"/>
            <a:ext cx="5185218" cy="3685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84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0771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8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457082"/>
            <a:ext cx="3933440" cy="160146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5218" y="988103"/>
            <a:ext cx="6173198" cy="4874980"/>
          </a:xfrm>
        </p:spPr>
        <p:txBody>
          <a:bodyPr/>
          <a:lstStyle>
            <a:lvl1pPr>
              <a:defRPr sz="3387"/>
            </a:lvl1pPr>
            <a:lvl2pPr>
              <a:defRPr sz="2964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20" y="2058549"/>
            <a:ext cx="3933440" cy="3811256"/>
          </a:xfrm>
        </p:spPr>
        <p:txBody>
          <a:bodyPr/>
          <a:lstStyle>
            <a:lvl1pPr marL="0" indent="0">
              <a:buNone/>
              <a:defRPr sz="1693"/>
            </a:lvl1pPr>
            <a:lvl2pPr marL="483900" indent="0">
              <a:buNone/>
              <a:defRPr sz="1482"/>
            </a:lvl2pPr>
            <a:lvl3pPr marL="967801" indent="0">
              <a:buNone/>
              <a:defRPr sz="1270"/>
            </a:lvl3pPr>
            <a:lvl4pPr marL="1451701" indent="0">
              <a:buNone/>
              <a:defRPr sz="1058"/>
            </a:lvl4pPr>
            <a:lvl5pPr marL="1935602" indent="0">
              <a:buNone/>
              <a:defRPr sz="1058"/>
            </a:lvl5pPr>
            <a:lvl6pPr marL="2419502" indent="0">
              <a:buNone/>
              <a:defRPr sz="1058"/>
            </a:lvl6pPr>
            <a:lvl7pPr marL="2903403" indent="0">
              <a:buNone/>
              <a:defRPr sz="1058"/>
            </a:lvl7pPr>
            <a:lvl8pPr marL="3387303" indent="0">
              <a:buNone/>
              <a:defRPr sz="1058"/>
            </a:lvl8pPr>
            <a:lvl9pPr marL="3871204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320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457082"/>
            <a:ext cx="3933440" cy="160146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5218" y="988103"/>
            <a:ext cx="6173198" cy="4874980"/>
          </a:xfrm>
        </p:spPr>
        <p:txBody>
          <a:bodyPr/>
          <a:lstStyle>
            <a:lvl1pPr marL="0" indent="0">
              <a:buNone/>
              <a:defRPr sz="3387"/>
            </a:lvl1pPr>
            <a:lvl2pPr marL="483900" indent="0">
              <a:buNone/>
              <a:defRPr sz="2964"/>
            </a:lvl2pPr>
            <a:lvl3pPr marL="967801" indent="0">
              <a:buNone/>
              <a:defRPr sz="2540"/>
            </a:lvl3pPr>
            <a:lvl4pPr marL="1451701" indent="0">
              <a:buNone/>
              <a:defRPr sz="2117"/>
            </a:lvl4pPr>
            <a:lvl5pPr marL="1935602" indent="0">
              <a:buNone/>
              <a:defRPr sz="2117"/>
            </a:lvl5pPr>
            <a:lvl6pPr marL="2419502" indent="0">
              <a:buNone/>
              <a:defRPr sz="2117"/>
            </a:lvl6pPr>
            <a:lvl7pPr marL="2903403" indent="0">
              <a:buNone/>
              <a:defRPr sz="2117"/>
            </a:lvl7pPr>
            <a:lvl8pPr marL="3387303" indent="0">
              <a:buNone/>
              <a:defRPr sz="2117"/>
            </a:lvl8pPr>
            <a:lvl9pPr marL="3871204" indent="0">
              <a:buNone/>
              <a:defRPr sz="211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20" y="2058549"/>
            <a:ext cx="3933440" cy="3811256"/>
          </a:xfrm>
        </p:spPr>
        <p:txBody>
          <a:bodyPr/>
          <a:lstStyle>
            <a:lvl1pPr marL="0" indent="0">
              <a:buNone/>
              <a:defRPr sz="1693"/>
            </a:lvl1pPr>
            <a:lvl2pPr marL="483900" indent="0">
              <a:buNone/>
              <a:defRPr sz="1482"/>
            </a:lvl2pPr>
            <a:lvl3pPr marL="967801" indent="0">
              <a:buNone/>
              <a:defRPr sz="1270"/>
            </a:lvl3pPr>
            <a:lvl4pPr marL="1451701" indent="0">
              <a:buNone/>
              <a:defRPr sz="1058"/>
            </a:lvl4pPr>
            <a:lvl5pPr marL="1935602" indent="0">
              <a:buNone/>
              <a:defRPr sz="1058"/>
            </a:lvl5pPr>
            <a:lvl6pPr marL="2419502" indent="0">
              <a:buNone/>
              <a:defRPr sz="1058"/>
            </a:lvl6pPr>
            <a:lvl7pPr marL="2903403" indent="0">
              <a:buNone/>
              <a:defRPr sz="1058"/>
            </a:lvl7pPr>
            <a:lvl8pPr marL="3387303" indent="0">
              <a:buNone/>
              <a:defRPr sz="1058"/>
            </a:lvl8pPr>
            <a:lvl9pPr marL="3871204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485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3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21" y="1700614"/>
            <a:ext cx="11573487" cy="316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8109" y="114271"/>
            <a:ext cx="9412699" cy="10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" y="161323"/>
            <a:ext cx="1641593" cy="12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" y="161323"/>
            <a:ext cx="1641593" cy="12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795794" y="-7273"/>
            <a:ext cx="2399381" cy="185127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54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54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54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2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6826" r:id="rId1"/>
    <p:sldLayoutId id="2147526827" r:id="rId2"/>
    <p:sldLayoutId id="2147526828" r:id="rId3"/>
    <p:sldLayoutId id="2147526829" r:id="rId4"/>
    <p:sldLayoutId id="2147526830" r:id="rId5"/>
    <p:sldLayoutId id="2147526831" r:id="rId6"/>
    <p:sldLayoutId id="2147526832" r:id="rId7"/>
    <p:sldLayoutId id="2147526833" r:id="rId8"/>
    <p:sldLayoutId id="2147526834" r:id="rId9"/>
    <p:sldLayoutId id="2147526835" r:id="rId10"/>
    <p:sldLayoutId id="2147526836" r:id="rId11"/>
    <p:sldLayoutId id="2147526837" r:id="rId12"/>
    <p:sldLayoutId id="21475268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9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5pPr>
      <a:lvl6pPr marL="483900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6pPr>
      <a:lvl7pPr marL="967801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7pPr>
      <a:lvl8pPr marL="1451701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8pPr>
      <a:lvl9pPr marL="1935602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925" indent="-362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1pPr>
      <a:lvl2pPr marL="786338" indent="-304119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432" indent="-243631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652" indent="-2419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72" indent="-240271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6375" y="87700"/>
            <a:ext cx="9880382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" y="3735370"/>
            <a:ext cx="181822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10899438" y="6310313"/>
            <a:ext cx="918873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45647A1D-7CAD-4C0D-BF60-D7508C1EC10C}" type="slidenum">
              <a:rPr lang="ru-RU" altLang="ru-RU" sz="1600" b="1" smtClean="0">
                <a:solidFill>
                  <a:srgbClr val="44546A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rgbClr val="44546A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 userDrawn="1"/>
        </p:nvSpPr>
        <p:spPr bwMode="auto">
          <a:xfrm>
            <a:off x="1" y="3733782"/>
            <a:ext cx="181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10" name="Object 39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4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5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1" descr="Layer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73554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6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239" r:id="rId1"/>
    <p:sldLayoutId id="2147527240" r:id="rId2"/>
    <p:sldLayoutId id="2147527241" r:id="rId3"/>
    <p:sldLayoutId id="2147527242" r:id="rId4"/>
    <p:sldLayoutId id="2147527243" r:id="rId5"/>
    <p:sldLayoutId id="2147527244" r:id="rId6"/>
    <p:sldLayoutId id="2147527245" r:id="rId7"/>
    <p:sldLayoutId id="2147527246" r:id="rId8"/>
    <p:sldLayoutId id="2147527247" r:id="rId9"/>
    <p:sldLayoutId id="2147527248" r:id="rId10"/>
    <p:sldLayoutId id="2147527249" r:id="rId11"/>
    <p:sldLayoutId id="2147527250" r:id="rId12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Proxima Nova 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85695" y="2493690"/>
            <a:ext cx="5233597" cy="11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Согласование и процессы подготовки отчетности: новые функции редакции 3.3.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13445" y="1629178"/>
            <a:ext cx="5820993" cy="5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900" b="1" dirty="0">
                <a:solidFill>
                  <a:srgbClr val="FFFFFF"/>
                </a:solidFill>
              </a:rPr>
              <a:t>СПАСИБО ЗА ВНИМАНИЕ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FA5800-F518-48FA-89C3-4726D87A3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695" y="2565698"/>
            <a:ext cx="5233597" cy="11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Согласование и процессы подготовки отчетности: новые функции редакции 3.3.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0029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Новые функции процесса подготовки отчетности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8F611D6-DFFE-4379-A19A-116F482DEC59}"/>
              </a:ext>
            </a:extLst>
          </p:cNvPr>
          <p:cNvSpPr txBox="1">
            <a:spLocks/>
          </p:cNvSpPr>
          <p:nvPr/>
        </p:nvSpPr>
        <p:spPr>
          <a:xfrm>
            <a:off x="841003" y="1413570"/>
            <a:ext cx="10297144" cy="4752528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этапах процесса подготовки отчетности для каждого обрабатываемого вида отчета можно дополнительно указывать состав используемой аналитики (до 6 аналитик + измерение проект).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Аналитика должна быть задана на уровне вида отчета.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Регламент подготовки отчетности поддерживает настройку правил  формирования видов отчетов в разрезе аналитик и проектов.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Процессы подготовки отчетности могут автоматически формировать и заполнять экземпляры отчетов, с учетом всех комбинаций аналитик, указанных в шаблонах процессах.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3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0029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Аналитика 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вида отчета в этапе процесса подготовки отчетности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8F611D6-DFFE-4379-A19A-116F482DEC59}"/>
              </a:ext>
            </a:extLst>
          </p:cNvPr>
          <p:cNvSpPr txBox="1">
            <a:spLocks/>
          </p:cNvSpPr>
          <p:nvPr/>
        </p:nvSpPr>
        <p:spPr>
          <a:xfrm>
            <a:off x="841003" y="765498"/>
            <a:ext cx="10297144" cy="1224136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этапах процесса подготовки отчетности для каждого обрабатываемого вида отчета можно дополнительно указывать состав используемой аналитики (до 6 аналитик + измерение проект).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248FDB-50B8-4483-B838-C2FA9AF52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19" y="2205658"/>
            <a:ext cx="5150065" cy="4320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DF0E8B7E-9093-4436-A0E4-7DE15AC6D842}"/>
              </a:ext>
            </a:extLst>
          </p:cNvPr>
          <p:cNvSpPr/>
          <p:nvPr/>
        </p:nvSpPr>
        <p:spPr>
          <a:xfrm>
            <a:off x="4406081" y="5157986"/>
            <a:ext cx="323354" cy="360038"/>
          </a:xfrm>
          <a:prstGeom prst="leftBrac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BA28F-9B67-4200-946A-2B5C6A887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619" y="2177469"/>
            <a:ext cx="5264545" cy="40606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81E0754-32B3-4183-A392-8CE39E8F13C9}"/>
              </a:ext>
            </a:extLst>
          </p:cNvPr>
          <p:cNvCxnSpPr>
            <a:cxnSpLocks/>
          </p:cNvCxnSpPr>
          <p:nvPr/>
        </p:nvCxnSpPr>
        <p:spPr bwMode="auto">
          <a:xfrm>
            <a:off x="5305499" y="5302002"/>
            <a:ext cx="1224136" cy="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141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0029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Аналитика 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вида отчета в этапе процесса подготовки отчетности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8F611D6-DFFE-4379-A19A-116F482DEC59}"/>
              </a:ext>
            </a:extLst>
          </p:cNvPr>
          <p:cNvSpPr txBox="1">
            <a:spLocks/>
          </p:cNvSpPr>
          <p:nvPr/>
        </p:nvSpPr>
        <p:spPr>
          <a:xfrm>
            <a:off x="913011" y="1053530"/>
            <a:ext cx="10297144" cy="1008112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Регламент подготовки отчетности поддерживает настройку правил  формирования видов отчетов в разрезе аналитик и проектов.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60A4E3-8DB4-4D2A-B726-7D718BF6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6" y="1845618"/>
            <a:ext cx="8337281" cy="43924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33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0029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Аналитика 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вида отчета в этапе процесса подготовки отчетности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8F611D6-DFFE-4379-A19A-116F482DEC59}"/>
              </a:ext>
            </a:extLst>
          </p:cNvPr>
          <p:cNvSpPr txBox="1">
            <a:spLocks/>
          </p:cNvSpPr>
          <p:nvPr/>
        </p:nvSpPr>
        <p:spPr>
          <a:xfrm>
            <a:off x="985019" y="981522"/>
            <a:ext cx="10297144" cy="1008112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Процессы подготовки отчетности могут автоматически формировать и заполнять экземпляры отчетов, с учетом всех комбинаций аналитик, указанных в шаблонах процессах.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073DC5-7B25-4681-A414-BFCF328F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31" y="1701602"/>
            <a:ext cx="8173153" cy="48965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7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00298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Новые функции согласования объектов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8F611D6-DFFE-4379-A19A-116F482DEC59}"/>
              </a:ext>
            </a:extLst>
          </p:cNvPr>
          <p:cNvSpPr txBox="1">
            <a:spLocks/>
          </p:cNvSpPr>
          <p:nvPr/>
        </p:nvSpPr>
        <p:spPr>
          <a:xfrm>
            <a:off x="841003" y="1413570"/>
            <a:ext cx="10297144" cy="4752528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условного перехода по значению реквизита табличной части согласуемого объекта.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Добавлен функционал делегирования задачи согласованию другим пользователям.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прикрепления вложений и любых выбранных печатных форм к оповещениям о согласовании объекта через почту или телеграмм.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бесшовного согласования объектов через 1С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Документооборот 3.0.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4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0029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Условный переход по табличным частям в маршрутах согласования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8F611D6-DFFE-4379-A19A-116F482DEC59}"/>
              </a:ext>
            </a:extLst>
          </p:cNvPr>
          <p:cNvSpPr txBox="1">
            <a:spLocks/>
          </p:cNvSpPr>
          <p:nvPr/>
        </p:nvSpPr>
        <p:spPr>
          <a:xfrm>
            <a:off x="913011" y="1053530"/>
            <a:ext cx="10297144" cy="1008112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условного перехода по значению реквизита табличной части согласуемого объекта. Условие проверяется для  всех строк табличной части до перового совпадения.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C4C4ED-1262-415E-8628-91943012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73" y="1854020"/>
            <a:ext cx="8673382" cy="4600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67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0029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Делегирование задач.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8F611D6-DFFE-4379-A19A-116F482DEC59}"/>
              </a:ext>
            </a:extLst>
          </p:cNvPr>
          <p:cNvSpPr txBox="1">
            <a:spLocks/>
          </p:cNvSpPr>
          <p:nvPr/>
        </p:nvSpPr>
        <p:spPr>
          <a:xfrm>
            <a:off x="913011" y="1053530"/>
            <a:ext cx="10297144" cy="1008112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Согласующий задачу пользователь  может переадресовать (делегировать) задачу другому пользователям, если хочет.  При этом задача уйдет от него и будет ждать согласования от  назначенного пользователя. 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93659F-D587-4B09-9BD0-755F9A65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20" y="1989634"/>
            <a:ext cx="5328592" cy="42218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66F4CC-D987-4D5E-88B9-B691F3EFD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635" y="1989634"/>
            <a:ext cx="5256584" cy="42218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F3C1ED2-A161-4772-8509-B40454C16704}"/>
              </a:ext>
            </a:extLst>
          </p:cNvPr>
          <p:cNvCxnSpPr>
            <a:cxnSpLocks/>
          </p:cNvCxnSpPr>
          <p:nvPr/>
        </p:nvCxnSpPr>
        <p:spPr bwMode="auto">
          <a:xfrm flipV="1">
            <a:off x="6241603" y="3501802"/>
            <a:ext cx="936104" cy="2304256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234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0029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Настройка согласования через 1С</a:t>
            </a:r>
            <a:r>
              <a:rPr lang="en-US" altLang="ru-RU" sz="2400" b="0" dirty="0">
                <a:solidFill>
                  <a:schemeClr val="tx1"/>
                </a:solidFill>
                <a:ea typeface="+mn-ea"/>
              </a:rPr>
              <a:t>: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Документооборот 3.0</a:t>
            </a: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5B6C8F7-4B87-4DB7-B39F-786B5FE6914F}"/>
              </a:ext>
            </a:extLst>
          </p:cNvPr>
          <p:cNvSpPr txBox="1">
            <a:spLocks/>
          </p:cNvSpPr>
          <p:nvPr/>
        </p:nvSpPr>
        <p:spPr>
          <a:xfrm>
            <a:off x="841003" y="1053530"/>
            <a:ext cx="10297144" cy="4896544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согласования объектов 1С:Управление холдингом через 1С:Документооборот 3.0 реализована на базе механизма бесшовной интеграции библиотеки БИД. Настройки данной библиотеки приведены в документации к 1С:Документооборот 3.0.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согласования с 1С:Документооборот 3.0 настраивается для каждого типа объекта (справочник или документа). Если для типа объекта настроено согласование через 1С:Документооборот 3.0, то согласование методами 1С:Управление холдингом блокируется.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объекта, который предполагается согласовывать через 1С:Документооборот необходимо в Документах текущей ИБ или Справочниках текущей ИБ, поставить соответствующий признак.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включенной интеграции в обработке Мои задачи и оповещения появится возможность переключения между окном задач 1С:Управление холдингом и 1С:Документооборот.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92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6_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Произвольный</PresentationFormat>
  <Paragraphs>68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Futura PT Demi</vt:lpstr>
      <vt:lpstr>Proxima Nova Lt</vt:lpstr>
      <vt:lpstr>Times New Roman</vt:lpstr>
      <vt:lpstr>Wingdings</vt:lpstr>
      <vt:lpstr>5_Специальное оформление</vt:lpstr>
      <vt:lpstr>36_Оформление по умолчанию</vt:lpstr>
      <vt:lpstr>think-cell Slide</vt:lpstr>
      <vt:lpstr>Презентация PowerPoint</vt:lpstr>
      <vt:lpstr>Новые функции процесса подготовки отчетности</vt:lpstr>
      <vt:lpstr>Аналитика вида отчета в этапе процесса подготовки отчетности</vt:lpstr>
      <vt:lpstr>Аналитика вида отчета в этапе процесса подготовки отчетности</vt:lpstr>
      <vt:lpstr>Аналитика вида отчета в этапе процесса подготовки отчетности</vt:lpstr>
      <vt:lpstr>Новые функции согласования объектов</vt:lpstr>
      <vt:lpstr>Условный переход по табличным частям в маршрутах согласования</vt:lpstr>
      <vt:lpstr>Делегирование задач.</vt:lpstr>
      <vt:lpstr>Настройка согласования через 1С:Документооборот 3.0.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2018-02-08T09:59:48Z</dcterms:created>
  <dcterms:modified xsi:type="dcterms:W3CDTF">2025-04-07T08:17:40Z</dcterms:modified>
</cp:coreProperties>
</file>