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0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0572750" cy="5943600"/>
  <p:notesSz cx="10572750" cy="59436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-2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5" d="100"/>
          <a:sy n="125" d="100"/>
        </p:scale>
        <p:origin x="-798" y="-102"/>
      </p:cViewPr>
      <p:guideLst>
        <p:guide orient="horz" pos="1872"/>
        <p:guide pos="333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581525" cy="298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ker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5988050" y="0"/>
            <a:ext cx="4581525" cy="298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kern="0">
                <a:latin typeface="+mn-lt"/>
                <a:cs typeface="+mn-cs"/>
              </a:defRPr>
            </a:lvl1pPr>
          </a:lstStyle>
          <a:p>
            <a:pPr>
              <a:defRPr/>
            </a:pPr>
            <a:fld id="{D409081B-2E8D-4B1B-B925-DCDEFCB2192F}" type="datetimeFigureOut">
              <a:rPr lang="ru-RU"/>
              <a:pPr>
                <a:defRPr/>
              </a:pPr>
              <a:t>19.12.2024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502025" y="742950"/>
            <a:ext cx="3568700" cy="2006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1057275" y="2860675"/>
            <a:ext cx="8458200" cy="23399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5645150"/>
            <a:ext cx="4581525" cy="298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ker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5988050" y="5645150"/>
            <a:ext cx="4581525" cy="298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kern="0">
                <a:latin typeface="+mn-lt"/>
                <a:cs typeface="+mn-cs"/>
              </a:defRPr>
            </a:lvl1pPr>
          </a:lstStyle>
          <a:p>
            <a:pPr>
              <a:defRPr/>
            </a:pPr>
            <a:fld id="{63288A17-1C50-4A6B-A602-684217267C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 bwMode="auto">
          <a:xfrm>
            <a:off x="528480" y="236880"/>
            <a:ext cx="9515160" cy="9921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 bwMode="auto">
          <a:xfrm>
            <a:off x="528480" y="1390680"/>
            <a:ext cx="464328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 bwMode="auto">
          <a:xfrm>
            <a:off x="5404320" y="1390680"/>
            <a:ext cx="464328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 bwMode="auto">
          <a:xfrm>
            <a:off x="528480" y="3191040"/>
            <a:ext cx="951516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 bwMode="auto">
          <a:xfrm>
            <a:off x="528480" y="236880"/>
            <a:ext cx="9515160" cy="9921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 bwMode="auto">
          <a:xfrm>
            <a:off x="528480" y="1390680"/>
            <a:ext cx="951516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 bwMode="auto">
          <a:xfrm>
            <a:off x="528480" y="3191040"/>
            <a:ext cx="951516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 bwMode="auto">
          <a:xfrm>
            <a:off x="528480" y="236880"/>
            <a:ext cx="9515160" cy="9921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 bwMode="auto">
          <a:xfrm>
            <a:off x="528480" y="1390680"/>
            <a:ext cx="464328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 bwMode="auto">
          <a:xfrm>
            <a:off x="5404320" y="1390680"/>
            <a:ext cx="464328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 bwMode="auto">
          <a:xfrm>
            <a:off x="528480" y="3191040"/>
            <a:ext cx="464328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 bwMode="auto">
          <a:xfrm>
            <a:off x="5404320" y="3191040"/>
            <a:ext cx="464328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 bwMode="auto">
          <a:xfrm>
            <a:off x="528480" y="236880"/>
            <a:ext cx="9515160" cy="9921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 bwMode="auto">
          <a:xfrm>
            <a:off x="528480" y="1390680"/>
            <a:ext cx="3063600" cy="1643759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6000"/>
          </a:bodyPr>
          <a:lstStyle/>
          <a:p>
            <a:endParaRPr lang="ru-RU"/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 bwMode="auto">
          <a:xfrm>
            <a:off x="3745800" y="1390680"/>
            <a:ext cx="3063600" cy="1643759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6000"/>
          </a:bodyPr>
          <a:lstStyle/>
          <a:p>
            <a:endParaRPr lang="ru-RU"/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 bwMode="auto">
          <a:xfrm>
            <a:off x="6962760" y="1390680"/>
            <a:ext cx="3063600" cy="1643759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6000"/>
          </a:bodyPr>
          <a:lstStyle/>
          <a:p>
            <a:endParaRPr lang="ru-RU"/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 bwMode="auto">
          <a:xfrm>
            <a:off x="528480" y="3191040"/>
            <a:ext cx="3063600" cy="1643759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6000"/>
          </a:bodyPr>
          <a:lstStyle/>
          <a:p>
            <a:endParaRPr lang="ru-RU"/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 bwMode="auto">
          <a:xfrm>
            <a:off x="3745800" y="3191040"/>
            <a:ext cx="3063600" cy="1643759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6000"/>
          </a:bodyPr>
          <a:lstStyle/>
          <a:p>
            <a:endParaRPr lang="ru-RU"/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 bwMode="auto">
          <a:xfrm>
            <a:off x="6962760" y="3191040"/>
            <a:ext cx="3063600" cy="1643759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6000"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 bwMode="auto">
          <a:xfrm>
            <a:off x="528480" y="236880"/>
            <a:ext cx="9515160" cy="9921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 bwMode="auto">
          <a:xfrm>
            <a:off x="528480" y="1390680"/>
            <a:ext cx="9515160" cy="3446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 bwMode="auto">
          <a:xfrm>
            <a:off x="528480" y="236880"/>
            <a:ext cx="9515160" cy="9921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 bwMode="auto">
          <a:xfrm>
            <a:off x="528480" y="1390680"/>
            <a:ext cx="9515160" cy="344664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 bwMode="auto">
          <a:xfrm>
            <a:off x="528480" y="236880"/>
            <a:ext cx="9515160" cy="9921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 bwMode="auto">
          <a:xfrm>
            <a:off x="528480" y="1390680"/>
            <a:ext cx="4643280" cy="344664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 bwMode="auto">
          <a:xfrm>
            <a:off x="5404320" y="1390680"/>
            <a:ext cx="4643280" cy="344664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528480" y="236880"/>
            <a:ext cx="9515160" cy="9921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 bwMode="auto">
          <a:xfrm>
            <a:off x="528480" y="236880"/>
            <a:ext cx="9515160" cy="4600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 bwMode="auto">
          <a:xfrm>
            <a:off x="528480" y="236880"/>
            <a:ext cx="9515160" cy="9921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 bwMode="auto">
          <a:xfrm>
            <a:off x="528480" y="1390680"/>
            <a:ext cx="464328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 bwMode="auto">
          <a:xfrm>
            <a:off x="5404320" y="1390680"/>
            <a:ext cx="4643280" cy="344664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 bwMode="auto">
          <a:xfrm>
            <a:off x="528480" y="3191040"/>
            <a:ext cx="464328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 bwMode="auto">
          <a:xfrm>
            <a:off x="528480" y="236880"/>
            <a:ext cx="9515160" cy="9921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 bwMode="auto">
          <a:xfrm>
            <a:off x="528480" y="1390680"/>
            <a:ext cx="4643280" cy="344664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 bwMode="auto">
          <a:xfrm>
            <a:off x="5404320" y="1390680"/>
            <a:ext cx="464328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 bwMode="auto">
          <a:xfrm>
            <a:off x="5404320" y="3191040"/>
            <a:ext cx="4643280" cy="1643759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 bwMode="auto">
          <a:xfrm>
            <a:off x="528638" y="236538"/>
            <a:ext cx="9515475" cy="99218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/>
              <a:t>Для правки текста заглавия щёлкните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 bwMode="auto">
          <a:xfrm>
            <a:off x="528638" y="1390650"/>
            <a:ext cx="9515475" cy="344646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r>
              <a:rPr lang="ru-RU"/>
              <a:t>Для правки структуры щёлкните мышью</a:t>
            </a:r>
            <a:endParaRPr/>
          </a:p>
          <a:p>
            <a:pPr lvl="1"/>
            <a:r>
              <a:rPr lang="ru-RU"/>
              <a:t>Второй уровень структуры</a:t>
            </a:r>
            <a:endParaRPr/>
          </a:p>
          <a:p>
            <a:pPr lvl="2"/>
            <a:r>
              <a:rPr lang="ru-RU"/>
              <a:t>Третий уровень структуры</a:t>
            </a:r>
            <a:endParaRPr/>
          </a:p>
          <a:p>
            <a:pPr lvl="3"/>
            <a:r>
              <a:rPr lang="ru-RU"/>
              <a:t>Четвёртый уровень структуры</a:t>
            </a:r>
            <a:endParaRPr/>
          </a:p>
          <a:p>
            <a:pPr lvl="4"/>
            <a:r>
              <a:rPr lang="ru-RU"/>
              <a:t>Пятый уровень структуры</a:t>
            </a:r>
            <a:endParaRPr/>
          </a:p>
          <a:p>
            <a:pPr lvl="5"/>
            <a:r>
              <a:rPr lang="ru-RU"/>
              <a:t>Шестой уровень структуры</a:t>
            </a:r>
            <a:endParaRPr/>
          </a:p>
          <a:p>
            <a:pPr lvl="6"/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0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727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975" y="0"/>
            <a:ext cx="54387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Image 2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76300"/>
            <a:ext cx="52197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0"/>
          <p:cNvSpPr>
            <a:spLocks noChangeArrowheads="1"/>
          </p:cNvSpPr>
          <p:nvPr/>
        </p:nvSpPr>
        <p:spPr bwMode="auto">
          <a:xfrm>
            <a:off x="476250" y="495300"/>
            <a:ext cx="1714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3375"/>
              </a:lnSpc>
            </a:pPr>
            <a:r>
              <a:rPr lang="en-US" sz="3400" b="1">
                <a:solidFill>
                  <a:srgbClr val="FFFFFF"/>
                </a:solidFill>
                <a:latin typeface="Montserrat Bold" pitchFamily="2" charset="-52"/>
              </a:rPr>
              <a:t>bo</a:t>
            </a:r>
            <a:r>
              <a:rPr lang="en-US" sz="3400" b="1">
                <a:solidFill>
                  <a:srgbClr val="5FB677"/>
                </a:solidFill>
                <a:latin typeface="Montserrat Bold" pitchFamily="2" charset="-52"/>
              </a:rPr>
              <a:t>bd</a:t>
            </a:r>
            <a:r>
              <a:rPr lang="en-US" sz="3400" b="1">
                <a:solidFill>
                  <a:srgbClr val="FFFFFF"/>
                </a:solidFill>
                <a:latin typeface="Montserrat Bold" pitchFamily="2" charset="-52"/>
              </a:rPr>
              <a:t>ay</a:t>
            </a:r>
            <a:endParaRPr lang="en-US" sz="3400">
              <a:latin typeface="Calibri" pitchFamily="34" charset="0"/>
            </a:endParaRPr>
          </a:p>
        </p:txBody>
      </p:sp>
      <p:sp>
        <p:nvSpPr>
          <p:cNvPr id="7" name="Text 1"/>
          <p:cNvSpPr/>
          <p:nvPr/>
        </p:nvSpPr>
        <p:spPr bwMode="auto">
          <a:xfrm>
            <a:off x="447675" y="1571625"/>
            <a:ext cx="9544050" cy="17526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3450"/>
              </a:lnSpc>
              <a:tabLst>
                <a:tab pos="0" algn="l"/>
              </a:tabLst>
            </a:pPr>
            <a:r>
              <a:rPr lang="en-US" sz="3600" b="1">
                <a:solidFill>
                  <a:srgbClr val="FFFFFF"/>
                </a:solidFill>
                <a:latin typeface="Montserrat Bold" pitchFamily="2" charset="-52"/>
              </a:rPr>
              <a:t>«1С:</a:t>
            </a:r>
            <a:r>
              <a:rPr lang="ru-RU" sz="3600" b="1">
                <a:solidFill>
                  <a:srgbClr val="FFFFFF"/>
                </a:solidFill>
                <a:latin typeface="Montserrat Bold" pitchFamily="2" charset="-52"/>
              </a:rPr>
              <a:t>Документооборот 3.0» в Мэлон Фэшн Груп: новый уровень организации работы с документами»</a:t>
            </a:r>
            <a:endParaRPr lang="ru-RU" sz="3000">
              <a:solidFill>
                <a:srgbClr val="FFFFFF"/>
              </a:solidFill>
            </a:endParaRPr>
          </a:p>
        </p:txBody>
      </p:sp>
      <p:pic>
        <p:nvPicPr>
          <p:cNvPr id="17415" name="Рисунок 2" descr="Изображение выглядит как текст, коллекция картинок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4050" y="495300"/>
            <a:ext cx="12700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42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 5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975" y="379413"/>
            <a:ext cx="749141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Image 6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975" y="1057275"/>
            <a:ext cx="64420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Image 7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975" y="1939925"/>
            <a:ext cx="49561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Image 8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4625" y="1163638"/>
            <a:ext cx="3627438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Image 9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40625" y="2740025"/>
            <a:ext cx="160337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Image 10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12000" y="1601788"/>
            <a:ext cx="24606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Image 11" descr="preencode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10425" y="2228850"/>
            <a:ext cx="226377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Image 12" descr="preencod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44000" y="4019550"/>
            <a:ext cx="1055688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1208088"/>
            <a:ext cx="667226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7807325" y="493713"/>
            <a:ext cx="2232025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FF00"/>
                </a:solidFill>
                <a:latin typeface="Acrom"/>
              </a:rPr>
              <a:t>      </a:t>
            </a:r>
            <a:endParaRPr lang="ru-RU">
              <a:latin typeface="Calibri" pitchFamily="34" charset="0"/>
            </a:endParaRPr>
          </a:p>
          <a:p>
            <a:pPr algn="ctr"/>
            <a:r>
              <a:rPr lang="ru-RU" sz="3600" b="1">
                <a:solidFill>
                  <a:srgbClr val="FFFF00"/>
                </a:solidFill>
                <a:latin typeface="Acrom Bold"/>
              </a:rPr>
              <a:t>5   </a:t>
            </a:r>
            <a:r>
              <a:rPr lang="ru-RU" sz="2800" b="1">
                <a:solidFill>
                  <a:srgbClr val="FFFF00"/>
                </a:solidFill>
                <a:latin typeface="Acrom Bold"/>
              </a:rPr>
              <a:t>           </a:t>
            </a:r>
            <a:r>
              <a:rPr lang="ru-RU" sz="2800">
                <a:solidFill>
                  <a:srgbClr val="FFFF00"/>
                </a:solidFill>
                <a:latin typeface="Acrom Bold"/>
              </a:rPr>
              <a:t>               </a:t>
            </a:r>
            <a:r>
              <a:rPr lang="ru-RU" sz="2800" b="1">
                <a:solidFill>
                  <a:srgbClr val="FFFF00"/>
                </a:solidFill>
                <a:latin typeface="Acrom Bold"/>
              </a:rPr>
              <a:t>      </a:t>
            </a:r>
            <a:r>
              <a:rPr lang="ru-RU">
                <a:solidFill>
                  <a:schemeClr val="bg1"/>
                </a:solidFill>
                <a:latin typeface="Acrom Bold"/>
              </a:rPr>
              <a:t>УНИКАЛЬНЫХ</a:t>
            </a:r>
            <a:endParaRPr lang="ru-RU">
              <a:latin typeface="Calibri" pitchFamily="34" charset="0"/>
            </a:endParaRPr>
          </a:p>
          <a:p>
            <a:pPr algn="ctr"/>
            <a:r>
              <a:rPr lang="ru-RU">
                <a:solidFill>
                  <a:schemeClr val="bg1"/>
                </a:solidFill>
                <a:latin typeface="Acrom Bold"/>
              </a:rPr>
              <a:t> БРЕНДОВ</a:t>
            </a:r>
            <a:endParaRPr lang="ru-RU">
              <a:latin typeface="Calibri" pitchFamily="34" charset="0"/>
            </a:endParaRPr>
          </a:p>
          <a:p>
            <a:pPr algn="ctr"/>
            <a:endParaRPr lang="ru-RU">
              <a:solidFill>
                <a:schemeClr val="bg1"/>
              </a:solidFill>
              <a:latin typeface="Acrom"/>
            </a:endParaRPr>
          </a:p>
          <a:p>
            <a:pPr algn="ctr"/>
            <a:endParaRPr lang="ru-RU">
              <a:solidFill>
                <a:schemeClr val="bg1"/>
              </a:solidFill>
              <a:latin typeface="Acrom"/>
            </a:endParaRPr>
          </a:p>
          <a:p>
            <a:pPr algn="ctr"/>
            <a:r>
              <a:rPr lang="ru-RU" sz="2800">
                <a:solidFill>
                  <a:srgbClr val="FFFF00"/>
                </a:solidFill>
                <a:latin typeface="Acrom Bold"/>
              </a:rPr>
              <a:t> </a:t>
            </a:r>
            <a:r>
              <a:rPr lang="ru-RU" sz="3600">
                <a:solidFill>
                  <a:srgbClr val="FFFF00"/>
                </a:solidFill>
                <a:latin typeface="Acrom Bold"/>
              </a:rPr>
              <a:t>900+</a:t>
            </a:r>
            <a:endParaRPr lang="ru-RU">
              <a:latin typeface="Calibri" pitchFamily="34" charset="0"/>
            </a:endParaRPr>
          </a:p>
          <a:p>
            <a:pPr algn="ctr"/>
            <a:r>
              <a:rPr lang="ru-RU">
                <a:solidFill>
                  <a:schemeClr val="bg1"/>
                </a:solidFill>
                <a:latin typeface="Acrom Bold"/>
              </a:rPr>
              <a:t> МАГАЗИНОВ</a:t>
            </a:r>
            <a:endParaRPr lang="ru-RU">
              <a:latin typeface="Calibri" pitchFamily="34" charset="0"/>
            </a:endParaRPr>
          </a:p>
          <a:p>
            <a:pPr algn="ctr"/>
            <a:endParaRPr lang="ru-RU">
              <a:solidFill>
                <a:schemeClr val="bg1"/>
              </a:solidFill>
              <a:latin typeface="Acrom Bold"/>
            </a:endParaRPr>
          </a:p>
          <a:p>
            <a:pPr algn="ctr"/>
            <a:r>
              <a:rPr lang="ru-RU" sz="3600">
                <a:solidFill>
                  <a:srgbClr val="FFFF00"/>
                </a:solidFill>
                <a:latin typeface="Acrom Bold"/>
              </a:rPr>
              <a:t>5</a:t>
            </a:r>
            <a:endParaRPr lang="ru-RU">
              <a:latin typeface="Calibri" pitchFamily="34" charset="0"/>
            </a:endParaRPr>
          </a:p>
          <a:p>
            <a:pPr algn="ctr"/>
            <a:r>
              <a:rPr lang="ru-RU">
                <a:solidFill>
                  <a:schemeClr val="bg1"/>
                </a:solidFill>
                <a:latin typeface="Acrom Bold"/>
              </a:rPr>
              <a:t>СТРАН    ПРИСТУТСВИЯ </a:t>
            </a:r>
            <a:endParaRPr lang="ru-RU">
              <a:latin typeface="Calibri" pitchFamily="34" charset="0"/>
            </a:endParaRPr>
          </a:p>
          <a:p>
            <a:endParaRPr lang="ru-RU">
              <a:solidFill>
                <a:schemeClr val="bg1"/>
              </a:solidFill>
              <a:latin typeface="Acrom"/>
            </a:endParaRPr>
          </a:p>
          <a:p>
            <a:r>
              <a:rPr lang="ru-RU">
                <a:solidFill>
                  <a:schemeClr val="bg1"/>
                </a:solidFill>
                <a:latin typeface="Acrom"/>
              </a:rPr>
              <a:t>                                         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9163" y="0"/>
            <a:ext cx="83835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Image 0" descr="preencod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9688" y="-25400"/>
            <a:ext cx="1685926" cy="594201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19459" name="Image 2" descr="preencod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8588" y="161925"/>
            <a:ext cx="6202362" cy="290671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580281671" name="Text 0"/>
          <p:cNvSpPr/>
          <p:nvPr/>
        </p:nvSpPr>
        <p:spPr bwMode="auto">
          <a:xfrm>
            <a:off x="190500" y="209550"/>
            <a:ext cx="1495425" cy="18891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/>
          <a:lstStyle/>
          <a:p>
            <a:pPr fontAlgn="auto">
              <a:lnSpc>
                <a:spcPts val="1499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1500" b="1" kern="0">
                <a:solidFill>
                  <a:srgbClr val="000000"/>
                </a:solidFill>
                <a:latin typeface="Montserrat Bold"/>
                <a:ea typeface="Montserrat Bold"/>
              </a:rPr>
              <a:t>О проекте</a:t>
            </a:r>
            <a:endParaRPr lang="ru-RU" sz="1500" kern="0">
              <a:solidFill>
                <a:srgbClr val="000000"/>
              </a:solidFill>
            </a:endParaRPr>
          </a:p>
        </p:txBody>
      </p:sp>
      <p:sp>
        <p:nvSpPr>
          <p:cNvPr id="1370379953" name="Text 3"/>
          <p:cNvSpPr/>
          <p:nvPr/>
        </p:nvSpPr>
        <p:spPr bwMode="auto">
          <a:xfrm>
            <a:off x="4160838" y="258763"/>
            <a:ext cx="2332037" cy="20955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/>
          <a:lstStyle/>
          <a:p>
            <a:pPr fontAlgn="auto">
              <a:lnSpc>
                <a:spcPts val="1649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ru-RU" sz="1700" b="1" kern="0">
                <a:solidFill>
                  <a:srgbClr val="59BC80"/>
                </a:solidFill>
                <a:latin typeface="Montserrat Bold"/>
                <a:ea typeface="Montserrat Bold"/>
              </a:rPr>
              <a:t>Цели</a:t>
            </a:r>
            <a:endParaRPr lang="ru-RU" sz="1700" kern="0">
              <a:solidFill>
                <a:srgbClr val="000000"/>
              </a:solidFill>
            </a:endParaRPr>
          </a:p>
        </p:txBody>
      </p:sp>
      <p:sp>
        <p:nvSpPr>
          <p:cNvPr id="1455613479" name="Text 4"/>
          <p:cNvSpPr/>
          <p:nvPr/>
        </p:nvSpPr>
        <p:spPr bwMode="auto">
          <a:xfrm>
            <a:off x="4162425" y="479425"/>
            <a:ext cx="5722938" cy="239077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/>
          <a:lstStyle/>
          <a:p>
            <a:pPr marL="228600" indent="-228600">
              <a:lnSpc>
                <a:spcPct val="150000"/>
              </a:lnSpc>
              <a:spcAft>
                <a:spcPts val="600"/>
              </a:spcAft>
              <a:buFontTx/>
              <a:buAutoNum type="arabicPeriod"/>
            </a:pPr>
            <a:r>
              <a:rPr lang="ru-RU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Реинжиниринг действующих процессов согласования</a:t>
            </a:r>
            <a:r>
              <a:rPr lang="en-US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 документов</a:t>
            </a:r>
            <a:r>
              <a:rPr lang="ru-RU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 и запуск новых</a:t>
            </a:r>
            <a:r>
              <a:rPr lang="en-US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;</a:t>
            </a:r>
            <a:endParaRPr lang="ru-RU" sz="1200">
              <a:solidFill>
                <a:srgbClr val="000000"/>
              </a:solidFill>
              <a:latin typeface="Montserrat Regular" pitchFamily="2" charset="-52"/>
              <a:cs typeface="Arial" charset="0"/>
            </a:endParaRPr>
          </a:p>
          <a:p>
            <a:pPr marL="228600" indent="-228600">
              <a:lnSpc>
                <a:spcPct val="150000"/>
              </a:lnSpc>
              <a:spcAft>
                <a:spcPts val="600"/>
              </a:spcAft>
              <a:buFontTx/>
              <a:buAutoNum type="arabicPeriod"/>
            </a:pPr>
            <a:r>
              <a:rPr lang="ru-RU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У</a:t>
            </a:r>
            <a:r>
              <a:rPr lang="en-US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скор</a:t>
            </a:r>
            <a:r>
              <a:rPr lang="ru-RU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ение</a:t>
            </a:r>
            <a:r>
              <a:rPr lang="en-US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 процесс</a:t>
            </a:r>
            <a:r>
              <a:rPr lang="ru-RU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а работы</a:t>
            </a:r>
            <a:r>
              <a:rPr lang="en-US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 </a:t>
            </a:r>
            <a:r>
              <a:rPr lang="ru-RU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с </a:t>
            </a:r>
            <a:r>
              <a:rPr lang="en-US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документ</a:t>
            </a:r>
            <a:r>
              <a:rPr lang="ru-RU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ами</a:t>
            </a:r>
            <a:r>
              <a:rPr lang="en-US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;</a:t>
            </a:r>
            <a:endParaRPr lang="ru-RU"/>
          </a:p>
          <a:p>
            <a:pPr marL="228600" indent="-228600">
              <a:lnSpc>
                <a:spcPct val="150000"/>
              </a:lnSpc>
              <a:spcAft>
                <a:spcPts val="600"/>
              </a:spcAft>
              <a:buFontTx/>
              <a:buAutoNum type="arabicPeriod"/>
            </a:pPr>
            <a:r>
              <a:rPr lang="ru-RU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К</a:t>
            </a:r>
            <a:r>
              <a:rPr lang="en-US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омфортный переход пользователей на 1С:Документооборот 3.0 из привычной СЭД;</a:t>
            </a:r>
            <a:endParaRPr lang="ru-RU" sz="1200">
              <a:solidFill>
                <a:srgbClr val="000000"/>
              </a:solidFill>
              <a:latin typeface="Montserrat Regular" pitchFamily="2" charset="-52"/>
              <a:cs typeface="Arial" charset="0"/>
            </a:endParaRPr>
          </a:p>
          <a:p>
            <a:pPr marL="228600" indent="-228600">
              <a:lnSpc>
                <a:spcPct val="150000"/>
              </a:lnSpc>
              <a:spcAft>
                <a:spcPts val="600"/>
              </a:spcAft>
              <a:buFont typeface="Arial" charset="0"/>
              <a:buAutoNum type="arabicPeriod"/>
            </a:pPr>
            <a:r>
              <a:rPr lang="ru-RU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И</a:t>
            </a:r>
            <a:r>
              <a:rPr lang="en-US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сключ</a:t>
            </a:r>
            <a:r>
              <a:rPr lang="ru-RU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ение</a:t>
            </a:r>
            <a:r>
              <a:rPr lang="en-US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 потери документов;</a:t>
            </a:r>
            <a:endParaRPr lang="ru-RU"/>
          </a:p>
          <a:p>
            <a:pPr marL="228600" indent="-228600">
              <a:lnSpc>
                <a:spcPct val="150000"/>
              </a:lnSpc>
              <a:spcAft>
                <a:spcPts val="600"/>
              </a:spcAft>
              <a:buFont typeface="Arial" charset="0"/>
              <a:buAutoNum type="arabicPeriod"/>
            </a:pPr>
            <a:r>
              <a:rPr lang="en-US" sz="1200">
                <a:solidFill>
                  <a:srgbClr val="000000"/>
                </a:solidFill>
                <a:latin typeface="Montserrat Regular" pitchFamily="2" charset="-52"/>
                <a:cs typeface="Arial" charset="0"/>
              </a:rPr>
              <a:t>Возможность дальнейшего самостоятельного  развития системы</a:t>
            </a:r>
            <a:r>
              <a:rPr lang="en-US" sz="1200">
                <a:solidFill>
                  <a:srgbClr val="000000"/>
                </a:solidFill>
                <a:latin typeface="Montserrat Regular" pitchFamily="2" charset="-52"/>
                <a:ea typeface="Montserrat Regular" pitchFamily="2" charset="-52"/>
              </a:rPr>
              <a:t>.</a:t>
            </a:r>
            <a:endParaRPr lang="en-US" sz="1200">
              <a:solidFill>
                <a:srgbClr val="000000"/>
              </a:solidFill>
              <a:latin typeface="Montserrat Regular" pitchFamily="2" charset="-52"/>
              <a:cs typeface="Montserrat Regular" pitchFamily="2" charset="-52"/>
            </a:endParaRPr>
          </a:p>
        </p:txBody>
      </p:sp>
      <p:sp>
        <p:nvSpPr>
          <p:cNvPr id="974029211" name=" 454290010"/>
          <p:cNvSpPr/>
          <p:nvPr/>
        </p:nvSpPr>
        <p:spPr bwMode="auto">
          <a:xfrm>
            <a:off x="6340475" y="4567238"/>
            <a:ext cx="254000" cy="242887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1805520212" name=" 505690407"/>
          <p:cNvSpPr/>
          <p:nvPr/>
        </p:nvSpPr>
        <p:spPr bwMode="auto">
          <a:xfrm>
            <a:off x="6665913" y="2992438"/>
            <a:ext cx="254000" cy="242887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1461891295" name=" 1660284360"/>
          <p:cNvSpPr/>
          <p:nvPr/>
        </p:nvSpPr>
        <p:spPr bwMode="auto">
          <a:xfrm>
            <a:off x="6958013" y="2917825"/>
            <a:ext cx="293687" cy="24288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pic>
        <p:nvPicPr>
          <p:cNvPr id="19466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125" y="484188"/>
            <a:ext cx="38274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7100" y="3101975"/>
            <a:ext cx="403542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Image 4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9425" y="3276600"/>
            <a:ext cx="524668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Text 4"/>
          <p:cNvSpPr>
            <a:spLocks noChangeArrowheads="1"/>
          </p:cNvSpPr>
          <p:nvPr/>
        </p:nvSpPr>
        <p:spPr bwMode="auto">
          <a:xfrm>
            <a:off x="677863" y="3311525"/>
            <a:ext cx="354012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sz="1200">
              <a:latin typeface="Open Sans" pitchFamily="34" charset="0"/>
              <a:cs typeface="DejaVu Sans"/>
            </a:endParaRPr>
          </a:p>
        </p:txBody>
      </p:sp>
      <p:sp>
        <p:nvSpPr>
          <p:cNvPr id="637525177" name="Прямоугольник 4"/>
          <p:cNvSpPr/>
          <p:nvPr/>
        </p:nvSpPr>
        <p:spPr bwMode="auto">
          <a:xfrm>
            <a:off x="793750" y="3960813"/>
            <a:ext cx="4532313" cy="1371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7488" indent="-217488">
              <a:buFont typeface="Arial" charset="0"/>
              <a:buChar char="•"/>
            </a:pPr>
            <a:r>
              <a:rPr lang="ru-RU" sz="1200">
                <a:latin typeface="Open Sans" pitchFamily="34" charset="0"/>
                <a:cs typeface="DejaVu Sans"/>
              </a:rPr>
              <a:t>Используемая СЭД, перестала удовлетворять потребностям бизнеса;</a:t>
            </a:r>
            <a:endParaRPr lang="ru-RU">
              <a:cs typeface="DejaVu Sans"/>
            </a:endParaRPr>
          </a:p>
          <a:p>
            <a:pPr marL="217488" indent="-217488">
              <a:buFont typeface="Arial" charset="0"/>
              <a:buChar char="•"/>
            </a:pPr>
            <a:r>
              <a:rPr lang="ru-RU" sz="1200">
                <a:solidFill>
                  <a:srgbClr val="000000"/>
                </a:solidFill>
                <a:latin typeface="Open Sans" pitchFamily="34" charset="0"/>
                <a:cs typeface="Open Sans" pitchFamily="34" charset="0"/>
              </a:rPr>
              <a:t>Переход на новую версию используемого СЭД был дорогостоящим и трудоемким</a:t>
            </a:r>
            <a:r>
              <a:rPr lang="ru-RU" sz="1200">
                <a:latin typeface="Open Sans" pitchFamily="34" charset="0"/>
                <a:cs typeface="Open Sans" pitchFamily="34" charset="0"/>
              </a:rPr>
              <a:t>;</a:t>
            </a:r>
            <a:endParaRPr lang="ru-RU">
              <a:cs typeface="DejaVu Sans"/>
            </a:endParaRPr>
          </a:p>
          <a:p>
            <a:pPr marL="217488" indent="-217488">
              <a:buFont typeface="Arial" charset="0"/>
              <a:buChar char="•"/>
            </a:pPr>
            <a:r>
              <a:rPr lang="ru-RU" sz="1200">
                <a:latin typeface="Open Sans" pitchFamily="34" charset="0"/>
                <a:cs typeface="Open Sans" pitchFamily="34" charset="0"/>
              </a:rPr>
              <a:t>Дефицит опытных разработчиков;</a:t>
            </a:r>
            <a:endParaRPr lang="ru-RU">
              <a:cs typeface="DejaVu Sans"/>
            </a:endParaRPr>
          </a:p>
          <a:p>
            <a:pPr marL="217488" indent="-217488">
              <a:buFont typeface="Arial" charset="0"/>
              <a:buChar char="•"/>
            </a:pPr>
            <a:r>
              <a:rPr lang="ru-RU" sz="1200">
                <a:latin typeface="Open Sans" pitchFamily="34" charset="0"/>
                <a:cs typeface="Open Sans" pitchFamily="34" charset="0"/>
              </a:rPr>
              <a:t>Было принято решение о замене текущей СЭД.</a:t>
            </a:r>
            <a:endParaRPr lang="en-US" sz="1200">
              <a:latin typeface="Open Sans" pitchFamily="34" charset="0"/>
              <a:cs typeface="DejaVu Sans"/>
            </a:endParaRPr>
          </a:p>
          <a:p>
            <a:pPr marL="217488" indent="-217488"/>
            <a:endParaRPr lang="ru-RU" sz="1200">
              <a:latin typeface="Open Sans" pitchFamily="34" charset="0"/>
              <a:cs typeface="DejaVu Sans"/>
            </a:endParaRPr>
          </a:p>
        </p:txBody>
      </p:sp>
      <p:sp>
        <p:nvSpPr>
          <p:cNvPr id="1102512068" name="Прямоугольник 17"/>
          <p:cNvSpPr/>
          <p:nvPr/>
        </p:nvSpPr>
        <p:spPr bwMode="auto">
          <a:xfrm>
            <a:off x="728663" y="3348038"/>
            <a:ext cx="3746500" cy="5032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kern="0">
                <a:solidFill>
                  <a:srgbClr val="59BC80"/>
                </a:solidFill>
                <a:latin typeface="Montserrat Bold"/>
                <a:cs typeface="+mn-cs"/>
              </a:rPr>
              <a:t>Ситуация до внедрения 1С: Документооборот</a:t>
            </a:r>
            <a:endParaRPr kern="0">
              <a:latin typeface="+mn-lt"/>
              <a:cs typeface="+mn-cs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9163" y="0"/>
            <a:ext cx="83835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Image 5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9013" y="500063"/>
            <a:ext cx="4067175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9513" y="500063"/>
            <a:ext cx="4208462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Image 0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189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2"/>
          <p:cNvSpPr>
            <a:spLocks noChangeArrowheads="1"/>
          </p:cNvSpPr>
          <p:nvPr/>
        </p:nvSpPr>
        <p:spPr bwMode="auto">
          <a:xfrm>
            <a:off x="7386638" y="4579938"/>
            <a:ext cx="2571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1500"/>
              </a:lnSpc>
            </a:pPr>
            <a:fld id="{25E47A4E-9D54-4B9B-BE35-986939B5C49E}" type="slidenum">
              <a:rPr lang="ru-RU" sz="1500">
                <a:solidFill>
                  <a:srgbClr val="000000"/>
                </a:solidFill>
                <a:latin typeface="Montserrat Regular" pitchFamily="2" charset="-52"/>
              </a:rPr>
              <a:pPr>
                <a:lnSpc>
                  <a:spcPts val="1500"/>
                </a:lnSpc>
              </a:pPr>
              <a:t>4</a:t>
            </a:fld>
            <a:endParaRPr lang="ru-RU">
              <a:latin typeface="Calibri" pitchFamily="34" charset="0"/>
            </a:endParaRPr>
          </a:p>
        </p:txBody>
      </p:sp>
      <p:sp>
        <p:nvSpPr>
          <p:cNvPr id="20487" name="Text 4"/>
          <p:cNvSpPr>
            <a:spLocks noChangeArrowheads="1"/>
          </p:cNvSpPr>
          <p:nvPr/>
        </p:nvSpPr>
        <p:spPr bwMode="auto">
          <a:xfrm>
            <a:off x="1951038" y="288925"/>
            <a:ext cx="354012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sz="1200">
              <a:latin typeface="Open Sans" pitchFamily="34" charset="0"/>
            </a:endParaRPr>
          </a:p>
        </p:txBody>
      </p:sp>
      <p:sp>
        <p:nvSpPr>
          <p:cNvPr id="20488" name="Text 8"/>
          <p:cNvSpPr>
            <a:spLocks noChangeArrowheads="1"/>
          </p:cNvSpPr>
          <p:nvPr/>
        </p:nvSpPr>
        <p:spPr bwMode="auto">
          <a:xfrm>
            <a:off x="6915150" y="3676650"/>
            <a:ext cx="24669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1650"/>
              </a:lnSpc>
            </a:pPr>
            <a:endParaRPr lang="en-US" sz="1200">
              <a:latin typeface="Calibri" pitchFamily="34" charset="0"/>
            </a:endParaRPr>
          </a:p>
        </p:txBody>
      </p:sp>
      <p:sp>
        <p:nvSpPr>
          <p:cNvPr id="17" name="Text 9"/>
          <p:cNvSpPr/>
          <p:nvPr/>
        </p:nvSpPr>
        <p:spPr bwMode="auto">
          <a:xfrm>
            <a:off x="4572000" y="500063"/>
            <a:ext cx="3881438" cy="34925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50" b="1" kern="0">
              <a:solidFill>
                <a:srgbClr val="59BC80"/>
              </a:solidFill>
              <a:latin typeface="Montserrat Bold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6551613" y="1382713"/>
            <a:ext cx="3910012" cy="1096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7488" indent="-217488">
              <a:buFont typeface="Arial" charset="0"/>
              <a:buChar char="•"/>
            </a:pPr>
            <a:r>
              <a:rPr lang="ru-RU" sz="1200">
                <a:solidFill>
                  <a:srgbClr val="000000"/>
                </a:solidFill>
                <a:latin typeface="Open Sans" pitchFamily="34" charset="0"/>
              </a:rPr>
              <a:t>В МФГ сильный центр компетенций 1С;</a:t>
            </a:r>
          </a:p>
          <a:p>
            <a:pPr marL="217488" indent="-217488">
              <a:buFont typeface="Arial" charset="0"/>
              <a:buChar char="•"/>
            </a:pPr>
            <a:endParaRPr lang="ru-RU">
              <a:latin typeface="Calibri" pitchFamily="34" charset="0"/>
            </a:endParaRPr>
          </a:p>
          <a:p>
            <a:pPr marL="217488" indent="-217488">
              <a:buFont typeface="Arial" charset="0"/>
              <a:buChar char="•"/>
            </a:pPr>
            <a:r>
              <a:rPr lang="ru-RU" sz="1200">
                <a:solidFill>
                  <a:srgbClr val="000000"/>
                </a:solidFill>
                <a:latin typeface="Open Sans" pitchFamily="34" charset="0"/>
              </a:rPr>
              <a:t>Активно развивающийся бизнес постоянно требует адаптации программных продуктов под возникающие потребности.</a:t>
            </a:r>
            <a:endParaRPr lang="ru-RU"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618288" y="693738"/>
            <a:ext cx="3128962" cy="2968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b="1">
                <a:solidFill>
                  <a:srgbClr val="59BC80"/>
                </a:solidFill>
                <a:latin typeface="Montserrat Bold" pitchFamily="2" charset="-52"/>
              </a:rPr>
              <a:t>Важные вводные</a:t>
            </a:r>
            <a:endParaRPr lang="ru-RU">
              <a:latin typeface="Calibri" pitchFamily="34" charset="0"/>
            </a:endParaRPr>
          </a:p>
        </p:txBody>
      </p:sp>
      <p:sp>
        <p:nvSpPr>
          <p:cNvPr id="20492" name="Прямоугольник 13"/>
          <p:cNvSpPr>
            <a:spLocks noChangeArrowheads="1"/>
          </p:cNvSpPr>
          <p:nvPr/>
        </p:nvSpPr>
        <p:spPr bwMode="auto">
          <a:xfrm>
            <a:off x="2589213" y="1176338"/>
            <a:ext cx="349885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7488" indent="-217488">
              <a:buFont typeface="Arial" charset="0"/>
              <a:buChar char="•"/>
            </a:pPr>
            <a:r>
              <a:rPr lang="ru-RU" sz="1200">
                <a:solidFill>
                  <a:srgbClr val="000000"/>
                </a:solidFill>
                <a:latin typeface="Open Sans" pitchFamily="34" charset="0"/>
                <a:cs typeface="Open Sans" pitchFamily="34" charset="0"/>
              </a:rPr>
              <a:t>Стоимость,</a:t>
            </a:r>
          </a:p>
          <a:p>
            <a:pPr marL="217488" indent="-217488">
              <a:buFont typeface="Arial" charset="0"/>
              <a:buChar char="•"/>
            </a:pPr>
            <a:r>
              <a:rPr lang="ru-RU" sz="1200">
                <a:solidFill>
                  <a:srgbClr val="000000"/>
                </a:solidFill>
                <a:latin typeface="Open Sans" pitchFamily="34" charset="0"/>
                <a:cs typeface="Open Sans" pitchFamily="34" charset="0"/>
              </a:rPr>
              <a:t>Возможность развивать и</a:t>
            </a:r>
          </a:p>
          <a:p>
            <a:pPr marL="217488" indent="-217488">
              <a:buFont typeface="Arial" charset="0"/>
              <a:buChar char="•"/>
            </a:pPr>
            <a:r>
              <a:rPr lang="ru-RU" sz="1200">
                <a:solidFill>
                  <a:srgbClr val="000000"/>
                </a:solidFill>
                <a:latin typeface="Open Sans" pitchFamily="34" charset="0"/>
                <a:cs typeface="Open Sans" pitchFamily="34" charset="0"/>
              </a:rPr>
              <a:t> сопровождать своими силами</a:t>
            </a:r>
            <a:endParaRPr lang="ru-RU">
              <a:latin typeface="Calibri" pitchFamily="34" charset="0"/>
            </a:endParaRPr>
          </a:p>
          <a:p>
            <a:pPr marL="217488" indent="-217488">
              <a:buFont typeface="Arial" charset="0"/>
              <a:buChar char="•"/>
            </a:pPr>
            <a:r>
              <a:rPr lang="ru-RU" sz="1200">
                <a:solidFill>
                  <a:srgbClr val="000000"/>
                </a:solidFill>
                <a:latin typeface="Open Sans" pitchFamily="34" charset="0"/>
                <a:cs typeface="Open Sans" pitchFamily="34" charset="0"/>
              </a:rPr>
              <a:t>Гибкость и масштабируемость;</a:t>
            </a:r>
            <a:endParaRPr lang="ru-RU">
              <a:latin typeface="Calibri" pitchFamily="34" charset="0"/>
            </a:endParaRPr>
          </a:p>
          <a:p>
            <a:pPr marL="217488" indent="-217488">
              <a:buFont typeface="Arial" charset="0"/>
              <a:buChar char="•"/>
            </a:pPr>
            <a:r>
              <a:rPr lang="ru-RU" sz="1200">
                <a:solidFill>
                  <a:srgbClr val="000000"/>
                </a:solidFill>
                <a:latin typeface="Open Sans" pitchFamily="34" charset="0"/>
                <a:cs typeface="Open Sans" pitchFamily="34" charset="0"/>
              </a:rPr>
              <a:t>Возможность настройки интуитивно понятного интерфейса;</a:t>
            </a:r>
            <a:endParaRPr lang="ru-RU">
              <a:latin typeface="Calibri" pitchFamily="34" charset="0"/>
            </a:endParaRPr>
          </a:p>
          <a:p>
            <a:pPr marL="217488" indent="-217488">
              <a:buFont typeface="Arial" charset="0"/>
              <a:buChar char="•"/>
            </a:pPr>
            <a:r>
              <a:rPr lang="ru-RU" sz="1200">
                <a:solidFill>
                  <a:srgbClr val="000000"/>
                </a:solidFill>
                <a:latin typeface="Open Sans" pitchFamily="34" charset="0"/>
                <a:cs typeface="Open Sans" pitchFamily="34" charset="0"/>
              </a:rPr>
              <a:t>Активное развитие продукта производителем.</a:t>
            </a:r>
            <a:endParaRPr lang="ru-RU">
              <a:latin typeface="Calibr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2589213" y="674688"/>
            <a:ext cx="3311525" cy="2968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b="1">
                <a:solidFill>
                  <a:srgbClr val="59BC80"/>
                </a:solidFill>
                <a:latin typeface="Montserrat Bold" pitchFamily="2" charset="-52"/>
              </a:rPr>
              <a:t>Критерии выбора 1С:ДО 8 КОРП</a:t>
            </a:r>
            <a:endParaRPr lang="ru-RU">
              <a:latin typeface="Calibri" pitchFamily="34" charset="0"/>
            </a:endParaRPr>
          </a:p>
        </p:txBody>
      </p:sp>
      <p:sp>
        <p:nvSpPr>
          <p:cNvPr id="66085454" name="Text 0"/>
          <p:cNvSpPr/>
          <p:nvPr/>
        </p:nvSpPr>
        <p:spPr bwMode="auto">
          <a:xfrm>
            <a:off x="190500" y="209550"/>
            <a:ext cx="1495425" cy="18891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/>
          <a:lstStyle/>
          <a:p>
            <a:pPr>
              <a:lnSpc>
                <a:spcPts val="1500"/>
              </a:lnSpc>
              <a:tabLst>
                <a:tab pos="0" algn="l"/>
              </a:tabLst>
            </a:pPr>
            <a:r>
              <a:rPr lang="en-US" sz="1500" b="1">
                <a:solidFill>
                  <a:srgbClr val="000000"/>
                </a:solidFill>
                <a:latin typeface="Montserrat Bold" pitchFamily="2" charset="-52"/>
              </a:rPr>
              <a:t>О проекте</a:t>
            </a:r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495" name="Image 4" descr="preencode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7888" y="3197225"/>
            <a:ext cx="5537200" cy="24892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157941651" name="Text 7"/>
          <p:cNvSpPr/>
          <p:nvPr/>
        </p:nvSpPr>
        <p:spPr bwMode="auto">
          <a:xfrm>
            <a:off x="3529013" y="3343275"/>
            <a:ext cx="2332037" cy="2079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/>
          <a:lstStyle/>
          <a:p>
            <a:pPr>
              <a:lnSpc>
                <a:spcPts val="1650"/>
              </a:lnSpc>
              <a:tabLst>
                <a:tab pos="0" algn="l"/>
              </a:tabLst>
            </a:pPr>
            <a:r>
              <a:rPr lang="ru-RU" sz="1300" b="1">
                <a:solidFill>
                  <a:srgbClr val="59BC80"/>
                </a:solidFill>
                <a:latin typeface="Montserrat Bold" pitchFamily="2" charset="-52"/>
              </a:rPr>
              <a:t>Результаты</a:t>
            </a:r>
            <a:endParaRPr lang="ru-RU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22343249" name="Text 8"/>
          <p:cNvSpPr/>
          <p:nvPr/>
        </p:nvSpPr>
        <p:spPr bwMode="auto">
          <a:xfrm>
            <a:off x="3528477" y="3725637"/>
            <a:ext cx="5353320" cy="1796437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200" kern="0">
                <a:solidFill>
                  <a:srgbClr val="000000"/>
                </a:solidFill>
                <a:latin typeface="Open Sans"/>
                <a:ea typeface="Montserrat Regular"/>
                <a:cs typeface="Open Sans"/>
              </a:rPr>
              <a:t>Настроено 54 вид</a:t>
            </a:r>
            <a:r>
              <a:rPr lang="ru-RU" sz="1200" kern="0">
                <a:solidFill>
                  <a:srgbClr val="000000"/>
                </a:solidFill>
                <a:latin typeface="Open Sans"/>
                <a:ea typeface="Montserrat Regular"/>
                <a:cs typeface="Open Sans"/>
              </a:rPr>
              <a:t>ов</a:t>
            </a:r>
            <a:r>
              <a:rPr lang="en-US" sz="1200" kern="0">
                <a:solidFill>
                  <a:srgbClr val="000000"/>
                </a:solidFill>
                <a:latin typeface="Open Sans"/>
                <a:ea typeface="Montserrat Regular"/>
                <a:cs typeface="Open Sans"/>
              </a:rPr>
              <a:t> документов, 73  маршрута  обработками / комлексными процессами и 280 автозаполняемых шаблонов</a:t>
            </a:r>
            <a:endParaRPr lang="en-US" sz="1200" kern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200" kern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200" kern="0">
                <a:solidFill>
                  <a:srgbClr val="000000"/>
                </a:solidFill>
                <a:latin typeface="Open Sans"/>
                <a:ea typeface="Montserrat Regular"/>
                <a:cs typeface="Open Sans"/>
              </a:rPr>
              <a:t>Реализована интеграция 1С: Документооборот</a:t>
            </a:r>
            <a:r>
              <a:rPr lang="ru-RU" sz="1200" kern="0">
                <a:solidFill>
                  <a:srgbClr val="000000"/>
                </a:solidFill>
                <a:latin typeface="Open Sans"/>
                <a:ea typeface="Montserrat Regular"/>
                <a:cs typeface="Open Sans"/>
              </a:rPr>
              <a:t> </a:t>
            </a:r>
            <a:r>
              <a:rPr lang="en-US" sz="1200" kern="0">
                <a:solidFill>
                  <a:srgbClr val="000000"/>
                </a:solidFill>
                <a:latin typeface="Open Sans"/>
                <a:ea typeface="Montserrat Regular"/>
                <a:cs typeface="Open Sans"/>
              </a:rPr>
              <a:t>с </a:t>
            </a:r>
            <a:r>
              <a:rPr lang="ru-RU" sz="1200" kern="0">
                <a:solidFill>
                  <a:srgbClr val="000000"/>
                </a:solidFill>
                <a:latin typeface="Open Sans"/>
                <a:ea typeface="Montserrat Regular"/>
                <a:cs typeface="Open Sans"/>
              </a:rPr>
              <a:t>сервисами электронного документооборота</a:t>
            </a:r>
            <a:r>
              <a:rPr lang="en-US" sz="1200" kern="0">
                <a:solidFill>
                  <a:srgbClr val="000000"/>
                </a:solidFill>
                <a:latin typeface="Open Sans"/>
                <a:ea typeface="Montserrat Regular"/>
                <a:cs typeface="Open Sans"/>
              </a:rPr>
              <a:t> и </a:t>
            </a:r>
            <a:r>
              <a:rPr lang="ru-RU" sz="1200" kern="0">
                <a:solidFill>
                  <a:srgbClr val="000000"/>
                </a:solidFill>
                <a:latin typeface="Open Sans"/>
                <a:ea typeface="Montserrat Regular"/>
                <a:cs typeface="Open Sans"/>
              </a:rPr>
              <a:t>проверки ЮР лиц</a:t>
            </a:r>
            <a:r>
              <a:rPr lang="en-US" sz="1200" kern="0">
                <a:solidFill>
                  <a:srgbClr val="000000"/>
                </a:solidFill>
                <a:latin typeface="Open Sans"/>
                <a:ea typeface="Montserrat Regular"/>
                <a:cs typeface="Open Sans"/>
              </a:rPr>
              <a:t> ;</a:t>
            </a:r>
            <a:endParaRPr lang="en-US" sz="1200" kern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200" kern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200" kern="0">
                <a:solidFill>
                  <a:srgbClr val="000000"/>
                </a:solidFill>
                <a:latin typeface="Open Sans"/>
                <a:ea typeface="Montserrat Regular"/>
                <a:cs typeface="Open Sans"/>
              </a:rPr>
              <a:t>Реализованы  масштабные интерфейсные доработки под потребности МФГ : механизм нумерации, настройка действий в процессах и т.д;</a:t>
            </a:r>
            <a:endParaRPr lang="en-US" sz="1200" kern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kern="0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16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1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9163" y="0"/>
            <a:ext cx="83835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Imag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962025"/>
            <a:ext cx="30575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275" y="2686050"/>
            <a:ext cx="32289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1"/>
          <p:cNvSpPr>
            <a:spLocks noChangeArrowheads="1"/>
          </p:cNvSpPr>
          <p:nvPr/>
        </p:nvSpPr>
        <p:spPr bwMode="auto">
          <a:xfrm>
            <a:off x="381000" y="390525"/>
            <a:ext cx="2847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</a:pPr>
            <a:r>
              <a:rPr lang="en-US" sz="2400" b="1">
                <a:solidFill>
                  <a:srgbClr val="0E0E0E"/>
                </a:solidFill>
                <a:latin typeface="Montserrat Bold" pitchFamily="2" charset="-52"/>
              </a:rPr>
              <a:t>Команда бо</a:t>
            </a:r>
            <a:r>
              <a:rPr lang="en-US" sz="2400" b="1">
                <a:solidFill>
                  <a:srgbClr val="59BC80"/>
                </a:solidFill>
                <a:latin typeface="Montserrat Bold" pitchFamily="2" charset="-52"/>
              </a:rPr>
              <a:t>бд</a:t>
            </a:r>
            <a:r>
              <a:rPr lang="en-US" sz="2400" b="1">
                <a:solidFill>
                  <a:srgbClr val="0E0E0E"/>
                </a:solidFill>
                <a:latin typeface="Montserrat Bold" pitchFamily="2" charset="-52"/>
              </a:rPr>
              <a:t>ей</a:t>
            </a:r>
            <a:endParaRPr lang="en-US" sz="2400">
              <a:latin typeface="Calibri" pitchFamily="34" charset="0"/>
            </a:endParaRPr>
          </a:p>
        </p:txBody>
      </p:sp>
      <p:sp>
        <p:nvSpPr>
          <p:cNvPr id="22534" name="Text 2"/>
          <p:cNvSpPr>
            <a:spLocks noChangeArrowheads="1"/>
          </p:cNvSpPr>
          <p:nvPr/>
        </p:nvSpPr>
        <p:spPr bwMode="auto">
          <a:xfrm>
            <a:off x="609600" y="1190625"/>
            <a:ext cx="27241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1650"/>
              </a:lnSpc>
            </a:pPr>
            <a:r>
              <a:rPr lang="en-US" sz="1200">
                <a:solidFill>
                  <a:srgbClr val="0E0E0E"/>
                </a:solidFill>
                <a:latin typeface="Montserrat Regular" pitchFamily="2" charset="-52"/>
              </a:rPr>
              <a:t>В нашей компании работают </a:t>
            </a:r>
            <a:r>
              <a:rPr lang="en-US" sz="1200" b="1">
                <a:solidFill>
                  <a:srgbClr val="0E0E0E"/>
                </a:solidFill>
                <a:latin typeface="Montserrat Bold" pitchFamily="2" charset="-52"/>
              </a:rPr>
              <a:t>эксперты с глубоким опытом управления крупным  бизнесом</a:t>
            </a:r>
            <a:r>
              <a:rPr lang="en-US" sz="1200">
                <a:solidFill>
                  <a:srgbClr val="0E0E0E"/>
                </a:solidFill>
                <a:latin typeface="Montserrat Regular" pitchFamily="2" charset="-52"/>
              </a:rPr>
              <a:t>, а значит — с пониманием его проблем.</a:t>
            </a:r>
            <a:endParaRPr lang="en-US" sz="1200">
              <a:latin typeface="Calibri" pitchFamily="34" charset="0"/>
            </a:endParaRPr>
          </a:p>
        </p:txBody>
      </p:sp>
      <p:pic>
        <p:nvPicPr>
          <p:cNvPr id="2253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0100" y="504825"/>
            <a:ext cx="50482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5614927" name="Text 10"/>
          <p:cNvSpPr/>
          <p:nvPr/>
        </p:nvSpPr>
        <p:spPr bwMode="auto">
          <a:xfrm>
            <a:off x="5543550" y="628650"/>
            <a:ext cx="3349625" cy="152400"/>
          </a:xfrm>
          <a:prstGeom prst="rect">
            <a:avLst/>
          </a:prstGeom>
          <a:noFill/>
          <a:ln/>
        </p:spPr>
        <p:txBody>
          <a:bodyPr lIns="0" tIns="0" rIns="0" bIns="0" anchor="ctr"/>
          <a:lstStyle/>
          <a:p>
            <a:pPr>
              <a:lnSpc>
                <a:spcPts val="1200"/>
              </a:lnSpc>
            </a:pPr>
            <a:r>
              <a:rPr lang="en-US" sz="1000">
                <a:solidFill>
                  <a:srgbClr val="0E0E0E"/>
                </a:solidFill>
                <a:latin typeface="Montserrat Regular" pitchFamily="2" charset="-52"/>
              </a:rPr>
              <a:t>Присвоен статус 1С:Консалтинг </a:t>
            </a:r>
            <a:r>
              <a:rPr lang="ru-RU" sz="1000">
                <a:solidFill>
                  <a:srgbClr val="0E0E0E"/>
                </a:solidFill>
                <a:latin typeface="Montserrat" pitchFamily="2" charset="-52"/>
              </a:rPr>
              <a:t>по управленческому учету</a:t>
            </a:r>
            <a:endParaRPr lang="en-US" sz="1000">
              <a:latin typeface="Calibri" pitchFamily="34" charset="0"/>
            </a:endParaRPr>
          </a:p>
        </p:txBody>
      </p:sp>
      <p:sp>
        <p:nvSpPr>
          <p:cNvPr id="1900736714" name="Text 11"/>
          <p:cNvSpPr/>
          <p:nvPr/>
        </p:nvSpPr>
        <p:spPr bwMode="auto">
          <a:xfrm>
            <a:off x="5543550" y="1090613"/>
            <a:ext cx="3095625" cy="117475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200"/>
              </a:lnSpc>
            </a:pPr>
            <a:r>
              <a:rPr lang="en-US" sz="1000">
                <a:solidFill>
                  <a:srgbClr val="0E0E0E"/>
                </a:solidFill>
                <a:latin typeface="Montserrat Regular" pitchFamily="2" charset="-52"/>
              </a:rPr>
              <a:t>Центр компетенций ERP</a:t>
            </a:r>
            <a:endParaRPr lang="en-US" sz="1000">
              <a:latin typeface="Calibri" pitchFamily="34" charset="0"/>
            </a:endParaRPr>
          </a:p>
        </p:txBody>
      </p:sp>
      <p:sp>
        <p:nvSpPr>
          <p:cNvPr id="562431537" name="Text 12"/>
          <p:cNvSpPr/>
          <p:nvPr/>
        </p:nvSpPr>
        <p:spPr bwMode="auto">
          <a:xfrm>
            <a:off x="5543550" y="1503363"/>
            <a:ext cx="4057650" cy="1143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200"/>
              </a:lnSpc>
            </a:pPr>
            <a:r>
              <a:rPr lang="en-US" sz="1000">
                <a:solidFill>
                  <a:srgbClr val="0E0E0E"/>
                </a:solidFill>
                <a:latin typeface="Montserrat Regular" pitchFamily="2" charset="-52"/>
              </a:rPr>
              <a:t>Является официальным партнером фирмы 1С, имеющим статус Центр компетенций по документообороту</a:t>
            </a:r>
            <a:endParaRPr lang="en-US" sz="1000">
              <a:latin typeface="Calibri" pitchFamily="34" charset="0"/>
            </a:endParaRPr>
          </a:p>
        </p:txBody>
      </p:sp>
      <p:sp>
        <p:nvSpPr>
          <p:cNvPr id="1811950410" name="Text 13"/>
          <p:cNvSpPr/>
          <p:nvPr/>
        </p:nvSpPr>
        <p:spPr bwMode="auto">
          <a:xfrm>
            <a:off x="5543550" y="1949450"/>
            <a:ext cx="4057650" cy="1143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200"/>
              </a:lnSpc>
            </a:pPr>
            <a:r>
              <a:rPr lang="en-US" sz="1000">
                <a:solidFill>
                  <a:srgbClr val="0E0E0E"/>
                </a:solidFill>
                <a:latin typeface="Montserrat Regular" pitchFamily="2" charset="-52"/>
              </a:rPr>
              <a:t>Является центром Сертифицированного обучения (ЦСО) финансы 1С</a:t>
            </a:r>
            <a:endParaRPr lang="en-US" sz="1000">
              <a:latin typeface="Calibri" pitchFamily="34" charset="0"/>
            </a:endParaRPr>
          </a:p>
        </p:txBody>
      </p:sp>
      <p:sp>
        <p:nvSpPr>
          <p:cNvPr id="301816303" name="Text 14"/>
          <p:cNvSpPr/>
          <p:nvPr/>
        </p:nvSpPr>
        <p:spPr bwMode="auto">
          <a:xfrm>
            <a:off x="5543550" y="2449513"/>
            <a:ext cx="4029075" cy="1143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200"/>
              </a:lnSpc>
            </a:pPr>
            <a:r>
              <a:rPr lang="en-US" sz="1000">
                <a:solidFill>
                  <a:srgbClr val="0E0E0E"/>
                </a:solidFill>
                <a:latin typeface="Montserrat Regular" pitchFamily="2" charset="-52"/>
              </a:rPr>
              <a:t>Присвоен статус “Центр реальной автоматизации”</a:t>
            </a:r>
            <a:endParaRPr lang="en-US" sz="1000">
              <a:latin typeface="Calibri" pitchFamily="34" charset="0"/>
            </a:endParaRPr>
          </a:p>
        </p:txBody>
      </p:sp>
      <p:sp>
        <p:nvSpPr>
          <p:cNvPr id="1841530942" name="Text 15"/>
          <p:cNvSpPr/>
          <p:nvPr/>
        </p:nvSpPr>
        <p:spPr bwMode="auto">
          <a:xfrm>
            <a:off x="5572125" y="2881313"/>
            <a:ext cx="4029075" cy="1524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200"/>
              </a:lnSpc>
            </a:pPr>
            <a:r>
              <a:rPr lang="en-US" sz="1000">
                <a:solidFill>
                  <a:srgbClr val="0E0E0E"/>
                </a:solidFill>
                <a:latin typeface="Montserrat Regular" pitchFamily="2" charset="-52"/>
              </a:rPr>
              <a:t>Победитель 2022 и  2023. Проекты внедрения 1С:УХ</a:t>
            </a:r>
            <a:endParaRPr lang="en-US" sz="1000">
              <a:latin typeface="Calibri" pitchFamily="34" charset="0"/>
            </a:endParaRPr>
          </a:p>
        </p:txBody>
      </p:sp>
      <p:sp>
        <p:nvSpPr>
          <p:cNvPr id="2087266881" name="Text 16"/>
          <p:cNvSpPr/>
          <p:nvPr/>
        </p:nvSpPr>
        <p:spPr bwMode="auto">
          <a:xfrm>
            <a:off x="5543550" y="3241675"/>
            <a:ext cx="4029075" cy="3048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200"/>
              </a:lnSpc>
            </a:pPr>
            <a:r>
              <a:rPr lang="en-US" sz="1000">
                <a:solidFill>
                  <a:srgbClr val="0E0E0E"/>
                </a:solidFill>
                <a:latin typeface="Montserrat Regular" pitchFamily="2" charset="-52"/>
              </a:rPr>
              <a:t>СЕО Бобдей Софт, Борис Кухлев входит в ТОП-100 ИТ лидеров России по версии Global CIO</a:t>
            </a:r>
            <a:endParaRPr lang="en-US" sz="1000">
              <a:latin typeface="Calibri" pitchFamily="34" charset="0"/>
            </a:endParaRPr>
          </a:p>
        </p:txBody>
      </p:sp>
      <p:sp>
        <p:nvSpPr>
          <p:cNvPr id="873278345" name="Text 17"/>
          <p:cNvSpPr/>
          <p:nvPr/>
        </p:nvSpPr>
        <p:spPr bwMode="auto">
          <a:xfrm>
            <a:off x="5543550" y="3898900"/>
            <a:ext cx="1152525" cy="1524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200"/>
              </a:lnSpc>
            </a:pPr>
            <a:r>
              <a:rPr lang="en-US" sz="1000">
                <a:solidFill>
                  <a:srgbClr val="0E0E0E"/>
                </a:solidFill>
                <a:latin typeface="Montserrat Regular" pitchFamily="2" charset="-52"/>
              </a:rPr>
              <a:t>Поставщик года</a:t>
            </a:r>
            <a:endParaRPr lang="en-US" sz="1000">
              <a:latin typeface="Calibri" pitchFamily="34" charset="0"/>
            </a:endParaRPr>
          </a:p>
        </p:txBody>
      </p:sp>
      <p:sp>
        <p:nvSpPr>
          <p:cNvPr id="1347815225" name="Text 18"/>
          <p:cNvSpPr/>
          <p:nvPr/>
        </p:nvSpPr>
        <p:spPr bwMode="auto">
          <a:xfrm>
            <a:off x="5543550" y="4351338"/>
            <a:ext cx="4095750" cy="3048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200"/>
              </a:lnSpc>
            </a:pPr>
            <a:r>
              <a:rPr lang="en-US" sz="1000">
                <a:solidFill>
                  <a:srgbClr val="0E0E0E"/>
                </a:solidFill>
                <a:latin typeface="Montserrat Regular" pitchFamily="2" charset="-52"/>
              </a:rPr>
              <a:t>Сертифицированная компания с выстроенными процессами управления качеством</a:t>
            </a:r>
            <a:endParaRPr lang="en-US" sz="1000">
              <a:latin typeface="Calibri" pitchFamily="34" charset="0"/>
            </a:endParaRPr>
          </a:p>
        </p:txBody>
      </p:sp>
      <p:cxnSp>
        <p:nvCxnSpPr>
          <p:cNvPr id="1049902167" name="Прямая соединительная линия 40"/>
          <p:cNvCxnSpPr>
            <a:cxnSpLocks/>
          </p:cNvCxnSpPr>
          <p:nvPr/>
        </p:nvCxnSpPr>
        <p:spPr bwMode="auto">
          <a:xfrm flipV="1">
            <a:off x="4572000" y="4810125"/>
            <a:ext cx="5067300" cy="0"/>
          </a:xfrm>
          <a:prstGeom prst="line">
            <a:avLst/>
          </a:prstGeom>
          <a:ln w="6350" cap="flat" cmpd="sng" algn="ctr">
            <a:solidFill>
              <a:srgbClr val="59BC80"/>
            </a:solidFill>
            <a:prstDash val="solid"/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2546" name="Рисунок 10985585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4892675"/>
            <a:ext cx="86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26598" name="Text 8"/>
          <p:cNvSpPr/>
          <p:nvPr/>
        </p:nvSpPr>
        <p:spPr bwMode="auto">
          <a:xfrm>
            <a:off x="5543550" y="4941888"/>
            <a:ext cx="3448050" cy="2921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200"/>
              </a:lnSpc>
            </a:pPr>
            <a:r>
              <a:rPr lang="en-US" sz="1000">
                <a:solidFill>
                  <a:srgbClr val="0E0E0E"/>
                </a:solidFill>
                <a:latin typeface="Montserrat Regular" pitchFamily="2" charset="-52"/>
              </a:rPr>
              <a:t>Присвоен статус </a:t>
            </a:r>
            <a:r>
              <a:rPr lang="ru-RU" sz="1000">
                <a:solidFill>
                  <a:srgbClr val="0E0E0E"/>
                </a:solidFill>
                <a:latin typeface="Montserrat Regular" pitchFamily="2" charset="-52"/>
              </a:rPr>
              <a:t>1С:Центр </a:t>
            </a:r>
            <a:r>
              <a:rPr lang="en-US" sz="1000">
                <a:solidFill>
                  <a:srgbClr val="0E0E0E"/>
                </a:solidFill>
                <a:latin typeface="Montserrat Regular" pitchFamily="2" charset="-52"/>
              </a:rPr>
              <a:t>ERP</a:t>
            </a:r>
            <a:r>
              <a:rPr lang="ru-RU" sz="1000">
                <a:solidFill>
                  <a:srgbClr val="0E0E0E"/>
                </a:solidFill>
                <a:latin typeface="Montserrat Regular" pitchFamily="2" charset="-52"/>
              </a:rPr>
              <a:t>-производство</a:t>
            </a:r>
            <a:endParaRPr lang="en-US" sz="1000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4350" y="371475"/>
            <a:ext cx="62484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Image 5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9388" y="885825"/>
            <a:ext cx="7924800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Image 0" descr="preencod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685925" cy="59436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3557" name="Прямоугольник 10"/>
          <p:cNvSpPr>
            <a:spLocks noChangeArrowheads="1"/>
          </p:cNvSpPr>
          <p:nvPr/>
        </p:nvSpPr>
        <p:spPr bwMode="auto">
          <a:xfrm>
            <a:off x="55563" y="25400"/>
            <a:ext cx="11318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b="1">
                <a:latin typeface="Montserrat Bold" pitchFamily="2" charset="-52"/>
              </a:rPr>
              <a:t>О проекте</a:t>
            </a:r>
            <a:endParaRPr lang="ru-RU" b="1">
              <a:latin typeface="Calibri" pitchFamily="34" charset="0"/>
            </a:endParaRPr>
          </a:p>
        </p:txBody>
      </p:sp>
      <p:sp>
        <p:nvSpPr>
          <p:cNvPr id="12" name="Text 3"/>
          <p:cNvSpPr/>
          <p:nvPr/>
        </p:nvSpPr>
        <p:spPr bwMode="auto">
          <a:xfrm>
            <a:off x="1541463" y="133350"/>
            <a:ext cx="3408362" cy="20955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/>
          <a:lstStyle/>
          <a:p>
            <a:pPr>
              <a:lnSpc>
                <a:spcPts val="1650"/>
              </a:lnSpc>
              <a:tabLst>
                <a:tab pos="0" algn="l"/>
              </a:tabLst>
            </a:pPr>
            <a:r>
              <a:rPr lang="ru-RU" sz="1300" b="1">
                <a:solidFill>
                  <a:srgbClr val="59BC80"/>
                </a:solidFill>
                <a:latin typeface="Montserrat Bold" pitchFamily="2" charset="-52"/>
              </a:rPr>
              <a:t>Архитектура</a:t>
            </a:r>
            <a:r>
              <a:rPr lang="ru-RU" sz="1300" b="1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</a:rPr>
              <a:t> </a:t>
            </a:r>
            <a:r>
              <a:rPr lang="ru-RU" sz="1300" b="1">
                <a:solidFill>
                  <a:srgbClr val="59BC80"/>
                </a:solidFill>
                <a:latin typeface="Montserrat Bold" pitchFamily="2" charset="-52"/>
              </a:rPr>
              <a:t>решения</a:t>
            </a:r>
            <a:endParaRPr lang="ru-RU"/>
          </a:p>
        </p:txBody>
      </p:sp>
      <p:pic>
        <p:nvPicPr>
          <p:cNvPr id="23559" name="Shape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8888" y="1209675"/>
            <a:ext cx="650557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4350" y="0"/>
            <a:ext cx="6248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Image 0" descr="preencod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685925" cy="59436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5" name="Text 0"/>
          <p:cNvSpPr/>
          <p:nvPr/>
        </p:nvSpPr>
        <p:spPr bwMode="auto">
          <a:xfrm>
            <a:off x="190500" y="209550"/>
            <a:ext cx="1046163" cy="18891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/>
          <a:lstStyle/>
          <a:p>
            <a:pPr>
              <a:lnSpc>
                <a:spcPts val="1500"/>
              </a:lnSpc>
              <a:tabLst>
                <a:tab pos="0" algn="l"/>
              </a:tabLst>
            </a:pPr>
            <a:r>
              <a:rPr lang="en-US" sz="1500" b="1">
                <a:solidFill>
                  <a:srgbClr val="000000"/>
                </a:solidFill>
                <a:latin typeface="Montserrat Bold" pitchFamily="2" charset="-52"/>
                <a:ea typeface="Montserrat Bold" pitchFamily="2" charset="-52"/>
              </a:rPr>
              <a:t>В </a:t>
            </a:r>
            <a:r>
              <a:rPr lang="ru-RU" sz="1500" b="1">
                <a:solidFill>
                  <a:srgbClr val="000000"/>
                </a:solidFill>
                <a:latin typeface="Montserrat Bold" pitchFamily="2" charset="-52"/>
                <a:ea typeface="Montserrat Bold" pitchFamily="2" charset="-52"/>
              </a:rPr>
              <a:t>деталях</a:t>
            </a:r>
            <a:endParaRPr lang="ru-RU">
              <a:ea typeface="Montserrat Bold" pitchFamily="2" charset="-52"/>
            </a:endParaRPr>
          </a:p>
        </p:txBody>
      </p:sp>
      <p:sp>
        <p:nvSpPr>
          <p:cNvPr id="7" name="Text 2"/>
          <p:cNvSpPr/>
          <p:nvPr/>
        </p:nvSpPr>
        <p:spPr bwMode="auto">
          <a:xfrm>
            <a:off x="1614488" y="209550"/>
            <a:ext cx="2008187" cy="20955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/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b="1" kern="0" spc="-1">
                <a:solidFill>
                  <a:srgbClr val="000000"/>
                </a:solidFill>
                <a:latin typeface="Montserrat Bold"/>
                <a:ea typeface="Montserrat Bold"/>
              </a:rPr>
              <a:t>Стадии проекта</a:t>
            </a:r>
            <a:endParaRPr lang="ru-RU" kern="0" spc="-1">
              <a:solidFill>
                <a:srgbClr val="000000"/>
              </a:solidFill>
            </a:endParaRPr>
          </a:p>
        </p:txBody>
      </p:sp>
      <p:pic>
        <p:nvPicPr>
          <p:cNvPr id="24581" name="Image 2" descr="preencod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3400" y="3478213"/>
            <a:ext cx="6894513" cy="220821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954846372" name="Text 5"/>
          <p:cNvSpPr/>
          <p:nvPr/>
        </p:nvSpPr>
        <p:spPr bwMode="auto">
          <a:xfrm>
            <a:off x="2078038" y="3632200"/>
            <a:ext cx="6391275" cy="16637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/>
          <a:lstStyle/>
          <a:p>
            <a:pPr marL="234314" indent="-23431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350" b="1" kern="0">
                <a:solidFill>
                  <a:srgbClr val="59BC80"/>
                </a:solidFill>
                <a:latin typeface="Montserrat Bold"/>
              </a:rPr>
              <a:t>Визит к клиенту на старте и дальше удаленная работа</a:t>
            </a:r>
          </a:p>
          <a:p>
            <a:pPr marL="234314" indent="-23431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ru-RU" sz="1350" b="1" kern="0">
              <a:solidFill>
                <a:srgbClr val="59BC80"/>
              </a:solidFill>
              <a:latin typeface="Montserrat Bold"/>
            </a:endParaRPr>
          </a:p>
          <a:p>
            <a:pPr marL="234314" indent="-23431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350" b="1" kern="0">
                <a:solidFill>
                  <a:srgbClr val="59BC80"/>
                </a:solidFill>
                <a:latin typeface="Montserrat Bold"/>
              </a:rPr>
              <a:t>Обследование для оценки объёма проекта</a:t>
            </a:r>
            <a:endParaRPr kern="0"/>
          </a:p>
          <a:p>
            <a:pPr marL="234314" indent="-23431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kern="0"/>
          </a:p>
          <a:p>
            <a:pPr marL="234314" indent="-23431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350" b="1" kern="0">
                <a:solidFill>
                  <a:srgbClr val="59BC80"/>
                </a:solidFill>
                <a:latin typeface="Montserrat Bold"/>
                <a:cs typeface="Montserrat Bold"/>
              </a:rPr>
              <a:t>Еженедельные совещания с заказчиком:</a:t>
            </a:r>
          </a:p>
          <a:p>
            <a:pPr marL="634364" lvl="1" indent="-23431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350" b="1" kern="0">
                <a:solidFill>
                  <a:srgbClr val="59BC80"/>
                </a:solidFill>
                <a:latin typeface="Montserrat Bold"/>
                <a:cs typeface="Montserrat Bold"/>
              </a:rPr>
              <a:t>Что сделано</a:t>
            </a:r>
          </a:p>
          <a:p>
            <a:pPr marL="634364" lvl="1" indent="-23431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350" b="1" kern="0">
                <a:solidFill>
                  <a:srgbClr val="59BC80"/>
                </a:solidFill>
                <a:latin typeface="Montserrat Bold"/>
                <a:cs typeface="Montserrat Bold"/>
              </a:rPr>
              <a:t>Что планируется</a:t>
            </a:r>
          </a:p>
          <a:p>
            <a:pPr marL="634364" lvl="1" indent="-23431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350" b="1" kern="0">
                <a:solidFill>
                  <a:srgbClr val="59BC80"/>
                </a:solidFill>
                <a:latin typeface="Montserrat Bold"/>
                <a:cs typeface="Montserrat Bold"/>
              </a:rPr>
              <a:t>Отклонения от плана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/>
          </a:p>
        </p:txBody>
      </p:sp>
      <p:pic>
        <p:nvPicPr>
          <p:cNvPr id="24583" name="Рисунок 95668737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95425" y="679450"/>
            <a:ext cx="9021763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 1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4350" y="0"/>
            <a:ext cx="6248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Image 1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6859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Image 2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14525" y="76200"/>
            <a:ext cx="37814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7225" y="3582988"/>
            <a:ext cx="37814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Image 4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86450" y="76200"/>
            <a:ext cx="428625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Image 5" descr="preencode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86450" y="2886075"/>
            <a:ext cx="428625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1"/>
          <p:cNvSpPr/>
          <p:nvPr/>
        </p:nvSpPr>
        <p:spPr bwMode="auto">
          <a:xfrm>
            <a:off x="2333625" y="1524000"/>
            <a:ext cx="3171825" cy="16002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 fontAlgn="auto">
              <a:lnSpc>
                <a:spcPts val="135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050" kern="0">
              <a:latin typeface="+mn-lt"/>
              <a:cs typeface="+mn-cs"/>
            </a:endParaRPr>
          </a:p>
        </p:txBody>
      </p:sp>
      <p:sp>
        <p:nvSpPr>
          <p:cNvPr id="25609" name="Text 3"/>
          <p:cNvSpPr>
            <a:spLocks noChangeArrowheads="1"/>
          </p:cNvSpPr>
          <p:nvPr/>
        </p:nvSpPr>
        <p:spPr bwMode="auto">
          <a:xfrm>
            <a:off x="2181225" y="4056063"/>
            <a:ext cx="31718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1350"/>
              </a:lnSpc>
              <a:spcAft>
                <a:spcPts val="600"/>
              </a:spcAft>
            </a:pPr>
            <a:r>
              <a:rPr lang="ru-RU" sz="1100">
                <a:latin typeface="Open Sans" pitchFamily="34" charset="0"/>
              </a:rPr>
              <a:t>Важным фактором для крупной компании является удобство интерфейса, поэтому требуется предусматривать работы по адаптации интерфейса под стандарты заказчика.</a:t>
            </a:r>
          </a:p>
        </p:txBody>
      </p:sp>
      <p:sp>
        <p:nvSpPr>
          <p:cNvPr id="12" name="Text 4"/>
          <p:cNvSpPr/>
          <p:nvPr/>
        </p:nvSpPr>
        <p:spPr bwMode="auto">
          <a:xfrm>
            <a:off x="6115050" y="838200"/>
            <a:ext cx="3400425" cy="4191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 fontAlgn="auto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latin typeface="+mn-lt"/>
              <a:cs typeface="+mn-cs"/>
            </a:endParaRPr>
          </a:p>
        </p:txBody>
      </p:sp>
      <p:sp>
        <p:nvSpPr>
          <p:cNvPr id="13" name="Text 5"/>
          <p:cNvSpPr/>
          <p:nvPr/>
        </p:nvSpPr>
        <p:spPr bwMode="auto">
          <a:xfrm>
            <a:off x="6115050" y="1333500"/>
            <a:ext cx="3676650" cy="11811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 fontAlgn="auto">
              <a:lnSpc>
                <a:spcPts val="135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050" kern="0">
              <a:latin typeface="+mn-lt"/>
              <a:cs typeface="+mn-cs"/>
            </a:endParaRPr>
          </a:p>
        </p:txBody>
      </p:sp>
      <p:sp>
        <p:nvSpPr>
          <p:cNvPr id="14" name="Text 6"/>
          <p:cNvSpPr/>
          <p:nvPr/>
        </p:nvSpPr>
        <p:spPr bwMode="auto">
          <a:xfrm>
            <a:off x="6103938" y="3008313"/>
            <a:ext cx="3400425" cy="20955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650"/>
              </a:lnSpc>
            </a:pPr>
            <a:r>
              <a:rPr lang="ru-RU" sz="1300" b="1">
                <a:solidFill>
                  <a:srgbClr val="59BC80"/>
                </a:solidFill>
                <a:latin typeface="Montserrat Bold" pitchFamily="2" charset="-52"/>
              </a:rPr>
              <a:t>Сложные процессы обработки документов</a:t>
            </a:r>
            <a:endParaRPr lang="en-US" sz="1300">
              <a:latin typeface="Calibri" pitchFamily="34" charset="0"/>
            </a:endParaRPr>
          </a:p>
        </p:txBody>
      </p:sp>
      <p:sp>
        <p:nvSpPr>
          <p:cNvPr id="15" name="Text 7"/>
          <p:cNvSpPr/>
          <p:nvPr/>
        </p:nvSpPr>
        <p:spPr bwMode="auto">
          <a:xfrm>
            <a:off x="6115050" y="3429000"/>
            <a:ext cx="3486150" cy="59055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 fontAlgn="auto">
              <a:lnSpc>
                <a:spcPts val="135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050" kern="0">
              <a:latin typeface="+mn-lt"/>
              <a:cs typeface="+mn-cs"/>
            </a:endParaRPr>
          </a:p>
        </p:txBody>
      </p:sp>
      <p:sp>
        <p:nvSpPr>
          <p:cNvPr id="25614" name="Text 8"/>
          <p:cNvSpPr>
            <a:spLocks noChangeArrowheads="1"/>
          </p:cNvSpPr>
          <p:nvPr/>
        </p:nvSpPr>
        <p:spPr bwMode="auto">
          <a:xfrm>
            <a:off x="95250" y="136525"/>
            <a:ext cx="1495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1500"/>
              </a:lnSpc>
            </a:pPr>
            <a:r>
              <a:rPr lang="ru-RU" sz="1500" b="1">
                <a:solidFill>
                  <a:srgbClr val="000000"/>
                </a:solidFill>
                <a:latin typeface="Montserrat Bold" pitchFamily="2" charset="-52"/>
              </a:rPr>
              <a:t>Особенности при внедрении</a:t>
            </a:r>
            <a:endParaRPr lang="en-US" sz="1500">
              <a:latin typeface="Calibri" pitchFamily="34" charset="0"/>
            </a:endParaRPr>
          </a:p>
        </p:txBody>
      </p:sp>
      <p:sp>
        <p:nvSpPr>
          <p:cNvPr id="25615" name="Text 10"/>
          <p:cNvSpPr>
            <a:spLocks noChangeArrowheads="1"/>
          </p:cNvSpPr>
          <p:nvPr/>
        </p:nvSpPr>
        <p:spPr bwMode="auto">
          <a:xfrm>
            <a:off x="2163763" y="433388"/>
            <a:ext cx="33877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100">
                <a:latin typeface="Open Sans" pitchFamily="34" charset="0"/>
              </a:rPr>
              <a:t>Интеграция с подключаемым модулем потребовала существенных трудозатрат на адаптацию под требования заказчика и участия в доработке производителя модуля.</a:t>
            </a:r>
            <a:endParaRPr lang="en-US" sz="1100">
              <a:latin typeface="Open Sans" pitchFamily="34" charset="0"/>
            </a:endParaRPr>
          </a:p>
        </p:txBody>
      </p:sp>
      <p:pic>
        <p:nvPicPr>
          <p:cNvPr id="25616" name="Рисунок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10275" y="5126038"/>
            <a:ext cx="39433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5"/>
          <p:cNvSpPr/>
          <p:nvPr/>
        </p:nvSpPr>
        <p:spPr bwMode="auto">
          <a:xfrm>
            <a:off x="6072188" y="3492500"/>
            <a:ext cx="3736975" cy="1528763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350"/>
              </a:lnSpc>
              <a:spcAft>
                <a:spcPts val="600"/>
              </a:spcAft>
            </a:pPr>
            <a:r>
              <a:rPr lang="ru-RU" sz="1100">
                <a:latin typeface="Open Sans" pitchFamily="34" charset="0"/>
              </a:rPr>
              <a:t>При настройке маршрутов столкнулись с ограничением  системы из-за большого объема процессов в схеме обработки документов.</a:t>
            </a:r>
            <a:endParaRPr lang="ru-RU">
              <a:latin typeface="Calibri" pitchFamily="34" charset="0"/>
            </a:endParaRPr>
          </a:p>
          <a:p>
            <a:pPr>
              <a:lnSpc>
                <a:spcPts val="1350"/>
              </a:lnSpc>
              <a:spcAft>
                <a:spcPts val="600"/>
              </a:spcAft>
            </a:pPr>
            <a:r>
              <a:rPr lang="ru-RU" sz="1100">
                <a:latin typeface="Open Sans" pitchFamily="34" charset="0"/>
              </a:rPr>
              <a:t>Обратились в 1С с ошибкой, узнали что она запланирована к исправлению в ближайшем релизе. </a:t>
            </a:r>
            <a:br>
              <a:rPr lang="ru-RU" sz="1100">
                <a:latin typeface="Open Sans" pitchFamily="34" charset="0"/>
              </a:rPr>
            </a:br>
            <a:r>
              <a:rPr lang="ru-RU" sz="1100">
                <a:latin typeface="Open Sans" pitchFamily="34" charset="0"/>
              </a:rPr>
              <a:t>Дождались, обновили релиз и без проблем реализовали требования пользователей. </a:t>
            </a:r>
            <a:endParaRPr lang="ru-RU">
              <a:latin typeface="Calibri" pitchFamily="34" charset="0"/>
            </a:endParaRPr>
          </a:p>
          <a:p>
            <a:pPr>
              <a:lnSpc>
                <a:spcPts val="1350"/>
              </a:lnSpc>
              <a:spcAft>
                <a:spcPts val="600"/>
              </a:spcAft>
            </a:pPr>
            <a:endParaRPr lang="en-US" sz="1000">
              <a:latin typeface="Calibri" pitchFamily="34" charset="0"/>
            </a:endParaRPr>
          </a:p>
        </p:txBody>
      </p:sp>
      <p:sp>
        <p:nvSpPr>
          <p:cNvPr id="25" name="Text 2"/>
          <p:cNvSpPr/>
          <p:nvPr/>
        </p:nvSpPr>
        <p:spPr bwMode="auto">
          <a:xfrm>
            <a:off x="2162175" y="136525"/>
            <a:ext cx="3171825" cy="2667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650"/>
              </a:lnSpc>
            </a:pPr>
            <a:r>
              <a:rPr lang="ru-RU" sz="1300" b="1">
                <a:solidFill>
                  <a:srgbClr val="59BC80"/>
                </a:solidFill>
                <a:latin typeface="Montserrat Bold" pitchFamily="2" charset="-52"/>
              </a:rPr>
              <a:t>Интеграция с системой ЭДО</a:t>
            </a:r>
            <a:endParaRPr lang="en-US" sz="1300">
              <a:latin typeface="Calibri" pitchFamily="34" charset="0"/>
            </a:endParaRPr>
          </a:p>
        </p:txBody>
      </p:sp>
      <p:sp>
        <p:nvSpPr>
          <p:cNvPr id="22" name="Text 2"/>
          <p:cNvSpPr/>
          <p:nvPr/>
        </p:nvSpPr>
        <p:spPr bwMode="auto">
          <a:xfrm>
            <a:off x="6103938" y="195263"/>
            <a:ext cx="3171825" cy="2667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650"/>
              </a:lnSpc>
            </a:pPr>
            <a:r>
              <a:rPr lang="ru-RU" sz="1300" b="1">
                <a:solidFill>
                  <a:srgbClr val="59BC80"/>
                </a:solidFill>
                <a:latin typeface="Montserrat Bold" pitchFamily="2" charset="-52"/>
              </a:rPr>
              <a:t>Производительность системы</a:t>
            </a:r>
            <a:endParaRPr lang="en-US" sz="1300">
              <a:latin typeface="Calibri" pitchFamily="34" charset="0"/>
            </a:endParaRPr>
          </a:p>
        </p:txBody>
      </p:sp>
      <p:sp>
        <p:nvSpPr>
          <p:cNvPr id="25620" name="TextBox 1"/>
          <p:cNvSpPr txBox="1">
            <a:spLocks noChangeArrowheads="1"/>
          </p:cNvSpPr>
          <p:nvPr/>
        </p:nvSpPr>
        <p:spPr bwMode="auto">
          <a:xfrm>
            <a:off x="6010275" y="401638"/>
            <a:ext cx="3798888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latin typeface="Open Sans" pitchFamily="34" charset="0"/>
              </a:rPr>
              <a:t>Для крупной компании свойственны объёмные маршруты согласования с множеством  этапов и условий. </a:t>
            </a:r>
            <a:endParaRPr lang="ru-RU">
              <a:latin typeface="Calibri" pitchFamily="34" charset="0"/>
            </a:endParaRPr>
          </a:p>
          <a:p>
            <a:r>
              <a:rPr lang="ru-RU" sz="1100">
                <a:latin typeface="Open Sans" pitchFamily="34" charset="0"/>
              </a:rPr>
              <a:t/>
            </a:r>
            <a:br>
              <a:rPr lang="ru-RU" sz="1100">
                <a:latin typeface="Open Sans" pitchFamily="34" charset="0"/>
              </a:rPr>
            </a:br>
            <a:r>
              <a:rPr lang="ru-RU" sz="1100">
                <a:latin typeface="Open Sans" pitchFamily="34" charset="0"/>
              </a:rPr>
              <a:t>Мы столкнулись с проблемой производительности: при создании документа и попытке отправить документ на согласование, система зависала до 10 минут. </a:t>
            </a:r>
            <a:endParaRPr lang="ru-RU">
              <a:latin typeface="Calibri" pitchFamily="34" charset="0"/>
            </a:endParaRPr>
          </a:p>
          <a:p>
            <a:endParaRPr lang="ru-RU" sz="1100">
              <a:latin typeface="Open Sans" pitchFamily="34" charset="0"/>
            </a:endParaRPr>
          </a:p>
          <a:p>
            <a:r>
              <a:rPr lang="ru-RU" sz="1100">
                <a:latin typeface="Open Sans" pitchFamily="34" charset="0"/>
              </a:rPr>
              <a:t>После анализа и замеров удалось оптимизировать типовую логику и уменьшить время с 10 минут до секунд.</a:t>
            </a:r>
            <a:endParaRPr lang="ru-RU">
              <a:latin typeface="Calibri" pitchFamily="34" charset="0"/>
            </a:endParaRPr>
          </a:p>
        </p:txBody>
      </p:sp>
      <p:pic>
        <p:nvPicPr>
          <p:cNvPr id="25621" name="Image 3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14525" y="1641475"/>
            <a:ext cx="378142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2"/>
          <p:cNvSpPr/>
          <p:nvPr/>
        </p:nvSpPr>
        <p:spPr bwMode="auto">
          <a:xfrm>
            <a:off x="2143125" y="1743075"/>
            <a:ext cx="3171825" cy="2667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650"/>
              </a:lnSpc>
            </a:pPr>
            <a:r>
              <a:rPr lang="ru-RU" sz="1300" b="1">
                <a:solidFill>
                  <a:srgbClr val="59BC80"/>
                </a:solidFill>
                <a:latin typeface="Montserrat Bold" pitchFamily="2" charset="-52"/>
              </a:rPr>
              <a:t>Сроки внедрения</a:t>
            </a:r>
            <a:endParaRPr lang="en-US" sz="1300">
              <a:latin typeface="Calibri" pitchFamily="34" charset="0"/>
            </a:endParaRPr>
          </a:p>
        </p:txBody>
      </p:sp>
      <p:sp>
        <p:nvSpPr>
          <p:cNvPr id="29" name="Text 2"/>
          <p:cNvSpPr/>
          <p:nvPr/>
        </p:nvSpPr>
        <p:spPr bwMode="auto">
          <a:xfrm>
            <a:off x="2170113" y="3671888"/>
            <a:ext cx="3171825" cy="266700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>
              <a:lnSpc>
                <a:spcPts val="1650"/>
              </a:lnSpc>
            </a:pPr>
            <a:r>
              <a:rPr lang="ru-RU" sz="1300" b="1">
                <a:solidFill>
                  <a:srgbClr val="59BC80"/>
                </a:solidFill>
                <a:latin typeface="Montserrat Bold" pitchFamily="2" charset="-52"/>
              </a:rPr>
              <a:t>Интерфейс  1С: Документооборот </a:t>
            </a:r>
            <a:endParaRPr lang="en-US" sz="1300">
              <a:latin typeface="Calibri" pitchFamily="34" charset="0"/>
            </a:endParaRPr>
          </a:p>
        </p:txBody>
      </p:sp>
      <p:sp>
        <p:nvSpPr>
          <p:cNvPr id="25624" name="TextBox 18"/>
          <p:cNvSpPr txBox="1">
            <a:spLocks noChangeArrowheads="1"/>
          </p:cNvSpPr>
          <p:nvPr/>
        </p:nvSpPr>
        <p:spPr bwMode="auto">
          <a:xfrm>
            <a:off x="2054225" y="2079625"/>
            <a:ext cx="3397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>
                <a:latin typeface="Open Sans" pitchFamily="34" charset="0"/>
              </a:rPr>
              <a:t>При внедрении СЭД необходимо учитывать дополнительные требования к бизнес-процессам, которые обязательно появятся в ходе внедрения - нужно закладывать резервы.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4350" y="0"/>
            <a:ext cx="6248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650" y="92075"/>
            <a:ext cx="2352675" cy="48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0750" y="146050"/>
            <a:ext cx="4408488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53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38900" y="4043363"/>
            <a:ext cx="4037013" cy="162083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557213" y="5024438"/>
            <a:ext cx="213518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300">
                <a:latin typeface="Open Sans" pitchFamily="34" charset="0"/>
              </a:rPr>
              <a:t>Доработанная форма МК</a:t>
            </a:r>
            <a:endParaRPr lang="ru-RU">
              <a:latin typeface="Calibri" pitchFamily="34" charset="0"/>
            </a:endParaRP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3473450" y="3763963"/>
            <a:ext cx="53467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00">
                <a:latin typeface="Open Sans" pitchFamily="34" charset="0"/>
              </a:rPr>
              <a:t>Новый функционал «Согласование в режиме замечаний»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426</Words>
  <Application>ONLYOFFICE/7.2.1.36</Application>
  <DocSecurity>0</DocSecurity>
  <PresentationFormat>Произвольный</PresentationFormat>
  <Paragraphs>81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15</vt:i4>
      </vt:variant>
      <vt:variant>
        <vt:lpstr>Заголовки слайдов</vt:lpstr>
      </vt:variant>
      <vt:variant>
        <vt:i4>10</vt:i4>
      </vt:variant>
    </vt:vector>
  </HeadingPairs>
  <TitlesOfParts>
    <vt:vector size="36" baseType="lpstr">
      <vt:lpstr>Calibri</vt:lpstr>
      <vt:lpstr>Arial</vt:lpstr>
      <vt:lpstr>Calibri Light</vt:lpstr>
      <vt:lpstr>DejaVu Sans</vt:lpstr>
      <vt:lpstr>Montserrat Bold</vt:lpstr>
      <vt:lpstr>Acrom</vt:lpstr>
      <vt:lpstr>Acrom Bold</vt:lpstr>
      <vt:lpstr>Montserrat Regular</vt:lpstr>
      <vt:lpstr>Open Sans</vt:lpstr>
      <vt:lpstr>Montserrat</vt:lpstr>
      <vt:lpstr>Montserrat SemiBold</vt:lpstr>
      <vt:lpstr>Office Theme</vt:lpstr>
      <vt:lpstr>1_Office Theme</vt:lpstr>
      <vt:lpstr>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1_Office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Manager/>
  <Company>PptxGenJS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keywords/>
  <dc:description/>
  <cp:lastModifiedBy>ryabokon_a</cp:lastModifiedBy>
  <cp:revision>59</cp:revision>
  <dcterms:created xsi:type="dcterms:W3CDTF">2023-09-26T11:40:07Z</dcterms:created>
  <dcterms:modified xsi:type="dcterms:W3CDTF">2024-12-19T10:52:11Z</dcterms:modified>
  <cp:category/>
  <cp:contentStatus/>
  <dc:language/>
  <cp:version/>
</cp:coreProperties>
</file>