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6858000" cx="12192000"/>
  <p:notesSz cx="6858000" cy="9144000"/>
  <p:embeddedFontLst>
    <p:embeddedFont>
      <p:font typeface="Play"/>
      <p:regular r:id="rId45"/>
      <p:bold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7" roundtripDataSignature="AMtx7mgXC456auVo79pzwuYAAD8vyh5a7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46" Type="http://schemas.openxmlformats.org/officeDocument/2006/relationships/font" Target="fonts/Play-bold.fntdata"/><Relationship Id="rId23" Type="http://schemas.openxmlformats.org/officeDocument/2006/relationships/slide" Target="slides/slide18.xml"/><Relationship Id="rId45" Type="http://schemas.openxmlformats.org/officeDocument/2006/relationships/font" Target="fonts/Play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47" Type="http://customschemas.google.com/relationships/presentationmetadata" Target="meta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Что такое встречная проверка и требование по ней.</a:t>
            </a:r>
            <a:endParaRPr/>
          </a:p>
        </p:txBody>
      </p:sp>
      <p:sp>
        <p:nvSpPr>
          <p:cNvPr id="229" name="Google Shape;229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Пять шагов от требования до отправленного ответа.</a:t>
            </a:r>
            <a:endParaRPr/>
          </a:p>
        </p:txBody>
      </p:sp>
      <p:sp>
        <p:nvSpPr>
          <p:cNvPr id="252" name="Google Shape;252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2" name="Google Shape;282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Требование появляется во входящих 1С-Отчётности со ссылкой на сделку.</a:t>
            </a:r>
            <a:endParaRPr/>
          </a:p>
        </p:txBody>
      </p:sp>
      <p:sp>
        <p:nvSpPr>
          <p:cNvPr id="283" name="Google Shape;283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По номеру сделки находим документ и видим, есть ли пара в ЭДО.</a:t>
            </a:r>
            <a:endParaRPr/>
          </a:p>
        </p:txBody>
      </p:sp>
      <p:sp>
        <p:nvSpPr>
          <p:cNvPr id="306" name="Google Shape;306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8" name="Google Shape;328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Дальше — развилка по роли в сделке.</a:t>
            </a:r>
            <a:endParaRPr/>
          </a:p>
        </p:txBody>
      </p:sp>
      <p:sp>
        <p:nvSpPr>
          <p:cNvPr id="329" name="Google Shape;329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2" name="Google Shape;342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Налогоплательщик сам продавец — прикладывает исходящий УПД.</a:t>
            </a:r>
            <a:endParaRPr/>
          </a:p>
        </p:txBody>
      </p:sp>
      <p:sp>
        <p:nvSpPr>
          <p:cNvPr id="343" name="Google Shape;343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9" name="Google Shape;369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Налогоплательщик покупатель — прикладывает входящий УПД, полученный по ЭДО.</a:t>
            </a:r>
            <a:endParaRPr/>
          </a:p>
        </p:txBody>
      </p:sp>
      <p:sp>
        <p:nvSpPr>
          <p:cNvPr id="370" name="Google Shape;370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6" name="Google Shape;396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Ответ собирается в 1С-Отчётности с прикреплённым УПД и отправляется в ФНС.</a:t>
            </a:r>
            <a:endParaRPr/>
          </a:p>
        </p:txBody>
      </p:sp>
      <p:sp>
        <p:nvSpPr>
          <p:cNvPr id="397" name="Google Shape;397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9" name="Google Shape;419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Итоги: единая среда ускоряет ответ на требование ФНС.</a:t>
            </a:r>
            <a:endParaRPr/>
          </a:p>
        </p:txBody>
      </p:sp>
      <p:sp>
        <p:nvSpPr>
          <p:cNvPr id="420" name="Google Shape;420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4" name="Google Shape;534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3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41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41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41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5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8" name="Google Shape;68;p5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5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5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6" name="Google Shape;76;p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5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5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5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5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5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5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5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5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5" name="Google Shape;35;p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4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41" name="Google Shape;41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4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4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4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4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6" name="Google Shape;56;p4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2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5" Type="http://schemas.openxmlformats.org/officeDocument/2006/relationships/slideLayout" Target="../slideLayouts/slideLayout7.xml"/><Relationship Id="rId6" Type="http://schemas.openxmlformats.org/officeDocument/2006/relationships/slideLayout" Target="../slideLayouts/slideLayout8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" name="Google Shape;17;p4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Relationship Id="rId4" Type="http://schemas.openxmlformats.org/officeDocument/2006/relationships/image" Target="../media/image2.jpg"/><Relationship Id="rId5" Type="http://schemas.openxmlformats.org/officeDocument/2006/relationships/image" Target="../media/image3.png"/><Relationship Id="rId6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jpg"/><Relationship Id="rId4" Type="http://schemas.openxmlformats.org/officeDocument/2006/relationships/image" Target="../media/image1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png"/><Relationship Id="rId4" Type="http://schemas.openxmlformats.org/officeDocument/2006/relationships/image" Target="../media/image19.png"/><Relationship Id="rId5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Relationship Id="rId4" Type="http://schemas.openxmlformats.org/officeDocument/2006/relationships/image" Target="../media/image18.png"/><Relationship Id="rId5" Type="http://schemas.openxmlformats.org/officeDocument/2006/relationships/image" Target="../media/image26.png"/><Relationship Id="rId6" Type="http://schemas.openxmlformats.org/officeDocument/2006/relationships/image" Target="../media/image20.png"/><Relationship Id="rId7" Type="http://schemas.openxmlformats.org/officeDocument/2006/relationships/image" Target="../media/image25.png"/><Relationship Id="rId8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g"/><Relationship Id="rId4" Type="http://schemas.openxmlformats.org/officeDocument/2006/relationships/image" Target="../media/image32.jpg"/><Relationship Id="rId5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png"/><Relationship Id="rId4" Type="http://schemas.openxmlformats.org/officeDocument/2006/relationships/image" Target="../media/image37.png"/><Relationship Id="rId5" Type="http://schemas.openxmlformats.org/officeDocument/2006/relationships/image" Target="../media/image1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png"/><Relationship Id="rId4" Type="http://schemas.openxmlformats.org/officeDocument/2006/relationships/image" Target="../media/image38.png"/><Relationship Id="rId5" Type="http://schemas.openxmlformats.org/officeDocument/2006/relationships/image" Target="../media/image2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5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7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1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7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5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7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0.jpg"/><Relationship Id="rId4" Type="http://schemas.openxmlformats.org/officeDocument/2006/relationships/image" Target="../media/image34.png"/><Relationship Id="rId5" Type="http://schemas.openxmlformats.org/officeDocument/2006/relationships/image" Target="../media/image33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image" Target="../media/image4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3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0.jpg"/><Relationship Id="rId4" Type="http://schemas.openxmlformats.org/officeDocument/2006/relationships/hyperlink" Target="https://t.me/veronika_b" TargetMode="External"/><Relationship Id="rId9" Type="http://schemas.openxmlformats.org/officeDocument/2006/relationships/image" Target="../media/image41.png"/><Relationship Id="rId5" Type="http://schemas.openxmlformats.org/officeDocument/2006/relationships/hyperlink" Target="https://t.me/alsuprofit" TargetMode="External"/><Relationship Id="rId6" Type="http://schemas.openxmlformats.org/officeDocument/2006/relationships/image" Target="../media/image45.png"/><Relationship Id="rId7" Type="http://schemas.openxmlformats.org/officeDocument/2006/relationships/image" Target="../media/image44.png"/><Relationship Id="rId8" Type="http://schemas.openxmlformats.org/officeDocument/2006/relationships/image" Target="../media/image4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jpg"/><Relationship Id="rId4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EDE3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черный, серый, туман, темнота&#10;&#10;Контент, сгенерированный ИИ, может содержать ошибки." id="95" name="Google Shape;9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свет, черно-белый&#10;&#10;Контент, сгенерированный ИИ, может содержать ошибки." id="96" name="Google Shape;9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дизайн, астрономия&#10;&#10;Контент, сгенерированный ИИ, может содержать ошибки." id="97" name="Google Shape;9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83941" y="519953"/>
            <a:ext cx="6858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3058" y="1322609"/>
            <a:ext cx="6131859" cy="2716306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"/>
          <p:cNvSpPr txBox="1"/>
          <p:nvPr/>
        </p:nvSpPr>
        <p:spPr>
          <a:xfrm>
            <a:off x="667870" y="1562090"/>
            <a:ext cx="58272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chemeClr val="dk1"/>
                </a:solidFill>
              </a:rPr>
              <a:t>Требования от ФНС. Управление налоговыми рисками 2026</a:t>
            </a:r>
            <a:endParaRPr b="1" sz="3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Бежевый, дизайн&#10;&#10;Контент, сгенерированный ИИ, может содержать ошибки." id="171" name="Google Shape;17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0"/>
          <p:cNvSpPr txBox="1"/>
          <p:nvPr>
            <p:ph type="title"/>
          </p:nvPr>
        </p:nvSpPr>
        <p:spPr>
          <a:xfrm>
            <a:off x="838200" y="13568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200"/>
              <a:buFont typeface="Play"/>
              <a:buNone/>
            </a:pPr>
            <a:r>
              <a:rPr b="1" lang="ru-RU" sz="4200">
                <a:solidFill>
                  <a:srgbClr val="3F3F3F"/>
                </a:solidFill>
              </a:rPr>
              <a:t>Причины направления Требований</a:t>
            </a:r>
            <a:endParaRPr sz="4200"/>
          </a:p>
        </p:txBody>
      </p:sp>
      <p:sp>
        <p:nvSpPr>
          <p:cNvPr id="173" name="Google Shape;173;p10"/>
          <p:cNvSpPr txBox="1"/>
          <p:nvPr>
            <p:ph idx="1" type="body"/>
          </p:nvPr>
        </p:nvSpPr>
        <p:spPr>
          <a:xfrm>
            <a:off x="838200" y="1461247"/>
            <a:ext cx="10515600" cy="4715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lay"/>
              <a:buAutoNum type="arabicPeriod"/>
            </a:pPr>
            <a:r>
              <a:rPr i="0" lang="ru-RU" sz="2400" u="none" cap="none" strike="noStrike">
                <a:latin typeface="Play"/>
                <a:ea typeface="Play"/>
                <a:cs typeface="Play"/>
                <a:sym typeface="Play"/>
              </a:rPr>
              <a:t>Предупреждение нарушений и добровольная доплата налогов (КАО)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457200" lvl="0" marL="457200" marR="0" rtl="0" algn="l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SzPts val="2400"/>
              <a:buFont typeface="Play"/>
              <a:buAutoNum type="arabicPeriod"/>
            </a:pPr>
            <a:r>
              <a:rPr i="0" lang="ru-RU" sz="2400" u="none" cap="none" strike="noStrike">
                <a:latin typeface="Play"/>
                <a:ea typeface="Play"/>
                <a:cs typeface="Play"/>
                <a:sym typeface="Play"/>
              </a:rPr>
              <a:t>Расхождения (ошибки) данных налогоплательщика и его контрагента в налоговых декларациях (автотребование)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457200" lvl="0" marL="457200" marR="0" rtl="0" algn="l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SzPts val="2400"/>
              <a:buFont typeface="Play"/>
              <a:buAutoNum type="arabicPeriod"/>
            </a:pPr>
            <a:r>
              <a:rPr i="0" lang="ru-RU" sz="2400" u="none" cap="none" strike="noStrike">
                <a:latin typeface="Play"/>
                <a:ea typeface="Play"/>
                <a:cs typeface="Play"/>
                <a:sym typeface="Play"/>
              </a:rPr>
              <a:t>Основания, предусмотренные статьей 88 НК РФ (камеральная налоговая проверка)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457200" lvl="0" marL="457200" marR="0" rtl="0" algn="l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SzPts val="2400"/>
              <a:buFont typeface="Play"/>
              <a:buAutoNum type="arabicPeriod"/>
            </a:pPr>
            <a:r>
              <a:rPr i="0" lang="ru-RU" sz="2400" u="none" cap="none" strike="noStrike">
                <a:latin typeface="Play"/>
                <a:ea typeface="Play"/>
                <a:cs typeface="Play"/>
                <a:sym typeface="Play"/>
              </a:rPr>
              <a:t>Проведение выездной налоговой проверки, дополнительных        мероприятий налогового контроля, «встречная» проверка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Бежевый, дизайн&#10;&#10;Контент, сгенерированный ИИ, может содержать ошибки." id="178" name="Google Shape;17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200"/>
              <a:buFont typeface="Play"/>
              <a:buNone/>
            </a:pPr>
            <a:r>
              <a:rPr b="1" lang="ru-RU" sz="4200">
                <a:solidFill>
                  <a:srgbClr val="3F3F3F"/>
                </a:solidFill>
              </a:rPr>
              <a:t>Причины направления Требований</a:t>
            </a:r>
            <a:endParaRPr sz="4200"/>
          </a:p>
        </p:txBody>
      </p:sp>
      <p:sp>
        <p:nvSpPr>
          <p:cNvPr id="180" name="Google Shape;180;p11"/>
          <p:cNvSpPr txBox="1"/>
          <p:nvPr>
            <p:ph idx="1" type="body"/>
          </p:nvPr>
        </p:nvSpPr>
        <p:spPr>
          <a:xfrm>
            <a:off x="838200" y="1777159"/>
            <a:ext cx="10515600" cy="4715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 startAt="5"/>
            </a:pPr>
            <a:r>
              <a:rPr lang="ru-RU" sz="2400"/>
              <a:t>Установление номинальности руководителя/учредителя организации, действительности адреса и т.п.</a:t>
            </a:r>
            <a:endParaRPr/>
          </a:p>
          <a:p>
            <a:pPr indent="-3048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</a:pPr>
            <a:r>
              <a:t/>
            </a:r>
            <a:endParaRPr sz="2400"/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 startAt="5"/>
            </a:pPr>
            <a:r>
              <a:rPr lang="ru-RU" sz="2400"/>
              <a:t>Отработка расхождений по НДС и определение выгодоприобретателя «разрыва» (ФРПВ)</a:t>
            </a:r>
            <a:endParaRPr/>
          </a:p>
          <a:p>
            <a:pPr indent="-3048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</a:pPr>
            <a:r>
              <a:t/>
            </a:r>
            <a:endParaRPr sz="2400"/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 startAt="5"/>
            </a:pPr>
            <a:r>
              <a:rPr lang="ru-RU" sz="2400"/>
              <a:t>Отработка «рисковых» критериев, предусмотренных Приказом ФНС России от 30.05.2017г. N MM-3-06/333@ «Об утверждении Концепции системы планирования выездных налоговых проверок»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Бежевый&#10;&#10;Контент, сгенерированный ИИ, может содержать ошибки." id="185" name="Google Shape;18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2"/>
          <p:cNvSpPr txBox="1"/>
          <p:nvPr>
            <p:ph type="title"/>
          </p:nvPr>
        </p:nvSpPr>
        <p:spPr>
          <a:xfrm>
            <a:off x="838200" y="13325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200"/>
              <a:buFont typeface="Play"/>
              <a:buNone/>
            </a:pPr>
            <a:r>
              <a:rPr b="1" lang="ru-RU" sz="4200">
                <a:solidFill>
                  <a:srgbClr val="3F3F3F"/>
                </a:solidFill>
              </a:rPr>
              <a:t>Законодательные основания </a:t>
            </a:r>
            <a:br>
              <a:rPr b="1" lang="ru-RU" sz="4200">
                <a:solidFill>
                  <a:srgbClr val="3F3F3F"/>
                </a:solidFill>
              </a:rPr>
            </a:br>
            <a:r>
              <a:rPr b="1" lang="ru-RU" sz="4200">
                <a:solidFill>
                  <a:srgbClr val="3F3F3F"/>
                </a:solidFill>
              </a:rPr>
              <a:t>направления Требований </a:t>
            </a:r>
            <a:endParaRPr sz="4200"/>
          </a:p>
        </p:txBody>
      </p:sp>
      <p:sp>
        <p:nvSpPr>
          <p:cNvPr id="187" name="Google Shape;187;p12"/>
          <p:cNvSpPr txBox="1"/>
          <p:nvPr>
            <p:ph idx="1" type="body"/>
          </p:nvPr>
        </p:nvSpPr>
        <p:spPr>
          <a:xfrm>
            <a:off x="448235" y="1588436"/>
            <a:ext cx="11474824" cy="49647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-101600" lvl="0" marL="2286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b="1" sz="8000"/>
          </a:p>
          <a:p>
            <a:pPr indent="-101600" lvl="0" marL="22860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b="1" sz="8000"/>
          </a:p>
          <a:p>
            <a:pPr indent="-228600" lvl="0" marL="22860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⮚"/>
            </a:pPr>
            <a:r>
              <a:rPr b="1" lang="ru-RU" sz="8000"/>
              <a:t>статьи 88 и 93 НК РФ</a:t>
            </a:r>
            <a:r>
              <a:rPr lang="ru-RU" sz="8000"/>
              <a:t> – камеральная налоговая проверка</a:t>
            </a:r>
            <a:endParaRPr/>
          </a:p>
          <a:p>
            <a:pPr indent="-101600" lvl="0" marL="22860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8000"/>
          </a:p>
          <a:p>
            <a:pPr indent="-228600" lvl="0" marL="22860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⮚"/>
            </a:pPr>
            <a:r>
              <a:rPr lang="ru-RU" sz="8000"/>
              <a:t> </a:t>
            </a:r>
            <a:r>
              <a:rPr b="1" lang="ru-RU" sz="8000"/>
              <a:t>статьи 89 и 93 НК РФ</a:t>
            </a:r>
            <a:r>
              <a:rPr lang="ru-RU" sz="8000"/>
              <a:t> – выездная налоговая проверка</a:t>
            </a:r>
            <a:endParaRPr/>
          </a:p>
          <a:p>
            <a:pPr indent="-101600" lvl="0" marL="22860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8000"/>
          </a:p>
          <a:p>
            <a:pPr indent="-228600" lvl="0" marL="22860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⮚"/>
            </a:pPr>
            <a:r>
              <a:rPr lang="ru-RU" sz="8000"/>
              <a:t> </a:t>
            </a:r>
            <a:r>
              <a:rPr b="1" lang="ru-RU" sz="8000"/>
              <a:t>п. 1 ст. 93.1 НК РФ</a:t>
            </a:r>
            <a:r>
              <a:rPr lang="ru-RU" sz="8000"/>
              <a:t> – «встречка» в рамках камеральной или выездной  </a:t>
            </a:r>
            <a:endParaRPr/>
          </a:p>
          <a:p>
            <a:pPr indent="0" lvl="0" marL="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4D4D4D"/>
              </a:buClr>
              <a:buSzPct val="100000"/>
              <a:buNone/>
            </a:pPr>
            <a:r>
              <a:rPr lang="ru-RU" sz="8000"/>
              <a:t>                                      налоговых проверок налогоплательщика</a:t>
            </a:r>
            <a:endParaRPr/>
          </a:p>
          <a:p>
            <a:pPr indent="-101600" lvl="0" marL="22860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8000"/>
          </a:p>
          <a:p>
            <a:pPr indent="-228600" lvl="0" marL="22860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⮚"/>
            </a:pPr>
            <a:r>
              <a:rPr lang="ru-RU" sz="8000"/>
              <a:t> </a:t>
            </a:r>
            <a:r>
              <a:rPr b="1" lang="ru-RU" sz="8000"/>
              <a:t>п. 2 ст. 93.1 НК РФ</a:t>
            </a:r>
            <a:r>
              <a:rPr lang="ru-RU" sz="8000"/>
              <a:t> – вне рамок налоговых проверок (по сделкам)</a:t>
            </a:r>
            <a:endParaRPr/>
          </a:p>
          <a:p>
            <a:pPr indent="-101600" lvl="0" marL="22860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8000"/>
          </a:p>
          <a:p>
            <a:pPr indent="-228600" lvl="0" marL="22860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⮚"/>
            </a:pPr>
            <a:r>
              <a:rPr lang="ru-RU" sz="8000"/>
              <a:t> </a:t>
            </a:r>
            <a:r>
              <a:rPr b="1" lang="ru-RU" sz="8000"/>
              <a:t>статьи 88,89, 93.1, п. 6 ст. 101 НК РФ</a:t>
            </a:r>
            <a:r>
              <a:rPr lang="ru-RU" sz="8000"/>
              <a:t> – дополнительные мероприятия налогового контроля</a:t>
            </a:r>
            <a:endParaRPr/>
          </a:p>
          <a:p>
            <a:pPr indent="0" lvl="0" marL="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4D4D4D"/>
              </a:buClr>
              <a:buSzPct val="100000"/>
              <a:buNone/>
            </a:pPr>
            <a:r>
              <a:rPr lang="ru-RU" sz="8000"/>
              <a:t>                                                                    </a:t>
            </a:r>
            <a:endParaRPr/>
          </a:p>
          <a:p>
            <a:pPr indent="-101600" lvl="0" marL="22860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8000"/>
          </a:p>
          <a:p>
            <a:pPr indent="-228600" lvl="0" marL="22860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⮚"/>
            </a:pPr>
            <a:r>
              <a:rPr lang="ru-RU" sz="8000"/>
              <a:t> </a:t>
            </a:r>
            <a:r>
              <a:rPr b="1" lang="ru-RU" sz="8000"/>
              <a:t>п. 2.1 ст. 93.1 НК РФ</a:t>
            </a:r>
            <a:r>
              <a:rPr lang="ru-RU" sz="8000"/>
              <a:t> – вне рамок налоговых проверок при  установленной задолженности по налогам  </a:t>
            </a:r>
            <a:endParaRPr/>
          </a:p>
          <a:p>
            <a:pPr indent="0" lvl="0" marL="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ct val="100000"/>
              <a:buNone/>
            </a:pPr>
            <a:r>
              <a:rPr lang="ru-RU" sz="8000"/>
              <a:t>                                           (истребование сведений об имуществе)</a:t>
            </a:r>
            <a:endParaRPr/>
          </a:p>
          <a:p>
            <a:pPr indent="0" lvl="0" marL="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None/>
            </a:pPr>
            <a:r>
              <a:t/>
            </a:r>
            <a:endParaRPr sz="8000">
              <a:solidFill>
                <a:srgbClr val="4D4D4D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Play"/>
              <a:buNone/>
            </a:pPr>
            <a:r>
              <a:rPr lang="ru-RU" sz="8000">
                <a:solidFill>
                  <a:srgbClr val="4D4D4D"/>
                </a:solidFill>
                <a:latin typeface="Play"/>
                <a:ea typeface="Play"/>
                <a:cs typeface="Play"/>
                <a:sym typeface="Play"/>
              </a:rPr>
              <a:t>                                         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Бежевый&#10;&#10;Контент, сгенерированный ИИ, может содержать ошибки." id="192" name="Google Shape;19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3"/>
          <p:cNvSpPr txBox="1"/>
          <p:nvPr>
            <p:ph type="title"/>
          </p:nvPr>
        </p:nvSpPr>
        <p:spPr>
          <a:xfrm>
            <a:off x="838200" y="13325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200"/>
              <a:buFont typeface="Play"/>
              <a:buNone/>
            </a:pPr>
            <a:r>
              <a:rPr b="1" lang="ru-RU" sz="4200">
                <a:solidFill>
                  <a:srgbClr val="3F3F3F"/>
                </a:solidFill>
              </a:rPr>
              <a:t>Когда требование считается полученным ?</a:t>
            </a:r>
            <a:endParaRPr sz="4200"/>
          </a:p>
        </p:txBody>
      </p:sp>
      <p:sp>
        <p:nvSpPr>
          <p:cNvPr id="194" name="Google Shape;194;p13"/>
          <p:cNvSpPr txBox="1"/>
          <p:nvPr>
            <p:ph idx="1" type="body"/>
          </p:nvPr>
        </p:nvSpPr>
        <p:spPr>
          <a:xfrm>
            <a:off x="322729" y="1639329"/>
            <a:ext cx="11645153" cy="4501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ru-RU" sz="2000"/>
              <a:t>Когда ФНС проводит проверку на территории налогоплательщика, требование вручают лично руководителю или его представителю, под роспись. Срок, в течение которого нужно ответить, отсчитывают со следующего дня.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ru-RU" sz="2000"/>
              <a:t>Требование отправили по почте заказным письмом. Оно автоматически считается полученным на шестой рабочий день с даты отправки (по штемпелю на конверте), а срок исполнения начинает течь с седьмого рабочего дня. Неважно, что на самом деле письмо вы могли не получить.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ru-RU" sz="2000"/>
              <a:t>Требование, направленное по ТКС через оператора ЭДО, считается полученным на 6 день.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ru-RU" sz="2000"/>
              <a:t>Требование, направленное налоговым органом через личный кабинет ИП или ЮЛ считается полученным в день, когда оно там появилось. Отсчёт срока на исполнение - со следующего дня.           </a:t>
            </a:r>
            <a:endParaRPr sz="2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зарисовка, дизайн, искусство&#10;&#10;Контент, сгенерированный ИИ, может содержать ошибки." id="199" name="Google Shape;19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4"/>
          <p:cNvSpPr txBox="1"/>
          <p:nvPr/>
        </p:nvSpPr>
        <p:spPr>
          <a:xfrm>
            <a:off x="600635" y="1520494"/>
            <a:ext cx="10748700" cy="45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</a:rPr>
              <a:t>ФНС письмом № ЕА-4-15/2526@ от 07.03.2025 разъяснила сроки вручения документов по ТКС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</a:rPr>
              <a:t>Налогоплательщику 10.02.2025 налоговым органом по ТКС направлено требование о представлении документов (информации) в соответствии с п.1, 3 ст. 93 НК РФ, срок исполнения которого составляет 10 рабочих дней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</a:rPr>
              <a:t>10.02.2025 – день направления (указан в подтверждении даты отправки)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</a:rPr>
              <a:t>11.02.2025 – начинается течение 6-дневного срока (в рабочих днях) на получение документа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</a:rPr>
              <a:t>18.02.2025 – 6-й день, дата получения документа по ТКС (с учетом исключения выходных дней)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</a:rPr>
              <a:t>19.02.2025 – начало течения 10-тидневного срока (в рабочих днях) для исполнения требования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</a:rPr>
              <a:t>04.03.2025 – 10-й день, крайний срок исполнения требования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1" name="Google Shape;201;p14"/>
          <p:cNvSpPr txBox="1"/>
          <p:nvPr/>
        </p:nvSpPr>
        <p:spPr>
          <a:xfrm>
            <a:off x="1855695" y="413037"/>
            <a:ext cx="875851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Дата получения документов из ИФНС по ТКС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Бежевый, дизайн&#10;&#10;Контент, сгенерированный ИИ, может содержать ошибки." id="206" name="Google Shape;20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5"/>
          <p:cNvSpPr txBox="1"/>
          <p:nvPr/>
        </p:nvSpPr>
        <p:spPr>
          <a:xfrm>
            <a:off x="4513098" y="537882"/>
            <a:ext cx="3120470" cy="769441"/>
          </a:xfrm>
          <a:prstGeom prst="rect">
            <a:avLst/>
          </a:prstGeom>
          <a:noFill/>
          <a:ln>
            <a:noFill/>
          </a:ln>
          <a:effectLst>
            <a:outerShdw blurRad="190500" algn="ctr" dir="2700000" dist="228600">
              <a:srgbClr val="000000">
                <a:alpha val="30196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Требования</a:t>
            </a:r>
            <a:endParaRPr/>
          </a:p>
        </p:txBody>
      </p:sp>
      <p:cxnSp>
        <p:nvCxnSpPr>
          <p:cNvPr id="208" name="Google Shape;208;p15"/>
          <p:cNvCxnSpPr>
            <a:stCxn id="207" idx="2"/>
          </p:cNvCxnSpPr>
          <p:nvPr/>
        </p:nvCxnSpPr>
        <p:spPr>
          <a:xfrm>
            <a:off x="6073333" y="1307323"/>
            <a:ext cx="2792700" cy="7008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"/>
            <a:headEnd len="sm" w="sm" type="none"/>
            <a:tailEnd len="med" w="med" type="triangl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cxnSp>
      <p:cxnSp>
        <p:nvCxnSpPr>
          <p:cNvPr id="209" name="Google Shape;209;p15"/>
          <p:cNvCxnSpPr>
            <a:stCxn id="207" idx="2"/>
          </p:cNvCxnSpPr>
          <p:nvPr/>
        </p:nvCxnSpPr>
        <p:spPr>
          <a:xfrm flipH="1">
            <a:off x="3666433" y="1307323"/>
            <a:ext cx="2406900" cy="659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"/>
            <a:headEnd len="sm" w="sm" type="none"/>
            <a:tailEnd len="med" w="med" type="triangl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cxnSp>
      <p:sp>
        <p:nvSpPr>
          <p:cNvPr id="210" name="Google Shape;210;p15"/>
          <p:cNvSpPr txBox="1"/>
          <p:nvPr/>
        </p:nvSpPr>
        <p:spPr>
          <a:xfrm>
            <a:off x="1823753" y="2109575"/>
            <a:ext cx="3685625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None/>
            </a:pPr>
            <a:r>
              <a:rPr b="1" lang="ru-RU" sz="20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О представлении документов  </a:t>
            </a:r>
            <a:endParaRPr/>
          </a:p>
          <a:p>
            <a:pPr indent="-457200" lvl="0" marL="4572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None/>
            </a:pPr>
            <a:r>
              <a:rPr b="1" lang="ru-RU" sz="20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КНД 1165013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5"/>
          <p:cNvSpPr txBox="1"/>
          <p:nvPr/>
        </p:nvSpPr>
        <p:spPr>
          <a:xfrm>
            <a:off x="7064158" y="2109575"/>
            <a:ext cx="3603872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None/>
            </a:pPr>
            <a:r>
              <a:rPr b="1" lang="ru-RU" sz="20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О представлении пояснений</a:t>
            </a:r>
            <a:endParaRPr/>
          </a:p>
          <a:p>
            <a:pPr indent="-457200" lvl="0" marL="4572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None/>
            </a:pPr>
            <a:r>
              <a:rPr b="1" lang="ru-RU" sz="20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КНД 1165050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5"/>
          <p:cNvSpPr txBox="1"/>
          <p:nvPr/>
        </p:nvSpPr>
        <p:spPr>
          <a:xfrm>
            <a:off x="215154" y="3532094"/>
            <a:ext cx="11716870" cy="317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Название документа – ТРЕБОВАНИЕ</a:t>
            </a:r>
            <a:endParaRPr/>
          </a:p>
          <a:p>
            <a:pPr indent="-330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lay"/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Форма требования – УТВЕРЖДЕННАЯ </a:t>
            </a: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Приказ ФНС № ММВ-7-2/628 от 07.11.18г.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Формат – ЭЛЕКТРОННЫЙ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Тип электронного документа – «документ», а не письмо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Письмо ФНС России от 20.05.2021г. №ЕА-4-26/6895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«О недопустимости направления истребований в рамках 03 типа документооборота»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ткань, дизайн&#10;&#10;Контент, сгенерированный ИИ, может содержать ошибки." id="217" name="Google Shape;21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Бежевый, Прямоугольник, дизайн&#10;&#10;Контент, сгенерированный ИИ, может содержать ошибки." id="218" name="Google Shape;21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6"/>
          <p:cNvSpPr txBox="1"/>
          <p:nvPr/>
        </p:nvSpPr>
        <p:spPr>
          <a:xfrm>
            <a:off x="85165" y="456090"/>
            <a:ext cx="11663100" cy="58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AutoNum type="arabicPeriod" startAt="4"/>
            </a:pPr>
            <a:r>
              <a:rPr b="1" lang="ru-RU" sz="1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Принцип формирования и вручения Требования – ТЕРРИТОРИАЛЬНЫЙ («своя ИФНС»)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</a:rPr>
              <a:t>Исключения!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</a:pPr>
            <a:r>
              <a:rPr lang="ru-RU" sz="1800">
                <a:solidFill>
                  <a:schemeClr val="dk1"/>
                </a:solidFill>
              </a:rPr>
              <a:t>Выездная налоговая проверка (экстерриториальный принцип) ст. 89 НК РФ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</a:pPr>
            <a:r>
              <a:rPr lang="ru-RU" sz="1800">
                <a:solidFill>
                  <a:schemeClr val="dk1"/>
                </a:solidFill>
              </a:rPr>
              <a:t>Переход ФНС на двухуровневую систему налоговых органов позволяет наделять структурные подразделения экстерриториальным правом истребования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</a:pPr>
            <a:r>
              <a:rPr lang="ru-RU" sz="1800">
                <a:solidFill>
                  <a:schemeClr val="dk1"/>
                </a:solidFill>
              </a:rPr>
              <a:t>ИФНС – центр компетенций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AutoNum type="arabicPeriod" startAt="5"/>
            </a:pPr>
            <a:r>
              <a:rPr b="1" lang="ru-RU" sz="1800">
                <a:solidFill>
                  <a:schemeClr val="dk1"/>
                </a:solidFill>
              </a:rPr>
              <a:t>Основания истребования – ЗАКОНОДАТЕЛЬНЫЕ</a:t>
            </a:r>
            <a:r>
              <a:rPr lang="ru-RU" sz="1800">
                <a:solidFill>
                  <a:schemeClr val="dk1"/>
                </a:solidFill>
              </a:rPr>
              <a:t> 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</a:rPr>
              <a:t>         обязательное указание статей НК РФ + Поручение («встречка», вне проверки)</a:t>
            </a:r>
            <a:endParaRPr/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b="1" lang="ru-RU" sz="1800">
                <a:solidFill>
                  <a:schemeClr val="dk1"/>
                </a:solidFill>
              </a:rPr>
              <a:t>6.    Документальные и территориальные основания по «встречным» требованиям </a:t>
            </a:r>
            <a:r>
              <a:rPr lang="ru-RU" sz="1800">
                <a:solidFill>
                  <a:schemeClr val="dk1"/>
                </a:solidFill>
              </a:rPr>
              <a:t>– ПОРУЧЕНИЕ + «своя инспекция»	</a:t>
            </a:r>
            <a:endParaRPr/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>
                <a:solidFill>
                  <a:schemeClr val="dk1"/>
                </a:solidFill>
              </a:rPr>
              <a:t>	Контрагент или лицо из цепочки должны состоять на учете в ИФНС, направившей Поручение.</a:t>
            </a:r>
            <a:endParaRPr/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>
                <a:solidFill>
                  <a:schemeClr val="dk1"/>
                </a:solidFill>
              </a:rPr>
              <a:t>	Согласно ст. 83 НК РФ налоговый контроль осуществляется той ИФНС, на учете которой состоит организация, ИП, физическое лицо.</a:t>
            </a:r>
            <a:endParaRPr/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b="1" lang="ru-RU" sz="1800">
                <a:solidFill>
                  <a:schemeClr val="dk1"/>
                </a:solidFill>
              </a:rPr>
              <a:t>	Необходимо проверить (экстерриториальность):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</a:rPr>
              <a:t>         состоит ли контрагент на учете в МИФНС по крупнейшим налогоплательщикам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</a:rPr>
              <a:t>         является ли налоговый орган Центром компетенций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Изображение выглядит как ткань, дизайн" id="224" name="Google Shape;22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7"/>
          <p:cNvSpPr txBox="1"/>
          <p:nvPr/>
        </p:nvSpPr>
        <p:spPr>
          <a:xfrm>
            <a:off x="555811" y="315808"/>
            <a:ext cx="10954800" cy="62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 Даты Требования и Поручения </a:t>
            </a: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даты Требования и/или Поручения не должны быть позднее дат окончания проверок, вынесения Решения о приостановления проверки и т.п.)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8. Перечень истребуемых документов/информации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9. «Глубина» истребуемых документов/информации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10. Организация, по взаимоотношениям с которой истребуются документы/информация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	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Если организация, по взаимоотношениям с которой истребуют документы у налогоплательщика, и организация, указанная в разделе «касающиеся деятельности … » - разные, то истребование документов по цепочке возможно, если 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указана цепочка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цепочка действительная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Определение ВС РФ от 06.08.18г. № 309-КГ18-10529 по делу №А60-62474/2017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Постановление АС ЗСО от 11.11.2019г. № Ф04-5279/2019 по делу № А67-9023/2018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Решение ВС РФ от 09.12.2024 N АКПИ24-755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Письмо ФНС от 10.01.2025 № БВ-4-7/58@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8"/>
          <p:cNvSpPr/>
          <p:nvPr/>
        </p:nvSpPr>
        <p:spPr>
          <a:xfrm>
            <a:off x="889000" y="247650"/>
            <a:ext cx="10431780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8"/>
          <p:cNvSpPr/>
          <p:nvPr/>
        </p:nvSpPr>
        <p:spPr>
          <a:xfrm>
            <a:off x="889000" y="247651"/>
            <a:ext cx="11141635" cy="1250202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just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75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Требования по </a:t>
            </a:r>
            <a:endParaRPr/>
          </a:p>
          <a:p>
            <a:pPr indent="0" lvl="0" marL="0" marR="0" rtl="0" algn="just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5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5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75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п. 1 ст. 93.1 НК РФ – «встречка» в рамках КНП или ВНП</a:t>
            </a:r>
            <a:endParaRPr/>
          </a:p>
          <a:p>
            <a:pPr indent="0" lvl="0" marL="0" marR="0" rtl="0" algn="just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5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75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п. 2 ст. 93.1 НК РФ – вне рамок налоговых проверок (по сделкам)</a:t>
            </a:r>
            <a:endParaRPr/>
          </a:p>
          <a:p>
            <a:pPr indent="0" lvl="0" marL="0" marR="0" rtl="0" algn="just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7"/>
              <a:buFont typeface="Arial"/>
              <a:buNone/>
            </a:pPr>
            <a:r>
              <a:rPr b="1" lang="ru-RU" sz="175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9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8"/>
          <p:cNvSpPr/>
          <p:nvPr/>
        </p:nvSpPr>
        <p:spPr>
          <a:xfrm>
            <a:off x="864045" y="1612153"/>
            <a:ext cx="8829675" cy="733822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2285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рамках налоговой проверки контрагента ФНС вправе запросить у вас документы и информацию по конкретной сделке - например, счета-фактуры, УПД, договоры. На ответ отводится ограниченный срок, а сам запрос и ответ на него всё чаще проходят полностью в электронном виде.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8"/>
          <p:cNvSpPr/>
          <p:nvPr/>
        </p:nvSpPr>
        <p:spPr>
          <a:xfrm>
            <a:off x="889000" y="2575322"/>
            <a:ext cx="3302000" cy="1949450"/>
          </a:xfrm>
          <a:prstGeom prst="roundRect">
            <a:avLst>
              <a:gd fmla="val 6515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8"/>
          <p:cNvSpPr/>
          <p:nvPr/>
        </p:nvSpPr>
        <p:spPr>
          <a:xfrm>
            <a:off x="1149350" y="2835672"/>
            <a:ext cx="419100" cy="419100"/>
          </a:xfrm>
          <a:prstGeom prst="roundRect">
            <a:avLst>
              <a:gd fmla="val 24242" name="adj"/>
            </a:avLst>
          </a:prstGeom>
          <a:noFill/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36" name="Google Shape;23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3650" y="2949972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18"/>
          <p:cNvSpPr/>
          <p:nvPr/>
        </p:nvSpPr>
        <p:spPr>
          <a:xfrm>
            <a:off x="1149351" y="3432572"/>
            <a:ext cx="2864739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3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Требование поступает в 1С-Отчётность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8"/>
          <p:cNvSpPr/>
          <p:nvPr/>
        </p:nvSpPr>
        <p:spPr>
          <a:xfrm>
            <a:off x="1149351" y="3902472"/>
            <a:ext cx="2864739" cy="3873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9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Электронное требование приходит через оператора отчётности, без бумажной почты.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8"/>
          <p:cNvSpPr/>
          <p:nvPr/>
        </p:nvSpPr>
        <p:spPr>
          <a:xfrm>
            <a:off x="4445000" y="2575322"/>
            <a:ext cx="3302000" cy="1949450"/>
          </a:xfrm>
          <a:prstGeom prst="roundRect">
            <a:avLst>
              <a:gd fmla="val 6515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8"/>
          <p:cNvSpPr/>
          <p:nvPr/>
        </p:nvSpPr>
        <p:spPr>
          <a:xfrm>
            <a:off x="4705350" y="2835672"/>
            <a:ext cx="419100" cy="419100"/>
          </a:xfrm>
          <a:prstGeom prst="roundRect">
            <a:avLst>
              <a:gd fmla="val 24242" name="adj"/>
            </a:avLst>
          </a:prstGeom>
          <a:noFill/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41" name="Google Shape;24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19650" y="2949972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18"/>
          <p:cNvSpPr/>
          <p:nvPr/>
        </p:nvSpPr>
        <p:spPr>
          <a:xfrm>
            <a:off x="4705350" y="3432572"/>
            <a:ext cx="3059430" cy="2222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3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Срок ответа ограничен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8"/>
          <p:cNvSpPr/>
          <p:nvPr/>
        </p:nvSpPr>
        <p:spPr>
          <a:xfrm>
            <a:off x="4705351" y="3705622"/>
            <a:ext cx="2864739" cy="3873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9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Нужно быстро найти документ-основание и приложить его к ответу.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8"/>
          <p:cNvSpPr/>
          <p:nvPr/>
        </p:nvSpPr>
        <p:spPr>
          <a:xfrm>
            <a:off x="8001000" y="2575322"/>
            <a:ext cx="3302000" cy="1949450"/>
          </a:xfrm>
          <a:prstGeom prst="roundRect">
            <a:avLst>
              <a:gd fmla="val 6515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8"/>
          <p:cNvSpPr/>
          <p:nvPr/>
        </p:nvSpPr>
        <p:spPr>
          <a:xfrm>
            <a:off x="8261350" y="2835672"/>
            <a:ext cx="419100" cy="419100"/>
          </a:xfrm>
          <a:prstGeom prst="roundRect">
            <a:avLst>
              <a:gd fmla="val 24242" name="adj"/>
            </a:avLst>
          </a:prstGeom>
          <a:noFill/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46" name="Google Shape;246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75650" y="2949972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8"/>
          <p:cNvSpPr/>
          <p:nvPr/>
        </p:nvSpPr>
        <p:spPr>
          <a:xfrm>
            <a:off x="8261350" y="3432572"/>
            <a:ext cx="3059430" cy="2222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3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Документ уже есть в базе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8"/>
          <p:cNvSpPr/>
          <p:nvPr/>
        </p:nvSpPr>
        <p:spPr>
          <a:xfrm>
            <a:off x="8261351" y="3705622"/>
            <a:ext cx="2864739" cy="3873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9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Нужный УПД чаще всего уже отправлен или получен через 1С-ЭДО.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9"/>
          <p:cNvSpPr/>
          <p:nvPr/>
        </p:nvSpPr>
        <p:spPr>
          <a:xfrm>
            <a:off x="889000" y="635000"/>
            <a:ext cx="11455400" cy="1587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ПРОЦЕСС</a:t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9"/>
          <p:cNvSpPr/>
          <p:nvPr/>
        </p:nvSpPr>
        <p:spPr>
          <a:xfrm>
            <a:off x="889000" y="895350"/>
            <a:ext cx="11455400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Общая схема: от требования до ответа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9"/>
          <p:cNvSpPr/>
          <p:nvPr/>
        </p:nvSpPr>
        <p:spPr>
          <a:xfrm>
            <a:off x="1482031" y="1765300"/>
            <a:ext cx="571500" cy="571500"/>
          </a:xfrm>
          <a:prstGeom prst="ellipse">
            <a:avLst/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57" name="Google Shape;25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9831" y="1943100"/>
            <a:ext cx="2159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19"/>
          <p:cNvSpPr/>
          <p:nvPr/>
        </p:nvSpPr>
        <p:spPr>
          <a:xfrm>
            <a:off x="801117" y="2489200"/>
            <a:ext cx="1933426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Требование в 1С-Отчётности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9"/>
          <p:cNvSpPr/>
          <p:nvPr/>
        </p:nvSpPr>
        <p:spPr>
          <a:xfrm>
            <a:off x="877317" y="2686050"/>
            <a:ext cx="1781026" cy="167581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ctr">
              <a:lnSpc>
                <a:spcPct val="11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Поступает от ФНС по контрагенту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60" name="Google Shape;26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46660" y="2006600"/>
            <a:ext cx="304800" cy="1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9"/>
          <p:cNvSpPr/>
          <p:nvPr/>
        </p:nvSpPr>
        <p:spPr>
          <a:xfrm>
            <a:off x="3646190" y="1765300"/>
            <a:ext cx="571500" cy="571500"/>
          </a:xfrm>
          <a:prstGeom prst="ellipse">
            <a:avLst/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62" name="Google Shape;262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23990" y="1943100"/>
            <a:ext cx="2159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9"/>
          <p:cNvSpPr/>
          <p:nvPr/>
        </p:nvSpPr>
        <p:spPr>
          <a:xfrm>
            <a:off x="2965173" y="2489200"/>
            <a:ext cx="1933535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Поиск документа-основания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9"/>
          <p:cNvSpPr/>
          <p:nvPr/>
        </p:nvSpPr>
        <p:spPr>
          <a:xfrm>
            <a:off x="3041373" y="2686050"/>
            <a:ext cx="1781135" cy="167581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ctr">
              <a:lnSpc>
                <a:spcPct val="11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По сделке в учётной системе 1С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65" name="Google Shape;26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10819" y="2006600"/>
            <a:ext cx="304800" cy="1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9"/>
          <p:cNvSpPr/>
          <p:nvPr/>
        </p:nvSpPr>
        <p:spPr>
          <a:xfrm>
            <a:off x="5810250" y="1765300"/>
            <a:ext cx="571500" cy="571500"/>
          </a:xfrm>
          <a:prstGeom prst="ellipse">
            <a:avLst/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67" name="Google Shape;267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88050" y="1943100"/>
            <a:ext cx="2159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19"/>
          <p:cNvSpPr/>
          <p:nvPr/>
        </p:nvSpPr>
        <p:spPr>
          <a:xfrm>
            <a:off x="5129337" y="2489200"/>
            <a:ext cx="1933426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Определение сценария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9"/>
          <p:cNvSpPr/>
          <p:nvPr/>
        </p:nvSpPr>
        <p:spPr>
          <a:xfrm>
            <a:off x="5267055" y="2686050"/>
            <a:ext cx="1657990" cy="309761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ctr">
              <a:lnSpc>
                <a:spcPct val="11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УПД по реализации или от поставщика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70" name="Google Shape;27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74880" y="2006600"/>
            <a:ext cx="304800" cy="1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19"/>
          <p:cNvSpPr/>
          <p:nvPr/>
        </p:nvSpPr>
        <p:spPr>
          <a:xfrm>
            <a:off x="7974310" y="1765300"/>
            <a:ext cx="571500" cy="571500"/>
          </a:xfrm>
          <a:prstGeom prst="ellipse">
            <a:avLst/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72" name="Google Shape;272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52110" y="1943100"/>
            <a:ext cx="2159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9"/>
          <p:cNvSpPr/>
          <p:nvPr/>
        </p:nvSpPr>
        <p:spPr>
          <a:xfrm>
            <a:off x="7293397" y="2489200"/>
            <a:ext cx="1933426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Формирование ответа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9"/>
          <p:cNvSpPr/>
          <p:nvPr/>
        </p:nvSpPr>
        <p:spPr>
          <a:xfrm>
            <a:off x="7431115" y="2686050"/>
            <a:ext cx="1657990" cy="309761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ctr">
              <a:lnSpc>
                <a:spcPct val="11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С прикреплённым документом из ЭДО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75" name="Google Shape;27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38940" y="2006600"/>
            <a:ext cx="304800" cy="1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19"/>
          <p:cNvSpPr/>
          <p:nvPr/>
        </p:nvSpPr>
        <p:spPr>
          <a:xfrm>
            <a:off x="10138370" y="1765300"/>
            <a:ext cx="571500" cy="571500"/>
          </a:xfrm>
          <a:prstGeom prst="ellipse">
            <a:avLst/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77" name="Google Shape;277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316170" y="1943100"/>
            <a:ext cx="2159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19"/>
          <p:cNvSpPr/>
          <p:nvPr/>
        </p:nvSpPr>
        <p:spPr>
          <a:xfrm>
            <a:off x="9457457" y="2489200"/>
            <a:ext cx="1933426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Отправка в 1С-Отчётность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9"/>
          <p:cNvSpPr/>
          <p:nvPr/>
        </p:nvSpPr>
        <p:spPr>
          <a:xfrm>
            <a:off x="9595175" y="2686050"/>
            <a:ext cx="1657990" cy="309761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ctr">
              <a:lnSpc>
                <a:spcPct val="11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Ответ уходит в ФНС в электронном виде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текст, Человеческое лицо, одежда, человек&#10;&#10;Контент, сгенерированный ИИ, может содержать ошибки." id="104" name="Google Shape;10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 rotWithShape="1">
          <a:blip r:embed="rId4">
            <a:alphaModFix/>
          </a:blip>
          <a:srcRect b="0" l="53291" r="1" t="25812"/>
          <a:stretch/>
        </p:blipFill>
        <p:spPr>
          <a:xfrm>
            <a:off x="5093208" y="0"/>
            <a:ext cx="7098792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"/>
          <p:cNvSpPr/>
          <p:nvPr/>
        </p:nvSpPr>
        <p:spPr>
          <a:xfrm>
            <a:off x="5257800" y="2817679"/>
            <a:ext cx="6830568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F6F6F6"/>
              </a:buClr>
              <a:buSzPts val="2400"/>
              <a:buFont typeface="Arial"/>
              <a:buChar char="•"/>
            </a:pPr>
            <a:r>
              <a:rPr b="1" lang="ru-RU" sz="2400">
                <a:solidFill>
                  <a:srgbClr val="F6F6F6"/>
                </a:solidFill>
                <a:latin typeface="Arial"/>
                <a:ea typeface="Arial"/>
                <a:cs typeface="Arial"/>
                <a:sym typeface="Arial"/>
              </a:rPr>
              <a:t>Налоговый консультант. </a:t>
            </a:r>
            <a:r>
              <a:rPr lang="ru-RU" sz="2400">
                <a:solidFill>
                  <a:srgbClr val="F6F6F6"/>
                </a:solidFill>
                <a:latin typeface="Arial"/>
                <a:ea typeface="Arial"/>
                <a:cs typeface="Arial"/>
                <a:sym typeface="Arial"/>
              </a:rPr>
              <a:t>Член Федеральной палаты налоговых консультантов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F6F6F6"/>
              </a:buClr>
              <a:buSzPts val="2400"/>
              <a:buFont typeface="Arial"/>
              <a:buChar char="•"/>
            </a:pPr>
            <a:r>
              <a:rPr b="1" lang="ru-RU" sz="2400">
                <a:solidFill>
                  <a:srgbClr val="F6F6F6"/>
                </a:solidFill>
                <a:latin typeface="Arial"/>
                <a:ea typeface="Arial"/>
                <a:cs typeface="Arial"/>
                <a:sym typeface="Arial"/>
              </a:rPr>
              <a:t>Эксперт</a:t>
            </a:r>
            <a:r>
              <a:rPr lang="ru-RU" sz="2400">
                <a:solidFill>
                  <a:srgbClr val="F6F6F6"/>
                </a:solidFill>
                <a:latin typeface="Arial"/>
                <a:ea typeface="Arial"/>
                <a:cs typeface="Arial"/>
                <a:sym typeface="Arial"/>
              </a:rPr>
              <a:t> в области налогового права и бухгалтерского учета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F6F6F6"/>
              </a:buClr>
              <a:buSzPts val="2400"/>
              <a:buFont typeface="Arial"/>
              <a:buChar char="•"/>
            </a:pPr>
            <a:r>
              <a:rPr lang="ru-RU" sz="2400">
                <a:solidFill>
                  <a:srgbClr val="F6F6F6"/>
                </a:solidFill>
                <a:latin typeface="Arial"/>
                <a:ea typeface="Arial"/>
                <a:cs typeface="Arial"/>
                <a:sym typeface="Arial"/>
              </a:rPr>
              <a:t>Собственник консалтингового агентства</a:t>
            </a:r>
            <a:endParaRPr sz="2400">
              <a:solidFill>
                <a:srgbClr val="F6F6F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F6F6F6"/>
              </a:buClr>
              <a:buSzPts val="2400"/>
              <a:buFont typeface="Arial"/>
              <a:buChar char="•"/>
            </a:pPr>
            <a:r>
              <a:rPr b="1" lang="ru-RU" sz="2400">
                <a:solidFill>
                  <a:srgbClr val="F6F6F6"/>
                </a:solidFill>
                <a:latin typeface="Arial"/>
                <a:ea typeface="Arial"/>
                <a:cs typeface="Arial"/>
                <a:sym typeface="Arial"/>
              </a:rPr>
              <a:t>Судебный эксперт </a:t>
            </a:r>
            <a:r>
              <a:rPr lang="ru-RU" sz="2400">
                <a:solidFill>
                  <a:srgbClr val="F6F6F6"/>
                </a:solidFill>
                <a:latin typeface="Arial"/>
                <a:ea typeface="Arial"/>
                <a:cs typeface="Arial"/>
                <a:sym typeface="Arial"/>
              </a:rPr>
              <a:t>в сфере судебной экономической экспертизы</a:t>
            </a:r>
            <a:endParaRPr/>
          </a:p>
        </p:txBody>
      </p:sp>
      <p:sp>
        <p:nvSpPr>
          <p:cNvPr id="107" name="Google Shape;107;p2"/>
          <p:cNvSpPr/>
          <p:nvPr/>
        </p:nvSpPr>
        <p:spPr>
          <a:xfrm>
            <a:off x="5175504" y="924869"/>
            <a:ext cx="6465744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АЛСУ АДИПОВНА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5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СТРОГАЛЕВА</a:t>
            </a:r>
            <a:endParaRPr/>
          </a:p>
        </p:txBody>
      </p:sp>
      <p:pic>
        <p:nvPicPr>
          <p:cNvPr id="108" name="Google Shape;108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03285" y="2994381"/>
            <a:ext cx="140676" cy="140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03285" y="4067043"/>
            <a:ext cx="140676" cy="140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03285" y="4825179"/>
            <a:ext cx="140676" cy="140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03285" y="5170380"/>
            <a:ext cx="140676" cy="140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0"/>
          <p:cNvSpPr/>
          <p:nvPr/>
        </p:nvSpPr>
        <p:spPr>
          <a:xfrm>
            <a:off x="889000" y="635000"/>
            <a:ext cx="11455400" cy="1587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ШАГ 1</a:t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20"/>
          <p:cNvSpPr/>
          <p:nvPr/>
        </p:nvSpPr>
        <p:spPr>
          <a:xfrm>
            <a:off x="889000" y="895350"/>
            <a:ext cx="11455400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Получение требования в 1С-Отчётности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0"/>
          <p:cNvSpPr/>
          <p:nvPr/>
        </p:nvSpPr>
        <p:spPr>
          <a:xfrm>
            <a:off x="889000" y="1460500"/>
            <a:ext cx="9483725" cy="478036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32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50">
                <a:solidFill>
                  <a:srgbClr val="55504A"/>
                </a:solidFill>
                <a:latin typeface="Arial"/>
                <a:ea typeface="Arial"/>
                <a:cs typeface="Arial"/>
                <a:sym typeface="Arial"/>
              </a:rPr>
              <a:t>Требование о представлении документов поступает во входящие 1С-Отчётности так же, как и другая переписка с ФНС. В карточке требования указаны контрагент, период и перечень запрашиваемых документов.</a:t>
            </a:r>
            <a:endParaRPr sz="1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20"/>
          <p:cNvSpPr/>
          <p:nvPr/>
        </p:nvSpPr>
        <p:spPr>
          <a:xfrm>
            <a:off x="889000" y="2294136"/>
            <a:ext cx="3302000" cy="1752600"/>
          </a:xfrm>
          <a:prstGeom prst="roundRect">
            <a:avLst>
              <a:gd fmla="val 7246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0"/>
          <p:cNvSpPr/>
          <p:nvPr/>
        </p:nvSpPr>
        <p:spPr>
          <a:xfrm>
            <a:off x="1149350" y="2554486"/>
            <a:ext cx="419100" cy="419100"/>
          </a:xfrm>
          <a:prstGeom prst="roundRect">
            <a:avLst>
              <a:gd fmla="val 24242" name="adj"/>
            </a:avLst>
          </a:prstGeom>
          <a:noFill/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90" name="Google Shape;29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3650" y="2668786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0"/>
          <p:cNvSpPr/>
          <p:nvPr/>
        </p:nvSpPr>
        <p:spPr>
          <a:xfrm>
            <a:off x="1149350" y="3151386"/>
            <a:ext cx="3059430" cy="2222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3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Входящее требование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0"/>
          <p:cNvSpPr/>
          <p:nvPr/>
        </p:nvSpPr>
        <p:spPr>
          <a:xfrm>
            <a:off x="1149351" y="3424436"/>
            <a:ext cx="2864739" cy="3873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9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Поступает от ФНС с указанием контрагента и оснований проверки.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0"/>
          <p:cNvSpPr/>
          <p:nvPr/>
        </p:nvSpPr>
        <p:spPr>
          <a:xfrm>
            <a:off x="4445000" y="2294136"/>
            <a:ext cx="3302000" cy="1752600"/>
          </a:xfrm>
          <a:prstGeom prst="roundRect">
            <a:avLst>
              <a:gd fmla="val 7246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20"/>
          <p:cNvSpPr/>
          <p:nvPr/>
        </p:nvSpPr>
        <p:spPr>
          <a:xfrm>
            <a:off x="4705350" y="2554486"/>
            <a:ext cx="419100" cy="419100"/>
          </a:xfrm>
          <a:prstGeom prst="roundRect">
            <a:avLst>
              <a:gd fmla="val 24242" name="adj"/>
            </a:avLst>
          </a:prstGeom>
          <a:noFill/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95" name="Google Shape;29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19650" y="2668786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0"/>
          <p:cNvSpPr/>
          <p:nvPr/>
        </p:nvSpPr>
        <p:spPr>
          <a:xfrm>
            <a:off x="4705350" y="3151386"/>
            <a:ext cx="3059430" cy="2222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3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Перечень документов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0"/>
          <p:cNvSpPr/>
          <p:nvPr/>
        </p:nvSpPr>
        <p:spPr>
          <a:xfrm>
            <a:off x="4705351" y="3424436"/>
            <a:ext cx="2864739" cy="3873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9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Указаны конкретные документы: УПД, счета-фактуры, договоры.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0"/>
          <p:cNvSpPr/>
          <p:nvPr/>
        </p:nvSpPr>
        <p:spPr>
          <a:xfrm>
            <a:off x="8001000" y="2294136"/>
            <a:ext cx="3302000" cy="1752600"/>
          </a:xfrm>
          <a:prstGeom prst="roundRect">
            <a:avLst>
              <a:gd fmla="val 7246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0"/>
          <p:cNvSpPr/>
          <p:nvPr/>
        </p:nvSpPr>
        <p:spPr>
          <a:xfrm>
            <a:off x="8261350" y="2554486"/>
            <a:ext cx="419100" cy="419100"/>
          </a:xfrm>
          <a:prstGeom prst="roundRect">
            <a:avLst>
              <a:gd fmla="val 24242" name="adj"/>
            </a:avLst>
          </a:prstGeom>
          <a:noFill/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00" name="Google Shape;300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75650" y="2668786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0"/>
          <p:cNvSpPr/>
          <p:nvPr/>
        </p:nvSpPr>
        <p:spPr>
          <a:xfrm>
            <a:off x="8261350" y="3151386"/>
            <a:ext cx="3059430" cy="2222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3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Автоматический отсчёт срока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0"/>
          <p:cNvSpPr/>
          <p:nvPr/>
        </p:nvSpPr>
        <p:spPr>
          <a:xfrm>
            <a:off x="8261351" y="3424436"/>
            <a:ext cx="2864739" cy="3873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9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1С-Отчётность фиксирует дедлайн ответа по требованию.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1"/>
          <p:cNvSpPr/>
          <p:nvPr/>
        </p:nvSpPr>
        <p:spPr>
          <a:xfrm>
            <a:off x="889000" y="635000"/>
            <a:ext cx="11455400" cy="1587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ШАГ 2</a:t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21"/>
          <p:cNvSpPr/>
          <p:nvPr/>
        </p:nvSpPr>
        <p:spPr>
          <a:xfrm>
            <a:off x="889000" y="895350"/>
            <a:ext cx="11455400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Поиск документа-основания по сделке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21"/>
          <p:cNvSpPr/>
          <p:nvPr/>
        </p:nvSpPr>
        <p:spPr>
          <a:xfrm>
            <a:off x="889000" y="1460500"/>
            <a:ext cx="9483725" cy="478036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32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50">
                <a:solidFill>
                  <a:srgbClr val="55504A"/>
                </a:solidFill>
                <a:latin typeface="Arial"/>
                <a:ea typeface="Arial"/>
                <a:cs typeface="Arial"/>
                <a:sym typeface="Arial"/>
              </a:rPr>
              <a:t>По реквизитам из требования (контрагент, дата, сумма) бухгалтер находит нужный учётный документ в базе 1С. Дерево документов по сделке сразу показывает, отправлен ли по нему электронный УПД и через какого оператора ЭДО.</a:t>
            </a:r>
            <a:endParaRPr sz="1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1"/>
          <p:cNvSpPr/>
          <p:nvPr/>
        </p:nvSpPr>
        <p:spPr>
          <a:xfrm>
            <a:off x="889000" y="2294136"/>
            <a:ext cx="3302000" cy="1752600"/>
          </a:xfrm>
          <a:prstGeom prst="roundRect">
            <a:avLst>
              <a:gd fmla="val 7246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21"/>
          <p:cNvSpPr/>
          <p:nvPr/>
        </p:nvSpPr>
        <p:spPr>
          <a:xfrm>
            <a:off x="1149350" y="2554486"/>
            <a:ext cx="419100" cy="419100"/>
          </a:xfrm>
          <a:prstGeom prst="roundRect">
            <a:avLst>
              <a:gd fmla="val 24242" name="adj"/>
            </a:avLst>
          </a:prstGeom>
          <a:noFill/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13" name="Google Shape;31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3650" y="2668786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21"/>
          <p:cNvSpPr/>
          <p:nvPr/>
        </p:nvSpPr>
        <p:spPr>
          <a:xfrm>
            <a:off x="1149350" y="3151386"/>
            <a:ext cx="3059430" cy="2222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3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Поиск по реквизитам сделки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1"/>
          <p:cNvSpPr/>
          <p:nvPr/>
        </p:nvSpPr>
        <p:spPr>
          <a:xfrm>
            <a:off x="1149351" y="3424436"/>
            <a:ext cx="2864739" cy="3873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9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Контрагент, дата и сумма из требования сужают поиск в базе.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21"/>
          <p:cNvSpPr/>
          <p:nvPr/>
        </p:nvSpPr>
        <p:spPr>
          <a:xfrm>
            <a:off x="4445000" y="2294136"/>
            <a:ext cx="3302000" cy="1752600"/>
          </a:xfrm>
          <a:prstGeom prst="roundRect">
            <a:avLst>
              <a:gd fmla="val 7246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21"/>
          <p:cNvSpPr/>
          <p:nvPr/>
        </p:nvSpPr>
        <p:spPr>
          <a:xfrm>
            <a:off x="4705350" y="2554486"/>
            <a:ext cx="419100" cy="419100"/>
          </a:xfrm>
          <a:prstGeom prst="roundRect">
            <a:avLst>
              <a:gd fmla="val 24242" name="adj"/>
            </a:avLst>
          </a:prstGeom>
          <a:noFill/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18" name="Google Shape;31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19650" y="2668786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21"/>
          <p:cNvSpPr/>
          <p:nvPr/>
        </p:nvSpPr>
        <p:spPr>
          <a:xfrm>
            <a:off x="4705350" y="3151386"/>
            <a:ext cx="3059430" cy="2222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3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Дерево документов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21"/>
          <p:cNvSpPr/>
          <p:nvPr/>
        </p:nvSpPr>
        <p:spPr>
          <a:xfrm>
            <a:off x="4705351" y="3424436"/>
            <a:ext cx="2864739" cy="3873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9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Показывает связь учётного документа с его электронной парой в ЭДО.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1"/>
          <p:cNvSpPr/>
          <p:nvPr/>
        </p:nvSpPr>
        <p:spPr>
          <a:xfrm>
            <a:off x="8001000" y="2294136"/>
            <a:ext cx="3302000" cy="1752600"/>
          </a:xfrm>
          <a:prstGeom prst="roundRect">
            <a:avLst>
              <a:gd fmla="val 7246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1"/>
          <p:cNvSpPr/>
          <p:nvPr/>
        </p:nvSpPr>
        <p:spPr>
          <a:xfrm>
            <a:off x="8261350" y="2554486"/>
            <a:ext cx="419100" cy="419100"/>
          </a:xfrm>
          <a:prstGeom prst="roundRect">
            <a:avLst>
              <a:gd fmla="val 24242" name="adj"/>
            </a:avLst>
          </a:prstGeom>
          <a:noFill/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23" name="Google Shape;323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75650" y="2668786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1"/>
          <p:cNvSpPr/>
          <p:nvPr/>
        </p:nvSpPr>
        <p:spPr>
          <a:xfrm>
            <a:off x="8261350" y="3151386"/>
            <a:ext cx="3059430" cy="2222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3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Определение роли в сделке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21"/>
          <p:cNvSpPr/>
          <p:nvPr/>
        </p:nvSpPr>
        <p:spPr>
          <a:xfrm>
            <a:off x="8261351" y="3424436"/>
            <a:ext cx="2864739" cy="3873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9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Дальше сценарий различается: вы продавец или покупатель по документу.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2"/>
          <p:cNvSpPr/>
          <p:nvPr/>
        </p:nvSpPr>
        <p:spPr>
          <a:xfrm>
            <a:off x="11150600" y="609600"/>
            <a:ext cx="152400" cy="152400"/>
          </a:xfrm>
          <a:prstGeom prst="ellipse">
            <a:avLst/>
          </a:prstGeom>
          <a:noFill/>
          <a:ln cap="flat" cmpd="sng" w="9525">
            <a:solidFill>
              <a:srgbClr val="CCBF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22"/>
          <p:cNvSpPr/>
          <p:nvPr/>
        </p:nvSpPr>
        <p:spPr>
          <a:xfrm>
            <a:off x="1016000" y="2183210"/>
            <a:ext cx="11176000" cy="1587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РАЗВИЛКА</a:t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22"/>
          <p:cNvSpPr/>
          <p:nvPr/>
        </p:nvSpPr>
        <p:spPr>
          <a:xfrm>
            <a:off x="1016000" y="2494360"/>
            <a:ext cx="8502650" cy="1018381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814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4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Два сценария ответа - в зависимости от роли в сделке</a:t>
            </a:r>
            <a:endParaRPr sz="3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22"/>
          <p:cNvSpPr/>
          <p:nvPr/>
        </p:nvSpPr>
        <p:spPr>
          <a:xfrm>
            <a:off x="1016000" y="3842941"/>
            <a:ext cx="4902200" cy="6350"/>
          </a:xfrm>
          <a:prstGeom prst="rect">
            <a:avLst/>
          </a:prstGeom>
          <a:solidFill>
            <a:srgbClr val="DDD2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22"/>
          <p:cNvSpPr/>
          <p:nvPr/>
        </p:nvSpPr>
        <p:spPr>
          <a:xfrm>
            <a:off x="1016000" y="4027091"/>
            <a:ext cx="5392420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Сценарий А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2"/>
          <p:cNvSpPr/>
          <p:nvPr/>
        </p:nvSpPr>
        <p:spPr>
          <a:xfrm>
            <a:off x="1016000" y="4255691"/>
            <a:ext cx="5392420" cy="2349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269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>
                <a:solidFill>
                  <a:srgbClr val="55504A"/>
                </a:solidFill>
                <a:latin typeface="Arial"/>
                <a:ea typeface="Arial"/>
                <a:cs typeface="Arial"/>
                <a:sym typeface="Arial"/>
              </a:rPr>
              <a:t>Вы - продавец. Отвечаете своим исходящим УПД по реализации.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22"/>
          <p:cNvSpPr/>
          <p:nvPr/>
        </p:nvSpPr>
        <p:spPr>
          <a:xfrm>
            <a:off x="6273800" y="3842941"/>
            <a:ext cx="4902200" cy="6350"/>
          </a:xfrm>
          <a:prstGeom prst="rect">
            <a:avLst/>
          </a:prstGeom>
          <a:solidFill>
            <a:srgbClr val="DDD2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22"/>
          <p:cNvSpPr/>
          <p:nvPr/>
        </p:nvSpPr>
        <p:spPr>
          <a:xfrm>
            <a:off x="6273800" y="4027091"/>
            <a:ext cx="5392420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Сценарий Б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22"/>
          <p:cNvSpPr/>
          <p:nvPr/>
        </p:nvSpPr>
        <p:spPr>
          <a:xfrm>
            <a:off x="6273800" y="4255691"/>
            <a:ext cx="5049266" cy="4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269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>
                <a:solidFill>
                  <a:srgbClr val="55504A"/>
                </a:solidFill>
                <a:latin typeface="Arial"/>
                <a:ea typeface="Arial"/>
                <a:cs typeface="Arial"/>
                <a:sym typeface="Arial"/>
              </a:rPr>
              <a:t>Вы - покупатель. Прикладываете входящий УПД от поставщика, полученный по ЭДО.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3"/>
          <p:cNvSpPr/>
          <p:nvPr/>
        </p:nvSpPr>
        <p:spPr>
          <a:xfrm>
            <a:off x="889000" y="654050"/>
            <a:ext cx="1105158" cy="1587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СЦЕНАРИЙ А</a:t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3"/>
          <p:cNvSpPr/>
          <p:nvPr/>
        </p:nvSpPr>
        <p:spPr>
          <a:xfrm>
            <a:off x="2020690" y="635000"/>
            <a:ext cx="1001315" cy="171450"/>
          </a:xfrm>
          <a:prstGeom prst="roundRect">
            <a:avLst>
              <a:gd fmla="val 50000" name="adj"/>
            </a:avLst>
          </a:prstGeom>
          <a:solidFill>
            <a:srgbClr val="A860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3"/>
          <p:cNvSpPr/>
          <p:nvPr/>
        </p:nvSpPr>
        <p:spPr>
          <a:xfrm>
            <a:off x="2109590" y="666750"/>
            <a:ext cx="874315" cy="1333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694">
                <a:solidFill>
                  <a:srgbClr val="F4EFE6"/>
                </a:solidFill>
                <a:latin typeface="Arial"/>
                <a:ea typeface="Arial"/>
                <a:cs typeface="Arial"/>
                <a:sym typeface="Arial"/>
              </a:rPr>
              <a:t>ВЫ — ПРОДАВЕЦ</a:t>
            </a:r>
            <a:endParaRPr sz="694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23"/>
          <p:cNvSpPr/>
          <p:nvPr/>
        </p:nvSpPr>
        <p:spPr>
          <a:xfrm>
            <a:off x="889000" y="933450"/>
            <a:ext cx="11455400" cy="4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6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УПД по реализации: отвечаем своим документом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23"/>
          <p:cNvSpPr/>
          <p:nvPr/>
        </p:nvSpPr>
        <p:spPr>
          <a:xfrm>
            <a:off x="889000" y="1466850"/>
            <a:ext cx="9483725" cy="478036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32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50">
                <a:solidFill>
                  <a:srgbClr val="55504A"/>
                </a:solidFill>
                <a:latin typeface="Arial"/>
                <a:ea typeface="Arial"/>
                <a:cs typeface="Arial"/>
                <a:sym typeface="Arial"/>
              </a:rPr>
              <a:t>Если требование касается вашей реализации, документ-основание - исходящий УПД, который вы сами сформировали и отправили покупателю через 1С-ЭДО. Он уже подписан и хранится в базе вместе с подтверждением отправки.</a:t>
            </a:r>
            <a:endParaRPr sz="1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23"/>
          <p:cNvSpPr/>
          <p:nvPr/>
        </p:nvSpPr>
        <p:spPr>
          <a:xfrm>
            <a:off x="889001" y="2275086"/>
            <a:ext cx="3268067" cy="1441450"/>
          </a:xfrm>
          <a:prstGeom prst="roundRect">
            <a:avLst>
              <a:gd fmla="val 8811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23"/>
          <p:cNvSpPr/>
          <p:nvPr/>
        </p:nvSpPr>
        <p:spPr>
          <a:xfrm>
            <a:off x="1123950" y="2484636"/>
            <a:ext cx="342900" cy="342900"/>
          </a:xfrm>
          <a:prstGeom prst="ellipse">
            <a:avLst/>
          </a:prstGeom>
          <a:noFill/>
          <a:ln cap="flat" cmpd="sng" w="9525">
            <a:solidFill>
              <a:srgbClr val="A860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23"/>
          <p:cNvSpPr/>
          <p:nvPr/>
        </p:nvSpPr>
        <p:spPr>
          <a:xfrm>
            <a:off x="1104900" y="2490986"/>
            <a:ext cx="381000" cy="35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925" lIns="16925" spcFirstLastPara="1" rIns="16925" wrap="square" tIns="1692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23"/>
          <p:cNvSpPr/>
          <p:nvPr/>
        </p:nvSpPr>
        <p:spPr>
          <a:xfrm>
            <a:off x="1123950" y="2954536"/>
            <a:ext cx="3077984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Найти исходящий УПД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23"/>
          <p:cNvSpPr/>
          <p:nvPr/>
        </p:nvSpPr>
        <p:spPr>
          <a:xfrm>
            <a:off x="1123950" y="3183136"/>
            <a:ext cx="2882112" cy="3492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В дереве документов по сделке — свой отправленный УПД.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355" name="Google Shape;35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20567" y="2938661"/>
            <a:ext cx="177800" cy="1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23"/>
          <p:cNvSpPr/>
          <p:nvPr/>
        </p:nvSpPr>
        <p:spPr>
          <a:xfrm>
            <a:off x="4461867" y="2275086"/>
            <a:ext cx="3268167" cy="1441450"/>
          </a:xfrm>
          <a:prstGeom prst="roundRect">
            <a:avLst>
              <a:gd fmla="val 8811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23"/>
          <p:cNvSpPr/>
          <p:nvPr/>
        </p:nvSpPr>
        <p:spPr>
          <a:xfrm>
            <a:off x="4696817" y="2484636"/>
            <a:ext cx="342900" cy="342900"/>
          </a:xfrm>
          <a:prstGeom prst="ellipse">
            <a:avLst/>
          </a:prstGeom>
          <a:noFill/>
          <a:ln cap="flat" cmpd="sng" w="9525">
            <a:solidFill>
              <a:srgbClr val="A860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23"/>
          <p:cNvSpPr/>
          <p:nvPr/>
        </p:nvSpPr>
        <p:spPr>
          <a:xfrm>
            <a:off x="4677767" y="2490986"/>
            <a:ext cx="381000" cy="35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925" lIns="16925" spcFirstLastPara="1" rIns="16925" wrap="square" tIns="1692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23"/>
          <p:cNvSpPr/>
          <p:nvPr/>
        </p:nvSpPr>
        <p:spPr>
          <a:xfrm>
            <a:off x="4696818" y="2954536"/>
            <a:ext cx="3078093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Проверить статус подписи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23"/>
          <p:cNvSpPr/>
          <p:nvPr/>
        </p:nvSpPr>
        <p:spPr>
          <a:xfrm>
            <a:off x="4696817" y="3183136"/>
            <a:ext cx="2882215" cy="3492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Убедиться, что документ подписан и принят покупателем.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361" name="Google Shape;36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93533" y="2938661"/>
            <a:ext cx="177800" cy="1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23"/>
          <p:cNvSpPr/>
          <p:nvPr/>
        </p:nvSpPr>
        <p:spPr>
          <a:xfrm>
            <a:off x="8034833" y="2275086"/>
            <a:ext cx="3268167" cy="1441450"/>
          </a:xfrm>
          <a:prstGeom prst="roundRect">
            <a:avLst>
              <a:gd fmla="val 8811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23"/>
          <p:cNvSpPr/>
          <p:nvPr/>
        </p:nvSpPr>
        <p:spPr>
          <a:xfrm>
            <a:off x="8269783" y="2484636"/>
            <a:ext cx="342900" cy="342900"/>
          </a:xfrm>
          <a:prstGeom prst="ellipse">
            <a:avLst/>
          </a:prstGeom>
          <a:noFill/>
          <a:ln cap="flat" cmpd="sng" w="9525">
            <a:solidFill>
              <a:srgbClr val="A860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23"/>
          <p:cNvSpPr/>
          <p:nvPr/>
        </p:nvSpPr>
        <p:spPr>
          <a:xfrm>
            <a:off x="8250733" y="2490986"/>
            <a:ext cx="381000" cy="35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925" lIns="16925" spcFirstLastPara="1" rIns="16925" wrap="square" tIns="1692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23"/>
          <p:cNvSpPr/>
          <p:nvPr/>
        </p:nvSpPr>
        <p:spPr>
          <a:xfrm>
            <a:off x="8269784" y="2954536"/>
            <a:ext cx="3078093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Прикрепить к ответу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23"/>
          <p:cNvSpPr/>
          <p:nvPr/>
        </p:nvSpPr>
        <p:spPr>
          <a:xfrm>
            <a:off x="8269783" y="3183136"/>
            <a:ext cx="2882215" cy="3492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УПД из ЭДО прикладывается к форме ответа в 1С-Отчётности.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4"/>
          <p:cNvSpPr/>
          <p:nvPr/>
        </p:nvSpPr>
        <p:spPr>
          <a:xfrm>
            <a:off x="889000" y="654050"/>
            <a:ext cx="1103848" cy="1587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СЦЕНАРИЙ Б</a:t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24"/>
          <p:cNvSpPr/>
          <p:nvPr/>
        </p:nvSpPr>
        <p:spPr>
          <a:xfrm>
            <a:off x="2019499" y="635000"/>
            <a:ext cx="1104801" cy="171450"/>
          </a:xfrm>
          <a:prstGeom prst="roundRect">
            <a:avLst>
              <a:gd fmla="val 50000" name="adj"/>
            </a:avLst>
          </a:prstGeom>
          <a:solidFill>
            <a:srgbClr val="DDD2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24"/>
          <p:cNvSpPr/>
          <p:nvPr/>
        </p:nvSpPr>
        <p:spPr>
          <a:xfrm>
            <a:off x="2108399" y="666750"/>
            <a:ext cx="977801" cy="1333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694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ВЫ — ПОКУПАТЕЛЬ</a:t>
            </a:r>
            <a:endParaRPr sz="694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24"/>
          <p:cNvSpPr/>
          <p:nvPr/>
        </p:nvSpPr>
        <p:spPr>
          <a:xfrm>
            <a:off x="889000" y="933450"/>
            <a:ext cx="11455400" cy="4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6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УПД от поставщика: прикладываем входящий документ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24"/>
          <p:cNvSpPr/>
          <p:nvPr/>
        </p:nvSpPr>
        <p:spPr>
          <a:xfrm>
            <a:off x="889000" y="1466850"/>
            <a:ext cx="9483725" cy="478036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32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50">
                <a:solidFill>
                  <a:srgbClr val="55504A"/>
                </a:solidFill>
                <a:latin typeface="Arial"/>
                <a:ea typeface="Arial"/>
                <a:cs typeface="Arial"/>
                <a:sym typeface="Arial"/>
              </a:rPr>
              <a:t>Если требование касается закупки, документ-основание - входящий УПД от поставщика, полученный через 1С-ЭДО. Он автоматически связан с вашим учётным документом благодаря сопоставлению номенклатуры и справочника контрагентов.</a:t>
            </a:r>
            <a:endParaRPr sz="1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24"/>
          <p:cNvSpPr/>
          <p:nvPr/>
        </p:nvSpPr>
        <p:spPr>
          <a:xfrm>
            <a:off x="889001" y="2275086"/>
            <a:ext cx="3268067" cy="1441450"/>
          </a:xfrm>
          <a:prstGeom prst="roundRect">
            <a:avLst>
              <a:gd fmla="val 8811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24"/>
          <p:cNvSpPr/>
          <p:nvPr/>
        </p:nvSpPr>
        <p:spPr>
          <a:xfrm>
            <a:off x="1123950" y="2484636"/>
            <a:ext cx="342900" cy="342900"/>
          </a:xfrm>
          <a:prstGeom prst="ellipse">
            <a:avLst/>
          </a:prstGeom>
          <a:noFill/>
          <a:ln cap="flat" cmpd="sng" w="9525">
            <a:solidFill>
              <a:srgbClr val="A860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24"/>
          <p:cNvSpPr/>
          <p:nvPr/>
        </p:nvSpPr>
        <p:spPr>
          <a:xfrm>
            <a:off x="1104900" y="2490986"/>
            <a:ext cx="381000" cy="35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925" lIns="16925" spcFirstLastPara="1" rIns="16925" wrap="square" tIns="1692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24"/>
          <p:cNvSpPr/>
          <p:nvPr/>
        </p:nvSpPr>
        <p:spPr>
          <a:xfrm>
            <a:off x="1123950" y="2954536"/>
            <a:ext cx="3077984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Найти входящий УПД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24"/>
          <p:cNvSpPr/>
          <p:nvPr/>
        </p:nvSpPr>
        <p:spPr>
          <a:xfrm>
            <a:off x="1123950" y="3183136"/>
            <a:ext cx="2882112" cy="3492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В дереве документов - УПД, полученный от поставщика по ЭДО.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382" name="Google Shape;38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20567" y="2938661"/>
            <a:ext cx="177800" cy="1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24"/>
          <p:cNvSpPr/>
          <p:nvPr/>
        </p:nvSpPr>
        <p:spPr>
          <a:xfrm>
            <a:off x="4461867" y="2275086"/>
            <a:ext cx="3268167" cy="1441450"/>
          </a:xfrm>
          <a:prstGeom prst="roundRect">
            <a:avLst>
              <a:gd fmla="val 8811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24"/>
          <p:cNvSpPr/>
          <p:nvPr/>
        </p:nvSpPr>
        <p:spPr>
          <a:xfrm>
            <a:off x="4696817" y="2484636"/>
            <a:ext cx="342900" cy="342900"/>
          </a:xfrm>
          <a:prstGeom prst="ellipse">
            <a:avLst/>
          </a:prstGeom>
          <a:noFill/>
          <a:ln cap="flat" cmpd="sng" w="9525">
            <a:solidFill>
              <a:srgbClr val="A860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24"/>
          <p:cNvSpPr/>
          <p:nvPr/>
        </p:nvSpPr>
        <p:spPr>
          <a:xfrm>
            <a:off x="4677767" y="2490986"/>
            <a:ext cx="381000" cy="35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925" lIns="16925" spcFirstLastPara="1" rIns="16925" wrap="square" tIns="1692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24"/>
          <p:cNvSpPr/>
          <p:nvPr/>
        </p:nvSpPr>
        <p:spPr>
          <a:xfrm>
            <a:off x="4696818" y="2954536"/>
            <a:ext cx="3078093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Проверить подпись поставщика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24"/>
          <p:cNvSpPr/>
          <p:nvPr/>
        </p:nvSpPr>
        <p:spPr>
          <a:xfrm>
            <a:off x="4696817" y="3183136"/>
            <a:ext cx="2882215" cy="3492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Валидация подписи и МЧД выполняется автоматически при получении.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388" name="Google Shape;38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93533" y="2938661"/>
            <a:ext cx="177800" cy="1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24"/>
          <p:cNvSpPr/>
          <p:nvPr/>
        </p:nvSpPr>
        <p:spPr>
          <a:xfrm>
            <a:off x="8034833" y="2275086"/>
            <a:ext cx="3268167" cy="1441450"/>
          </a:xfrm>
          <a:prstGeom prst="roundRect">
            <a:avLst>
              <a:gd fmla="val 8811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24"/>
          <p:cNvSpPr/>
          <p:nvPr/>
        </p:nvSpPr>
        <p:spPr>
          <a:xfrm>
            <a:off x="8269783" y="2484636"/>
            <a:ext cx="342900" cy="342900"/>
          </a:xfrm>
          <a:prstGeom prst="ellipse">
            <a:avLst/>
          </a:prstGeom>
          <a:noFill/>
          <a:ln cap="flat" cmpd="sng" w="9525">
            <a:solidFill>
              <a:srgbClr val="A860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24"/>
          <p:cNvSpPr/>
          <p:nvPr/>
        </p:nvSpPr>
        <p:spPr>
          <a:xfrm>
            <a:off x="8250733" y="2490986"/>
            <a:ext cx="381000" cy="35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6925" lIns="16925" spcFirstLastPara="1" rIns="16925" wrap="square" tIns="1692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24"/>
          <p:cNvSpPr/>
          <p:nvPr/>
        </p:nvSpPr>
        <p:spPr>
          <a:xfrm>
            <a:off x="8269784" y="2954536"/>
            <a:ext cx="3078093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Прикрепить к ответу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24"/>
          <p:cNvSpPr/>
          <p:nvPr/>
        </p:nvSpPr>
        <p:spPr>
          <a:xfrm>
            <a:off x="8269783" y="3183136"/>
            <a:ext cx="2882215" cy="3492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Полученный от поставщика УПД прикладывается к форме ответа.</a:t>
            </a:r>
            <a:endParaRPr sz="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25"/>
          <p:cNvSpPr/>
          <p:nvPr/>
        </p:nvSpPr>
        <p:spPr>
          <a:xfrm>
            <a:off x="889000" y="635000"/>
            <a:ext cx="11455400" cy="1587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ШАГ 3</a:t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25"/>
          <p:cNvSpPr/>
          <p:nvPr/>
        </p:nvSpPr>
        <p:spPr>
          <a:xfrm>
            <a:off x="889000" y="895350"/>
            <a:ext cx="11455400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Формирование и отправка ответа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25"/>
          <p:cNvSpPr/>
          <p:nvPr/>
        </p:nvSpPr>
        <p:spPr>
          <a:xfrm>
            <a:off x="889000" y="1460500"/>
            <a:ext cx="9483725" cy="478036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32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50">
                <a:solidFill>
                  <a:srgbClr val="55504A"/>
                </a:solidFill>
                <a:latin typeface="Arial"/>
                <a:ea typeface="Arial"/>
                <a:cs typeface="Arial"/>
                <a:sym typeface="Arial"/>
              </a:rPr>
              <a:t>Независимо от сценария, документ из 1С-ЭДО прикрепляется к форме ответа на требование прямо в 1С-Отчётности. Пакет с описью формируется автоматически и уходит в ФНС по телекоммуникационным каналам связи - без бумаги и повторного ввода данных.</a:t>
            </a:r>
            <a:endParaRPr sz="11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25"/>
          <p:cNvSpPr/>
          <p:nvPr/>
        </p:nvSpPr>
        <p:spPr>
          <a:xfrm>
            <a:off x="889000" y="2294136"/>
            <a:ext cx="3302000" cy="1752600"/>
          </a:xfrm>
          <a:prstGeom prst="roundRect">
            <a:avLst>
              <a:gd fmla="val 7246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25"/>
          <p:cNvSpPr/>
          <p:nvPr/>
        </p:nvSpPr>
        <p:spPr>
          <a:xfrm>
            <a:off x="1149350" y="2554486"/>
            <a:ext cx="419100" cy="419100"/>
          </a:xfrm>
          <a:prstGeom prst="roundRect">
            <a:avLst>
              <a:gd fmla="val 24242" name="adj"/>
            </a:avLst>
          </a:prstGeom>
          <a:noFill/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04" name="Google Shape;40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3650" y="2668786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25"/>
          <p:cNvSpPr/>
          <p:nvPr/>
        </p:nvSpPr>
        <p:spPr>
          <a:xfrm>
            <a:off x="1149350" y="3151386"/>
            <a:ext cx="3059430" cy="2222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3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Прикрепление документа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25"/>
          <p:cNvSpPr/>
          <p:nvPr/>
        </p:nvSpPr>
        <p:spPr>
          <a:xfrm>
            <a:off x="1149351" y="3424436"/>
            <a:ext cx="2864739" cy="3873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9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УПД из ЭДО добавляется к ответу без выгрузки и распечатки.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25"/>
          <p:cNvSpPr/>
          <p:nvPr/>
        </p:nvSpPr>
        <p:spPr>
          <a:xfrm>
            <a:off x="4445000" y="2294136"/>
            <a:ext cx="3302000" cy="1752600"/>
          </a:xfrm>
          <a:prstGeom prst="roundRect">
            <a:avLst>
              <a:gd fmla="val 7246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25"/>
          <p:cNvSpPr/>
          <p:nvPr/>
        </p:nvSpPr>
        <p:spPr>
          <a:xfrm>
            <a:off x="4705350" y="2554486"/>
            <a:ext cx="419100" cy="419100"/>
          </a:xfrm>
          <a:prstGeom prst="roundRect">
            <a:avLst>
              <a:gd fmla="val 24242" name="adj"/>
            </a:avLst>
          </a:prstGeom>
          <a:noFill/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09" name="Google Shape;40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19650" y="2668786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25"/>
          <p:cNvSpPr/>
          <p:nvPr/>
        </p:nvSpPr>
        <p:spPr>
          <a:xfrm>
            <a:off x="4705350" y="3151386"/>
            <a:ext cx="3059430" cy="2222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3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Автоматическая опись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25"/>
          <p:cNvSpPr/>
          <p:nvPr/>
        </p:nvSpPr>
        <p:spPr>
          <a:xfrm>
            <a:off x="4705351" y="3424436"/>
            <a:ext cx="2864739" cy="3873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9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Пакет документов и сопроводительное письмо формируются сами.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25"/>
          <p:cNvSpPr/>
          <p:nvPr/>
        </p:nvSpPr>
        <p:spPr>
          <a:xfrm>
            <a:off x="8001000" y="2294136"/>
            <a:ext cx="3302000" cy="1752600"/>
          </a:xfrm>
          <a:prstGeom prst="roundRect">
            <a:avLst>
              <a:gd fmla="val 7246" name="adj"/>
            </a:avLst>
          </a:prstGeom>
          <a:solidFill>
            <a:srgbClr val="FAF7F0"/>
          </a:solidFill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25"/>
          <p:cNvSpPr/>
          <p:nvPr/>
        </p:nvSpPr>
        <p:spPr>
          <a:xfrm>
            <a:off x="8261350" y="2554486"/>
            <a:ext cx="419100" cy="419100"/>
          </a:xfrm>
          <a:prstGeom prst="roundRect">
            <a:avLst>
              <a:gd fmla="val 24242" name="adj"/>
            </a:avLst>
          </a:prstGeom>
          <a:noFill/>
          <a:ln cap="flat" cmpd="sng" w="9525">
            <a:solidFill>
              <a:srgbClr val="DDD2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14" name="Google Shape;414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75650" y="2668786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25"/>
          <p:cNvSpPr/>
          <p:nvPr/>
        </p:nvSpPr>
        <p:spPr>
          <a:xfrm>
            <a:off x="8261350" y="3151386"/>
            <a:ext cx="3059430" cy="2222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3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Отправка в ФНС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25"/>
          <p:cNvSpPr/>
          <p:nvPr/>
        </p:nvSpPr>
        <p:spPr>
          <a:xfrm>
            <a:off x="8261351" y="3424436"/>
            <a:ext cx="2864739" cy="3873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9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Ответ уходит по ТКС из 1С-Отчётности с подтверждением доставки.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26"/>
          <p:cNvSpPr/>
          <p:nvPr/>
        </p:nvSpPr>
        <p:spPr>
          <a:xfrm>
            <a:off x="889000" y="635000"/>
            <a:ext cx="11455400" cy="15875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ИТОГИ</a:t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26"/>
          <p:cNvSpPr/>
          <p:nvPr/>
        </p:nvSpPr>
        <p:spPr>
          <a:xfrm>
            <a:off x="889000" y="895350"/>
            <a:ext cx="9156700" cy="8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93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Единый контур 1С автоматизирует процессы, обеспечивает бесшовную работу с требованиями и снижает трудозатраты бухгалтера</a:t>
            </a:r>
            <a:endParaRPr sz="209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26"/>
          <p:cNvSpPr/>
          <p:nvPr/>
        </p:nvSpPr>
        <p:spPr>
          <a:xfrm>
            <a:off x="889000" y="2089150"/>
            <a:ext cx="5029200" cy="6350"/>
          </a:xfrm>
          <a:prstGeom prst="rect">
            <a:avLst/>
          </a:prstGeom>
          <a:solidFill>
            <a:srgbClr val="DDD2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26"/>
          <p:cNvSpPr/>
          <p:nvPr/>
        </p:nvSpPr>
        <p:spPr>
          <a:xfrm>
            <a:off x="889000" y="2273301"/>
            <a:ext cx="206276" cy="434975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26"/>
          <p:cNvSpPr/>
          <p:nvPr/>
        </p:nvSpPr>
        <p:spPr>
          <a:xfrm>
            <a:off x="1196877" y="2273300"/>
            <a:ext cx="4096375" cy="2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2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Требование - сразу в 1С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26"/>
          <p:cNvSpPr/>
          <p:nvPr/>
        </p:nvSpPr>
        <p:spPr>
          <a:xfrm>
            <a:off x="1196877" y="2501901"/>
            <a:ext cx="4096375" cy="206375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9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Не нужно проверять почту и порталы отдельно от учётной системы.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26"/>
          <p:cNvSpPr/>
          <p:nvPr/>
        </p:nvSpPr>
        <p:spPr>
          <a:xfrm>
            <a:off x="6273800" y="2089150"/>
            <a:ext cx="5029200" cy="6350"/>
          </a:xfrm>
          <a:prstGeom prst="rect">
            <a:avLst/>
          </a:prstGeom>
          <a:solidFill>
            <a:srgbClr val="DDD2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26"/>
          <p:cNvSpPr/>
          <p:nvPr/>
        </p:nvSpPr>
        <p:spPr>
          <a:xfrm>
            <a:off x="6273800" y="2273301"/>
            <a:ext cx="206276" cy="434975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26"/>
          <p:cNvSpPr/>
          <p:nvPr/>
        </p:nvSpPr>
        <p:spPr>
          <a:xfrm>
            <a:off x="6581676" y="2273300"/>
            <a:ext cx="4234765" cy="2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2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Быстрый выбор документов, полученных в 1С-ЭДО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26"/>
          <p:cNvSpPr/>
          <p:nvPr/>
        </p:nvSpPr>
        <p:spPr>
          <a:xfrm>
            <a:off x="6581676" y="2501901"/>
            <a:ext cx="4234765" cy="206375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9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Отбор документов связывает требование с нужным УПД за секунды.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26"/>
          <p:cNvSpPr/>
          <p:nvPr/>
        </p:nvSpPr>
        <p:spPr>
          <a:xfrm>
            <a:off x="889000" y="2911476"/>
            <a:ext cx="5029200" cy="6350"/>
          </a:xfrm>
          <a:prstGeom prst="rect">
            <a:avLst/>
          </a:prstGeom>
          <a:solidFill>
            <a:srgbClr val="DDD2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26"/>
          <p:cNvSpPr/>
          <p:nvPr/>
        </p:nvSpPr>
        <p:spPr>
          <a:xfrm>
            <a:off x="889000" y="3095626"/>
            <a:ext cx="206276" cy="434975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26"/>
          <p:cNvSpPr/>
          <p:nvPr/>
        </p:nvSpPr>
        <p:spPr>
          <a:xfrm>
            <a:off x="1196876" y="3095625"/>
            <a:ext cx="3908326" cy="2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2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Скан документа – в скрепке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26"/>
          <p:cNvSpPr/>
          <p:nvPr/>
        </p:nvSpPr>
        <p:spPr>
          <a:xfrm>
            <a:off x="1196876" y="3324226"/>
            <a:ext cx="3908326" cy="206375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9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1С:Распознавание первичных документов, если нет электронных.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26"/>
          <p:cNvSpPr/>
          <p:nvPr/>
        </p:nvSpPr>
        <p:spPr>
          <a:xfrm>
            <a:off x="6273800" y="2911476"/>
            <a:ext cx="5029200" cy="6350"/>
          </a:xfrm>
          <a:prstGeom prst="rect">
            <a:avLst/>
          </a:prstGeom>
          <a:solidFill>
            <a:srgbClr val="DDD2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26"/>
          <p:cNvSpPr/>
          <p:nvPr/>
        </p:nvSpPr>
        <p:spPr>
          <a:xfrm>
            <a:off x="6273800" y="3095626"/>
            <a:ext cx="206276" cy="434975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A8603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26"/>
          <p:cNvSpPr/>
          <p:nvPr/>
        </p:nvSpPr>
        <p:spPr>
          <a:xfrm>
            <a:off x="6581676" y="3095625"/>
            <a:ext cx="4299595" cy="2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200">
                <a:solidFill>
                  <a:srgbClr val="221F1A"/>
                </a:solidFill>
                <a:latin typeface="Arial"/>
                <a:ea typeface="Arial"/>
                <a:cs typeface="Arial"/>
                <a:sym typeface="Arial"/>
              </a:rPr>
              <a:t>Ответ в ФНС - в формализованном виде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26"/>
          <p:cNvSpPr/>
          <p:nvPr/>
        </p:nvSpPr>
        <p:spPr>
          <a:xfrm>
            <a:off x="6581676" y="3324226"/>
            <a:ext cx="4299595" cy="206375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lnSpc>
                <a:spcPct val="119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>
                <a:solidFill>
                  <a:srgbClr val="6B655D"/>
                </a:solidFill>
                <a:latin typeface="Arial"/>
                <a:ea typeface="Arial"/>
                <a:cs typeface="Arial"/>
                <a:sym typeface="Arial"/>
              </a:rPr>
              <a:t>Соблюдение всех требований инспекции в сервисе 1С-Отчётность.</a:t>
            </a:r>
            <a:endParaRPr sz="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26"/>
          <p:cNvSpPr/>
          <p:nvPr/>
        </p:nvSpPr>
        <p:spPr>
          <a:xfrm>
            <a:off x="889000" y="6032500"/>
            <a:ext cx="1635800" cy="2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6925" lIns="16925" spcFirstLastPara="1" rIns="16925" wrap="square" tIns="1692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размытие&#10;&#10;Контент, сгенерированный ИИ, может содержать ошибки." id="445" name="Google Shape;44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27"/>
          <p:cNvSpPr txBox="1"/>
          <p:nvPr/>
        </p:nvSpPr>
        <p:spPr>
          <a:xfrm>
            <a:off x="1591235" y="407458"/>
            <a:ext cx="900952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rPr>
              <a:t>Права налогоплательщика при работе с Требованиями</a:t>
            </a:r>
            <a:endParaRPr sz="28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47" name="Google Shape;447;p27"/>
          <p:cNvSpPr txBox="1"/>
          <p:nvPr/>
        </p:nvSpPr>
        <p:spPr>
          <a:xfrm>
            <a:off x="340657" y="1139706"/>
            <a:ext cx="11510700" cy="54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Право не исполнять неправомерные Требования 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>
                <a:solidFill>
                  <a:schemeClr val="dk1"/>
                </a:solidFill>
              </a:rPr>
              <a:t>      (подп.11 п.1 ст. 21 НК РФ)</a:t>
            </a:r>
            <a:endParaRPr>
              <a:solidFill>
                <a:schemeClr val="dk1"/>
              </a:solidFill>
            </a:endParaRPr>
          </a:p>
          <a:p>
            <a:pPr indent="-266700" lvl="0" marL="3810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Право требовать от налогового органа приведения Требования в соответствие с законодательством 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>
                <a:solidFill>
                  <a:schemeClr val="dk1"/>
                </a:solidFill>
              </a:rPr>
              <a:t>      (подп.10 п. 1 ст. 21 НК РФ)</a:t>
            </a:r>
            <a:endParaRPr>
              <a:solidFill>
                <a:schemeClr val="dk1"/>
              </a:solidFill>
            </a:endParaRPr>
          </a:p>
          <a:p>
            <a:pPr indent="-266700" lvl="0" marL="3810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Не представлять документы, информацию которые организация ранее уже представляла в налоговый орган 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>
                <a:solidFill>
                  <a:schemeClr val="dk1"/>
                </a:solidFill>
              </a:rPr>
              <a:t>      (п. 5 ст. 93 НК РФ)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Не представлять документы, если по объективным причинам их нет у налогоплательщика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>
                <a:solidFill>
                  <a:schemeClr val="dk1"/>
                </a:solidFill>
              </a:rPr>
              <a:t>      (ст. 93, 93.1 НК РФ)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Продлить срок исполнения Требования 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>
                <a:solidFill>
                  <a:schemeClr val="dk1"/>
                </a:solidFill>
              </a:rPr>
              <a:t>      (абз.2 п.3 ст. 93 НК РФ, Письмо ФНС № ЕД-4-2/12216 от 27.06.17г. 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>
                <a:solidFill>
                  <a:schemeClr val="dk1"/>
                </a:solidFill>
              </a:rPr>
              <a:t>       «ОБ ИСТРЕБОВАНИИ ДОКУМЕНТОВ (ИНФОРМАЦИИ) ВНЕ РАМОК  НАЛОГОВЫХ ПРОВЕРОК» )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Предоставить документы в виде реестра 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>
                <a:solidFill>
                  <a:schemeClr val="dk1"/>
                </a:solidFill>
              </a:rPr>
              <a:t>     (п. 6 ст. 88 НК РФ по льготе или по согласованию с ИФНС)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зарисовка, искусство&#10;&#10;Контент, сгенерированный ИИ, может содержать ошибки." id="452" name="Google Shape;45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28"/>
          <p:cNvSpPr txBox="1"/>
          <p:nvPr/>
        </p:nvSpPr>
        <p:spPr>
          <a:xfrm>
            <a:off x="1427629" y="470210"/>
            <a:ext cx="933674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rPr>
              <a:t>Последствия затягивания сроков исполнения или неисполнения Требования</a:t>
            </a:r>
            <a:endParaRPr sz="20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54" name="Google Shape;454;p28"/>
          <p:cNvSpPr txBox="1"/>
          <p:nvPr/>
        </p:nvSpPr>
        <p:spPr>
          <a:xfrm>
            <a:off x="313765" y="1186504"/>
            <a:ext cx="10892100" cy="53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>
                <a:solidFill>
                  <a:schemeClr val="dk1"/>
                </a:solidFill>
              </a:rPr>
              <a:t>По </a:t>
            </a:r>
            <a:r>
              <a:rPr b="1" lang="ru-RU" sz="1800">
                <a:solidFill>
                  <a:schemeClr val="dk1"/>
                </a:solidFill>
              </a:rPr>
              <a:t>камеральной налоговой проверке </a:t>
            </a:r>
            <a:r>
              <a:rPr lang="ru-RU" sz="1800">
                <a:solidFill>
                  <a:schemeClr val="dk1"/>
                </a:solidFill>
              </a:rPr>
              <a:t>– доначисление налога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>
                <a:solidFill>
                  <a:schemeClr val="dk1"/>
                </a:solidFill>
              </a:rPr>
              <a:t>По </a:t>
            </a:r>
            <a:r>
              <a:rPr b="1" lang="ru-RU" sz="1800">
                <a:solidFill>
                  <a:schemeClr val="dk1"/>
                </a:solidFill>
              </a:rPr>
              <a:t>выездной налоговой проверке </a:t>
            </a:r>
            <a:r>
              <a:rPr lang="ru-RU" sz="1800">
                <a:solidFill>
                  <a:schemeClr val="dk1"/>
                </a:solidFill>
              </a:rPr>
              <a:t>– выемка документов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1" sz="1800"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b="1" lang="ru-RU" sz="1800">
                <a:solidFill>
                  <a:schemeClr val="dk1"/>
                </a:solidFill>
              </a:rPr>
              <a:t>Вне проверки </a:t>
            </a:r>
            <a:r>
              <a:rPr lang="ru-RU" sz="1800">
                <a:solidFill>
                  <a:schemeClr val="dk1"/>
                </a:solidFill>
              </a:rPr>
              <a:t>– назначение ВНП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b="1" lang="ru-RU" sz="1800">
                <a:solidFill>
                  <a:schemeClr val="dk1"/>
                </a:solidFill>
              </a:rPr>
              <a:t>Квалифицируются как налоговые правонарушения </a:t>
            </a:r>
            <a:r>
              <a:rPr lang="ru-RU" sz="1800">
                <a:solidFill>
                  <a:schemeClr val="dk1"/>
                </a:solidFill>
              </a:rPr>
              <a:t>по ст. 126 и/или ст. 129.1 НК РФ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</a:rPr>
              <a:t>Не представили документ </a:t>
            </a:r>
            <a:r>
              <a:rPr lang="ru-RU" sz="1800">
                <a:solidFill>
                  <a:schemeClr val="dk1"/>
                </a:solidFill>
              </a:rPr>
              <a:t>по требованию инспекции, если документ нужен для контроля в отношении: 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</a:rPr>
              <a:t>- самого налогоплательщика - 200 руб. за каждый непредставленный документ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</a:rPr>
              <a:t>- вашего контрагента или иного лица (встречная проверка),  конкретной сделки вне рамок налоговой проверки - 10 000 руб.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</a:rPr>
              <a:t>Не предоставили информацию </a:t>
            </a:r>
            <a:r>
              <a:rPr lang="ru-RU" sz="1800">
                <a:solidFill>
                  <a:schemeClr val="dk1"/>
                </a:solidFill>
              </a:rPr>
              <a:t>по требованию инспекции - 5000 руб. при первом нарушении; - 20 000 руб. при повторном нарушении </a:t>
            </a:r>
            <a:r>
              <a:rPr i="0" lang="ru-RU" sz="1800">
                <a:solidFill>
                  <a:schemeClr val="dk1"/>
                </a:solidFill>
              </a:rPr>
              <a:t>в течение календарного года</a:t>
            </a:r>
            <a:endParaRPr sz="1800"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4D4D4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Бежевый, дизайн&#10;&#10;Контент, сгенерированный ИИ, может содержать ошибки." id="459" name="Google Shape;45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29"/>
          <p:cNvSpPr txBox="1"/>
          <p:nvPr/>
        </p:nvSpPr>
        <p:spPr>
          <a:xfrm>
            <a:off x="1752600" y="394446"/>
            <a:ext cx="8686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rPr>
              <a:t>Основные нарушения ИФНС при выставлении Требований </a:t>
            </a:r>
            <a:endParaRPr b="1" sz="24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61" name="Google Shape;461;p29"/>
          <p:cNvSpPr txBox="1"/>
          <p:nvPr/>
        </p:nvSpPr>
        <p:spPr>
          <a:xfrm>
            <a:off x="950259" y="1370489"/>
            <a:ext cx="9753600" cy="48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</a:pPr>
            <a:r>
              <a:rPr lang="ru-RU" sz="1800">
                <a:solidFill>
                  <a:schemeClr val="dk1"/>
                </a:solidFill>
              </a:rPr>
              <a:t>Нарушение формы и формата Требования 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</a:rPr>
              <a:t>      (например, истребование документов/информации по телефону)</a:t>
            </a:r>
            <a:endParaRPr>
              <a:solidFill>
                <a:schemeClr val="dk1"/>
              </a:solidFill>
            </a:endParaRPr>
          </a:p>
          <a:p>
            <a:pPr indent="-1714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</a:pPr>
            <a:r>
              <a:rPr lang="ru-RU" sz="1800">
                <a:solidFill>
                  <a:schemeClr val="dk1"/>
                </a:solidFill>
              </a:rPr>
              <a:t>Отсутствие мероприятий, позволяющих истребовать документы/информацию</a:t>
            </a:r>
            <a:endParaRPr>
              <a:solidFill>
                <a:schemeClr val="dk1"/>
              </a:solidFill>
            </a:endParaRPr>
          </a:p>
          <a:p>
            <a:pPr indent="-1714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</a:pPr>
            <a:r>
              <a:rPr lang="ru-RU" sz="1800">
                <a:solidFill>
                  <a:schemeClr val="dk1"/>
                </a:solidFill>
              </a:rPr>
              <a:t>Отсутствия Поручения при выставлении внепроверочного Требования</a:t>
            </a:r>
            <a:endParaRPr>
              <a:solidFill>
                <a:schemeClr val="dk1"/>
              </a:solidFill>
            </a:endParaRPr>
          </a:p>
          <a:p>
            <a:pPr indent="-1714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</a:pPr>
            <a:r>
              <a:rPr lang="ru-RU" sz="1800">
                <a:solidFill>
                  <a:schemeClr val="dk1"/>
                </a:solidFill>
              </a:rPr>
              <a:t>Отсутствие оснований направления Требования (например, ст. 88 НК РФ)</a:t>
            </a:r>
            <a:endParaRPr>
              <a:solidFill>
                <a:schemeClr val="dk1"/>
              </a:solidFill>
            </a:endParaRPr>
          </a:p>
          <a:p>
            <a:pPr indent="-1714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</a:pPr>
            <a:r>
              <a:rPr lang="ru-RU" sz="1800">
                <a:solidFill>
                  <a:schemeClr val="dk1"/>
                </a:solidFill>
              </a:rPr>
              <a:t>Направление Требований вне сроков проверок</a:t>
            </a:r>
            <a:endParaRPr>
              <a:solidFill>
                <a:schemeClr val="dk1"/>
              </a:solidFill>
            </a:endParaRPr>
          </a:p>
          <a:p>
            <a:pPr indent="-1714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</a:pPr>
            <a:r>
              <a:rPr lang="ru-RU" sz="1800">
                <a:solidFill>
                  <a:schemeClr val="dk1"/>
                </a:solidFill>
              </a:rPr>
              <a:t>Неточные, неверные ссылки на статьи НК РФ</a:t>
            </a:r>
            <a:endParaRPr>
              <a:solidFill>
                <a:schemeClr val="dk1"/>
              </a:solidFill>
            </a:endParaRPr>
          </a:p>
          <a:p>
            <a:pPr indent="-1714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</a:pPr>
            <a:r>
              <a:rPr lang="ru-RU" sz="1800">
                <a:solidFill>
                  <a:schemeClr val="dk1"/>
                </a:solidFill>
              </a:rPr>
              <a:t>Истребуемые документы/информация не соответствуют заявленным целям, сделкам</a:t>
            </a:r>
            <a:endParaRPr>
              <a:solidFill>
                <a:schemeClr val="dk1"/>
              </a:solidFill>
            </a:endParaRPr>
          </a:p>
          <a:p>
            <a:pPr indent="-1714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</a:pPr>
            <a:r>
              <a:rPr lang="ru-RU" sz="1800">
                <a:solidFill>
                  <a:schemeClr val="dk1"/>
                </a:solidFill>
              </a:rPr>
              <a:t>Истребуемые документы не отвечают признакам первичного документа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размытие&#10;&#10;Контент, сгенерированный ИИ, может содержать ошибки." id="116" name="Google Shape;11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3"/>
          <p:cNvSpPr txBox="1"/>
          <p:nvPr/>
        </p:nvSpPr>
        <p:spPr>
          <a:xfrm>
            <a:off x="1156446" y="197186"/>
            <a:ext cx="10399059" cy="3987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Налоговый контроль - 2026: ключевые тренды и зоны риска для бизнеса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3"/>
          <p:cNvSpPr txBox="1"/>
          <p:nvPr/>
        </p:nvSpPr>
        <p:spPr>
          <a:xfrm>
            <a:off x="616200" y="1026225"/>
            <a:ext cx="10959600" cy="52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>
                <a:solidFill>
                  <a:schemeClr val="dk1"/>
                </a:solidFill>
              </a:rPr>
              <a:t>Цифровизация налогового контроля</a:t>
            </a:r>
            <a:endParaRPr/>
          </a:p>
          <a:p>
            <a:pPr indent="0" lvl="0" marL="0" marR="0" rtl="0" algn="l">
              <a:lnSpc>
                <a:spcPct val="108333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0" lang="ru-RU">
                <a:solidFill>
                  <a:srgbClr val="000000"/>
                </a:solidFill>
              </a:rPr>
              <a:t>ФНС использует порядка </a:t>
            </a:r>
            <a:r>
              <a:rPr b="1" i="0" lang="ru-RU">
                <a:solidFill>
                  <a:srgbClr val="000000"/>
                </a:solidFill>
              </a:rPr>
              <a:t>30 информационных ресурсов </a:t>
            </a:r>
            <a:r>
              <a:rPr i="0" lang="ru-RU">
                <a:solidFill>
                  <a:srgbClr val="000000"/>
                </a:solidFill>
              </a:rPr>
              <a:t>для проверки налогоплательщиков и их отбора на выездную налоговую проверку, вычисление потенциальных выгодоприобретателей и участников схем.</a:t>
            </a:r>
            <a:endParaRPr/>
          </a:p>
          <a:p>
            <a:pPr indent="0" lvl="0" marL="0" marR="0" rtl="0" algn="l">
              <a:lnSpc>
                <a:spcPct val="108333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0" lang="ru-RU">
                <a:solidFill>
                  <a:srgbClr val="000000"/>
                </a:solidFill>
              </a:rPr>
              <a:t> ИАС КБ вычисляет риски на основе данных, которые содержатся в информационных ресурсах налоговой, сообщает инспекторам о необходимости мероприятий налогового контроля и фиксирует, какие из них завершены или находятся в процессе реализации. </a:t>
            </a:r>
            <a:endParaRPr/>
          </a:p>
          <a:p>
            <a:pPr indent="0" lvl="0" marL="0" marR="0" rtl="0" algn="l">
              <a:lnSpc>
                <a:spcPct val="108333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0" lang="ru-RU" u="none" strike="noStrike">
                <a:solidFill>
                  <a:srgbClr val="000000"/>
                </a:solidFill>
              </a:rPr>
              <a:t>Федеральная налоговая служба</a:t>
            </a:r>
            <a:r>
              <a:rPr i="0" lang="ru-RU">
                <a:solidFill>
                  <a:srgbClr val="000000"/>
                </a:solidFill>
              </a:rPr>
              <a:t> </a:t>
            </a:r>
            <a:r>
              <a:rPr i="0" lang="ru-RU" u="none" strike="noStrike">
                <a:solidFill>
                  <a:srgbClr val="000000"/>
                </a:solidFill>
              </a:rPr>
              <a:t>России</a:t>
            </a:r>
            <a:r>
              <a:rPr i="0" lang="ru-RU">
                <a:solidFill>
                  <a:srgbClr val="000000"/>
                </a:solidFill>
              </a:rPr>
              <a:t> реализовала масштабный проект внедрения отечественной low-code-платформы </a:t>
            </a:r>
            <a:r>
              <a:rPr i="0" lang="ru-RU" u="none" strike="noStrike">
                <a:solidFill>
                  <a:srgbClr val="000000"/>
                </a:solidFill>
              </a:rPr>
              <a:t>Puzzle RPA</a:t>
            </a:r>
            <a:r>
              <a:rPr i="0" lang="ru-RU">
                <a:solidFill>
                  <a:srgbClr val="000000"/>
                </a:solidFill>
              </a:rPr>
              <a:t> с интегрированным модулем искусственного интеллекта .Технологическое решение автоматизирует обработку документов, сбор и анализ данных, проведение сверок и формирование отчетности в рамках налогового администрирования. GPT-компонент платформы обеспечивает работу с неструктурированными данными, интерпретацию текстовых запросов и генерацию документов на основе предустановленных шаблонов.</a:t>
            </a:r>
            <a:endParaRPr/>
          </a:p>
          <a:p>
            <a:pPr indent="0" lvl="0" marL="0" marR="0" rtl="0" algn="l">
              <a:lnSpc>
                <a:spcPct val="108333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ru-RU">
                <a:solidFill>
                  <a:schemeClr val="dk1"/>
                </a:solidFill>
              </a:rPr>
              <a:t>Особый тренд</a:t>
            </a:r>
            <a:r>
              <a:rPr lang="ru-RU">
                <a:solidFill>
                  <a:schemeClr val="dk1"/>
                </a:solidFill>
              </a:rPr>
              <a:t> — «добровольные» уточнения налоговых обязательств после «информационных» писем и вызовов на комиссии. На их долю приходится 63% всех поступлений в рамках контрольно-аналитической работы ФНС. </a:t>
            </a:r>
            <a:endParaRPr/>
          </a:p>
          <a:p>
            <a:pPr indent="0" lvl="0" marL="0" marR="0" rtl="0" algn="l">
              <a:lnSpc>
                <a:spcPct val="108333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8333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ru-RU">
                <a:solidFill>
                  <a:schemeClr val="dk1"/>
                </a:solidFill>
              </a:rPr>
              <a:t>Проблемные контрагенты и «бумажный» НДС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8333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dk1"/>
                </a:solidFill>
              </a:rPr>
              <a:t>Формировать доказательную базу реальности каждой сделки, проявления коммерческой осмотрительности при выборе контрагента, иметь документы, доказывающие фактическое исполнение обязательств именно этим партнером. В середине апреля 2026 года правоохранительные органы (ФСБ, МВД, СК) совместно с ФНС раскрыли крупнейшую в России межрегиональную площадку по незаконному формированию «бумажного» НДС.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ткань, дизайн&#10;&#10;Контент, сгенерированный ИИ, может содержать ошибки." id="466" name="Google Shape;46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30"/>
          <p:cNvSpPr txBox="1"/>
          <p:nvPr/>
        </p:nvSpPr>
        <p:spPr>
          <a:xfrm>
            <a:off x="600635" y="1156645"/>
            <a:ext cx="10963800" cy="55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</a:rPr>
              <a:t>1. Требование направлено «чужой» ИФНС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 u="sng">
                <a:solidFill>
                  <a:schemeClr val="dk1"/>
                </a:solidFill>
              </a:rPr>
              <a:t>В ответе:</a:t>
            </a:r>
            <a:endParaRPr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 п. 1 ст. 83 НК РФ</a:t>
            </a:r>
            <a:endParaRPr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 п. 3 ст. 93.1 НК РФ – «по месту учета лица, у которого должны быть истребованы документы/информация»</a:t>
            </a:r>
            <a:endParaRPr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 п. 4 ст. 93.1 НК РФ – «по месту учета лица, у которого подлежат истребованию документы, направляется этому лицу Требование о представлении документов/информации»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b="1" lang="ru-RU" sz="1800">
                <a:solidFill>
                  <a:schemeClr val="dk1"/>
                </a:solidFill>
              </a:rPr>
              <a:t>2. Требование/Поручение не соответствуют утвержденным формам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>
                <a:solidFill>
                  <a:schemeClr val="dk1"/>
                </a:solidFill>
              </a:rPr>
              <a:t>Приказ ФНС от 07.11.18г. №ММВ-7-2/628 «Об утверждении форм документов…»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>
                <a:solidFill>
                  <a:schemeClr val="dk1"/>
                </a:solidFill>
              </a:rPr>
              <a:t>Проверяем </a:t>
            </a:r>
            <a:endParaRPr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вид требования и его форму</a:t>
            </a:r>
            <a:endParaRPr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заполнение граф в соответствии с НК РФ</a:t>
            </a:r>
            <a:endParaRPr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совпадение содержания Требования и Поручения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 u="sng">
                <a:solidFill>
                  <a:schemeClr val="dk1"/>
                </a:solidFill>
              </a:rPr>
              <a:t>В ответе: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п. 4 ст.31 НК РФ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>
                <a:solidFill>
                  <a:schemeClr val="dk1"/>
                </a:solidFill>
              </a:rPr>
              <a:t>Приказ ФНС от 07.11.18г. №ММВ-7-2/628 «Об утверждении форм документов…»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D4D4D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68" name="Google Shape;468;p30"/>
          <p:cNvSpPr txBox="1"/>
          <p:nvPr/>
        </p:nvSpPr>
        <p:spPr>
          <a:xfrm>
            <a:off x="3576916" y="319256"/>
            <a:ext cx="4661647" cy="7746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4D4D4D"/>
                </a:solidFill>
                <a:latin typeface="Play"/>
                <a:ea typeface="Play"/>
                <a:cs typeface="Play"/>
                <a:sym typeface="Play"/>
              </a:rPr>
              <a:t>Готовим пояснения и документы</a:t>
            </a:r>
            <a:endParaRPr/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800"/>
              <a:buFont typeface="Arial"/>
              <a:buNone/>
            </a:pPr>
            <a:r>
              <a:rPr lang="ru-RU" sz="18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Бежевый, дизайн&#10;&#10;Контент, сгенерированный ИИ, может содержать ошибки." id="473" name="Google Shape;473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31"/>
          <p:cNvSpPr txBox="1"/>
          <p:nvPr/>
        </p:nvSpPr>
        <p:spPr>
          <a:xfrm>
            <a:off x="3003177" y="136896"/>
            <a:ext cx="6185646" cy="547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4D4D4D"/>
                </a:solidFill>
                <a:latin typeface="Play"/>
                <a:ea typeface="Play"/>
                <a:cs typeface="Play"/>
                <a:sym typeface="Play"/>
              </a:rPr>
              <a:t>Готовим пояснения и документы</a:t>
            </a:r>
            <a:endParaRPr/>
          </a:p>
        </p:txBody>
      </p:sp>
      <p:sp>
        <p:nvSpPr>
          <p:cNvPr id="475" name="Google Shape;475;p31"/>
          <p:cNvSpPr txBox="1"/>
          <p:nvPr/>
        </p:nvSpPr>
        <p:spPr>
          <a:xfrm>
            <a:off x="403411" y="671166"/>
            <a:ext cx="11089200" cy="55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3810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b="1" lang="ru-RU" sz="1800">
                <a:solidFill>
                  <a:schemeClr val="dk1"/>
                </a:solidFill>
              </a:rPr>
              <a:t>3. ИФНС истребует документы у налогоплательщика, вызывая его по Уведомлению </a:t>
            </a:r>
            <a:r>
              <a:rPr lang="ru-RU" sz="1800">
                <a:solidFill>
                  <a:schemeClr val="dk1"/>
                </a:solidFill>
              </a:rPr>
              <a:t>о вызове для дачи пояснений, п.п.4 п. 1 ст.31 НК РФ. Налоговый орган не вправе требовать предоставление документов по Уведомлению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 u="sng">
                <a:solidFill>
                  <a:schemeClr val="dk1"/>
                </a:solidFill>
              </a:rPr>
              <a:t>В ответе: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подп. 1 п. 1 ст. 31 НК РФ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Приказ ФНС России от 07.11.18г. № ММВ-7-2/628 «Об утверждении форм документов…»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Письмо ФНС России от 02.02.21г. № ЕА-4-15/16838 «О НАПРАВЛЕНИИ УВЕДОМЛЕНИЙ О ВЫЗОВЕ НАЛОГОПЛАТЕЛЬЩИКА В НАЛОГОВЫЙ ОРГАН В РАМКАХ ПП. 4 П. 1 СТ. 31 НК РФ»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b="1" lang="ru-RU" sz="1800">
                <a:solidFill>
                  <a:schemeClr val="dk1"/>
                </a:solidFill>
              </a:rPr>
              <a:t>4. Истребование прогнозов налоговых отчислений организации. </a:t>
            </a:r>
            <a:r>
              <a:rPr lang="ru-RU" sz="1800">
                <a:solidFill>
                  <a:schemeClr val="dk1"/>
                </a:solidFill>
              </a:rPr>
              <a:t>Такая обязанность не предусмотрена НК РФ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 u="sng">
                <a:solidFill>
                  <a:schemeClr val="dk1"/>
                </a:solidFill>
              </a:rPr>
              <a:t>В ответе: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Письмо ФНС РФ от 13.09.12г. № АС-4-2/15309 «О налоговых проверках» - «налоговые органы не вправе истребовать у налогоплательщика отчеты или аналитические справки (обобщения), не являющиеся первичными бухгалтерскими документами»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Письмо ФНС России от 26.06.2023г. №СД-4-2/8096@ «О рекомендациях по истребованию»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подп.1 п.1 ст.31 НК РФ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Бежевый&#10;&#10;Контент, сгенерированный ИИ, может содержать ошибки." id="480" name="Google Shape;48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32"/>
          <p:cNvSpPr txBox="1"/>
          <p:nvPr/>
        </p:nvSpPr>
        <p:spPr>
          <a:xfrm>
            <a:off x="3003177" y="161857"/>
            <a:ext cx="6185646" cy="547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4D4D4D"/>
                </a:solidFill>
                <a:latin typeface="Play"/>
                <a:ea typeface="Play"/>
                <a:cs typeface="Play"/>
                <a:sym typeface="Play"/>
              </a:rPr>
              <a:t>Готовим пояснения и документы</a:t>
            </a:r>
            <a:endParaRPr/>
          </a:p>
        </p:txBody>
      </p:sp>
      <p:sp>
        <p:nvSpPr>
          <p:cNvPr id="482" name="Google Shape;482;p32"/>
          <p:cNvSpPr txBox="1"/>
          <p:nvPr/>
        </p:nvSpPr>
        <p:spPr>
          <a:xfrm>
            <a:off x="788894" y="870980"/>
            <a:ext cx="10614300" cy="55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b="1" lang="ru-RU" sz="1800">
                <a:solidFill>
                  <a:schemeClr val="dk1"/>
                </a:solidFill>
              </a:rPr>
              <a:t>5. Истребование документов, которые ранее представлялись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 u="sng"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 u="sng">
                <a:solidFill>
                  <a:schemeClr val="dk1"/>
                </a:solidFill>
              </a:rPr>
              <a:t>В ответе:</a:t>
            </a:r>
            <a:endParaRPr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п. 5 ст. 93 НК РФ</a:t>
            </a:r>
            <a:endParaRPr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Перечислить пункты Требования, по которым документы представлялись ранее</a:t>
            </a:r>
            <a:endParaRPr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Указать ИФНС, в которую представлялись документы/информация</a:t>
            </a:r>
            <a:endParaRPr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Указать дату представления документов/информации</a:t>
            </a:r>
            <a:endParaRPr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Сделать ссылку на Требование, в рамках которого представлялись документы/информация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b="1" lang="ru-RU" sz="1800">
                <a:solidFill>
                  <a:schemeClr val="dk1"/>
                </a:solidFill>
              </a:rPr>
              <a:t>ВАЖНО! 	</a:t>
            </a:r>
            <a:r>
              <a:rPr lang="ru-RU" sz="1800">
                <a:solidFill>
                  <a:schemeClr val="dk1"/>
                </a:solidFill>
              </a:rPr>
              <a:t>Уведомление о повторном истребовании должно быть по установленной форме.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>
                <a:solidFill>
                  <a:schemeClr val="dk1"/>
                </a:solidFill>
              </a:rPr>
              <a:t>		Вышеуказанные правила не касаются ситуации, в которой налогоплательщик представлял 	документы/информацию в подлинниках, или документы/информация были утрачены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b="1" lang="ru-RU" sz="1800">
                <a:solidFill>
                  <a:schemeClr val="dk1"/>
                </a:solidFill>
              </a:rPr>
              <a:t>6. Истребование пояснений по расхождению показателей (не ОШИБКА) в декларациях по </a:t>
            </a:r>
            <a:r>
              <a:rPr lang="ru-RU" sz="1800">
                <a:solidFill>
                  <a:schemeClr val="dk1"/>
                </a:solidFill>
              </a:rPr>
              <a:t>НДС и НП; НП и бух.отчетности; РСВ и расчета сумм НДФЛ.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 u="sng">
                <a:solidFill>
                  <a:schemeClr val="dk1"/>
                </a:solidFill>
              </a:rPr>
              <a:t>В ответе:</a:t>
            </a:r>
            <a:endParaRPr sz="1800"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п. 3 ст. 88 НК РФ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Показатели не тождественны, соответствующие статьи НК РФ (например, НДС и НП - п.1 п.1 ст. 146 НК РФ и п. 1 ст. 248 НК РФ)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зарисовка, искусство&#10;&#10;Контент, сгенерированный ИИ, может содержать ошибки." id="487" name="Google Shape;48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33"/>
          <p:cNvSpPr txBox="1"/>
          <p:nvPr/>
        </p:nvSpPr>
        <p:spPr>
          <a:xfrm>
            <a:off x="582704" y="679958"/>
            <a:ext cx="11214900" cy="61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b="1" lang="ru-RU" sz="1800">
                <a:solidFill>
                  <a:schemeClr val="dk1"/>
                </a:solidFill>
              </a:rPr>
              <a:t>7. Пояснения о низкой налоговой нагрузке </a:t>
            </a:r>
            <a:endParaRPr>
              <a:solidFill>
                <a:schemeClr val="dk1"/>
              </a:solidFill>
            </a:endParaRPr>
          </a:p>
          <a:p>
            <a:pPr indent="-457200" lvl="0" marL="4572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-457200" lvl="0" marL="4572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>
                <a:solidFill>
                  <a:schemeClr val="dk1"/>
                </a:solidFill>
              </a:rPr>
              <a:t>   Приказ ФНС России от 30.05.2007 №ММ-3-06/333 «Критерии отбора…</a:t>
            </a:r>
            <a:endParaRPr>
              <a:solidFill>
                <a:schemeClr val="dk1"/>
              </a:solidFill>
            </a:endParaRPr>
          </a:p>
          <a:p>
            <a:pPr indent="-457200" lvl="0" marL="4572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Не зарегистрирован в Минюсте России</a:t>
            </a:r>
            <a:endParaRPr>
              <a:solidFill>
                <a:schemeClr val="dk1"/>
              </a:solidFill>
            </a:endParaRPr>
          </a:p>
          <a:p>
            <a:pPr indent="-457200" lvl="0" marL="4572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Не содержит обязательных норм </a:t>
            </a:r>
            <a:endParaRPr>
              <a:solidFill>
                <a:schemeClr val="dk1"/>
              </a:solidFill>
            </a:endParaRPr>
          </a:p>
          <a:p>
            <a:pPr indent="-457200" lvl="0" marL="4572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Противоречит НК РФ, т.к. в последнем нет понятия «налоговая нагрузка» и критериев ее квалификации (низкая или высокая)</a:t>
            </a:r>
            <a:endParaRPr>
              <a:solidFill>
                <a:schemeClr val="dk1"/>
              </a:solidFill>
            </a:endParaRPr>
          </a:p>
          <a:p>
            <a:pPr indent="-457200" lvl="0" marL="4572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Показатели налоговой нагрузки не могут трактоваться как ошибка</a:t>
            </a:r>
            <a:endParaRPr>
              <a:solidFill>
                <a:schemeClr val="dk1"/>
              </a:solidFill>
            </a:endParaRPr>
          </a:p>
          <a:p>
            <a:pPr indent="-457200" lvl="0" marL="4572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Не должны истребоваться ни в налоговой проверке, ни вне проверки</a:t>
            </a:r>
            <a:endParaRPr>
              <a:solidFill>
                <a:schemeClr val="dk1"/>
              </a:solidFill>
            </a:endParaRPr>
          </a:p>
          <a:p>
            <a:pPr indent="-342900" lvl="0" marL="4572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</a:rPr>
              <a:t>Поясняем причины или уходим от ответа, мотивируя это тем, что ФНС не вправе вмешиваться в ФХД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b="1" lang="ru-RU" sz="1800">
                <a:solidFill>
                  <a:schemeClr val="dk1"/>
                </a:solidFill>
              </a:rPr>
              <a:t>8. Несовпадения перечня документов в Требовании и Поручении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 u="sng"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 u="sng">
                <a:solidFill>
                  <a:schemeClr val="dk1"/>
                </a:solidFill>
              </a:rPr>
              <a:t>В ответе:</a:t>
            </a:r>
            <a:endParaRPr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Представить документы по совпадающим пунктам</a:t>
            </a:r>
            <a:endParaRPr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В части пунктов в Требовании, которые отсутствуют в Поручении, потребовать приведения в соответствие Требования Поручению, т.к. истребование документов, не указанных в Поручении, является самостоятельным мероприятием налогового контроля (по форме, основаниям)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489" name="Google Shape;489;p33"/>
          <p:cNvSpPr txBox="1"/>
          <p:nvPr/>
        </p:nvSpPr>
        <p:spPr>
          <a:xfrm>
            <a:off x="2953870" y="98855"/>
            <a:ext cx="6185646" cy="4822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4D4D4D"/>
                </a:solidFill>
                <a:latin typeface="Play"/>
                <a:ea typeface="Play"/>
                <a:cs typeface="Play"/>
                <a:sym typeface="Play"/>
              </a:rPr>
              <a:t>Готовим пояснения и документы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ткань, дизайн&#10;&#10;Контент, сгенерированный ИИ, может содержать ошибки." id="494" name="Google Shape;49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34"/>
          <p:cNvSpPr txBox="1"/>
          <p:nvPr/>
        </p:nvSpPr>
        <p:spPr>
          <a:xfrm>
            <a:off x="600635" y="1156645"/>
            <a:ext cx="10963800" cy="45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b="1" lang="ru-RU" sz="1800">
                <a:solidFill>
                  <a:schemeClr val="dk1"/>
                </a:solidFill>
              </a:rPr>
              <a:t>9. Истребование документов/информации, которых нет у организации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Не ведете учет по документам, которые истребуют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Законодательством не предусмотрен вид отчета, который истребуют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Нет информации о контрагенте (поставщиках контрагента)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Истребуемые документы не предусмотрены условиями договора (например, поставка – требуют КС1, КС2)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Документы утрачены (факт зафиксирован)</a:t>
            </a:r>
            <a:endParaRPr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Не систематизируете информацию в таблицах и т.п.</a:t>
            </a:r>
            <a:endParaRPr>
              <a:solidFill>
                <a:schemeClr val="dk1"/>
              </a:solidFill>
            </a:endParaRPr>
          </a:p>
          <a:p>
            <a:pPr indent="-2667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lang="ru-RU" sz="1800" u="sng">
                <a:solidFill>
                  <a:schemeClr val="dk1"/>
                </a:solidFill>
              </a:rPr>
              <a:t>В ответе:</a:t>
            </a:r>
            <a:endParaRPr>
              <a:solidFill>
                <a:schemeClr val="dk1"/>
              </a:solidFill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Поясните фактические обстоятельства дела (п. 1-4)</a:t>
            </a:r>
            <a:endParaRPr>
              <a:solidFill>
                <a:schemeClr val="dk1"/>
              </a:solidFill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Поясните причину и представьте подтверждающие документы (п.5)</a:t>
            </a:r>
            <a:endParaRPr>
              <a:solidFill>
                <a:schemeClr val="dk1"/>
              </a:solidFill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Аналитическую информацию  не обязаны представлять (п.6) Письмо ФНС России от 13.09.12г. № АС-4-2/15309 «О налоговых проверках»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D4D4D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96" name="Google Shape;496;p34"/>
          <p:cNvSpPr txBox="1"/>
          <p:nvPr/>
        </p:nvSpPr>
        <p:spPr>
          <a:xfrm>
            <a:off x="3576916" y="319256"/>
            <a:ext cx="4661647" cy="7746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4D4D4D"/>
                </a:solidFill>
                <a:latin typeface="Play"/>
                <a:ea typeface="Play"/>
                <a:cs typeface="Play"/>
                <a:sym typeface="Play"/>
              </a:rPr>
              <a:t>Готовим пояснения и документы</a:t>
            </a:r>
            <a:endParaRPr/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800"/>
              <a:buFont typeface="Arial"/>
              <a:buNone/>
            </a:pPr>
            <a:r>
              <a:rPr lang="ru-RU" sz="18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размытие&#10;&#10;Контент, сгенерированный ИИ, может содержать ошибки." id="501" name="Google Shape;50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35"/>
          <p:cNvSpPr txBox="1"/>
          <p:nvPr/>
        </p:nvSpPr>
        <p:spPr>
          <a:xfrm>
            <a:off x="3417794" y="88775"/>
            <a:ext cx="53565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rPr>
              <a:t>Готовим пояснения и документы</a:t>
            </a:r>
            <a:endParaRPr sz="28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03" name="Google Shape;503;p35"/>
          <p:cNvSpPr txBox="1"/>
          <p:nvPr/>
        </p:nvSpPr>
        <p:spPr>
          <a:xfrm>
            <a:off x="212939" y="975870"/>
            <a:ext cx="11510700" cy="53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None/>
            </a:pPr>
            <a:r>
              <a:rPr b="1" lang="ru-RU">
                <a:solidFill>
                  <a:schemeClr val="dk1"/>
                </a:solidFill>
              </a:rPr>
              <a:t>10. В Требовании не указаны мероприятия налогового контроля (КНП, ВНП, истребование информации по соблюдению законодательства о налогах и сборах и тп.)</a:t>
            </a:r>
            <a:endParaRPr/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81000" lvl="0" marL="3810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None/>
            </a:pPr>
            <a:r>
              <a:rPr b="1" lang="ru-RU" u="sng">
                <a:solidFill>
                  <a:schemeClr val="dk1"/>
                </a:solidFill>
              </a:rPr>
              <a:t>В ответе: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None/>
            </a:pPr>
            <a:r>
              <a:rPr lang="ru-RU">
                <a:solidFill>
                  <a:schemeClr val="dk1"/>
                </a:solidFill>
              </a:rPr>
              <a:t>Указать на недостатки, т.к. невозможно идентифицировать мероприятия налогового контроля</a:t>
            </a:r>
            <a:endParaRPr/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None/>
            </a:pPr>
            <a:r>
              <a:rPr b="1" lang="ru-RU">
                <a:solidFill>
                  <a:schemeClr val="dk1"/>
                </a:solidFill>
              </a:rPr>
              <a:t>11. В Требовании указаны мероприятия налогового контроля, не предусмотренные НК РФ</a:t>
            </a:r>
            <a:endParaRPr/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683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</a:pPr>
            <a:r>
              <a:rPr lang="ru-RU">
                <a:solidFill>
                  <a:schemeClr val="dk1"/>
                </a:solidFill>
              </a:rPr>
              <a:t>Предпроверочный анализ</a:t>
            </a:r>
            <a:endParaRPr/>
          </a:p>
          <a:p>
            <a:pPr indent="-3683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</a:pPr>
            <a:r>
              <a:rPr lang="ru-RU">
                <a:solidFill>
                  <a:schemeClr val="dk1"/>
                </a:solidFill>
              </a:rPr>
              <a:t>Иные мероприятия налогового контроля</a:t>
            </a:r>
            <a:endParaRPr/>
          </a:p>
          <a:p>
            <a:pPr indent="-3683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</a:pPr>
            <a:r>
              <a:rPr lang="ru-RU">
                <a:solidFill>
                  <a:schemeClr val="dk1"/>
                </a:solidFill>
              </a:rPr>
              <a:t>Налоговый мониторинг (но организации не участвует в такой форме налогового контроля)</a:t>
            </a:r>
            <a:endParaRPr/>
          </a:p>
          <a:p>
            <a:pPr indent="-3683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</a:pPr>
            <a:r>
              <a:rPr lang="ru-RU">
                <a:solidFill>
                  <a:schemeClr val="dk1"/>
                </a:solidFill>
              </a:rPr>
              <a:t>Отработка сложных разрывов</a:t>
            </a:r>
            <a:endParaRPr/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None/>
            </a:pPr>
            <a:r>
              <a:rPr lang="ru-RU">
                <a:solidFill>
                  <a:schemeClr val="dk1"/>
                </a:solidFill>
              </a:rPr>
              <a:t>п. 2 ст. 93.1 НК РФ – отказ только по данной причине повлечет привлечение к ответственности. ФНС не обязана расшифровывать мероприятия (Постановление АС СЗО от 04.06.2020г. № Ф07-4833/2020 по делу № А56-101166/2019)</a:t>
            </a:r>
            <a:endParaRPr/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None/>
            </a:pPr>
            <a:r>
              <a:rPr lang="ru-RU" u="sng">
                <a:solidFill>
                  <a:schemeClr val="dk1"/>
                </a:solidFill>
              </a:rPr>
              <a:t> В ответе:</a:t>
            </a:r>
            <a:endParaRPr/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u="sng">
              <a:solidFill>
                <a:schemeClr val="dk1"/>
              </a:solidFill>
            </a:endParaRPr>
          </a:p>
          <a:p>
            <a:pPr indent="-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</a:pPr>
            <a:r>
              <a:rPr lang="ru-RU">
                <a:solidFill>
                  <a:schemeClr val="dk1"/>
                </a:solidFill>
              </a:rPr>
              <a:t>Процитировать статью НК РФ, указанную в Требовании</a:t>
            </a:r>
            <a:endParaRPr/>
          </a:p>
          <a:p>
            <a:pPr indent="-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</a:pPr>
            <a:r>
              <a:rPr lang="ru-RU">
                <a:solidFill>
                  <a:schemeClr val="dk1"/>
                </a:solidFill>
              </a:rPr>
              <a:t>Пояснить о мероприятии налогового контроля, которое не предусмотрено НК РФ</a:t>
            </a:r>
            <a:endParaRPr/>
          </a:p>
          <a:p>
            <a:pPr indent="-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</a:pPr>
            <a:r>
              <a:rPr lang="ru-RU">
                <a:solidFill>
                  <a:schemeClr val="dk1"/>
                </a:solidFill>
              </a:rPr>
              <a:t>Пояснить, что не являетесь участником, например, налогового мониторинга</a:t>
            </a:r>
            <a:endParaRPr/>
          </a:p>
          <a:p>
            <a:pPr indent="-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</a:pPr>
            <a:r>
              <a:rPr lang="ru-RU">
                <a:solidFill>
                  <a:schemeClr val="dk1"/>
                </a:solidFill>
              </a:rPr>
              <a:t>Пояснить, что внутренние письма, регламенты не содержат обязательных правил поведения и не влекут правовых последствий</a:t>
            </a:r>
            <a:endParaRPr/>
          </a:p>
          <a:p>
            <a:pPr indent="-889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</a:pPr>
            <a:r>
              <a:rPr lang="ru-RU">
                <a:solidFill>
                  <a:schemeClr val="dk1"/>
                </a:solidFill>
              </a:rPr>
              <a:t>Уточнить полученное требование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Play"/>
              <a:buNone/>
            </a:pPr>
            <a:r>
              <a:rPr b="1" lang="ru-RU">
                <a:solidFill>
                  <a:schemeClr val="dk1"/>
                </a:solidFill>
              </a:rPr>
              <a:t>Судебная практика: </a:t>
            </a:r>
            <a:r>
              <a:rPr lang="ru-RU">
                <a:solidFill>
                  <a:schemeClr val="dk1"/>
                </a:solidFill>
              </a:rPr>
              <a:t>Постановление 9ААС №09АП-76715/2021 от 14.12.2021 по делу №А40-105384/21</a:t>
            </a:r>
            <a:endParaRPr/>
          </a:p>
          <a:p>
            <a:pPr indent="-381000" lvl="0" marL="381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None/>
            </a:pPr>
            <a:r>
              <a:rPr lang="ru-RU">
                <a:solidFill>
                  <a:schemeClr val="dk1"/>
                </a:solidFill>
              </a:rPr>
              <a:t>			 Постановление АС ЦО от 15.12.21г. №Ф10-5716/2021 по делу № А08-10169/2020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ткань, дизайн&#10;&#10;Контент, сгенерированный ИИ, может содержать ошибки." id="508" name="Google Shape;508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36"/>
          <p:cNvSpPr txBox="1"/>
          <p:nvPr/>
        </p:nvSpPr>
        <p:spPr>
          <a:xfrm>
            <a:off x="690282" y="1062212"/>
            <a:ext cx="11035500" cy="55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Знать свои полномочия и полномочия ИФНС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Ориентироваться в правоприменительной практике 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Оценивать и анализировать полученные Требования 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Научиться считывать «сигналы» в Требовании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Представлять качественные пояснения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Контролировать объем и содержание представляемых документов/информации (не представлять «лишнюю» информацию)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Проводить анализ деятельности налогоплательщика на предмет наличия «проблемных зон», оценивать их с точки зрения ИФНС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Проанализировать существующую структуру бизнеса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Соблюдать контрольные соотношения, показатели налоговой нагрузки, доли налоговых вычетов и т.п. 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Мониторить (проверять) контрагентов, выявлять налоговые риски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Выработать положение о выборе контрагентов (коммерческая осмотрительность)</a:t>
            </a:r>
            <a:endParaRPr sz="1800"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Держать под контролем: смену директоров, учредителей, миграцию контрагента и т.п.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Контролировать выполнение сделки контрагентами (доказательства реальности сделки)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Выработать деловые цели при ведении бизнеса группой компаний </a:t>
            </a:r>
            <a:endParaRPr>
              <a:solidFill>
                <a:schemeClr val="dk1"/>
              </a:solidFill>
            </a:endParaRPr>
          </a:p>
          <a:p>
            <a:pPr indent="-11430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✔"/>
            </a:pPr>
            <a:r>
              <a:rPr lang="ru-RU" sz="1800">
                <a:solidFill>
                  <a:schemeClr val="dk1"/>
                </a:solidFill>
              </a:rPr>
              <a:t>Занимайте проактивную позицию при взаимодействии с ИФНС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510" name="Google Shape;510;p36"/>
          <p:cNvSpPr txBox="1"/>
          <p:nvPr/>
        </p:nvSpPr>
        <p:spPr>
          <a:xfrm>
            <a:off x="3576916" y="122032"/>
            <a:ext cx="4661700" cy="8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4D4D4D"/>
                </a:solidFill>
                <a:latin typeface="Play"/>
                <a:ea typeface="Play"/>
                <a:cs typeface="Play"/>
                <a:sym typeface="Play"/>
              </a:rPr>
              <a:t>Готовим пояснения и документы</a:t>
            </a:r>
            <a:r>
              <a:rPr lang="ru-RU" sz="18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снимок экрана, текст, искусство, мультфильм&#10;&#10;Контент, сгенерированный ИИ, может содержать ошибки." id="515" name="Google Shape;515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3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7" name="Google Shape;517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2812" y="419096"/>
            <a:ext cx="3660432" cy="4432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26055" y="419098"/>
            <a:ext cx="3739889" cy="4432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8756" y="419097"/>
            <a:ext cx="3660432" cy="4432451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37"/>
          <p:cNvSpPr/>
          <p:nvPr/>
        </p:nvSpPr>
        <p:spPr>
          <a:xfrm>
            <a:off x="9688115" y="533400"/>
            <a:ext cx="907256" cy="990600"/>
          </a:xfrm>
          <a:prstGeom prst="ellipse">
            <a:avLst/>
          </a:prstGeom>
          <a:solidFill>
            <a:srgbClr val="EEE0B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37"/>
          <p:cNvSpPr/>
          <p:nvPr/>
        </p:nvSpPr>
        <p:spPr>
          <a:xfrm>
            <a:off x="308688" y="5070588"/>
            <a:ext cx="360868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WhatsApp: +7 (906)325 44 18</a:t>
            </a:r>
            <a:endParaRPr/>
          </a:p>
        </p:txBody>
      </p:sp>
      <p:sp>
        <p:nvSpPr>
          <p:cNvPr id="522" name="Google Shape;522;p37"/>
          <p:cNvSpPr/>
          <p:nvPr/>
        </p:nvSpPr>
        <p:spPr>
          <a:xfrm>
            <a:off x="4755504" y="5070588"/>
            <a:ext cx="268099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Telegram: @alsuprofit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37"/>
          <p:cNvSpPr/>
          <p:nvPr/>
        </p:nvSpPr>
        <p:spPr>
          <a:xfrm>
            <a:off x="8921604" y="5070588"/>
            <a:ext cx="231473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Сайт: alsunalog.ru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4" name="Google Shape;524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5367" y="1116225"/>
            <a:ext cx="3735322" cy="3735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060786" y="965700"/>
            <a:ext cx="4036371" cy="4036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3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061622" y="949508"/>
            <a:ext cx="4068753" cy="4068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Шрифт, текст, Графика, графический дизайн&#10;&#10;Контент, сгенерированный ИИ, может содержать ошибки." id="531" name="Google Shape;531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7" name="Google Shape;537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39"/>
          <p:cNvSpPr/>
          <p:nvPr/>
        </p:nvSpPr>
        <p:spPr>
          <a:xfrm>
            <a:off x="495300" y="285750"/>
            <a:ext cx="11201400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rgbClr val="E6D09A"/>
                </a:solidFill>
                <a:latin typeface="Arial"/>
                <a:ea typeface="Arial"/>
                <a:cs typeface="Arial"/>
                <a:sym typeface="Arial"/>
              </a:rPr>
              <a:t>СПИКЕРЫ И КОНТАКТЫ</a:t>
            </a:r>
            <a:endParaRPr/>
          </a:p>
        </p:txBody>
      </p:sp>
      <p:sp>
        <p:nvSpPr>
          <p:cNvPr id="540" name="Google Shape;540;p39"/>
          <p:cNvSpPr/>
          <p:nvPr/>
        </p:nvSpPr>
        <p:spPr>
          <a:xfrm>
            <a:off x="2266950" y="2103973"/>
            <a:ext cx="3476625" cy="5191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Вероника Бойко</a:t>
            </a:r>
            <a:endParaRPr b="1" sz="2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9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rgbClr val="E6D09A"/>
                </a:solidFill>
                <a:latin typeface="Arial"/>
                <a:ea typeface="Arial"/>
                <a:cs typeface="Arial"/>
                <a:sym typeface="Arial"/>
              </a:rPr>
              <a:t>Директор ООО «Альба Групп»</a:t>
            </a:r>
            <a:endParaRPr b="1" sz="1600">
              <a:solidFill>
                <a:srgbClr val="E6D09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3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E6D09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3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Центр компетенции по ЭДО</a:t>
            </a:r>
            <a:endParaRPr/>
          </a:p>
          <a:p>
            <a:pPr indent="0" lvl="0" marL="0" marR="0" rtl="0" algn="l">
              <a:spcBef>
                <a:spcPts val="9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Официальный партнер фирмы 1С</a:t>
            </a:r>
            <a:br>
              <a:rPr lang="ru-RU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и 1С-Битрикс</a:t>
            </a:r>
            <a:endParaRPr/>
          </a:p>
          <a:p>
            <a:pPr indent="0" lvl="0" marL="0" marR="0" rtl="0" algn="l">
              <a:spcBef>
                <a:spcPts val="9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Участник проекта «1С:Центры ERP»</a:t>
            </a:r>
            <a:endParaRPr/>
          </a:p>
          <a:p>
            <a:pPr indent="0" lvl="0" marL="0" marR="0" rtl="0" algn="l">
              <a:spcBef>
                <a:spcPts val="24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E6D09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8"/>
              </a:spcBef>
              <a:spcAft>
                <a:spcPts val="0"/>
              </a:spcAft>
              <a:buNone/>
            </a:pPr>
            <a:br>
              <a:rPr b="1" lang="ru-RU" sz="1100">
                <a:solidFill>
                  <a:srgbClr val="E6D09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1100">
                <a:solidFill>
                  <a:srgbClr val="E6D09A"/>
                </a:solidFill>
                <a:latin typeface="Arial"/>
                <a:ea typeface="Arial"/>
                <a:cs typeface="Arial"/>
                <a:sym typeface="Arial"/>
              </a:rPr>
              <a:t>E-MAIL          </a:t>
            </a:r>
            <a:r>
              <a:rPr b="1" lang="ru-RU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va.boyko@alba-group.pro</a:t>
            </a:r>
            <a:br>
              <a:rPr b="1" lang="ru-RU" sz="1100">
                <a:solidFill>
                  <a:srgbClr val="E6D09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1100">
                <a:solidFill>
                  <a:srgbClr val="E6D09A"/>
                </a:solidFill>
                <a:latin typeface="Arial"/>
                <a:ea typeface="Arial"/>
                <a:cs typeface="Arial"/>
                <a:sym typeface="Arial"/>
              </a:rPr>
              <a:t>TELEGRAM  </a:t>
            </a:r>
            <a:r>
              <a:rPr b="1" lang="ru-RU" sz="14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@veronika_b</a:t>
            </a:r>
            <a:endParaRPr/>
          </a:p>
          <a:p>
            <a:pPr indent="0" lvl="0" marL="0" marR="0" rtl="0" algn="l">
              <a:spcBef>
                <a:spcPts val="8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E6D09A"/>
                </a:solidFill>
                <a:latin typeface="Arial"/>
                <a:ea typeface="Arial"/>
                <a:cs typeface="Arial"/>
                <a:sym typeface="Arial"/>
              </a:rPr>
              <a:t>ТЕЛЕФОН    </a:t>
            </a:r>
            <a:r>
              <a:rPr b="1" lang="ru-RU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+7 904 668-60-55</a:t>
            </a:r>
            <a:br>
              <a:rPr b="1" lang="ru-RU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1100">
                <a:solidFill>
                  <a:srgbClr val="E6D09A"/>
                </a:solidFill>
                <a:latin typeface="Arial"/>
                <a:ea typeface="Arial"/>
                <a:cs typeface="Arial"/>
                <a:sym typeface="Arial"/>
              </a:rPr>
              <a:t>САЙТ             </a:t>
            </a:r>
            <a:r>
              <a:rPr b="1" lang="ru-RU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alba-group.pro</a:t>
            </a:r>
            <a:endParaRPr b="1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39"/>
          <p:cNvSpPr/>
          <p:nvPr/>
        </p:nvSpPr>
        <p:spPr>
          <a:xfrm>
            <a:off x="8020050" y="2103973"/>
            <a:ext cx="3714750" cy="5191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Алсу Строгалева</a:t>
            </a:r>
            <a:endParaRPr b="1" sz="2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9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E6D09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8"/>
              </a:spcBef>
              <a:spcAft>
                <a:spcPts val="0"/>
              </a:spcAft>
              <a:buNone/>
            </a:pPr>
            <a:r>
              <a:rPr b="1" lang="ru-RU" sz="1400">
                <a:solidFill>
                  <a:srgbClr val="E6D09A"/>
                </a:solidFill>
                <a:latin typeface="Arial"/>
                <a:ea typeface="Arial"/>
                <a:cs typeface="Arial"/>
                <a:sym typeface="Arial"/>
              </a:rPr>
              <a:t>Налоговый консультант. </a:t>
            </a:r>
            <a:r>
              <a:rPr lang="ru-RU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Член Федеральной палаты налоговых консультантов</a:t>
            </a:r>
            <a:endParaRPr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8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E6D09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8"/>
              </a:spcBef>
              <a:spcAft>
                <a:spcPts val="0"/>
              </a:spcAft>
              <a:buNone/>
            </a:pPr>
            <a:r>
              <a:rPr b="1" lang="ru-RU" sz="1400">
                <a:solidFill>
                  <a:srgbClr val="E6D09A"/>
                </a:solidFill>
                <a:latin typeface="Arial"/>
                <a:ea typeface="Arial"/>
                <a:cs typeface="Arial"/>
                <a:sym typeface="Arial"/>
              </a:rPr>
              <a:t>Эксперт </a:t>
            </a:r>
            <a:r>
              <a:rPr lang="ru-RU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в области налогового права</a:t>
            </a:r>
            <a:br>
              <a:rPr lang="ru-RU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и бухгалтерского учета</a:t>
            </a:r>
            <a:endParaRPr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8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Собственник консалтингового агентства</a:t>
            </a:r>
            <a:endParaRPr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8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E6D09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8"/>
              </a:spcBef>
              <a:spcAft>
                <a:spcPts val="0"/>
              </a:spcAft>
              <a:buNone/>
            </a:pPr>
            <a:r>
              <a:rPr b="1" lang="ru-RU" sz="1400">
                <a:solidFill>
                  <a:srgbClr val="E6D09A"/>
                </a:solidFill>
                <a:latin typeface="Arial"/>
                <a:ea typeface="Arial"/>
                <a:cs typeface="Arial"/>
                <a:sym typeface="Arial"/>
              </a:rPr>
              <a:t>Судебный эксперт </a:t>
            </a:r>
            <a:r>
              <a:rPr lang="ru-RU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в сфере судебной экономической экспертизы</a:t>
            </a:r>
            <a:endParaRPr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8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E6D09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7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E6D09A"/>
                </a:solidFill>
                <a:latin typeface="Arial"/>
                <a:ea typeface="Arial"/>
                <a:cs typeface="Arial"/>
                <a:sym typeface="Arial"/>
              </a:rPr>
              <a:t>TELEGRAM  </a:t>
            </a:r>
            <a:r>
              <a:rPr b="1" lang="ru-RU" sz="1400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@alsuprofit</a:t>
            </a:r>
            <a:endParaRPr/>
          </a:p>
          <a:p>
            <a:pPr indent="0" lvl="0" marL="0" marR="0" rtl="0" algn="l">
              <a:spcBef>
                <a:spcPts val="7"/>
              </a:spcBef>
              <a:spcAft>
                <a:spcPts val="0"/>
              </a:spcAft>
              <a:buNone/>
            </a:pPr>
            <a:r>
              <a:rPr b="1" lang="ru-RU" sz="1100">
                <a:solidFill>
                  <a:srgbClr val="E6D09A"/>
                </a:solidFill>
                <a:latin typeface="Arial"/>
                <a:ea typeface="Arial"/>
                <a:cs typeface="Arial"/>
                <a:sym typeface="Arial"/>
              </a:rPr>
              <a:t>WHATSAPP  </a:t>
            </a:r>
            <a:r>
              <a:rPr b="1" lang="ru-RU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+7 906 325-44-18</a:t>
            </a:r>
            <a:br>
              <a:rPr b="1" lang="ru-RU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1100">
                <a:solidFill>
                  <a:srgbClr val="E6D09A"/>
                </a:solidFill>
                <a:latin typeface="Arial"/>
                <a:ea typeface="Arial"/>
                <a:cs typeface="Arial"/>
                <a:sym typeface="Arial"/>
              </a:rPr>
              <a:t>САЙТ              </a:t>
            </a:r>
            <a:r>
              <a:rPr b="1" lang="ru-RU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alsunalog.ru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2" name="Google Shape;542;p39"/>
          <p:cNvPicPr preferRelativeResize="0"/>
          <p:nvPr/>
        </p:nvPicPr>
        <p:blipFill rotWithShape="1">
          <a:blip r:embed="rId6">
            <a:alphaModFix/>
          </a:blip>
          <a:srcRect b="6142" l="0" r="0" t="6142"/>
          <a:stretch/>
        </p:blipFill>
        <p:spPr>
          <a:xfrm>
            <a:off x="590550" y="2161123"/>
            <a:ext cx="1428750" cy="142875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43" name="Google Shape;543;p3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73568" y="4142323"/>
            <a:ext cx="1281764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3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343650" y="2161123"/>
            <a:ext cx="1428750" cy="142875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45" name="Google Shape;545;p3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419850" y="4142323"/>
            <a:ext cx="1295400" cy="129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размытие&#10;&#10;Контент, сгенерированный ИИ, может содержать ошибки." id="123" name="Google Shape;12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4"/>
          <p:cNvSpPr txBox="1"/>
          <p:nvPr/>
        </p:nvSpPr>
        <p:spPr>
          <a:xfrm>
            <a:off x="1156446" y="197186"/>
            <a:ext cx="10399059" cy="3987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Налоговый контроль - 2026: ключевые тренды и зоны риска для бизнеса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"/>
          <p:cNvSpPr txBox="1"/>
          <p:nvPr/>
        </p:nvSpPr>
        <p:spPr>
          <a:xfrm>
            <a:off x="374149" y="1266050"/>
            <a:ext cx="11028000" cy="48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>
                <a:solidFill>
                  <a:schemeClr val="dk1"/>
                </a:solidFill>
              </a:rPr>
              <a:t>Переквалификация договоров с самозанятыми и ИП</a:t>
            </a:r>
            <a:r>
              <a:rPr lang="ru-RU">
                <a:solidFill>
                  <a:schemeClr val="dk1"/>
                </a:solidFill>
              </a:rPr>
              <a:t> в трудовые отношения. Схемы, когда бывших сотрудников привлекают через подконтрольных ИП выявляются инспекторами уже в рамках камеральных проверок.</a:t>
            </a:r>
            <a:endParaRPr/>
          </a:p>
          <a:p>
            <a:pPr indent="0" lvl="0" marL="0" marR="0" rtl="0" algn="l">
              <a:lnSpc>
                <a:spcPct val="108333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ru-RU">
                <a:solidFill>
                  <a:schemeClr val="dk1"/>
                </a:solidFill>
              </a:rPr>
              <a:t>Искусственное дробление бизнеса. 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ru-RU">
                <a:solidFill>
                  <a:schemeClr val="dk1"/>
                </a:solidFill>
              </a:rPr>
              <a:t>«Зарплатные схемы» и необоснованный подотчет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ru-RU">
                <a:solidFill>
                  <a:schemeClr val="dk1"/>
                </a:solidFill>
              </a:rPr>
              <a:t> </a:t>
            </a:r>
            <a:r>
              <a:rPr lang="ru-RU">
                <a:solidFill>
                  <a:schemeClr val="dk1"/>
                </a:solidFill>
              </a:rPr>
              <a:t>Выплата части зарплаты «в конверте» и сокрытие реальной численности сотрудников эффективно выявляются налоговыми органами. Инспекторы допрашивают персонал и применяют расчетные методы для определения реального фонда оплаты труда (например, Постановление АС ПО от 25.02.2025 года по делу № А49-3680/2023).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8333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dk1"/>
                </a:solidFill>
              </a:rPr>
              <a:t>Регулярная выдача крупных сумм под отчет руководителям без экономического обоснования (приказов, авансовых отчетов) — еще одна зона риска. Если такие перечисления совпадают по времени с крупными личными покупками руководства, налоговые органы могут признать эти средства доходом ФЛ и доначислить НДФЛ (например, Постановление ЗСО от 17.10.2024 года по делу № А75-17856/2022).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8333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dk1"/>
                </a:solidFill>
              </a:rPr>
              <a:t> 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ru-RU">
                <a:solidFill>
                  <a:schemeClr val="dk1"/>
                </a:solidFill>
              </a:rPr>
              <a:t>Совместные проверки ФНС и силовых структур</a:t>
            </a:r>
            <a:r>
              <a:rPr lang="ru-RU">
                <a:solidFill>
                  <a:schemeClr val="dk1"/>
                </a:solidFill>
              </a:rPr>
              <a:t> стали нормой — на их основании возбуждается более 70% уголовных дел по налоговым составам.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размытие&#10;&#10;Контент, сгенерированный ИИ, может содержать ошибки." id="130" name="Google Shape;13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5"/>
          <p:cNvSpPr txBox="1"/>
          <p:nvPr/>
        </p:nvSpPr>
        <p:spPr>
          <a:xfrm>
            <a:off x="1156446" y="197186"/>
            <a:ext cx="10399059" cy="3987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Налоговый контроль - 2026: ключевые тренды и зоны риска для бизнеса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5"/>
          <p:cNvSpPr txBox="1"/>
          <p:nvPr/>
        </p:nvSpPr>
        <p:spPr>
          <a:xfrm>
            <a:off x="614550" y="961775"/>
            <a:ext cx="11371200" cy="63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</a:rPr>
              <a:t>Персональная ответственность КДЛ</a:t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8333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</a:rPr>
              <a:t>ФНС целенаправленно выявляет выгодоприобретателей (бенефициаров) налоговых схем и указывает в решениях на виновность конкретных должностных лиц. Это увеличивает риск персональной ответственности (уголовной и субсидиарной).</a:t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8333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</a:rPr>
              <a:t>Если у компании нет средств для погашения задолженности, налоговый орган инициирует процедуру банкротства и привлекает контролирующих лиц должника (руководителей, учредителей) к субсидиарной ответственности. </a:t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8333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</a:rPr>
              <a:t> </a:t>
            </a:r>
            <a:endParaRPr/>
          </a:p>
          <a:p>
            <a:pPr indent="0" lvl="0" marL="0" marR="0" rtl="0" algn="l">
              <a:lnSpc>
                <a:spcPct val="108333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69642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7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chemeClr val="dk1"/>
                </a:solidFill>
              </a:rPr>
              <a:t>Как защитить бизнес?</a:t>
            </a:r>
            <a:endParaRPr b="1" sz="2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8125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8125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</a:rPr>
              <a:t>          Пассивная позиция и решение проблем по мере их поступления</a:t>
            </a:r>
            <a:endParaRPr sz="24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</a:rPr>
              <a:t>  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</a:rPr>
              <a:t>          Проактивное управление налоговыми рисками</a:t>
            </a:r>
            <a:endParaRPr sz="24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668265" y="5364980"/>
            <a:ext cx="313800" cy="286800"/>
          </a:xfrm>
          <a:prstGeom prst="noSmoking">
            <a:avLst>
              <a:gd fmla="val 18750" name="adj"/>
            </a:avLst>
          </a:prstGeom>
          <a:solidFill>
            <a:srgbClr val="FF0000"/>
          </a:solidFill>
          <a:ln cap="flat" cmpd="sng" w="19050">
            <a:solidFill>
              <a:srgbClr val="082836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614550" y="6165250"/>
            <a:ext cx="421200" cy="414000"/>
          </a:xfrm>
          <a:prstGeom prst="mathPlus">
            <a:avLst>
              <a:gd fmla="val 23520" name="adj1"/>
            </a:avLst>
          </a:prstGeom>
          <a:solidFill>
            <a:srgbClr val="00B050"/>
          </a:solidFill>
          <a:ln cap="flat" cmpd="sng" w="19050">
            <a:solidFill>
              <a:srgbClr val="082836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Бежевый&#10;&#10;Контент, сгенерированный ИИ, может содержать ошибки." id="139" name="Google Shape;13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3035" cy="8064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124419"/>
            <a:ext cx="12183035" cy="4356846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6"/>
          <p:cNvSpPr txBox="1"/>
          <p:nvPr/>
        </p:nvSpPr>
        <p:spPr>
          <a:xfrm>
            <a:off x="4069976" y="720892"/>
            <a:ext cx="612289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Отработка налоговых рисков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зарисовка, искусство&#10;&#10;Контент, сгенерированный ИИ, может содержать ошибки." id="146" name="Google Shape;14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b="1" lang="ru-RU" sz="4400">
                <a:solidFill>
                  <a:srgbClr val="3F3F3F"/>
                </a:solidFill>
              </a:rPr>
              <a:t>Виды и формы налогового контроля</a:t>
            </a:r>
            <a:endParaRPr/>
          </a:p>
        </p:txBody>
      </p:sp>
      <p:sp>
        <p:nvSpPr>
          <p:cNvPr id="148" name="Google Shape;148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ct val="156863"/>
              <a:buFont typeface="Play"/>
              <a:buNone/>
            </a:pPr>
            <a:r>
              <a:rPr lang="ru-RU" sz="2550"/>
              <a:t>Виды налогового контроля (ст. 82 НК РФ):</a:t>
            </a:r>
            <a:endParaRPr sz="2550"/>
          </a:p>
          <a:p>
            <a:pPr indent="0" lvl="0" marL="0" rtl="0" algn="just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4D4D4D"/>
              </a:buClr>
              <a:buSzPct val="109804"/>
              <a:buFont typeface="Play"/>
              <a:buNone/>
            </a:pPr>
            <a:r>
              <a:rPr lang="ru-RU" sz="2550"/>
              <a:t>«</a:t>
            </a:r>
            <a:r>
              <a:rPr lang="ru-RU" sz="2550" u="sng"/>
              <a:t>Налоговый контроль </a:t>
            </a:r>
            <a:r>
              <a:rPr lang="ru-RU" sz="2550"/>
              <a:t>проводится должностными лицами налоговых органов в пределах своей компетенции посредством </a:t>
            </a:r>
            <a:r>
              <a:rPr b="1" lang="ru-RU" sz="2550"/>
              <a:t>налоговых проверок, получения объяснений</a:t>
            </a:r>
            <a:r>
              <a:rPr lang="ru-RU" sz="2550"/>
              <a:t> налогоплательщиков, налоговых агентов и плательщиков сбора, плательщиков страховых взносов, </a:t>
            </a:r>
            <a:r>
              <a:rPr b="1" lang="ru-RU" sz="2550"/>
              <a:t>проверки данных учета и отчетности, осмотра помещений и территорий</a:t>
            </a:r>
            <a:r>
              <a:rPr lang="ru-RU" sz="2550"/>
              <a:t>, используемых для извлечения дохода (прибыли), а также в других формах, предусмотренных НК РФ»</a:t>
            </a:r>
            <a:endParaRPr sz="2550"/>
          </a:p>
          <a:p>
            <a:pPr indent="0" lvl="0" marL="0" rtl="0" algn="just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25490"/>
              <a:buFont typeface="Arial"/>
              <a:buNone/>
            </a:pPr>
            <a:r>
              <a:t/>
            </a:r>
            <a:endParaRPr sz="2550"/>
          </a:p>
          <a:p>
            <a:pPr indent="0" lvl="0" marL="0" rtl="0" algn="just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4D4D4D"/>
              </a:buClr>
              <a:buSzPct val="156863"/>
              <a:buFont typeface="Play"/>
              <a:buNone/>
            </a:pPr>
            <a:r>
              <a:rPr lang="ru-RU" sz="2550"/>
              <a:t>Формы налогового контроля, в частности:</a:t>
            </a:r>
            <a:endParaRPr sz="2550"/>
          </a:p>
          <a:p>
            <a:pPr indent="-125492" lvl="0" marL="0" rtl="0" algn="just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-"/>
            </a:pPr>
            <a:r>
              <a:rPr lang="ru-RU" sz="2550"/>
              <a:t>налоговые проверки</a:t>
            </a:r>
            <a:endParaRPr sz="2550"/>
          </a:p>
          <a:p>
            <a:pPr indent="-125492" lvl="0" marL="0" rtl="0" algn="just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-"/>
            </a:pPr>
            <a:r>
              <a:rPr lang="ru-RU" sz="2550"/>
              <a:t>внепроверочная деятельность (истребование документов/информации, получение объяснений и т.п.)</a:t>
            </a:r>
            <a:endParaRPr sz="2550"/>
          </a:p>
          <a:p>
            <a:pPr indent="-10414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Бежевый&#10;&#10;Контент, сгенерированный ИИ, может содержать ошибки." id="153" name="Google Shape;15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40000" dist="63500">
              <a:schemeClr val="dk1">
                <a:alpha val="30980"/>
              </a:schemeClr>
            </a:outerShdw>
          </a:effectLst>
        </p:spPr>
      </p:pic>
      <p:sp>
        <p:nvSpPr>
          <p:cNvPr id="154" name="Google Shape;154;p8"/>
          <p:cNvSpPr/>
          <p:nvPr/>
        </p:nvSpPr>
        <p:spPr>
          <a:xfrm>
            <a:off x="917015" y="3479801"/>
            <a:ext cx="3675344" cy="1727200"/>
          </a:xfrm>
          <a:prstGeom prst="verticalScroll">
            <a:avLst>
              <a:gd fmla="val 12500" name="adj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63500" rotWithShape="0" algn="ctr" dir="240000" dist="63500">
              <a:schemeClr val="dk1">
                <a:alpha val="3098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rPr>
              <a:t>НАЛОГОВЫЙ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rPr>
              <a:t>КОДЕКС</a:t>
            </a:r>
            <a:endParaRPr/>
          </a:p>
        </p:txBody>
      </p:sp>
      <p:sp>
        <p:nvSpPr>
          <p:cNvPr id="155" name="Google Shape;155;p8"/>
          <p:cNvSpPr/>
          <p:nvPr/>
        </p:nvSpPr>
        <p:spPr>
          <a:xfrm>
            <a:off x="7905471" y="3479803"/>
            <a:ext cx="3470740" cy="1727535"/>
          </a:xfrm>
          <a:prstGeom prst="verticalScroll">
            <a:avLst>
              <a:gd fmla="val 12500" name="adj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63500" rotWithShape="0" algn="ctr" dir="240000" dist="63500">
              <a:schemeClr val="dk1">
                <a:alpha val="3098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rPr>
              <a:t>ПРАВОПРИМЕНИТЕЛЬНАЯ ПРАКТИКА</a:t>
            </a:r>
            <a:endParaRPr/>
          </a:p>
        </p:txBody>
      </p:sp>
      <p:cxnSp>
        <p:nvCxnSpPr>
          <p:cNvPr id="156" name="Google Shape;156;p8"/>
          <p:cNvCxnSpPr>
            <a:stCxn id="154" idx="3"/>
            <a:endCxn id="155" idx="1"/>
          </p:cNvCxnSpPr>
          <p:nvPr/>
        </p:nvCxnSpPr>
        <p:spPr>
          <a:xfrm>
            <a:off x="4376459" y="4343401"/>
            <a:ext cx="3744900" cy="3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57" name="Google Shape;157;p8"/>
          <p:cNvSpPr/>
          <p:nvPr/>
        </p:nvSpPr>
        <p:spPr>
          <a:xfrm>
            <a:off x="5049558" y="2938464"/>
            <a:ext cx="2254250" cy="1404937"/>
          </a:xfrm>
          <a:prstGeom prst="ellipse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63500" rotWithShape="0" algn="ctr" dir="240000" dist="63500">
              <a:schemeClr val="dk1">
                <a:alpha val="3098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4D4D4D"/>
                </a:solidFill>
                <a:latin typeface="Play"/>
                <a:ea typeface="Play"/>
                <a:cs typeface="Play"/>
                <a:sym typeface="Play"/>
              </a:rPr>
              <a:t>ОПТИМАЛЬНОЕ РЕШЕНИЕ</a:t>
            </a:r>
            <a:endParaRPr/>
          </a:p>
        </p:txBody>
      </p:sp>
      <p:sp>
        <p:nvSpPr>
          <p:cNvPr id="158" name="Google Shape;158;p8"/>
          <p:cNvSpPr txBox="1"/>
          <p:nvPr/>
        </p:nvSpPr>
        <p:spPr>
          <a:xfrm>
            <a:off x="764614" y="779633"/>
            <a:ext cx="1045919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Принцип работы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с налоговым Требованием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зарисовка, дизайн, искусство&#10;&#10;Контент, сгенерированный ИИ, может содержать ошибки." id="163" name="Google Shape;16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9"/>
          <p:cNvSpPr txBox="1"/>
          <p:nvPr>
            <p:ph type="title"/>
          </p:nvPr>
        </p:nvSpPr>
        <p:spPr>
          <a:xfrm>
            <a:off x="838200" y="86004"/>
            <a:ext cx="10515600" cy="17517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rPr b="1" i="0" lang="ru-RU" sz="1800" cap="none" strike="noStrike"/>
              <a:t>МАНИФЕСТ ФНС России </a:t>
            </a:r>
            <a:br>
              <a:rPr b="0" i="0" lang="ru-RU" sz="1800" u="sng" cap="none" strike="noStrike">
                <a:solidFill>
                  <a:srgbClr val="CC3300"/>
                </a:solidFill>
              </a:rPr>
            </a:br>
            <a:r>
              <a:rPr b="0" i="0" lang="ru-RU" sz="1800" u="none" cap="none" strike="noStrike">
                <a:solidFill>
                  <a:srgbClr val="4D4D4D"/>
                </a:solidFill>
              </a:rPr>
              <a:t>единообразие поведения налоговых органов </a:t>
            </a:r>
            <a:br>
              <a:rPr b="0" i="0" lang="ru-RU" sz="1800" u="none" cap="none" strike="noStrike">
                <a:solidFill>
                  <a:srgbClr val="4D4D4D"/>
                </a:solidFill>
              </a:rPr>
            </a:br>
            <a:r>
              <a:rPr b="0" i="0" lang="ru-RU" sz="1800" u="none" cap="none" strike="noStrike">
                <a:solidFill>
                  <a:srgbClr val="4D4D4D"/>
                </a:solidFill>
              </a:rPr>
              <a:t>при истребовании документов</a:t>
            </a:r>
            <a:br>
              <a:rPr b="0" i="0" lang="ru-RU" sz="1800" u="none" cap="none" strike="noStrike">
                <a:solidFill>
                  <a:srgbClr val="4D4D4D"/>
                </a:solidFill>
              </a:rPr>
            </a:br>
            <a:br>
              <a:rPr b="1" i="0" lang="ru-RU" sz="1800" u="sng" cap="none" strike="noStrike">
                <a:solidFill>
                  <a:srgbClr val="333399"/>
                </a:solidFill>
              </a:rPr>
            </a:br>
            <a:r>
              <a:rPr b="1" i="0" lang="ru-RU" sz="1800" u="sng" cap="none" strike="noStrike">
                <a:solidFill>
                  <a:srgbClr val="4D4D4D"/>
                </a:solidFill>
              </a:rPr>
              <a:t>Один из основных принципов </a:t>
            </a:r>
            <a:r>
              <a:rPr b="0" i="0" lang="ru-RU" sz="1800" u="none" cap="none" strike="noStrike">
                <a:solidFill>
                  <a:srgbClr val="4D4D4D"/>
                </a:solidFill>
              </a:rPr>
              <a:t>– риско-ориентированный подход (разумность)</a:t>
            </a:r>
            <a:br>
              <a:rPr b="0" i="0" lang="ru-RU" sz="1800" u="none" cap="none" strike="noStrike">
                <a:solidFill>
                  <a:srgbClr val="4D4D4D"/>
                </a:solidFill>
              </a:rPr>
            </a:br>
            <a:endParaRPr sz="1800"/>
          </a:p>
        </p:txBody>
      </p:sp>
      <p:sp>
        <p:nvSpPr>
          <p:cNvPr id="165" name="Google Shape;165;p9"/>
          <p:cNvSpPr txBox="1"/>
          <p:nvPr>
            <p:ph idx="1" type="body"/>
          </p:nvPr>
        </p:nvSpPr>
        <p:spPr>
          <a:xfrm>
            <a:off x="838200" y="1973076"/>
            <a:ext cx="10515600" cy="29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ct val="100000"/>
              <a:buFont typeface="Play"/>
              <a:buNone/>
            </a:pPr>
            <a:r>
              <a:rPr b="1" i="0" lang="ru-RU" sz="1800" u="sng" cap="none" strike="noStrike">
                <a:solidFill>
                  <a:srgbClr val="4D4D4D"/>
                </a:solidFill>
              </a:rPr>
              <a:t>Принципы истребования:</a:t>
            </a:r>
            <a:endParaRPr/>
          </a:p>
          <a:p>
            <a:pPr indent="-220028" lvl="0" marL="228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Char char="⮚"/>
            </a:pPr>
            <a:r>
              <a:rPr i="0" lang="ru-RU" sz="1800" u="none" cap="none" strike="noStrike">
                <a:solidFill>
                  <a:srgbClr val="4D4D4D"/>
                </a:solidFill>
              </a:rPr>
              <a:t>Законность (в рамках полномочий)</a:t>
            </a:r>
            <a:endParaRPr/>
          </a:p>
          <a:p>
            <a:pPr indent="-220028" lvl="0" marL="228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Char char="⮚"/>
            </a:pPr>
            <a:r>
              <a:rPr i="0" lang="ru-RU" sz="1800" u="none" cap="none" strike="noStrike">
                <a:solidFill>
                  <a:srgbClr val="4D4D4D"/>
                </a:solidFill>
              </a:rPr>
              <a:t>Определенность (четкие формулировки)</a:t>
            </a:r>
            <a:endParaRPr/>
          </a:p>
          <a:p>
            <a:pPr indent="-220028" lvl="0" marL="228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Char char="⮚"/>
            </a:pPr>
            <a:r>
              <a:rPr i="0" lang="ru-RU" sz="1800" u="none" cap="none" strike="noStrike">
                <a:solidFill>
                  <a:srgbClr val="4D4D4D"/>
                </a:solidFill>
              </a:rPr>
              <a:t>Однократность (в случае непредставления документов)</a:t>
            </a:r>
            <a:endParaRPr/>
          </a:p>
          <a:p>
            <a:pPr indent="-220028" lvl="0" marL="228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Char char="⮚"/>
            </a:pPr>
            <a:r>
              <a:rPr i="0" lang="ru-RU" sz="1800" u="none" cap="none" strike="noStrike">
                <a:solidFill>
                  <a:srgbClr val="4D4D4D"/>
                </a:solidFill>
              </a:rPr>
              <a:t>Приоритет получения информации из доступных государственных ресурсов</a:t>
            </a:r>
            <a:endParaRPr/>
          </a:p>
          <a:p>
            <a:pPr indent="-220028" lvl="0" marL="228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Char char="⮚"/>
            </a:pPr>
            <a:r>
              <a:rPr i="0" lang="ru-RU" sz="1800" u="none" cap="none" strike="noStrike">
                <a:solidFill>
                  <a:srgbClr val="4D4D4D"/>
                </a:solidFill>
              </a:rPr>
              <a:t>Цифровая среда(ЭДО)</a:t>
            </a:r>
            <a:endParaRPr/>
          </a:p>
          <a:p>
            <a:pPr indent="-220028" lvl="0" marL="228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Char char="⮚"/>
            </a:pPr>
            <a:r>
              <a:rPr i="0" lang="ru-RU" sz="1800" u="none" cap="none" strike="noStrike">
                <a:solidFill>
                  <a:srgbClr val="4D4D4D"/>
                </a:solidFill>
              </a:rPr>
              <a:t>Срочность (мотивированный запрос-продление срока)</a:t>
            </a:r>
            <a:endParaRPr sz="1800">
              <a:solidFill>
                <a:srgbClr val="4D4D4D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i="0" sz="1800" u="none" cap="none" strike="noStrike">
              <a:solidFill>
                <a:srgbClr val="4D4D4D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i="0" lang="ru-RU" sz="1800" u="none" cap="none" strike="noStrike"/>
              <a:t>Внимание!</a:t>
            </a:r>
            <a:r>
              <a:rPr i="0" lang="ru-RU" sz="1800" u="none" cap="none" strike="noStrike"/>
              <a:t> Налоговому органу запрещено истребовать документы по телефону или электронной почте.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166" name="Google Shape;166;p9"/>
          <p:cNvSpPr txBox="1"/>
          <p:nvPr/>
        </p:nvSpPr>
        <p:spPr>
          <a:xfrm>
            <a:off x="945777" y="5351056"/>
            <a:ext cx="618564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Письмо ФНС России от 26.06.2023г. №СД-4-2/8096@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«О рекомендациях по истребованию»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2025-07-08T19:25:00Z</dcterms:created>
  <dc:creator>Алсу Строгалева</dc:creator>
</cp:coreProperties>
</file>