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36.xml" ContentType="application/vnd.openxmlformats-officedocument.presentationml.notesSlide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tags/tag30.xml" ContentType="application/vnd.openxmlformats-officedocument.presentationml.tags+xml"/>
  <Override PartName="/ppt/notesSlides/notesSlide38.xml" ContentType="application/vnd.openxmlformats-officedocument.presentationml.notesSlide+xml"/>
  <Override PartName="/ppt/tags/tag31.xml" ContentType="application/vnd.openxmlformats-officedocument.presentationml.tags+xml"/>
  <Override PartName="/ppt/notesSlides/notesSlide39.xml" ContentType="application/vnd.openxmlformats-officedocument.presentationml.notesSlide+xml"/>
  <Override PartName="/ppt/tags/tag32.xml" ContentType="application/vnd.openxmlformats-officedocument.presentationml.tags+xml"/>
  <Override PartName="/ppt/notesSlides/notesSlide40.xml" ContentType="application/vnd.openxmlformats-officedocument.presentationml.notesSlide+xml"/>
  <Override PartName="/ppt/tags/tag33.xml" ContentType="application/vnd.openxmlformats-officedocument.presentationml.tags+xml"/>
  <Override PartName="/ppt/notesSlides/notesSlide41.xml" ContentType="application/vnd.openxmlformats-officedocument.presentationml.notesSlide+xml"/>
  <Override PartName="/ppt/tags/tag34.xml" ContentType="application/vnd.openxmlformats-officedocument.presentationml.tags+xml"/>
  <Override PartName="/ppt/notesSlides/notesSlide42.xml" ContentType="application/vnd.openxmlformats-officedocument.presentationml.notesSlide+xml"/>
  <Override PartName="/ppt/tags/tag35.xml" ContentType="application/vnd.openxmlformats-officedocument.presentationml.tags+xml"/>
  <Override PartName="/ppt/notesSlides/notesSlide43.xml" ContentType="application/vnd.openxmlformats-officedocument.presentationml.notesSlide+xml"/>
  <Override PartName="/ppt/tags/tag36.xml" ContentType="application/vnd.openxmlformats-officedocument.presentationml.tags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notesSlides/notesSlide51.xml" ContentType="application/vnd.openxmlformats-officedocument.presentationml.notesSlide+xml"/>
  <Override PartName="/ppt/tags/tag44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45.xml" ContentType="application/vnd.openxmlformats-officedocument.presentationml.tags+xml"/>
  <Override PartName="/ppt/notesSlides/notesSlide54.xml" ContentType="application/vnd.openxmlformats-officedocument.presentationml.notesSlide+xml"/>
  <Override PartName="/ppt/tags/tag46.xml" ContentType="application/vnd.openxmlformats-officedocument.presentationml.tags+xml"/>
  <Override PartName="/ppt/notesSlides/notesSlide55.xml" ContentType="application/vnd.openxmlformats-officedocument.presentationml.notesSlide+xml"/>
  <Override PartName="/ppt/tags/tag47.xml" ContentType="application/vnd.openxmlformats-officedocument.presentationml.tags+xml"/>
  <Override PartName="/ppt/notesSlides/notesSlide56.xml" ContentType="application/vnd.openxmlformats-officedocument.presentationml.notesSlide+xml"/>
  <Override PartName="/ppt/tags/tag48.xml" ContentType="application/vnd.openxmlformats-officedocument.presentationml.tags+xml"/>
  <Override PartName="/ppt/notesSlides/notesSlide57.xml" ContentType="application/vnd.openxmlformats-officedocument.presentationml.notesSlide+xml"/>
  <Override PartName="/ppt/theme/themeOverride2.xml" ContentType="application/vnd.openxmlformats-officedocument.themeOverride+xml"/>
  <Override PartName="/ppt/tags/tag49.xml" ContentType="application/vnd.openxmlformats-officedocument.presentationml.tags+xml"/>
  <Override PartName="/ppt/notesSlides/notesSlide58.xml" ContentType="application/vnd.openxmlformats-officedocument.presentationml.notesSlide+xml"/>
  <Override PartName="/ppt/tags/tag50.xml" ContentType="application/vnd.openxmlformats-officedocument.presentationml.tags+xml"/>
  <Override PartName="/ppt/notesSlides/notesSlide59.xml" ContentType="application/vnd.openxmlformats-officedocument.presentationml.notesSlide+xml"/>
  <Override PartName="/ppt/tags/tag51.xml" ContentType="application/vnd.openxmlformats-officedocument.presentationml.tags+xml"/>
  <Override PartName="/ppt/notesSlides/notesSlide60.xml" ContentType="application/vnd.openxmlformats-officedocument.presentationml.notesSlide+xml"/>
  <Override PartName="/ppt/tags/tag52.xml" ContentType="application/vnd.openxmlformats-officedocument.presentationml.tags+xml"/>
  <Override PartName="/ppt/notesSlides/notesSlide61.xml" ContentType="application/vnd.openxmlformats-officedocument.presentationml.notesSlide+xml"/>
  <Override PartName="/ppt/tags/tag53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handoutMasterIdLst>
    <p:handoutMasterId r:id="rId67"/>
  </p:handoutMasterIdLst>
  <p:sldIdLst>
    <p:sldId id="256" r:id="rId3"/>
    <p:sldId id="365" r:id="rId4"/>
    <p:sldId id="364" r:id="rId5"/>
    <p:sldId id="970" r:id="rId6"/>
    <p:sldId id="973" r:id="rId7"/>
    <p:sldId id="969" r:id="rId8"/>
    <p:sldId id="968" r:id="rId9"/>
    <p:sldId id="971" r:id="rId10"/>
    <p:sldId id="316" r:id="rId11"/>
    <p:sldId id="319" r:id="rId12"/>
    <p:sldId id="320" r:id="rId13"/>
    <p:sldId id="327" r:id="rId14"/>
    <p:sldId id="321" r:id="rId15"/>
    <p:sldId id="323" r:id="rId16"/>
    <p:sldId id="324" r:id="rId17"/>
    <p:sldId id="325" r:id="rId18"/>
    <p:sldId id="353" r:id="rId19"/>
    <p:sldId id="322" r:id="rId20"/>
    <p:sldId id="354" r:id="rId21"/>
    <p:sldId id="355" r:id="rId22"/>
    <p:sldId id="356" r:id="rId23"/>
    <p:sldId id="328" r:id="rId24"/>
    <p:sldId id="329" r:id="rId25"/>
    <p:sldId id="326" r:id="rId26"/>
    <p:sldId id="330" r:id="rId27"/>
    <p:sldId id="331" r:id="rId28"/>
    <p:sldId id="332" r:id="rId29"/>
    <p:sldId id="333" r:id="rId30"/>
    <p:sldId id="338" r:id="rId31"/>
    <p:sldId id="339" r:id="rId32"/>
    <p:sldId id="334" r:id="rId33"/>
    <p:sldId id="335" r:id="rId34"/>
    <p:sldId id="336" r:id="rId35"/>
    <p:sldId id="337" r:id="rId36"/>
    <p:sldId id="340" r:id="rId37"/>
    <p:sldId id="341" r:id="rId38"/>
    <p:sldId id="342" r:id="rId39"/>
    <p:sldId id="343" r:id="rId40"/>
    <p:sldId id="349" r:id="rId41"/>
    <p:sldId id="350" r:id="rId42"/>
    <p:sldId id="351" r:id="rId43"/>
    <p:sldId id="344" r:id="rId44"/>
    <p:sldId id="345" r:id="rId45"/>
    <p:sldId id="346" r:id="rId46"/>
    <p:sldId id="348" r:id="rId47"/>
    <p:sldId id="347" r:id="rId48"/>
    <p:sldId id="357" r:id="rId49"/>
    <p:sldId id="358" r:id="rId50"/>
    <p:sldId id="359" r:id="rId51"/>
    <p:sldId id="360" r:id="rId52"/>
    <p:sldId id="361" r:id="rId53"/>
    <p:sldId id="362" r:id="rId54"/>
    <p:sldId id="368" r:id="rId55"/>
    <p:sldId id="366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13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 (3:15)" id="{C8D3B2A6-977B-4C22-9F80-7F1E5230F0F3}">
          <p14:sldIdLst>
            <p14:sldId id="256"/>
            <p14:sldId id="365"/>
            <p14:sldId id="364"/>
          </p14:sldIdLst>
        </p14:section>
        <p14:section name="Контроль закрытия учетных периодов" id="{5897630C-C51A-9641-9678-6F167B131381}">
          <p14:sldIdLst>
            <p14:sldId id="970"/>
            <p14:sldId id="973"/>
            <p14:sldId id="969"/>
            <p14:sldId id="968"/>
            <p14:sldId id="971"/>
          </p14:sldIdLst>
        </p14:section>
        <p14:section name="Настройка процесса подготовки отчетности" id="{CA18BECE-D5A1-46C4-800C-6A14BD3E69FD}">
          <p14:sldIdLst>
            <p14:sldId id="316"/>
            <p14:sldId id="319"/>
            <p14:sldId id="320"/>
            <p14:sldId id="327"/>
            <p14:sldId id="321"/>
            <p14:sldId id="323"/>
            <p14:sldId id="324"/>
            <p14:sldId id="325"/>
            <p14:sldId id="353"/>
            <p14:sldId id="322"/>
            <p14:sldId id="354"/>
            <p14:sldId id="355"/>
            <p14:sldId id="356"/>
            <p14:sldId id="328"/>
            <p14:sldId id="329"/>
            <p14:sldId id="326"/>
            <p14:sldId id="330"/>
            <p14:sldId id="331"/>
            <p14:sldId id="332"/>
            <p14:sldId id="333"/>
            <p14:sldId id="338"/>
            <p14:sldId id="339"/>
            <p14:sldId id="334"/>
            <p14:sldId id="335"/>
            <p14:sldId id="336"/>
          </p14:sldIdLst>
        </p14:section>
        <p14:section name="Управление процессом подготовки отчетности" id="{0806084E-998C-48E7-BF77-C2EA3047ED9B}">
          <p14:sldIdLst>
            <p14:sldId id="337"/>
            <p14:sldId id="340"/>
            <p14:sldId id="341"/>
            <p14:sldId id="342"/>
            <p14:sldId id="343"/>
            <p14:sldId id="349"/>
            <p14:sldId id="350"/>
            <p14:sldId id="351"/>
            <p14:sldId id="344"/>
            <p14:sldId id="345"/>
            <p14:sldId id="346"/>
            <p14:sldId id="348"/>
            <p14:sldId id="347"/>
          </p14:sldIdLst>
        </p14:section>
        <p14:section name="Матрица бюджетов/отчетов" id="{D44CA23B-3ED6-433F-BA35-617A1809AF9A}">
          <p14:sldIdLst>
            <p14:sldId id="357"/>
            <p14:sldId id="358"/>
            <p14:sldId id="359"/>
            <p14:sldId id="360"/>
            <p14:sldId id="361"/>
            <p14:sldId id="362"/>
          </p14:sldIdLst>
        </p14:section>
        <p14:section name="Работа пользователей. Полномочия" id="{E6F04FDC-747A-4D39-B79E-9AE3E71D52B3}">
          <p14:sldIdLst>
            <p14:sldId id="368"/>
            <p14:sldId id="366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Онянов" initials="ВО" lastIdx="1" clrIdx="0">
    <p:extLst>
      <p:ext uri="{19B8F6BF-5375-455C-9EA6-DF929625EA0E}">
        <p15:presenceInfo xmlns:p15="http://schemas.microsoft.com/office/powerpoint/2012/main" userId="Виталий Оня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3" autoAdjust="0"/>
    <p:restoredTop sz="85294" autoAdjust="0"/>
  </p:normalViewPr>
  <p:slideViewPr>
    <p:cSldViewPr snapToGrid="0" showGuides="1">
      <p:cViewPr varScale="1">
        <p:scale>
          <a:sx n="145" d="100"/>
          <a:sy n="145" d="100"/>
        </p:scale>
        <p:origin x="1848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E799-4B84-456D-B916-E7223BC7056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0935-0374-4C36-8380-F3395DAC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7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8004D-3CE8-456D-A2E2-5A440A8D098C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2E76-B276-420F-A7CD-AA02C495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Далее, необходимо построить дерево последовательных этапов процесса. Здесь функционал аналогичен разработке процесса согласования и универсальных процессов.</a:t>
            </a:r>
          </a:p>
          <a:p>
            <a:r>
              <a:rPr lang="ru-RU" baseline="0" dirty="0"/>
              <a:t>С тем лишь отличием, что доступен всего лишь один вид этапа для добавления – этап процесса подготовки отчетности.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7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нового этапа прежде всего необходимо задать </a:t>
            </a:r>
            <a:r>
              <a:rPr lang="ru-RU" b="1" dirty="0"/>
              <a:t>наименование</a:t>
            </a:r>
            <a:r>
              <a:rPr lang="ru-RU" dirty="0"/>
              <a:t> и выбрать тип </a:t>
            </a:r>
            <a:r>
              <a:rPr lang="ru-RU" b="1" dirty="0"/>
              <a:t>организационных</a:t>
            </a:r>
            <a:r>
              <a:rPr lang="ru-RU" dirty="0"/>
              <a:t> единиц – от этого будет зависеть, по каким организациям будут создаваться документы.</a:t>
            </a:r>
          </a:p>
          <a:p>
            <a:r>
              <a:rPr lang="ru-RU" dirty="0"/>
              <a:t>«Элиминирующая» – для элиминирующих организаций. «Консолидирующая» – соответственно, для консолидирующих. Ну а «Консолидируемая» – для всех остальных.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этом организационная структура будет браться из связанного с процессом регламента подготовки отчетности.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на закладке «</a:t>
            </a:r>
            <a:r>
              <a:rPr lang="ru-RU" b="1" baseline="0" dirty="0"/>
              <a:t>Организационные</a:t>
            </a:r>
            <a:r>
              <a:rPr lang="ru-RU" baseline="0" dirty="0"/>
              <a:t> единицы этапа» дополнительно можно </a:t>
            </a:r>
            <a:r>
              <a:rPr lang="ru-RU" b="1" baseline="0" dirty="0"/>
              <a:t>отфильтровать</a:t>
            </a:r>
            <a:r>
              <a:rPr lang="ru-RU" baseline="0" dirty="0"/>
              <a:t> организации для которых будут создаваться и обрабатываться документы. </a:t>
            </a:r>
          </a:p>
          <a:p>
            <a:r>
              <a:rPr lang="ru-RU" baseline="0" dirty="0"/>
              <a:t>Если не заполнять – будут использоваться все организации организационной структуры регламента, с поправкой на заданный тип организационной единицы. </a:t>
            </a:r>
          </a:p>
          <a:p>
            <a:r>
              <a:rPr lang="ru-RU" baseline="0" dirty="0"/>
              <a:t>А далее на этот список можно наложить довольно гибкие фильтры в формате отборов системы компоновки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4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таблице «</a:t>
            </a:r>
            <a:r>
              <a:rPr lang="ru-RU" b="1" baseline="0" dirty="0"/>
              <a:t>Формируемые</a:t>
            </a:r>
            <a:r>
              <a:rPr lang="ru-RU" baseline="0" dirty="0"/>
              <a:t> документы» задаются типы обрабатываемых </a:t>
            </a:r>
            <a:r>
              <a:rPr lang="ru-RU" b="1" baseline="0" dirty="0"/>
              <a:t>документов</a:t>
            </a:r>
            <a:r>
              <a:rPr lang="ru-RU" b="0" baseline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0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 текущий момент поддерживается более 20 типов документов – это все документы подсистем «Бюджетирование и отчетность» и «Консолидация по МСФО». </a:t>
            </a:r>
          </a:p>
          <a:p>
            <a:endParaRPr lang="ru-RU" baseline="0" dirty="0"/>
          </a:p>
          <a:p>
            <a:r>
              <a:rPr lang="ru-RU" baseline="0" dirty="0"/>
              <a:t>Благодаря этому можно реализовать любой по своей сложности процесс как подготовки бюджетных форм и консолидированной отчетности, так и МСФО.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44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Вот пример процесса получения комплекта консолидированной отчетности по МСФО.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0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>
                <a:solidFill>
                  <a:srgbClr val="FF0000"/>
                </a:solidFill>
              </a:rPr>
              <a:t>ВАЖНО! </a:t>
            </a:r>
            <a:r>
              <a:rPr lang="ru-RU" b="0" baseline="0" dirty="0">
                <a:solidFill>
                  <a:srgbClr val="FF0000"/>
                </a:solidFill>
              </a:rPr>
              <a:t>Процессом подготовки отчетности поддерживаются только документы у которые есть реквизиты </a:t>
            </a:r>
            <a:r>
              <a:rPr lang="ru-RU" b="0" baseline="0" dirty="0" err="1">
                <a:solidFill>
                  <a:srgbClr val="FF0000"/>
                </a:solidFill>
              </a:rPr>
              <a:t>ПериодОтчета</a:t>
            </a:r>
            <a:r>
              <a:rPr lang="ru-RU" b="0" baseline="0" dirty="0">
                <a:solidFill>
                  <a:srgbClr val="FF0000"/>
                </a:solidFill>
              </a:rPr>
              <a:t> (тип </a:t>
            </a:r>
            <a:r>
              <a:rPr lang="ru-RU" b="0" baseline="0" dirty="0" err="1">
                <a:solidFill>
                  <a:srgbClr val="FF0000"/>
                </a:solidFill>
              </a:rPr>
              <a:t>справочник.Периоды</a:t>
            </a:r>
            <a:r>
              <a:rPr lang="ru-RU" b="0" baseline="0" dirty="0">
                <a:solidFill>
                  <a:srgbClr val="FF0000"/>
                </a:solidFill>
              </a:rPr>
              <a:t>), Организация, Сценарий и эти документы должны быть подключены к системе согласования УХ</a:t>
            </a:r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Выполнив небольшие модификации конфигурации можно добавить в процесс подготовки отчетности любой из типов документов, присутствующих в системе и удовлетворяющих требованиям для подключения (см. Важно). </a:t>
            </a:r>
          </a:p>
          <a:p>
            <a:endParaRPr lang="ru-RU" baseline="0" dirty="0"/>
          </a:p>
          <a:p>
            <a:r>
              <a:rPr lang="ru-RU" baseline="0" dirty="0"/>
              <a:t>Достаточно добавить документ в </a:t>
            </a:r>
            <a:r>
              <a:rPr lang="ru-RU" b="1" baseline="0" dirty="0"/>
              <a:t>состав</a:t>
            </a:r>
            <a:r>
              <a:rPr lang="ru-RU" baseline="0" dirty="0"/>
              <a:t> определяемого типа «</a:t>
            </a:r>
            <a:r>
              <a:rPr lang="ru-RU" baseline="0" dirty="0" err="1"/>
              <a:t>ДокументыПроцессаПодготовкиОтчетности</a:t>
            </a:r>
            <a:r>
              <a:rPr lang="ru-RU" baseline="0" dirty="0"/>
              <a:t>» и, если необходимо, описать логику поведения системы для данного документа в </a:t>
            </a:r>
            <a:r>
              <a:rPr lang="ru-RU" b="1" baseline="0" dirty="0"/>
              <a:t>специальном</a:t>
            </a:r>
            <a:r>
              <a:rPr lang="ru-RU" baseline="0" dirty="0"/>
              <a:t> переопределяемом </a:t>
            </a:r>
            <a:r>
              <a:rPr lang="ru-RU" b="0" baseline="0" dirty="0"/>
              <a:t>модуле</a:t>
            </a:r>
            <a:r>
              <a:rPr lang="ru-RU" baseline="0" dirty="0"/>
              <a:t> «</a:t>
            </a:r>
            <a:r>
              <a:rPr lang="ru-RU" baseline="0" dirty="0" err="1"/>
              <a:t>УправлениеПроцессамиПодготовкиОтчетностиПереопределяемый</a:t>
            </a:r>
            <a:r>
              <a:rPr lang="ru-RU" baseline="0" dirty="0"/>
              <a:t>»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эта логика должна отличаться от типовой. </a:t>
            </a:r>
            <a:r>
              <a:rPr lang="ru-RU" b="1" baseline="0" dirty="0"/>
              <a:t>Доступны</a:t>
            </a:r>
            <a:r>
              <a:rPr lang="ru-RU" baseline="0" dirty="0"/>
              <a:t> 3 основных обработчика для переопределения. </a:t>
            </a:r>
          </a:p>
          <a:p>
            <a:endParaRPr lang="ru-RU" baseline="0" dirty="0"/>
          </a:p>
          <a:p>
            <a:r>
              <a:rPr lang="ru-RU" baseline="0" dirty="0"/>
              <a:t>Таким образом, можно организовать любой процесс в системе, основанный на работе с документами.</a:t>
            </a:r>
          </a:p>
          <a:p>
            <a:endParaRPr lang="ru-RU" baseline="0" dirty="0"/>
          </a:p>
          <a:p>
            <a:r>
              <a:rPr lang="ru-RU" baseline="0" dirty="0"/>
              <a:t>Например, это может быть закрытие периода или другие регламентные или даже управленческие процедуры.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3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Возвращаемся к настройке этапа процесса. </a:t>
            </a:r>
          </a:p>
          <a:p>
            <a:endParaRPr lang="ru-RU" baseline="0" dirty="0"/>
          </a:p>
          <a:p>
            <a:r>
              <a:rPr lang="ru-RU" baseline="0" dirty="0"/>
              <a:t>Для документов поддерживающих шаблоны, например Экземпляр отчета, Корректировка значений показателей необходимо также указать </a:t>
            </a:r>
            <a:r>
              <a:rPr lang="ru-RU" b="1" baseline="0" dirty="0"/>
              <a:t>шаблон</a:t>
            </a:r>
            <a:r>
              <a:rPr lang="ru-RU" baseline="0" dirty="0"/>
              <a:t> для создания и заполнения новых документов. </a:t>
            </a:r>
          </a:p>
          <a:p>
            <a:endParaRPr lang="ru-RU" baseline="0" dirty="0"/>
          </a:p>
          <a:p>
            <a:r>
              <a:rPr lang="ru-RU" baseline="0" dirty="0"/>
              <a:t>И, наконец, мы реализовали то о чем нас давно просили.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04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экземпляров отчетов появилась поддержка аналитик видов отчетов и проектов. </a:t>
            </a:r>
          </a:p>
          <a:p>
            <a:endParaRPr lang="ru-RU" baseline="0" dirty="0"/>
          </a:p>
          <a:p>
            <a:r>
              <a:rPr lang="ru-RU" baseline="0" dirty="0"/>
              <a:t>Если для вида отчета используется разделение по аналитикам или проектам, то в соответствующей строке </a:t>
            </a:r>
            <a:r>
              <a:rPr lang="ru-RU" b="1" baseline="0" dirty="0"/>
              <a:t>появится</a:t>
            </a:r>
            <a:r>
              <a:rPr lang="ru-RU" baseline="0" dirty="0"/>
              <a:t> гиперссылка для настроек дополнительных аналитик. </a:t>
            </a:r>
          </a:p>
          <a:p>
            <a:endParaRPr lang="ru-RU" baseline="0" dirty="0"/>
          </a:p>
          <a:p>
            <a:r>
              <a:rPr lang="ru-RU" baseline="0" dirty="0"/>
              <a:t>При нажатии на которую откроется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Назначение подсистемы, в общем-то, следует из ее названия. С помощью ее объектов возможно организовать поэтапный последовательный процесс подготовки бюджетных форм. Настроить и запустить процедуры подготовки данных для МСФО, получить консолидированную отчетность, да и вообще, как будет показано далее, организовать любой процесс, на любых документах системы. </a:t>
            </a:r>
          </a:p>
          <a:p>
            <a:endParaRPr lang="ru-RU" baseline="0" dirty="0"/>
          </a:p>
          <a:p>
            <a:r>
              <a:rPr lang="ru-RU" baseline="0" dirty="0"/>
              <a:t>Как вы знаете, процесс подготовки бюджетов, а тем более консолидированной отчетности может включать в себя множество этапов, состоящих из операций импорта, сбора данных из внешних систем, ручного ввода значений и автоматических расчетов. Если помножить это на большое количество ЦФО и ответственных, то легко запутаться в таком ворохе документов и в последовательности исполнения бюджетов.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6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Окно ввода значений ключевых аналитик, где можно </a:t>
            </a:r>
            <a:r>
              <a:rPr lang="ru-RU" b="1" baseline="0" dirty="0"/>
              <a:t>ввести</a:t>
            </a:r>
            <a:r>
              <a:rPr lang="ru-RU" baseline="0" dirty="0"/>
              <a:t> возможные значения для </a:t>
            </a:r>
            <a:r>
              <a:rPr lang="ru-RU" b="1" baseline="0" dirty="0"/>
              <a:t>каждой</a:t>
            </a:r>
            <a:r>
              <a:rPr lang="ru-RU" baseline="0" dirty="0"/>
              <a:t> из аналитик.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04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дальше будут </a:t>
            </a:r>
            <a:r>
              <a:rPr lang="ru-RU" b="1" baseline="0" dirty="0"/>
              <a:t>сгенерированы</a:t>
            </a:r>
            <a:r>
              <a:rPr lang="ru-RU" baseline="0" dirty="0"/>
              <a:t> все возможные комбинации аналитик из этих значений. </a:t>
            </a:r>
          </a:p>
          <a:p>
            <a:endParaRPr lang="ru-RU" baseline="0" dirty="0"/>
          </a:p>
          <a:p>
            <a:r>
              <a:rPr lang="ru-RU" baseline="0" dirty="0"/>
              <a:t>И затем, уже можно будет просто </a:t>
            </a:r>
            <a:r>
              <a:rPr lang="ru-RU" b="1" baseline="0" dirty="0"/>
              <a:t>отметить</a:t>
            </a:r>
            <a:r>
              <a:rPr lang="ru-RU" baseline="0" dirty="0"/>
              <a:t> те комбинации значений аналитик, которые будут использоваться в процесс подготовки отчетности. </a:t>
            </a:r>
          </a:p>
          <a:p>
            <a:endParaRPr lang="ru-RU" baseline="0" dirty="0"/>
          </a:p>
          <a:p>
            <a:r>
              <a:rPr lang="ru-RU" baseline="0" dirty="0"/>
              <a:t>Кажется, что это удобно.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3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Идем дальше. </a:t>
            </a:r>
          </a:p>
          <a:p>
            <a:endParaRPr lang="ru-RU" baseline="0" dirty="0"/>
          </a:p>
          <a:p>
            <a:r>
              <a:rPr lang="ru-RU" baseline="0" dirty="0"/>
              <a:t>По умолчанию, этап считается завершенным, если заполнены и согласованы (для документов с согласованием) все документы этапа. Однако можно </a:t>
            </a:r>
            <a:r>
              <a:rPr lang="ru-RU" b="1" baseline="0" dirty="0"/>
              <a:t>выделить</a:t>
            </a:r>
            <a:r>
              <a:rPr lang="ru-RU" baseline="0" dirty="0"/>
              <a:t> </a:t>
            </a:r>
            <a:r>
              <a:rPr lang="ru-RU" b="0" baseline="0" dirty="0"/>
              <a:t>обязательные</a:t>
            </a:r>
            <a:r>
              <a:rPr lang="ru-RU" baseline="0" dirty="0"/>
              <a:t> и не </a:t>
            </a:r>
            <a:r>
              <a:rPr lang="ru-RU" b="1" baseline="0" dirty="0"/>
              <a:t>обязательные</a:t>
            </a:r>
            <a:r>
              <a:rPr lang="ru-RU" baseline="0" dirty="0"/>
              <a:t> документы с помощью соответствующей </a:t>
            </a:r>
            <a:r>
              <a:rPr lang="ru-RU" b="0" baseline="0" dirty="0"/>
              <a:t>настройки</a:t>
            </a:r>
            <a:r>
              <a:rPr lang="ru-RU" baseline="0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ограниченных по времени этапов можно </a:t>
            </a:r>
            <a:r>
              <a:rPr lang="ru-RU" b="1" baseline="0" dirty="0"/>
              <a:t>задать</a:t>
            </a:r>
            <a:r>
              <a:rPr lang="ru-RU" baseline="0" dirty="0"/>
              <a:t> плановую длительность в днях, тогда при выполнении процесса система будет отслеживать этот показатель и предупреждать о просроченных этапах.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9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По умолчанию все этапы процесса обрабатываются вручную. Однако для отдельных этапов можно </a:t>
            </a:r>
            <a:r>
              <a:rPr lang="ru-RU" b="1" baseline="0" dirty="0"/>
              <a:t>настроить</a:t>
            </a:r>
            <a:r>
              <a:rPr lang="ru-RU" baseline="0" dirty="0"/>
              <a:t> действие по расписанию.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08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Само расписание обработки этапов настраивается в регламентом </a:t>
            </a:r>
            <a:r>
              <a:rPr lang="ru-RU" b="1" baseline="0" dirty="0"/>
              <a:t>задании</a:t>
            </a:r>
            <a:r>
              <a:rPr lang="ru-RU" baseline="0" dirty="0"/>
              <a:t> «Выполнение действий по расписанию этапов подготовки отчетности». </a:t>
            </a:r>
          </a:p>
          <a:p>
            <a:endParaRPr lang="ru-RU" baseline="0" dirty="0"/>
          </a:p>
          <a:p>
            <a:r>
              <a:rPr lang="ru-RU" baseline="0" dirty="0"/>
              <a:t>Это общее регламентное задание для обработки этапов процессов подготовки отчетности.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84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Но есть также возможность настроить и </a:t>
            </a:r>
            <a:r>
              <a:rPr lang="ru-RU" b="1" baseline="0" dirty="0"/>
              <a:t>индивидуальное</a:t>
            </a:r>
            <a:r>
              <a:rPr lang="ru-RU" baseline="0" dirty="0"/>
              <a:t> расписание выполнения этапа, если это необходимо.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44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Когда все этапы процесса определены и соответствующим образом настроены, указываем связь регламента подготовки отчетности и шаблона процесса.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39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этого в регламенте устанавливаем </a:t>
            </a:r>
            <a:r>
              <a:rPr lang="ru-RU" b="1" baseline="0" dirty="0"/>
              <a:t>флаг</a:t>
            </a:r>
            <a:r>
              <a:rPr lang="ru-RU" baseline="0" dirty="0"/>
              <a:t> «Использовать процесс подготовки отчетности» и </a:t>
            </a:r>
            <a:r>
              <a:rPr lang="ru-RU" b="1" baseline="0" dirty="0"/>
              <a:t>выбираем</a:t>
            </a:r>
            <a:r>
              <a:rPr lang="ru-RU" baseline="0" dirty="0"/>
              <a:t> шаблон процесса из списка. </a:t>
            </a:r>
          </a:p>
          <a:p>
            <a:endParaRPr lang="ru-RU" baseline="0" dirty="0"/>
          </a:p>
          <a:p>
            <a:r>
              <a:rPr lang="ru-RU" baseline="0" dirty="0"/>
              <a:t>Ранее связь была строгая один-к-одному. Теперь же можно указывать один и тот же шаблон в нескольких регламентах.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5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Также есть смысл сразу </a:t>
            </a:r>
            <a:r>
              <a:rPr lang="ru-RU" b="1" baseline="0" dirty="0"/>
              <a:t>проверить</a:t>
            </a:r>
            <a:r>
              <a:rPr lang="ru-RU" baseline="0" dirty="0"/>
              <a:t> заполнение организационной структуры регламента.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2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с помощью данного механизма можно </a:t>
            </a:r>
            <a:r>
              <a:rPr lang="ru-RU" b="1" baseline="0" dirty="0"/>
              <a:t>упорядочить</a:t>
            </a:r>
            <a:r>
              <a:rPr lang="ru-RU" baseline="0" dirty="0"/>
              <a:t> этот процесс, сделать его понятным и наглядным. </a:t>
            </a:r>
            <a:endParaRPr lang="en-US" baseline="0" dirty="0"/>
          </a:p>
          <a:p>
            <a:r>
              <a:rPr lang="ru-RU" b="1" baseline="0" dirty="0"/>
              <a:t>Структурировать</a:t>
            </a:r>
            <a:r>
              <a:rPr lang="ru-RU" baseline="0" dirty="0"/>
              <a:t> все этапы в виде удобной диаграммы или таблицы процесса. </a:t>
            </a:r>
          </a:p>
          <a:p>
            <a:r>
              <a:rPr lang="ru-RU" baseline="0" dirty="0"/>
              <a:t>Но что более важно, </a:t>
            </a:r>
            <a:r>
              <a:rPr lang="ru-RU" b="1" baseline="0" dirty="0"/>
              <a:t>глядя</a:t>
            </a:r>
            <a:r>
              <a:rPr lang="ru-RU" baseline="0" dirty="0"/>
              <a:t> на схему можно быстро понимать на каком этапе находится процесс подготовки отчетности, отслеживать и контролировать сроки подготовки бюджетов, понять кто задерживает подготовку отчетов с точностью до ЦФО или даже конкретного ответственного. </a:t>
            </a:r>
            <a:endParaRPr lang="en-US" baseline="0" dirty="0"/>
          </a:p>
          <a:p>
            <a:r>
              <a:rPr lang="ru-RU" baseline="0" dirty="0"/>
              <a:t>Таким образом можно выявить и </a:t>
            </a:r>
            <a:r>
              <a:rPr lang="ru-RU" b="1" baseline="0" dirty="0"/>
              <a:t>устранить</a:t>
            </a:r>
            <a:r>
              <a:rPr lang="ru-RU" baseline="0" dirty="0"/>
              <a:t> узкие места и значительно сократить сроки подготовки отчетности,. </a:t>
            </a:r>
          </a:p>
          <a:p>
            <a:endParaRPr lang="ru-RU" baseline="0" dirty="0"/>
          </a:p>
          <a:p>
            <a:r>
              <a:rPr lang="ru-RU" baseline="0" dirty="0"/>
              <a:t>Кроме того, в панели управления процессом по возможности </a:t>
            </a:r>
            <a:r>
              <a:rPr lang="ru-RU" b="1" baseline="0" dirty="0"/>
              <a:t>автоматизированы</a:t>
            </a:r>
            <a:r>
              <a:rPr lang="ru-RU" baseline="0" dirty="0"/>
              <a:t> все ручные операции. Есть различные варианты пакетной обработки документов.</a:t>
            </a:r>
          </a:p>
          <a:p>
            <a:r>
              <a:rPr lang="ru-RU" b="1" baseline="0" dirty="0"/>
              <a:t>Возможность</a:t>
            </a:r>
            <a:r>
              <a:rPr lang="ru-RU" baseline="0" dirty="0"/>
              <a:t> «откатиться» на несколько этапов, исправить ошибки и быстро вернуться в прежнее состояние пересчитав все связанные бюджеты.</a:t>
            </a:r>
          </a:p>
          <a:p>
            <a:r>
              <a:rPr lang="ru-RU" baseline="0" dirty="0"/>
              <a:t>В самом идеальном случае, если нет ручных операции, </a:t>
            </a:r>
            <a:r>
              <a:rPr lang="ru-RU" b="1" baseline="0" dirty="0"/>
              <a:t>получить</a:t>
            </a:r>
            <a:r>
              <a:rPr lang="ru-RU" baseline="0" dirty="0"/>
              <a:t> всю итоговую отчетность полностью автоматически, какой бы сложной не была схема процесса. И все это, буквально в пару кликов мыши. </a:t>
            </a:r>
          </a:p>
          <a:p>
            <a:endParaRPr lang="ru-RU" baseline="0" dirty="0"/>
          </a:p>
          <a:p>
            <a:r>
              <a:rPr lang="ru-RU" baseline="0" dirty="0"/>
              <a:t>Как вы видите, данный функционал просто незаменим для больших и сложных бюджетных процессов, однако его также полезно использовать даже для отчетности состоящей из нескольких простых этапов. </a:t>
            </a:r>
          </a:p>
          <a:p>
            <a:endParaRPr lang="ru-RU" baseline="0" dirty="0"/>
          </a:p>
          <a:p>
            <a:r>
              <a:rPr lang="ru-RU" baseline="0" dirty="0"/>
              <a:t>Далее, я подробнее расскажу о каждой из функций данной подсистемы и покажу как настраивается тот или иной функционал. </a:t>
            </a:r>
          </a:p>
          <a:p>
            <a:endParaRPr lang="ru-RU" baseline="0" dirty="0"/>
          </a:p>
          <a:p>
            <a:r>
              <a:rPr lang="ru-RU" i="1" baseline="0" dirty="0"/>
              <a:t>(Итого: 3:15)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9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 корректность </a:t>
            </a:r>
            <a:r>
              <a:rPr lang="ru-RU" b="0" baseline="0" dirty="0"/>
              <a:t>настроек</a:t>
            </a:r>
            <a:r>
              <a:rPr lang="ru-RU" baseline="0" dirty="0"/>
              <a:t> правила заполнения отчетов.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10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Ну и далее уже через </a:t>
            </a:r>
            <a:r>
              <a:rPr lang="ru-RU" b="1" baseline="0" dirty="0"/>
              <a:t>регламент</a:t>
            </a:r>
            <a:r>
              <a:rPr lang="ru-RU" baseline="0" dirty="0"/>
              <a:t> шаблон процесса связывается с документом «Управление отчетным периодом».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8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 этом в документе становится доступна </a:t>
            </a:r>
            <a:r>
              <a:rPr lang="ru-RU" b="1" baseline="0" dirty="0"/>
              <a:t>вкладка</a:t>
            </a:r>
            <a:r>
              <a:rPr lang="ru-RU" baseline="0" dirty="0"/>
              <a:t> «Процесс подготовки отчетности», где можно </a:t>
            </a:r>
            <a:r>
              <a:rPr lang="ru-RU" b="1" baseline="0" dirty="0"/>
              <a:t>указать</a:t>
            </a:r>
            <a:r>
              <a:rPr lang="ru-RU" baseline="0" dirty="0"/>
              <a:t> дату начала процесса, от которой пойдет отчет длительности выполнения этапов, а также </a:t>
            </a:r>
            <a:r>
              <a:rPr lang="ru-RU" b="0" baseline="0" dirty="0"/>
              <a:t>запустить</a:t>
            </a:r>
            <a:r>
              <a:rPr lang="ru-RU" baseline="0" dirty="0"/>
              <a:t> и, если необходимо, остановить процесс.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15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 </a:t>
            </a:r>
            <a:r>
              <a:rPr lang="ru-RU" b="1" baseline="0" dirty="0"/>
              <a:t>запуске</a:t>
            </a:r>
            <a:r>
              <a:rPr lang="ru-RU" baseline="0" dirty="0"/>
              <a:t> процесса подготовки отчетности выполняется проверка корректности заполнения всех настроек этапов, правил заполнения отчетов, заполняются служебные регистры. </a:t>
            </a:r>
          </a:p>
          <a:p>
            <a:endParaRPr lang="ru-RU" baseline="0" dirty="0"/>
          </a:p>
          <a:p>
            <a:r>
              <a:rPr lang="ru-RU" baseline="0" dirty="0"/>
              <a:t>Если будут обнаружены ошибки – их придется прежде исправить. </a:t>
            </a:r>
          </a:p>
          <a:p>
            <a:endParaRPr lang="ru-RU" baseline="0" dirty="0"/>
          </a:p>
          <a:p>
            <a:r>
              <a:rPr lang="ru-RU" baseline="0" dirty="0"/>
              <a:t>Ну а после запуска процесса подготовки отчетности все связанные с процессом объекты системы – шаблон процесса, регламент, документ управления отчетным периодом станут недоступны для редактирования. </a:t>
            </a:r>
          </a:p>
          <a:p>
            <a:endParaRPr lang="ru-RU" baseline="0" dirty="0"/>
          </a:p>
          <a:p>
            <a:r>
              <a:rPr lang="ru-RU" i="1" baseline="0" dirty="0"/>
              <a:t>(Итого: 10:30)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39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Основной и теперь единственной панелью управления процессом подготовки отчетности является </a:t>
            </a:r>
            <a:r>
              <a:rPr lang="ru-RU" b="1" baseline="0" dirty="0"/>
              <a:t>одноименная</a:t>
            </a:r>
            <a:r>
              <a:rPr lang="ru-RU" baseline="0" dirty="0"/>
              <a:t> обработка. Располагается в подсистеме «Бюджетирование, отчетность и анализ».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39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Раннее было 2 отдельных обработки – для диаграммы и для дерева этапов. Сейчас они </a:t>
            </a:r>
            <a:r>
              <a:rPr lang="ru-RU" b="1" baseline="0" dirty="0"/>
              <a:t>объедены</a:t>
            </a:r>
            <a:r>
              <a:rPr lang="ru-RU" baseline="0" dirty="0"/>
              <a:t> в одну с возможностью отображения в нужном виде. </a:t>
            </a:r>
          </a:p>
          <a:p>
            <a:endParaRPr lang="ru-RU" baseline="0" dirty="0"/>
          </a:p>
          <a:p>
            <a:r>
              <a:rPr lang="ru-RU" baseline="0" dirty="0"/>
              <a:t>Вот отображения в виде </a:t>
            </a:r>
            <a:r>
              <a:rPr lang="ru-RU" baseline="0" dirty="0" err="1"/>
              <a:t>диаграмы</a:t>
            </a:r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68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 в виде дерева этапов</a:t>
            </a:r>
          </a:p>
          <a:p>
            <a:endParaRPr lang="ru-RU" baseline="0" dirty="0"/>
          </a:p>
          <a:p>
            <a:r>
              <a:rPr lang="ru-RU" baseline="0" dirty="0"/>
              <a:t>Сам функционал обработки был значительно расширен. </a:t>
            </a:r>
          </a:p>
          <a:p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Много изменений было сделано в части производительности и по улучшению юзабилити всех пользовательских форм.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26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Диаграмма стала нагляднее и компактней. Для каждого этапа выводится </a:t>
            </a:r>
            <a:r>
              <a:rPr lang="ru-RU" b="1" baseline="0" dirty="0"/>
              <a:t>отклонение</a:t>
            </a:r>
            <a:r>
              <a:rPr lang="ru-RU" baseline="0" dirty="0"/>
              <a:t> и прогресс выполнения с </a:t>
            </a:r>
            <a:r>
              <a:rPr lang="ru-RU" b="1" baseline="0" dirty="0"/>
              <a:t>цветовой</a:t>
            </a:r>
            <a:r>
              <a:rPr lang="ru-RU" baseline="0" dirty="0"/>
              <a:t> индикацией.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Появилась возможность отфильтровать и диаграмму процесса и дерево этапов по организации. </a:t>
            </a:r>
          </a:p>
          <a:p>
            <a:endParaRPr lang="ru-RU" baseline="0" dirty="0"/>
          </a:p>
          <a:p>
            <a:r>
              <a:rPr lang="ru-RU" baseline="0" dirty="0"/>
              <a:t>Например, вот так выглядит полное дерево.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24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вот так с фильтром по конкретной организации.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966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Дерево этапов дополнительно можно еще и </a:t>
            </a:r>
            <a:r>
              <a:rPr lang="ru-RU" b="1" baseline="0" dirty="0"/>
              <a:t>группировать</a:t>
            </a:r>
            <a:r>
              <a:rPr lang="ru-RU" baseline="0" dirty="0"/>
              <a:t> как по </a:t>
            </a:r>
            <a:r>
              <a:rPr lang="ru-RU" b="0" baseline="0" dirty="0"/>
              <a:t>этапам</a:t>
            </a:r>
            <a:r>
              <a:rPr lang="ru-RU" baseline="0" dirty="0"/>
              <a:t>, так и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494F1-B9E8-4185-8B52-9A71E9AC9F3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70" tIns="45685" rIns="91370" bIns="45685" anchor="b"/>
          <a:lstStyle/>
          <a:p>
            <a:pPr marL="0" marR="0" lvl="0" indent="0" algn="r" defTabSz="9128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92A3B-9FE4-46AF-8B89-B2644725920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16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Так и по организациям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14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также </a:t>
            </a:r>
            <a:r>
              <a:rPr lang="ru-RU" b="1" baseline="0" dirty="0"/>
              <a:t>фильтровать</a:t>
            </a:r>
            <a:r>
              <a:rPr lang="ru-RU" baseline="0" dirty="0"/>
              <a:t> только по актуальным этапам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6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каждого этапа дерева или диаграммы можно </a:t>
            </a:r>
            <a:r>
              <a:rPr lang="ru-RU" b="1" baseline="0" dirty="0"/>
              <a:t>отобразить</a:t>
            </a:r>
            <a:r>
              <a:rPr lang="ru-RU" baseline="0" dirty="0"/>
              <a:t> подробную </a:t>
            </a:r>
            <a:r>
              <a:rPr lang="ru-RU" b="1" baseline="0" dirty="0"/>
              <a:t>детализацию</a:t>
            </a:r>
            <a:r>
              <a:rPr lang="ru-RU" baseline="0" dirty="0"/>
              <a:t> до документа. </a:t>
            </a:r>
          </a:p>
          <a:p>
            <a:endParaRPr lang="ru-RU" baseline="0" dirty="0"/>
          </a:p>
          <a:p>
            <a:r>
              <a:rPr lang="ru-RU" baseline="0" dirty="0"/>
              <a:t>В таблице также выводятся выбранные на этапе настройки проекты и аналитики видов отчетов.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23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Здесь можно </a:t>
            </a:r>
            <a:r>
              <a:rPr lang="ru-RU" b="1" baseline="0" dirty="0"/>
              <a:t>создать</a:t>
            </a:r>
            <a:r>
              <a:rPr lang="ru-RU" baseline="0" dirty="0"/>
              <a:t> и обработать документы, отправить документ на согласование, изменить состояние вручную, а также выполнить прочие действия с документами этапа.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038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Подобное </a:t>
            </a:r>
            <a:r>
              <a:rPr lang="ru-RU" b="1" baseline="0" dirty="0"/>
              <a:t>меню</a:t>
            </a:r>
            <a:r>
              <a:rPr lang="ru-RU" baseline="0" dirty="0"/>
              <a:t> действий есть и для обработки каждого этапа.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77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Причем как в </a:t>
            </a:r>
            <a:r>
              <a:rPr lang="ru-RU" b="1" baseline="0" dirty="0"/>
              <a:t>целом</a:t>
            </a:r>
            <a:r>
              <a:rPr lang="ru-RU" baseline="0" dirty="0"/>
              <a:t> для этапа, так и для конкретных организаций.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543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Например, есть возможность «встать» на последний этап процесса и </a:t>
            </a:r>
            <a:r>
              <a:rPr lang="ru-RU" b="1" baseline="0" dirty="0"/>
              <a:t>обработать</a:t>
            </a:r>
            <a:r>
              <a:rPr lang="ru-RU" baseline="0" dirty="0"/>
              <a:t> и завершить все предыдущие этапы до текущего. </a:t>
            </a:r>
          </a:p>
          <a:p>
            <a:endParaRPr lang="ru-RU" baseline="0" dirty="0"/>
          </a:p>
          <a:p>
            <a:r>
              <a:rPr lang="ru-RU" baseline="0" dirty="0"/>
              <a:t>То есть получить всю итоговую отчетность по одной кнопке, выполнив весь процесс подготовки отчетности. </a:t>
            </a:r>
          </a:p>
          <a:p>
            <a:endParaRPr lang="ru-RU" baseline="0" dirty="0"/>
          </a:p>
          <a:p>
            <a:r>
              <a:rPr lang="ru-RU" baseline="0" dirty="0"/>
              <a:t>Если конечно, там нет ручных операций или ошибок заполнения документов. </a:t>
            </a:r>
          </a:p>
          <a:p>
            <a:endParaRPr lang="ru-RU" baseline="0" dirty="0"/>
          </a:p>
          <a:p>
            <a:r>
              <a:rPr lang="ru-RU" i="1" baseline="0" dirty="0"/>
              <a:t>(Итого: 13:00)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552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Еще один инструмент, который претерпел значительные изменения – это </a:t>
            </a:r>
            <a:r>
              <a:rPr lang="ru-RU" b="1" baseline="0" dirty="0"/>
              <a:t>Матрица</a:t>
            </a:r>
            <a:r>
              <a:rPr lang="ru-RU" baseline="0" dirty="0"/>
              <a:t> экземпляров отчетов. </a:t>
            </a:r>
          </a:p>
          <a:p>
            <a:endParaRPr lang="ru-RU" i="1" baseline="0" dirty="0"/>
          </a:p>
          <a:p>
            <a:r>
              <a:rPr lang="ru-RU" i="0" baseline="0" dirty="0"/>
              <a:t>Теперь это отчет на СКД, он </a:t>
            </a:r>
            <a:r>
              <a:rPr lang="ru-RU" b="0" i="0" baseline="0" dirty="0"/>
              <a:t>доступен</a:t>
            </a:r>
            <a:r>
              <a:rPr lang="ru-RU" i="0" baseline="0" dirty="0"/>
              <a:t> в разделе «Бюджетирование, отчетность и анализ».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72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Теперь матрица экземпляров отчетов отвязана от процессов подготовки отчетности. </a:t>
            </a:r>
          </a:p>
          <a:p>
            <a:endParaRPr lang="ru-RU" i="0" baseline="0" dirty="0"/>
          </a:p>
          <a:p>
            <a:r>
              <a:rPr lang="ru-RU" i="0" baseline="0" dirty="0"/>
              <a:t>Зато по прежнему позволяет наглядно </a:t>
            </a:r>
            <a:r>
              <a:rPr lang="ru-RU" b="1" i="0" baseline="0" dirty="0"/>
              <a:t>увидеть</a:t>
            </a:r>
            <a:r>
              <a:rPr lang="ru-RU" i="0" baseline="0" dirty="0"/>
              <a:t> какие введены документы и в каком находятся статусе экземпляры отчетов в разрезе видов отчетов и организаций.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175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baseline="0" dirty="0"/>
              <a:t>И также наконец то </a:t>
            </a:r>
            <a:r>
              <a:rPr lang="ru-RU" b="1" i="0" baseline="0" dirty="0"/>
              <a:t>поддерживаются</a:t>
            </a:r>
            <a:r>
              <a:rPr lang="ru-RU" i="0" baseline="0" dirty="0"/>
              <a:t> аналитики вида отчета и разделение по проектам.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2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494F1-B9E8-4185-8B52-9A71E9AC9F32}" type="slidenum">
              <a:rPr lang="ru-RU" altLang="ru-RU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ru-RU"/>
              <a:t>Пример различных учетных политик организаций</a:t>
            </a:r>
            <a:br>
              <a:rPr lang="ru-RU"/>
            </a:br>
            <a:r>
              <a:rPr lang="ru-RU"/>
              <a:t>Валюта представления отчетности группы – рубли.</a:t>
            </a:r>
            <a:br>
              <a:rPr lang="ru-RU"/>
            </a:br>
            <a:r>
              <a:rPr lang="ru-RU"/>
              <a:t>у АЗ ведется сразу по МСФО (НСБУ=МСФО), ФВ – доллары</a:t>
            </a:r>
            <a:br>
              <a:rPr lang="ru-RU"/>
            </a:br>
            <a:r>
              <a:rPr lang="ru-RU"/>
              <a:t>у КЗ ведется НСБУ и МСФО, ФВ НСБУ –  тенге, ФВ МСФО - доллары</a:t>
            </a:r>
            <a:br>
              <a:rPr lang="ru-RU"/>
            </a:br>
            <a:r>
              <a:rPr lang="ru-RU"/>
              <a:t>у БИ ведется НСБУ и МСФО, ФВ НСБУ –  доллары, ФВ МСФО – доллары</a:t>
            </a:r>
            <a:br>
              <a:rPr lang="ru-RU"/>
            </a:br>
            <a:r>
              <a:rPr lang="ru-RU"/>
              <a:t>у РУ НСБУ ведется в подсистеме РСБУ, в МСФО ФВ рубли.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70" tIns="45685" rIns="91370" bIns="45685" anchor="b"/>
          <a:lstStyle/>
          <a:p>
            <a:pPr algn="r" defTabSz="912813" eaLnBrk="0" hangingPunct="0"/>
            <a:fld id="{1D492A3B-9FE4-46AF-8B89-B2644725920A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 algn="r" defTabSz="912813" eaLnBrk="0" hangingPunct="0"/>
              <a:t>5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0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baseline="0" dirty="0"/>
              <a:t>Присутствуют гибкие </a:t>
            </a:r>
            <a:r>
              <a:rPr lang="ru-RU" b="1" i="0" baseline="0" dirty="0"/>
              <a:t>настройки</a:t>
            </a:r>
            <a:r>
              <a:rPr lang="ru-RU" i="0" baseline="0" dirty="0"/>
              <a:t> и отборы схемы компоновки данных.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71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главное, по прежнему можно быстро </a:t>
            </a:r>
            <a:r>
              <a:rPr lang="ru-RU" b="1" baseline="0" dirty="0"/>
              <a:t>создать</a:t>
            </a:r>
            <a:r>
              <a:rPr lang="ru-RU" baseline="0" dirty="0"/>
              <a:t> и заполнить экземпляры отчетов сразу по нескольким видам отчетов, организациям, аналитикам. </a:t>
            </a:r>
          </a:p>
          <a:p>
            <a:r>
              <a:rPr lang="ru-RU" i="0" baseline="0" dirty="0"/>
              <a:t>Буквально в 2 клика мышки.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7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Аналогичным образом доступна и групповая обработка </a:t>
            </a:r>
            <a:r>
              <a:rPr lang="ru-RU" b="1" baseline="0" dirty="0"/>
              <a:t>состояний</a:t>
            </a:r>
            <a:r>
              <a:rPr lang="ru-RU" baseline="0" dirty="0"/>
              <a:t> документов. </a:t>
            </a:r>
          </a:p>
          <a:p>
            <a:endParaRPr lang="ru-RU" baseline="0" dirty="0"/>
          </a:p>
          <a:p>
            <a:r>
              <a:rPr lang="ru-RU" baseline="0" dirty="0"/>
              <a:t>Очень надеемся, что новая матрица экземпляров отчетов значительно упростит ввод и обработку документов отчетности. </a:t>
            </a:r>
          </a:p>
          <a:p>
            <a:endParaRPr lang="ru-RU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baseline="0" dirty="0"/>
              <a:t>(Итого: 14:15)</a:t>
            </a:r>
          </a:p>
          <a:p>
            <a:endParaRPr lang="ru-RU" i="0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780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589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указать </a:t>
            </a:r>
            <a:r>
              <a:rPr lang="ru-RU" b="1" baseline="0" dirty="0"/>
              <a:t>Администратора</a:t>
            </a:r>
            <a:r>
              <a:rPr lang="ru-RU" baseline="0" dirty="0"/>
              <a:t> процесса, то он будет получать уведомления об основных событиях связанных с ходом процесса.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893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Администратор процесса контролирует события, связанные с процессом в целом.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40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У каждого этапа процесса, можно указать своего ответственного за этап. Этот пользователь будет контролировать старт и завершение этапа.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429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Администраторы этапов получают оповещения о состоянии своих этапов и о том, что можно заполнять документы ответственным по ходу процесса..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799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каждого документа из этапа процесса может быть задана матрица полномочий – кто исполнитель и кто согласует. Для согласования можно использовать маршруты согласования любой сложности и разветвленности.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029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Ответственные исполнители за объекты этапа получают оповещения о том, как документы им нужно заполнить и отправить на согласования  при активизации этапа в процессе.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494F1-B9E8-4185-8B52-9A71E9AC9F32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ru-RU"/>
              <a:t>Пример различных учетных политик организаций</a:t>
            </a:r>
            <a:br>
              <a:rPr lang="ru-RU"/>
            </a:br>
            <a:r>
              <a:rPr lang="ru-RU"/>
              <a:t>Валюта представления отчетности группы – рубли.</a:t>
            </a:r>
            <a:br>
              <a:rPr lang="ru-RU"/>
            </a:br>
            <a:r>
              <a:rPr lang="ru-RU"/>
              <a:t>у АЗ ведется сразу по МСФО (НСБУ=МСФО), ФВ – доллары</a:t>
            </a:r>
            <a:br>
              <a:rPr lang="ru-RU"/>
            </a:br>
            <a:r>
              <a:rPr lang="ru-RU"/>
              <a:t>у КЗ ведется НСБУ и МСФО, ФВ НСБУ –  тенге, ФВ МСФО - доллары</a:t>
            </a:r>
            <a:br>
              <a:rPr lang="ru-RU"/>
            </a:br>
            <a:r>
              <a:rPr lang="ru-RU"/>
              <a:t>у БИ ведется НСБУ и МСФО, ФВ НСБУ –  доллары, ФВ МСФО – доллары</a:t>
            </a:r>
            <a:br>
              <a:rPr lang="ru-RU"/>
            </a:br>
            <a:r>
              <a:rPr lang="ru-RU"/>
              <a:t>у РУ НСБУ ведется в подсистеме РСБУ, в МСФО ФВ рубли.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70" tIns="45685" rIns="91370" bIns="45685" anchor="b"/>
          <a:lstStyle/>
          <a:p>
            <a:pPr algn="r" defTabSz="912813" eaLnBrk="0" hangingPunct="0"/>
            <a:fld id="{1D492A3B-9FE4-46AF-8B89-B2644725920A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 algn="r" defTabSz="912813" eaLnBrk="0" hangingPunct="0"/>
              <a:t>6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2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Ответственные за согласование по каждому объекту получают оповещения о том, как документы им нужно согласовать на маршруте.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Администратор процесса в консоли управление процессом видит ход по этапам, включая детальную информацию, о каждом объекте в режиме </a:t>
            </a:r>
            <a:r>
              <a:rPr lang="en-US" baseline="0" dirty="0"/>
              <a:t>master-detail.</a:t>
            </a:r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827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Администратор процесса может переключить режим отображения о ходе процесса в табличный вид. В этом представлении выводится больше информации об этапах процесса и можно смотреть ход процесса по конкретной организационной единице.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851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у меня на этом все. </a:t>
            </a:r>
          </a:p>
          <a:p>
            <a:endParaRPr lang="ru-RU" dirty="0"/>
          </a:p>
          <a:p>
            <a:r>
              <a:rPr lang="ru-RU" dirty="0"/>
              <a:t>Спасибо за внимание.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3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494F1-B9E8-4185-8B52-9A71E9AC9F32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ru-RU"/>
              <a:t>Пример различных учетных политик организаций</a:t>
            </a:r>
            <a:br>
              <a:rPr lang="ru-RU"/>
            </a:br>
            <a:r>
              <a:rPr lang="ru-RU"/>
              <a:t>Валюта представления отчетности группы – рубли.</a:t>
            </a:r>
            <a:br>
              <a:rPr lang="ru-RU"/>
            </a:br>
            <a:r>
              <a:rPr lang="ru-RU"/>
              <a:t>у АЗ ведется сразу по МСФО (НСБУ=МСФО), ФВ – доллары</a:t>
            </a:r>
            <a:br>
              <a:rPr lang="ru-RU"/>
            </a:br>
            <a:r>
              <a:rPr lang="ru-RU"/>
              <a:t>у КЗ ведется НСБУ и МСФО, ФВ НСБУ –  тенге, ФВ МСФО - доллары</a:t>
            </a:r>
            <a:br>
              <a:rPr lang="ru-RU"/>
            </a:br>
            <a:r>
              <a:rPr lang="ru-RU"/>
              <a:t>у БИ ведется НСБУ и МСФО, ФВ НСБУ –  доллары, ФВ МСФО – доллары</a:t>
            </a:r>
            <a:br>
              <a:rPr lang="ru-RU"/>
            </a:br>
            <a:r>
              <a:rPr lang="ru-RU"/>
              <a:t>у РУ НСБУ ведется в подсистеме РСБУ, в МСФО ФВ рубли.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70" tIns="45685" rIns="91370" bIns="45685" anchor="b"/>
          <a:lstStyle/>
          <a:p>
            <a:pPr algn="r" defTabSz="912813" eaLnBrk="0" hangingPunct="0"/>
            <a:fld id="{1D492A3B-9FE4-46AF-8B89-B2644725920A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 algn="r" defTabSz="912813" eaLnBrk="0" hangingPunct="0"/>
              <a:t>7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5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494F1-B9E8-4185-8B52-9A71E9AC9F3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370" tIns="45685" rIns="91370" bIns="45685" anchor="b"/>
          <a:lstStyle/>
          <a:p>
            <a:pPr marL="0" marR="0" lvl="0" indent="0" algn="r" defTabSz="9128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92A3B-9FE4-46AF-8B89-B2644725920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24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Создание процесса подготовки отчетности начинается с добавления элемента справочника «</a:t>
            </a:r>
            <a:r>
              <a:rPr lang="ru-RU" b="1" baseline="0" dirty="0"/>
              <a:t>Шаблоны</a:t>
            </a:r>
            <a:r>
              <a:rPr lang="ru-RU" baseline="0" dirty="0"/>
              <a:t> универсальных процессов» с режимом «Процесс подготовки отчетности». </a:t>
            </a:r>
          </a:p>
          <a:p>
            <a:endParaRPr lang="ru-RU" baseline="0" dirty="0"/>
          </a:p>
          <a:p>
            <a:r>
              <a:rPr lang="ru-RU" b="0" baseline="0" dirty="0"/>
              <a:t>Команда</a:t>
            </a:r>
            <a:r>
              <a:rPr lang="ru-RU" baseline="0" dirty="0"/>
              <a:t> с соответствующим отборам выведена в подсистему «Бюджетировании и отчетность»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sz="2000" b="1" kern="1200" dirty="0">
                <a:solidFill>
                  <a:srgbClr val="FC6E5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366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3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82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759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352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009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294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168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6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9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80512" y="1687512"/>
            <a:ext cx="10518338" cy="4352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326" lvl="0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Образец текста</a:t>
            </a:r>
          </a:p>
          <a:p>
            <a:pPr marL="457326" lvl="1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Второй уровень</a:t>
            </a:r>
          </a:p>
          <a:p>
            <a:pPr marL="457326" lvl="2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Третий уровень</a:t>
            </a:r>
          </a:p>
          <a:p>
            <a:pPr marL="457326" lvl="3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Четвертый уровень</a:t>
            </a:r>
          </a:p>
          <a:p>
            <a:pPr marL="457326" lvl="4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3254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911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2105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03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72" y="114244"/>
            <a:ext cx="9410249" cy="108195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7247" y="1700220"/>
            <a:ext cx="11570473" cy="3168591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086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0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0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522" y="181708"/>
            <a:ext cx="8751277" cy="79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pic>
        <p:nvPicPr>
          <p:cNvPr id="7" name="Picture 11" descr="Layer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7" y="115888"/>
            <a:ext cx="129126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30162" y="6322036"/>
            <a:ext cx="918873" cy="453586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71A1923E-EE9C-4C30-A403-816EC2326A6D}" type="slidenum">
              <a:rPr lang="ru-RU" altLang="ru-RU" sz="2134" b="1" smtClean="0">
                <a:solidFill>
                  <a:schemeClr val="tx2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2134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667" b="1" kern="1200" dirty="0">
          <a:solidFill>
            <a:srgbClr val="808080"/>
          </a:solidFill>
          <a:latin typeface="Proxima Nova Lt (Заголовки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BBDB6AE6-B29D-4EFC-8972-3F73FB4F7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099" name="Rectangle 13">
            <a:extLst>
              <a:ext uri="{FF2B5EF4-FFF2-40B4-BE49-F238E27FC236}">
                <a16:creationId xmlns:a16="http://schemas.microsoft.com/office/drawing/2014/main" id="{459F8AF5-6D56-48E1-A0C9-B1657137B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4100" name="Picture 16" descr="Layer 2">
            <a:extLst>
              <a:ext uri="{FF2B5EF4-FFF2-40B4-BE49-F238E27FC236}">
                <a16:creationId xmlns:a16="http://schemas.microsoft.com/office/drawing/2014/main" id="{7E0565A8-38F0-43D9-BA65-16A67D05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Layer 2">
            <a:extLst>
              <a:ext uri="{FF2B5EF4-FFF2-40B4-BE49-F238E27FC236}">
                <a16:creationId xmlns:a16="http://schemas.microsoft.com/office/drawing/2014/main" id="{A2A83DBA-5D79-487E-BE13-04A035F3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6C961F4-4A43-4961-A297-6CEB8566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9395" y="6387584"/>
            <a:ext cx="972605" cy="35670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7527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237AE-7AEF-40BF-8193-654D3DBBF670}" type="slidenum">
              <a:rPr kumimoji="0" lang="ru-RU" altLang="ru-RU" sz="1693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7527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9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4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554" y="1690773"/>
            <a:ext cx="10714892" cy="2387600"/>
          </a:xfrm>
        </p:spPr>
        <p:txBody>
          <a:bodyPr>
            <a:noAutofit/>
          </a:bodyPr>
          <a:lstStyle/>
          <a:p>
            <a:r>
              <a:rPr lang="ru-RU" sz="4400" dirty="0"/>
              <a:t>Управление процессами подготовки отчетности и бюджетов в 1С:Управление холдингом и 1С:</a:t>
            </a:r>
            <a:r>
              <a:rPr lang="en-US" sz="4400" dirty="0"/>
              <a:t>ERP </a:t>
            </a:r>
            <a:r>
              <a:rPr lang="ru-RU" sz="4400" dirty="0"/>
              <a:t>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385450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9035D-9A3A-4C43-8128-1FC1C3AC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44"/>
          <a:stretch/>
        </p:blipFill>
        <p:spPr>
          <a:xfrm>
            <a:off x="1751256" y="1296365"/>
            <a:ext cx="8689488" cy="517388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33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4C7F9-97D3-4F76-B824-AC5489A1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A7E5BB-BF3E-4C16-B560-8935685E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085117"/>
            <a:ext cx="6867525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3E3EFE-2984-4532-9F02-DA23FD3C3F7E}"/>
              </a:ext>
            </a:extLst>
          </p:cNvPr>
          <p:cNvSpPr/>
          <p:nvPr/>
        </p:nvSpPr>
        <p:spPr>
          <a:xfrm>
            <a:off x="5369534" y="1783081"/>
            <a:ext cx="2825776" cy="342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41C5449-076B-4B7F-9C7F-C47A7ED5E5A8}"/>
              </a:ext>
            </a:extLst>
          </p:cNvPr>
          <p:cNvSpPr/>
          <p:nvPr/>
        </p:nvSpPr>
        <p:spPr>
          <a:xfrm>
            <a:off x="5369534" y="2423161"/>
            <a:ext cx="4071646" cy="1303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6C16B-4423-49BA-9653-7B900FA62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88766"/>
            <a:ext cx="6867525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76286C-67F7-4443-8E62-162E781E6165}"/>
              </a:ext>
            </a:extLst>
          </p:cNvPr>
          <p:cNvSpPr/>
          <p:nvPr/>
        </p:nvSpPr>
        <p:spPr>
          <a:xfrm>
            <a:off x="2662237" y="4423410"/>
            <a:ext cx="6867524" cy="17602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09E0913-F4E6-453A-9373-2E15E3C5995B}"/>
              </a:ext>
            </a:extLst>
          </p:cNvPr>
          <p:cNvCxnSpPr>
            <a:cxnSpLocks/>
          </p:cNvCxnSpPr>
          <p:nvPr/>
        </p:nvCxnSpPr>
        <p:spPr>
          <a:xfrm>
            <a:off x="4034790" y="3360420"/>
            <a:ext cx="49341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94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42F61C-7259-4A9D-85AC-01D64CE0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0550"/>
            <a:ext cx="6867525" cy="5686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75B5990-8E32-4F71-A010-D80A05AC1163}"/>
              </a:ext>
            </a:extLst>
          </p:cNvPr>
          <p:cNvSpPr/>
          <p:nvPr/>
        </p:nvSpPr>
        <p:spPr>
          <a:xfrm>
            <a:off x="2662237" y="4464430"/>
            <a:ext cx="6867525" cy="221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F6A467D-58FF-45E1-B97C-82DB3E582378}"/>
              </a:ext>
            </a:extLst>
          </p:cNvPr>
          <p:cNvCxnSpPr>
            <a:cxnSpLocks/>
          </p:cNvCxnSpPr>
          <p:nvPr/>
        </p:nvCxnSpPr>
        <p:spPr>
          <a:xfrm>
            <a:off x="2355812" y="3429000"/>
            <a:ext cx="49341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48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F818F-FBBB-4A7D-84DB-CF9B29709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1" y="1011999"/>
            <a:ext cx="8216337" cy="566429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08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15EA0-E701-4329-ADD3-FB7F25CD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1385887"/>
            <a:ext cx="11801475" cy="4086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2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35C4B-C5A5-4C59-B101-F99D0435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7"/>
          <a:stretch/>
        </p:blipFill>
        <p:spPr>
          <a:xfrm>
            <a:off x="349706" y="1299852"/>
            <a:ext cx="5912198" cy="49053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03C93C-1E58-47A1-9A6E-4359303F2E70}"/>
              </a:ext>
            </a:extLst>
          </p:cNvPr>
          <p:cNvSpPr/>
          <p:nvPr/>
        </p:nvSpPr>
        <p:spPr>
          <a:xfrm>
            <a:off x="1074420" y="4191239"/>
            <a:ext cx="3429000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1A3E26F-3942-40D5-8E8C-7458E0AFFAC6}"/>
              </a:ext>
            </a:extLst>
          </p:cNvPr>
          <p:cNvSpPr/>
          <p:nvPr/>
        </p:nvSpPr>
        <p:spPr>
          <a:xfrm>
            <a:off x="1074420" y="3261479"/>
            <a:ext cx="4766310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3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35C4B-C5A5-4C59-B101-F99D0435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7"/>
          <a:stretch/>
        </p:blipFill>
        <p:spPr>
          <a:xfrm>
            <a:off x="349706" y="1299852"/>
            <a:ext cx="5912198" cy="49053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AAE1F0-D37D-4E27-B428-B9D3FD1F3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94"/>
          <a:stretch/>
        </p:blipFill>
        <p:spPr>
          <a:xfrm>
            <a:off x="2028824" y="2110632"/>
            <a:ext cx="9324975" cy="429246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A375365-36F1-46CC-B50A-6EDE482F8333}"/>
              </a:ext>
            </a:extLst>
          </p:cNvPr>
          <p:cNvCxnSpPr>
            <a:cxnSpLocks/>
          </p:cNvCxnSpPr>
          <p:nvPr/>
        </p:nvCxnSpPr>
        <p:spPr>
          <a:xfrm flipH="1">
            <a:off x="5260962" y="3752539"/>
            <a:ext cx="522618" cy="373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17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CE9BB-8242-42D3-8731-13349C4A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4642"/>
            <a:ext cx="6867525" cy="55816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85247A8-0B05-4001-A22B-BA46F45A172C}"/>
              </a:ext>
            </a:extLst>
          </p:cNvPr>
          <p:cNvSpPr/>
          <p:nvPr/>
        </p:nvSpPr>
        <p:spPr>
          <a:xfrm>
            <a:off x="5143500" y="4476989"/>
            <a:ext cx="2274570" cy="6665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CE9BB-8242-42D3-8731-13349C4A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4642"/>
            <a:ext cx="6867525" cy="55816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208BB17-6DE9-403C-AA60-91444624C0C0}"/>
              </a:ext>
            </a:extLst>
          </p:cNvPr>
          <p:cNvCxnSpPr>
            <a:cxnSpLocks/>
          </p:cNvCxnSpPr>
          <p:nvPr/>
        </p:nvCxnSpPr>
        <p:spPr>
          <a:xfrm flipH="1">
            <a:off x="8209902" y="4541209"/>
            <a:ext cx="522618" cy="373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2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640074-2E3D-406A-A504-2ADA0BC2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1" y="1188720"/>
            <a:ext cx="10256078" cy="528066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57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E5EDD-8488-4E1C-AA6E-9AB5A2CE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973016"/>
            <a:ext cx="9086850" cy="56007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8B6AE4-72C5-4941-BD89-543B05AC39F2}"/>
              </a:ext>
            </a:extLst>
          </p:cNvPr>
          <p:cNvSpPr/>
          <p:nvPr/>
        </p:nvSpPr>
        <p:spPr>
          <a:xfrm>
            <a:off x="1552575" y="1988820"/>
            <a:ext cx="1922145" cy="3886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5B3F277-C30F-4B87-BBEF-F9D29B86E29A}"/>
              </a:ext>
            </a:extLst>
          </p:cNvPr>
          <p:cNvCxnSpPr>
            <a:cxnSpLocks/>
          </p:cNvCxnSpPr>
          <p:nvPr/>
        </p:nvCxnSpPr>
        <p:spPr>
          <a:xfrm>
            <a:off x="1333824" y="2734408"/>
            <a:ext cx="437502" cy="43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96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E5EDD-8488-4E1C-AA6E-9AB5A2CE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973016"/>
            <a:ext cx="9086850" cy="56007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5B3F277-C30F-4B87-BBEF-F9D29B86E29A}"/>
              </a:ext>
            </a:extLst>
          </p:cNvPr>
          <p:cNvCxnSpPr>
            <a:cxnSpLocks/>
          </p:cNvCxnSpPr>
          <p:nvPr/>
        </p:nvCxnSpPr>
        <p:spPr>
          <a:xfrm>
            <a:off x="1203947" y="4010463"/>
            <a:ext cx="437502" cy="43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080B966-E74D-45AD-8706-2E604E620FAD}"/>
              </a:ext>
            </a:extLst>
          </p:cNvPr>
          <p:cNvSpPr/>
          <p:nvPr/>
        </p:nvSpPr>
        <p:spPr>
          <a:xfrm>
            <a:off x="1641449" y="4480560"/>
            <a:ext cx="961073" cy="19888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1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E6DB-E55F-4137-892B-242A0CC3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906FEA-61FA-47E2-90C2-8398E5D9EDDD}"/>
              </a:ext>
            </a:extLst>
          </p:cNvPr>
          <p:cNvSpPr/>
          <p:nvPr/>
        </p:nvSpPr>
        <p:spPr>
          <a:xfrm>
            <a:off x="2662236" y="2785349"/>
            <a:ext cx="456152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B8C604-81DA-4EE4-93CA-4959013996C5}"/>
              </a:ext>
            </a:extLst>
          </p:cNvPr>
          <p:cNvSpPr/>
          <p:nvPr/>
        </p:nvSpPr>
        <p:spPr>
          <a:xfrm>
            <a:off x="8252460" y="4442699"/>
            <a:ext cx="1040130" cy="1009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E6DB-E55F-4137-892B-242A0CC3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AC321E-76C2-47D9-B36E-1E6CA64C6B78}"/>
              </a:ext>
            </a:extLst>
          </p:cNvPr>
          <p:cNvSpPr/>
          <p:nvPr/>
        </p:nvSpPr>
        <p:spPr>
          <a:xfrm>
            <a:off x="2662237" y="3105389"/>
            <a:ext cx="407003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93C46-63BC-4761-A3A9-7B45291C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C351007-78A2-407A-8B36-37ECCC7E3642}"/>
              </a:ext>
            </a:extLst>
          </p:cNvPr>
          <p:cNvSpPr/>
          <p:nvPr/>
        </p:nvSpPr>
        <p:spPr>
          <a:xfrm>
            <a:off x="5383529" y="3429000"/>
            <a:ext cx="3383281" cy="1223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993004-6B4B-4F7C-9933-308556A8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307879"/>
            <a:ext cx="9467850" cy="48672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8A233AF-0A6E-4A14-806F-B7749F4DF1E2}"/>
              </a:ext>
            </a:extLst>
          </p:cNvPr>
          <p:cNvSpPr/>
          <p:nvPr/>
        </p:nvSpPr>
        <p:spPr>
          <a:xfrm>
            <a:off x="1362075" y="3741516"/>
            <a:ext cx="5621655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926BC-FA95-4963-B7CE-81AEC986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237" y="973016"/>
            <a:ext cx="6867525" cy="58293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1F07F0-C749-4A88-B5F3-A5B063E7A8D1}"/>
              </a:ext>
            </a:extLst>
          </p:cNvPr>
          <p:cNvSpPr/>
          <p:nvPr/>
        </p:nvSpPr>
        <p:spPr>
          <a:xfrm>
            <a:off x="2662237" y="3609775"/>
            <a:ext cx="599027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C4CE3B8-65E0-4C3D-BF55-970704FC5EF7}"/>
              </a:ext>
            </a:extLst>
          </p:cNvPr>
          <p:cNvCxnSpPr>
            <a:cxnSpLocks/>
          </p:cNvCxnSpPr>
          <p:nvPr/>
        </p:nvCxnSpPr>
        <p:spPr>
          <a:xfrm flipH="1">
            <a:off x="9316737" y="288036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80217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9035D-9A3A-4C43-8128-1FC1C3AC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44"/>
          <a:stretch/>
        </p:blipFill>
        <p:spPr>
          <a:xfrm>
            <a:off x="1751256" y="1296365"/>
            <a:ext cx="8689488" cy="517388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58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358285-69D7-437A-BAA4-5A91535AC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12" y="1254225"/>
            <a:ext cx="8181975" cy="5229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02FF0AF-57FE-4CDC-8F18-BDE03C1FBACC}"/>
              </a:ext>
            </a:extLst>
          </p:cNvPr>
          <p:cNvSpPr/>
          <p:nvPr/>
        </p:nvSpPr>
        <p:spPr>
          <a:xfrm>
            <a:off x="2005012" y="5895775"/>
            <a:ext cx="599027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24B2002-3EDD-4AF4-B320-F303C1CACBD8}"/>
              </a:ext>
            </a:extLst>
          </p:cNvPr>
          <p:cNvCxnSpPr>
            <a:cxnSpLocks/>
          </p:cNvCxnSpPr>
          <p:nvPr/>
        </p:nvCxnSpPr>
        <p:spPr>
          <a:xfrm flipH="1">
            <a:off x="4386089" y="5185941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01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A4391-42EF-4B0D-A7AA-14C7286D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7"/>
          <a:stretch/>
        </p:blipFill>
        <p:spPr>
          <a:xfrm>
            <a:off x="2034643" y="1249396"/>
            <a:ext cx="8192164" cy="50768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17DEA51-2FB1-46FF-A9C3-119D61ADFC31}"/>
              </a:ext>
            </a:extLst>
          </p:cNvPr>
          <p:cNvCxnSpPr>
            <a:cxnSpLocks/>
          </p:cNvCxnSpPr>
          <p:nvPr/>
        </p:nvCxnSpPr>
        <p:spPr>
          <a:xfrm flipH="1">
            <a:off x="5281947" y="202311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99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BA6A0-91F4-42D8-AB5C-F6940114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подготовки отчетности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1FDDE-3D1F-4132-B90F-959C626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Упорядочить процесс подготовки отчетности, сделать его понятным и наглядным</a:t>
            </a:r>
          </a:p>
          <a:p>
            <a:r>
              <a:rPr lang="ru-RU" sz="2800" dirty="0"/>
              <a:t>Структурировать все этапы в виде удобной диаграммы или таблицы</a:t>
            </a:r>
          </a:p>
          <a:p>
            <a:r>
              <a:rPr lang="ru-RU" sz="2800" dirty="0"/>
              <a:t>Понимать где находимся и кто задерживает процесс</a:t>
            </a:r>
          </a:p>
          <a:p>
            <a:r>
              <a:rPr lang="ru-RU" sz="2800" dirty="0"/>
              <a:t>Выявить узкие места и сократить сроки подготовки отчетности</a:t>
            </a:r>
          </a:p>
          <a:p>
            <a:r>
              <a:rPr lang="ru-RU" sz="2800" dirty="0"/>
              <a:t>Автоматизировать ручные операции</a:t>
            </a:r>
          </a:p>
          <a:p>
            <a:r>
              <a:rPr lang="ru-RU" sz="2800" dirty="0"/>
              <a:t>Быстро перемещаться по этапам процесса, «откатываться» назад и возвращаться в исходное состояние</a:t>
            </a:r>
          </a:p>
          <a:p>
            <a:r>
              <a:rPr lang="ru-RU" sz="2800" dirty="0"/>
              <a:t>Автоматически пересчитывать связанные отчеты или бюджеты</a:t>
            </a:r>
          </a:p>
        </p:txBody>
      </p:sp>
    </p:spTree>
    <p:extLst>
      <p:ext uri="{BB962C8B-B14F-4D97-AF65-F5344CB8AC3E}">
        <p14:creationId xmlns:p14="http://schemas.microsoft.com/office/powerpoint/2010/main" val="25211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1ACB6-7089-44B8-ACF0-869BAC068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74"/>
          <a:stretch/>
        </p:blipFill>
        <p:spPr>
          <a:xfrm>
            <a:off x="838201" y="1146636"/>
            <a:ext cx="10536382" cy="513841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DA763E4-80C0-4807-BDBF-271BEDCC7674}"/>
              </a:ext>
            </a:extLst>
          </p:cNvPr>
          <p:cNvCxnSpPr>
            <a:cxnSpLocks/>
          </p:cNvCxnSpPr>
          <p:nvPr/>
        </p:nvCxnSpPr>
        <p:spPr>
          <a:xfrm flipH="1">
            <a:off x="2835927" y="1146636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515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9DE1A-39B2-4085-921A-3DE496192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1345255"/>
            <a:ext cx="10010775" cy="46767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2F5B4B7-5A9B-4D1D-8ED1-B08D41D92790}"/>
              </a:ext>
            </a:extLst>
          </p:cNvPr>
          <p:cNvSpPr/>
          <p:nvPr/>
        </p:nvSpPr>
        <p:spPr>
          <a:xfrm>
            <a:off x="4017313" y="3307199"/>
            <a:ext cx="5618177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DB42AA-7173-478E-ACAE-99769A9B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1350741"/>
            <a:ext cx="10001250" cy="47815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36A0533-F3D6-426D-B1EC-3B77006DBF7D}"/>
              </a:ext>
            </a:extLst>
          </p:cNvPr>
          <p:cNvSpPr/>
          <p:nvPr/>
        </p:nvSpPr>
        <p:spPr>
          <a:xfrm>
            <a:off x="8389619" y="2215315"/>
            <a:ext cx="2434591" cy="14308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B96882E-2DBB-4B10-AEE6-0E809F3C3DB5}"/>
              </a:ext>
            </a:extLst>
          </p:cNvPr>
          <p:cNvCxnSpPr>
            <a:cxnSpLocks/>
          </p:cNvCxnSpPr>
          <p:nvPr/>
        </p:nvCxnSpPr>
        <p:spPr>
          <a:xfrm flipH="1">
            <a:off x="3529642" y="297180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17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DB42AA-7173-478E-ACAE-99769A9B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1350741"/>
            <a:ext cx="10001250" cy="47815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29932A0-620D-414E-920A-1334404DE3A3}"/>
              </a:ext>
            </a:extLst>
          </p:cNvPr>
          <p:cNvCxnSpPr>
            <a:cxnSpLocks/>
          </p:cNvCxnSpPr>
          <p:nvPr/>
        </p:nvCxnSpPr>
        <p:spPr>
          <a:xfrm>
            <a:off x="7989570" y="2514600"/>
            <a:ext cx="500693" cy="422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50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FA4A5-6E98-491D-BF24-C7617870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8" y="1238490"/>
            <a:ext cx="9421424" cy="509638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80B497-8E67-4361-97EA-CF857D986371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D000201-D270-41D2-89CB-8FD00BBFFF59}"/>
              </a:ext>
            </a:extLst>
          </p:cNvPr>
          <p:cNvSpPr/>
          <p:nvPr/>
        </p:nvSpPr>
        <p:spPr>
          <a:xfrm>
            <a:off x="2903220" y="5543550"/>
            <a:ext cx="2686050" cy="697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97502D3-8360-4491-9936-72A52688E2BD}"/>
              </a:ext>
            </a:extLst>
          </p:cNvPr>
          <p:cNvCxnSpPr>
            <a:cxnSpLocks/>
          </p:cNvCxnSpPr>
          <p:nvPr/>
        </p:nvCxnSpPr>
        <p:spPr>
          <a:xfrm>
            <a:off x="2903220" y="5006340"/>
            <a:ext cx="173379" cy="537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08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50CCF5-8BB4-43B2-83A7-FCB1EB83C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35"/>
          <a:stretch/>
        </p:blipFill>
        <p:spPr>
          <a:xfrm>
            <a:off x="196814" y="1218467"/>
            <a:ext cx="11798371" cy="54578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1B3104-7324-4934-90D1-787F62333AA3}"/>
              </a:ext>
            </a:extLst>
          </p:cNvPr>
          <p:cNvSpPr/>
          <p:nvPr/>
        </p:nvSpPr>
        <p:spPr>
          <a:xfrm>
            <a:off x="196814" y="1885950"/>
            <a:ext cx="3472216" cy="4229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7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036A4-FBFA-42B5-AE00-B9A646664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96"/>
          <a:stretch/>
        </p:blipFill>
        <p:spPr>
          <a:xfrm>
            <a:off x="219075" y="1225255"/>
            <a:ext cx="11753850" cy="5163681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37A1833-E097-41A6-970B-B598B9868B9C}"/>
              </a:ext>
            </a:extLst>
          </p:cNvPr>
          <p:cNvSpPr/>
          <p:nvPr/>
        </p:nvSpPr>
        <p:spPr>
          <a:xfrm>
            <a:off x="196814" y="1885950"/>
            <a:ext cx="3472216" cy="4229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29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A6DA5-AD98-4AC6-8C1E-86DF0FD62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389697"/>
            <a:ext cx="11791950" cy="4924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66F09B3-A368-49C5-B02D-DAC6152BCF44}"/>
              </a:ext>
            </a:extLst>
          </p:cNvPr>
          <p:cNvCxnSpPr>
            <a:cxnSpLocks/>
          </p:cNvCxnSpPr>
          <p:nvPr/>
        </p:nvCxnSpPr>
        <p:spPr>
          <a:xfrm flipH="1">
            <a:off x="2044381" y="267462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F588D21-0585-43D2-9F62-E2901BB56CDB}"/>
              </a:ext>
            </a:extLst>
          </p:cNvPr>
          <p:cNvCxnSpPr>
            <a:cxnSpLocks/>
          </p:cNvCxnSpPr>
          <p:nvPr/>
        </p:nvCxnSpPr>
        <p:spPr>
          <a:xfrm flipH="1" flipV="1">
            <a:off x="1522119" y="3394709"/>
            <a:ext cx="42098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62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FEE9D-BA23-43C7-A6C0-9E37444DE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1477327"/>
            <a:ext cx="11725275" cy="4086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9BDDE8-85F6-4D18-BCC0-E071A416CE07}"/>
              </a:ext>
            </a:extLst>
          </p:cNvPr>
          <p:cNvSpPr/>
          <p:nvPr/>
        </p:nvSpPr>
        <p:spPr>
          <a:xfrm>
            <a:off x="5946104" y="1783080"/>
            <a:ext cx="4020856" cy="354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988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A42393-9D54-45DD-89C9-1A62C48E8F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44"/>
          <a:stretch/>
        </p:blipFill>
        <p:spPr>
          <a:xfrm>
            <a:off x="257175" y="1344930"/>
            <a:ext cx="11677650" cy="502158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CD31DE4-2DAE-4B9B-97F9-41D64C8598F5}"/>
              </a:ext>
            </a:extLst>
          </p:cNvPr>
          <p:cNvCxnSpPr>
            <a:cxnSpLocks/>
          </p:cNvCxnSpPr>
          <p:nvPr/>
        </p:nvCxnSpPr>
        <p:spPr>
          <a:xfrm flipH="1">
            <a:off x="3061651" y="27546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42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55872" y="244286"/>
            <a:ext cx="9831897" cy="9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Мониторинг закрытия по РСБУ</a:t>
            </a:r>
            <a:r>
              <a:rPr lang="en-US" sz="2667" b="1" dirty="0">
                <a:solidFill>
                  <a:srgbClr val="808080"/>
                </a:solidFill>
                <a:latin typeface="Proxima Nova Lt (Заголовки)"/>
              </a:rPr>
              <a:t>*</a:t>
            </a: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 в группе компаний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1C319-BD02-424C-96A5-9419BA88E65E}"/>
              </a:ext>
            </a:extLst>
          </p:cNvPr>
          <p:cNvSpPr txBox="1">
            <a:spLocks/>
          </p:cNvSpPr>
          <p:nvPr/>
        </p:nvSpPr>
        <p:spPr>
          <a:xfrm>
            <a:off x="7071919" y="1905679"/>
            <a:ext cx="4444577" cy="24899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Переход к учетным политикам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Переход к экспресс-проверка учета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компаний по РСБУ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Выполнение операций закрытия в т.ч. групповое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Сравнение процесса закрытия периодов  компаний группы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Контекстное меню перехода к релевантным отчётам </a:t>
            </a:r>
          </a:p>
        </p:txBody>
      </p:sp>
      <p:pic>
        <p:nvPicPr>
          <p:cNvPr id="7" name="Picture 5" descr="image (5)">
            <a:extLst>
              <a:ext uri="{FF2B5EF4-FFF2-40B4-BE49-F238E27FC236}">
                <a16:creationId xmlns:a16="http://schemas.microsoft.com/office/drawing/2014/main" id="{539A0A6E-A070-4FE1-B252-89DB9A9D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618" y="1524405"/>
            <a:ext cx="5500255" cy="5021688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D789B4-62C9-2550-5F1B-5A00EBD2F639}"/>
              </a:ext>
            </a:extLst>
          </p:cNvPr>
          <p:cNvSpPr txBox="1"/>
          <p:nvPr/>
        </p:nvSpPr>
        <p:spPr>
          <a:xfrm>
            <a:off x="8546123" y="6176761"/>
            <a:ext cx="326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В 1С:Управление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346768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46319-59E3-464A-9438-55273F0CA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" y="1356360"/>
            <a:ext cx="11687175" cy="49911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998704D-D003-4ABC-8EA2-B5ACA33CA2F0}"/>
              </a:ext>
            </a:extLst>
          </p:cNvPr>
          <p:cNvCxnSpPr>
            <a:cxnSpLocks/>
          </p:cNvCxnSpPr>
          <p:nvPr/>
        </p:nvCxnSpPr>
        <p:spPr>
          <a:xfrm flipH="1">
            <a:off x="2192971" y="27546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2690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951F08-AAC0-4B17-846E-A58B4EBF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" y="1333500"/>
            <a:ext cx="11763375" cy="31623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74F7509-F136-49E4-877A-5343AFCF0D57}"/>
              </a:ext>
            </a:extLst>
          </p:cNvPr>
          <p:cNvCxnSpPr>
            <a:cxnSpLocks/>
          </p:cNvCxnSpPr>
          <p:nvPr/>
        </p:nvCxnSpPr>
        <p:spPr>
          <a:xfrm flipH="1">
            <a:off x="5016181" y="20688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2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962B91-AE7D-4C8E-B9E0-D96317A3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126807"/>
            <a:ext cx="11763375" cy="52673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3B49856-D776-40BD-93A2-485B25F10213}"/>
              </a:ext>
            </a:extLst>
          </p:cNvPr>
          <p:cNvCxnSpPr>
            <a:cxnSpLocks/>
          </p:cNvCxnSpPr>
          <p:nvPr/>
        </p:nvCxnSpPr>
        <p:spPr>
          <a:xfrm flipH="1">
            <a:off x="11353799" y="1007306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7FE0165-8458-4B68-A4DD-1F802B785962}"/>
              </a:ext>
            </a:extLst>
          </p:cNvPr>
          <p:cNvCxnSpPr>
            <a:cxnSpLocks/>
          </p:cNvCxnSpPr>
          <p:nvPr/>
        </p:nvCxnSpPr>
        <p:spPr>
          <a:xfrm>
            <a:off x="2308860" y="3268980"/>
            <a:ext cx="651510" cy="12458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B08190-4DFB-4F54-8B8C-BB2BE200C01F}"/>
              </a:ext>
            </a:extLst>
          </p:cNvPr>
          <p:cNvSpPr/>
          <p:nvPr/>
        </p:nvSpPr>
        <p:spPr>
          <a:xfrm>
            <a:off x="214311" y="4606290"/>
            <a:ext cx="11763375" cy="17878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C815-595E-4B42-BA51-4780A302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24062"/>
            <a:ext cx="10820400" cy="34956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921C4F-F208-4B1E-8495-2E96412AD42C}"/>
              </a:ext>
            </a:extLst>
          </p:cNvPr>
          <p:cNvSpPr/>
          <p:nvPr/>
        </p:nvSpPr>
        <p:spPr>
          <a:xfrm>
            <a:off x="7783830" y="2731770"/>
            <a:ext cx="3200400" cy="24117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5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B9C95-6C6F-443B-9233-08598F5F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240155"/>
            <a:ext cx="9801225" cy="50863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646315-9FD3-4E3C-B288-B91A1A2D3E63}"/>
              </a:ext>
            </a:extLst>
          </p:cNvPr>
          <p:cNvSpPr/>
          <p:nvPr/>
        </p:nvSpPr>
        <p:spPr>
          <a:xfrm>
            <a:off x="2857500" y="2571750"/>
            <a:ext cx="3577590" cy="21259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67D36-A62A-416F-B188-BB0292C4E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09"/>
          <a:stretch/>
        </p:blipFill>
        <p:spPr>
          <a:xfrm>
            <a:off x="1214437" y="1222057"/>
            <a:ext cx="9609773" cy="5305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A6A3CC-9F5D-413B-AE66-F0B4A14AA193}"/>
              </a:ext>
            </a:extLst>
          </p:cNvPr>
          <p:cNvSpPr/>
          <p:nvPr/>
        </p:nvSpPr>
        <p:spPr>
          <a:xfrm>
            <a:off x="3086100" y="2183130"/>
            <a:ext cx="5292090" cy="44931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6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B4348A-23AC-4AF5-A07D-188B2618C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38275"/>
            <a:ext cx="11734800" cy="39814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E5F7535-1E94-46D6-85FA-1811681437E3}"/>
              </a:ext>
            </a:extLst>
          </p:cNvPr>
          <p:cNvSpPr/>
          <p:nvPr/>
        </p:nvSpPr>
        <p:spPr>
          <a:xfrm>
            <a:off x="7863840" y="4550312"/>
            <a:ext cx="3577590" cy="307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1E0C2-5C3A-400E-BFCF-538FB250B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8" y="1238490"/>
            <a:ext cx="9421424" cy="509638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5E262B-FB1E-40BA-B4D5-CE28E8406436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13F089D-4CA4-4532-8E3A-54FCA5078F03}"/>
              </a:ext>
            </a:extLst>
          </p:cNvPr>
          <p:cNvSpPr/>
          <p:nvPr/>
        </p:nvSpPr>
        <p:spPr>
          <a:xfrm>
            <a:off x="7943850" y="2251710"/>
            <a:ext cx="2503170" cy="217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09AECCE-504B-4FD6-857D-7DC67A636A9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001668" y="2360295"/>
            <a:ext cx="4942182" cy="2280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7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DC30A-E1B0-4E74-9E68-A95EFEEF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46" b="1579"/>
          <a:stretch/>
        </p:blipFill>
        <p:spPr>
          <a:xfrm>
            <a:off x="1085850" y="1057275"/>
            <a:ext cx="9955530" cy="53435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8972550" y="3337559"/>
            <a:ext cx="2133600" cy="31474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DC30A-E1B0-4E74-9E68-A95EFEEF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46" b="1579"/>
          <a:stretch/>
        </p:blipFill>
        <p:spPr>
          <a:xfrm>
            <a:off x="1085850" y="1057275"/>
            <a:ext cx="9955530" cy="53435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5223510" y="1680208"/>
            <a:ext cx="3840480" cy="4892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068236" y="219105"/>
            <a:ext cx="8493504" cy="7456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Экспресс-проверка ведения учета</a:t>
            </a:r>
            <a:r>
              <a:rPr lang="en-US" sz="2667" b="1" dirty="0">
                <a:solidFill>
                  <a:srgbClr val="808080"/>
                </a:solidFill>
                <a:latin typeface="Proxima Nova Lt (Заголовки)"/>
              </a:rPr>
              <a:t>*</a:t>
            </a:r>
            <a:endParaRPr lang="ru-RU" sz="2667" b="1" dirty="0">
              <a:solidFill>
                <a:srgbClr val="808080"/>
              </a:solidFill>
              <a:latin typeface="Proxima Nova Lt (Заголовки)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1C319-BD02-424C-96A5-9419BA88E65E}"/>
              </a:ext>
            </a:extLst>
          </p:cNvPr>
          <p:cNvSpPr txBox="1">
            <a:spLocks/>
          </p:cNvSpPr>
          <p:nvPr/>
        </p:nvSpPr>
        <p:spPr>
          <a:xfrm>
            <a:off x="7298421" y="1586898"/>
            <a:ext cx="4261608" cy="18374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  <a:defRPr/>
            </a:pPr>
            <a:r>
              <a:rPr lang="ru-RU" sz="1800" dirty="0"/>
              <a:t>Система превентивных автоматизированных контролей позволяет проводить проверку соответствия данных различных отчетов и выявлять типовые ошибки в бухгалтерских и налоговых регистрах</a:t>
            </a:r>
          </a:p>
        </p:txBody>
      </p:sp>
      <p:pic>
        <p:nvPicPr>
          <p:cNvPr id="8" name="Picture 12" descr="PPT1367">
            <a:extLst>
              <a:ext uri="{FF2B5EF4-FFF2-40B4-BE49-F238E27FC236}">
                <a16:creationId xmlns:a16="http://schemas.microsoft.com/office/drawing/2014/main" id="{36690DC1-949B-4E6D-9929-BFA09FA7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6" y="1522654"/>
            <a:ext cx="5352154" cy="46315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8E91-09A9-31FB-C3AA-E1932987C566}"/>
              </a:ext>
            </a:extLst>
          </p:cNvPr>
          <p:cNvSpPr txBox="1"/>
          <p:nvPr/>
        </p:nvSpPr>
        <p:spPr>
          <a:xfrm>
            <a:off x="8546123" y="6176761"/>
            <a:ext cx="326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В 1С:Управление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3284280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B3EA40-0D4A-4716-A577-0CF5B453E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15"/>
          <a:stretch/>
        </p:blipFill>
        <p:spPr>
          <a:xfrm>
            <a:off x="388620" y="1420215"/>
            <a:ext cx="11414760" cy="46176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B500C5A-816C-4AE3-8F66-C51D48FCCF8D}"/>
              </a:ext>
            </a:extLst>
          </p:cNvPr>
          <p:cNvCxnSpPr>
            <a:cxnSpLocks/>
          </p:cNvCxnSpPr>
          <p:nvPr/>
        </p:nvCxnSpPr>
        <p:spPr>
          <a:xfrm flipH="1">
            <a:off x="3215640" y="1420215"/>
            <a:ext cx="499110" cy="307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41DA8EB-36C5-43A2-80AB-04089D341378}"/>
              </a:ext>
            </a:extLst>
          </p:cNvPr>
          <p:cNvSpPr/>
          <p:nvPr/>
        </p:nvSpPr>
        <p:spPr>
          <a:xfrm>
            <a:off x="7818120" y="1420215"/>
            <a:ext cx="3985260" cy="47176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4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674E3-6C97-4D22-BF7C-D807694C1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" y="1057275"/>
            <a:ext cx="10991850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9006840" y="5349240"/>
            <a:ext cx="2948940" cy="1135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7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ACE1E-5B81-474F-99CD-6A694DF09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057275"/>
            <a:ext cx="10001250" cy="54387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5120640" y="4309110"/>
            <a:ext cx="3954780" cy="1783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6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BA6A0-91F4-42D8-AB5C-F6940114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1FDDE-3D1F-4132-B90F-959C626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Процесс умеет отслеживать события и оповещать пользователей по трем  группам</a:t>
            </a:r>
            <a:r>
              <a:rPr lang="en-US" sz="2800" dirty="0"/>
              <a:t>:</a:t>
            </a:r>
            <a:endParaRPr lang="ru-RU" sz="2800" dirty="0"/>
          </a:p>
          <a:p>
            <a:pPr lvl="1"/>
            <a:r>
              <a:rPr lang="ru-RU" sz="2800" dirty="0"/>
              <a:t>Администратор процесса</a:t>
            </a:r>
          </a:p>
          <a:p>
            <a:pPr lvl="1"/>
            <a:r>
              <a:rPr lang="ru-RU" sz="2800" dirty="0"/>
              <a:t>Ответственные за каждый этап процесса</a:t>
            </a:r>
          </a:p>
          <a:p>
            <a:pPr lvl="1"/>
            <a:r>
              <a:rPr lang="ru-RU" sz="2800" dirty="0"/>
              <a:t>Ответственные исполнители и согласующие за каждый объект этапа процесса(например, документ Экземпляр отчета), назначенные в матрице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15046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340" y="181708"/>
            <a:ext cx="9750902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2100C-1B8E-4985-9E9A-3F82ABCF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98" y="1535622"/>
            <a:ext cx="6520404" cy="44812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B57CFCE-D9A3-41EC-9C5A-1635B11EA3CA}"/>
              </a:ext>
            </a:extLst>
          </p:cNvPr>
          <p:cNvSpPr/>
          <p:nvPr/>
        </p:nvSpPr>
        <p:spPr>
          <a:xfrm>
            <a:off x="2835798" y="5543550"/>
            <a:ext cx="4982322" cy="4733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5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88" y="181708"/>
            <a:ext cx="9816312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B2CAE-CDC9-46F5-88E3-FACC43BE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85" y="1087784"/>
            <a:ext cx="6349803" cy="519163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12F3A0-132F-4749-A810-A1F63B80C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60" y="4994892"/>
            <a:ext cx="8957883" cy="112683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956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370" y="181708"/>
            <a:ext cx="10002429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7EFA6-FE43-4E91-9331-A2FF7DD9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260" y="999114"/>
            <a:ext cx="6300350" cy="555138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286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12" y="181708"/>
            <a:ext cx="9638287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71E029-2147-4F11-827C-CF6EDB7C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52" y="1003417"/>
            <a:ext cx="8809485" cy="474852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5489AD-6FC3-4E99-884B-7CC5B3FB5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060" y="4942951"/>
            <a:ext cx="9491958" cy="1128798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571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622" y="181708"/>
            <a:ext cx="8751277" cy="791308"/>
          </a:xfrm>
        </p:spPr>
        <p:txBody>
          <a:bodyPr/>
          <a:lstStyle/>
          <a:p>
            <a:pPr algn="ctr"/>
            <a:r>
              <a:rPr lang="ru-RU" dirty="0"/>
              <a:t>Матрица полномочий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F95736-53B9-4BA1-885C-432D9CAB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1" y="1306286"/>
            <a:ext cx="6860566" cy="270947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4AB0B-2121-410C-90D0-D19BFC36E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430" y="2886321"/>
            <a:ext cx="7763069" cy="3437778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12433B3-BB0D-4533-8758-9381247A992E}"/>
              </a:ext>
            </a:extLst>
          </p:cNvPr>
          <p:cNvSpPr/>
          <p:nvPr/>
        </p:nvSpPr>
        <p:spPr>
          <a:xfrm>
            <a:off x="2895067" y="3371152"/>
            <a:ext cx="1126427" cy="3984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1917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340" y="181708"/>
            <a:ext cx="9750902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EB070D-50B0-4CD4-B27E-CF023766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1" y="1037624"/>
            <a:ext cx="8017255" cy="507994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93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219238" y="202326"/>
            <a:ext cx="6194920" cy="720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Ход закрытия периода по РСБУ</a:t>
            </a:r>
            <a:r>
              <a:rPr lang="en-US" sz="2667" b="1" dirty="0">
                <a:solidFill>
                  <a:srgbClr val="808080"/>
                </a:solidFill>
                <a:latin typeface="Proxima Nova Lt (Заголовки)"/>
              </a:rPr>
              <a:t>*</a:t>
            </a:r>
            <a:endParaRPr lang="ru-RU" sz="2667" b="1" dirty="0">
              <a:solidFill>
                <a:srgbClr val="808080"/>
              </a:solidFill>
              <a:latin typeface="Proxima Nova Lt (Заголовки)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1C319-BD02-424C-96A5-9419BA88E65E}"/>
              </a:ext>
            </a:extLst>
          </p:cNvPr>
          <p:cNvSpPr txBox="1">
            <a:spLocks/>
          </p:cNvSpPr>
          <p:nvPr/>
        </p:nvSpPr>
        <p:spPr>
          <a:xfrm>
            <a:off x="7298421" y="1586898"/>
            <a:ext cx="4563612" cy="19528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Отчёт о выполненных операциях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Список операций, выполненных с ошибками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Список невыполненных операций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Список операций, рекомендованных к повторному проведению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73EC7-21D5-42D8-8F20-A5C9D4EF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56" y="1210463"/>
            <a:ext cx="5523877" cy="5171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596F2-1708-1480-3CF7-208562CA2D80}"/>
              </a:ext>
            </a:extLst>
          </p:cNvPr>
          <p:cNvSpPr txBox="1"/>
          <p:nvPr/>
        </p:nvSpPr>
        <p:spPr>
          <a:xfrm>
            <a:off x="8546123" y="6176761"/>
            <a:ext cx="326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В 1С:Управление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2560095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052" y="181708"/>
            <a:ext cx="9678748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C221DB-1E14-4300-B1C0-0659CA79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26" y="1240515"/>
            <a:ext cx="7720542" cy="498630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592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658" y="181708"/>
            <a:ext cx="9889142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D4B2C-DF24-4173-AA24-51C27E32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57" y="1021274"/>
            <a:ext cx="8957885" cy="543191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209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658" y="181708"/>
            <a:ext cx="9889142" cy="79130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пользователей и оповещения о событиях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F57DC-F92F-4F61-9394-460D82FA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01" y="960918"/>
            <a:ext cx="8770713" cy="575142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1647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33573"/>
            <a:ext cx="9144000" cy="1943967"/>
          </a:xfrm>
        </p:spPr>
        <p:txBody>
          <a:bodyPr>
            <a:noAutofit/>
          </a:bodyPr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576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261183" y="279152"/>
            <a:ext cx="6421423" cy="6981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Закрытие месяца по РСБУ</a:t>
            </a:r>
            <a:r>
              <a:rPr lang="en-US" sz="2667" b="1" dirty="0">
                <a:solidFill>
                  <a:srgbClr val="808080"/>
                </a:solidFill>
                <a:latin typeface="Proxima Nova Lt (Заголовки)"/>
              </a:rPr>
              <a:t>*</a:t>
            </a:r>
            <a:endParaRPr lang="ru-RU" sz="2667" b="1" dirty="0">
              <a:solidFill>
                <a:srgbClr val="808080"/>
              </a:solidFill>
              <a:latin typeface="Proxima Nova Lt (Заголовки)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1C319-BD02-424C-96A5-9419BA88E65E}"/>
              </a:ext>
            </a:extLst>
          </p:cNvPr>
          <p:cNvSpPr txBox="1">
            <a:spLocks/>
          </p:cNvSpPr>
          <p:nvPr/>
        </p:nvSpPr>
        <p:spPr>
          <a:xfrm>
            <a:off x="7298421" y="1586897"/>
            <a:ext cx="4613946" cy="3487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Закрытие месяца по отдельной организации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Формирование окончательных проводок в национальном учёте в регламентированной последовательности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Ход закрытия (42 операции) выводится по этапам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Статус выполнения всех операций</a:t>
            </a:r>
          </a:p>
          <a:p>
            <a:pPr marL="252000" indent="-252000">
              <a:spcBef>
                <a:spcPts val="300"/>
              </a:spcBef>
              <a:defRPr/>
            </a:pPr>
            <a:r>
              <a:rPr lang="ru-RU" sz="1800" dirty="0"/>
              <a:t>После закрытия отчётный период блокируется, что исключает возможность редактирования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DBBF0F-64C4-4EA1-A792-068C8D93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4" y="1717490"/>
            <a:ext cx="6154309" cy="418214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08A2D0-220A-0DC5-CDDC-74C248B8CC73}"/>
              </a:ext>
            </a:extLst>
          </p:cNvPr>
          <p:cNvSpPr txBox="1"/>
          <p:nvPr/>
        </p:nvSpPr>
        <p:spPr>
          <a:xfrm>
            <a:off x="8546123" y="6176761"/>
            <a:ext cx="326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В 1С:Управление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299821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277961" y="252660"/>
            <a:ext cx="6605981" cy="7707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67" b="1" dirty="0">
                <a:solidFill>
                  <a:srgbClr val="808080"/>
                </a:solidFill>
                <a:latin typeface="Proxima Nova Lt (Заголовки)"/>
              </a:rPr>
              <a:t>Закрытие месяца по МСФО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1C319-BD02-424C-96A5-9419BA88E65E}"/>
              </a:ext>
            </a:extLst>
          </p:cNvPr>
          <p:cNvSpPr txBox="1">
            <a:spLocks/>
          </p:cNvSpPr>
          <p:nvPr/>
        </p:nvSpPr>
        <p:spPr>
          <a:xfrm>
            <a:off x="7684314" y="1821790"/>
            <a:ext cx="3187817" cy="19143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Анализ </a:t>
            </a:r>
            <a:r>
              <a:rPr lang="ru-RU" sz="1800" dirty="0">
                <a:solidFill>
                  <a:srgbClr val="000000"/>
                </a:solidFill>
                <a:latin typeface="Futura PT Demi"/>
              </a:rPr>
              <a:t>процесса з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акрытия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 по организации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Формирование регламентных операций в МСФО</a:t>
            </a:r>
          </a:p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Demi"/>
                <a:ea typeface="+mn-ea"/>
                <a:cs typeface="+mn-cs"/>
              </a:rPr>
              <a:t>Статус выполнения всех операций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7FD5B0-0908-4937-8551-F8CC27A4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718" y="1391947"/>
            <a:ext cx="5842000" cy="3611562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5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C29000-15D2-44F4-ADEB-A563C1D9D0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" b="3650"/>
          <a:stretch/>
        </p:blipFill>
        <p:spPr>
          <a:xfrm>
            <a:off x="1373529" y="1209240"/>
            <a:ext cx="9444942" cy="513368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D0F37D-6510-4227-8867-7D592E85DB20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282559F-F218-479E-BC35-09206B15FED1}"/>
              </a:ext>
            </a:extLst>
          </p:cNvPr>
          <p:cNvSpPr/>
          <p:nvPr/>
        </p:nvSpPr>
        <p:spPr>
          <a:xfrm>
            <a:off x="2903220" y="5543550"/>
            <a:ext cx="2686050" cy="697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8AD0887-ACE3-4244-8FA2-448015BA4DC1}"/>
              </a:ext>
            </a:extLst>
          </p:cNvPr>
          <p:cNvCxnSpPr>
            <a:cxnSpLocks/>
          </p:cNvCxnSpPr>
          <p:nvPr/>
        </p:nvCxnSpPr>
        <p:spPr>
          <a:xfrm>
            <a:off x="2903220" y="5006340"/>
            <a:ext cx="173379" cy="537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45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Тема_1С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1С_1" id="{B6A03A78-59D3-4920-94AA-2A2B76D10636}" vid="{705B23D3-28CB-40DD-B3FA-E463ECD9E879}"/>
    </a:ext>
  </a:extLst>
</a:theme>
</file>

<file path=ppt/theme/theme2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9219</TotalTime>
  <Words>2650</Words>
  <Application>Microsoft Macintosh PowerPoint</Application>
  <PresentationFormat>Широкоэкранный</PresentationFormat>
  <Paragraphs>319</Paragraphs>
  <Slides>63</Slides>
  <Notes>63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Proxima Nova Lt (Заголовки)</vt:lpstr>
      <vt:lpstr>Arial</vt:lpstr>
      <vt:lpstr>Calibri</vt:lpstr>
      <vt:lpstr>Futura PT Demi</vt:lpstr>
      <vt:lpstr>Times New Roman</vt:lpstr>
      <vt:lpstr>Тема_1С_1</vt:lpstr>
      <vt:lpstr>5_Специальное оформление</vt:lpstr>
      <vt:lpstr>Управление процессами подготовки отчетности и бюджетов в 1С:Управление холдингом и 1С:ERP Управление холдингом</vt:lpstr>
      <vt:lpstr>Процесс подготовки отчетности</vt:lpstr>
      <vt:lpstr>Процесс подготовки отчетности</vt:lpstr>
      <vt:lpstr>Мониторинг закрытия по РСБУ* в группе компаний</vt:lpstr>
      <vt:lpstr>Экспресс-проверка ведения учета*</vt:lpstr>
      <vt:lpstr>Ход закрытия периода по РСБУ*</vt:lpstr>
      <vt:lpstr>Закрытие месяца по РСБУ*</vt:lpstr>
      <vt:lpstr>Закрытие месяца по МСФО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Матрица полномочий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Работа пользователей и оповещения о событиях процесса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формул и процедур расчета: лучшие практики и новые возможности</dc:title>
  <dc:subject/>
  <dc:creator>Виталий Онянов</dc:creator>
  <cp:keywords/>
  <dc:description/>
  <cp:lastModifiedBy>Станислав Митрохин</cp:lastModifiedBy>
  <cp:revision>564</cp:revision>
  <dcterms:created xsi:type="dcterms:W3CDTF">2022-09-23T07:53:35Z</dcterms:created>
  <dcterms:modified xsi:type="dcterms:W3CDTF">2026-04-30T11:11:35Z</dcterms:modified>
  <cp:category/>
</cp:coreProperties>
</file>