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86E8EB-931C-9348-A973-11BEA8B3D4AF}" type="datetimeFigureOut">
              <a:rPr lang="ru-RU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923F83F-48BF-E34D-BEFE-494ACBFAB293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Синхронизация через корпоративный кабинет и всех списков расшифровок по каждому сотруднику в рамках организации. Ранее расширение и корп кабинет никак не были связаны.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F051409-99A8-4762-B379-A324ECBE05C6}" type="slidenum">
              <a:rPr lang="ru-RU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Синхронизация через корпоративный кабинет и всех списков расшифровок по каждому сотруднику в рамках организации. Ранее расширение и корп кабинет никак не были связаны.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F051409-99A8-4762-B379-A324ECBE05C6}" type="slidenum">
              <a:rPr lang="ru-RU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rgbClr val="FFFFFF"/>
                </a:solidFill>
                <a:latin typeface="Helvetica Neue"/>
              </a:rPr>
              <a:t>5. Качество расшифровки и резюмирование</a:t>
            </a:r>
          </a:p>
          <a:p>
            <a:pPr>
              <a:defRPr/>
            </a:pPr>
            <a:r>
              <a:rPr lang="ru-RU">
                <a:solidFill>
                  <a:srgbClr val="FFFFFF"/>
                </a:solidFill>
                <a:latin typeface="Helvetica Neue"/>
              </a:rPr>
              <a:t>- Таймлист обучает-обучает и обучает, чтобы получать максимально хорошее качество. Для ВКС это побочная фунция, качество результатов по расшифровке и резюме сильно отличается от Таймлист в худшую сторону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F051409-99A8-4762-B379-A324ECBE05C6}" type="slidenum">
              <a:rPr lang="ru-RU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rgbClr val="FFFFFF"/>
                </a:solidFill>
                <a:latin typeface="Helvetica Neue"/>
              </a:rPr>
              <a:t>5. Качество расшифровки и резюмирование</a:t>
            </a:r>
          </a:p>
          <a:p>
            <a:pPr>
              <a:defRPr/>
            </a:pPr>
            <a:r>
              <a:rPr lang="ru-RU">
                <a:solidFill>
                  <a:srgbClr val="FFFFFF"/>
                </a:solidFill>
                <a:latin typeface="Helvetica Neue"/>
              </a:rPr>
              <a:t>- Таймлист обучает-обучает и обучает, чтобы получать максимально хорошее качество. Для ВКС это побочная фунция, качество результатов по расшифровке и резюме сильно отличается от Таймлист в худшую сторону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F051409-99A8-4762-B379-A324ECBE05C6}" type="slidenum">
              <a:rPr lang="ru-RU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rgbClr val="FFFFFF"/>
                </a:solidFill>
                <a:latin typeface="Helvetica Neue"/>
              </a:rPr>
              <a:t>5. Качество расшифровки и резюмирование</a:t>
            </a:r>
          </a:p>
          <a:p>
            <a:pPr>
              <a:defRPr/>
            </a:pPr>
            <a:r>
              <a:rPr lang="ru-RU">
                <a:solidFill>
                  <a:srgbClr val="FFFFFF"/>
                </a:solidFill>
                <a:latin typeface="Helvetica Neue"/>
              </a:rPr>
              <a:t>- Таймлист обучает-обучает и обучает, чтобы получать максимально хорошее качество. Для ВКС это побочная фунция, качество результатов по расшифровке и резюме сильно отличается от Таймлист в худшую сторону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F051409-99A8-4762-B379-A324ECBE05C6}" type="slidenum">
              <a:rPr lang="ru-RU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rgbClr val="FFFFFF"/>
                </a:solidFill>
                <a:latin typeface="Helvetica Neue"/>
              </a:rPr>
              <a:t>5. Качество расшифровки и резюмирование</a:t>
            </a:r>
          </a:p>
          <a:p>
            <a:pPr>
              <a:defRPr/>
            </a:pPr>
            <a:r>
              <a:rPr lang="ru-RU">
                <a:solidFill>
                  <a:srgbClr val="FFFFFF"/>
                </a:solidFill>
                <a:latin typeface="Helvetica Neue"/>
              </a:rPr>
              <a:t>- Таймлист обучает-обучает и обучает, чтобы получать максимально хорошее качество. Для ВКС это побочная фунция, качество результатов по расшифровке и резюме сильно отличается от Таймлист в худшую сторону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F051409-99A8-4762-B379-A324ECBE05C6}" type="slidenum">
              <a:rPr lang="ru-RU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rgbClr val="FFFFFF"/>
                </a:solidFill>
                <a:latin typeface="Helvetica Neue"/>
              </a:rPr>
              <a:t>5. Качество расшифровки и резюмирование</a:t>
            </a:r>
          </a:p>
          <a:p>
            <a:pPr>
              <a:defRPr/>
            </a:pPr>
            <a:r>
              <a:rPr lang="ru-RU">
                <a:solidFill>
                  <a:srgbClr val="FFFFFF"/>
                </a:solidFill>
                <a:latin typeface="Helvetica Neue"/>
              </a:rPr>
              <a:t>- Таймлист обучает-обучает и обучает, чтобы получать максимально хорошее качество. Для ВКС это побочная фунция, качество результатов по расшифровке и резюме сильно отличается от Таймлист в худшую сторону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F051409-99A8-4762-B379-A324ECBE05C6}" type="slidenum">
              <a:rPr lang="ru-RU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ru-RU">
                <a:solidFill>
                  <a:srgbClr val="FFFFFF"/>
                </a:solidFill>
                <a:latin typeface="Helvetica Neue"/>
              </a:rPr>
              <a:t>5. Качество расшифровки и резюмирование</a:t>
            </a:r>
          </a:p>
          <a:p>
            <a:pPr>
              <a:defRPr/>
            </a:pPr>
            <a:r>
              <a:rPr lang="ru-RU">
                <a:solidFill>
                  <a:srgbClr val="FFFFFF"/>
                </a:solidFill>
                <a:latin typeface="Helvetica Neue"/>
              </a:rPr>
              <a:t>- Таймлист обучает-обучает и обучает, чтобы получать максимально хорошее качество. Для ВКС это побочная фунция, качество результатов по расшифровке и резюме сильно отличается от Таймлист в худшую сторону</a:t>
            </a:r>
            <a:endParaRPr/>
          </a:p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6F051409-99A8-4762-B379-A324ECBE05C6}" type="slidenum">
              <a:rPr lang="ru-RU"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6E6E6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699346" y="6457950"/>
            <a:ext cx="1435504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latin typeface="Coolvetica Rg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latin typeface="Coolvetica Rg"/>
              </a:defRPr>
            </a:lvl1pPr>
            <a:lvl2pPr>
              <a:defRPr>
                <a:latin typeface="Coolvetica Rg"/>
              </a:defRPr>
            </a:lvl2pPr>
            <a:lvl3pPr>
              <a:defRPr>
                <a:latin typeface="Coolvetica Rg"/>
              </a:defRPr>
            </a:lvl3pPr>
            <a:lvl4pPr>
              <a:defRPr>
                <a:latin typeface="Coolvetica Rg"/>
              </a:defRPr>
            </a:lvl4pPr>
            <a:lvl5pPr>
              <a:defRPr>
                <a:latin typeface="Coolvetica Rg"/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42900" y="6285326"/>
            <a:ext cx="2743200" cy="365125"/>
          </a:xfrm>
        </p:spPr>
        <p:txBody>
          <a:bodyPr/>
          <a:lstStyle>
            <a:lvl1pPr>
              <a:defRPr>
                <a:solidFill>
                  <a:srgbClr val="292929"/>
                </a:solidFill>
              </a:defRPr>
            </a:lvl1pPr>
          </a:lstStyle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285326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105900" y="6285326"/>
            <a:ext cx="2743200" cy="365125"/>
          </a:xfrm>
        </p:spPr>
        <p:txBody>
          <a:bodyPr/>
          <a:lstStyle>
            <a:lvl1pPr>
              <a:defRPr sz="1200">
                <a:solidFill>
                  <a:srgbClr val="292929"/>
                </a:solidFill>
                <a:latin typeface="Montserrat"/>
              </a:defRPr>
            </a:lvl1pPr>
          </a:lstStyle>
          <a:p>
            <a:pPr>
              <a:defRPr/>
            </a:pPr>
            <a:fld id="{28C60181-1423-4D39-BBBC-D4E921D4941C}" type="slidenum">
              <a:rPr lang="ru-RU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9544050" y="207550"/>
            <a:ext cx="2312986" cy="2800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/>
              <a:t>От слов к делу!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28C60181-1423-4D39-BBBC-D4E921D4941C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imelist.ru/blog/kak_1s_ispolzuyet_taymlist_dlya_bezopasno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imelist.ru/blog/kak_1s_ispolzuyet_taymlist_dlya_bezopasno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imelist.ru/blog/kak_1s_ispolzuyet_taymlist_dlya_bezopasno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imelist.ru/blog/kak_1s_ispolzuyet_taymlist_dlya_bezopasno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imelist.ru/blog/kak_1s_ispolzuyet_taymlist_dlya_bezopasno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disk.yandex.ru/i/9Ak-df1bBn1pO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timelist.ru/pric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" name="Рисунок 27"/>
          <p:cNvSpPr/>
          <p:nvPr/>
        </p:nvSpPr>
        <p:spPr bwMode="auto">
          <a:xfrm>
            <a:off x="4296228" y="3020184"/>
            <a:ext cx="7895772" cy="3852584"/>
          </a:xfrm>
          <a:custGeom>
            <a:avLst/>
            <a:gdLst>
              <a:gd name="connsiteX0" fmla="*/ 0 w 12300438"/>
              <a:gd name="connsiteY0" fmla="*/ 5136361 h 5987008"/>
              <a:gd name="connsiteX1" fmla="*/ 6124730 w 12300438"/>
              <a:gd name="connsiteY1" fmla="*/ 5136361 h 5987008"/>
              <a:gd name="connsiteX2" fmla="*/ 11319109 w 12300438"/>
              <a:gd name="connsiteY2" fmla="*/ 0 h 5987008"/>
              <a:gd name="connsiteX3" fmla="*/ 12300438 w 12300438"/>
              <a:gd name="connsiteY3" fmla="*/ 0 h 5987008"/>
              <a:gd name="connsiteX4" fmla="*/ 12300438 w 12300438"/>
              <a:gd name="connsiteY4" fmla="*/ 5987009 h 5987008"/>
              <a:gd name="connsiteX5" fmla="*/ 0 w 12300438"/>
              <a:gd name="connsiteY5" fmla="*/ 5987009 h 5987008"/>
              <a:gd name="connsiteX6" fmla="*/ 0 w 12300438"/>
              <a:gd name="connsiteY6" fmla="*/ 5136361 h 598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0438" h="5987008" extrusionOk="0">
                <a:moveTo>
                  <a:pt x="0" y="5136361"/>
                </a:moveTo>
                <a:lnTo>
                  <a:pt x="6124730" y="5136361"/>
                </a:lnTo>
                <a:lnTo>
                  <a:pt x="11319109" y="0"/>
                </a:lnTo>
                <a:lnTo>
                  <a:pt x="12300438" y="0"/>
                </a:lnTo>
                <a:lnTo>
                  <a:pt x="12300438" y="5987009"/>
                </a:lnTo>
                <a:lnTo>
                  <a:pt x="0" y="5987009"/>
                </a:lnTo>
                <a:lnTo>
                  <a:pt x="0" y="5136361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1200000" scaled="0"/>
          </a:gradFill>
          <a:ln w="4899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32" name="Рисунок 30"/>
          <p:cNvSpPr/>
          <p:nvPr/>
        </p:nvSpPr>
        <p:spPr bwMode="auto">
          <a:xfrm>
            <a:off x="4296228" y="4216886"/>
            <a:ext cx="7895772" cy="2655882"/>
          </a:xfrm>
          <a:custGeom>
            <a:avLst/>
            <a:gdLst>
              <a:gd name="connsiteX0" fmla="*/ 0 w 12354185"/>
              <a:gd name="connsiteY0" fmla="*/ 2654077 h 4100994"/>
              <a:gd name="connsiteX1" fmla="*/ 5543974 w 12354185"/>
              <a:gd name="connsiteY1" fmla="*/ 2673770 h 4100994"/>
              <a:gd name="connsiteX2" fmla="*/ 8218236 w 12354185"/>
              <a:gd name="connsiteY2" fmla="*/ 0 h 4100994"/>
              <a:gd name="connsiteX3" fmla="*/ 12354185 w 12354185"/>
              <a:gd name="connsiteY3" fmla="*/ 0 h 4100994"/>
              <a:gd name="connsiteX4" fmla="*/ 12354185 w 12354185"/>
              <a:gd name="connsiteY4" fmla="*/ 4100995 h 4100994"/>
              <a:gd name="connsiteX5" fmla="*/ 0 w 12354185"/>
              <a:gd name="connsiteY5" fmla="*/ 4100995 h 4100994"/>
              <a:gd name="connsiteX6" fmla="*/ 0 w 12354185"/>
              <a:gd name="connsiteY6" fmla="*/ 2654077 h 410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4185" h="4100994" extrusionOk="0">
                <a:moveTo>
                  <a:pt x="0" y="2654077"/>
                </a:moveTo>
                <a:lnTo>
                  <a:pt x="5543974" y="2673770"/>
                </a:lnTo>
                <a:lnTo>
                  <a:pt x="8218236" y="0"/>
                </a:lnTo>
                <a:lnTo>
                  <a:pt x="12354185" y="0"/>
                </a:lnTo>
                <a:lnTo>
                  <a:pt x="12354185" y="4100995"/>
                </a:lnTo>
                <a:lnTo>
                  <a:pt x="0" y="4100995"/>
                </a:lnTo>
                <a:lnTo>
                  <a:pt x="0" y="2654077"/>
                </a:lnTo>
                <a:close/>
              </a:path>
            </a:pathLst>
          </a:custGeom>
          <a:gradFill>
            <a:gsLst>
              <a:gs pos="0">
                <a:srgbClr val="CF2929"/>
              </a:gs>
              <a:gs pos="100000">
                <a:srgbClr val="B51422"/>
              </a:gs>
            </a:gsLst>
            <a:lin ang="18000000" scaled="0"/>
          </a:gradFill>
          <a:ln w="492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35" name="Рисунок 33"/>
          <p:cNvSpPr/>
          <p:nvPr/>
        </p:nvSpPr>
        <p:spPr bwMode="auto">
          <a:xfrm>
            <a:off x="-15422" y="4682593"/>
            <a:ext cx="12207422" cy="2190175"/>
          </a:xfrm>
          <a:custGeom>
            <a:avLst/>
            <a:gdLst>
              <a:gd name="connsiteX0" fmla="*/ 0 w 12438093"/>
              <a:gd name="connsiteY0" fmla="*/ 1377439 h 3441863"/>
              <a:gd name="connsiteX1" fmla="*/ 4891669 w 12438093"/>
              <a:gd name="connsiteY1" fmla="*/ 1377439 h 3441863"/>
              <a:gd name="connsiteX2" fmla="*/ 6268613 w 12438093"/>
              <a:gd name="connsiteY2" fmla="*/ 0 h 3441863"/>
              <a:gd name="connsiteX3" fmla="*/ 12438093 w 12438093"/>
              <a:gd name="connsiteY3" fmla="*/ 0 h 3441863"/>
              <a:gd name="connsiteX4" fmla="*/ 12438093 w 12438093"/>
              <a:gd name="connsiteY4" fmla="*/ 3441863 h 3441863"/>
              <a:gd name="connsiteX5" fmla="*/ 0 w 12438093"/>
              <a:gd name="connsiteY5" fmla="*/ 3441863 h 3441863"/>
              <a:gd name="connsiteX6" fmla="*/ 0 w 12438093"/>
              <a:gd name="connsiteY6" fmla="*/ 1377439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6792079 w 19230172"/>
              <a:gd name="connsiteY5" fmla="*/ 3441863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11926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41863 h 3441863"/>
              <a:gd name="connsiteX6" fmla="*/ 0 w 19230172"/>
              <a:gd name="connsiteY6" fmla="*/ 1357482 h 344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30172" h="3441863" extrusionOk="0">
                <a:moveTo>
                  <a:pt x="0" y="1357482"/>
                </a:moveTo>
                <a:lnTo>
                  <a:pt x="11683748" y="1377439"/>
                </a:lnTo>
                <a:lnTo>
                  <a:pt x="13060692" y="0"/>
                </a:lnTo>
                <a:lnTo>
                  <a:pt x="19230172" y="0"/>
                </a:lnTo>
                <a:lnTo>
                  <a:pt x="19230172" y="3441863"/>
                </a:lnTo>
                <a:lnTo>
                  <a:pt x="10003" y="3441863"/>
                </a:lnTo>
                <a:cubicBezTo>
                  <a:pt x="6669" y="2757048"/>
                  <a:pt x="3334" y="2042297"/>
                  <a:pt x="0" y="1357482"/>
                </a:cubicBez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2400000" scaled="0"/>
          </a:gradFill>
          <a:ln w="495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38" name="Рисунок 36"/>
          <p:cNvSpPr/>
          <p:nvPr/>
        </p:nvSpPr>
        <p:spPr bwMode="auto">
          <a:xfrm>
            <a:off x="9076872" y="3945470"/>
            <a:ext cx="3115128" cy="2927299"/>
          </a:xfrm>
          <a:custGeom>
            <a:avLst/>
            <a:gdLst>
              <a:gd name="connsiteX0" fmla="*/ 0 w 4158185"/>
              <a:gd name="connsiteY0" fmla="*/ 3731335 h 3731334"/>
              <a:gd name="connsiteX1" fmla="*/ 3731335 w 4158185"/>
              <a:gd name="connsiteY1" fmla="*/ 0 h 3731334"/>
              <a:gd name="connsiteX2" fmla="*/ 4158186 w 4158185"/>
              <a:gd name="connsiteY2" fmla="*/ 0 h 3731334"/>
              <a:gd name="connsiteX3" fmla="*/ 4158186 w 4158185"/>
              <a:gd name="connsiteY3" fmla="*/ 3731335 h 3731334"/>
              <a:gd name="connsiteX4" fmla="*/ 0 w 4158185"/>
              <a:gd name="connsiteY4" fmla="*/ 3731335 h 373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185" h="3731334" extrusionOk="0">
                <a:moveTo>
                  <a:pt x="0" y="3731335"/>
                </a:moveTo>
                <a:lnTo>
                  <a:pt x="3731335" y="0"/>
                </a:lnTo>
                <a:lnTo>
                  <a:pt x="4158186" y="0"/>
                </a:lnTo>
                <a:lnTo>
                  <a:pt x="4158186" y="3731335"/>
                </a:lnTo>
                <a:lnTo>
                  <a:pt x="0" y="3731335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4200000" scaled="0"/>
          </a:gradFill>
          <a:ln w="3699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41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4964" y="689276"/>
            <a:ext cx="9719851" cy="1176739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 bwMode="auto">
          <a:xfrm>
            <a:off x="334964" y="3038652"/>
            <a:ext cx="9063871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  <a:defRPr/>
            </a:pPr>
            <a:r>
              <a:rPr lang="ru-RU" sz="3700" b="1">
                <a:solidFill>
                  <a:srgbClr val="1C336C"/>
                </a:solidFill>
                <a:ea typeface="Fira Sans Bold"/>
              </a:rPr>
              <a:t>Большой релиз ИИ для встреч Таймлист: </a:t>
            </a:r>
            <a:br>
              <a:rPr lang="ru-RU" sz="3700" b="1">
                <a:solidFill>
                  <a:srgbClr val="1C336C"/>
                </a:solidFill>
                <a:ea typeface="Fira Sans Bold"/>
              </a:rPr>
            </a:br>
            <a:r>
              <a:rPr lang="ru-RU" sz="3700" b="1">
                <a:solidFill>
                  <a:srgbClr val="C00000"/>
                </a:solidFill>
                <a:ea typeface="Fira Sans Bold"/>
              </a:rPr>
              <a:t>От бота до 1С:Документооборота</a:t>
            </a:r>
            <a:endParaRPr lang="en-US" sz="3700">
              <a:solidFill>
                <a:srgbClr val="C00000"/>
              </a:solidFill>
            </a:endParaRPr>
          </a:p>
        </p:txBody>
      </p:sp>
      <p:sp>
        <p:nvSpPr>
          <p:cNvPr id="11" name="Text 0"/>
          <p:cNvSpPr/>
          <p:nvPr/>
        </p:nvSpPr>
        <p:spPr bwMode="auto">
          <a:xfrm>
            <a:off x="359808" y="5709938"/>
            <a:ext cx="8084490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  <a:ea typeface="Fira Sans Bold"/>
              </a:rPr>
              <a:t>Работает в защищенном облаке по «ФСТЭК» </a:t>
            </a:r>
            <a:br>
              <a:rPr lang="ru-RU" sz="2000" b="1">
                <a:solidFill>
                  <a:schemeClr val="bg1"/>
                </a:solidFill>
                <a:ea typeface="Fira Sans Bold"/>
              </a:rPr>
            </a:br>
            <a:r>
              <a:rPr lang="ru-RU" sz="2000" b="1">
                <a:solidFill>
                  <a:schemeClr val="bg1"/>
                </a:solidFill>
                <a:ea typeface="Fira Sans Bold"/>
              </a:rPr>
              <a:t>или в вашем закрытом информационном контуре организации</a:t>
            </a:r>
            <a:endParaRPr lang="en-US" sz="20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10</a:t>
            </a:fld>
            <a:endParaRPr lang="ru-RU"/>
          </a:p>
        </p:txBody>
      </p:sp>
      <p:sp>
        <p:nvSpPr>
          <p:cNvPr id="3" name="Text 0"/>
          <p:cNvSpPr/>
          <p:nvPr/>
        </p:nvSpPr>
        <p:spPr bwMode="auto">
          <a:xfrm>
            <a:off x="407134" y="1927787"/>
            <a:ext cx="4063266" cy="37150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r>
              <a:rPr lang="ru-RU" sz="3200" b="1">
                <a:solidFill>
                  <a:srgbClr val="1B326C"/>
                </a:solidFill>
              </a:rPr>
              <a:t>Табличный автопротокол для скачивания в удобном формате или для отправки задач на контроль в 1С:ДО</a:t>
            </a:r>
            <a:endParaRPr lang="en-US" sz="3200" b="1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644572" y="1003854"/>
            <a:ext cx="6536871" cy="4850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11</a:t>
            </a:fld>
            <a:endParaRPr lang="ru-RU"/>
          </a:p>
        </p:txBody>
      </p:sp>
      <p:sp>
        <p:nvSpPr>
          <p:cNvPr id="3" name="Text 0"/>
          <p:cNvSpPr/>
          <p:nvPr/>
        </p:nvSpPr>
        <p:spPr bwMode="auto">
          <a:xfrm>
            <a:off x="289993" y="1060155"/>
            <a:ext cx="11394007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  <a:defRPr/>
            </a:pPr>
            <a:r>
              <a:rPr lang="ru-RU" sz="3700" b="1">
                <a:solidFill>
                  <a:srgbClr val="1B326C"/>
                </a:solidFill>
              </a:rPr>
              <a:t>Экспорт в новое или существующее мероприятие</a:t>
            </a:r>
            <a:endParaRPr lang="en-US" sz="37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9993" y="1908140"/>
            <a:ext cx="10417729" cy="4130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12</a:t>
            </a:fld>
            <a:endParaRPr lang="ru-RU"/>
          </a:p>
        </p:txBody>
      </p:sp>
      <p:sp>
        <p:nvSpPr>
          <p:cNvPr id="3" name="Text 0"/>
          <p:cNvSpPr/>
          <p:nvPr/>
        </p:nvSpPr>
        <p:spPr bwMode="auto">
          <a:xfrm>
            <a:off x="289993" y="1060155"/>
            <a:ext cx="11394007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  <a:defRPr/>
            </a:pPr>
            <a:r>
              <a:rPr lang="ru-RU" sz="3700" b="1">
                <a:solidFill>
                  <a:srgbClr val="1B326C"/>
                </a:solidFill>
              </a:rPr>
              <a:t>AI-чат по встречам как вторая память</a:t>
            </a:r>
            <a:r>
              <a:rPr lang="en-US" sz="3700" b="1">
                <a:solidFill>
                  <a:srgbClr val="1B326C"/>
                </a:solidFill>
              </a:rPr>
              <a:t> </a:t>
            </a:r>
            <a:r>
              <a:rPr lang="ru-RU" sz="3700" b="1">
                <a:solidFill>
                  <a:srgbClr val="1B326C"/>
                </a:solidFill>
              </a:rPr>
              <a:t>в веб-кабинете</a:t>
            </a:r>
            <a:endParaRPr lang="en-US" sz="37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9993" y="2061201"/>
            <a:ext cx="9268845" cy="355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 bwMode="auto">
          <a:xfrm>
            <a:off x="587069" y="2155089"/>
            <a:ext cx="5381931" cy="1273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r>
              <a:rPr lang="ru-RU" sz="3700" b="1">
                <a:solidFill>
                  <a:srgbClr val="1B326C"/>
                </a:solidFill>
                <a:ea typeface="Helvetica Neue"/>
                <a:cs typeface="Helvetica Neue"/>
              </a:rPr>
              <a:t>Искусственный интеллект Таймлист успешно внедряется на </a:t>
            </a:r>
            <a:r>
              <a:rPr lang="ru-RU" sz="3700" b="1">
                <a:solidFill>
                  <a:srgbClr val="C00000"/>
                </a:solidFill>
                <a:ea typeface="Helvetica Neue"/>
                <a:cs typeface="Helvetica Neue"/>
              </a:rPr>
              <a:t>российских предприятиях </a:t>
            </a:r>
            <a:br>
              <a:rPr lang="ru-RU" sz="3700" b="1">
                <a:solidFill>
                  <a:srgbClr val="C00000"/>
                </a:solidFill>
                <a:ea typeface="Helvetica Neue"/>
                <a:cs typeface="Helvetica Neue"/>
              </a:rPr>
            </a:br>
            <a:r>
              <a:rPr lang="ru-RU" sz="3700" b="1">
                <a:solidFill>
                  <a:srgbClr val="C00000"/>
                </a:solidFill>
                <a:ea typeface="Helvetica Neue"/>
                <a:cs typeface="Helvetica Neue"/>
              </a:rPr>
              <a:t>и в корпорациях </a:t>
            </a:r>
            <a:endParaRPr lang="en-US" sz="3700" b="1"/>
          </a:p>
        </p:txBody>
      </p:sp>
      <p:sp>
        <p:nvSpPr>
          <p:cNvPr id="13" name="Text 10"/>
          <p:cNvSpPr/>
          <p:nvPr/>
        </p:nvSpPr>
        <p:spPr bwMode="auto">
          <a:xfrm>
            <a:off x="3726534" y="4169511"/>
            <a:ext cx="226814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33"/>
              </a:lnSpc>
              <a:defRPr/>
            </a:pPr>
            <a:endParaRPr lang="en-US" sz="175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9647540" y="6416576"/>
            <a:ext cx="2992632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chemeClr val="bg1"/>
                </a:solidFill>
              </a:rPr>
              <a:t>timelist.ru    </a:t>
            </a:r>
            <a:r>
              <a:rPr lang="ru-RU" sz="1200">
                <a:solidFill>
                  <a:schemeClr val="bg1"/>
                </a:solidFill>
              </a:rPr>
              <a:t>8 (</a:t>
            </a:r>
            <a:r>
              <a:rPr lang="en-US" sz="1200">
                <a:solidFill>
                  <a:schemeClr val="bg1"/>
                </a:solidFill>
              </a:rPr>
              <a:t>495</a:t>
            </a:r>
            <a:r>
              <a:rPr lang="ru-RU" sz="1200">
                <a:solidFill>
                  <a:schemeClr val="bg1"/>
                </a:solidFill>
              </a:rPr>
              <a:t>) </a:t>
            </a:r>
            <a:r>
              <a:rPr lang="en-US" sz="1200">
                <a:solidFill>
                  <a:schemeClr val="bg1"/>
                </a:solidFill>
              </a:rPr>
              <a:t>181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02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81</a:t>
            </a:r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808" r="731"/>
          <a:stretch/>
        </p:blipFill>
        <p:spPr bwMode="auto">
          <a:xfrm>
            <a:off x="6502401" y="0"/>
            <a:ext cx="60234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Рисунок 27"/>
          <p:cNvSpPr/>
          <p:nvPr/>
        </p:nvSpPr>
        <p:spPr bwMode="auto">
          <a:xfrm>
            <a:off x="4296228" y="3020184"/>
            <a:ext cx="7895772" cy="3852584"/>
          </a:xfrm>
          <a:custGeom>
            <a:avLst/>
            <a:gdLst>
              <a:gd name="connsiteX0" fmla="*/ 0 w 12300438"/>
              <a:gd name="connsiteY0" fmla="*/ 5136361 h 5987008"/>
              <a:gd name="connsiteX1" fmla="*/ 6124730 w 12300438"/>
              <a:gd name="connsiteY1" fmla="*/ 5136361 h 5987008"/>
              <a:gd name="connsiteX2" fmla="*/ 11319109 w 12300438"/>
              <a:gd name="connsiteY2" fmla="*/ 0 h 5987008"/>
              <a:gd name="connsiteX3" fmla="*/ 12300438 w 12300438"/>
              <a:gd name="connsiteY3" fmla="*/ 0 h 5987008"/>
              <a:gd name="connsiteX4" fmla="*/ 12300438 w 12300438"/>
              <a:gd name="connsiteY4" fmla="*/ 5987009 h 5987008"/>
              <a:gd name="connsiteX5" fmla="*/ 0 w 12300438"/>
              <a:gd name="connsiteY5" fmla="*/ 5987009 h 5987008"/>
              <a:gd name="connsiteX6" fmla="*/ 0 w 12300438"/>
              <a:gd name="connsiteY6" fmla="*/ 5136361 h 598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0438" h="5987008" extrusionOk="0">
                <a:moveTo>
                  <a:pt x="0" y="5136361"/>
                </a:moveTo>
                <a:lnTo>
                  <a:pt x="6124730" y="5136361"/>
                </a:lnTo>
                <a:lnTo>
                  <a:pt x="11319109" y="0"/>
                </a:lnTo>
                <a:lnTo>
                  <a:pt x="12300438" y="0"/>
                </a:lnTo>
                <a:lnTo>
                  <a:pt x="12300438" y="5987009"/>
                </a:lnTo>
                <a:lnTo>
                  <a:pt x="0" y="5987009"/>
                </a:lnTo>
                <a:lnTo>
                  <a:pt x="0" y="5136361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1200000" scaled="0"/>
          </a:gradFill>
          <a:ln w="4899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0" name="Рисунок 30"/>
          <p:cNvSpPr/>
          <p:nvPr/>
        </p:nvSpPr>
        <p:spPr bwMode="auto">
          <a:xfrm>
            <a:off x="4296228" y="4216886"/>
            <a:ext cx="7895772" cy="2655882"/>
          </a:xfrm>
          <a:custGeom>
            <a:avLst/>
            <a:gdLst>
              <a:gd name="connsiteX0" fmla="*/ 0 w 12354185"/>
              <a:gd name="connsiteY0" fmla="*/ 2654077 h 4100994"/>
              <a:gd name="connsiteX1" fmla="*/ 5543974 w 12354185"/>
              <a:gd name="connsiteY1" fmla="*/ 2673770 h 4100994"/>
              <a:gd name="connsiteX2" fmla="*/ 8218236 w 12354185"/>
              <a:gd name="connsiteY2" fmla="*/ 0 h 4100994"/>
              <a:gd name="connsiteX3" fmla="*/ 12354185 w 12354185"/>
              <a:gd name="connsiteY3" fmla="*/ 0 h 4100994"/>
              <a:gd name="connsiteX4" fmla="*/ 12354185 w 12354185"/>
              <a:gd name="connsiteY4" fmla="*/ 4100995 h 4100994"/>
              <a:gd name="connsiteX5" fmla="*/ 0 w 12354185"/>
              <a:gd name="connsiteY5" fmla="*/ 4100995 h 4100994"/>
              <a:gd name="connsiteX6" fmla="*/ 0 w 12354185"/>
              <a:gd name="connsiteY6" fmla="*/ 2654077 h 410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4185" h="4100994" extrusionOk="0">
                <a:moveTo>
                  <a:pt x="0" y="2654077"/>
                </a:moveTo>
                <a:lnTo>
                  <a:pt x="5543974" y="2673770"/>
                </a:lnTo>
                <a:lnTo>
                  <a:pt x="8218236" y="0"/>
                </a:lnTo>
                <a:lnTo>
                  <a:pt x="12354185" y="0"/>
                </a:lnTo>
                <a:lnTo>
                  <a:pt x="12354185" y="4100995"/>
                </a:lnTo>
                <a:lnTo>
                  <a:pt x="0" y="4100995"/>
                </a:lnTo>
                <a:lnTo>
                  <a:pt x="0" y="2654077"/>
                </a:lnTo>
                <a:close/>
              </a:path>
            </a:pathLst>
          </a:custGeom>
          <a:gradFill>
            <a:gsLst>
              <a:gs pos="0">
                <a:srgbClr val="CF2929"/>
              </a:gs>
              <a:gs pos="100000">
                <a:srgbClr val="B51422"/>
              </a:gs>
            </a:gsLst>
            <a:lin ang="18000000" scaled="0"/>
          </a:gradFill>
          <a:ln w="492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1" name="Рисунок 33"/>
          <p:cNvSpPr/>
          <p:nvPr/>
        </p:nvSpPr>
        <p:spPr bwMode="auto">
          <a:xfrm>
            <a:off x="-15422" y="4682593"/>
            <a:ext cx="12207422" cy="2190175"/>
          </a:xfrm>
          <a:custGeom>
            <a:avLst/>
            <a:gdLst>
              <a:gd name="connsiteX0" fmla="*/ 0 w 12438093"/>
              <a:gd name="connsiteY0" fmla="*/ 1377439 h 3441863"/>
              <a:gd name="connsiteX1" fmla="*/ 4891669 w 12438093"/>
              <a:gd name="connsiteY1" fmla="*/ 1377439 h 3441863"/>
              <a:gd name="connsiteX2" fmla="*/ 6268613 w 12438093"/>
              <a:gd name="connsiteY2" fmla="*/ 0 h 3441863"/>
              <a:gd name="connsiteX3" fmla="*/ 12438093 w 12438093"/>
              <a:gd name="connsiteY3" fmla="*/ 0 h 3441863"/>
              <a:gd name="connsiteX4" fmla="*/ 12438093 w 12438093"/>
              <a:gd name="connsiteY4" fmla="*/ 3441863 h 3441863"/>
              <a:gd name="connsiteX5" fmla="*/ 0 w 12438093"/>
              <a:gd name="connsiteY5" fmla="*/ 3441863 h 3441863"/>
              <a:gd name="connsiteX6" fmla="*/ 0 w 12438093"/>
              <a:gd name="connsiteY6" fmla="*/ 1377439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6792079 w 19230172"/>
              <a:gd name="connsiteY5" fmla="*/ 3441863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11926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41863 h 3441863"/>
              <a:gd name="connsiteX6" fmla="*/ 0 w 19230172"/>
              <a:gd name="connsiteY6" fmla="*/ 1357482 h 344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30172" h="3441863" extrusionOk="0">
                <a:moveTo>
                  <a:pt x="0" y="1357482"/>
                </a:moveTo>
                <a:lnTo>
                  <a:pt x="11683748" y="1377439"/>
                </a:lnTo>
                <a:lnTo>
                  <a:pt x="13060692" y="0"/>
                </a:lnTo>
                <a:lnTo>
                  <a:pt x="19230172" y="0"/>
                </a:lnTo>
                <a:lnTo>
                  <a:pt x="19230172" y="3441863"/>
                </a:lnTo>
                <a:lnTo>
                  <a:pt x="10003" y="3441863"/>
                </a:lnTo>
                <a:cubicBezTo>
                  <a:pt x="6669" y="2757048"/>
                  <a:pt x="3334" y="2042297"/>
                  <a:pt x="0" y="1357482"/>
                </a:cubicBez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2400000" scaled="0"/>
          </a:gradFill>
          <a:ln w="495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3" name="Рисунок 36"/>
          <p:cNvSpPr/>
          <p:nvPr/>
        </p:nvSpPr>
        <p:spPr bwMode="auto">
          <a:xfrm>
            <a:off x="9076872" y="3945470"/>
            <a:ext cx="3115128" cy="2927299"/>
          </a:xfrm>
          <a:custGeom>
            <a:avLst/>
            <a:gdLst>
              <a:gd name="connsiteX0" fmla="*/ 0 w 4158185"/>
              <a:gd name="connsiteY0" fmla="*/ 3731335 h 3731334"/>
              <a:gd name="connsiteX1" fmla="*/ 3731335 w 4158185"/>
              <a:gd name="connsiteY1" fmla="*/ 0 h 3731334"/>
              <a:gd name="connsiteX2" fmla="*/ 4158186 w 4158185"/>
              <a:gd name="connsiteY2" fmla="*/ 0 h 3731334"/>
              <a:gd name="connsiteX3" fmla="*/ 4158186 w 4158185"/>
              <a:gd name="connsiteY3" fmla="*/ 3731335 h 3731334"/>
              <a:gd name="connsiteX4" fmla="*/ 0 w 4158185"/>
              <a:gd name="connsiteY4" fmla="*/ 3731335 h 373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185" h="3731334" extrusionOk="0">
                <a:moveTo>
                  <a:pt x="0" y="3731335"/>
                </a:moveTo>
                <a:lnTo>
                  <a:pt x="3731335" y="0"/>
                </a:lnTo>
                <a:lnTo>
                  <a:pt x="4158186" y="0"/>
                </a:lnTo>
                <a:lnTo>
                  <a:pt x="4158186" y="3731335"/>
                </a:lnTo>
                <a:lnTo>
                  <a:pt x="0" y="3731335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4200000" scaled="0"/>
          </a:gradFill>
          <a:ln w="3699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4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Text 0"/>
          <p:cNvSpPr/>
          <p:nvPr/>
        </p:nvSpPr>
        <p:spPr bwMode="auto">
          <a:xfrm>
            <a:off x="716077" y="776003"/>
            <a:ext cx="10345676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  <a:defRPr/>
            </a:pPr>
            <a:r>
              <a:rPr lang="ru-RU" sz="3700" b="1">
                <a:solidFill>
                  <a:srgbClr val="1C336C"/>
                </a:solidFill>
                <a:ea typeface="Fira Sans Bold"/>
              </a:rPr>
              <a:t>Кейс внедрения </a:t>
            </a:r>
            <a:r>
              <a:rPr lang="ru-RU" sz="3700" b="1">
                <a:solidFill>
                  <a:srgbClr val="C00000"/>
                </a:solidFill>
                <a:ea typeface="Fira Sans Bold"/>
              </a:rPr>
              <a:t>в 1С</a:t>
            </a:r>
            <a:endParaRPr lang="en-US" sz="3700">
              <a:solidFill>
                <a:srgbClr val="C00000"/>
              </a:solidFill>
            </a:endParaRPr>
          </a:p>
        </p:txBody>
      </p:sp>
      <p:sp>
        <p:nvSpPr>
          <p:cNvPr id="16" name="Shape 2"/>
          <p:cNvSpPr/>
          <p:nvPr/>
        </p:nvSpPr>
        <p:spPr bwMode="auto">
          <a:xfrm flipV="1">
            <a:off x="716077" y="1313642"/>
            <a:ext cx="8014503" cy="53004"/>
          </a:xfrm>
          <a:prstGeom prst="roundRect">
            <a:avLst>
              <a:gd name="adj" fmla="val 78139"/>
            </a:avLst>
          </a:prstGeom>
          <a:solidFill>
            <a:srgbClr val="1B326C"/>
          </a:solidFill>
          <a:ln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" name="Объект 2"/>
          <p:cNvSpPr txBox="1"/>
          <p:nvPr/>
        </p:nvSpPr>
        <p:spPr bwMode="auto">
          <a:xfrm>
            <a:off x="608677" y="6067811"/>
            <a:ext cx="9386104" cy="1076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800"/>
              </a:lnSpc>
              <a:buNone/>
              <a:defRPr/>
            </a:pPr>
            <a:r>
              <a:rPr lang="ru-RU" sz="1800" dirty="0">
                <a:solidFill>
                  <a:schemeClr val="bg1"/>
                </a:solidFill>
              </a:rPr>
              <a:t>Для ознакомления перейдите по </a:t>
            </a:r>
            <a:r>
              <a:rPr lang="en-US" sz="1800" dirty="0">
                <a:solidFill>
                  <a:schemeClr val="bg1"/>
                </a:solidFill>
              </a:rPr>
              <a:t>QR-</a:t>
            </a:r>
            <a:r>
              <a:rPr lang="ru-RU" sz="1800" dirty="0">
                <a:solidFill>
                  <a:schemeClr val="bg1"/>
                </a:solidFill>
              </a:rPr>
              <a:t>коду или нажмите </a:t>
            </a:r>
            <a:r>
              <a:rPr lang="ru-RU" sz="1800" b="1" u="sng" dirty="0">
                <a:solidFill>
                  <a:schemeClr val="bg1"/>
                </a:solidFill>
                <a:hlinkClick r:id="rId2" tooltip="Кейс внедрения on-premise в РЖДТ"/>
              </a:rPr>
              <a:t>здесь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endParaRPr lang="ru-RU" sz="1800" i="0" u="none" strike="noStrike" cap="none" spc="0" dirty="0">
              <a:ln>
                <a:noFill/>
              </a:ln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468880" y="-3236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9873162" y="6351901"/>
            <a:ext cx="2992632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chemeClr val="bg1"/>
                </a:solidFill>
              </a:rPr>
              <a:t>timelist.ru    </a:t>
            </a:r>
            <a:r>
              <a:rPr lang="ru-RU" sz="1200">
                <a:solidFill>
                  <a:schemeClr val="bg1"/>
                </a:solidFill>
              </a:rPr>
              <a:t>8 (</a:t>
            </a:r>
            <a:r>
              <a:rPr lang="en-US" sz="1200">
                <a:solidFill>
                  <a:schemeClr val="bg1"/>
                </a:solidFill>
              </a:rPr>
              <a:t>495</a:t>
            </a:r>
            <a:r>
              <a:rPr lang="ru-RU" sz="1200">
                <a:solidFill>
                  <a:schemeClr val="bg1"/>
                </a:solidFill>
              </a:rPr>
              <a:t>) </a:t>
            </a:r>
            <a:r>
              <a:rPr lang="en-US" sz="1200">
                <a:solidFill>
                  <a:schemeClr val="bg1"/>
                </a:solidFill>
              </a:rPr>
              <a:t>181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02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81</a:t>
            </a:r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rcRect t="1" r="23876" b="-38258"/>
          <a:stretch/>
        </p:blipFill>
        <p:spPr bwMode="auto">
          <a:xfrm>
            <a:off x="289993" y="292151"/>
            <a:ext cx="1560841" cy="3431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6077" y="1870096"/>
            <a:ext cx="5612054" cy="31178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321288" y="1890996"/>
            <a:ext cx="3318493" cy="326420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Рисунок 27"/>
          <p:cNvSpPr/>
          <p:nvPr/>
        </p:nvSpPr>
        <p:spPr bwMode="auto">
          <a:xfrm>
            <a:off x="4296228" y="3020184"/>
            <a:ext cx="7895772" cy="3852584"/>
          </a:xfrm>
          <a:custGeom>
            <a:avLst/>
            <a:gdLst>
              <a:gd name="connsiteX0" fmla="*/ 0 w 12300438"/>
              <a:gd name="connsiteY0" fmla="*/ 5136361 h 5987008"/>
              <a:gd name="connsiteX1" fmla="*/ 6124730 w 12300438"/>
              <a:gd name="connsiteY1" fmla="*/ 5136361 h 5987008"/>
              <a:gd name="connsiteX2" fmla="*/ 11319109 w 12300438"/>
              <a:gd name="connsiteY2" fmla="*/ 0 h 5987008"/>
              <a:gd name="connsiteX3" fmla="*/ 12300438 w 12300438"/>
              <a:gd name="connsiteY3" fmla="*/ 0 h 5987008"/>
              <a:gd name="connsiteX4" fmla="*/ 12300438 w 12300438"/>
              <a:gd name="connsiteY4" fmla="*/ 5987009 h 5987008"/>
              <a:gd name="connsiteX5" fmla="*/ 0 w 12300438"/>
              <a:gd name="connsiteY5" fmla="*/ 5987009 h 5987008"/>
              <a:gd name="connsiteX6" fmla="*/ 0 w 12300438"/>
              <a:gd name="connsiteY6" fmla="*/ 5136361 h 598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0438" h="5987008" extrusionOk="0">
                <a:moveTo>
                  <a:pt x="0" y="5136361"/>
                </a:moveTo>
                <a:lnTo>
                  <a:pt x="6124730" y="5136361"/>
                </a:lnTo>
                <a:lnTo>
                  <a:pt x="11319109" y="0"/>
                </a:lnTo>
                <a:lnTo>
                  <a:pt x="12300438" y="0"/>
                </a:lnTo>
                <a:lnTo>
                  <a:pt x="12300438" y="5987009"/>
                </a:lnTo>
                <a:lnTo>
                  <a:pt x="0" y="5987009"/>
                </a:lnTo>
                <a:lnTo>
                  <a:pt x="0" y="5136361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1200000" scaled="0"/>
          </a:gradFill>
          <a:ln w="4899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0" name="Рисунок 30"/>
          <p:cNvSpPr/>
          <p:nvPr/>
        </p:nvSpPr>
        <p:spPr bwMode="auto">
          <a:xfrm>
            <a:off x="4296228" y="4216886"/>
            <a:ext cx="7895772" cy="2655882"/>
          </a:xfrm>
          <a:custGeom>
            <a:avLst/>
            <a:gdLst>
              <a:gd name="connsiteX0" fmla="*/ 0 w 12354185"/>
              <a:gd name="connsiteY0" fmla="*/ 2654077 h 4100994"/>
              <a:gd name="connsiteX1" fmla="*/ 5543974 w 12354185"/>
              <a:gd name="connsiteY1" fmla="*/ 2673770 h 4100994"/>
              <a:gd name="connsiteX2" fmla="*/ 8218236 w 12354185"/>
              <a:gd name="connsiteY2" fmla="*/ 0 h 4100994"/>
              <a:gd name="connsiteX3" fmla="*/ 12354185 w 12354185"/>
              <a:gd name="connsiteY3" fmla="*/ 0 h 4100994"/>
              <a:gd name="connsiteX4" fmla="*/ 12354185 w 12354185"/>
              <a:gd name="connsiteY4" fmla="*/ 4100995 h 4100994"/>
              <a:gd name="connsiteX5" fmla="*/ 0 w 12354185"/>
              <a:gd name="connsiteY5" fmla="*/ 4100995 h 4100994"/>
              <a:gd name="connsiteX6" fmla="*/ 0 w 12354185"/>
              <a:gd name="connsiteY6" fmla="*/ 2654077 h 410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4185" h="4100994" extrusionOk="0">
                <a:moveTo>
                  <a:pt x="0" y="2654077"/>
                </a:moveTo>
                <a:lnTo>
                  <a:pt x="5543974" y="2673770"/>
                </a:lnTo>
                <a:lnTo>
                  <a:pt x="8218236" y="0"/>
                </a:lnTo>
                <a:lnTo>
                  <a:pt x="12354185" y="0"/>
                </a:lnTo>
                <a:lnTo>
                  <a:pt x="12354185" y="4100995"/>
                </a:lnTo>
                <a:lnTo>
                  <a:pt x="0" y="4100995"/>
                </a:lnTo>
                <a:lnTo>
                  <a:pt x="0" y="2654077"/>
                </a:lnTo>
                <a:close/>
              </a:path>
            </a:pathLst>
          </a:custGeom>
          <a:gradFill>
            <a:gsLst>
              <a:gs pos="0">
                <a:srgbClr val="CF2929"/>
              </a:gs>
              <a:gs pos="100000">
                <a:srgbClr val="B51422"/>
              </a:gs>
            </a:gsLst>
            <a:lin ang="18000000" scaled="0"/>
          </a:gradFill>
          <a:ln w="492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1" name="Рисунок 33"/>
          <p:cNvSpPr/>
          <p:nvPr/>
        </p:nvSpPr>
        <p:spPr bwMode="auto">
          <a:xfrm>
            <a:off x="-15422" y="4682593"/>
            <a:ext cx="12207422" cy="2190175"/>
          </a:xfrm>
          <a:custGeom>
            <a:avLst/>
            <a:gdLst>
              <a:gd name="connsiteX0" fmla="*/ 0 w 12438093"/>
              <a:gd name="connsiteY0" fmla="*/ 1377439 h 3441863"/>
              <a:gd name="connsiteX1" fmla="*/ 4891669 w 12438093"/>
              <a:gd name="connsiteY1" fmla="*/ 1377439 h 3441863"/>
              <a:gd name="connsiteX2" fmla="*/ 6268613 w 12438093"/>
              <a:gd name="connsiteY2" fmla="*/ 0 h 3441863"/>
              <a:gd name="connsiteX3" fmla="*/ 12438093 w 12438093"/>
              <a:gd name="connsiteY3" fmla="*/ 0 h 3441863"/>
              <a:gd name="connsiteX4" fmla="*/ 12438093 w 12438093"/>
              <a:gd name="connsiteY4" fmla="*/ 3441863 h 3441863"/>
              <a:gd name="connsiteX5" fmla="*/ 0 w 12438093"/>
              <a:gd name="connsiteY5" fmla="*/ 3441863 h 3441863"/>
              <a:gd name="connsiteX6" fmla="*/ 0 w 12438093"/>
              <a:gd name="connsiteY6" fmla="*/ 1377439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6792079 w 19230172"/>
              <a:gd name="connsiteY5" fmla="*/ 3441863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11926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41863 h 3441863"/>
              <a:gd name="connsiteX6" fmla="*/ 0 w 19230172"/>
              <a:gd name="connsiteY6" fmla="*/ 1357482 h 344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30172" h="3441863" extrusionOk="0">
                <a:moveTo>
                  <a:pt x="0" y="1357482"/>
                </a:moveTo>
                <a:lnTo>
                  <a:pt x="11683748" y="1377439"/>
                </a:lnTo>
                <a:lnTo>
                  <a:pt x="13060692" y="0"/>
                </a:lnTo>
                <a:lnTo>
                  <a:pt x="19230172" y="0"/>
                </a:lnTo>
                <a:lnTo>
                  <a:pt x="19230172" y="3441863"/>
                </a:lnTo>
                <a:lnTo>
                  <a:pt x="10003" y="3441863"/>
                </a:lnTo>
                <a:cubicBezTo>
                  <a:pt x="6669" y="2757048"/>
                  <a:pt x="3334" y="2042297"/>
                  <a:pt x="0" y="1357482"/>
                </a:cubicBez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2400000" scaled="0"/>
          </a:gradFill>
          <a:ln w="495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3" name="Рисунок 36"/>
          <p:cNvSpPr/>
          <p:nvPr/>
        </p:nvSpPr>
        <p:spPr bwMode="auto">
          <a:xfrm>
            <a:off x="9076872" y="3945470"/>
            <a:ext cx="3115128" cy="2927299"/>
          </a:xfrm>
          <a:custGeom>
            <a:avLst/>
            <a:gdLst>
              <a:gd name="connsiteX0" fmla="*/ 0 w 4158185"/>
              <a:gd name="connsiteY0" fmla="*/ 3731335 h 3731334"/>
              <a:gd name="connsiteX1" fmla="*/ 3731335 w 4158185"/>
              <a:gd name="connsiteY1" fmla="*/ 0 h 3731334"/>
              <a:gd name="connsiteX2" fmla="*/ 4158186 w 4158185"/>
              <a:gd name="connsiteY2" fmla="*/ 0 h 3731334"/>
              <a:gd name="connsiteX3" fmla="*/ 4158186 w 4158185"/>
              <a:gd name="connsiteY3" fmla="*/ 3731335 h 3731334"/>
              <a:gd name="connsiteX4" fmla="*/ 0 w 4158185"/>
              <a:gd name="connsiteY4" fmla="*/ 3731335 h 373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185" h="3731334" extrusionOk="0">
                <a:moveTo>
                  <a:pt x="0" y="3731335"/>
                </a:moveTo>
                <a:lnTo>
                  <a:pt x="3731335" y="0"/>
                </a:lnTo>
                <a:lnTo>
                  <a:pt x="4158186" y="0"/>
                </a:lnTo>
                <a:lnTo>
                  <a:pt x="4158186" y="3731335"/>
                </a:lnTo>
                <a:lnTo>
                  <a:pt x="0" y="3731335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4200000" scaled="0"/>
          </a:gradFill>
          <a:ln w="3699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4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Text 0"/>
          <p:cNvSpPr/>
          <p:nvPr/>
        </p:nvSpPr>
        <p:spPr bwMode="auto">
          <a:xfrm>
            <a:off x="716077" y="776003"/>
            <a:ext cx="10345676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00"/>
              </a:lnSpc>
              <a:defRPr/>
            </a:pPr>
            <a:r>
              <a:rPr lang="ru-RU" sz="3700" b="1">
                <a:solidFill>
                  <a:srgbClr val="1C336C"/>
                </a:solidFill>
                <a:ea typeface="Fira Sans Bold"/>
              </a:rPr>
              <a:t>Кейс законодательных собраний кировской, саратовской области и пермского края</a:t>
            </a:r>
            <a:endParaRPr lang="en-US" sz="3700">
              <a:solidFill>
                <a:srgbClr val="C00000"/>
              </a:solidFill>
            </a:endParaRPr>
          </a:p>
        </p:txBody>
      </p:sp>
      <p:sp>
        <p:nvSpPr>
          <p:cNvPr id="18" name="Объект 2"/>
          <p:cNvSpPr txBox="1"/>
          <p:nvPr/>
        </p:nvSpPr>
        <p:spPr bwMode="auto">
          <a:xfrm>
            <a:off x="608677" y="6067811"/>
            <a:ext cx="9386104" cy="1076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800"/>
              </a:lnSpc>
              <a:buNone/>
              <a:defRPr/>
            </a:pPr>
            <a:r>
              <a:rPr lang="ru-RU" sz="1800">
                <a:solidFill>
                  <a:schemeClr val="bg1"/>
                </a:solidFill>
              </a:rPr>
              <a:t>Для ознакомления перейдите по </a:t>
            </a:r>
            <a:r>
              <a:rPr lang="en-US" sz="1800">
                <a:solidFill>
                  <a:schemeClr val="bg1"/>
                </a:solidFill>
              </a:rPr>
              <a:t>QR-</a:t>
            </a:r>
            <a:r>
              <a:rPr lang="ru-RU" sz="1800">
                <a:solidFill>
                  <a:schemeClr val="bg1"/>
                </a:solidFill>
              </a:rPr>
              <a:t>коду или нажмите </a:t>
            </a:r>
            <a:r>
              <a:rPr lang="ru-RU" sz="1800" b="1" u="sng">
                <a:solidFill>
                  <a:schemeClr val="bg1"/>
                </a:solidFill>
                <a:hlinkClick r:id="rId2" tooltip="Кейс внедрения on-premise в РЖДТ"/>
              </a:rPr>
              <a:t>здесь</a:t>
            </a:r>
            <a:r>
              <a:rPr lang="ru-RU" sz="1800">
                <a:solidFill>
                  <a:schemeClr val="bg1"/>
                </a:solidFill>
              </a:rPr>
              <a:t> </a:t>
            </a:r>
            <a:endParaRPr lang="ru-RU" sz="1800" i="0" u="none" strike="noStrike" cap="none" spc="0">
              <a:ln>
                <a:noFill/>
              </a:ln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468880" y="-3236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9873162" y="6351901"/>
            <a:ext cx="2992632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chemeClr val="bg1"/>
                </a:solidFill>
              </a:rPr>
              <a:t>timelist.ru    </a:t>
            </a:r>
            <a:r>
              <a:rPr lang="ru-RU" sz="1200">
                <a:solidFill>
                  <a:schemeClr val="bg1"/>
                </a:solidFill>
              </a:rPr>
              <a:t>8 (</a:t>
            </a:r>
            <a:r>
              <a:rPr lang="en-US" sz="1200">
                <a:solidFill>
                  <a:schemeClr val="bg1"/>
                </a:solidFill>
              </a:rPr>
              <a:t>495</a:t>
            </a:r>
            <a:r>
              <a:rPr lang="ru-RU" sz="1200">
                <a:solidFill>
                  <a:schemeClr val="bg1"/>
                </a:solidFill>
              </a:rPr>
              <a:t>) </a:t>
            </a:r>
            <a:r>
              <a:rPr lang="en-US" sz="1200">
                <a:solidFill>
                  <a:schemeClr val="bg1"/>
                </a:solidFill>
              </a:rPr>
              <a:t>181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02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81</a:t>
            </a:r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rcRect t="1" r="23876" b="-38258"/>
          <a:stretch/>
        </p:blipFill>
        <p:spPr bwMode="auto">
          <a:xfrm>
            <a:off x="289993" y="292151"/>
            <a:ext cx="1560841" cy="343199"/>
          </a:xfrm>
          <a:prstGeom prst="rect">
            <a:avLst/>
          </a:prstGeom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4"/>
          <a:srcRect l="8824" t="4824" r="10881"/>
          <a:stretch/>
        </p:blipFill>
        <p:spPr bwMode="auto">
          <a:xfrm>
            <a:off x="738082" y="2077273"/>
            <a:ext cx="4829000" cy="3219718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343561" y="2014926"/>
            <a:ext cx="3353723" cy="3326893"/>
          </a:xfrm>
          <a:prstGeom prst="rect">
            <a:avLst/>
          </a:prstGeom>
        </p:spPr>
      </p:pic>
      <p:sp>
        <p:nvSpPr>
          <p:cNvPr id="20" name="Shape 2"/>
          <p:cNvSpPr/>
          <p:nvPr/>
        </p:nvSpPr>
        <p:spPr bwMode="auto">
          <a:xfrm flipV="1">
            <a:off x="738082" y="1805857"/>
            <a:ext cx="8014503" cy="53004"/>
          </a:xfrm>
          <a:prstGeom prst="roundRect">
            <a:avLst>
              <a:gd name="adj" fmla="val 78139"/>
            </a:avLst>
          </a:prstGeom>
          <a:solidFill>
            <a:srgbClr val="1B326C"/>
          </a:solidFill>
          <a:ln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Рисунок 27"/>
          <p:cNvSpPr/>
          <p:nvPr/>
        </p:nvSpPr>
        <p:spPr bwMode="auto">
          <a:xfrm>
            <a:off x="4296228" y="3020184"/>
            <a:ext cx="7895772" cy="3852584"/>
          </a:xfrm>
          <a:custGeom>
            <a:avLst/>
            <a:gdLst>
              <a:gd name="connsiteX0" fmla="*/ 0 w 12300438"/>
              <a:gd name="connsiteY0" fmla="*/ 5136361 h 5987008"/>
              <a:gd name="connsiteX1" fmla="*/ 6124730 w 12300438"/>
              <a:gd name="connsiteY1" fmla="*/ 5136361 h 5987008"/>
              <a:gd name="connsiteX2" fmla="*/ 11319109 w 12300438"/>
              <a:gd name="connsiteY2" fmla="*/ 0 h 5987008"/>
              <a:gd name="connsiteX3" fmla="*/ 12300438 w 12300438"/>
              <a:gd name="connsiteY3" fmla="*/ 0 h 5987008"/>
              <a:gd name="connsiteX4" fmla="*/ 12300438 w 12300438"/>
              <a:gd name="connsiteY4" fmla="*/ 5987009 h 5987008"/>
              <a:gd name="connsiteX5" fmla="*/ 0 w 12300438"/>
              <a:gd name="connsiteY5" fmla="*/ 5987009 h 5987008"/>
              <a:gd name="connsiteX6" fmla="*/ 0 w 12300438"/>
              <a:gd name="connsiteY6" fmla="*/ 5136361 h 598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0438" h="5987008" extrusionOk="0">
                <a:moveTo>
                  <a:pt x="0" y="5136361"/>
                </a:moveTo>
                <a:lnTo>
                  <a:pt x="6124730" y="5136361"/>
                </a:lnTo>
                <a:lnTo>
                  <a:pt x="11319109" y="0"/>
                </a:lnTo>
                <a:lnTo>
                  <a:pt x="12300438" y="0"/>
                </a:lnTo>
                <a:lnTo>
                  <a:pt x="12300438" y="5987009"/>
                </a:lnTo>
                <a:lnTo>
                  <a:pt x="0" y="5987009"/>
                </a:lnTo>
                <a:lnTo>
                  <a:pt x="0" y="5136361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1200000" scaled="0"/>
          </a:gradFill>
          <a:ln w="4899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0" name="Рисунок 30"/>
          <p:cNvSpPr/>
          <p:nvPr/>
        </p:nvSpPr>
        <p:spPr bwMode="auto">
          <a:xfrm>
            <a:off x="4296228" y="4216886"/>
            <a:ext cx="7895772" cy="2655882"/>
          </a:xfrm>
          <a:custGeom>
            <a:avLst/>
            <a:gdLst>
              <a:gd name="connsiteX0" fmla="*/ 0 w 12354185"/>
              <a:gd name="connsiteY0" fmla="*/ 2654077 h 4100994"/>
              <a:gd name="connsiteX1" fmla="*/ 5543974 w 12354185"/>
              <a:gd name="connsiteY1" fmla="*/ 2673770 h 4100994"/>
              <a:gd name="connsiteX2" fmla="*/ 8218236 w 12354185"/>
              <a:gd name="connsiteY2" fmla="*/ 0 h 4100994"/>
              <a:gd name="connsiteX3" fmla="*/ 12354185 w 12354185"/>
              <a:gd name="connsiteY3" fmla="*/ 0 h 4100994"/>
              <a:gd name="connsiteX4" fmla="*/ 12354185 w 12354185"/>
              <a:gd name="connsiteY4" fmla="*/ 4100995 h 4100994"/>
              <a:gd name="connsiteX5" fmla="*/ 0 w 12354185"/>
              <a:gd name="connsiteY5" fmla="*/ 4100995 h 4100994"/>
              <a:gd name="connsiteX6" fmla="*/ 0 w 12354185"/>
              <a:gd name="connsiteY6" fmla="*/ 2654077 h 410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4185" h="4100994" extrusionOk="0">
                <a:moveTo>
                  <a:pt x="0" y="2654077"/>
                </a:moveTo>
                <a:lnTo>
                  <a:pt x="5543974" y="2673770"/>
                </a:lnTo>
                <a:lnTo>
                  <a:pt x="8218236" y="0"/>
                </a:lnTo>
                <a:lnTo>
                  <a:pt x="12354185" y="0"/>
                </a:lnTo>
                <a:lnTo>
                  <a:pt x="12354185" y="4100995"/>
                </a:lnTo>
                <a:lnTo>
                  <a:pt x="0" y="4100995"/>
                </a:lnTo>
                <a:lnTo>
                  <a:pt x="0" y="2654077"/>
                </a:lnTo>
                <a:close/>
              </a:path>
            </a:pathLst>
          </a:custGeom>
          <a:gradFill>
            <a:gsLst>
              <a:gs pos="0">
                <a:srgbClr val="CF2929"/>
              </a:gs>
              <a:gs pos="100000">
                <a:srgbClr val="B51422"/>
              </a:gs>
            </a:gsLst>
            <a:lin ang="18000000" scaled="0"/>
          </a:gradFill>
          <a:ln w="492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1" name="Рисунок 33"/>
          <p:cNvSpPr/>
          <p:nvPr/>
        </p:nvSpPr>
        <p:spPr bwMode="auto">
          <a:xfrm>
            <a:off x="-15422" y="4682593"/>
            <a:ext cx="12207422" cy="2190175"/>
          </a:xfrm>
          <a:custGeom>
            <a:avLst/>
            <a:gdLst>
              <a:gd name="connsiteX0" fmla="*/ 0 w 12438093"/>
              <a:gd name="connsiteY0" fmla="*/ 1377439 h 3441863"/>
              <a:gd name="connsiteX1" fmla="*/ 4891669 w 12438093"/>
              <a:gd name="connsiteY1" fmla="*/ 1377439 h 3441863"/>
              <a:gd name="connsiteX2" fmla="*/ 6268613 w 12438093"/>
              <a:gd name="connsiteY2" fmla="*/ 0 h 3441863"/>
              <a:gd name="connsiteX3" fmla="*/ 12438093 w 12438093"/>
              <a:gd name="connsiteY3" fmla="*/ 0 h 3441863"/>
              <a:gd name="connsiteX4" fmla="*/ 12438093 w 12438093"/>
              <a:gd name="connsiteY4" fmla="*/ 3441863 h 3441863"/>
              <a:gd name="connsiteX5" fmla="*/ 0 w 12438093"/>
              <a:gd name="connsiteY5" fmla="*/ 3441863 h 3441863"/>
              <a:gd name="connsiteX6" fmla="*/ 0 w 12438093"/>
              <a:gd name="connsiteY6" fmla="*/ 1377439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6792079 w 19230172"/>
              <a:gd name="connsiteY5" fmla="*/ 3441863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11926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41863 h 3441863"/>
              <a:gd name="connsiteX6" fmla="*/ 0 w 19230172"/>
              <a:gd name="connsiteY6" fmla="*/ 1357482 h 344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30172" h="3441863" extrusionOk="0">
                <a:moveTo>
                  <a:pt x="0" y="1357482"/>
                </a:moveTo>
                <a:lnTo>
                  <a:pt x="11683748" y="1377439"/>
                </a:lnTo>
                <a:lnTo>
                  <a:pt x="13060692" y="0"/>
                </a:lnTo>
                <a:lnTo>
                  <a:pt x="19230172" y="0"/>
                </a:lnTo>
                <a:lnTo>
                  <a:pt x="19230172" y="3441863"/>
                </a:lnTo>
                <a:lnTo>
                  <a:pt x="10003" y="3441863"/>
                </a:lnTo>
                <a:cubicBezTo>
                  <a:pt x="6669" y="2757048"/>
                  <a:pt x="3334" y="2042297"/>
                  <a:pt x="0" y="1357482"/>
                </a:cubicBez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2400000" scaled="0"/>
          </a:gradFill>
          <a:ln w="495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3" name="Рисунок 36"/>
          <p:cNvSpPr/>
          <p:nvPr/>
        </p:nvSpPr>
        <p:spPr bwMode="auto">
          <a:xfrm>
            <a:off x="9076872" y="3945470"/>
            <a:ext cx="3115128" cy="2927299"/>
          </a:xfrm>
          <a:custGeom>
            <a:avLst/>
            <a:gdLst>
              <a:gd name="connsiteX0" fmla="*/ 0 w 4158185"/>
              <a:gd name="connsiteY0" fmla="*/ 3731335 h 3731334"/>
              <a:gd name="connsiteX1" fmla="*/ 3731335 w 4158185"/>
              <a:gd name="connsiteY1" fmla="*/ 0 h 3731334"/>
              <a:gd name="connsiteX2" fmla="*/ 4158186 w 4158185"/>
              <a:gd name="connsiteY2" fmla="*/ 0 h 3731334"/>
              <a:gd name="connsiteX3" fmla="*/ 4158186 w 4158185"/>
              <a:gd name="connsiteY3" fmla="*/ 3731335 h 3731334"/>
              <a:gd name="connsiteX4" fmla="*/ 0 w 4158185"/>
              <a:gd name="connsiteY4" fmla="*/ 3731335 h 373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185" h="3731334" extrusionOk="0">
                <a:moveTo>
                  <a:pt x="0" y="3731335"/>
                </a:moveTo>
                <a:lnTo>
                  <a:pt x="3731335" y="0"/>
                </a:lnTo>
                <a:lnTo>
                  <a:pt x="4158186" y="0"/>
                </a:lnTo>
                <a:lnTo>
                  <a:pt x="4158186" y="3731335"/>
                </a:lnTo>
                <a:lnTo>
                  <a:pt x="0" y="3731335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4200000" scaled="0"/>
          </a:gradFill>
          <a:ln w="3699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4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Text 0"/>
          <p:cNvSpPr/>
          <p:nvPr/>
        </p:nvSpPr>
        <p:spPr bwMode="auto">
          <a:xfrm>
            <a:off x="716077" y="776003"/>
            <a:ext cx="10345676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00"/>
              </a:lnSpc>
              <a:defRPr/>
            </a:pPr>
            <a:r>
              <a:rPr lang="ru-RU" sz="3700" b="1">
                <a:solidFill>
                  <a:srgbClr val="1C336C"/>
                </a:solidFill>
                <a:ea typeface="Fira Sans Bold"/>
              </a:rPr>
              <a:t>Кейс Фрукты Старого Крыма</a:t>
            </a:r>
            <a:endParaRPr lang="en-US" sz="3700">
              <a:solidFill>
                <a:srgbClr val="C00000"/>
              </a:solidFill>
            </a:endParaRPr>
          </a:p>
        </p:txBody>
      </p:sp>
      <p:sp>
        <p:nvSpPr>
          <p:cNvPr id="18" name="Объект 2"/>
          <p:cNvSpPr txBox="1"/>
          <p:nvPr/>
        </p:nvSpPr>
        <p:spPr bwMode="auto">
          <a:xfrm>
            <a:off x="608677" y="6067811"/>
            <a:ext cx="9386104" cy="1076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800"/>
              </a:lnSpc>
              <a:buNone/>
              <a:defRPr/>
            </a:pPr>
            <a:r>
              <a:rPr lang="ru-RU" sz="1800">
                <a:solidFill>
                  <a:schemeClr val="bg1"/>
                </a:solidFill>
              </a:rPr>
              <a:t>Для ознакомления перейдите по </a:t>
            </a:r>
            <a:r>
              <a:rPr lang="en-US" sz="1800">
                <a:solidFill>
                  <a:schemeClr val="bg1"/>
                </a:solidFill>
              </a:rPr>
              <a:t>QR-</a:t>
            </a:r>
            <a:r>
              <a:rPr lang="ru-RU" sz="1800">
                <a:solidFill>
                  <a:schemeClr val="bg1"/>
                </a:solidFill>
              </a:rPr>
              <a:t>коду или нажмите </a:t>
            </a:r>
            <a:r>
              <a:rPr lang="ru-RU" sz="1800" b="1" u="sng">
                <a:solidFill>
                  <a:schemeClr val="bg1"/>
                </a:solidFill>
                <a:hlinkClick r:id="rId2" tooltip="Кейс внедрения on-premise в РЖДТ"/>
              </a:rPr>
              <a:t>здесь</a:t>
            </a:r>
            <a:r>
              <a:rPr lang="ru-RU" sz="1800">
                <a:solidFill>
                  <a:schemeClr val="bg1"/>
                </a:solidFill>
              </a:rPr>
              <a:t> </a:t>
            </a:r>
            <a:endParaRPr lang="ru-RU" sz="1800" i="0" u="none" strike="noStrike" cap="none" spc="0">
              <a:ln>
                <a:noFill/>
              </a:ln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468880" y="-3236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9873162" y="6351901"/>
            <a:ext cx="2992632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chemeClr val="bg1"/>
                </a:solidFill>
              </a:rPr>
              <a:t>timelist.ru    </a:t>
            </a:r>
            <a:r>
              <a:rPr lang="ru-RU" sz="1200">
                <a:solidFill>
                  <a:schemeClr val="bg1"/>
                </a:solidFill>
              </a:rPr>
              <a:t>8 (</a:t>
            </a:r>
            <a:r>
              <a:rPr lang="en-US" sz="1200">
                <a:solidFill>
                  <a:schemeClr val="bg1"/>
                </a:solidFill>
              </a:rPr>
              <a:t>495</a:t>
            </a:r>
            <a:r>
              <a:rPr lang="ru-RU" sz="1200">
                <a:solidFill>
                  <a:schemeClr val="bg1"/>
                </a:solidFill>
              </a:rPr>
              <a:t>) </a:t>
            </a:r>
            <a:r>
              <a:rPr lang="en-US" sz="1200">
                <a:solidFill>
                  <a:schemeClr val="bg1"/>
                </a:solidFill>
              </a:rPr>
              <a:t>181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02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81</a:t>
            </a:r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rcRect t="1" r="23876" b="-38258"/>
          <a:stretch/>
        </p:blipFill>
        <p:spPr bwMode="auto">
          <a:xfrm>
            <a:off x="289993" y="292151"/>
            <a:ext cx="1560841" cy="343199"/>
          </a:xfrm>
          <a:prstGeom prst="rect">
            <a:avLst/>
          </a:prstGeom>
        </p:spPr>
      </p:pic>
      <p:sp>
        <p:nvSpPr>
          <p:cNvPr id="20" name="Shape 2"/>
          <p:cNvSpPr/>
          <p:nvPr/>
        </p:nvSpPr>
        <p:spPr bwMode="auto">
          <a:xfrm flipV="1">
            <a:off x="716077" y="1406170"/>
            <a:ext cx="8014503" cy="53004"/>
          </a:xfrm>
          <a:prstGeom prst="roundRect">
            <a:avLst>
              <a:gd name="adj" fmla="val 78139"/>
            </a:avLst>
          </a:prstGeom>
          <a:solidFill>
            <a:srgbClr val="1B326C"/>
          </a:solidFill>
          <a:ln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6077" y="1765209"/>
            <a:ext cx="6351119" cy="3327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946625" y="1685179"/>
            <a:ext cx="3462368" cy="34204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Рисунок 27"/>
          <p:cNvSpPr/>
          <p:nvPr/>
        </p:nvSpPr>
        <p:spPr bwMode="auto">
          <a:xfrm>
            <a:off x="4296228" y="3020184"/>
            <a:ext cx="7895772" cy="3852584"/>
          </a:xfrm>
          <a:custGeom>
            <a:avLst/>
            <a:gdLst>
              <a:gd name="connsiteX0" fmla="*/ 0 w 12300438"/>
              <a:gd name="connsiteY0" fmla="*/ 5136361 h 5987008"/>
              <a:gd name="connsiteX1" fmla="*/ 6124730 w 12300438"/>
              <a:gd name="connsiteY1" fmla="*/ 5136361 h 5987008"/>
              <a:gd name="connsiteX2" fmla="*/ 11319109 w 12300438"/>
              <a:gd name="connsiteY2" fmla="*/ 0 h 5987008"/>
              <a:gd name="connsiteX3" fmla="*/ 12300438 w 12300438"/>
              <a:gd name="connsiteY3" fmla="*/ 0 h 5987008"/>
              <a:gd name="connsiteX4" fmla="*/ 12300438 w 12300438"/>
              <a:gd name="connsiteY4" fmla="*/ 5987009 h 5987008"/>
              <a:gd name="connsiteX5" fmla="*/ 0 w 12300438"/>
              <a:gd name="connsiteY5" fmla="*/ 5987009 h 5987008"/>
              <a:gd name="connsiteX6" fmla="*/ 0 w 12300438"/>
              <a:gd name="connsiteY6" fmla="*/ 5136361 h 598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0438" h="5987008" extrusionOk="0">
                <a:moveTo>
                  <a:pt x="0" y="5136361"/>
                </a:moveTo>
                <a:lnTo>
                  <a:pt x="6124730" y="5136361"/>
                </a:lnTo>
                <a:lnTo>
                  <a:pt x="11319109" y="0"/>
                </a:lnTo>
                <a:lnTo>
                  <a:pt x="12300438" y="0"/>
                </a:lnTo>
                <a:lnTo>
                  <a:pt x="12300438" y="5987009"/>
                </a:lnTo>
                <a:lnTo>
                  <a:pt x="0" y="5987009"/>
                </a:lnTo>
                <a:lnTo>
                  <a:pt x="0" y="5136361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1200000" scaled="0"/>
          </a:gradFill>
          <a:ln w="4899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0" name="Рисунок 30"/>
          <p:cNvSpPr/>
          <p:nvPr/>
        </p:nvSpPr>
        <p:spPr bwMode="auto">
          <a:xfrm>
            <a:off x="4296228" y="4216886"/>
            <a:ext cx="7895772" cy="2655882"/>
          </a:xfrm>
          <a:custGeom>
            <a:avLst/>
            <a:gdLst>
              <a:gd name="connsiteX0" fmla="*/ 0 w 12354185"/>
              <a:gd name="connsiteY0" fmla="*/ 2654077 h 4100994"/>
              <a:gd name="connsiteX1" fmla="*/ 5543974 w 12354185"/>
              <a:gd name="connsiteY1" fmla="*/ 2673770 h 4100994"/>
              <a:gd name="connsiteX2" fmla="*/ 8218236 w 12354185"/>
              <a:gd name="connsiteY2" fmla="*/ 0 h 4100994"/>
              <a:gd name="connsiteX3" fmla="*/ 12354185 w 12354185"/>
              <a:gd name="connsiteY3" fmla="*/ 0 h 4100994"/>
              <a:gd name="connsiteX4" fmla="*/ 12354185 w 12354185"/>
              <a:gd name="connsiteY4" fmla="*/ 4100995 h 4100994"/>
              <a:gd name="connsiteX5" fmla="*/ 0 w 12354185"/>
              <a:gd name="connsiteY5" fmla="*/ 4100995 h 4100994"/>
              <a:gd name="connsiteX6" fmla="*/ 0 w 12354185"/>
              <a:gd name="connsiteY6" fmla="*/ 2654077 h 410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4185" h="4100994" extrusionOk="0">
                <a:moveTo>
                  <a:pt x="0" y="2654077"/>
                </a:moveTo>
                <a:lnTo>
                  <a:pt x="5543974" y="2673770"/>
                </a:lnTo>
                <a:lnTo>
                  <a:pt x="8218236" y="0"/>
                </a:lnTo>
                <a:lnTo>
                  <a:pt x="12354185" y="0"/>
                </a:lnTo>
                <a:lnTo>
                  <a:pt x="12354185" y="4100995"/>
                </a:lnTo>
                <a:lnTo>
                  <a:pt x="0" y="4100995"/>
                </a:lnTo>
                <a:lnTo>
                  <a:pt x="0" y="2654077"/>
                </a:lnTo>
                <a:close/>
              </a:path>
            </a:pathLst>
          </a:custGeom>
          <a:gradFill>
            <a:gsLst>
              <a:gs pos="0">
                <a:srgbClr val="CF2929"/>
              </a:gs>
              <a:gs pos="100000">
                <a:srgbClr val="B51422"/>
              </a:gs>
            </a:gsLst>
            <a:lin ang="18000000" scaled="0"/>
          </a:gradFill>
          <a:ln w="492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1" name="Рисунок 33"/>
          <p:cNvSpPr/>
          <p:nvPr/>
        </p:nvSpPr>
        <p:spPr bwMode="auto">
          <a:xfrm>
            <a:off x="-15422" y="4682593"/>
            <a:ext cx="12207422" cy="2190175"/>
          </a:xfrm>
          <a:custGeom>
            <a:avLst/>
            <a:gdLst>
              <a:gd name="connsiteX0" fmla="*/ 0 w 12438093"/>
              <a:gd name="connsiteY0" fmla="*/ 1377439 h 3441863"/>
              <a:gd name="connsiteX1" fmla="*/ 4891669 w 12438093"/>
              <a:gd name="connsiteY1" fmla="*/ 1377439 h 3441863"/>
              <a:gd name="connsiteX2" fmla="*/ 6268613 w 12438093"/>
              <a:gd name="connsiteY2" fmla="*/ 0 h 3441863"/>
              <a:gd name="connsiteX3" fmla="*/ 12438093 w 12438093"/>
              <a:gd name="connsiteY3" fmla="*/ 0 h 3441863"/>
              <a:gd name="connsiteX4" fmla="*/ 12438093 w 12438093"/>
              <a:gd name="connsiteY4" fmla="*/ 3441863 h 3441863"/>
              <a:gd name="connsiteX5" fmla="*/ 0 w 12438093"/>
              <a:gd name="connsiteY5" fmla="*/ 3441863 h 3441863"/>
              <a:gd name="connsiteX6" fmla="*/ 0 w 12438093"/>
              <a:gd name="connsiteY6" fmla="*/ 1377439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6792079 w 19230172"/>
              <a:gd name="connsiteY5" fmla="*/ 3441863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11926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41863 h 3441863"/>
              <a:gd name="connsiteX6" fmla="*/ 0 w 19230172"/>
              <a:gd name="connsiteY6" fmla="*/ 1357482 h 344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30172" h="3441863" extrusionOk="0">
                <a:moveTo>
                  <a:pt x="0" y="1357482"/>
                </a:moveTo>
                <a:lnTo>
                  <a:pt x="11683748" y="1377439"/>
                </a:lnTo>
                <a:lnTo>
                  <a:pt x="13060692" y="0"/>
                </a:lnTo>
                <a:lnTo>
                  <a:pt x="19230172" y="0"/>
                </a:lnTo>
                <a:lnTo>
                  <a:pt x="19230172" y="3441863"/>
                </a:lnTo>
                <a:lnTo>
                  <a:pt x="10003" y="3441863"/>
                </a:lnTo>
                <a:cubicBezTo>
                  <a:pt x="6669" y="2757048"/>
                  <a:pt x="3334" y="2042297"/>
                  <a:pt x="0" y="1357482"/>
                </a:cubicBez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2400000" scaled="0"/>
          </a:gradFill>
          <a:ln w="495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3" name="Рисунок 36"/>
          <p:cNvSpPr/>
          <p:nvPr/>
        </p:nvSpPr>
        <p:spPr bwMode="auto">
          <a:xfrm>
            <a:off x="9076872" y="3945470"/>
            <a:ext cx="3115128" cy="2927299"/>
          </a:xfrm>
          <a:custGeom>
            <a:avLst/>
            <a:gdLst>
              <a:gd name="connsiteX0" fmla="*/ 0 w 4158185"/>
              <a:gd name="connsiteY0" fmla="*/ 3731335 h 3731334"/>
              <a:gd name="connsiteX1" fmla="*/ 3731335 w 4158185"/>
              <a:gd name="connsiteY1" fmla="*/ 0 h 3731334"/>
              <a:gd name="connsiteX2" fmla="*/ 4158186 w 4158185"/>
              <a:gd name="connsiteY2" fmla="*/ 0 h 3731334"/>
              <a:gd name="connsiteX3" fmla="*/ 4158186 w 4158185"/>
              <a:gd name="connsiteY3" fmla="*/ 3731335 h 3731334"/>
              <a:gd name="connsiteX4" fmla="*/ 0 w 4158185"/>
              <a:gd name="connsiteY4" fmla="*/ 3731335 h 373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185" h="3731334" extrusionOk="0">
                <a:moveTo>
                  <a:pt x="0" y="3731335"/>
                </a:moveTo>
                <a:lnTo>
                  <a:pt x="3731335" y="0"/>
                </a:lnTo>
                <a:lnTo>
                  <a:pt x="4158186" y="0"/>
                </a:lnTo>
                <a:lnTo>
                  <a:pt x="4158186" y="3731335"/>
                </a:lnTo>
                <a:lnTo>
                  <a:pt x="0" y="3731335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4200000" scaled="0"/>
          </a:gradFill>
          <a:ln w="3699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4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Text 0"/>
          <p:cNvSpPr/>
          <p:nvPr/>
        </p:nvSpPr>
        <p:spPr bwMode="auto">
          <a:xfrm>
            <a:off x="716077" y="776003"/>
            <a:ext cx="10345676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00"/>
              </a:lnSpc>
              <a:defRPr/>
            </a:pPr>
            <a:r>
              <a:rPr lang="ru-RU" sz="3700" b="1">
                <a:solidFill>
                  <a:srgbClr val="1C336C"/>
                </a:solidFill>
                <a:ea typeface="Fira Sans Bold"/>
              </a:rPr>
              <a:t>Кейс Гимназии Василия Великого</a:t>
            </a:r>
            <a:endParaRPr lang="en-US" sz="3700">
              <a:solidFill>
                <a:srgbClr val="C00000"/>
              </a:solidFill>
            </a:endParaRPr>
          </a:p>
        </p:txBody>
      </p:sp>
      <p:sp>
        <p:nvSpPr>
          <p:cNvPr id="18" name="Объект 2"/>
          <p:cNvSpPr txBox="1"/>
          <p:nvPr/>
        </p:nvSpPr>
        <p:spPr bwMode="auto">
          <a:xfrm>
            <a:off x="608677" y="6067811"/>
            <a:ext cx="9386104" cy="1076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800"/>
              </a:lnSpc>
              <a:buNone/>
              <a:defRPr/>
            </a:pPr>
            <a:r>
              <a:rPr lang="ru-RU" sz="1800">
                <a:solidFill>
                  <a:schemeClr val="bg1"/>
                </a:solidFill>
              </a:rPr>
              <a:t>Для ознакомления перейдите по </a:t>
            </a:r>
            <a:r>
              <a:rPr lang="en-US" sz="1800">
                <a:solidFill>
                  <a:schemeClr val="bg1"/>
                </a:solidFill>
              </a:rPr>
              <a:t>QR-</a:t>
            </a:r>
            <a:r>
              <a:rPr lang="ru-RU" sz="1800">
                <a:solidFill>
                  <a:schemeClr val="bg1"/>
                </a:solidFill>
              </a:rPr>
              <a:t>коду или нажмите </a:t>
            </a:r>
            <a:r>
              <a:rPr lang="ru-RU" sz="1800" b="1" u="sng">
                <a:solidFill>
                  <a:schemeClr val="bg1"/>
                </a:solidFill>
                <a:hlinkClick r:id="rId2" tooltip="Кейс внедрения on-premise в РЖДТ"/>
              </a:rPr>
              <a:t>здесь</a:t>
            </a:r>
            <a:r>
              <a:rPr lang="ru-RU" sz="1800">
                <a:solidFill>
                  <a:schemeClr val="bg1"/>
                </a:solidFill>
              </a:rPr>
              <a:t> </a:t>
            </a:r>
            <a:endParaRPr lang="ru-RU" sz="1800" i="0" u="none" strike="noStrike" cap="none" spc="0">
              <a:ln>
                <a:noFill/>
              </a:ln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468880" y="-3236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9873162" y="6351901"/>
            <a:ext cx="2992632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chemeClr val="bg1"/>
                </a:solidFill>
              </a:rPr>
              <a:t>timelist.ru    </a:t>
            </a:r>
            <a:r>
              <a:rPr lang="ru-RU" sz="1200">
                <a:solidFill>
                  <a:schemeClr val="bg1"/>
                </a:solidFill>
              </a:rPr>
              <a:t>8 (</a:t>
            </a:r>
            <a:r>
              <a:rPr lang="en-US" sz="1200">
                <a:solidFill>
                  <a:schemeClr val="bg1"/>
                </a:solidFill>
              </a:rPr>
              <a:t>495</a:t>
            </a:r>
            <a:r>
              <a:rPr lang="ru-RU" sz="1200">
                <a:solidFill>
                  <a:schemeClr val="bg1"/>
                </a:solidFill>
              </a:rPr>
              <a:t>) </a:t>
            </a:r>
            <a:r>
              <a:rPr lang="en-US" sz="1200">
                <a:solidFill>
                  <a:schemeClr val="bg1"/>
                </a:solidFill>
              </a:rPr>
              <a:t>181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02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81</a:t>
            </a:r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rcRect t="1" r="23876" b="-38258"/>
          <a:stretch/>
        </p:blipFill>
        <p:spPr bwMode="auto">
          <a:xfrm>
            <a:off x="289993" y="292151"/>
            <a:ext cx="1560841" cy="343199"/>
          </a:xfrm>
          <a:prstGeom prst="rect">
            <a:avLst/>
          </a:prstGeom>
        </p:spPr>
      </p:pic>
      <p:sp>
        <p:nvSpPr>
          <p:cNvPr id="20" name="Shape 2"/>
          <p:cNvSpPr/>
          <p:nvPr/>
        </p:nvSpPr>
        <p:spPr bwMode="auto">
          <a:xfrm flipV="1">
            <a:off x="716077" y="1406170"/>
            <a:ext cx="8014503" cy="53004"/>
          </a:xfrm>
          <a:prstGeom prst="roundRect">
            <a:avLst>
              <a:gd name="adj" fmla="val 78139"/>
            </a:avLst>
          </a:prstGeom>
          <a:solidFill>
            <a:srgbClr val="1B326C"/>
          </a:solidFill>
          <a:ln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16077" y="1730591"/>
            <a:ext cx="5379923" cy="3589384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361149" y="1726442"/>
            <a:ext cx="3704017" cy="36592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Рисунок 27"/>
          <p:cNvSpPr/>
          <p:nvPr/>
        </p:nvSpPr>
        <p:spPr bwMode="auto">
          <a:xfrm>
            <a:off x="4296228" y="3020184"/>
            <a:ext cx="7895772" cy="3852584"/>
          </a:xfrm>
          <a:custGeom>
            <a:avLst/>
            <a:gdLst>
              <a:gd name="connsiteX0" fmla="*/ 0 w 12300438"/>
              <a:gd name="connsiteY0" fmla="*/ 5136361 h 5987008"/>
              <a:gd name="connsiteX1" fmla="*/ 6124730 w 12300438"/>
              <a:gd name="connsiteY1" fmla="*/ 5136361 h 5987008"/>
              <a:gd name="connsiteX2" fmla="*/ 11319109 w 12300438"/>
              <a:gd name="connsiteY2" fmla="*/ 0 h 5987008"/>
              <a:gd name="connsiteX3" fmla="*/ 12300438 w 12300438"/>
              <a:gd name="connsiteY3" fmla="*/ 0 h 5987008"/>
              <a:gd name="connsiteX4" fmla="*/ 12300438 w 12300438"/>
              <a:gd name="connsiteY4" fmla="*/ 5987009 h 5987008"/>
              <a:gd name="connsiteX5" fmla="*/ 0 w 12300438"/>
              <a:gd name="connsiteY5" fmla="*/ 5987009 h 5987008"/>
              <a:gd name="connsiteX6" fmla="*/ 0 w 12300438"/>
              <a:gd name="connsiteY6" fmla="*/ 5136361 h 598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0438" h="5987008" extrusionOk="0">
                <a:moveTo>
                  <a:pt x="0" y="5136361"/>
                </a:moveTo>
                <a:lnTo>
                  <a:pt x="6124730" y="5136361"/>
                </a:lnTo>
                <a:lnTo>
                  <a:pt x="11319109" y="0"/>
                </a:lnTo>
                <a:lnTo>
                  <a:pt x="12300438" y="0"/>
                </a:lnTo>
                <a:lnTo>
                  <a:pt x="12300438" y="5987009"/>
                </a:lnTo>
                <a:lnTo>
                  <a:pt x="0" y="5987009"/>
                </a:lnTo>
                <a:lnTo>
                  <a:pt x="0" y="5136361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1200000" scaled="0"/>
          </a:gradFill>
          <a:ln w="4899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0" name="Рисунок 30"/>
          <p:cNvSpPr/>
          <p:nvPr/>
        </p:nvSpPr>
        <p:spPr bwMode="auto">
          <a:xfrm>
            <a:off x="4296228" y="4216886"/>
            <a:ext cx="7895772" cy="2655882"/>
          </a:xfrm>
          <a:custGeom>
            <a:avLst/>
            <a:gdLst>
              <a:gd name="connsiteX0" fmla="*/ 0 w 12354185"/>
              <a:gd name="connsiteY0" fmla="*/ 2654077 h 4100994"/>
              <a:gd name="connsiteX1" fmla="*/ 5543974 w 12354185"/>
              <a:gd name="connsiteY1" fmla="*/ 2673770 h 4100994"/>
              <a:gd name="connsiteX2" fmla="*/ 8218236 w 12354185"/>
              <a:gd name="connsiteY2" fmla="*/ 0 h 4100994"/>
              <a:gd name="connsiteX3" fmla="*/ 12354185 w 12354185"/>
              <a:gd name="connsiteY3" fmla="*/ 0 h 4100994"/>
              <a:gd name="connsiteX4" fmla="*/ 12354185 w 12354185"/>
              <a:gd name="connsiteY4" fmla="*/ 4100995 h 4100994"/>
              <a:gd name="connsiteX5" fmla="*/ 0 w 12354185"/>
              <a:gd name="connsiteY5" fmla="*/ 4100995 h 4100994"/>
              <a:gd name="connsiteX6" fmla="*/ 0 w 12354185"/>
              <a:gd name="connsiteY6" fmla="*/ 2654077 h 410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4185" h="4100994" extrusionOk="0">
                <a:moveTo>
                  <a:pt x="0" y="2654077"/>
                </a:moveTo>
                <a:lnTo>
                  <a:pt x="5543974" y="2673770"/>
                </a:lnTo>
                <a:lnTo>
                  <a:pt x="8218236" y="0"/>
                </a:lnTo>
                <a:lnTo>
                  <a:pt x="12354185" y="0"/>
                </a:lnTo>
                <a:lnTo>
                  <a:pt x="12354185" y="4100995"/>
                </a:lnTo>
                <a:lnTo>
                  <a:pt x="0" y="4100995"/>
                </a:lnTo>
                <a:lnTo>
                  <a:pt x="0" y="2654077"/>
                </a:lnTo>
                <a:close/>
              </a:path>
            </a:pathLst>
          </a:custGeom>
          <a:gradFill>
            <a:gsLst>
              <a:gs pos="0">
                <a:srgbClr val="CF2929"/>
              </a:gs>
              <a:gs pos="100000">
                <a:srgbClr val="B51422"/>
              </a:gs>
            </a:gsLst>
            <a:lin ang="18000000" scaled="0"/>
          </a:gradFill>
          <a:ln w="492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1" name="Рисунок 33"/>
          <p:cNvSpPr/>
          <p:nvPr/>
        </p:nvSpPr>
        <p:spPr bwMode="auto">
          <a:xfrm>
            <a:off x="-15422" y="4682593"/>
            <a:ext cx="12207422" cy="2190175"/>
          </a:xfrm>
          <a:custGeom>
            <a:avLst/>
            <a:gdLst>
              <a:gd name="connsiteX0" fmla="*/ 0 w 12438093"/>
              <a:gd name="connsiteY0" fmla="*/ 1377439 h 3441863"/>
              <a:gd name="connsiteX1" fmla="*/ 4891669 w 12438093"/>
              <a:gd name="connsiteY1" fmla="*/ 1377439 h 3441863"/>
              <a:gd name="connsiteX2" fmla="*/ 6268613 w 12438093"/>
              <a:gd name="connsiteY2" fmla="*/ 0 h 3441863"/>
              <a:gd name="connsiteX3" fmla="*/ 12438093 w 12438093"/>
              <a:gd name="connsiteY3" fmla="*/ 0 h 3441863"/>
              <a:gd name="connsiteX4" fmla="*/ 12438093 w 12438093"/>
              <a:gd name="connsiteY4" fmla="*/ 3441863 h 3441863"/>
              <a:gd name="connsiteX5" fmla="*/ 0 w 12438093"/>
              <a:gd name="connsiteY5" fmla="*/ 3441863 h 3441863"/>
              <a:gd name="connsiteX6" fmla="*/ 0 w 12438093"/>
              <a:gd name="connsiteY6" fmla="*/ 1377439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6792079 w 19230172"/>
              <a:gd name="connsiteY5" fmla="*/ 3441863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11926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41863 h 3441863"/>
              <a:gd name="connsiteX6" fmla="*/ 0 w 19230172"/>
              <a:gd name="connsiteY6" fmla="*/ 1357482 h 344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30172" h="3441863" extrusionOk="0">
                <a:moveTo>
                  <a:pt x="0" y="1357482"/>
                </a:moveTo>
                <a:lnTo>
                  <a:pt x="11683748" y="1377439"/>
                </a:lnTo>
                <a:lnTo>
                  <a:pt x="13060692" y="0"/>
                </a:lnTo>
                <a:lnTo>
                  <a:pt x="19230172" y="0"/>
                </a:lnTo>
                <a:lnTo>
                  <a:pt x="19230172" y="3441863"/>
                </a:lnTo>
                <a:lnTo>
                  <a:pt x="10003" y="3441863"/>
                </a:lnTo>
                <a:cubicBezTo>
                  <a:pt x="6669" y="2757048"/>
                  <a:pt x="3334" y="2042297"/>
                  <a:pt x="0" y="1357482"/>
                </a:cubicBez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2400000" scaled="0"/>
          </a:gradFill>
          <a:ln w="495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3" name="Рисунок 36"/>
          <p:cNvSpPr/>
          <p:nvPr/>
        </p:nvSpPr>
        <p:spPr bwMode="auto">
          <a:xfrm>
            <a:off x="9076872" y="3945470"/>
            <a:ext cx="3115128" cy="2927299"/>
          </a:xfrm>
          <a:custGeom>
            <a:avLst/>
            <a:gdLst>
              <a:gd name="connsiteX0" fmla="*/ 0 w 4158185"/>
              <a:gd name="connsiteY0" fmla="*/ 3731335 h 3731334"/>
              <a:gd name="connsiteX1" fmla="*/ 3731335 w 4158185"/>
              <a:gd name="connsiteY1" fmla="*/ 0 h 3731334"/>
              <a:gd name="connsiteX2" fmla="*/ 4158186 w 4158185"/>
              <a:gd name="connsiteY2" fmla="*/ 0 h 3731334"/>
              <a:gd name="connsiteX3" fmla="*/ 4158186 w 4158185"/>
              <a:gd name="connsiteY3" fmla="*/ 3731335 h 3731334"/>
              <a:gd name="connsiteX4" fmla="*/ 0 w 4158185"/>
              <a:gd name="connsiteY4" fmla="*/ 3731335 h 373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185" h="3731334" extrusionOk="0">
                <a:moveTo>
                  <a:pt x="0" y="3731335"/>
                </a:moveTo>
                <a:lnTo>
                  <a:pt x="3731335" y="0"/>
                </a:lnTo>
                <a:lnTo>
                  <a:pt x="4158186" y="0"/>
                </a:lnTo>
                <a:lnTo>
                  <a:pt x="4158186" y="3731335"/>
                </a:lnTo>
                <a:lnTo>
                  <a:pt x="0" y="3731335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4200000" scaled="0"/>
          </a:gradFill>
          <a:ln w="3699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4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Text 0"/>
          <p:cNvSpPr/>
          <p:nvPr/>
        </p:nvSpPr>
        <p:spPr bwMode="auto">
          <a:xfrm>
            <a:off x="716077" y="776003"/>
            <a:ext cx="10345676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00"/>
              </a:lnSpc>
              <a:defRPr/>
            </a:pPr>
            <a:r>
              <a:rPr lang="ru-RU" sz="3700" b="1">
                <a:solidFill>
                  <a:srgbClr val="1C336C"/>
                </a:solidFill>
                <a:ea typeface="Fira Sans Bold"/>
              </a:rPr>
              <a:t>Кейс Газстройпром</a:t>
            </a:r>
            <a:endParaRPr lang="en-US" sz="3700">
              <a:solidFill>
                <a:srgbClr val="C00000"/>
              </a:solidFill>
            </a:endParaRPr>
          </a:p>
        </p:txBody>
      </p:sp>
      <p:sp>
        <p:nvSpPr>
          <p:cNvPr id="18" name="Объект 2"/>
          <p:cNvSpPr txBox="1"/>
          <p:nvPr/>
        </p:nvSpPr>
        <p:spPr bwMode="auto">
          <a:xfrm>
            <a:off x="608677" y="6067811"/>
            <a:ext cx="9386104" cy="10763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ts val="1800"/>
              </a:lnSpc>
              <a:buNone/>
              <a:defRPr/>
            </a:pPr>
            <a:r>
              <a:rPr lang="ru-RU" sz="1800">
                <a:solidFill>
                  <a:schemeClr val="bg1"/>
                </a:solidFill>
              </a:rPr>
              <a:t>Для ознакомления перейдите по </a:t>
            </a:r>
            <a:r>
              <a:rPr lang="en-US" sz="1800">
                <a:solidFill>
                  <a:schemeClr val="bg1"/>
                </a:solidFill>
              </a:rPr>
              <a:t>QR-</a:t>
            </a:r>
            <a:r>
              <a:rPr lang="ru-RU" sz="1800">
                <a:solidFill>
                  <a:schemeClr val="bg1"/>
                </a:solidFill>
              </a:rPr>
              <a:t>коду или нажмите </a:t>
            </a:r>
            <a:r>
              <a:rPr lang="ru-RU" sz="1800" b="1" u="sng">
                <a:solidFill>
                  <a:schemeClr val="bg1"/>
                </a:solidFill>
                <a:hlinkClick r:id="rId2" tooltip="Кейс внедрения on-premise в РЖДТ"/>
              </a:rPr>
              <a:t>здесь</a:t>
            </a:r>
            <a:r>
              <a:rPr lang="ru-RU" sz="1800">
                <a:solidFill>
                  <a:schemeClr val="bg1"/>
                </a:solidFill>
              </a:rPr>
              <a:t> </a:t>
            </a:r>
            <a:endParaRPr lang="ru-RU" sz="1800" i="0" u="none" strike="noStrike" cap="none" spc="0">
              <a:ln>
                <a:noFill/>
              </a:ln>
              <a:solidFill>
                <a:schemeClr val="bg1"/>
              </a:solidFill>
              <a:ea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2468880" y="-32369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 bwMode="auto">
          <a:xfrm>
            <a:off x="9873162" y="6351901"/>
            <a:ext cx="2992632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chemeClr val="bg1"/>
                </a:solidFill>
              </a:rPr>
              <a:t>timelist.ru    </a:t>
            </a:r>
            <a:r>
              <a:rPr lang="ru-RU" sz="1200">
                <a:solidFill>
                  <a:schemeClr val="bg1"/>
                </a:solidFill>
              </a:rPr>
              <a:t>8 (</a:t>
            </a:r>
            <a:r>
              <a:rPr lang="en-US" sz="1200">
                <a:solidFill>
                  <a:schemeClr val="bg1"/>
                </a:solidFill>
              </a:rPr>
              <a:t>495</a:t>
            </a:r>
            <a:r>
              <a:rPr lang="ru-RU" sz="1200">
                <a:solidFill>
                  <a:schemeClr val="bg1"/>
                </a:solidFill>
              </a:rPr>
              <a:t>) </a:t>
            </a:r>
            <a:r>
              <a:rPr lang="en-US" sz="1200">
                <a:solidFill>
                  <a:schemeClr val="bg1"/>
                </a:solidFill>
              </a:rPr>
              <a:t>181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02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81</a:t>
            </a:r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rcRect t="1" r="23876" b="-38258"/>
          <a:stretch/>
        </p:blipFill>
        <p:spPr bwMode="auto">
          <a:xfrm>
            <a:off x="289993" y="292151"/>
            <a:ext cx="1560841" cy="343199"/>
          </a:xfrm>
          <a:prstGeom prst="rect">
            <a:avLst/>
          </a:prstGeom>
        </p:spPr>
      </p:pic>
      <p:sp>
        <p:nvSpPr>
          <p:cNvPr id="20" name="Shape 2"/>
          <p:cNvSpPr/>
          <p:nvPr/>
        </p:nvSpPr>
        <p:spPr bwMode="auto">
          <a:xfrm flipV="1">
            <a:off x="716077" y="1406170"/>
            <a:ext cx="8014503" cy="53004"/>
          </a:xfrm>
          <a:prstGeom prst="roundRect">
            <a:avLst>
              <a:gd name="adj" fmla="val 78139"/>
            </a:avLst>
          </a:prstGeom>
          <a:solidFill>
            <a:srgbClr val="1B326C"/>
          </a:solidFill>
          <a:ln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16077" y="1832306"/>
            <a:ext cx="6400800" cy="2872859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342094" y="1692683"/>
            <a:ext cx="3846040" cy="385405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Рисунок 27"/>
          <p:cNvSpPr/>
          <p:nvPr/>
        </p:nvSpPr>
        <p:spPr bwMode="auto">
          <a:xfrm>
            <a:off x="4296228" y="3020184"/>
            <a:ext cx="7895772" cy="3852584"/>
          </a:xfrm>
          <a:custGeom>
            <a:avLst/>
            <a:gdLst>
              <a:gd name="connsiteX0" fmla="*/ 0 w 12300438"/>
              <a:gd name="connsiteY0" fmla="*/ 5136361 h 5987008"/>
              <a:gd name="connsiteX1" fmla="*/ 6124730 w 12300438"/>
              <a:gd name="connsiteY1" fmla="*/ 5136361 h 5987008"/>
              <a:gd name="connsiteX2" fmla="*/ 11319109 w 12300438"/>
              <a:gd name="connsiteY2" fmla="*/ 0 h 5987008"/>
              <a:gd name="connsiteX3" fmla="*/ 12300438 w 12300438"/>
              <a:gd name="connsiteY3" fmla="*/ 0 h 5987008"/>
              <a:gd name="connsiteX4" fmla="*/ 12300438 w 12300438"/>
              <a:gd name="connsiteY4" fmla="*/ 5987009 h 5987008"/>
              <a:gd name="connsiteX5" fmla="*/ 0 w 12300438"/>
              <a:gd name="connsiteY5" fmla="*/ 5987009 h 5987008"/>
              <a:gd name="connsiteX6" fmla="*/ 0 w 12300438"/>
              <a:gd name="connsiteY6" fmla="*/ 5136361 h 598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0438" h="5987008" extrusionOk="0">
                <a:moveTo>
                  <a:pt x="0" y="5136361"/>
                </a:moveTo>
                <a:lnTo>
                  <a:pt x="6124730" y="5136361"/>
                </a:lnTo>
                <a:lnTo>
                  <a:pt x="11319109" y="0"/>
                </a:lnTo>
                <a:lnTo>
                  <a:pt x="12300438" y="0"/>
                </a:lnTo>
                <a:lnTo>
                  <a:pt x="12300438" y="5987009"/>
                </a:lnTo>
                <a:lnTo>
                  <a:pt x="0" y="5987009"/>
                </a:lnTo>
                <a:lnTo>
                  <a:pt x="0" y="5136361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1200000" scaled="0"/>
          </a:gradFill>
          <a:ln w="4899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6" name="Рисунок 30"/>
          <p:cNvSpPr/>
          <p:nvPr/>
        </p:nvSpPr>
        <p:spPr bwMode="auto">
          <a:xfrm>
            <a:off x="4296228" y="4216886"/>
            <a:ext cx="7895772" cy="2655882"/>
          </a:xfrm>
          <a:custGeom>
            <a:avLst/>
            <a:gdLst>
              <a:gd name="connsiteX0" fmla="*/ 0 w 12354185"/>
              <a:gd name="connsiteY0" fmla="*/ 2654077 h 4100994"/>
              <a:gd name="connsiteX1" fmla="*/ 5543974 w 12354185"/>
              <a:gd name="connsiteY1" fmla="*/ 2673770 h 4100994"/>
              <a:gd name="connsiteX2" fmla="*/ 8218236 w 12354185"/>
              <a:gd name="connsiteY2" fmla="*/ 0 h 4100994"/>
              <a:gd name="connsiteX3" fmla="*/ 12354185 w 12354185"/>
              <a:gd name="connsiteY3" fmla="*/ 0 h 4100994"/>
              <a:gd name="connsiteX4" fmla="*/ 12354185 w 12354185"/>
              <a:gd name="connsiteY4" fmla="*/ 4100995 h 4100994"/>
              <a:gd name="connsiteX5" fmla="*/ 0 w 12354185"/>
              <a:gd name="connsiteY5" fmla="*/ 4100995 h 4100994"/>
              <a:gd name="connsiteX6" fmla="*/ 0 w 12354185"/>
              <a:gd name="connsiteY6" fmla="*/ 2654077 h 410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4185" h="4100994" extrusionOk="0">
                <a:moveTo>
                  <a:pt x="0" y="2654077"/>
                </a:moveTo>
                <a:lnTo>
                  <a:pt x="5543974" y="2673770"/>
                </a:lnTo>
                <a:lnTo>
                  <a:pt x="8218236" y="0"/>
                </a:lnTo>
                <a:lnTo>
                  <a:pt x="12354185" y="0"/>
                </a:lnTo>
                <a:lnTo>
                  <a:pt x="12354185" y="4100995"/>
                </a:lnTo>
                <a:lnTo>
                  <a:pt x="0" y="4100995"/>
                </a:lnTo>
                <a:lnTo>
                  <a:pt x="0" y="2654077"/>
                </a:lnTo>
                <a:close/>
              </a:path>
            </a:pathLst>
          </a:custGeom>
          <a:gradFill>
            <a:gsLst>
              <a:gs pos="0">
                <a:srgbClr val="CF2929"/>
              </a:gs>
              <a:gs pos="100000">
                <a:srgbClr val="B51422"/>
              </a:gs>
            </a:gsLst>
            <a:lin ang="18000000" scaled="0"/>
          </a:gradFill>
          <a:ln w="492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8" name="Рисунок 33"/>
          <p:cNvSpPr/>
          <p:nvPr/>
        </p:nvSpPr>
        <p:spPr bwMode="auto">
          <a:xfrm>
            <a:off x="-15422" y="4682593"/>
            <a:ext cx="12207422" cy="2190175"/>
          </a:xfrm>
          <a:custGeom>
            <a:avLst/>
            <a:gdLst>
              <a:gd name="connsiteX0" fmla="*/ 0 w 12438093"/>
              <a:gd name="connsiteY0" fmla="*/ 1377439 h 3441863"/>
              <a:gd name="connsiteX1" fmla="*/ 4891669 w 12438093"/>
              <a:gd name="connsiteY1" fmla="*/ 1377439 h 3441863"/>
              <a:gd name="connsiteX2" fmla="*/ 6268613 w 12438093"/>
              <a:gd name="connsiteY2" fmla="*/ 0 h 3441863"/>
              <a:gd name="connsiteX3" fmla="*/ 12438093 w 12438093"/>
              <a:gd name="connsiteY3" fmla="*/ 0 h 3441863"/>
              <a:gd name="connsiteX4" fmla="*/ 12438093 w 12438093"/>
              <a:gd name="connsiteY4" fmla="*/ 3441863 h 3441863"/>
              <a:gd name="connsiteX5" fmla="*/ 0 w 12438093"/>
              <a:gd name="connsiteY5" fmla="*/ 3441863 h 3441863"/>
              <a:gd name="connsiteX6" fmla="*/ 0 w 12438093"/>
              <a:gd name="connsiteY6" fmla="*/ 1377439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6792079 w 19230172"/>
              <a:gd name="connsiteY5" fmla="*/ 3441863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11926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41863 h 3441863"/>
              <a:gd name="connsiteX6" fmla="*/ 0 w 19230172"/>
              <a:gd name="connsiteY6" fmla="*/ 1357482 h 344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30172" h="3441863" extrusionOk="0">
                <a:moveTo>
                  <a:pt x="0" y="1357482"/>
                </a:moveTo>
                <a:lnTo>
                  <a:pt x="11683748" y="1377439"/>
                </a:lnTo>
                <a:lnTo>
                  <a:pt x="13060692" y="0"/>
                </a:lnTo>
                <a:lnTo>
                  <a:pt x="19230172" y="0"/>
                </a:lnTo>
                <a:lnTo>
                  <a:pt x="19230172" y="3441863"/>
                </a:lnTo>
                <a:lnTo>
                  <a:pt x="10003" y="3441863"/>
                </a:lnTo>
                <a:cubicBezTo>
                  <a:pt x="6669" y="2757048"/>
                  <a:pt x="3334" y="2042297"/>
                  <a:pt x="0" y="1357482"/>
                </a:cubicBez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2400000" scaled="0"/>
          </a:gradFill>
          <a:ln w="495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9" name="Рисунок 36"/>
          <p:cNvSpPr/>
          <p:nvPr/>
        </p:nvSpPr>
        <p:spPr bwMode="auto">
          <a:xfrm>
            <a:off x="9076872" y="3945470"/>
            <a:ext cx="3115128" cy="2927299"/>
          </a:xfrm>
          <a:custGeom>
            <a:avLst/>
            <a:gdLst>
              <a:gd name="connsiteX0" fmla="*/ 0 w 4158185"/>
              <a:gd name="connsiteY0" fmla="*/ 3731335 h 3731334"/>
              <a:gd name="connsiteX1" fmla="*/ 3731335 w 4158185"/>
              <a:gd name="connsiteY1" fmla="*/ 0 h 3731334"/>
              <a:gd name="connsiteX2" fmla="*/ 4158186 w 4158185"/>
              <a:gd name="connsiteY2" fmla="*/ 0 h 3731334"/>
              <a:gd name="connsiteX3" fmla="*/ 4158186 w 4158185"/>
              <a:gd name="connsiteY3" fmla="*/ 3731335 h 3731334"/>
              <a:gd name="connsiteX4" fmla="*/ 0 w 4158185"/>
              <a:gd name="connsiteY4" fmla="*/ 3731335 h 373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185" h="3731334" extrusionOk="0">
                <a:moveTo>
                  <a:pt x="0" y="3731335"/>
                </a:moveTo>
                <a:lnTo>
                  <a:pt x="3731335" y="0"/>
                </a:lnTo>
                <a:lnTo>
                  <a:pt x="4158186" y="0"/>
                </a:lnTo>
                <a:lnTo>
                  <a:pt x="4158186" y="3731335"/>
                </a:lnTo>
                <a:lnTo>
                  <a:pt x="0" y="3731335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4200000" scaled="0"/>
          </a:gradFill>
          <a:ln w="3699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0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349336" cy="365125"/>
          </a:xfrm>
        </p:spPr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60181-1423-4D39-BBBC-D4E921D4941C}" type="slidenum">
              <a:rPr lang="ru-RU" sz="1200" b="0" i="0" u="none" strike="noStrike" cap="none" spc="0">
                <a:ln>
                  <a:noFill/>
                </a:ln>
                <a:solidFill>
                  <a:prstClr val="black">
                    <a:tint val="82000"/>
                  </a:prstClr>
                </a:solidFill>
                <a:latin typeface="Aptos"/>
                <a:ea typeface="Arial"/>
                <a:cs typeface="Arial"/>
              </a:rPr>
              <a:t>19</a:t>
            </a:fld>
            <a:endParaRPr lang="ru-RU" sz="1200" b="0" i="0" u="none" strike="noStrike" cap="none" spc="0">
              <a:ln>
                <a:noFill/>
              </a:ln>
              <a:solidFill>
                <a:prstClr val="black">
                  <a:tint val="82000"/>
                </a:prstClr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0" y="6650451"/>
            <a:ext cx="12192000" cy="207549"/>
          </a:xfrm>
          <a:prstGeom prst="rect">
            <a:avLst/>
          </a:prstGeom>
          <a:solidFill>
            <a:srgbClr val="1C3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Text 0"/>
          <p:cNvSpPr/>
          <p:nvPr/>
        </p:nvSpPr>
        <p:spPr bwMode="auto">
          <a:xfrm>
            <a:off x="1212592" y="649886"/>
            <a:ext cx="1151413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  <a:defRPr/>
            </a:pPr>
            <a:r>
              <a:rPr lang="ru-RU" sz="3700" b="1">
                <a:solidFill>
                  <a:srgbClr val="1C336C"/>
                </a:solidFill>
                <a:ea typeface="Fira Sans Bold"/>
              </a:rPr>
              <a:t>Нам </a:t>
            </a:r>
            <a:r>
              <a:rPr lang="ru-RU" sz="3700" b="1">
                <a:solidFill>
                  <a:srgbClr val="C00000"/>
                </a:solidFill>
                <a:ea typeface="Fira Sans Bold"/>
              </a:rPr>
              <a:t>доверяют</a:t>
            </a:r>
            <a:r>
              <a:rPr lang="ru-RU" sz="3700" b="1">
                <a:solidFill>
                  <a:srgbClr val="1C336C"/>
                </a:solidFill>
                <a:ea typeface="Fira Sans Bold"/>
              </a:rPr>
              <a:t> клиенты из разных отраслей</a:t>
            </a:r>
            <a:endParaRPr lang="en-US" sz="3700">
              <a:solidFill>
                <a:srgbClr val="C00000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sp>
        <p:nvSpPr>
          <p:cNvPr id="29" name="Shape 2"/>
          <p:cNvSpPr/>
          <p:nvPr/>
        </p:nvSpPr>
        <p:spPr bwMode="auto">
          <a:xfrm>
            <a:off x="1212592" y="1217675"/>
            <a:ext cx="9766816" cy="45719"/>
          </a:xfrm>
          <a:prstGeom prst="roundRect">
            <a:avLst>
              <a:gd name="adj" fmla="val 78139"/>
            </a:avLst>
          </a:prstGeom>
          <a:solidFill>
            <a:srgbClr val="1B326C"/>
          </a:solidFill>
          <a:ln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96331" y="1401645"/>
            <a:ext cx="9507528" cy="48698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 bwMode="auto">
          <a:xfrm>
            <a:off x="8256794" y="0"/>
            <a:ext cx="3935205" cy="6858000"/>
          </a:xfrm>
          <a:prstGeom prst="rect">
            <a:avLst/>
          </a:prstGeom>
          <a:solidFill>
            <a:srgbClr val="1C336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6" name="Хорда 15"/>
          <p:cNvSpPr/>
          <p:nvPr/>
        </p:nvSpPr>
        <p:spPr bwMode="auto">
          <a:xfrm rot="5400000">
            <a:off x="5400359" y="-24454"/>
            <a:ext cx="7989082" cy="6840135"/>
          </a:xfrm>
          <a:prstGeom prst="chord">
            <a:avLst>
              <a:gd name="adj1" fmla="val 16546685"/>
              <a:gd name="adj2" fmla="val 16445316"/>
            </a:avLst>
          </a:prstGeom>
          <a:solidFill>
            <a:srgbClr val="1C3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9" name="Объект 2"/>
          <p:cNvSpPr txBox="1"/>
          <p:nvPr/>
        </p:nvSpPr>
        <p:spPr bwMode="auto">
          <a:xfrm>
            <a:off x="526827" y="1700212"/>
            <a:ext cx="5935157" cy="1839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292929"/>
                </a:solidFill>
                <a:ea typeface="Arial"/>
                <a:cs typeface="Arial"/>
              </a:rPr>
              <a:t>Таймлист</a:t>
            </a:r>
            <a:r>
              <a:rPr lang="ru-RU" sz="1800" b="0" i="0" u="none" strike="noStrike" cap="none" spc="0">
                <a:ln>
                  <a:noFill/>
                </a:ln>
                <a:solidFill>
                  <a:srgbClr val="292929"/>
                </a:solidFill>
                <a:ea typeface="Arial"/>
                <a:cs typeface="Arial"/>
              </a:rPr>
              <a:t> – ИТ-сервис на основе</a:t>
            </a:r>
            <a:r>
              <a:rPr lang="en-US" sz="1800" b="0" i="0" u="none" strike="noStrike" cap="none" spc="0">
                <a:ln>
                  <a:noFill/>
                </a:ln>
                <a:solidFill>
                  <a:srgbClr val="292929"/>
                </a:solidFill>
                <a:ea typeface="Arial"/>
                <a:cs typeface="Arial"/>
              </a:rPr>
              <a:t> </a:t>
            </a:r>
            <a:r>
              <a:rPr lang="ru-RU" sz="1800" b="0" i="0" u="none" strike="noStrike" cap="none" spc="0">
                <a:ln>
                  <a:noFill/>
                </a:ln>
                <a:solidFill>
                  <a:srgbClr val="292929"/>
                </a:solidFill>
                <a:ea typeface="Arial"/>
                <a:cs typeface="Arial"/>
              </a:rPr>
              <a:t>искусственного интеллекта, помогающий создавать</a:t>
            </a:r>
            <a:br>
              <a:rPr lang="ru-RU" sz="1800" b="0" i="0" u="none" strike="noStrike" cap="none" spc="0">
                <a:ln>
                  <a:noFill/>
                </a:ln>
                <a:solidFill>
                  <a:srgbClr val="292929"/>
                </a:solidFill>
                <a:ea typeface="Arial"/>
                <a:cs typeface="Arial"/>
              </a:rPr>
            </a:br>
            <a:r>
              <a:rPr lang="ru-RU" sz="1800" b="0" i="0" u="none" strike="noStrike" cap="none" spc="0">
                <a:ln>
                  <a:noFill/>
                </a:ln>
                <a:solidFill>
                  <a:srgbClr val="292929"/>
                </a:solidFill>
                <a:ea typeface="Arial"/>
                <a:cs typeface="Arial"/>
              </a:rPr>
              <a:t>из аудиозаписей встреч, совещаний, интервью, переговоров два важнейших документа:</a:t>
            </a:r>
            <a:endParaRPr/>
          </a:p>
        </p:txBody>
      </p:sp>
      <p:sp>
        <p:nvSpPr>
          <p:cNvPr id="7" name="Объект 2"/>
          <p:cNvSpPr txBox="1"/>
          <p:nvPr/>
        </p:nvSpPr>
        <p:spPr bwMode="auto">
          <a:xfrm>
            <a:off x="935632" y="3395614"/>
            <a:ext cx="4738421" cy="2905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292929"/>
                </a:solidFill>
                <a:ea typeface="Arial"/>
                <a:cs typeface="Arial"/>
              </a:rPr>
              <a:t>Стенограмма</a:t>
            </a:r>
            <a:r>
              <a:rPr lang="ru-RU" sz="1800" b="0" i="0" u="none" strike="noStrike" cap="none" spc="0">
                <a:ln>
                  <a:noFill/>
                </a:ln>
                <a:solidFill>
                  <a:srgbClr val="292929"/>
                </a:solidFill>
                <a:ea typeface="Arial"/>
                <a:cs typeface="Arial"/>
              </a:rPr>
              <a:t> (подсветить поле, добавить ссылку на пример)</a:t>
            </a:r>
            <a:endParaRPr/>
          </a:p>
        </p:txBody>
      </p:sp>
      <p:grpSp>
        <p:nvGrpSpPr>
          <p:cNvPr id="13" name="Группа 12"/>
          <p:cNvGrpSpPr/>
          <p:nvPr/>
        </p:nvGrpSpPr>
        <p:grpSpPr bwMode="auto">
          <a:xfrm>
            <a:off x="5823779" y="1282"/>
            <a:ext cx="4230512" cy="6861423"/>
            <a:chOff x="7961489" y="-3422"/>
            <a:chExt cx="4230512" cy="6861423"/>
          </a:xfrm>
        </p:grpSpPr>
        <p:sp>
          <p:nvSpPr>
            <p:cNvPr id="24" name="Полилиния: фигура 23"/>
            <p:cNvSpPr/>
            <p:nvPr/>
          </p:nvSpPr>
          <p:spPr bwMode="auto">
            <a:xfrm>
              <a:off x="10451027" y="3055748"/>
              <a:ext cx="1740973" cy="3264667"/>
            </a:xfrm>
            <a:custGeom>
              <a:avLst/>
              <a:gdLst>
                <a:gd name="connsiteX0" fmla="*/ 942347 w 1740973"/>
                <a:gd name="connsiteY0" fmla="*/ 0 h 3264667"/>
                <a:gd name="connsiteX1" fmla="*/ 1740973 w 1740973"/>
                <a:gd name="connsiteY1" fmla="*/ 1382911 h 3264667"/>
                <a:gd name="connsiteX2" fmla="*/ 1740973 w 1740973"/>
                <a:gd name="connsiteY2" fmla="*/ 1881757 h 3264667"/>
                <a:gd name="connsiteX3" fmla="*/ 942347 w 1740973"/>
                <a:gd name="connsiteY3" fmla="*/ 3264667 h 3264667"/>
                <a:gd name="connsiteX4" fmla="*/ 0 w 1740973"/>
                <a:gd name="connsiteY4" fmla="*/ 1632334 h 326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0973" h="3264667" extrusionOk="0">
                  <a:moveTo>
                    <a:pt x="942347" y="0"/>
                  </a:moveTo>
                  <a:lnTo>
                    <a:pt x="1740973" y="1382911"/>
                  </a:lnTo>
                  <a:lnTo>
                    <a:pt x="1740973" y="1881757"/>
                  </a:lnTo>
                  <a:lnTo>
                    <a:pt x="942347" y="3264667"/>
                  </a:lnTo>
                  <a:lnTo>
                    <a:pt x="0" y="1632334"/>
                  </a:lnTo>
                  <a:close/>
                </a:path>
              </a:pathLst>
            </a:custGeom>
            <a:gradFill>
              <a:gsLst>
                <a:gs pos="0">
                  <a:srgbClr val="DE2D23"/>
                </a:gs>
                <a:gs pos="100000">
                  <a:srgbClr val="B41018"/>
                </a:gs>
              </a:gsLst>
              <a:path path="rect"/>
            </a:gradFill>
            <a:ln w="1598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ptos"/>
                <a:ea typeface="Arial"/>
                <a:cs typeface="Arial"/>
              </a:endParaRPr>
            </a:p>
          </p:txBody>
        </p:sp>
        <p:sp>
          <p:nvSpPr>
            <p:cNvPr id="25" name="Полилиния: фигура 24"/>
            <p:cNvSpPr/>
            <p:nvPr/>
          </p:nvSpPr>
          <p:spPr bwMode="auto">
            <a:xfrm>
              <a:off x="11393374" y="4902358"/>
              <a:ext cx="798626" cy="1418057"/>
            </a:xfrm>
            <a:custGeom>
              <a:avLst/>
              <a:gdLst>
                <a:gd name="connsiteX0" fmla="*/ 818923 w 818923"/>
                <a:gd name="connsiteY0" fmla="*/ 0 h 1418057"/>
                <a:gd name="connsiteX1" fmla="*/ 818923 w 818923"/>
                <a:gd name="connsiteY1" fmla="*/ 1418057 h 1418057"/>
                <a:gd name="connsiteX2" fmla="*/ 0 w 818923"/>
                <a:gd name="connsiteY2" fmla="*/ 1418057 h 141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923" h="1418057" extrusionOk="0">
                  <a:moveTo>
                    <a:pt x="818923" y="0"/>
                  </a:moveTo>
                  <a:lnTo>
                    <a:pt x="818923" y="1418057"/>
                  </a:lnTo>
                  <a:lnTo>
                    <a:pt x="0" y="1418057"/>
                  </a:lnTo>
                  <a:close/>
                </a:path>
              </a:pathLst>
            </a:custGeom>
            <a:gradFill>
              <a:gsLst>
                <a:gs pos="0">
                  <a:srgbClr val="DE2D23"/>
                </a:gs>
                <a:gs pos="100000">
                  <a:srgbClr val="B41018"/>
                </a:gs>
              </a:gsLst>
              <a:lin ang="2400000" scaled="0"/>
            </a:gradFill>
            <a:ln w="1598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ptos"/>
                <a:ea typeface="Arial"/>
                <a:cs typeface="Arial"/>
              </a:endParaRPr>
            </a:p>
          </p:txBody>
        </p:sp>
        <p:sp>
          <p:nvSpPr>
            <p:cNvPr id="26" name="Полилиния: фигура 25"/>
            <p:cNvSpPr/>
            <p:nvPr/>
          </p:nvSpPr>
          <p:spPr bwMode="auto">
            <a:xfrm>
              <a:off x="11393374" y="6320417"/>
              <a:ext cx="798626" cy="537584"/>
            </a:xfrm>
            <a:custGeom>
              <a:avLst/>
              <a:gdLst>
                <a:gd name="connsiteX0" fmla="*/ 0 w 818923"/>
                <a:gd name="connsiteY0" fmla="*/ 0 h 557743"/>
                <a:gd name="connsiteX1" fmla="*/ 818923 w 818923"/>
                <a:gd name="connsiteY1" fmla="*/ 0 h 557743"/>
                <a:gd name="connsiteX2" fmla="*/ 818923 w 818923"/>
                <a:gd name="connsiteY2" fmla="*/ 557743 h 557743"/>
                <a:gd name="connsiteX3" fmla="*/ 322094 w 818923"/>
                <a:gd name="connsiteY3" fmla="*/ 557743 h 5577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923" h="557743" extrusionOk="0">
                  <a:moveTo>
                    <a:pt x="0" y="0"/>
                  </a:moveTo>
                  <a:lnTo>
                    <a:pt x="818923" y="0"/>
                  </a:lnTo>
                  <a:lnTo>
                    <a:pt x="818923" y="557743"/>
                  </a:lnTo>
                  <a:lnTo>
                    <a:pt x="322094" y="557743"/>
                  </a:lnTo>
                  <a:close/>
                </a:path>
              </a:pathLst>
            </a:custGeom>
            <a:gradFill>
              <a:gsLst>
                <a:gs pos="0">
                  <a:srgbClr val="DE2D23"/>
                </a:gs>
                <a:gs pos="100000">
                  <a:srgbClr val="B41018"/>
                </a:gs>
              </a:gsLst>
              <a:lin ang="20039365" scaled="1"/>
            </a:gradFill>
            <a:ln w="1598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ptos"/>
                <a:ea typeface="Arial"/>
                <a:cs typeface="Arial"/>
              </a:endParaRPr>
            </a:p>
          </p:txBody>
        </p:sp>
        <p:sp>
          <p:nvSpPr>
            <p:cNvPr id="22" name="Полилиния: фигура 21"/>
            <p:cNvSpPr/>
            <p:nvPr/>
          </p:nvSpPr>
          <p:spPr bwMode="auto">
            <a:xfrm>
              <a:off x="9150649" y="-3422"/>
              <a:ext cx="3041350" cy="2014984"/>
            </a:xfrm>
            <a:custGeom>
              <a:avLst/>
              <a:gdLst>
                <a:gd name="connsiteX0" fmla="*/ 1163646 w 3069271"/>
                <a:gd name="connsiteY0" fmla="*/ 0 h 2014984"/>
                <a:gd name="connsiteX1" fmla="*/ 2129798 w 3069271"/>
                <a:gd name="connsiteY1" fmla="*/ 0 h 2014984"/>
                <a:gd name="connsiteX2" fmla="*/ 3069271 w 3069271"/>
                <a:gd name="connsiteY2" fmla="*/ 1627315 h 2014984"/>
                <a:gd name="connsiteX3" fmla="*/ 3069271 w 3069271"/>
                <a:gd name="connsiteY3" fmla="*/ 2014984 h 2014984"/>
                <a:gd name="connsiteX4" fmla="*/ 0 w 3069271"/>
                <a:gd name="connsiteY4" fmla="*/ 2014984 h 2014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69271" h="2014984" extrusionOk="0">
                  <a:moveTo>
                    <a:pt x="1163646" y="0"/>
                  </a:moveTo>
                  <a:lnTo>
                    <a:pt x="2129798" y="0"/>
                  </a:lnTo>
                  <a:lnTo>
                    <a:pt x="3069271" y="1627315"/>
                  </a:lnTo>
                  <a:lnTo>
                    <a:pt x="3069271" y="2014984"/>
                  </a:lnTo>
                  <a:lnTo>
                    <a:pt x="0" y="2014984"/>
                  </a:lnTo>
                  <a:close/>
                </a:path>
              </a:pathLst>
            </a:custGeom>
            <a:gradFill>
              <a:gsLst>
                <a:gs pos="0">
                  <a:srgbClr val="DE2D23"/>
                </a:gs>
                <a:gs pos="100000">
                  <a:srgbClr val="B41018"/>
                </a:gs>
              </a:gsLst>
              <a:path path="rect"/>
            </a:gradFill>
            <a:ln w="1726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ptos"/>
                <a:ea typeface="Arial"/>
                <a:cs typeface="Arial"/>
              </a:endParaRPr>
            </a:p>
          </p:txBody>
        </p:sp>
        <p:sp>
          <p:nvSpPr>
            <p:cNvPr id="23" name="Полилиния: фигура 22"/>
            <p:cNvSpPr/>
            <p:nvPr/>
          </p:nvSpPr>
          <p:spPr bwMode="auto">
            <a:xfrm>
              <a:off x="9150651" y="2011560"/>
              <a:ext cx="3041350" cy="2851617"/>
            </a:xfrm>
            <a:custGeom>
              <a:avLst/>
              <a:gdLst>
                <a:gd name="connsiteX0" fmla="*/ 0 w 3041350"/>
                <a:gd name="connsiteY0" fmla="*/ 0 h 2851617"/>
                <a:gd name="connsiteX1" fmla="*/ 3041350 w 3041350"/>
                <a:gd name="connsiteY1" fmla="*/ 0 h 2851617"/>
                <a:gd name="connsiteX2" fmla="*/ 3041350 w 3041350"/>
                <a:gd name="connsiteY2" fmla="*/ 400555 h 2851617"/>
                <a:gd name="connsiteX3" fmla="*/ 1635782 w 3041350"/>
                <a:gd name="connsiteY3" fmla="*/ 2851617 h 2851617"/>
                <a:gd name="connsiteX4" fmla="*/ 809429 w 3041350"/>
                <a:gd name="connsiteY4" fmla="*/ 1411057 h 2851617"/>
                <a:gd name="connsiteX5" fmla="*/ 1619553 w 3041350"/>
                <a:gd name="connsiteY5" fmla="*/ 7620 h 2851617"/>
                <a:gd name="connsiteX6" fmla="*/ 4371 w 3041350"/>
                <a:gd name="connsiteY6" fmla="*/ 7620 h 2851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41350" h="2851617" extrusionOk="0">
                  <a:moveTo>
                    <a:pt x="0" y="0"/>
                  </a:moveTo>
                  <a:lnTo>
                    <a:pt x="3041350" y="0"/>
                  </a:lnTo>
                  <a:lnTo>
                    <a:pt x="3041350" y="400555"/>
                  </a:lnTo>
                  <a:lnTo>
                    <a:pt x="1635782" y="2851617"/>
                  </a:lnTo>
                  <a:lnTo>
                    <a:pt x="809429" y="1411057"/>
                  </a:lnTo>
                  <a:lnTo>
                    <a:pt x="1619553" y="7620"/>
                  </a:lnTo>
                  <a:lnTo>
                    <a:pt x="4371" y="7620"/>
                  </a:lnTo>
                  <a:close/>
                </a:path>
              </a:pathLst>
            </a:custGeom>
            <a:gradFill>
              <a:gsLst>
                <a:gs pos="1000">
                  <a:srgbClr val="DE2D23"/>
                </a:gs>
                <a:gs pos="100000">
                  <a:srgbClr val="B41018"/>
                </a:gs>
              </a:gsLst>
              <a:lin ang="14400000" scaled="0"/>
            </a:gradFill>
            <a:ln w="1726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ptos"/>
                <a:ea typeface="Arial"/>
                <a:cs typeface="Arial"/>
              </a:endParaRPr>
            </a:p>
          </p:txBody>
        </p:sp>
        <p:sp>
          <p:nvSpPr>
            <p:cNvPr id="21" name="Полилиния: фигура 20"/>
            <p:cNvSpPr/>
            <p:nvPr/>
          </p:nvSpPr>
          <p:spPr bwMode="auto">
            <a:xfrm>
              <a:off x="7961489" y="0"/>
              <a:ext cx="2378319" cy="2011560"/>
            </a:xfrm>
            <a:custGeom>
              <a:avLst/>
              <a:gdLst>
                <a:gd name="connsiteX0" fmla="*/ 0 w 2378319"/>
                <a:gd name="connsiteY0" fmla="*/ 0 h 2059489"/>
                <a:gd name="connsiteX1" fmla="*/ 2378319 w 2378319"/>
                <a:gd name="connsiteY1" fmla="*/ 0 h 2059489"/>
                <a:gd name="connsiteX2" fmla="*/ 1188972 w 2378319"/>
                <a:gd name="connsiteY2" fmla="*/ 2059489 h 2059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78319" h="2059489" extrusionOk="0">
                  <a:moveTo>
                    <a:pt x="0" y="0"/>
                  </a:moveTo>
                  <a:lnTo>
                    <a:pt x="2378319" y="0"/>
                  </a:lnTo>
                  <a:lnTo>
                    <a:pt x="1188972" y="2059489"/>
                  </a:lnTo>
                  <a:close/>
                </a:path>
              </a:pathLst>
            </a:custGeom>
            <a:gradFill>
              <a:gsLst>
                <a:gs pos="0">
                  <a:srgbClr val="DE2D23"/>
                </a:gs>
                <a:gs pos="100000">
                  <a:srgbClr val="B41018"/>
                </a:gs>
              </a:gsLst>
              <a:path path="rect"/>
            </a:gradFill>
            <a:ln w="17262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latin typeface="Aptos"/>
                <a:ea typeface="Arial"/>
                <a:cs typeface="Arial"/>
              </a:endParaRPr>
            </a:p>
          </p:txBody>
        </p:sp>
      </p:grpSp>
      <p:sp>
        <p:nvSpPr>
          <p:cNvPr id="28" name="Объект 2"/>
          <p:cNvSpPr txBox="1"/>
          <p:nvPr/>
        </p:nvSpPr>
        <p:spPr bwMode="auto">
          <a:xfrm>
            <a:off x="935632" y="3930388"/>
            <a:ext cx="4738421" cy="1227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1800" b="1" i="0" u="none" strike="noStrike" cap="none" spc="0">
                <a:ln>
                  <a:noFill/>
                </a:ln>
                <a:solidFill>
                  <a:srgbClr val="292929"/>
                </a:solidFill>
                <a:ea typeface="Arial"/>
                <a:cs typeface="Arial"/>
              </a:rPr>
              <a:t>Автопротокол</a:t>
            </a:r>
            <a:r>
              <a:rPr lang="ru-RU" sz="1800" b="0" i="0" u="none" strike="noStrike" cap="none" spc="0">
                <a:ln>
                  <a:noFill/>
                </a:ln>
                <a:solidFill>
                  <a:srgbClr val="292929"/>
                </a:solidFill>
                <a:ea typeface="Arial"/>
                <a:cs typeface="Arial"/>
              </a:rPr>
              <a:t> (добавить ссылку на пример)</a:t>
            </a:r>
            <a:endParaRPr/>
          </a:p>
          <a:p>
            <a:pPr marL="0" marR="0" lvl="0" indent="0" algn="l" defTabSz="91440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srgbClr val="292929"/>
                </a:solidFill>
                <a:ea typeface="Arial"/>
                <a:cs typeface="Arial"/>
              </a:rPr>
              <a:t>Краткое резюме основных моментов стенограммы</a:t>
            </a:r>
            <a:endParaRPr/>
          </a:p>
        </p:txBody>
      </p:sp>
      <p:sp>
        <p:nvSpPr>
          <p:cNvPr id="8" name="Овал 7"/>
          <p:cNvSpPr/>
          <p:nvPr/>
        </p:nvSpPr>
        <p:spPr bwMode="auto">
          <a:xfrm>
            <a:off x="686086" y="3457717"/>
            <a:ext cx="158563" cy="1585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1C336C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686085" y="4098400"/>
            <a:ext cx="158563" cy="1585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srgbClr val="1C336C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4" name="Полилиния: фигура 13"/>
          <p:cNvSpPr/>
          <p:nvPr/>
        </p:nvSpPr>
        <p:spPr bwMode="auto">
          <a:xfrm>
            <a:off x="8994461" y="3459291"/>
            <a:ext cx="3205060" cy="2014984"/>
          </a:xfrm>
          <a:custGeom>
            <a:avLst/>
            <a:gdLst>
              <a:gd name="connsiteX0" fmla="*/ 1163646 w 3069271"/>
              <a:gd name="connsiteY0" fmla="*/ 0 h 2014984"/>
              <a:gd name="connsiteX1" fmla="*/ 2129798 w 3069271"/>
              <a:gd name="connsiteY1" fmla="*/ 0 h 2014984"/>
              <a:gd name="connsiteX2" fmla="*/ 3069271 w 3069271"/>
              <a:gd name="connsiteY2" fmla="*/ 1627315 h 2014984"/>
              <a:gd name="connsiteX3" fmla="*/ 3069271 w 3069271"/>
              <a:gd name="connsiteY3" fmla="*/ 2014984 h 2014984"/>
              <a:gd name="connsiteX4" fmla="*/ 0 w 3069271"/>
              <a:gd name="connsiteY4" fmla="*/ 2014984 h 2014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69271" h="2014984" extrusionOk="0">
                <a:moveTo>
                  <a:pt x="1163646" y="0"/>
                </a:moveTo>
                <a:lnTo>
                  <a:pt x="2129798" y="0"/>
                </a:lnTo>
                <a:lnTo>
                  <a:pt x="3069271" y="1627315"/>
                </a:lnTo>
                <a:lnTo>
                  <a:pt x="3069271" y="2014984"/>
                </a:lnTo>
                <a:lnTo>
                  <a:pt x="0" y="2014984"/>
                </a:lnTo>
                <a:close/>
              </a:path>
            </a:pathLst>
          </a:custGeom>
          <a:gradFill>
            <a:gsLst>
              <a:gs pos="0">
                <a:srgbClr val="DE2D23"/>
              </a:gs>
              <a:gs pos="100000">
                <a:srgbClr val="B41018"/>
              </a:gs>
            </a:gsLst>
            <a:path path="rect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5" name="Полилиния: фигура 14"/>
          <p:cNvSpPr/>
          <p:nvPr/>
        </p:nvSpPr>
        <p:spPr bwMode="auto">
          <a:xfrm>
            <a:off x="7805301" y="3462713"/>
            <a:ext cx="2378319" cy="2011560"/>
          </a:xfrm>
          <a:custGeom>
            <a:avLst/>
            <a:gdLst>
              <a:gd name="connsiteX0" fmla="*/ 0 w 2378319"/>
              <a:gd name="connsiteY0" fmla="*/ 0 h 2059489"/>
              <a:gd name="connsiteX1" fmla="*/ 2378319 w 2378319"/>
              <a:gd name="connsiteY1" fmla="*/ 0 h 2059489"/>
              <a:gd name="connsiteX2" fmla="*/ 1188972 w 2378319"/>
              <a:gd name="connsiteY2" fmla="*/ 2059489 h 2059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8319" h="2059489" extrusionOk="0">
                <a:moveTo>
                  <a:pt x="0" y="0"/>
                </a:moveTo>
                <a:lnTo>
                  <a:pt x="2378319" y="0"/>
                </a:lnTo>
                <a:lnTo>
                  <a:pt x="1188972" y="2059489"/>
                </a:lnTo>
                <a:close/>
              </a:path>
            </a:pathLst>
          </a:custGeom>
          <a:gradFill>
            <a:gsLst>
              <a:gs pos="0">
                <a:srgbClr val="DE2D23"/>
              </a:gs>
              <a:gs pos="100000">
                <a:srgbClr val="B41018"/>
              </a:gs>
            </a:gsLst>
            <a:path path="rect"/>
          </a:gradFill>
          <a:ln w="17262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pic>
        <p:nvPicPr>
          <p:cNvPr id="10" name="Рисунок 9" descr="Изображение выглядит как текст, снимок экрана, Шрифт, письмо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060234" y="737134"/>
            <a:ext cx="3021742" cy="423249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снимок экрана, документ, Шрифт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73159" y="2133304"/>
            <a:ext cx="3021742" cy="4232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>
            <a:off x="558798" y="5316116"/>
            <a:ext cx="6454140" cy="81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ea typeface="Arial"/>
                <a:cs typeface="Arial"/>
              </a:rPr>
              <a:t>Грамотная транскрибация с </a:t>
            </a:r>
            <a:r>
              <a:rPr lang="ru-RU" sz="1800" i="0" u="none" strike="noStrike" cap="none" spc="0">
                <a:ln>
                  <a:noFill/>
                </a:ln>
                <a:solidFill>
                  <a:prstClr val="black"/>
                </a:solidFill>
                <a:ea typeface="Arial"/>
                <a:cs typeface="Arial"/>
              </a:rPr>
              <a:t>точностью ~97%</a:t>
            </a:r>
            <a:endParaRPr/>
          </a:p>
          <a:p>
            <a:pPr marL="0" marR="0" lvl="0" indent="0" algn="l" defTabSz="9144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/>
              <a:buChar char="ü"/>
              <a:defRPr/>
            </a:pPr>
            <a:r>
              <a:rPr lang="ru-RU" sz="1800" b="0" i="0" u="none" strike="noStrike" cap="none" spc="0">
                <a:ln>
                  <a:noFill/>
                </a:ln>
                <a:solidFill>
                  <a:prstClr val="black"/>
                </a:solidFill>
                <a:ea typeface="Arial"/>
                <a:cs typeface="Arial"/>
              </a:rPr>
              <a:t>Размещение в облаке и он-премиус</a:t>
            </a:r>
          </a:p>
        </p:txBody>
      </p:sp>
      <p:sp>
        <p:nvSpPr>
          <p:cNvPr id="2" name="Text 0"/>
          <p:cNvSpPr/>
          <p:nvPr/>
        </p:nvSpPr>
        <p:spPr bwMode="auto">
          <a:xfrm>
            <a:off x="526827" y="793678"/>
            <a:ext cx="6181633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  <a:defRPr/>
            </a:pPr>
            <a:r>
              <a:rPr lang="ru-RU" sz="3700" b="1">
                <a:solidFill>
                  <a:srgbClr val="1C336C"/>
                </a:solidFill>
                <a:ea typeface="Fira Sans Bold"/>
              </a:rPr>
              <a:t>Что такое Таймлист</a:t>
            </a:r>
            <a:endParaRPr lang="en-US" sz="3700" b="1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sp>
        <p:nvSpPr>
          <p:cNvPr id="19" name="Shape 2"/>
          <p:cNvSpPr/>
          <p:nvPr/>
        </p:nvSpPr>
        <p:spPr bwMode="auto">
          <a:xfrm>
            <a:off x="526827" y="1412263"/>
            <a:ext cx="4418342" cy="50800"/>
          </a:xfrm>
          <a:prstGeom prst="roundRect">
            <a:avLst>
              <a:gd name="adj" fmla="val 78139"/>
            </a:avLst>
          </a:prstGeom>
          <a:solidFill>
            <a:srgbClr val="1B326C"/>
          </a:solidFill>
          <a:ln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rcRect l="76856"/>
          <a:stretch/>
        </p:blipFill>
        <p:spPr bwMode="auto">
          <a:xfrm>
            <a:off x="10179053" y="5722381"/>
            <a:ext cx="1790279" cy="9365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Диагональная полоса 2"/>
          <p:cNvSpPr/>
          <p:nvPr/>
        </p:nvSpPr>
        <p:spPr bwMode="auto">
          <a:xfrm rot="10800000">
            <a:off x="4634345" y="1471520"/>
            <a:ext cx="7557655" cy="4945055"/>
          </a:xfrm>
          <a:prstGeom prst="diagStripe">
            <a:avLst>
              <a:gd name="adj" fmla="val 50000"/>
            </a:avLst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20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 bwMode="auto">
          <a:xfrm>
            <a:off x="633646" y="1939374"/>
            <a:ext cx="690902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Clr>
                <a:srgbClr val="D9181F"/>
              </a:buClr>
              <a:buFont typeface="Symbol"/>
              <a:buChar char=""/>
              <a:defRPr/>
            </a:pPr>
            <a:r>
              <a:rPr lang="ru-RU" sz="2400">
                <a:solidFill>
                  <a:srgbClr val="292929"/>
                </a:solidFill>
              </a:rPr>
              <a:t>Хотите сохранять встречи в стенограммах и резюме строго внутри компании?  </a:t>
            </a:r>
            <a:endParaRPr/>
          </a:p>
          <a:p>
            <a:pPr marL="342900" lvl="0" indent="-342900" algn="just">
              <a:buClr>
                <a:srgbClr val="D9181F"/>
              </a:buClr>
              <a:buFont typeface="Symbol"/>
              <a:buChar char=""/>
              <a:defRPr/>
            </a:pPr>
            <a:endParaRPr lang="ru-RU" sz="2400">
              <a:solidFill>
                <a:srgbClr val="292929"/>
              </a:solidFill>
            </a:endParaRPr>
          </a:p>
          <a:p>
            <a:pPr marL="342900" lvl="0" indent="-342900" algn="just">
              <a:buClr>
                <a:srgbClr val="D9181F"/>
              </a:buClr>
              <a:buFont typeface="Symbol"/>
              <a:buChar char=""/>
              <a:defRPr/>
            </a:pPr>
            <a:r>
              <a:rPr lang="ru-RU" sz="2400">
                <a:solidFill>
                  <a:srgbClr val="292929"/>
                </a:solidFill>
              </a:rPr>
              <a:t>Не хотите разбираться в закупке сложного ИТ-оборудования?  </a:t>
            </a:r>
            <a:endParaRPr/>
          </a:p>
          <a:p>
            <a:pPr marL="342900" lvl="0" indent="-342900" algn="just">
              <a:buClr>
                <a:srgbClr val="D9181F"/>
              </a:buClr>
              <a:buFont typeface="Symbol"/>
              <a:buChar char=""/>
              <a:defRPr/>
            </a:pPr>
            <a:endParaRPr lang="ru-RU" sz="2400">
              <a:solidFill>
                <a:srgbClr val="292929"/>
              </a:solidFill>
            </a:endParaRPr>
          </a:p>
          <a:p>
            <a:pPr marL="342900" lvl="0" indent="-342900" algn="just">
              <a:buClr>
                <a:srgbClr val="D9181F"/>
              </a:buClr>
              <a:buFont typeface="Symbol"/>
              <a:buChar char=""/>
              <a:defRPr/>
            </a:pPr>
            <a:r>
              <a:rPr lang="ru-RU" sz="2400">
                <a:solidFill>
                  <a:srgbClr val="292929"/>
                </a:solidFill>
              </a:rPr>
              <a:t>Хотите начать с небольшого пилота, а затем купить, если подойдет?</a:t>
            </a:r>
            <a:endParaRPr/>
          </a:p>
        </p:txBody>
      </p:sp>
      <p:sp>
        <p:nvSpPr>
          <p:cNvPr id="2" name="Text 0"/>
          <p:cNvSpPr/>
          <p:nvPr/>
        </p:nvSpPr>
        <p:spPr bwMode="auto">
          <a:xfrm>
            <a:off x="526215" y="983600"/>
            <a:ext cx="1151413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  <a:defRPr/>
            </a:pPr>
            <a:r>
              <a:rPr lang="ru-RU" sz="3700" b="1">
                <a:solidFill>
                  <a:srgbClr val="1C336C"/>
                </a:solidFill>
                <a:ea typeface="Fira Sans Bold"/>
              </a:rPr>
              <a:t>Пилот под ключ Таймлист (ПО+оборудование) </a:t>
            </a:r>
            <a:endParaRPr lang="en-US" sz="370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sp>
        <p:nvSpPr>
          <p:cNvPr id="9" name="Shape 2"/>
          <p:cNvSpPr/>
          <p:nvPr/>
        </p:nvSpPr>
        <p:spPr bwMode="auto">
          <a:xfrm>
            <a:off x="526215" y="1548452"/>
            <a:ext cx="10506743" cy="52045"/>
          </a:xfrm>
          <a:prstGeom prst="roundRect">
            <a:avLst>
              <a:gd name="adj" fmla="val 78139"/>
            </a:avLst>
          </a:prstGeom>
          <a:solidFill>
            <a:srgbClr val="1B326C"/>
          </a:solidFill>
          <a:ln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0" y="6114643"/>
            <a:ext cx="12192000" cy="743358"/>
          </a:xfrm>
          <a:prstGeom prst="rect">
            <a:avLst/>
          </a:prstGeom>
          <a:solidFill>
            <a:srgbClr val="134F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4" name="Text 0"/>
          <p:cNvSpPr/>
          <p:nvPr/>
        </p:nvSpPr>
        <p:spPr bwMode="auto">
          <a:xfrm>
            <a:off x="727623" y="6114643"/>
            <a:ext cx="6369260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  <a:defRPr/>
            </a:pPr>
            <a:r>
              <a:rPr lang="ru-RU" b="1">
                <a:solidFill>
                  <a:schemeClr val="bg1"/>
                </a:solidFill>
                <a:ea typeface="Fira Sans Bold"/>
              </a:rPr>
              <a:t>Аренда с возможностью выкупа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9647540" y="6416576"/>
            <a:ext cx="2992632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chemeClr val="bg1"/>
                </a:solidFill>
              </a:rPr>
              <a:t>timelist.ru    </a:t>
            </a:r>
            <a:r>
              <a:rPr lang="ru-RU" sz="1200">
                <a:solidFill>
                  <a:schemeClr val="bg1"/>
                </a:solidFill>
              </a:rPr>
              <a:t>8 (</a:t>
            </a:r>
            <a:r>
              <a:rPr lang="en-US" sz="1200">
                <a:solidFill>
                  <a:schemeClr val="bg1"/>
                </a:solidFill>
              </a:rPr>
              <a:t>495</a:t>
            </a:r>
            <a:r>
              <a:rPr lang="ru-RU" sz="1200">
                <a:solidFill>
                  <a:schemeClr val="bg1"/>
                </a:solidFill>
              </a:rPr>
              <a:t>) </a:t>
            </a:r>
            <a:r>
              <a:rPr lang="en-US" sz="1200">
                <a:solidFill>
                  <a:schemeClr val="bg1"/>
                </a:solidFill>
              </a:rPr>
              <a:t>181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02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81</a:t>
            </a:r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138566" y="2011050"/>
            <a:ext cx="3305891" cy="318388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Рисунок 27"/>
          <p:cNvSpPr/>
          <p:nvPr/>
        </p:nvSpPr>
        <p:spPr bwMode="auto">
          <a:xfrm>
            <a:off x="4296228" y="3020184"/>
            <a:ext cx="7895772" cy="3852584"/>
          </a:xfrm>
          <a:custGeom>
            <a:avLst/>
            <a:gdLst>
              <a:gd name="connsiteX0" fmla="*/ 0 w 12300438"/>
              <a:gd name="connsiteY0" fmla="*/ 5136361 h 5987008"/>
              <a:gd name="connsiteX1" fmla="*/ 6124730 w 12300438"/>
              <a:gd name="connsiteY1" fmla="*/ 5136361 h 5987008"/>
              <a:gd name="connsiteX2" fmla="*/ 11319109 w 12300438"/>
              <a:gd name="connsiteY2" fmla="*/ 0 h 5987008"/>
              <a:gd name="connsiteX3" fmla="*/ 12300438 w 12300438"/>
              <a:gd name="connsiteY3" fmla="*/ 0 h 5987008"/>
              <a:gd name="connsiteX4" fmla="*/ 12300438 w 12300438"/>
              <a:gd name="connsiteY4" fmla="*/ 5987009 h 5987008"/>
              <a:gd name="connsiteX5" fmla="*/ 0 w 12300438"/>
              <a:gd name="connsiteY5" fmla="*/ 5987009 h 5987008"/>
              <a:gd name="connsiteX6" fmla="*/ 0 w 12300438"/>
              <a:gd name="connsiteY6" fmla="*/ 5136361 h 598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0438" h="5987008" extrusionOk="0">
                <a:moveTo>
                  <a:pt x="0" y="5136361"/>
                </a:moveTo>
                <a:lnTo>
                  <a:pt x="6124730" y="5136361"/>
                </a:lnTo>
                <a:lnTo>
                  <a:pt x="11319109" y="0"/>
                </a:lnTo>
                <a:lnTo>
                  <a:pt x="12300438" y="0"/>
                </a:lnTo>
                <a:lnTo>
                  <a:pt x="12300438" y="5987009"/>
                </a:lnTo>
                <a:lnTo>
                  <a:pt x="0" y="5987009"/>
                </a:lnTo>
                <a:lnTo>
                  <a:pt x="0" y="5136361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1200000" scaled="0"/>
          </a:gradFill>
          <a:ln w="4899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6" name="Рисунок 30"/>
          <p:cNvSpPr/>
          <p:nvPr/>
        </p:nvSpPr>
        <p:spPr bwMode="auto">
          <a:xfrm>
            <a:off x="4296228" y="4216886"/>
            <a:ext cx="7895772" cy="2655882"/>
          </a:xfrm>
          <a:custGeom>
            <a:avLst/>
            <a:gdLst>
              <a:gd name="connsiteX0" fmla="*/ 0 w 12354185"/>
              <a:gd name="connsiteY0" fmla="*/ 2654077 h 4100994"/>
              <a:gd name="connsiteX1" fmla="*/ 5543974 w 12354185"/>
              <a:gd name="connsiteY1" fmla="*/ 2673770 h 4100994"/>
              <a:gd name="connsiteX2" fmla="*/ 8218236 w 12354185"/>
              <a:gd name="connsiteY2" fmla="*/ 0 h 4100994"/>
              <a:gd name="connsiteX3" fmla="*/ 12354185 w 12354185"/>
              <a:gd name="connsiteY3" fmla="*/ 0 h 4100994"/>
              <a:gd name="connsiteX4" fmla="*/ 12354185 w 12354185"/>
              <a:gd name="connsiteY4" fmla="*/ 4100995 h 4100994"/>
              <a:gd name="connsiteX5" fmla="*/ 0 w 12354185"/>
              <a:gd name="connsiteY5" fmla="*/ 4100995 h 4100994"/>
              <a:gd name="connsiteX6" fmla="*/ 0 w 12354185"/>
              <a:gd name="connsiteY6" fmla="*/ 2654077 h 410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4185" h="4100994" extrusionOk="0">
                <a:moveTo>
                  <a:pt x="0" y="2654077"/>
                </a:moveTo>
                <a:lnTo>
                  <a:pt x="5543974" y="2673770"/>
                </a:lnTo>
                <a:lnTo>
                  <a:pt x="8218236" y="0"/>
                </a:lnTo>
                <a:lnTo>
                  <a:pt x="12354185" y="0"/>
                </a:lnTo>
                <a:lnTo>
                  <a:pt x="12354185" y="4100995"/>
                </a:lnTo>
                <a:lnTo>
                  <a:pt x="0" y="4100995"/>
                </a:lnTo>
                <a:lnTo>
                  <a:pt x="0" y="2654077"/>
                </a:lnTo>
                <a:close/>
              </a:path>
            </a:pathLst>
          </a:custGeom>
          <a:gradFill>
            <a:gsLst>
              <a:gs pos="0">
                <a:srgbClr val="CF2929"/>
              </a:gs>
              <a:gs pos="100000">
                <a:srgbClr val="B51422"/>
              </a:gs>
            </a:gsLst>
            <a:lin ang="18000000" scaled="0"/>
          </a:gradFill>
          <a:ln w="492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8" name="Рисунок 33"/>
          <p:cNvSpPr/>
          <p:nvPr/>
        </p:nvSpPr>
        <p:spPr bwMode="auto">
          <a:xfrm>
            <a:off x="-15422" y="4682593"/>
            <a:ext cx="12207422" cy="2190175"/>
          </a:xfrm>
          <a:custGeom>
            <a:avLst/>
            <a:gdLst>
              <a:gd name="connsiteX0" fmla="*/ 0 w 12438093"/>
              <a:gd name="connsiteY0" fmla="*/ 1377439 h 3441863"/>
              <a:gd name="connsiteX1" fmla="*/ 4891669 w 12438093"/>
              <a:gd name="connsiteY1" fmla="*/ 1377439 h 3441863"/>
              <a:gd name="connsiteX2" fmla="*/ 6268613 w 12438093"/>
              <a:gd name="connsiteY2" fmla="*/ 0 h 3441863"/>
              <a:gd name="connsiteX3" fmla="*/ 12438093 w 12438093"/>
              <a:gd name="connsiteY3" fmla="*/ 0 h 3441863"/>
              <a:gd name="connsiteX4" fmla="*/ 12438093 w 12438093"/>
              <a:gd name="connsiteY4" fmla="*/ 3441863 h 3441863"/>
              <a:gd name="connsiteX5" fmla="*/ 0 w 12438093"/>
              <a:gd name="connsiteY5" fmla="*/ 3441863 h 3441863"/>
              <a:gd name="connsiteX6" fmla="*/ 0 w 12438093"/>
              <a:gd name="connsiteY6" fmla="*/ 1377439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6792079 w 19230172"/>
              <a:gd name="connsiteY5" fmla="*/ 3441863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11926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41863 h 3441863"/>
              <a:gd name="connsiteX6" fmla="*/ 0 w 19230172"/>
              <a:gd name="connsiteY6" fmla="*/ 1357482 h 344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30172" h="3441863" extrusionOk="0">
                <a:moveTo>
                  <a:pt x="0" y="1357482"/>
                </a:moveTo>
                <a:lnTo>
                  <a:pt x="11683748" y="1377439"/>
                </a:lnTo>
                <a:lnTo>
                  <a:pt x="13060692" y="0"/>
                </a:lnTo>
                <a:lnTo>
                  <a:pt x="19230172" y="0"/>
                </a:lnTo>
                <a:lnTo>
                  <a:pt x="19230172" y="3441863"/>
                </a:lnTo>
                <a:lnTo>
                  <a:pt x="10003" y="3441863"/>
                </a:lnTo>
                <a:cubicBezTo>
                  <a:pt x="6669" y="2757048"/>
                  <a:pt x="3334" y="2042297"/>
                  <a:pt x="0" y="1357482"/>
                </a:cubicBez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2400000" scaled="0"/>
          </a:gradFill>
          <a:ln w="495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9" name="Рисунок 36"/>
          <p:cNvSpPr/>
          <p:nvPr/>
        </p:nvSpPr>
        <p:spPr bwMode="auto">
          <a:xfrm>
            <a:off x="9076872" y="3945470"/>
            <a:ext cx="3115128" cy="2927299"/>
          </a:xfrm>
          <a:custGeom>
            <a:avLst/>
            <a:gdLst>
              <a:gd name="connsiteX0" fmla="*/ 0 w 4158185"/>
              <a:gd name="connsiteY0" fmla="*/ 3731335 h 3731334"/>
              <a:gd name="connsiteX1" fmla="*/ 3731335 w 4158185"/>
              <a:gd name="connsiteY1" fmla="*/ 0 h 3731334"/>
              <a:gd name="connsiteX2" fmla="*/ 4158186 w 4158185"/>
              <a:gd name="connsiteY2" fmla="*/ 0 h 3731334"/>
              <a:gd name="connsiteX3" fmla="*/ 4158186 w 4158185"/>
              <a:gd name="connsiteY3" fmla="*/ 3731335 h 3731334"/>
              <a:gd name="connsiteX4" fmla="*/ 0 w 4158185"/>
              <a:gd name="connsiteY4" fmla="*/ 3731335 h 373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185" h="3731334" extrusionOk="0">
                <a:moveTo>
                  <a:pt x="0" y="3731335"/>
                </a:moveTo>
                <a:lnTo>
                  <a:pt x="3731335" y="0"/>
                </a:lnTo>
                <a:lnTo>
                  <a:pt x="4158186" y="0"/>
                </a:lnTo>
                <a:lnTo>
                  <a:pt x="4158186" y="3731335"/>
                </a:lnTo>
                <a:lnTo>
                  <a:pt x="0" y="3731335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4200000" scaled="0"/>
          </a:gradFill>
          <a:ln w="3699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0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3349336" cy="365125"/>
          </a:xfrm>
        </p:spPr>
        <p:txBody>
          <a:bodyPr/>
          <a:lstStyle/>
          <a:p>
            <a:pPr marL="0" marR="0" lvl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60181-1423-4D39-BBBC-D4E921D4941C}" type="slidenum">
              <a:rPr lang="ru-RU" sz="1200" b="0" i="0" u="none" strike="noStrike" cap="none" spc="0">
                <a:ln>
                  <a:noFill/>
                </a:ln>
                <a:solidFill>
                  <a:prstClr val="black">
                    <a:tint val="82000"/>
                  </a:prstClr>
                </a:solidFill>
                <a:latin typeface="Aptos"/>
                <a:ea typeface="Arial"/>
                <a:cs typeface="Arial"/>
              </a:rPr>
              <a:t>21</a:t>
            </a:fld>
            <a:endParaRPr lang="ru-RU" sz="1200" b="0" i="0" u="none" strike="noStrike" cap="none" spc="0">
              <a:ln>
                <a:noFill/>
              </a:ln>
              <a:solidFill>
                <a:prstClr val="black">
                  <a:tint val="82000"/>
                </a:prstClr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0" y="6650451"/>
            <a:ext cx="12192000" cy="207549"/>
          </a:xfrm>
          <a:prstGeom prst="rect">
            <a:avLst/>
          </a:prstGeom>
          <a:solidFill>
            <a:srgbClr val="1C3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Text 0"/>
          <p:cNvSpPr/>
          <p:nvPr/>
        </p:nvSpPr>
        <p:spPr bwMode="auto">
          <a:xfrm>
            <a:off x="540563" y="825802"/>
            <a:ext cx="11419373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  <a:defRPr/>
            </a:pPr>
            <a:r>
              <a:rPr lang="ru-RU" sz="3200" b="1">
                <a:solidFill>
                  <a:srgbClr val="1C336C"/>
                </a:solidFill>
                <a:ea typeface="Fira Sans Bold"/>
              </a:rPr>
              <a:t>Как обеспечивается безопасность работы Таймлист в облаке?</a:t>
            </a:r>
            <a:endParaRPr lang="en-US" sz="3200" b="1">
              <a:solidFill>
                <a:srgbClr val="1C336C"/>
              </a:solidFill>
              <a:ea typeface="Fira Sans Bold"/>
            </a:endParaRPr>
          </a:p>
        </p:txBody>
      </p:sp>
      <p:pic>
        <p:nvPicPr>
          <p:cNvPr id="14" name="Рисунок 13">
            <a:hlinkClick r:id="rId2"/>
          </p:cNvPr>
          <p:cNvPicPr>
            <a:picLocks noChangeAspect="1"/>
          </p:cNvPicPr>
          <p:nvPr/>
        </p:nvPicPr>
        <p:blipFill>
          <a:blip r:embed="rId3"/>
          <a:srcRect t="10650"/>
          <a:stretch/>
        </p:blipFill>
        <p:spPr bwMode="auto">
          <a:xfrm>
            <a:off x="540563" y="1987208"/>
            <a:ext cx="10883929" cy="45275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rcRect t="1" r="23876" b="-38258"/>
          <a:stretch/>
        </p:blipFill>
        <p:spPr bwMode="auto">
          <a:xfrm>
            <a:off x="289993" y="292151"/>
            <a:ext cx="1560841" cy="34319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22</a:t>
            </a:fld>
            <a:endParaRPr lang="ru-RU"/>
          </a:p>
        </p:txBody>
      </p:sp>
      <p:sp>
        <p:nvSpPr>
          <p:cNvPr id="2" name="Text 0"/>
          <p:cNvSpPr/>
          <p:nvPr/>
        </p:nvSpPr>
        <p:spPr bwMode="auto">
          <a:xfrm>
            <a:off x="523626" y="1606294"/>
            <a:ext cx="4380104" cy="3865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00"/>
              </a:lnSpc>
              <a:defRPr/>
            </a:pPr>
            <a:r>
              <a:rPr lang="ru-RU" sz="3700" b="1">
                <a:solidFill>
                  <a:srgbClr val="1C336C"/>
                </a:solidFill>
                <a:ea typeface="Fira Sans Bold"/>
              </a:rPr>
              <a:t>Сделайте первый шаг –</a:t>
            </a:r>
            <a:r>
              <a:rPr lang="ru-RU" sz="3700" b="1">
                <a:solidFill>
                  <a:srgbClr val="C00000"/>
                </a:solidFill>
                <a:ea typeface="Fira Sans Bold"/>
              </a:rPr>
              <a:t> запрос на демо-встречу или пробную лицензию на месяц в облаке за 8 т.р. через форму на сайте </a:t>
            </a:r>
            <a:r>
              <a:rPr lang="en-US" sz="3700" b="1" u="sng">
                <a:solidFill>
                  <a:srgbClr val="1C336C"/>
                </a:solidFill>
                <a:ea typeface="Fira Sans Bold"/>
              </a:rPr>
              <a:t>Timelist.ru</a:t>
            </a:r>
            <a:endParaRPr/>
          </a:p>
        </p:txBody>
      </p:sp>
      <p:pic>
        <p:nvPicPr>
          <p:cNvPr id="3" name="Рисунок 2">
            <a:hlinkClick r:id="rId2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88606" y="1259949"/>
            <a:ext cx="6379768" cy="45584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rcRect t="1" r="23876" b="-38258"/>
          <a:stretch/>
        </p:blipFill>
        <p:spPr bwMode="auto">
          <a:xfrm>
            <a:off x="289993" y="292151"/>
            <a:ext cx="1560841" cy="3431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" name="Рисунок 27"/>
          <p:cNvSpPr/>
          <p:nvPr/>
        </p:nvSpPr>
        <p:spPr bwMode="auto">
          <a:xfrm>
            <a:off x="5707102" y="4059935"/>
            <a:ext cx="7085470" cy="3193445"/>
          </a:xfrm>
          <a:custGeom>
            <a:avLst/>
            <a:gdLst>
              <a:gd name="connsiteX0" fmla="*/ 0 w 12300438"/>
              <a:gd name="connsiteY0" fmla="*/ 5136361 h 5987008"/>
              <a:gd name="connsiteX1" fmla="*/ 6124730 w 12300438"/>
              <a:gd name="connsiteY1" fmla="*/ 5136361 h 5987008"/>
              <a:gd name="connsiteX2" fmla="*/ 11319109 w 12300438"/>
              <a:gd name="connsiteY2" fmla="*/ 0 h 5987008"/>
              <a:gd name="connsiteX3" fmla="*/ 12300438 w 12300438"/>
              <a:gd name="connsiteY3" fmla="*/ 0 h 5987008"/>
              <a:gd name="connsiteX4" fmla="*/ 12300438 w 12300438"/>
              <a:gd name="connsiteY4" fmla="*/ 5987009 h 5987008"/>
              <a:gd name="connsiteX5" fmla="*/ 0 w 12300438"/>
              <a:gd name="connsiteY5" fmla="*/ 5987009 h 5987008"/>
              <a:gd name="connsiteX6" fmla="*/ 0 w 12300438"/>
              <a:gd name="connsiteY6" fmla="*/ 5136361 h 598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00438" h="5987008" extrusionOk="0">
                <a:moveTo>
                  <a:pt x="0" y="5136361"/>
                </a:moveTo>
                <a:lnTo>
                  <a:pt x="6124730" y="5136361"/>
                </a:lnTo>
                <a:lnTo>
                  <a:pt x="11319109" y="0"/>
                </a:lnTo>
                <a:lnTo>
                  <a:pt x="12300438" y="0"/>
                </a:lnTo>
                <a:lnTo>
                  <a:pt x="12300438" y="5987009"/>
                </a:lnTo>
                <a:lnTo>
                  <a:pt x="0" y="5987009"/>
                </a:lnTo>
                <a:lnTo>
                  <a:pt x="0" y="5136361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1200000" scaled="0"/>
          </a:gradFill>
          <a:ln w="4899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2" name="Рисунок 30"/>
          <p:cNvSpPr/>
          <p:nvPr/>
        </p:nvSpPr>
        <p:spPr bwMode="auto">
          <a:xfrm>
            <a:off x="5221765" y="5484038"/>
            <a:ext cx="7085470" cy="1946552"/>
          </a:xfrm>
          <a:custGeom>
            <a:avLst/>
            <a:gdLst>
              <a:gd name="connsiteX0" fmla="*/ 0 w 12354185"/>
              <a:gd name="connsiteY0" fmla="*/ 2654077 h 4100994"/>
              <a:gd name="connsiteX1" fmla="*/ 5543974 w 12354185"/>
              <a:gd name="connsiteY1" fmla="*/ 2673770 h 4100994"/>
              <a:gd name="connsiteX2" fmla="*/ 8218236 w 12354185"/>
              <a:gd name="connsiteY2" fmla="*/ 0 h 4100994"/>
              <a:gd name="connsiteX3" fmla="*/ 12354185 w 12354185"/>
              <a:gd name="connsiteY3" fmla="*/ 0 h 4100994"/>
              <a:gd name="connsiteX4" fmla="*/ 12354185 w 12354185"/>
              <a:gd name="connsiteY4" fmla="*/ 4100995 h 4100994"/>
              <a:gd name="connsiteX5" fmla="*/ 0 w 12354185"/>
              <a:gd name="connsiteY5" fmla="*/ 4100995 h 4100994"/>
              <a:gd name="connsiteX6" fmla="*/ 0 w 12354185"/>
              <a:gd name="connsiteY6" fmla="*/ 2654077 h 4100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4185" h="4100994" extrusionOk="0">
                <a:moveTo>
                  <a:pt x="0" y="2654077"/>
                </a:moveTo>
                <a:lnTo>
                  <a:pt x="5543974" y="2673770"/>
                </a:lnTo>
                <a:lnTo>
                  <a:pt x="8218236" y="0"/>
                </a:lnTo>
                <a:lnTo>
                  <a:pt x="12354185" y="0"/>
                </a:lnTo>
                <a:lnTo>
                  <a:pt x="12354185" y="4100995"/>
                </a:lnTo>
                <a:lnTo>
                  <a:pt x="0" y="4100995"/>
                </a:lnTo>
                <a:lnTo>
                  <a:pt x="0" y="2654077"/>
                </a:lnTo>
                <a:close/>
              </a:path>
            </a:pathLst>
          </a:custGeom>
          <a:gradFill>
            <a:gsLst>
              <a:gs pos="0">
                <a:srgbClr val="CF2929"/>
              </a:gs>
              <a:gs pos="100000">
                <a:srgbClr val="B51422"/>
              </a:gs>
            </a:gsLst>
            <a:lin ang="18000000" scaled="0"/>
          </a:gradFill>
          <a:ln w="492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3" name="Рисунок 33"/>
          <p:cNvSpPr/>
          <p:nvPr/>
        </p:nvSpPr>
        <p:spPr bwMode="auto">
          <a:xfrm>
            <a:off x="-3585" y="5742722"/>
            <a:ext cx="12344400" cy="1815458"/>
          </a:xfrm>
          <a:custGeom>
            <a:avLst/>
            <a:gdLst>
              <a:gd name="connsiteX0" fmla="*/ 0 w 12438093"/>
              <a:gd name="connsiteY0" fmla="*/ 1377439 h 3441863"/>
              <a:gd name="connsiteX1" fmla="*/ 4891669 w 12438093"/>
              <a:gd name="connsiteY1" fmla="*/ 1377439 h 3441863"/>
              <a:gd name="connsiteX2" fmla="*/ 6268613 w 12438093"/>
              <a:gd name="connsiteY2" fmla="*/ 0 h 3441863"/>
              <a:gd name="connsiteX3" fmla="*/ 12438093 w 12438093"/>
              <a:gd name="connsiteY3" fmla="*/ 0 h 3441863"/>
              <a:gd name="connsiteX4" fmla="*/ 12438093 w 12438093"/>
              <a:gd name="connsiteY4" fmla="*/ 3441863 h 3441863"/>
              <a:gd name="connsiteX5" fmla="*/ 0 w 12438093"/>
              <a:gd name="connsiteY5" fmla="*/ 3441863 h 3441863"/>
              <a:gd name="connsiteX6" fmla="*/ 0 w 12438093"/>
              <a:gd name="connsiteY6" fmla="*/ 1377439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6792079 w 19230172"/>
              <a:gd name="connsiteY5" fmla="*/ 3441863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11926 h 3441863"/>
              <a:gd name="connsiteX6" fmla="*/ 0 w 19230172"/>
              <a:gd name="connsiteY6" fmla="*/ 1357482 h 3441863"/>
              <a:gd name="connsiteX0" fmla="*/ 0 w 19230172"/>
              <a:gd name="connsiteY0" fmla="*/ 1357482 h 3441863"/>
              <a:gd name="connsiteX1" fmla="*/ 11683748 w 19230172"/>
              <a:gd name="connsiteY1" fmla="*/ 1377439 h 3441863"/>
              <a:gd name="connsiteX2" fmla="*/ 13060692 w 19230172"/>
              <a:gd name="connsiteY2" fmla="*/ 0 h 3441863"/>
              <a:gd name="connsiteX3" fmla="*/ 19230172 w 19230172"/>
              <a:gd name="connsiteY3" fmla="*/ 0 h 3441863"/>
              <a:gd name="connsiteX4" fmla="*/ 19230172 w 19230172"/>
              <a:gd name="connsiteY4" fmla="*/ 3441863 h 3441863"/>
              <a:gd name="connsiteX5" fmla="*/ 10003 w 19230172"/>
              <a:gd name="connsiteY5" fmla="*/ 3441863 h 3441863"/>
              <a:gd name="connsiteX6" fmla="*/ 0 w 19230172"/>
              <a:gd name="connsiteY6" fmla="*/ 1357482 h 3441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230172" h="3441863" extrusionOk="0">
                <a:moveTo>
                  <a:pt x="0" y="1357482"/>
                </a:moveTo>
                <a:lnTo>
                  <a:pt x="11683748" y="1377439"/>
                </a:lnTo>
                <a:lnTo>
                  <a:pt x="13060692" y="0"/>
                </a:lnTo>
                <a:lnTo>
                  <a:pt x="19230172" y="0"/>
                </a:lnTo>
                <a:lnTo>
                  <a:pt x="19230172" y="3441863"/>
                </a:lnTo>
                <a:lnTo>
                  <a:pt x="10003" y="3441863"/>
                </a:lnTo>
                <a:cubicBezTo>
                  <a:pt x="6669" y="2757048"/>
                  <a:pt x="3334" y="2042297"/>
                  <a:pt x="0" y="1357482"/>
                </a:cubicBez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2400000" scaled="0"/>
          </a:gradFill>
          <a:ln w="4956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4" name="Рисунок 36"/>
          <p:cNvSpPr/>
          <p:nvPr/>
        </p:nvSpPr>
        <p:spPr bwMode="auto">
          <a:xfrm>
            <a:off x="9190733" y="4853199"/>
            <a:ext cx="3150082" cy="2426467"/>
          </a:xfrm>
          <a:custGeom>
            <a:avLst/>
            <a:gdLst>
              <a:gd name="connsiteX0" fmla="*/ 0 w 4158185"/>
              <a:gd name="connsiteY0" fmla="*/ 3731335 h 3731334"/>
              <a:gd name="connsiteX1" fmla="*/ 3731335 w 4158185"/>
              <a:gd name="connsiteY1" fmla="*/ 0 h 3731334"/>
              <a:gd name="connsiteX2" fmla="*/ 4158186 w 4158185"/>
              <a:gd name="connsiteY2" fmla="*/ 0 h 3731334"/>
              <a:gd name="connsiteX3" fmla="*/ 4158186 w 4158185"/>
              <a:gd name="connsiteY3" fmla="*/ 3731335 h 3731334"/>
              <a:gd name="connsiteX4" fmla="*/ 0 w 4158185"/>
              <a:gd name="connsiteY4" fmla="*/ 3731335 h 3731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8185" h="3731334" extrusionOk="0">
                <a:moveTo>
                  <a:pt x="0" y="3731335"/>
                </a:moveTo>
                <a:lnTo>
                  <a:pt x="3731335" y="0"/>
                </a:lnTo>
                <a:lnTo>
                  <a:pt x="4158186" y="0"/>
                </a:lnTo>
                <a:lnTo>
                  <a:pt x="4158186" y="3731335"/>
                </a:lnTo>
                <a:lnTo>
                  <a:pt x="0" y="3731335"/>
                </a:lnTo>
                <a:close/>
              </a:path>
            </a:pathLst>
          </a:custGeom>
          <a:gradFill>
            <a:gsLst>
              <a:gs pos="0">
                <a:srgbClr val="005791"/>
              </a:gs>
              <a:gs pos="100000">
                <a:srgbClr val="1C336C"/>
              </a:gs>
            </a:gsLst>
            <a:lin ang="4200000" scaled="0"/>
          </a:gradFill>
          <a:ln w="3699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0" y="6650451"/>
            <a:ext cx="12192000" cy="207549"/>
          </a:xfrm>
          <a:prstGeom prst="rect">
            <a:avLst/>
          </a:prstGeom>
          <a:solidFill>
            <a:srgbClr val="1C33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white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8" name="Text 0"/>
          <p:cNvSpPr/>
          <p:nvPr/>
        </p:nvSpPr>
        <p:spPr bwMode="auto">
          <a:xfrm>
            <a:off x="526826" y="793678"/>
            <a:ext cx="11665173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  <a:defRPr/>
            </a:pPr>
            <a:r>
              <a:rPr lang="ru-RU" sz="3700" b="1">
                <a:solidFill>
                  <a:srgbClr val="1C336C"/>
                </a:solidFill>
                <a:ea typeface="Fira Sans Bold"/>
              </a:rPr>
              <a:t>Таймлист –лидер в классе </a:t>
            </a:r>
            <a:r>
              <a:rPr lang="en-US" sz="3700" b="1">
                <a:solidFill>
                  <a:srgbClr val="C00000"/>
                </a:solidFill>
                <a:ea typeface="Fira Sans Bold"/>
              </a:rPr>
              <a:t>Notetaker AI</a:t>
            </a:r>
            <a:r>
              <a:rPr lang="ru-RU" sz="3700" b="1">
                <a:solidFill>
                  <a:srgbClr val="1C336C"/>
                </a:solidFill>
                <a:ea typeface="Fira Sans Bold"/>
              </a:rPr>
              <a:t> в РФ</a:t>
            </a:r>
            <a:endParaRPr lang="en-US" sz="3700" b="1">
              <a:solidFill>
                <a:srgbClr val="1C336C"/>
              </a:solidFill>
              <a:ea typeface="Fira Sans Bold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9647539" y="6575600"/>
            <a:ext cx="2413831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chemeClr val="bg1"/>
                </a:solidFill>
              </a:rPr>
              <a:t>timelist.ru    </a:t>
            </a:r>
            <a:r>
              <a:rPr lang="ru-RU" sz="1200">
                <a:solidFill>
                  <a:schemeClr val="bg1"/>
                </a:solidFill>
              </a:rPr>
              <a:t>8 (</a:t>
            </a:r>
            <a:r>
              <a:rPr lang="en-US" sz="1200">
                <a:solidFill>
                  <a:schemeClr val="bg1"/>
                </a:solidFill>
              </a:rPr>
              <a:t>495</a:t>
            </a:r>
            <a:r>
              <a:rPr lang="ru-RU" sz="1200">
                <a:solidFill>
                  <a:schemeClr val="bg1"/>
                </a:solidFill>
              </a:rPr>
              <a:t>) </a:t>
            </a:r>
            <a:r>
              <a:rPr lang="en-US" sz="1200">
                <a:solidFill>
                  <a:schemeClr val="bg1"/>
                </a:solidFill>
              </a:rPr>
              <a:t>181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02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81</a:t>
            </a:r>
            <a:endParaRPr lang="ru-RU" sz="1200">
              <a:solidFill>
                <a:schemeClr val="bg1"/>
              </a:solidFill>
            </a:endParaRPr>
          </a:p>
        </p:txBody>
      </p:sp>
      <p:sp>
        <p:nvSpPr>
          <p:cNvPr id="15" name="Shape 2"/>
          <p:cNvSpPr/>
          <p:nvPr/>
        </p:nvSpPr>
        <p:spPr bwMode="auto">
          <a:xfrm>
            <a:off x="526826" y="1412263"/>
            <a:ext cx="8948099" cy="45719"/>
          </a:xfrm>
          <a:prstGeom prst="roundRect">
            <a:avLst>
              <a:gd name="adj" fmla="val 78139"/>
            </a:avLst>
          </a:prstGeom>
          <a:solidFill>
            <a:srgbClr val="1B326C"/>
          </a:solidFill>
          <a:ln/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16" name="Google Shape;86;p13" descr="image.png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526826" y="2133627"/>
            <a:ext cx="5334000" cy="129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87;p13" descr="image.png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6152712" y="2178903"/>
            <a:ext cx="5600698" cy="1413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88;p13" descr="image.png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6152711" y="3782824"/>
            <a:ext cx="5600699" cy="162669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90;p13"/>
          <p:cNvSpPr txBox="1"/>
          <p:nvPr/>
        </p:nvSpPr>
        <p:spPr bwMode="auto">
          <a:xfrm>
            <a:off x="571499" y="1680120"/>
            <a:ext cx="10967357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defRPr/>
            </a:pPr>
            <a:r>
              <a:rPr lang="en-US" sz="1950" b="1" i="0" u="none" strike="noStrike" cap="none">
                <a:solidFill>
                  <a:srgbClr val="005088"/>
                </a:solidFill>
                <a:latin typeface="Inter"/>
                <a:ea typeface="Inter"/>
                <a:cs typeface="Inter"/>
              </a:rPr>
              <a:t>Почему Notetaker ≠ Транскрибация ВКС?</a:t>
            </a:r>
            <a:r>
              <a:rPr lang="ru-RU" sz="1950" b="1">
                <a:solidFill>
                  <a:srgbClr val="005088"/>
                </a:solidFill>
                <a:latin typeface="Inter"/>
                <a:ea typeface="Inter"/>
                <a:cs typeface="Inter"/>
              </a:rPr>
              <a:t> </a:t>
            </a:r>
            <a:endParaRPr/>
          </a:p>
        </p:txBody>
      </p:sp>
      <p:sp>
        <p:nvSpPr>
          <p:cNvPr id="20" name="Google Shape;91;p13"/>
          <p:cNvSpPr txBox="1"/>
          <p:nvPr/>
        </p:nvSpPr>
        <p:spPr bwMode="auto">
          <a:xfrm>
            <a:off x="790139" y="2255244"/>
            <a:ext cx="4819650" cy="1025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ru-RU" sz="1350">
                <a:solidFill>
                  <a:srgbClr val="374151"/>
                </a:solidFill>
                <a:latin typeface="Inter"/>
                <a:ea typeface="Inter"/>
                <a:cs typeface="Inter"/>
              </a:rPr>
              <a:t>Notetaker AI как класс систем — это «цифровой мозг» встреч, который превращает живую речь в структурированную базу данных. Он не просто записывает звук, а выделяет смыслы, задачи и договоренности.</a:t>
            </a:r>
            <a:endParaRPr/>
          </a:p>
        </p:txBody>
      </p:sp>
      <p:sp>
        <p:nvSpPr>
          <p:cNvPr id="26" name="Google Shape;92;p13"/>
          <p:cNvSpPr txBox="1"/>
          <p:nvPr/>
        </p:nvSpPr>
        <p:spPr bwMode="auto">
          <a:xfrm>
            <a:off x="895573" y="4290759"/>
            <a:ext cx="5000625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350" b="1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Автопротокол:</a:t>
            </a:r>
            <a:r>
              <a:rPr lang="en-US" sz="1350" b="0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 Выделение задач, решений и дедлайнов (а не просто полотно текста).</a:t>
            </a:r>
            <a:endParaRPr/>
          </a:p>
        </p:txBody>
      </p:sp>
      <p:sp>
        <p:nvSpPr>
          <p:cNvPr id="28" name="Google Shape;93;p13"/>
          <p:cNvSpPr txBox="1"/>
          <p:nvPr/>
        </p:nvSpPr>
        <p:spPr bwMode="auto">
          <a:xfrm>
            <a:off x="895573" y="4833684"/>
            <a:ext cx="5000625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350" b="1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On-premise:</a:t>
            </a:r>
            <a:r>
              <a:rPr lang="en-US" sz="1350" b="0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 Работа в закрытом контуре организации без передачи данных в «облака».</a:t>
            </a:r>
            <a:endParaRPr/>
          </a:p>
        </p:txBody>
      </p:sp>
      <p:sp>
        <p:nvSpPr>
          <p:cNvPr id="29" name="Google Shape;94;p13"/>
          <p:cNvSpPr txBox="1"/>
          <p:nvPr/>
        </p:nvSpPr>
        <p:spPr bwMode="auto">
          <a:xfrm>
            <a:off x="895573" y="5376609"/>
            <a:ext cx="500062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350" b="1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Интеграция:</a:t>
            </a:r>
            <a:r>
              <a:rPr lang="en-US" sz="1350" b="0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 </a:t>
            </a:r>
            <a:r>
              <a:rPr lang="ru-RU" sz="1350" b="0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Популярные ВКС в облаке и закрытом контуре, г</a:t>
            </a:r>
            <a:r>
              <a:rPr lang="en-US" sz="1350" b="0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лубокая связь с 1С:ДО, Битрикс24 и корпоративными календарями.</a:t>
            </a:r>
            <a:endParaRPr/>
          </a:p>
        </p:txBody>
      </p:sp>
      <p:sp>
        <p:nvSpPr>
          <p:cNvPr id="30" name="Google Shape;95;p13"/>
          <p:cNvSpPr txBox="1"/>
          <p:nvPr/>
        </p:nvSpPr>
        <p:spPr bwMode="auto">
          <a:xfrm>
            <a:off x="895573" y="5919534"/>
            <a:ext cx="500062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350" b="1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Точность:</a:t>
            </a:r>
            <a:r>
              <a:rPr lang="en-US" sz="1350" b="0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 ИИ-фильтрация «речевого мусора» и транскрибация с точностью </a:t>
            </a:r>
            <a:r>
              <a:rPr lang="ru-RU" sz="1350" b="0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до </a:t>
            </a:r>
            <a:r>
              <a:rPr lang="en-US" sz="1350" b="0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97%</a:t>
            </a:r>
            <a:r>
              <a:rPr lang="ru-RU" sz="1350" b="0" i="0" u="none" strike="noStrike" cap="none">
                <a:solidFill>
                  <a:srgbClr val="4B5563"/>
                </a:solidFill>
                <a:latin typeface="Inter"/>
                <a:ea typeface="Inter"/>
                <a:cs typeface="Inter"/>
              </a:rPr>
              <a:t> при хорошем качестве звука.</a:t>
            </a:r>
            <a:endParaRPr/>
          </a:p>
        </p:txBody>
      </p:sp>
      <p:pic>
        <p:nvPicPr>
          <p:cNvPr id="31" name="Google Shape;96;p13" descr="image.png"/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6447987" y="2504539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97;p13" descr="image.png"/>
          <p:cNvPicPr/>
          <p:nvPr/>
        </p:nvPicPr>
        <p:blipFill>
          <a:blip r:embed="rId6">
            <a:alphaModFix/>
          </a:blip>
          <a:stretch/>
        </p:blipFill>
        <p:spPr bwMode="auto">
          <a:xfrm>
            <a:off x="6447987" y="4215170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99;p13" descr="image.png"/>
          <p:cNvPicPr/>
          <p:nvPr/>
        </p:nvPicPr>
        <p:blipFill>
          <a:blip r:embed="rId7">
            <a:alphaModFix/>
          </a:blip>
          <a:stretch/>
        </p:blipFill>
        <p:spPr bwMode="auto">
          <a:xfrm>
            <a:off x="6676587" y="2733139"/>
            <a:ext cx="3048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00;p13"/>
          <p:cNvSpPr txBox="1"/>
          <p:nvPr/>
        </p:nvSpPr>
        <p:spPr bwMode="auto">
          <a:xfrm>
            <a:off x="7448112" y="2474178"/>
            <a:ext cx="3400425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50" b="1" i="0" u="none" strike="noStrike" cap="none">
                <a:solidFill>
                  <a:srgbClr val="111827"/>
                </a:solidFill>
                <a:latin typeface="Inter"/>
                <a:ea typeface="Inter"/>
                <a:cs typeface="Inter"/>
              </a:rPr>
              <a:t>Мировой лидер: Fireflies</a:t>
            </a:r>
            <a:endParaRPr/>
          </a:p>
        </p:txBody>
      </p:sp>
      <p:sp>
        <p:nvSpPr>
          <p:cNvPr id="35" name="Google Shape;101;p13"/>
          <p:cNvSpPr txBox="1"/>
          <p:nvPr/>
        </p:nvSpPr>
        <p:spPr bwMode="auto">
          <a:xfrm>
            <a:off x="7448112" y="2798028"/>
            <a:ext cx="3238500" cy="213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lnSpc>
                <a:spcPct val="139916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200" b="0" i="0" u="none" strike="noStrike" cap="none">
                <a:solidFill>
                  <a:srgbClr val="6B7280"/>
                </a:solidFill>
                <a:latin typeface="Inter"/>
                <a:ea typeface="Inter"/>
                <a:cs typeface="Inter"/>
              </a:rPr>
              <a:t>Стандарт индустрии на глобальном рынке.</a:t>
            </a:r>
            <a:endParaRPr/>
          </a:p>
        </p:txBody>
      </p:sp>
      <p:pic>
        <p:nvPicPr>
          <p:cNvPr id="36" name="Google Shape;102;p13" descr="image.png"/>
          <p:cNvPicPr/>
          <p:nvPr/>
        </p:nvPicPr>
        <p:blipFill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7414774" y="3127922"/>
            <a:ext cx="1905000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03;p13" descr="image.png"/>
          <p:cNvPicPr/>
          <p:nvPr/>
        </p:nvPicPr>
        <p:blipFill>
          <a:blip r:embed="rId9">
            <a:alphaModFix/>
          </a:blip>
          <a:stretch/>
        </p:blipFill>
        <p:spPr bwMode="auto">
          <a:xfrm>
            <a:off x="6657537" y="4443770"/>
            <a:ext cx="34290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104;p13"/>
          <p:cNvSpPr txBox="1"/>
          <p:nvPr/>
        </p:nvSpPr>
        <p:spPr bwMode="auto">
          <a:xfrm>
            <a:off x="7448112" y="4078099"/>
            <a:ext cx="3930490" cy="24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50" b="1" i="0" u="none" strike="noStrike" cap="none">
                <a:solidFill>
                  <a:srgbClr val="111827"/>
                </a:solidFill>
                <a:latin typeface="Inter"/>
                <a:ea typeface="Inter"/>
                <a:cs typeface="Inter"/>
              </a:rPr>
              <a:t>Лидер в РФ: Таймлист</a:t>
            </a:r>
            <a:endParaRPr/>
          </a:p>
        </p:txBody>
      </p:sp>
      <p:sp>
        <p:nvSpPr>
          <p:cNvPr id="39" name="Google Shape;105;p13"/>
          <p:cNvSpPr txBox="1"/>
          <p:nvPr/>
        </p:nvSpPr>
        <p:spPr bwMode="auto">
          <a:xfrm>
            <a:off x="7448111" y="4401949"/>
            <a:ext cx="4316891" cy="258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9916"/>
              </a:lnSpc>
              <a:defRPr/>
            </a:pPr>
            <a:r>
              <a:rPr lang="en-US" sz="1200" b="0" i="0" u="none" strike="noStrike" cap="none">
                <a:solidFill>
                  <a:srgbClr val="6B7280"/>
                </a:solidFill>
                <a:latin typeface="Inter"/>
                <a:ea typeface="Inter"/>
                <a:cs typeface="Inter"/>
              </a:rPr>
              <a:t>№1 по </a:t>
            </a:r>
            <a:r>
              <a:rPr lang="ru-RU" sz="1200" b="0" i="0" u="none" strike="noStrike" cap="none">
                <a:solidFill>
                  <a:srgbClr val="6B7280"/>
                </a:solidFill>
                <a:latin typeface="Inter"/>
                <a:ea typeface="Inter"/>
                <a:cs typeface="Inter"/>
              </a:rPr>
              <a:t>выручке, по функционалу, по </a:t>
            </a:r>
            <a:r>
              <a:rPr lang="en-US" sz="1200" b="0" i="0" u="none" strike="noStrike" cap="none">
                <a:solidFill>
                  <a:srgbClr val="6B7280"/>
                </a:solidFill>
                <a:latin typeface="Inter"/>
                <a:ea typeface="Inter"/>
                <a:cs typeface="Inter"/>
              </a:rPr>
              <a:t>внедрениям в корпорациях</a:t>
            </a:r>
            <a:endParaRPr/>
          </a:p>
        </p:txBody>
      </p:sp>
      <p:pic>
        <p:nvPicPr>
          <p:cNvPr id="40" name="Google Shape;106;p13" descr="image.png"/>
          <p:cNvPicPr/>
          <p:nvPr/>
        </p:nvPicPr>
        <p:blipFill>
          <a:blip r:embed="rId10">
            <a:alphaModFix/>
          </a:blip>
          <a:stretch/>
        </p:blipFill>
        <p:spPr bwMode="auto">
          <a:xfrm>
            <a:off x="7414774" y="4807122"/>
            <a:ext cx="2028825" cy="2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07;p13" descr="image.png"/>
          <p:cNvPicPr/>
          <p:nvPr/>
        </p:nvPicPr>
        <p:blipFill>
          <a:blip r:embed="rId11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/>
        </p:blipFill>
        <p:spPr bwMode="auto">
          <a:xfrm>
            <a:off x="562199" y="4324097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08;p13" descr="image.png"/>
          <p:cNvPicPr/>
          <p:nvPr/>
        </p:nvPicPr>
        <p:blipFill>
          <a:blip r:embed="rId12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/>
        </p:blipFill>
        <p:spPr bwMode="auto">
          <a:xfrm>
            <a:off x="562199" y="4867022"/>
            <a:ext cx="190500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09;p13" descr="image.png"/>
          <p:cNvPicPr/>
          <p:nvPr/>
        </p:nvPicPr>
        <p:blipFill>
          <a:blip r:embed="rId13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/>
        </p:blipFill>
        <p:spPr bwMode="auto">
          <a:xfrm>
            <a:off x="562199" y="5409947"/>
            <a:ext cx="238125" cy="20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110;p13" descr="image.png"/>
          <p:cNvPicPr/>
          <p:nvPr/>
        </p:nvPicPr>
        <p:blipFill>
          <a:blip r:embed="rId14">
            <a:alphaModFix/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/>
        </p:blipFill>
        <p:spPr bwMode="auto">
          <a:xfrm>
            <a:off x="562199" y="5952872"/>
            <a:ext cx="190500" cy="2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: скругленные углы 6"/>
          <p:cNvSpPr/>
          <p:nvPr/>
        </p:nvSpPr>
        <p:spPr bwMode="auto">
          <a:xfrm>
            <a:off x="526826" y="3735198"/>
            <a:ext cx="5095875" cy="476524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1200" b="1">
                <a:solidFill>
                  <a:schemeClr val="bg1"/>
                </a:solidFill>
                <a:latin typeface="Inter"/>
                <a:ea typeface="Inter"/>
                <a:cs typeface="Inter"/>
              </a:rPr>
              <a:t>ВКС — это про «поговорить». Notetaker AI — про «не забыть и сделать»</a:t>
            </a:r>
            <a:endParaRPr lang="ru-RU" sz="1200"/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5"/>
          <a:srcRect t="1" r="23876" b="-38258"/>
          <a:stretch/>
        </p:blipFill>
        <p:spPr bwMode="auto">
          <a:xfrm>
            <a:off x="289993" y="292151"/>
            <a:ext cx="1560841" cy="3431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 bwMode="auto">
          <a:xfrm>
            <a:off x="475389" y="2435701"/>
            <a:ext cx="5146478" cy="26187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  <a:defRPr/>
            </a:pPr>
            <a:r>
              <a:rPr lang="ru-RU" sz="3200" b="1">
                <a:solidFill>
                  <a:srgbClr val="1B326C"/>
                </a:solidFill>
              </a:rPr>
              <a:t>Сегодня </a:t>
            </a:r>
            <a:r>
              <a:rPr lang="ru-RU" sz="3200" b="1">
                <a:solidFill>
                  <a:srgbClr val="C00000"/>
                </a:solidFill>
              </a:rPr>
              <a:t>официальный релиз</a:t>
            </a:r>
            <a:r>
              <a:rPr lang="ru-RU" sz="3200" b="1">
                <a:solidFill>
                  <a:srgbClr val="1B326C"/>
                </a:solidFill>
              </a:rPr>
              <a:t> абсолютно нового </a:t>
            </a:r>
            <a:r>
              <a:rPr lang="ru-RU" sz="3200" b="1">
                <a:solidFill>
                  <a:srgbClr val="C00000"/>
                </a:solidFill>
              </a:rPr>
              <a:t>расширения Таймлист </a:t>
            </a:r>
            <a:br>
              <a:rPr lang="ru-RU" sz="3200" b="1">
                <a:solidFill>
                  <a:srgbClr val="C00000"/>
                </a:solidFill>
              </a:rPr>
            </a:br>
            <a:r>
              <a:rPr lang="ru-RU" sz="3200" b="1">
                <a:solidFill>
                  <a:srgbClr val="1B326C"/>
                </a:solidFill>
              </a:rPr>
              <a:t>для  1С:Документооборота</a:t>
            </a:r>
            <a:endParaRPr lang="en-US" sz="3200" b="1"/>
          </a:p>
        </p:txBody>
      </p:sp>
      <p:sp>
        <p:nvSpPr>
          <p:cNvPr id="13" name="Text 10"/>
          <p:cNvSpPr/>
          <p:nvPr/>
        </p:nvSpPr>
        <p:spPr bwMode="auto">
          <a:xfrm>
            <a:off x="3726534" y="4169511"/>
            <a:ext cx="226814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33"/>
              </a:lnSpc>
              <a:defRPr/>
            </a:pPr>
            <a:endParaRPr lang="en-US" sz="175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9647540" y="6416576"/>
            <a:ext cx="2992632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200">
                <a:solidFill>
                  <a:schemeClr val="bg1"/>
                </a:solidFill>
              </a:rPr>
              <a:t>timelist.ru    </a:t>
            </a:r>
            <a:r>
              <a:rPr lang="ru-RU" sz="1200">
                <a:solidFill>
                  <a:schemeClr val="bg1"/>
                </a:solidFill>
              </a:rPr>
              <a:t>8 (</a:t>
            </a:r>
            <a:r>
              <a:rPr lang="en-US" sz="1200">
                <a:solidFill>
                  <a:schemeClr val="bg1"/>
                </a:solidFill>
              </a:rPr>
              <a:t>495</a:t>
            </a:r>
            <a:r>
              <a:rPr lang="ru-RU" sz="1200">
                <a:solidFill>
                  <a:schemeClr val="bg1"/>
                </a:solidFill>
              </a:rPr>
              <a:t>) </a:t>
            </a:r>
            <a:r>
              <a:rPr lang="en-US" sz="1200">
                <a:solidFill>
                  <a:schemeClr val="bg1"/>
                </a:solidFill>
              </a:rPr>
              <a:t>181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02</a:t>
            </a:r>
            <a:r>
              <a:rPr lang="ru-RU" sz="1200">
                <a:solidFill>
                  <a:schemeClr val="bg1"/>
                </a:solidFill>
              </a:rPr>
              <a:t>-</a:t>
            </a:r>
            <a:r>
              <a:rPr lang="en-US" sz="1200">
                <a:solidFill>
                  <a:schemeClr val="bg1"/>
                </a:solidFill>
              </a:rPr>
              <a:t>81</a:t>
            </a:r>
            <a:endParaRPr lang="ru-RU" sz="120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l="14806" r="584" b="8213"/>
          <a:stretch/>
        </p:blipFill>
        <p:spPr bwMode="auto">
          <a:xfrm>
            <a:off x="5870242" y="0"/>
            <a:ext cx="63217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5</a:t>
            </a:fld>
            <a:endParaRPr lang="ru-RU"/>
          </a:p>
        </p:txBody>
      </p:sp>
      <p:sp>
        <p:nvSpPr>
          <p:cNvPr id="3" name="Text 0"/>
          <p:cNvSpPr/>
          <p:nvPr/>
        </p:nvSpPr>
        <p:spPr bwMode="auto">
          <a:xfrm>
            <a:off x="289993" y="1060155"/>
            <a:ext cx="11394007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r>
              <a:rPr lang="ru-RU" sz="3700" b="1">
                <a:solidFill>
                  <a:srgbClr val="1B326C"/>
                </a:solidFill>
              </a:rPr>
              <a:t>Полная бесшовная интеграция корпоративного веб-кабинета Таймлист с расширением для  1С:ДО</a:t>
            </a:r>
            <a:endParaRPr lang="en-US" sz="37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4"/>
          <a:srcRect l="57286" t="26729" b="-188"/>
          <a:stretch/>
        </p:blipFill>
        <p:spPr bwMode="auto">
          <a:xfrm>
            <a:off x="859747" y="2610587"/>
            <a:ext cx="4011896" cy="30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 l="1459" t="1509" r="51249" b="5168"/>
          <a:stretch/>
        </p:blipFill>
        <p:spPr bwMode="auto">
          <a:xfrm>
            <a:off x="6481220" y="2610587"/>
            <a:ext cx="3400867" cy="3007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трелка: вправо 7"/>
          <p:cNvSpPr/>
          <p:nvPr/>
        </p:nvSpPr>
        <p:spPr bwMode="auto">
          <a:xfrm>
            <a:off x="5143500" y="3768089"/>
            <a:ext cx="952500" cy="330200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: вправо 18"/>
          <p:cNvSpPr/>
          <p:nvPr/>
        </p:nvSpPr>
        <p:spPr bwMode="auto">
          <a:xfrm rot="10800000">
            <a:off x="5143500" y="4286348"/>
            <a:ext cx="952500" cy="330200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6</a:t>
            </a:fld>
            <a:endParaRPr lang="ru-RU"/>
          </a:p>
        </p:txBody>
      </p:sp>
      <p:sp>
        <p:nvSpPr>
          <p:cNvPr id="3" name="Text 0"/>
          <p:cNvSpPr/>
          <p:nvPr/>
        </p:nvSpPr>
        <p:spPr bwMode="auto">
          <a:xfrm>
            <a:off x="289993" y="1060155"/>
            <a:ext cx="11394007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r>
              <a:rPr lang="ru-RU" sz="3700" b="1">
                <a:solidFill>
                  <a:srgbClr val="1B326C"/>
                </a:solidFill>
              </a:rPr>
              <a:t>Полная бесшовная интеграция корпоративного веб-кабинета Таймлист с расширением для  1С:ДО</a:t>
            </a:r>
            <a:endParaRPr lang="en-US" sz="37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sp>
        <p:nvSpPr>
          <p:cNvPr id="11" name="Стрелка: вправо 10"/>
          <p:cNvSpPr/>
          <p:nvPr/>
        </p:nvSpPr>
        <p:spPr bwMode="auto">
          <a:xfrm>
            <a:off x="5138206" y="3537988"/>
            <a:ext cx="569242" cy="330201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: вправо 11"/>
          <p:cNvSpPr/>
          <p:nvPr/>
        </p:nvSpPr>
        <p:spPr bwMode="auto">
          <a:xfrm rot="10800000">
            <a:off x="5138206" y="4056247"/>
            <a:ext cx="569242" cy="330201"/>
          </a:xfrm>
          <a:prstGeom prst="rightArrow">
            <a:avLst>
              <a:gd name="adj1" fmla="val 5000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b="26436"/>
          <a:stretch/>
        </p:blipFill>
        <p:spPr bwMode="auto">
          <a:xfrm>
            <a:off x="5842740" y="2545482"/>
            <a:ext cx="5454038" cy="325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rcRect r="14620"/>
          <a:stretch/>
        </p:blipFill>
        <p:spPr bwMode="auto">
          <a:xfrm>
            <a:off x="289993" y="2541853"/>
            <a:ext cx="4672076" cy="3156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7</a:t>
            </a:fld>
            <a:endParaRPr lang="ru-RU"/>
          </a:p>
        </p:txBody>
      </p:sp>
      <p:sp>
        <p:nvSpPr>
          <p:cNvPr id="3" name="Text 0"/>
          <p:cNvSpPr/>
          <p:nvPr/>
        </p:nvSpPr>
        <p:spPr bwMode="auto">
          <a:xfrm>
            <a:off x="289993" y="1060155"/>
            <a:ext cx="11394007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  <a:defRPr/>
            </a:pPr>
            <a:r>
              <a:rPr lang="ru-RU" sz="3700" b="1">
                <a:solidFill>
                  <a:srgbClr val="1B326C"/>
                </a:solidFill>
              </a:rPr>
              <a:t>Бот для всех самых популярных ВКС прямо из 1С:Документооборот</a:t>
            </a:r>
            <a:endParaRPr lang="en-US" sz="37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7567042" y="2677819"/>
            <a:ext cx="3865938" cy="2939774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89993" y="2656837"/>
            <a:ext cx="5553321" cy="3628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8" name="Рисунок 39"/>
          <p:cNvSpPr/>
          <p:nvPr/>
        </p:nvSpPr>
        <p:spPr bwMode="auto">
          <a:xfrm>
            <a:off x="10342021" y="4949860"/>
            <a:ext cx="1849979" cy="1913344"/>
          </a:xfrm>
          <a:custGeom>
            <a:avLst/>
            <a:gdLst>
              <a:gd name="connsiteX0" fmla="*/ 2954429 w 2954428"/>
              <a:gd name="connsiteY0" fmla="*/ 2954429 h 2954428"/>
              <a:gd name="connsiteX1" fmla="*/ 2954429 w 2954428"/>
              <a:gd name="connsiteY1" fmla="*/ 0 h 2954428"/>
              <a:gd name="connsiteX2" fmla="*/ 0 w 2954428"/>
              <a:gd name="connsiteY2" fmla="*/ 2954429 h 2954428"/>
              <a:gd name="connsiteX3" fmla="*/ 2954429 w 2954428"/>
              <a:gd name="connsiteY3" fmla="*/ 2954429 h 2954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4428" h="2954428" extrusionOk="0">
                <a:moveTo>
                  <a:pt x="2954429" y="2954429"/>
                </a:moveTo>
                <a:lnTo>
                  <a:pt x="2954429" y="0"/>
                </a:lnTo>
                <a:lnTo>
                  <a:pt x="0" y="2954429"/>
                </a:lnTo>
                <a:lnTo>
                  <a:pt x="2954429" y="2954429"/>
                </a:lnTo>
                <a:close/>
              </a:path>
            </a:pathLst>
          </a:custGeom>
          <a:gradFill>
            <a:gsLst>
              <a:gs pos="0">
                <a:srgbClr val="E2392F"/>
              </a:gs>
              <a:gs pos="100000">
                <a:srgbClr val="B51422"/>
              </a:gs>
            </a:gsLst>
            <a:lin ang="5400000" scaled="1"/>
          </a:gradFill>
          <a:ln w="45027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spc="0">
              <a:ln>
                <a:noFill/>
              </a:ln>
              <a:solidFill>
                <a:prstClr val="black"/>
              </a:solidFill>
              <a:latin typeface="Aptos"/>
              <a:ea typeface="Arial"/>
              <a:cs typeface="Arial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8</a:t>
            </a:fld>
            <a:endParaRPr lang="ru-RU"/>
          </a:p>
        </p:txBody>
      </p:sp>
      <p:sp>
        <p:nvSpPr>
          <p:cNvPr id="3" name="Text 0"/>
          <p:cNvSpPr/>
          <p:nvPr/>
        </p:nvSpPr>
        <p:spPr bwMode="auto">
          <a:xfrm>
            <a:off x="400970" y="2265329"/>
            <a:ext cx="4432285" cy="26845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defRPr/>
            </a:pPr>
            <a:r>
              <a:rPr lang="ru-RU" sz="3400" b="1">
                <a:solidFill>
                  <a:srgbClr val="1B326C"/>
                </a:solidFill>
              </a:rPr>
              <a:t>Улучшенная расшифровка как </a:t>
            </a:r>
            <a:br>
              <a:rPr lang="ru-RU" sz="3400" b="1">
                <a:solidFill>
                  <a:srgbClr val="1B326C"/>
                </a:solidFill>
              </a:rPr>
            </a:br>
            <a:r>
              <a:rPr lang="ru-RU" sz="3400" b="1">
                <a:solidFill>
                  <a:srgbClr val="1B326C"/>
                </a:solidFill>
              </a:rPr>
              <a:t>для </a:t>
            </a:r>
            <a:r>
              <a:rPr lang="ru-RU" sz="3400" b="1">
                <a:solidFill>
                  <a:srgbClr val="C00000"/>
                </a:solidFill>
              </a:rPr>
              <a:t>онлайн</a:t>
            </a:r>
            <a:r>
              <a:rPr lang="ru-RU" sz="3400" b="1">
                <a:solidFill>
                  <a:srgbClr val="1B326C"/>
                </a:solidFill>
              </a:rPr>
              <a:t>, так и для </a:t>
            </a:r>
            <a:r>
              <a:rPr lang="ru-RU" sz="3400" b="1">
                <a:solidFill>
                  <a:srgbClr val="C00000"/>
                </a:solidFill>
              </a:rPr>
              <a:t>офлайн-совещаний</a:t>
            </a:r>
            <a:endParaRPr lang="en-US" sz="3400" b="1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996895" y="1084249"/>
            <a:ext cx="6270115" cy="46895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8C60181-1423-4D39-BBBC-D4E921D4941C}" type="slidenum">
              <a:rPr lang="ru-RU"/>
              <a:t>9</a:t>
            </a:fld>
            <a:endParaRPr lang="ru-RU"/>
          </a:p>
        </p:txBody>
      </p:sp>
      <p:sp>
        <p:nvSpPr>
          <p:cNvPr id="3" name="Text 0"/>
          <p:cNvSpPr/>
          <p:nvPr/>
        </p:nvSpPr>
        <p:spPr bwMode="auto">
          <a:xfrm>
            <a:off x="289992" y="928057"/>
            <a:ext cx="11394007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400"/>
              </a:lnSpc>
              <a:defRPr/>
            </a:pPr>
            <a:r>
              <a:rPr lang="ru-RU" sz="3700" b="1">
                <a:solidFill>
                  <a:srgbClr val="1B326C"/>
                </a:solidFill>
              </a:rPr>
              <a:t>Шаблоны и свои промты для формирования протоколов по форме организации</a:t>
            </a:r>
            <a:endParaRPr lang="en-US" sz="3700" b="1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89993" y="292151"/>
            <a:ext cx="2050409" cy="2482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89993" y="2109355"/>
            <a:ext cx="4078808" cy="203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986995" y="2109355"/>
            <a:ext cx="5486400" cy="4358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Основ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215E99"/>
      </a:accent1>
      <a:accent2>
        <a:srgbClr val="FF0000"/>
      </a:accent2>
      <a:accent3>
        <a:srgbClr val="215E99"/>
      </a:accent3>
      <a:accent4>
        <a:srgbClr val="C00000"/>
      </a:accent4>
      <a:accent5>
        <a:srgbClr val="4D94D8"/>
      </a:accent5>
      <a:accent6>
        <a:srgbClr val="FF0000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923</Words>
  <Application>Microsoft Office PowerPoint</Application>
  <DocSecurity>0</DocSecurity>
  <PresentationFormat>Широкоэкранный</PresentationFormat>
  <Paragraphs>94</Paragraphs>
  <Slides>22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3" baseType="lpstr">
      <vt:lpstr>Aptos</vt:lpstr>
      <vt:lpstr>Aptos Display</vt:lpstr>
      <vt:lpstr>Arial</vt:lpstr>
      <vt:lpstr>Coolvetica Rg</vt:lpstr>
      <vt:lpstr>Fira Sans Bold</vt:lpstr>
      <vt:lpstr>Helvetica Neue</vt:lpstr>
      <vt:lpstr>Inter</vt:lpstr>
      <vt:lpstr>Montserrat</vt:lpstr>
      <vt:lpstr>Symbol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Кириченко Софья Игоревна</dc:creator>
  <cp:keywords/>
  <dc:description/>
  <cp:lastModifiedBy>Беляева Мария Дмитриевна</cp:lastModifiedBy>
  <cp:revision>78</cp:revision>
  <dcterms:created xsi:type="dcterms:W3CDTF">2025-03-18T17:17:59Z</dcterms:created>
  <dcterms:modified xsi:type="dcterms:W3CDTF">2026-04-21T06:28:49Z</dcterms:modified>
  <cp:category/>
  <dc:identifier/>
  <cp:contentStatus/>
  <dc:language/>
  <cp:version/>
</cp:coreProperties>
</file>