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816" r:id="rId2"/>
    <p:sldMasterId id="2147486790" r:id="rId3"/>
  </p:sldMasterIdLst>
  <p:notesMasterIdLst>
    <p:notesMasterId r:id="rId39"/>
  </p:notesMasterIdLst>
  <p:handoutMasterIdLst>
    <p:handoutMasterId r:id="rId40"/>
  </p:handoutMasterIdLst>
  <p:sldIdLst>
    <p:sldId id="2767" r:id="rId4"/>
    <p:sldId id="2751" r:id="rId5"/>
    <p:sldId id="2752" r:id="rId6"/>
    <p:sldId id="2753" r:id="rId7"/>
    <p:sldId id="2764" r:id="rId8"/>
    <p:sldId id="2754" r:id="rId9"/>
    <p:sldId id="2738" r:id="rId10"/>
    <p:sldId id="2755" r:id="rId11"/>
    <p:sldId id="2765" r:id="rId12"/>
    <p:sldId id="2758" r:id="rId13"/>
    <p:sldId id="2732" r:id="rId14"/>
    <p:sldId id="2663" r:id="rId15"/>
    <p:sldId id="2680" r:id="rId16"/>
    <p:sldId id="2652" r:id="rId17"/>
    <p:sldId id="2676" r:id="rId18"/>
    <p:sldId id="2671" r:id="rId19"/>
    <p:sldId id="2679" r:id="rId20"/>
    <p:sldId id="2672" r:id="rId21"/>
    <p:sldId id="2742" r:id="rId22"/>
    <p:sldId id="2683" r:id="rId23"/>
    <p:sldId id="2684" r:id="rId24"/>
    <p:sldId id="2685" r:id="rId25"/>
    <p:sldId id="2686" r:id="rId26"/>
    <p:sldId id="2687" r:id="rId27"/>
    <p:sldId id="2743" r:id="rId28"/>
    <p:sldId id="2744" r:id="rId29"/>
    <p:sldId id="2688" r:id="rId30"/>
    <p:sldId id="2689" r:id="rId31"/>
    <p:sldId id="2745" r:id="rId32"/>
    <p:sldId id="2707" r:id="rId33"/>
    <p:sldId id="2747" r:id="rId34"/>
    <p:sldId id="2720" r:id="rId35"/>
    <p:sldId id="2748" r:id="rId36"/>
    <p:sldId id="2750" r:id="rId37"/>
    <p:sldId id="2766" r:id="rId38"/>
  </p:sldIdLst>
  <p:sldSz cx="11522075" cy="6480175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ловин Денис Александ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CF02B"/>
    <a:srgbClr val="FFDE07"/>
    <a:srgbClr val="D61621"/>
    <a:srgbClr val="FFED00"/>
    <a:srgbClr val="FFFAD9"/>
    <a:srgbClr val="FFFFFF"/>
    <a:srgbClr val="EFA115"/>
    <a:srgbClr val="EA43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47368" autoAdjust="0"/>
  </p:normalViewPr>
  <p:slideViewPr>
    <p:cSldViewPr>
      <p:cViewPr varScale="1">
        <p:scale>
          <a:sx n="52" d="100"/>
          <a:sy n="52" d="100"/>
        </p:scale>
        <p:origin x="-1992" y="-102"/>
      </p:cViewPr>
      <p:guideLst>
        <p:guide orient="horz" pos="3991"/>
        <p:guide orient="horz" pos="91"/>
        <p:guide orient="horz" pos="2041"/>
        <p:guide pos="91"/>
        <p:guide pos="7167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18" y="-96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42AD601-8717-4EB8-9456-5B5AE1D0C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3CE9984-C41D-4DC8-B4EB-D6D98B72F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3626E-651A-47A0-BC86-9496D8538C6A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BED21-9B49-4880-A629-30CBA1E8505A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363C7-4B72-4DA5-901B-19308CABD81A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9DB56-8478-497D-B4B3-B6464EBD25FB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1126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68744-4B72-44E1-9DC7-6661849D86DF}" type="slidenum">
              <a:rPr lang="ru-RU" altLang="ru-RU" smtClean="0">
                <a:cs typeface="Arial" charset="0"/>
              </a:rPr>
              <a:pPr/>
              <a:t>35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DEE6C-04E7-4F9C-BC0B-B3B2BE4E3B39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53341-749D-4182-B027-7B8003D8BB42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9BD57-5030-4C3A-AFD6-1C8F22BF8EF7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E26DB-1D93-4AFD-9017-AFB5B44E1007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5C38-B884-427F-89A7-D40A92C16392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048F-3671-4C20-AE6C-5F204956A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A9F3-048C-41BD-8437-35526E9862AB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6040-51C8-42D4-9EEB-96DC84860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F573-3F2E-480D-A3A7-A49425F5B766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F070-8BA4-436B-855E-48810646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1725613"/>
            <a:ext cx="4892675" cy="4111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7238" y="1725613"/>
            <a:ext cx="4892675" cy="4111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463E-D299-4996-9F35-23FD8C2A1017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31B4-2894-4BA0-89E9-2944DFC73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6BB0-C0C7-4E6E-A1C4-DA1B72BF0D7E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BB7B-AA24-45F4-9732-B515C553F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E42F-B302-4144-A144-CD8C37DBB74F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3F83-D716-492C-9DBE-EC4B361A7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EBC4-1FF9-4DE5-AA45-CA1650AADACF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5BE2-C8B9-460B-B57C-B57D71B34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F6EA-A4B4-47B0-A423-BD215CFE7864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37C4-6A18-4A0C-8D2D-E081EA8C7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0765-C30A-49E0-8F36-4C91169CA8DC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9E56-9EB3-4F52-BAA2-24A0AD310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3216-3212-4237-9BFB-5732A0F754DB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ADC8-0A17-4FD6-BA9F-70CD37C2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75" y="344488"/>
            <a:ext cx="2484438" cy="5492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344488"/>
            <a:ext cx="7300912" cy="5492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CF3F-3BBB-49BC-98D1-43FF489213E7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BE41-37A8-446C-9D79-1C6AE35C4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Montserrat SemiBol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Montserrat SemiBol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Montserrat SemiBol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Montserrat SemiBold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792163" y="344488"/>
            <a:ext cx="99377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792163" y="1725613"/>
            <a:ext cx="99377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6605A21-F413-435F-8BBD-575FC3514DB8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F24E1FB-A488-4972-8152-C94D9205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9" r:id="rId1"/>
    <p:sldLayoutId id="2147486830" r:id="rId2"/>
    <p:sldLayoutId id="2147486831" r:id="rId3"/>
    <p:sldLayoutId id="2147486832" r:id="rId4"/>
    <p:sldLayoutId id="2147486833" r:id="rId5"/>
    <p:sldLayoutId id="2147486834" r:id="rId6"/>
    <p:sldLayoutId id="2147486835" r:id="rId7"/>
    <p:sldLayoutId id="2147486836" r:id="rId8"/>
    <p:sldLayoutId id="2147486837" r:id="rId9"/>
    <p:sldLayoutId id="2147486838" r:id="rId10"/>
    <p:sldLayoutId id="2147486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6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6628" name="Picture 16" descr="Layer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 descr="Layer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  <a:cs typeface="+mn-cs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  <a:cs typeface="+mn-cs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0" r:id="rId1"/>
    <p:sldLayoutId id="2147486841" r:id="rId2"/>
    <p:sldLayoutId id="2147486842" r:id="rId3"/>
    <p:sldLayoutId id="2147486843" r:id="rId4"/>
    <p:sldLayoutId id="2147486844" r:id="rId5"/>
    <p:sldLayoutId id="2147486845" r:id="rId6"/>
    <p:sldLayoutId id="2147486846" r:id="rId7"/>
    <p:sldLayoutId id="2147486847" r:id="rId8"/>
    <p:sldLayoutId id="2147486848" r:id="rId9"/>
    <p:sldLayoutId id="2147486849" r:id="rId10"/>
    <p:sldLayoutId id="2147486850" r:id="rId11"/>
    <p:sldLayoutId id="2147486851" r:id="rId12"/>
    <p:sldLayoutId id="214748685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 txBox="1">
            <a:spLocks noChangeArrowheads="1"/>
          </p:cNvSpPr>
          <p:nvPr/>
        </p:nvSpPr>
        <p:spPr bwMode="auto">
          <a:xfrm>
            <a:off x="8640763" y="5830888"/>
            <a:ext cx="27670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ru-RU" sz="2400" b="0">
                <a:solidFill>
                  <a:schemeClr val="tx1"/>
                </a:solidFill>
                <a:latin typeface="Montserrat SemiBold"/>
              </a:rPr>
              <a:t>Головин Денис</a:t>
            </a:r>
          </a:p>
        </p:txBody>
      </p:sp>
      <p:sp>
        <p:nvSpPr>
          <p:cNvPr id="43011" name="Заголовок 2"/>
          <p:cNvSpPr txBox="1">
            <a:spLocks noChangeArrowheads="1"/>
          </p:cNvSpPr>
          <p:nvPr/>
        </p:nvSpPr>
        <p:spPr bwMode="auto">
          <a:xfrm>
            <a:off x="504825" y="2519363"/>
            <a:ext cx="9937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sz="4400" b="0">
                <a:solidFill>
                  <a:schemeClr val="tx1"/>
                </a:solidFill>
                <a:latin typeface="Montserrat ExtraBold"/>
              </a:rPr>
              <a:t>Самое важное</a:t>
            </a:r>
            <a:br>
              <a:rPr lang="ru-RU" altLang="ru-RU" sz="4400" b="0">
                <a:solidFill>
                  <a:schemeClr val="tx1"/>
                </a:solidFill>
                <a:latin typeface="Montserrat ExtraBold"/>
              </a:rPr>
            </a:br>
            <a:r>
              <a:rPr lang="ru-RU" altLang="ru-RU" sz="4400" b="0">
                <a:solidFill>
                  <a:schemeClr val="tx1"/>
                </a:solidFill>
                <a:latin typeface="Montserrat ExtraBold"/>
              </a:rPr>
              <a:t>про 1С-ЭДО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3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 anchor="ctr"/>
          <a:lstStyle/>
          <a:p>
            <a:r>
              <a:rPr lang="ru-RU" sz="2800" smtClean="0"/>
              <a:t>Что мы сделали в этом году</a:t>
            </a:r>
          </a:p>
        </p:txBody>
      </p:sp>
      <p:grpSp>
        <p:nvGrpSpPr>
          <p:cNvPr id="60418" name="Группа 27"/>
          <p:cNvGrpSpPr>
            <a:grpSpLocks/>
          </p:cNvGrpSpPr>
          <p:nvPr/>
        </p:nvGrpSpPr>
        <p:grpSpPr bwMode="auto">
          <a:xfrm>
            <a:off x="360363" y="2327275"/>
            <a:ext cx="2447925" cy="1627188"/>
            <a:chOff x="397" y="2179301"/>
            <a:chExt cx="2448272" cy="1627320"/>
          </a:xfrm>
        </p:grpSpPr>
        <p:sp>
          <p:nvSpPr>
            <p:cNvPr id="60439" name="TextBox 11"/>
            <p:cNvSpPr txBox="1">
              <a:spLocks noChangeArrowheads="1"/>
            </p:cNvSpPr>
            <p:nvPr/>
          </p:nvSpPr>
          <p:spPr bwMode="auto">
            <a:xfrm>
              <a:off x="288429" y="2179301"/>
              <a:ext cx="216024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rgbClr val="FFDE07"/>
                  </a:solidFill>
                  <a:latin typeface="Montserrat Medium"/>
                </a:rPr>
                <a:t>1.9.11.8</a:t>
              </a:r>
              <a:endParaRPr lang="ru-RU" altLang="ru-RU">
                <a:solidFill>
                  <a:srgbClr val="FFDE07"/>
                </a:solidFill>
                <a:latin typeface="Montserrat Medium"/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" y="2560332"/>
              <a:ext cx="2160893" cy="1246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altLang="ru-RU" sz="1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Montserrat Light" panose="00000400000000000000" pitchFamily="2" charset="-52"/>
                  <a:cs typeface="+mn-cs"/>
                </a:rPr>
                <a:t>Передоверие МЧД 003</a:t>
              </a: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altLang="ru-RU" sz="1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Montserrat Light" panose="00000400000000000000" pitchFamily="2" charset="-52"/>
                  <a:cs typeface="+mn-cs"/>
                </a:rPr>
                <a:t>Доработан легкий интерфейс</a:t>
              </a:r>
            </a:p>
          </p:txBody>
        </p:sp>
      </p:grpSp>
      <p:grpSp>
        <p:nvGrpSpPr>
          <p:cNvPr id="60419" name="Группа 28"/>
          <p:cNvGrpSpPr>
            <a:grpSpLocks/>
          </p:cNvGrpSpPr>
          <p:nvPr/>
        </p:nvGrpSpPr>
        <p:grpSpPr bwMode="auto">
          <a:xfrm>
            <a:off x="3027363" y="2303463"/>
            <a:ext cx="2590800" cy="1196975"/>
            <a:chOff x="2189518" y="2179301"/>
            <a:chExt cx="2590310" cy="1196433"/>
          </a:xfrm>
        </p:grpSpPr>
        <p:sp>
          <p:nvSpPr>
            <p:cNvPr id="60437" name="TextBox 2"/>
            <p:cNvSpPr txBox="1">
              <a:spLocks noChangeArrowheads="1"/>
            </p:cNvSpPr>
            <p:nvPr/>
          </p:nvSpPr>
          <p:spPr bwMode="auto">
            <a:xfrm>
              <a:off x="2475571" y="2179301"/>
              <a:ext cx="230425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rgbClr val="FFDE07"/>
                  </a:solidFill>
                  <a:latin typeface="Montserrat Medium"/>
                </a:rPr>
                <a:t>1.9.11.15</a:t>
              </a:r>
              <a:endParaRPr lang="ru-RU" altLang="ru-RU">
                <a:solidFill>
                  <a:srgbClr val="FFDE07"/>
                </a:solidFill>
                <a:latin typeface="Montserrat Medium"/>
              </a:endParaRPr>
            </a:p>
          </p:txBody>
        </p:sp>
        <p:sp>
          <p:nvSpPr>
            <p:cNvPr id="60438" name="TextBox 3"/>
            <p:cNvSpPr txBox="1">
              <a:spLocks noChangeArrowheads="1"/>
            </p:cNvSpPr>
            <p:nvPr/>
          </p:nvSpPr>
          <p:spPr bwMode="auto">
            <a:xfrm>
              <a:off x="2189518" y="2560126"/>
              <a:ext cx="2273720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Метки времени</a:t>
              </a: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Дата подписи</a:t>
              </a:r>
              <a:br>
                <a:rPr lang="ru-RU" altLang="ru-RU" sz="1400">
                  <a:solidFill>
                    <a:srgbClr val="0D0D0D"/>
                  </a:solidFill>
                  <a:latin typeface="Montserrat Light"/>
                </a:rPr>
              </a:b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в карточке ЭД</a:t>
              </a:r>
            </a:p>
          </p:txBody>
        </p:sp>
      </p:grpSp>
      <p:grpSp>
        <p:nvGrpSpPr>
          <p:cNvPr id="60420" name="Группа 29"/>
          <p:cNvGrpSpPr>
            <a:grpSpLocks/>
          </p:cNvGrpSpPr>
          <p:nvPr/>
        </p:nvGrpSpPr>
        <p:grpSpPr bwMode="auto">
          <a:xfrm>
            <a:off x="5867400" y="2327275"/>
            <a:ext cx="2586038" cy="1997075"/>
            <a:chOff x="4529737" y="2179301"/>
            <a:chExt cx="2586769" cy="1997470"/>
          </a:xfrm>
        </p:grpSpPr>
        <p:sp>
          <p:nvSpPr>
            <p:cNvPr id="60435" name="TextBox 2"/>
            <p:cNvSpPr txBox="1">
              <a:spLocks noChangeArrowheads="1"/>
            </p:cNvSpPr>
            <p:nvPr/>
          </p:nvSpPr>
          <p:spPr bwMode="auto">
            <a:xfrm>
              <a:off x="4812250" y="2179301"/>
              <a:ext cx="230425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rgbClr val="FFDE07"/>
                  </a:solidFill>
                  <a:latin typeface="Montserrat Medium"/>
                </a:rPr>
                <a:t>1.9.12.13</a:t>
              </a:r>
              <a:endParaRPr lang="ru-RU" altLang="ru-RU">
                <a:solidFill>
                  <a:srgbClr val="FFDE07"/>
                </a:solidFill>
                <a:latin typeface="Montserrat Medium"/>
              </a:endParaRPr>
            </a:p>
          </p:txBody>
        </p:sp>
        <p:sp>
          <p:nvSpPr>
            <p:cNvPr id="60436" name="TextBox 3"/>
            <p:cNvSpPr txBox="1">
              <a:spLocks noChangeArrowheads="1"/>
            </p:cNvSpPr>
            <p:nvPr/>
          </p:nvSpPr>
          <p:spPr bwMode="auto">
            <a:xfrm>
              <a:off x="4529737" y="2560944"/>
              <a:ext cx="2336679" cy="161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Загрузка </a:t>
              </a:r>
              <a:r>
                <a:rPr lang="en-US" altLang="ru-RU" sz="1400">
                  <a:solidFill>
                    <a:srgbClr val="0D0D0D"/>
                  </a:solidFill>
                  <a:latin typeface="Montserrat Light"/>
                </a:rPr>
                <a:t>XML</a:t>
              </a:r>
              <a:endParaRPr lang="ru-RU" altLang="ru-RU" sz="1400">
                <a:solidFill>
                  <a:srgbClr val="0D0D0D"/>
                </a:solidFill>
                <a:latin typeface="Montserrat Light"/>
              </a:endParaRP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Интеграция</a:t>
              </a:r>
              <a:br>
                <a:rPr lang="ru-RU" altLang="ru-RU" sz="1400">
                  <a:solidFill>
                    <a:srgbClr val="0D0D0D"/>
                  </a:solidFill>
                  <a:latin typeface="Montserrat Light"/>
                </a:rPr>
              </a:b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с 1С:Штамп</a:t>
              </a: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Классификатор Минцифры</a:t>
              </a: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Массовая отправка</a:t>
              </a:r>
            </a:p>
          </p:txBody>
        </p:sp>
      </p:grpSp>
      <p:grpSp>
        <p:nvGrpSpPr>
          <p:cNvPr id="60421" name="Группа 30"/>
          <p:cNvGrpSpPr>
            <a:grpSpLocks/>
          </p:cNvGrpSpPr>
          <p:nvPr/>
        </p:nvGrpSpPr>
        <p:grpSpPr bwMode="auto">
          <a:xfrm>
            <a:off x="8640763" y="2328863"/>
            <a:ext cx="2557462" cy="1706562"/>
            <a:chOff x="785222" y="4568319"/>
            <a:chExt cx="2556424" cy="1705430"/>
          </a:xfrm>
        </p:grpSpPr>
        <p:sp>
          <p:nvSpPr>
            <p:cNvPr id="60433" name="TextBox 2"/>
            <p:cNvSpPr txBox="1">
              <a:spLocks noChangeArrowheads="1"/>
            </p:cNvSpPr>
            <p:nvPr/>
          </p:nvSpPr>
          <p:spPr bwMode="auto">
            <a:xfrm>
              <a:off x="1037390" y="4568319"/>
              <a:ext cx="230425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rgbClr val="FFDE07"/>
                  </a:solidFill>
                  <a:latin typeface="Montserrat Medium"/>
                </a:rPr>
                <a:t>1.9.12.27</a:t>
              </a:r>
              <a:endParaRPr lang="ru-RU" altLang="ru-RU">
                <a:solidFill>
                  <a:srgbClr val="FFDE07"/>
                </a:solidFill>
                <a:latin typeface="Montserrat Medium"/>
              </a:endParaRPr>
            </a:p>
          </p:txBody>
        </p:sp>
        <p:sp>
          <p:nvSpPr>
            <p:cNvPr id="60434" name="TextBox 3"/>
            <p:cNvSpPr txBox="1">
              <a:spLocks noChangeArrowheads="1"/>
            </p:cNvSpPr>
            <p:nvPr/>
          </p:nvSpPr>
          <p:spPr bwMode="auto">
            <a:xfrm>
              <a:off x="785222" y="4950310"/>
              <a:ext cx="2272257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Выборочное получение</a:t>
              </a: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МЧД для группы компаний</a:t>
              </a: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Легкие карточки</a:t>
              </a:r>
            </a:p>
          </p:txBody>
        </p:sp>
      </p:grpSp>
      <p:grpSp>
        <p:nvGrpSpPr>
          <p:cNvPr id="60422" name="Группа 31"/>
          <p:cNvGrpSpPr>
            <a:grpSpLocks/>
          </p:cNvGrpSpPr>
          <p:nvPr/>
        </p:nvGrpSpPr>
        <p:grpSpPr bwMode="auto">
          <a:xfrm>
            <a:off x="360363" y="4392613"/>
            <a:ext cx="2787650" cy="1196975"/>
            <a:chOff x="3057479" y="4568319"/>
            <a:chExt cx="2787797" cy="1197599"/>
          </a:xfrm>
        </p:grpSpPr>
        <p:sp>
          <p:nvSpPr>
            <p:cNvPr id="60431" name="TextBox 2"/>
            <p:cNvSpPr txBox="1">
              <a:spLocks noChangeArrowheads="1"/>
            </p:cNvSpPr>
            <p:nvPr/>
          </p:nvSpPr>
          <p:spPr bwMode="auto">
            <a:xfrm>
              <a:off x="3374068" y="4568319"/>
              <a:ext cx="237559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rgbClr val="FFDE07"/>
                  </a:solidFill>
                  <a:latin typeface="Montserrat Medium"/>
                </a:rPr>
                <a:t>1.9.12.33</a:t>
              </a:r>
              <a:endParaRPr lang="ru-RU" altLang="ru-RU">
                <a:solidFill>
                  <a:srgbClr val="FFDE07"/>
                </a:solidFill>
                <a:latin typeface="Montserrat Medium"/>
              </a:endParaRPr>
            </a:p>
          </p:txBody>
        </p:sp>
        <p:sp>
          <p:nvSpPr>
            <p:cNvPr id="60432" name="TextBox 3"/>
            <p:cNvSpPr txBox="1">
              <a:spLocks noChangeArrowheads="1"/>
            </p:cNvSpPr>
            <p:nvPr/>
          </p:nvSpPr>
          <p:spPr bwMode="auto">
            <a:xfrm>
              <a:off x="3057479" y="4950310"/>
              <a:ext cx="2787797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УПД 970 формат</a:t>
              </a: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Массовый выбор полномочий в МЧД</a:t>
              </a:r>
            </a:p>
          </p:txBody>
        </p:sp>
      </p:grpSp>
      <p:sp>
        <p:nvSpPr>
          <p:cNvPr id="60423" name="TextBox 21"/>
          <p:cNvSpPr txBox="1">
            <a:spLocks noChangeArrowheads="1"/>
          </p:cNvSpPr>
          <p:nvPr/>
        </p:nvSpPr>
        <p:spPr bwMode="auto">
          <a:xfrm>
            <a:off x="647700" y="1441450"/>
            <a:ext cx="401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>
                <a:solidFill>
                  <a:srgbClr val="FFDE07"/>
                </a:solidFill>
                <a:latin typeface="Montserrat Medium"/>
              </a:rPr>
              <a:t>8</a:t>
            </a:r>
          </a:p>
        </p:txBody>
      </p:sp>
      <p:sp>
        <p:nvSpPr>
          <p:cNvPr id="60424" name="TextBox 22"/>
          <p:cNvSpPr txBox="1">
            <a:spLocks noChangeArrowheads="1"/>
          </p:cNvSpPr>
          <p:nvPr/>
        </p:nvSpPr>
        <p:spPr bwMode="auto">
          <a:xfrm>
            <a:off x="1095375" y="1606550"/>
            <a:ext cx="3657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0">
                <a:solidFill>
                  <a:srgbClr val="292929"/>
                </a:solidFill>
                <a:latin typeface="Montserrat Medium"/>
              </a:rPr>
              <a:t>Релизов в этом году</a:t>
            </a:r>
          </a:p>
        </p:txBody>
      </p:sp>
      <p:sp>
        <p:nvSpPr>
          <p:cNvPr id="60425" name="TextBox 23"/>
          <p:cNvSpPr txBox="1">
            <a:spLocks noChangeArrowheads="1"/>
          </p:cNvSpPr>
          <p:nvPr/>
        </p:nvSpPr>
        <p:spPr bwMode="auto">
          <a:xfrm>
            <a:off x="4851400" y="1441450"/>
            <a:ext cx="400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>
                <a:solidFill>
                  <a:srgbClr val="FFDE07"/>
                </a:solidFill>
                <a:latin typeface="Montserrat Medium"/>
              </a:rPr>
              <a:t>6</a:t>
            </a:r>
          </a:p>
        </p:txBody>
      </p:sp>
      <p:sp>
        <p:nvSpPr>
          <p:cNvPr id="60426" name="TextBox 24"/>
          <p:cNvSpPr txBox="1">
            <a:spLocks noChangeArrowheads="1"/>
          </p:cNvSpPr>
          <p:nvPr/>
        </p:nvSpPr>
        <p:spPr bwMode="auto">
          <a:xfrm>
            <a:off x="5256213" y="1620838"/>
            <a:ext cx="49545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0">
                <a:solidFill>
                  <a:srgbClr val="292929"/>
                </a:solidFill>
                <a:latin typeface="Montserrat Medium"/>
              </a:rPr>
              <a:t>Из них функциональных</a:t>
            </a:r>
          </a:p>
        </p:txBody>
      </p:sp>
      <p:grpSp>
        <p:nvGrpSpPr>
          <p:cNvPr id="60427" name="Группа 32"/>
          <p:cNvGrpSpPr>
            <a:grpSpLocks/>
          </p:cNvGrpSpPr>
          <p:nvPr/>
        </p:nvGrpSpPr>
        <p:grpSpPr bwMode="auto">
          <a:xfrm>
            <a:off x="2925763" y="4392613"/>
            <a:ext cx="2692400" cy="1920875"/>
            <a:chOff x="7664631" y="4337100"/>
            <a:chExt cx="2692184" cy="1920874"/>
          </a:xfrm>
        </p:grpSpPr>
        <p:sp>
          <p:nvSpPr>
            <p:cNvPr id="60429" name="TextBox 2"/>
            <p:cNvSpPr txBox="1">
              <a:spLocks noChangeArrowheads="1"/>
            </p:cNvSpPr>
            <p:nvPr/>
          </p:nvSpPr>
          <p:spPr bwMode="auto">
            <a:xfrm>
              <a:off x="7981219" y="4337100"/>
              <a:ext cx="237559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rgbClr val="FFDE07"/>
                  </a:solidFill>
                  <a:latin typeface="Montserrat Medium"/>
                </a:rPr>
                <a:t>1.9.12.44</a:t>
              </a:r>
              <a:endParaRPr lang="ru-RU" altLang="ru-RU">
                <a:solidFill>
                  <a:srgbClr val="FFDE07"/>
                </a:solidFill>
                <a:latin typeface="Montserrat Medium"/>
              </a:endParaRPr>
            </a:p>
          </p:txBody>
        </p:sp>
        <p:sp>
          <p:nvSpPr>
            <p:cNvPr id="60430" name="TextBox 3"/>
            <p:cNvSpPr txBox="1">
              <a:spLocks noChangeArrowheads="1"/>
            </p:cNvSpPr>
            <p:nvPr/>
          </p:nvSpPr>
          <p:spPr bwMode="auto">
            <a:xfrm>
              <a:off x="7664631" y="4719091"/>
              <a:ext cx="2458194" cy="15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Изменение правил проверки МЧД </a:t>
              </a: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Усиление проверки ЭП</a:t>
              </a:r>
            </a:p>
            <a:p>
              <a:pPr marL="342900" indent="-342900" eaLnBrk="0" hangingPunct="0">
                <a:spcBef>
                  <a:spcPts val="600"/>
                </a:spcBef>
                <a:buClr>
                  <a:srgbClr val="C00000"/>
                </a:buClr>
                <a:buFont typeface="Futura PT Demi" pitchFamily="34" charset="0"/>
                <a:buChar char="»"/>
              </a:pP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МЧД без доступа</a:t>
              </a:r>
              <a:br>
                <a:rPr lang="ru-RU" altLang="ru-RU" sz="1400">
                  <a:solidFill>
                    <a:srgbClr val="0D0D0D"/>
                  </a:solidFill>
                  <a:latin typeface="Montserrat Light"/>
                </a:rPr>
              </a:br>
              <a:r>
                <a:rPr lang="ru-RU" altLang="ru-RU" sz="1400">
                  <a:solidFill>
                    <a:srgbClr val="0D0D0D"/>
                  </a:solidFill>
                  <a:latin typeface="Montserrat Light"/>
                </a:rPr>
                <a:t>в РР ФНС</a:t>
              </a:r>
            </a:p>
          </p:txBody>
        </p:sp>
      </p:grpSp>
      <p:sp>
        <p:nvSpPr>
          <p:cNvPr id="60428" name="TextBox 2"/>
          <p:cNvSpPr txBox="1">
            <a:spLocks noChangeArrowheads="1"/>
          </p:cNvSpPr>
          <p:nvPr/>
        </p:nvSpPr>
        <p:spPr bwMode="auto">
          <a:xfrm>
            <a:off x="6078538" y="4297363"/>
            <a:ext cx="23749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>
                <a:solidFill>
                  <a:srgbClr val="FFDE07"/>
                </a:solidFill>
                <a:latin typeface="Montserrat Medium"/>
              </a:rPr>
              <a:t>1.9.13.хх </a:t>
            </a:r>
            <a:r>
              <a:rPr lang="ru-RU" sz="1900">
                <a:solidFill>
                  <a:schemeClr val="tx1"/>
                </a:solidFill>
                <a:latin typeface="Montserrat Light"/>
              </a:rPr>
              <a:t>Прямо сейчас в разработке</a:t>
            </a:r>
            <a:endParaRPr lang="ru-RU" altLang="ru-RU" sz="1900">
              <a:solidFill>
                <a:schemeClr val="tx1"/>
              </a:solidFill>
              <a:latin typeface="Montserrat Light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1439863" y="136525"/>
            <a:ext cx="7200900" cy="985838"/>
          </a:xfrm>
        </p:spPr>
        <p:txBody>
          <a:bodyPr/>
          <a:lstStyle/>
          <a:p>
            <a:r>
              <a:rPr lang="ru-RU" smtClean="0"/>
              <a:t>Контроль срока действия ключа электронной подписи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52033" y="1367879"/>
            <a:ext cx="11225579" cy="2994025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/>
              <a:t>5 августа 2024 вступили в силу поправки в 63-ФЗ</a:t>
            </a:r>
            <a:br>
              <a:rPr lang="ru-RU" dirty="0"/>
            </a:br>
            <a:r>
              <a:rPr lang="ru-RU" dirty="0"/>
              <a:t>(Федеральный закон от 04.08.2023 </a:t>
            </a:r>
            <a:r>
              <a:rPr lang="ru-RU" dirty="0">
                <a:solidFill>
                  <a:schemeClr val="bg1"/>
                </a:solidFill>
                <a:highlight>
                  <a:srgbClr val="FFDE07"/>
                </a:highlight>
              </a:rPr>
              <a:t>№ 457-ФЗ</a:t>
            </a:r>
            <a:r>
              <a:rPr lang="ru-RU" dirty="0"/>
              <a:t>):</a:t>
            </a:r>
          </a:p>
          <a:p>
            <a:pPr marL="625475" indent="-266700">
              <a:buFont typeface="Futura PT Demi" panose="020B0702020204020303" pitchFamily="34" charset="0"/>
              <a:buChar char="»"/>
              <a:defRPr/>
            </a:pPr>
            <a:r>
              <a:rPr lang="ru-RU" sz="1800" dirty="0">
                <a:latin typeface="Montserrat Light" panose="00000400000000000000" pitchFamily="2" charset="-52"/>
              </a:rPr>
              <a:t>в состав квалифицированного сертификата включен срок действия ключа электронной подписи</a:t>
            </a:r>
          </a:p>
          <a:p>
            <a:pPr marL="625475" indent="-266700">
              <a:buFont typeface="Futura PT Demi" panose="020B0702020204020303" pitchFamily="34" charset="0"/>
              <a:buChar char="»"/>
              <a:defRPr/>
            </a:pPr>
            <a:r>
              <a:rPr lang="ru-RU" sz="1800" dirty="0">
                <a:solidFill>
                  <a:schemeClr val="bg1"/>
                </a:solidFill>
                <a:highlight>
                  <a:srgbClr val="FFDE07"/>
                </a:highlight>
                <a:latin typeface="Montserrat Light" panose="00000400000000000000" pitchFamily="2" charset="-52"/>
              </a:rPr>
              <a:t>дополнительное условие признания КЭП</a:t>
            </a:r>
            <a:r>
              <a:rPr lang="ru-RU" sz="1800" dirty="0">
                <a:latin typeface="Montserrat Light" panose="00000400000000000000" pitchFamily="2" charset="-52"/>
              </a:rPr>
              <a:t> – если нет достоверной информации о моменте подписания, то на день проверки должен быть действителен не только срок действия сертификата, но и срок действия ключа ЭП</a:t>
            </a:r>
            <a:endParaRPr lang="ru-RU" dirty="0">
              <a:latin typeface="Montserrat Light" panose="00000400000000000000" pitchFamily="2" charset="-52"/>
            </a:endParaRP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Проверка ЭП теперь проходит с учетом срока действия ключа электронной подписи, если подпись без меток времени и истек срок действия ключа на момент проверки, то признать документы юридически значимыми  - </a:t>
            </a:r>
            <a:r>
              <a:rPr lang="ru-RU" dirty="0">
                <a:solidFill>
                  <a:schemeClr val="bg1"/>
                </a:solidFill>
                <a:highlight>
                  <a:srgbClr val="FFDE07"/>
                </a:highlight>
              </a:rPr>
              <a:t>НЕЛЬЗЯ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Программа не даст подписать документ при окончании срока действия ключа электронной подписи и действующем сертификате и покажет предупреждение.</a:t>
            </a: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134938" y="5976938"/>
            <a:ext cx="11242675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cs typeface="+mn-cs"/>
              </a:rPr>
              <a:t>Используйте подпись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CAdES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-T – </a:t>
            </a:r>
            <a:r>
              <a:rPr lang="ru-RU" dirty="0">
                <a:solidFill>
                  <a:schemeClr val="tx1"/>
                </a:solidFill>
                <a:latin typeface="+mn-lt"/>
                <a:cs typeface="+mn-cs"/>
              </a:rPr>
              <a:t>тип подписи по умолчанию в 1С-ЭДО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: скругленные углы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545138" y="1852613"/>
            <a:ext cx="5545137" cy="3908425"/>
          </a:xfrm>
          <a:prstGeom prst="roundRect">
            <a:avLst>
              <a:gd name="adj" fmla="val 13944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altLang="ru-RU" b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4514" name="Заголовок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Подпись с меткой доверенного</a:t>
            </a:r>
            <a:br>
              <a:rPr lang="ru-RU" altLang="ru-RU" smtClean="0"/>
            </a:br>
            <a:r>
              <a:rPr lang="ru-RU" altLang="ru-RU" smtClean="0"/>
              <a:t>времени (</a:t>
            </a:r>
            <a:r>
              <a:rPr lang="en-US" altLang="ru-RU" smtClean="0"/>
              <a:t>CAdES-T</a:t>
            </a:r>
            <a:r>
              <a:rPr lang="ru-RU" altLang="ru-RU" smtClean="0"/>
              <a:t>)</a:t>
            </a:r>
          </a:p>
        </p:txBody>
      </p:sp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936625" y="2663825"/>
            <a:ext cx="4032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8800" b="0">
                <a:solidFill>
                  <a:schemeClr val="tx1"/>
                </a:solidFill>
                <a:latin typeface="Montserrat ExtraBold"/>
              </a:rPr>
              <a:t>63-ФЗ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5761038" y="1852613"/>
            <a:ext cx="5256212" cy="39084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Метки времени фиксируют достоверную дату и время подписания документа</a:t>
            </a:r>
          </a:p>
          <a:p>
            <a:pPr eaLnBrk="0" hangingPunct="0"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В нашей программе можно настроить тип подписи: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для документов</a:t>
            </a:r>
          </a:p>
          <a:p>
            <a:pPr marL="342900" indent="-342900" eaLnBrk="0" hangingPunct="0">
              <a:spcAft>
                <a:spcPts val="1200"/>
              </a:spcAft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для МЧД</a:t>
            </a:r>
          </a:p>
          <a:p>
            <a:pPr eaLnBrk="0" hangingPunct="0"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Используются адреса служб меток: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1С</a:t>
            </a:r>
            <a: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  <a:t>-DSS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ФНС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1009650" y="3957638"/>
            <a:ext cx="38877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0" dirty="0">
                <a:solidFill>
                  <a:schemeClr val="tx1"/>
                </a:solidFill>
                <a:latin typeface="+mn-lt"/>
                <a:cs typeface="+mn-cs"/>
              </a:rPr>
              <a:t>Приказ </a:t>
            </a:r>
            <a:r>
              <a:rPr lang="ru-RU" sz="2400" b="0" dirty="0" err="1">
                <a:solidFill>
                  <a:schemeClr val="tx1"/>
                </a:solidFill>
                <a:latin typeface="+mn-lt"/>
                <a:cs typeface="+mn-cs"/>
              </a:rPr>
              <a:t>Минцифры</a:t>
            </a:r>
            <a:r>
              <a:rPr lang="ru-RU" sz="2400" b="0" dirty="0">
                <a:solidFill>
                  <a:schemeClr val="tx1"/>
                </a:solidFill>
                <a:latin typeface="+mn-lt"/>
                <a:cs typeface="+mn-cs"/>
              </a:rPr>
              <a:t> России № 580 от 06.11.2020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1816100"/>
            <a:ext cx="84963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Штампирование файлов</a:t>
            </a:r>
            <a:br>
              <a:rPr lang="ru-RU" altLang="ru-RU" smtClean="0"/>
            </a:br>
            <a:r>
              <a:rPr lang="ru-RU" altLang="ru-RU" smtClean="0"/>
              <a:t>разных форматов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 bwMode="auto">
          <a:xfrm>
            <a:off x="698500" y="3744913"/>
            <a:ext cx="2614613" cy="1892300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Проштампуем файлы с </a:t>
            </a:r>
            <a:r>
              <a:rPr lang="ru-RU" b="0">
                <a:solidFill>
                  <a:schemeClr val="tx1"/>
                </a:solidFill>
              </a:rPr>
              <a:t>форматом </a:t>
            </a:r>
            <a:r>
              <a:rPr lang="en-US" b="0">
                <a:solidFill>
                  <a:schemeClr val="tx1"/>
                </a:solidFill>
              </a:rPr>
              <a:t>pdf, doc, xls</a:t>
            </a:r>
            <a:r>
              <a:rPr lang="ru-RU" b="0">
                <a:solidFill>
                  <a:schemeClr val="tx1"/>
                </a:solidFill>
              </a:rPr>
              <a:t> </a:t>
            </a:r>
            <a:r>
              <a:rPr lang="ru-RU" b="0" dirty="0">
                <a:solidFill>
                  <a:schemeClr val="tx1"/>
                </a:solidFill>
              </a:rPr>
              <a:t>и другие</a:t>
            </a:r>
          </a:p>
        </p:txBody>
      </p:sp>
      <p:pic>
        <p:nvPicPr>
          <p:cNvPr id="15" name="Рисунок 1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850" y="3617913"/>
            <a:ext cx="581660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6565" name="Группа 10"/>
          <p:cNvGrpSpPr>
            <a:grpSpLocks/>
          </p:cNvGrpSpPr>
          <p:nvPr/>
        </p:nvGrpSpPr>
        <p:grpSpPr bwMode="auto">
          <a:xfrm>
            <a:off x="7921625" y="5184775"/>
            <a:ext cx="731838" cy="731838"/>
            <a:chOff x="10597326" y="4248199"/>
            <a:chExt cx="944563" cy="944563"/>
          </a:xfrm>
        </p:grpSpPr>
        <p:sp>
          <p:nvSpPr>
            <p:cNvPr id="66569" name="Овал 3"/>
            <p:cNvSpPr>
              <a:spLocks noChangeArrowheads="1"/>
            </p:cNvSpPr>
            <p:nvPr/>
          </p:nvSpPr>
          <p:spPr bwMode="auto">
            <a:xfrm>
              <a:off x="10597326" y="4248199"/>
              <a:ext cx="944563" cy="944563"/>
            </a:xfrm>
            <a:prstGeom prst="ellipse">
              <a:avLst/>
            </a:prstGeom>
            <a:solidFill>
              <a:srgbClr val="FFDE07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5"/>
                </a:buBlip>
              </a:pPr>
              <a:endParaRPr lang="ru-RU" altLang="ru-RU" b="0"/>
            </a:p>
          </p:txBody>
        </p:sp>
        <p:pic>
          <p:nvPicPr>
            <p:cNvPr id="66570" name="Рисунок 8" descr="Знак одобрения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786239" y="4437112"/>
              <a:ext cx="566737" cy="56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566" name="Прямоугольник 7"/>
          <p:cNvSpPr>
            <a:spLocks noChangeArrowheads="1"/>
          </p:cNvSpPr>
          <p:nvPr/>
        </p:nvSpPr>
        <p:spPr bwMode="auto">
          <a:xfrm>
            <a:off x="7783513" y="3621088"/>
            <a:ext cx="714375" cy="16351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altLang="ru-RU" b="0"/>
          </a:p>
        </p:txBody>
      </p:sp>
      <p:pic>
        <p:nvPicPr>
          <p:cNvPr id="12" name="Рисунок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1850" y="3887788"/>
            <a:ext cx="631825" cy="63182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24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1763" y="2085975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9" descr="Добавл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1511300"/>
            <a:ext cx="530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ъект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59915" y="3497857"/>
            <a:ext cx="111617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31" tIns="45716" rIns="91431" bIns="4571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Futura PT Demi" panose="020B0702020204020303" pitchFamily="34" charset="0"/>
              <a:buChar char="»"/>
              <a:defRPr/>
            </a:pPr>
            <a:r>
              <a:rPr lang="ru-RU" altLang="ru-RU" b="0" dirty="0"/>
              <a:t>Программа распознает формат </a:t>
            </a:r>
            <a:r>
              <a:rPr lang="en-US" altLang="ru-RU" b="0" dirty="0"/>
              <a:t>xml </a:t>
            </a:r>
            <a:r>
              <a:rPr lang="ru-RU" altLang="ru-RU" b="0" dirty="0"/>
              <a:t>файла, например, что загружен УПД 820 формата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Futura PT Demi" panose="020B0702020204020303" pitchFamily="34" charset="0"/>
              <a:buChar char="»"/>
              <a:defRPr/>
            </a:pPr>
            <a:r>
              <a:rPr lang="ru-RU" altLang="ru-RU" b="0" dirty="0"/>
              <a:t>Возможность загружать формализованные документы без создания документов учета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Futura PT Demi" panose="020B0702020204020303" pitchFamily="34" charset="0"/>
              <a:buChar char="»"/>
              <a:defRPr/>
            </a:pPr>
            <a:r>
              <a:rPr lang="ru-RU" altLang="ru-RU" b="0" dirty="0"/>
              <a:t>Возможность замены </a:t>
            </a:r>
            <a:r>
              <a:rPr lang="en-US" altLang="ru-RU" b="0" dirty="0"/>
              <a:t>xml </a:t>
            </a:r>
            <a:r>
              <a:rPr lang="ru-RU" altLang="ru-RU" b="0" dirty="0"/>
              <a:t>файла в карточке электронного документа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Futura PT Demi" panose="020B0702020204020303" pitchFamily="34" charset="0"/>
              <a:buChar char="»"/>
              <a:defRPr/>
            </a:pPr>
            <a:r>
              <a:rPr lang="ru-RU" altLang="ru-RU" b="0" dirty="0"/>
              <a:t>Возможность работать с </a:t>
            </a:r>
            <a:r>
              <a:rPr lang="en-US" altLang="ru-RU" b="0" dirty="0"/>
              <a:t>xml </a:t>
            </a:r>
            <a:r>
              <a:rPr lang="ru-RU" altLang="ru-RU" b="0" dirty="0"/>
              <a:t>файлами из сторонних программных продуктов, например </a:t>
            </a:r>
            <a:r>
              <a:rPr lang="ru-RU" altLang="ru-RU" b="0" dirty="0">
                <a:solidFill>
                  <a:schemeClr val="bg1"/>
                </a:solidFill>
                <a:highlight>
                  <a:srgbClr val="FFDE07"/>
                </a:highlight>
                <a:latin typeface="+mj-lt"/>
              </a:rPr>
              <a:t>ОЗОН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/>
            </a:extLst>
          </p:cNvPr>
          <p:cNvSpPr/>
          <p:nvPr/>
        </p:nvSpPr>
        <p:spPr bwMode="auto">
          <a:xfrm>
            <a:off x="2089150" y="2122488"/>
            <a:ext cx="8978900" cy="1177925"/>
          </a:xfrm>
          <a:prstGeom prst="roundRect">
            <a:avLst>
              <a:gd name="adj" fmla="val 50000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5700" b="0" dirty="0">
                <a:solidFill>
                  <a:schemeClr val="tx1"/>
                </a:solidFill>
                <a:latin typeface="+mj-lt"/>
              </a:rPr>
              <a:t> ДОКУМЕНТОВ В </a:t>
            </a:r>
            <a:r>
              <a:rPr lang="en-US" sz="5700" b="0" dirty="0">
                <a:solidFill>
                  <a:schemeClr val="tx1"/>
                </a:solidFill>
                <a:latin typeface="+mj-lt"/>
              </a:rPr>
              <a:t>XML</a:t>
            </a:r>
            <a:endParaRPr lang="ru-RU" sz="5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165603" y="1553641"/>
            <a:ext cx="50405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00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Montserrat ExtraBold" panose="00000900000000000000" pitchFamily="2" charset="-52"/>
                <a:cs typeface="+mn-cs"/>
              </a:rPr>
              <a:t>ЗАГРУЗКА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Montserrat ExtraBold" panose="00000900000000000000" pitchFamily="2" charset="-52"/>
              <a:cs typeface="+mn-cs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1770063"/>
            <a:ext cx="95377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Загрузка формализованных</a:t>
            </a:r>
            <a:br>
              <a:rPr lang="ru-RU" altLang="ru-RU" smtClean="0"/>
            </a:br>
            <a:r>
              <a:rPr lang="ru-RU" altLang="ru-RU" smtClean="0"/>
              <a:t>документов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/>
            </a:extLst>
          </p:cNvPr>
          <p:cNvSpPr/>
          <p:nvPr/>
        </p:nvSpPr>
        <p:spPr bwMode="auto">
          <a:xfrm>
            <a:off x="168275" y="4392613"/>
            <a:ext cx="2339975" cy="1800225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После загрузки доступны все привычные сценарии</a:t>
            </a: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837" y="1655911"/>
            <a:ext cx="5015328" cy="610441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 bwMode="auto">
          <a:xfrm>
            <a:off x="8856663" y="1849438"/>
            <a:ext cx="2520950" cy="1535112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Определяются все реквизиты электронного документа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1625" y="1274763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Массовая отправка файлов</a:t>
            </a:r>
          </a:p>
        </p:txBody>
      </p:sp>
      <p:pic>
        <p:nvPicPr>
          <p:cNvPr id="7270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2808288"/>
            <a:ext cx="96361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: скругленные углы 1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184775" y="1727200"/>
            <a:ext cx="6021388" cy="1225550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00000"/>
              </a:buClr>
              <a:defRPr/>
            </a:pPr>
            <a:endParaRPr lang="ru-RU" altLang="ru-RU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708" name="TextBox 10"/>
          <p:cNvSpPr txBox="1">
            <a:spLocks noChangeArrowheads="1"/>
          </p:cNvSpPr>
          <p:nvPr/>
        </p:nvSpPr>
        <p:spPr bwMode="auto">
          <a:xfrm>
            <a:off x="865188" y="1943100"/>
            <a:ext cx="4464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 b="0">
                <a:solidFill>
                  <a:srgbClr val="FFDE07"/>
                </a:solidFill>
                <a:latin typeface="Montserrat ExtraBold"/>
              </a:rPr>
              <a:t>СЦЕНАРИИ: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5232400" y="1801813"/>
            <a:ext cx="6145213" cy="1062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  <a:cs typeface="+mn-cs"/>
              </a:rPr>
              <a:t>Несколько файлов – один контрагент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  <a:cs typeface="+mn-cs"/>
              </a:rPr>
              <a:t>Один файл – несколько контрагентов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  <a:cs typeface="+mn-cs"/>
              </a:rPr>
              <a:t>Много файлов – много контрагентов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Массовая отправка файлов</a:t>
            </a:r>
          </a:p>
        </p:txBody>
      </p:sp>
      <p:pic>
        <p:nvPicPr>
          <p:cNvPr id="74754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1655763"/>
            <a:ext cx="964565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 bwMode="auto">
          <a:xfrm>
            <a:off x="152400" y="4510088"/>
            <a:ext cx="2582863" cy="820737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Выбор разных получателей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/>
            </a:extLst>
          </p:cNvPr>
          <p:cNvSpPr/>
          <p:nvPr/>
        </p:nvSpPr>
        <p:spPr bwMode="auto">
          <a:xfrm>
            <a:off x="8281988" y="1871663"/>
            <a:ext cx="3095625" cy="1177925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Предпросмотр </a:t>
            </a:r>
            <a:r>
              <a:rPr lang="ru-RU" b="0">
                <a:solidFill>
                  <a:schemeClr val="tx1"/>
                </a:solidFill>
              </a:rPr>
              <a:t>формализованных </a:t>
            </a:r>
            <a:r>
              <a:rPr lang="en-US" b="0" dirty="0">
                <a:solidFill>
                  <a:schemeClr val="tx1"/>
                </a:solidFill>
              </a:rPr>
              <a:t>xml </a:t>
            </a:r>
            <a:r>
              <a:rPr lang="ru-RU" b="0" dirty="0">
                <a:solidFill>
                  <a:schemeClr val="tx1"/>
                </a:solidFill>
              </a:rPr>
              <a:t>файлов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6225" y="4535488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2232025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Массовая отправка файлов</a:t>
            </a:r>
          </a:p>
        </p:txBody>
      </p:sp>
      <p:pic>
        <p:nvPicPr>
          <p:cNvPr id="7680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0" y="1201738"/>
            <a:ext cx="7288213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 bwMode="auto">
          <a:xfrm>
            <a:off x="7200900" y="2135188"/>
            <a:ext cx="4127500" cy="1176337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Сценарий: Разные файлы – один получатель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/>
            </a:extLst>
          </p:cNvPr>
          <p:cNvSpPr/>
          <p:nvPr/>
        </p:nvSpPr>
        <p:spPr bwMode="auto">
          <a:xfrm>
            <a:off x="123825" y="4464050"/>
            <a:ext cx="2684463" cy="1177925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Автоматическое заполнение получателя</a:t>
            </a:r>
          </a:p>
        </p:txBody>
      </p:sp>
      <p:pic>
        <p:nvPicPr>
          <p:cNvPr id="8" name="Рисунок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88" y="4535488"/>
            <a:ext cx="631825" cy="63182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Контроль размера пакетов</a:t>
            </a:r>
          </a:p>
        </p:txBody>
      </p:sp>
      <p:pic>
        <p:nvPicPr>
          <p:cNvPr id="7885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5" y="1682750"/>
            <a:ext cx="101949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 bwMode="auto">
          <a:xfrm>
            <a:off x="7129463" y="1895475"/>
            <a:ext cx="3095625" cy="1223963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Проверка количества файлов и размера пакета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300" y="3095625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 решения для ЭДО от 1С</a:t>
            </a:r>
          </a:p>
        </p:txBody>
      </p:sp>
      <p:grpSp>
        <p:nvGrpSpPr>
          <p:cNvPr id="44034" name="Группа 9"/>
          <p:cNvGrpSpPr>
            <a:grpSpLocks/>
          </p:cNvGrpSpPr>
          <p:nvPr/>
        </p:nvGrpSpPr>
        <p:grpSpPr bwMode="auto">
          <a:xfrm>
            <a:off x="144463" y="2422525"/>
            <a:ext cx="1466850" cy="1492250"/>
            <a:chOff x="1728589" y="1215363"/>
            <a:chExt cx="4536505" cy="4617012"/>
          </a:xfrm>
        </p:grpSpPr>
        <p:sp>
          <p:nvSpPr>
            <p:cNvPr id="44042" name="Полилиния: фигура 8"/>
            <p:cNvSpPr>
              <a:spLocks/>
            </p:cNvSpPr>
            <p:nvPr/>
          </p:nvSpPr>
          <p:spPr bwMode="auto">
            <a:xfrm>
              <a:off x="2608989" y="2187108"/>
              <a:ext cx="3644063" cy="3641722"/>
            </a:xfrm>
            <a:custGeom>
              <a:avLst/>
              <a:gdLst>
                <a:gd name="T0" fmla="*/ 1933984 w 3644063"/>
                <a:gd name="T1" fmla="*/ 19063 h 3641722"/>
                <a:gd name="T2" fmla="*/ 2848383 w 3644063"/>
                <a:gd name="T3" fmla="*/ 77121 h 3641722"/>
                <a:gd name="T4" fmla="*/ 3008041 w 3644063"/>
                <a:gd name="T5" fmla="*/ 48092 h 3641722"/>
                <a:gd name="T6" fmla="*/ 3487011 w 3644063"/>
                <a:gd name="T7" fmla="*/ 48092 h 3641722"/>
                <a:gd name="T8" fmla="*/ 3632155 w 3644063"/>
                <a:gd name="T9" fmla="*/ 352892 h 3641722"/>
                <a:gd name="T10" fmla="*/ 3632155 w 3644063"/>
                <a:gd name="T11" fmla="*/ 846378 h 3641722"/>
                <a:gd name="T12" fmla="*/ 3603125 w 3644063"/>
                <a:gd name="T13" fmla="*/ 3009006 h 3641722"/>
                <a:gd name="T14" fmla="*/ 3588611 w 3644063"/>
                <a:gd name="T15" fmla="*/ 3371862 h 3641722"/>
                <a:gd name="T16" fmla="*/ 3530555 w 3644063"/>
                <a:gd name="T17" fmla="*/ 3517006 h 3641722"/>
                <a:gd name="T18" fmla="*/ 3356383 w 3644063"/>
                <a:gd name="T19" fmla="*/ 3633120 h 3641722"/>
                <a:gd name="T20" fmla="*/ 3008041 w 3644063"/>
                <a:gd name="T21" fmla="*/ 3633120 h 3641722"/>
                <a:gd name="T22" fmla="*/ 206782 w 3644063"/>
                <a:gd name="T23" fmla="*/ 3575062 h 3641722"/>
                <a:gd name="T24" fmla="*/ 200886 w 3644063"/>
                <a:gd name="T25" fmla="*/ 3570754 h 3641722"/>
                <a:gd name="T26" fmla="*/ 134211 w 3644063"/>
                <a:gd name="T27" fmla="*/ 3546942 h 3641722"/>
                <a:gd name="T28" fmla="*/ 27848 w 3644063"/>
                <a:gd name="T29" fmla="*/ 3402478 h 3641722"/>
                <a:gd name="T30" fmla="*/ 18097 w 3644063"/>
                <a:gd name="T31" fmla="*/ 3110606 h 3641722"/>
                <a:gd name="T32" fmla="*/ 76154 w 3644063"/>
                <a:gd name="T33" fmla="*/ 1993006 h 3641722"/>
                <a:gd name="T34" fmla="*/ 76154 w 3644063"/>
                <a:gd name="T35" fmla="*/ 1862378 h 3641722"/>
                <a:gd name="T36" fmla="*/ 148725 w 3644063"/>
                <a:gd name="T37" fmla="*/ 1818835 h 3641722"/>
                <a:gd name="T38" fmla="*/ 206782 w 3644063"/>
                <a:gd name="T39" fmla="*/ 1804321 h 3641722"/>
                <a:gd name="T40" fmla="*/ 380954 w 3644063"/>
                <a:gd name="T41" fmla="*/ 1818835 h 3641722"/>
                <a:gd name="T42" fmla="*/ 613182 w 3644063"/>
                <a:gd name="T43" fmla="*/ 1818835 h 3641722"/>
                <a:gd name="T44" fmla="*/ 671240 w 3644063"/>
                <a:gd name="T45" fmla="*/ 1804321 h 3641722"/>
                <a:gd name="T46" fmla="*/ 685754 w 3644063"/>
                <a:gd name="T47" fmla="*/ 1601121 h 3641722"/>
                <a:gd name="T48" fmla="*/ 700268 w 3644063"/>
                <a:gd name="T49" fmla="*/ 1426949 h 3641722"/>
                <a:gd name="T50" fmla="*/ 830897 w 3644063"/>
                <a:gd name="T51" fmla="*/ 1296321 h 3641722"/>
                <a:gd name="T52" fmla="*/ 1063127 w 3644063"/>
                <a:gd name="T53" fmla="*/ 1296321 h 3641722"/>
                <a:gd name="T54" fmla="*/ 1208270 w 3644063"/>
                <a:gd name="T55" fmla="*/ 1470492 h 3641722"/>
                <a:gd name="T56" fmla="*/ 1237299 w 3644063"/>
                <a:gd name="T57" fmla="*/ 1615635 h 3641722"/>
                <a:gd name="T58" fmla="*/ 1222784 w 3644063"/>
                <a:gd name="T59" fmla="*/ 1760778 h 3641722"/>
                <a:gd name="T60" fmla="*/ 1324384 w 3644063"/>
                <a:gd name="T61" fmla="*/ 1789806 h 3641722"/>
                <a:gd name="T62" fmla="*/ 1440499 w 3644063"/>
                <a:gd name="T63" fmla="*/ 1804321 h 3641722"/>
                <a:gd name="T64" fmla="*/ 1774327 w 3644063"/>
                <a:gd name="T65" fmla="*/ 1789806 h 3641722"/>
                <a:gd name="T66" fmla="*/ 1832384 w 3644063"/>
                <a:gd name="T67" fmla="*/ 1673692 h 3641722"/>
                <a:gd name="T68" fmla="*/ 1817870 w 3644063"/>
                <a:gd name="T69" fmla="*/ 1426949 h 3641722"/>
                <a:gd name="T70" fmla="*/ 1817870 w 3644063"/>
                <a:gd name="T71" fmla="*/ 1325349 h 3641722"/>
                <a:gd name="T72" fmla="*/ 1817870 w 3644063"/>
                <a:gd name="T73" fmla="*/ 1194721 h 3641722"/>
                <a:gd name="T74" fmla="*/ 1977527 w 3644063"/>
                <a:gd name="T75" fmla="*/ 1180206 h 3641722"/>
                <a:gd name="T76" fmla="*/ 2108155 w 3644063"/>
                <a:gd name="T77" fmla="*/ 1180206 h 3641722"/>
                <a:gd name="T78" fmla="*/ 2238783 w 3644063"/>
                <a:gd name="T79" fmla="*/ 1122149 h 3641722"/>
                <a:gd name="T80" fmla="*/ 2340383 w 3644063"/>
                <a:gd name="T81" fmla="*/ 1035063 h 3641722"/>
                <a:gd name="T82" fmla="*/ 2369411 w 3644063"/>
                <a:gd name="T83" fmla="*/ 918949 h 3641722"/>
                <a:gd name="T84" fmla="*/ 2325869 w 3644063"/>
                <a:gd name="T85" fmla="*/ 788321 h 3641722"/>
                <a:gd name="T86" fmla="*/ 2180725 w 3644063"/>
                <a:gd name="T87" fmla="*/ 686721 h 3641722"/>
                <a:gd name="T88" fmla="*/ 1992042 w 3644063"/>
                <a:gd name="T89" fmla="*/ 672206 h 3641722"/>
                <a:gd name="T90" fmla="*/ 1861413 w 3644063"/>
                <a:gd name="T91" fmla="*/ 672206 h 3641722"/>
                <a:gd name="T92" fmla="*/ 1817870 w 3644063"/>
                <a:gd name="T93" fmla="*/ 541578 h 3641722"/>
                <a:gd name="T94" fmla="*/ 1803356 w 3644063"/>
                <a:gd name="T95" fmla="*/ 381921 h 3641722"/>
                <a:gd name="T96" fmla="*/ 1803356 w 3644063"/>
                <a:gd name="T97" fmla="*/ 207749 h 3641722"/>
                <a:gd name="T98" fmla="*/ 1817870 w 3644063"/>
                <a:gd name="T99" fmla="*/ 62606 h 3641722"/>
                <a:gd name="T100" fmla="*/ 1861413 w 3644063"/>
                <a:gd name="T101" fmla="*/ 4549 h 3641722"/>
                <a:gd name="T102" fmla="*/ 1933984 w 3644063"/>
                <a:gd name="T103" fmla="*/ 19063 h 3641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44063"/>
                <a:gd name="T157" fmla="*/ 0 h 3641722"/>
                <a:gd name="T158" fmla="*/ 3644063 w 3644063"/>
                <a:gd name="T159" fmla="*/ 3641722 h 3641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44063" h="3641722">
                  <a:moveTo>
                    <a:pt x="1933982" y="19063"/>
                  </a:moveTo>
                  <a:cubicBezTo>
                    <a:pt x="2098477" y="31158"/>
                    <a:pt x="2669372" y="72283"/>
                    <a:pt x="2848382" y="77121"/>
                  </a:cubicBezTo>
                  <a:cubicBezTo>
                    <a:pt x="3027392" y="81959"/>
                    <a:pt x="2901602" y="52930"/>
                    <a:pt x="3008040" y="48092"/>
                  </a:cubicBezTo>
                  <a:cubicBezTo>
                    <a:pt x="3114478" y="43254"/>
                    <a:pt x="3382992" y="-2708"/>
                    <a:pt x="3487011" y="48092"/>
                  </a:cubicBezTo>
                  <a:cubicBezTo>
                    <a:pt x="3591030" y="98892"/>
                    <a:pt x="3607964" y="219844"/>
                    <a:pt x="3632154" y="352892"/>
                  </a:cubicBezTo>
                  <a:cubicBezTo>
                    <a:pt x="3656345" y="485940"/>
                    <a:pt x="3636992" y="403692"/>
                    <a:pt x="3632154" y="846378"/>
                  </a:cubicBezTo>
                  <a:cubicBezTo>
                    <a:pt x="3627316" y="1289064"/>
                    <a:pt x="3610382" y="2588092"/>
                    <a:pt x="3603125" y="3009006"/>
                  </a:cubicBezTo>
                  <a:cubicBezTo>
                    <a:pt x="3595868" y="3429920"/>
                    <a:pt x="3600706" y="3287196"/>
                    <a:pt x="3588611" y="3371863"/>
                  </a:cubicBezTo>
                  <a:cubicBezTo>
                    <a:pt x="3576516" y="3456530"/>
                    <a:pt x="3569259" y="3473463"/>
                    <a:pt x="3530554" y="3517006"/>
                  </a:cubicBezTo>
                  <a:cubicBezTo>
                    <a:pt x="3491849" y="3560549"/>
                    <a:pt x="3443468" y="3613768"/>
                    <a:pt x="3356382" y="3633121"/>
                  </a:cubicBezTo>
                  <a:cubicBezTo>
                    <a:pt x="3269296" y="3652474"/>
                    <a:pt x="3008040" y="3633121"/>
                    <a:pt x="3008040" y="3633121"/>
                  </a:cubicBezTo>
                  <a:lnTo>
                    <a:pt x="206782" y="3575063"/>
                  </a:lnTo>
                  <a:cubicBezTo>
                    <a:pt x="-261077" y="3564669"/>
                    <a:pt x="212981" y="3575442"/>
                    <a:pt x="200886" y="3570755"/>
                  </a:cubicBezTo>
                  <a:cubicBezTo>
                    <a:pt x="188791" y="3566068"/>
                    <a:pt x="128126" y="3558319"/>
                    <a:pt x="134211" y="3546942"/>
                  </a:cubicBezTo>
                  <a:cubicBezTo>
                    <a:pt x="140296" y="3535565"/>
                    <a:pt x="47200" y="3475202"/>
                    <a:pt x="27848" y="3402479"/>
                  </a:cubicBezTo>
                  <a:cubicBezTo>
                    <a:pt x="8496" y="3329756"/>
                    <a:pt x="10046" y="3345518"/>
                    <a:pt x="18097" y="3110606"/>
                  </a:cubicBezTo>
                  <a:cubicBezTo>
                    <a:pt x="26148" y="2875694"/>
                    <a:pt x="66478" y="2201044"/>
                    <a:pt x="76154" y="1993006"/>
                  </a:cubicBezTo>
                  <a:cubicBezTo>
                    <a:pt x="85830" y="1784968"/>
                    <a:pt x="64059" y="1891406"/>
                    <a:pt x="76154" y="1862378"/>
                  </a:cubicBezTo>
                  <a:cubicBezTo>
                    <a:pt x="88249" y="1833350"/>
                    <a:pt x="126954" y="1828511"/>
                    <a:pt x="148725" y="1818835"/>
                  </a:cubicBezTo>
                  <a:cubicBezTo>
                    <a:pt x="170496" y="1809159"/>
                    <a:pt x="168077" y="1804321"/>
                    <a:pt x="206782" y="1804321"/>
                  </a:cubicBezTo>
                  <a:cubicBezTo>
                    <a:pt x="245487" y="1804321"/>
                    <a:pt x="313221" y="1816416"/>
                    <a:pt x="380954" y="1818835"/>
                  </a:cubicBezTo>
                  <a:cubicBezTo>
                    <a:pt x="448687" y="1821254"/>
                    <a:pt x="613182" y="1818835"/>
                    <a:pt x="613182" y="1818835"/>
                  </a:cubicBezTo>
                  <a:cubicBezTo>
                    <a:pt x="661563" y="1816416"/>
                    <a:pt x="659145" y="1840607"/>
                    <a:pt x="671240" y="1804321"/>
                  </a:cubicBezTo>
                  <a:cubicBezTo>
                    <a:pt x="683335" y="1768035"/>
                    <a:pt x="680916" y="1664016"/>
                    <a:pt x="685754" y="1601121"/>
                  </a:cubicBezTo>
                  <a:cubicBezTo>
                    <a:pt x="690592" y="1538226"/>
                    <a:pt x="676078" y="1477749"/>
                    <a:pt x="700268" y="1426949"/>
                  </a:cubicBezTo>
                  <a:cubicBezTo>
                    <a:pt x="724458" y="1376149"/>
                    <a:pt x="770421" y="1318092"/>
                    <a:pt x="830897" y="1296321"/>
                  </a:cubicBezTo>
                  <a:cubicBezTo>
                    <a:pt x="891373" y="1274550"/>
                    <a:pt x="1000230" y="1267293"/>
                    <a:pt x="1063125" y="1296321"/>
                  </a:cubicBezTo>
                  <a:cubicBezTo>
                    <a:pt x="1126020" y="1325349"/>
                    <a:pt x="1179239" y="1417273"/>
                    <a:pt x="1208268" y="1470492"/>
                  </a:cubicBezTo>
                  <a:cubicBezTo>
                    <a:pt x="1237297" y="1523711"/>
                    <a:pt x="1234878" y="1567254"/>
                    <a:pt x="1237297" y="1615635"/>
                  </a:cubicBezTo>
                  <a:cubicBezTo>
                    <a:pt x="1239716" y="1664016"/>
                    <a:pt x="1208268" y="1731750"/>
                    <a:pt x="1222782" y="1760778"/>
                  </a:cubicBezTo>
                  <a:cubicBezTo>
                    <a:pt x="1237296" y="1789806"/>
                    <a:pt x="1288096" y="1782549"/>
                    <a:pt x="1324382" y="1789806"/>
                  </a:cubicBezTo>
                  <a:cubicBezTo>
                    <a:pt x="1360668" y="1797063"/>
                    <a:pt x="1365507" y="1804321"/>
                    <a:pt x="1440497" y="1804321"/>
                  </a:cubicBezTo>
                  <a:cubicBezTo>
                    <a:pt x="1515487" y="1804321"/>
                    <a:pt x="1709011" y="1811578"/>
                    <a:pt x="1774325" y="1789806"/>
                  </a:cubicBezTo>
                  <a:cubicBezTo>
                    <a:pt x="1839639" y="1768035"/>
                    <a:pt x="1825125" y="1734168"/>
                    <a:pt x="1832382" y="1673692"/>
                  </a:cubicBezTo>
                  <a:cubicBezTo>
                    <a:pt x="1839639" y="1613216"/>
                    <a:pt x="1820287" y="1485006"/>
                    <a:pt x="1817868" y="1426949"/>
                  </a:cubicBezTo>
                  <a:cubicBezTo>
                    <a:pt x="1815449" y="1368892"/>
                    <a:pt x="1817868" y="1325349"/>
                    <a:pt x="1817868" y="1325349"/>
                  </a:cubicBezTo>
                  <a:cubicBezTo>
                    <a:pt x="1817868" y="1286644"/>
                    <a:pt x="1791259" y="1218911"/>
                    <a:pt x="1817868" y="1194721"/>
                  </a:cubicBezTo>
                  <a:cubicBezTo>
                    <a:pt x="1844477" y="1170531"/>
                    <a:pt x="1929144" y="1182625"/>
                    <a:pt x="1977525" y="1180206"/>
                  </a:cubicBezTo>
                  <a:cubicBezTo>
                    <a:pt x="2025906" y="1177787"/>
                    <a:pt x="2064611" y="1189882"/>
                    <a:pt x="2108154" y="1180206"/>
                  </a:cubicBezTo>
                  <a:cubicBezTo>
                    <a:pt x="2151697" y="1170530"/>
                    <a:pt x="2200077" y="1146339"/>
                    <a:pt x="2238782" y="1122149"/>
                  </a:cubicBezTo>
                  <a:cubicBezTo>
                    <a:pt x="2277487" y="1097959"/>
                    <a:pt x="2318611" y="1068930"/>
                    <a:pt x="2340382" y="1035063"/>
                  </a:cubicBezTo>
                  <a:cubicBezTo>
                    <a:pt x="2362153" y="1001196"/>
                    <a:pt x="2371830" y="960073"/>
                    <a:pt x="2369411" y="918949"/>
                  </a:cubicBezTo>
                  <a:cubicBezTo>
                    <a:pt x="2366992" y="877825"/>
                    <a:pt x="2357316" y="827026"/>
                    <a:pt x="2325868" y="788321"/>
                  </a:cubicBezTo>
                  <a:cubicBezTo>
                    <a:pt x="2294420" y="749616"/>
                    <a:pt x="2236363" y="706074"/>
                    <a:pt x="2180725" y="686721"/>
                  </a:cubicBezTo>
                  <a:cubicBezTo>
                    <a:pt x="2125087" y="667369"/>
                    <a:pt x="2045259" y="674625"/>
                    <a:pt x="1992040" y="672206"/>
                  </a:cubicBezTo>
                  <a:cubicBezTo>
                    <a:pt x="1938821" y="669787"/>
                    <a:pt x="1890440" y="693977"/>
                    <a:pt x="1861411" y="672206"/>
                  </a:cubicBezTo>
                  <a:cubicBezTo>
                    <a:pt x="1832382" y="650435"/>
                    <a:pt x="1827544" y="589959"/>
                    <a:pt x="1817868" y="541578"/>
                  </a:cubicBezTo>
                  <a:cubicBezTo>
                    <a:pt x="1808192" y="493197"/>
                    <a:pt x="1805773" y="437559"/>
                    <a:pt x="1803354" y="381921"/>
                  </a:cubicBezTo>
                  <a:cubicBezTo>
                    <a:pt x="1800935" y="326283"/>
                    <a:pt x="1800935" y="260968"/>
                    <a:pt x="1803354" y="207749"/>
                  </a:cubicBezTo>
                  <a:cubicBezTo>
                    <a:pt x="1805773" y="154530"/>
                    <a:pt x="1817868" y="62606"/>
                    <a:pt x="1817868" y="62606"/>
                  </a:cubicBezTo>
                  <a:cubicBezTo>
                    <a:pt x="1827544" y="28739"/>
                    <a:pt x="1839640" y="16644"/>
                    <a:pt x="1861411" y="4549"/>
                  </a:cubicBezTo>
                  <a:cubicBezTo>
                    <a:pt x="1883182" y="-7546"/>
                    <a:pt x="1769487" y="6968"/>
                    <a:pt x="1933982" y="19063"/>
                  </a:cubicBezTo>
                  <a:close/>
                </a:path>
              </a:pathLst>
            </a:custGeom>
            <a:solidFill>
              <a:srgbClr val="FFDE07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grpSp>
          <p:nvGrpSpPr>
            <p:cNvPr id="44043" name="Группа 7"/>
            <p:cNvGrpSpPr>
              <a:grpSpLocks/>
            </p:cNvGrpSpPr>
            <p:nvPr/>
          </p:nvGrpSpPr>
          <p:grpSpPr bwMode="auto">
            <a:xfrm>
              <a:off x="1728589" y="1215363"/>
              <a:ext cx="4536505" cy="4617012"/>
              <a:chOff x="3322637" y="715141"/>
              <a:chExt cx="4876800" cy="4963346"/>
            </a:xfrm>
          </p:grpSpPr>
          <p:sp>
            <p:nvSpPr>
              <p:cNvPr id="44044" name="Полилиния: фигура 4"/>
              <p:cNvSpPr>
                <a:spLocks/>
              </p:cNvSpPr>
              <p:nvPr/>
            </p:nvSpPr>
            <p:spPr bwMode="auto">
              <a:xfrm>
                <a:off x="3377521" y="853919"/>
                <a:ext cx="2514377" cy="1948951"/>
              </a:xfrm>
              <a:custGeom>
                <a:avLst/>
                <a:gdLst>
                  <a:gd name="T0" fmla="*/ 207508 w 2514377"/>
                  <a:gd name="T1" fmla="*/ 2425 h 1948951"/>
                  <a:gd name="T2" fmla="*/ 1789567 w 2514377"/>
                  <a:gd name="T3" fmla="*/ 60482 h 1948951"/>
                  <a:gd name="T4" fmla="*/ 1949224 w 2514377"/>
                  <a:gd name="T5" fmla="*/ 684596 h 1948951"/>
                  <a:gd name="T6" fmla="*/ 2457223 w 2514377"/>
                  <a:gd name="T7" fmla="*/ 757168 h 1948951"/>
                  <a:gd name="T8" fmla="*/ 2500765 w 2514377"/>
                  <a:gd name="T9" fmla="*/ 960368 h 1948951"/>
                  <a:gd name="T10" fmla="*/ 2442709 w 2514377"/>
                  <a:gd name="T11" fmla="*/ 1178082 h 1948951"/>
                  <a:gd name="T12" fmla="*/ 2224993 w 2514377"/>
                  <a:gd name="T13" fmla="*/ 1236139 h 1948951"/>
                  <a:gd name="T14" fmla="*/ 1963738 w 2514377"/>
                  <a:gd name="T15" fmla="*/ 1279682 h 1948951"/>
                  <a:gd name="T16" fmla="*/ 1949224 w 2514377"/>
                  <a:gd name="T17" fmla="*/ 1381282 h 1948951"/>
                  <a:gd name="T18" fmla="*/ 1920195 w 2514377"/>
                  <a:gd name="T19" fmla="*/ 1628025 h 1948951"/>
                  <a:gd name="T20" fmla="*/ 1934710 w 2514377"/>
                  <a:gd name="T21" fmla="*/ 1831225 h 1948951"/>
                  <a:gd name="T22" fmla="*/ 1934710 w 2514377"/>
                  <a:gd name="T23" fmla="*/ 1932825 h 1948951"/>
                  <a:gd name="T24" fmla="*/ 1658938 w 2514377"/>
                  <a:gd name="T25" fmla="*/ 1947339 h 1948951"/>
                  <a:gd name="T26" fmla="*/ 1441224 w 2514377"/>
                  <a:gd name="T27" fmla="*/ 1918311 h 1948951"/>
                  <a:gd name="T28" fmla="*/ 1281567 w 2514377"/>
                  <a:gd name="T29" fmla="*/ 1889282 h 1948951"/>
                  <a:gd name="T30" fmla="*/ 1267052 w 2514377"/>
                  <a:gd name="T31" fmla="*/ 1773168 h 1948951"/>
                  <a:gd name="T32" fmla="*/ 1267052 w 2514377"/>
                  <a:gd name="T33" fmla="*/ 1642539 h 1948951"/>
                  <a:gd name="T34" fmla="*/ 1238024 w 2514377"/>
                  <a:gd name="T35" fmla="*/ 1497396 h 1948951"/>
                  <a:gd name="T36" fmla="*/ 1121910 w 2514377"/>
                  <a:gd name="T37" fmla="*/ 1381282 h 1948951"/>
                  <a:gd name="T38" fmla="*/ 1034822 w 2514377"/>
                  <a:gd name="T39" fmla="*/ 1366768 h 1948951"/>
                  <a:gd name="T40" fmla="*/ 846136 w 2514377"/>
                  <a:gd name="T41" fmla="*/ 1366768 h 1948951"/>
                  <a:gd name="T42" fmla="*/ 773565 w 2514377"/>
                  <a:gd name="T43" fmla="*/ 1424825 h 1948951"/>
                  <a:gd name="T44" fmla="*/ 715508 w 2514377"/>
                  <a:gd name="T45" fmla="*/ 1497396 h 1948951"/>
                  <a:gd name="T46" fmla="*/ 715508 w 2514377"/>
                  <a:gd name="T47" fmla="*/ 1613511 h 1948951"/>
                  <a:gd name="T48" fmla="*/ 700993 w 2514377"/>
                  <a:gd name="T49" fmla="*/ 1729625 h 1948951"/>
                  <a:gd name="T50" fmla="*/ 700993 w 2514377"/>
                  <a:gd name="T51" fmla="*/ 1845739 h 1948951"/>
                  <a:gd name="T52" fmla="*/ 671965 w 2514377"/>
                  <a:gd name="T53" fmla="*/ 1903796 h 1948951"/>
                  <a:gd name="T54" fmla="*/ 425222 w 2514377"/>
                  <a:gd name="T55" fmla="*/ 1932825 h 1948951"/>
                  <a:gd name="T56" fmla="*/ 105908 w 2514377"/>
                  <a:gd name="T57" fmla="*/ 1932825 h 1948951"/>
                  <a:gd name="T58" fmla="*/ 4308 w 2514377"/>
                  <a:gd name="T59" fmla="*/ 1802196 h 1948951"/>
                  <a:gd name="T60" fmla="*/ 18822 w 2514377"/>
                  <a:gd name="T61" fmla="*/ 1526425 h 1948951"/>
                  <a:gd name="T62" fmla="*/ 18822 w 2514377"/>
                  <a:gd name="T63" fmla="*/ 1279682 h 1948951"/>
                  <a:gd name="T64" fmla="*/ 47850 w 2514377"/>
                  <a:gd name="T65" fmla="*/ 844253 h 1948951"/>
                  <a:gd name="T66" fmla="*/ 18822 w 2514377"/>
                  <a:gd name="T67" fmla="*/ 510425 h 1948951"/>
                  <a:gd name="T68" fmla="*/ 47850 w 2514377"/>
                  <a:gd name="T69" fmla="*/ 162082 h 1948951"/>
                  <a:gd name="T70" fmla="*/ 207508 w 2514377"/>
                  <a:gd name="T71" fmla="*/ 2425 h 194895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4377"/>
                  <a:gd name="T109" fmla="*/ 0 h 1948951"/>
                  <a:gd name="T110" fmla="*/ 2514377 w 2514377"/>
                  <a:gd name="T111" fmla="*/ 1948951 h 194895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4377" h="1948951">
                    <a:moveTo>
                      <a:pt x="207508" y="2425"/>
                    </a:moveTo>
                    <a:cubicBezTo>
                      <a:pt x="497794" y="-14508"/>
                      <a:pt x="1455736" y="62901"/>
                      <a:pt x="1789565" y="60482"/>
                    </a:cubicBezTo>
                    <a:cubicBezTo>
                      <a:pt x="2123394" y="58063"/>
                      <a:pt x="1837946" y="568482"/>
                      <a:pt x="1949222" y="684596"/>
                    </a:cubicBezTo>
                    <a:cubicBezTo>
                      <a:pt x="2060498" y="800710"/>
                      <a:pt x="2365298" y="711206"/>
                      <a:pt x="2457222" y="757168"/>
                    </a:cubicBezTo>
                    <a:cubicBezTo>
                      <a:pt x="2549146" y="803130"/>
                      <a:pt x="2503184" y="890216"/>
                      <a:pt x="2500765" y="960368"/>
                    </a:cubicBezTo>
                    <a:cubicBezTo>
                      <a:pt x="2498346" y="1030520"/>
                      <a:pt x="2488670" y="1132120"/>
                      <a:pt x="2442708" y="1178082"/>
                    </a:cubicBezTo>
                    <a:cubicBezTo>
                      <a:pt x="2396746" y="1224044"/>
                      <a:pt x="2304822" y="1219206"/>
                      <a:pt x="2224993" y="1236139"/>
                    </a:cubicBezTo>
                    <a:cubicBezTo>
                      <a:pt x="2145164" y="1253072"/>
                      <a:pt x="2009698" y="1255492"/>
                      <a:pt x="1963736" y="1279682"/>
                    </a:cubicBezTo>
                    <a:cubicBezTo>
                      <a:pt x="1917774" y="1303872"/>
                      <a:pt x="1956479" y="1323225"/>
                      <a:pt x="1949222" y="1381282"/>
                    </a:cubicBezTo>
                    <a:cubicBezTo>
                      <a:pt x="1941965" y="1439339"/>
                      <a:pt x="1922612" y="1553035"/>
                      <a:pt x="1920193" y="1628025"/>
                    </a:cubicBezTo>
                    <a:cubicBezTo>
                      <a:pt x="1917774" y="1703015"/>
                      <a:pt x="1932289" y="1780425"/>
                      <a:pt x="1934708" y="1831225"/>
                    </a:cubicBezTo>
                    <a:cubicBezTo>
                      <a:pt x="1937127" y="1882025"/>
                      <a:pt x="1980670" y="1913473"/>
                      <a:pt x="1934708" y="1932825"/>
                    </a:cubicBezTo>
                    <a:cubicBezTo>
                      <a:pt x="1888746" y="1952177"/>
                      <a:pt x="1741184" y="1949758"/>
                      <a:pt x="1658936" y="1947339"/>
                    </a:cubicBezTo>
                    <a:cubicBezTo>
                      <a:pt x="1576688" y="1944920"/>
                      <a:pt x="1504117" y="1927987"/>
                      <a:pt x="1441222" y="1918311"/>
                    </a:cubicBezTo>
                    <a:cubicBezTo>
                      <a:pt x="1378327" y="1908635"/>
                      <a:pt x="1310594" y="1913472"/>
                      <a:pt x="1281565" y="1889282"/>
                    </a:cubicBezTo>
                    <a:cubicBezTo>
                      <a:pt x="1252536" y="1865092"/>
                      <a:pt x="1269469" y="1814292"/>
                      <a:pt x="1267050" y="1773168"/>
                    </a:cubicBezTo>
                    <a:cubicBezTo>
                      <a:pt x="1264631" y="1732044"/>
                      <a:pt x="1271888" y="1688501"/>
                      <a:pt x="1267050" y="1642539"/>
                    </a:cubicBezTo>
                    <a:cubicBezTo>
                      <a:pt x="1262212" y="1596577"/>
                      <a:pt x="1262212" y="1540939"/>
                      <a:pt x="1238022" y="1497396"/>
                    </a:cubicBezTo>
                    <a:cubicBezTo>
                      <a:pt x="1213832" y="1453853"/>
                      <a:pt x="1155775" y="1403053"/>
                      <a:pt x="1121908" y="1381282"/>
                    </a:cubicBezTo>
                    <a:cubicBezTo>
                      <a:pt x="1088041" y="1359511"/>
                      <a:pt x="1080784" y="1369187"/>
                      <a:pt x="1034822" y="1366768"/>
                    </a:cubicBezTo>
                    <a:cubicBezTo>
                      <a:pt x="988860" y="1364349"/>
                      <a:pt x="889679" y="1357092"/>
                      <a:pt x="846136" y="1366768"/>
                    </a:cubicBezTo>
                    <a:cubicBezTo>
                      <a:pt x="802593" y="1376444"/>
                      <a:pt x="795336" y="1403054"/>
                      <a:pt x="773565" y="1424825"/>
                    </a:cubicBezTo>
                    <a:cubicBezTo>
                      <a:pt x="751794" y="1446596"/>
                      <a:pt x="725184" y="1465948"/>
                      <a:pt x="715508" y="1497396"/>
                    </a:cubicBezTo>
                    <a:cubicBezTo>
                      <a:pt x="705832" y="1528844"/>
                      <a:pt x="717927" y="1574806"/>
                      <a:pt x="715508" y="1613511"/>
                    </a:cubicBezTo>
                    <a:cubicBezTo>
                      <a:pt x="713089" y="1652216"/>
                      <a:pt x="703412" y="1690920"/>
                      <a:pt x="700993" y="1729625"/>
                    </a:cubicBezTo>
                    <a:cubicBezTo>
                      <a:pt x="698574" y="1768330"/>
                      <a:pt x="700993" y="1845739"/>
                      <a:pt x="700993" y="1845739"/>
                    </a:cubicBezTo>
                    <a:cubicBezTo>
                      <a:pt x="696155" y="1874768"/>
                      <a:pt x="717927" y="1889282"/>
                      <a:pt x="671965" y="1903796"/>
                    </a:cubicBezTo>
                    <a:cubicBezTo>
                      <a:pt x="626003" y="1918310"/>
                      <a:pt x="519565" y="1927987"/>
                      <a:pt x="425222" y="1932825"/>
                    </a:cubicBezTo>
                    <a:cubicBezTo>
                      <a:pt x="330879" y="1937663"/>
                      <a:pt x="176060" y="1954597"/>
                      <a:pt x="105908" y="1932825"/>
                    </a:cubicBezTo>
                    <a:cubicBezTo>
                      <a:pt x="35756" y="1911054"/>
                      <a:pt x="18822" y="1869929"/>
                      <a:pt x="4308" y="1802196"/>
                    </a:cubicBezTo>
                    <a:cubicBezTo>
                      <a:pt x="-10206" y="1734463"/>
                      <a:pt x="16403" y="1613511"/>
                      <a:pt x="18822" y="1526425"/>
                    </a:cubicBezTo>
                    <a:cubicBezTo>
                      <a:pt x="21241" y="1439339"/>
                      <a:pt x="13984" y="1393377"/>
                      <a:pt x="18822" y="1279682"/>
                    </a:cubicBezTo>
                    <a:cubicBezTo>
                      <a:pt x="23660" y="1165987"/>
                      <a:pt x="47850" y="972462"/>
                      <a:pt x="47850" y="844253"/>
                    </a:cubicBezTo>
                    <a:cubicBezTo>
                      <a:pt x="47850" y="716044"/>
                      <a:pt x="18822" y="624120"/>
                      <a:pt x="18822" y="510425"/>
                    </a:cubicBezTo>
                    <a:cubicBezTo>
                      <a:pt x="18822" y="396730"/>
                      <a:pt x="21241" y="246749"/>
                      <a:pt x="47850" y="162082"/>
                    </a:cubicBezTo>
                    <a:cubicBezTo>
                      <a:pt x="74459" y="77415"/>
                      <a:pt x="-82778" y="19358"/>
                      <a:pt x="207508" y="2425"/>
                    </a:cubicBezTo>
                    <a:close/>
                  </a:path>
                </a:pathLst>
              </a:custGeom>
              <a:solidFill>
                <a:srgbClr val="FFDE07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ru-RU"/>
              </a:p>
            </p:txBody>
          </p:sp>
          <p:pic>
            <p:nvPicPr>
              <p:cNvPr id="44045" name="Рисунок 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22637" y="801687"/>
                <a:ext cx="487680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3322637" y="715141"/>
                <a:ext cx="2153392" cy="2069821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900" b="0" dirty="0">
                    <a:solidFill>
                      <a:srgbClr val="D61621"/>
                    </a:solidFill>
                    <a:effectLst>
                      <a:outerShdw blurRad="431165" dir="5400000" sx="99000" sy="99000" algn="ctr" rotWithShape="0">
                        <a:schemeClr val="bg1">
                          <a:lumMod val="50000"/>
                          <a:alpha val="30000"/>
                        </a:schemeClr>
                      </a:outerShdw>
                    </a:effectLst>
                    <a:latin typeface="Montserrat ExtraBold" panose="00000900000000000000" pitchFamily="2" charset="-52"/>
                    <a:cs typeface="+mn-cs"/>
                  </a:rPr>
                  <a:t>1С-ЭДО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1843088" y="2365375"/>
            <a:ext cx="3609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0" dirty="0">
                <a:solidFill>
                  <a:schemeClr val="tx1"/>
                </a:solidFill>
                <a:latin typeface="+mn-lt"/>
                <a:cs typeface="+mn-cs"/>
              </a:rPr>
              <a:t>Встроенный модуль в конфигурациях 1С</a:t>
            </a:r>
          </a:p>
        </p:txBody>
      </p:sp>
      <p:sp>
        <p:nvSpPr>
          <p:cNvPr id="44036" name="TextBox 12"/>
          <p:cNvSpPr txBox="1">
            <a:spLocks noChangeArrowheads="1"/>
          </p:cNvSpPr>
          <p:nvPr/>
        </p:nvSpPr>
        <p:spPr bwMode="auto">
          <a:xfrm>
            <a:off x="1820863" y="3211513"/>
            <a:ext cx="395922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b="0">
                <a:solidFill>
                  <a:schemeClr val="tx1"/>
                </a:solidFill>
                <a:latin typeface="Montserrat Light"/>
              </a:rPr>
              <a:t>Без необходимости переключения в другие программы</a:t>
            </a:r>
          </a:p>
          <a:p>
            <a:pPr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b="0">
                <a:solidFill>
                  <a:schemeClr val="tx1"/>
                </a:solidFill>
                <a:latin typeface="Montserrat Light"/>
              </a:rPr>
              <a:t>Полностью интегрирован с учетной системой</a:t>
            </a:r>
          </a:p>
          <a:p>
            <a:pPr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b="0">
                <a:solidFill>
                  <a:schemeClr val="tx1"/>
                </a:solidFill>
                <a:latin typeface="Montserrat Light"/>
              </a:rPr>
              <a:t>Бизнес-логика ЭДО на стороне пользователя</a:t>
            </a:r>
          </a:p>
          <a:p>
            <a:pPr eaLnBrk="0" hangingPunct="0"/>
            <a:endParaRPr lang="ru-RU" sz="1600" b="0">
              <a:solidFill>
                <a:schemeClr val="tx1"/>
              </a:solidFill>
              <a:latin typeface="Montserrat Light"/>
            </a:endParaRP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7356475" y="2297113"/>
            <a:ext cx="41719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0" dirty="0">
                <a:solidFill>
                  <a:schemeClr val="tx1"/>
                </a:solidFill>
                <a:latin typeface="+mn-lt"/>
                <a:cs typeface="+mn-cs"/>
              </a:rPr>
              <a:t>Отдельное приложение</a:t>
            </a:r>
          </a:p>
          <a:p>
            <a:pPr eaLnBrk="0" hangingPunct="0">
              <a:defRPr/>
            </a:pPr>
            <a:r>
              <a:rPr lang="ru-RU" sz="2400" b="0" dirty="0">
                <a:solidFill>
                  <a:schemeClr val="tx1"/>
                </a:solidFill>
                <a:latin typeface="+mn-lt"/>
                <a:cs typeface="+mn-cs"/>
              </a:rPr>
              <a:t>1С:Клиент ЭДО 8</a:t>
            </a:r>
          </a:p>
        </p:txBody>
      </p:sp>
      <p:sp>
        <p:nvSpPr>
          <p:cNvPr id="44038" name="TextBox 16"/>
          <p:cNvSpPr txBox="1">
            <a:spLocks noChangeArrowheads="1"/>
          </p:cNvSpPr>
          <p:nvPr/>
        </p:nvSpPr>
        <p:spPr bwMode="auto">
          <a:xfrm>
            <a:off x="7356475" y="3216275"/>
            <a:ext cx="396081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b="0">
                <a:solidFill>
                  <a:schemeClr val="tx1"/>
                </a:solidFill>
                <a:latin typeface="Montserrat Light"/>
              </a:rPr>
              <a:t>Нет учетной программы или это не программа «1С», но нужны преимущества 1С-ЭДО</a:t>
            </a:r>
          </a:p>
          <a:p>
            <a:pPr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b="0">
                <a:solidFill>
                  <a:schemeClr val="tx1"/>
                </a:solidFill>
                <a:latin typeface="Montserrat Light"/>
              </a:rPr>
              <a:t>Есть локальная программа</a:t>
            </a:r>
            <a:br>
              <a:rPr lang="ru-RU" sz="1600" b="0">
                <a:solidFill>
                  <a:schemeClr val="tx1"/>
                </a:solidFill>
                <a:latin typeface="Montserrat Light"/>
              </a:rPr>
            </a:br>
            <a:r>
              <a:rPr lang="ru-RU" sz="1600" b="0">
                <a:solidFill>
                  <a:schemeClr val="tx1"/>
                </a:solidFill>
                <a:latin typeface="Montserrat Light"/>
              </a:rPr>
              <a:t>«1С», но хотите работать</a:t>
            </a:r>
            <a:br>
              <a:rPr lang="ru-RU" sz="1600" b="0">
                <a:solidFill>
                  <a:schemeClr val="tx1"/>
                </a:solidFill>
                <a:latin typeface="Montserrat Light"/>
              </a:rPr>
            </a:br>
            <a:r>
              <a:rPr lang="ru-RU" sz="1600" b="0">
                <a:solidFill>
                  <a:schemeClr val="tx1"/>
                </a:solidFill>
                <a:latin typeface="Montserrat Light"/>
              </a:rPr>
              <a:t>с электронными документами из</a:t>
            </a:r>
            <a:br>
              <a:rPr lang="ru-RU" sz="1600" b="0">
                <a:solidFill>
                  <a:schemeClr val="tx1"/>
                </a:solidFill>
                <a:latin typeface="Montserrat Light"/>
              </a:rPr>
            </a:br>
            <a:r>
              <a:rPr lang="ru-RU" sz="1600" b="0">
                <a:solidFill>
                  <a:schemeClr val="tx1"/>
                </a:solidFill>
                <a:latin typeface="Montserrat Light"/>
              </a:rPr>
              <a:t>веб-сервиса</a:t>
            </a:r>
          </a:p>
          <a:p>
            <a:pPr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b="0">
                <a:solidFill>
                  <a:schemeClr val="tx1"/>
                </a:solidFill>
                <a:latin typeface="Montserrat Light"/>
              </a:rPr>
              <a:t>Создан для быстрого старта обмена электронными документами</a:t>
            </a:r>
          </a:p>
          <a:p>
            <a:pPr eaLnBrk="0" hangingPunct="0"/>
            <a:endParaRPr lang="ru-RU" sz="1600" b="0">
              <a:solidFill>
                <a:schemeClr val="tx1"/>
              </a:solidFill>
              <a:latin typeface="Montserrat Light"/>
            </a:endParaRPr>
          </a:p>
        </p:txBody>
      </p:sp>
      <p:grpSp>
        <p:nvGrpSpPr>
          <p:cNvPr id="44039" name="Группа 18"/>
          <p:cNvGrpSpPr>
            <a:grpSpLocks/>
          </p:cNvGrpSpPr>
          <p:nvPr/>
        </p:nvGrpSpPr>
        <p:grpSpPr bwMode="auto">
          <a:xfrm>
            <a:off x="5761038" y="2590800"/>
            <a:ext cx="1466850" cy="1466850"/>
            <a:chOff x="3744813" y="4248199"/>
            <a:chExt cx="1466502" cy="1466502"/>
          </a:xfrm>
        </p:grpSpPr>
        <p:sp>
          <p:nvSpPr>
            <p:cNvPr id="44040" name="Прямоугольник: скругленные углы 19"/>
            <p:cNvSpPr>
              <a:spLocks noChangeArrowheads="1"/>
            </p:cNvSpPr>
            <p:nvPr/>
          </p:nvSpPr>
          <p:spPr bwMode="auto">
            <a:xfrm>
              <a:off x="3744813" y="4248199"/>
              <a:ext cx="1466502" cy="1466502"/>
            </a:xfrm>
            <a:prstGeom prst="roundRect">
              <a:avLst>
                <a:gd name="adj" fmla="val 18398"/>
              </a:avLst>
            </a:prstGeom>
            <a:solidFill>
              <a:srgbClr val="FFDD00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4"/>
                </a:buBlip>
              </a:pPr>
              <a:endParaRPr lang="ru-RU" b="0"/>
            </a:p>
          </p:txBody>
        </p:sp>
        <p:pic>
          <p:nvPicPr>
            <p:cNvPr id="44041" name="Рисунок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93162" y="4356211"/>
              <a:ext cx="1169804" cy="1250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 bwMode="auto">
          <a:xfrm>
            <a:off x="1054100" y="2392363"/>
            <a:ext cx="9990138" cy="1366837"/>
          </a:xfrm>
          <a:prstGeom prst="roundRect">
            <a:avLst>
              <a:gd name="adj" fmla="val 50000"/>
            </a:avLst>
          </a:prstGeom>
          <a:solidFill>
            <a:srgbClr val="FFDE07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5700" b="0" dirty="0">
                <a:solidFill>
                  <a:schemeClr val="tx1"/>
                </a:solidFill>
                <a:latin typeface="+mj-lt"/>
                <a:cs typeface="+mn-cs"/>
              </a:rPr>
              <a:t>ЛЕГКОГО ИНТЕРФЕЙСА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6049069" y="1831582"/>
            <a:ext cx="50405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00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Montserrat ExtraBold" panose="00000900000000000000" pitchFamily="2" charset="-52"/>
                <a:cs typeface="+mn-cs"/>
              </a:rPr>
              <a:t>РАЗВИТИЕ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Montserrat ExtraBold" panose="00000900000000000000" pitchFamily="2" charset="-5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255713" y="3759200"/>
            <a:ext cx="8682037" cy="1497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новая визуализация карточек электронных документов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протокол обмена электронными документами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панель кратких сведений по электронному документу</a:t>
            </a:r>
          </a:p>
        </p:txBody>
      </p:sp>
      <p:pic>
        <p:nvPicPr>
          <p:cNvPr id="80900" name="Picture 2" descr="https://lh6.googleusercontent.com/proxy/Ale2gaX6bS4AwOggAH8hwLJznHX_iPtOppswt_ZLGqZ0MWrXJfnKjvFku2bCjwfqftLMIzpWi3EWd9QC85idhUfS_ZhOboJ8Ohb3F7sWD_Zel8MU-DJ-SMYgMjK355hj3VeZg46ca09IbAEpsto4QMptcHu_z5TBEiGxSMs=s0-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6908800"/>
            <a:ext cx="11617325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Рисунок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788" y="7818438"/>
            <a:ext cx="7308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Прямоугольник 16"/>
          <p:cNvSpPr>
            <a:spLocks noChangeArrowheads="1"/>
          </p:cNvSpPr>
          <p:nvPr/>
        </p:nvSpPr>
        <p:spPr bwMode="auto">
          <a:xfrm>
            <a:off x="3673475" y="12241213"/>
            <a:ext cx="568801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altLang="ru-RU" b="0"/>
          </a:p>
        </p:txBody>
      </p:sp>
      <p:pic>
        <p:nvPicPr>
          <p:cNvPr id="80903" name="Рисунок 17"/>
          <p:cNvPicPr>
            <a:picLocks noChangeAspect="1"/>
          </p:cNvPicPr>
          <p:nvPr/>
        </p:nvPicPr>
        <p:blipFill>
          <a:blip r:embed="rId6"/>
          <a:srcRect l="14716" t="46324" r="24565" b="50578"/>
          <a:stretch>
            <a:fillRect/>
          </a:stretch>
        </p:blipFill>
        <p:spPr bwMode="auto">
          <a:xfrm>
            <a:off x="3876675" y="10040938"/>
            <a:ext cx="39338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Рисунок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2588" y="8118475"/>
            <a:ext cx="64785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https://lh6.googleusercontent.com/proxy/Ale2gaX6bS4AwOggAH8hwLJznHX_iPtOppswt_ZLGqZ0MWrXJfnKjvFku2bCjwfqftLMIzpWi3EWd9QC85idhUfS_ZhOboJ8Ohb3F7sWD_Zel8MU-DJ-SMYgMjK355hj3VeZg46ca09IbAEpsto4QMptcHu_z5TBEiGxSMs=s0-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139700"/>
            <a:ext cx="11617325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788" y="1049338"/>
            <a:ext cx="73088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: скругленные углы 15">
            <a:extLst>
              <a:ext uri="{FF2B5EF4-FFF2-40B4-BE49-F238E27FC236}"/>
            </a:extLst>
          </p:cNvPr>
          <p:cNvSpPr/>
          <p:nvPr/>
        </p:nvSpPr>
        <p:spPr bwMode="auto">
          <a:xfrm>
            <a:off x="-3311525" y="3502025"/>
            <a:ext cx="2197100" cy="1177925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Краткие сведения по документу</a:t>
            </a:r>
          </a:p>
        </p:txBody>
      </p:sp>
      <p:sp>
        <p:nvSpPr>
          <p:cNvPr id="17" name="Дуга 16">
            <a:extLst>
              <a:ext uri="{FF2B5EF4-FFF2-40B4-BE49-F238E27FC236}"/>
            </a:extLst>
          </p:cNvPr>
          <p:cNvSpPr/>
          <p:nvPr/>
        </p:nvSpPr>
        <p:spPr bwMode="auto">
          <a:xfrm rot="2143233" flipH="1">
            <a:off x="-1600200" y="2773363"/>
            <a:ext cx="1160462" cy="1717675"/>
          </a:xfrm>
          <a:prstGeom prst="arc">
            <a:avLst>
              <a:gd name="adj1" fmla="val 15525290"/>
              <a:gd name="adj2" fmla="val 1364269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/>
            </a:extLst>
          </p:cNvPr>
          <p:cNvSpPr/>
          <p:nvPr/>
        </p:nvSpPr>
        <p:spPr bwMode="auto">
          <a:xfrm>
            <a:off x="12025313" y="2151063"/>
            <a:ext cx="9648825" cy="1431925"/>
          </a:xfrm>
          <a:prstGeom prst="roundRect">
            <a:avLst>
              <a:gd name="adj" fmla="val 50000"/>
            </a:avLst>
          </a:prstGeom>
          <a:solidFill>
            <a:srgbClr val="FFDE07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6000" b="0" dirty="0">
                <a:solidFill>
                  <a:schemeClr val="tx1"/>
                </a:solidFill>
                <a:latin typeface="+mn-lt"/>
                <a:cs typeface="+mn-cs"/>
              </a:rPr>
              <a:t>ЛЕГКОГО ИНТЕРФЕЙСА</a:t>
            </a: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12169749" y="1584736"/>
            <a:ext cx="50405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00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+mn-lt"/>
                <a:cs typeface="+mn-cs"/>
              </a:rPr>
              <a:t>РАЗВИТИЕ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12169775" y="3948113"/>
            <a:ext cx="8137525" cy="1497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новые карточки электронных документов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протокол обмена электронными документами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панель кратких сведений по электронному документу</a:t>
            </a:r>
          </a:p>
        </p:txBody>
      </p:sp>
      <p:pic>
        <p:nvPicPr>
          <p:cNvPr id="82952" name="Рисунок 22"/>
          <p:cNvPicPr>
            <a:picLocks noChangeAspect="1"/>
          </p:cNvPicPr>
          <p:nvPr/>
        </p:nvPicPr>
        <p:blipFill>
          <a:blip r:embed="rId6"/>
          <a:srcRect l="15646" t="45898" r="22565" b="51106"/>
          <a:stretch>
            <a:fillRect/>
          </a:stretch>
        </p:blipFill>
        <p:spPr bwMode="auto">
          <a:xfrm>
            <a:off x="3943350" y="3284538"/>
            <a:ext cx="39687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8463" y="1357313"/>
            <a:ext cx="642302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https://lh6.googleusercontent.com/proxy/Ale2gaX6bS4AwOggAH8hwLJznHX_iPtOppswt_ZLGqZ0MWrXJfnKjvFku2bCjwfqftLMIzpWi3EWd9QC85idhUfS_ZhOboJ8Ohb3F7sWD_Zel8MU-DJ-SMYgMjK355hj3VeZg46ca09IbAEpsto4QMptcHu_z5TBEiGxSMs=s0-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87738" y="-1944688"/>
            <a:ext cx="18497551" cy="1116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Рисунок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975" y="-474663"/>
            <a:ext cx="11637963" cy="730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Рисунок 24"/>
          <p:cNvPicPr>
            <a:picLocks noChangeAspect="1"/>
          </p:cNvPicPr>
          <p:nvPr/>
        </p:nvPicPr>
        <p:blipFill>
          <a:blip r:embed="rId5"/>
          <a:srcRect l="15433" t="46098" r="22916" b="51370"/>
          <a:stretch>
            <a:fillRect/>
          </a:stretch>
        </p:blipFill>
        <p:spPr bwMode="auto">
          <a:xfrm>
            <a:off x="2840038" y="3143250"/>
            <a:ext cx="6305550" cy="17145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4996" name="Рисунок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6825" y="20638"/>
            <a:ext cx="10226675" cy="67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: скругленные углы 15">
            <a:extLst>
              <a:ext uri="{FF2B5EF4-FFF2-40B4-BE49-F238E27FC236}"/>
            </a:extLst>
          </p:cNvPr>
          <p:cNvSpPr/>
          <p:nvPr/>
        </p:nvSpPr>
        <p:spPr bwMode="auto">
          <a:xfrm>
            <a:off x="336550" y="3575050"/>
            <a:ext cx="2197100" cy="1177925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Краткие сведения по документу</a:t>
            </a:r>
          </a:p>
        </p:txBody>
      </p:sp>
      <p:sp>
        <p:nvSpPr>
          <p:cNvPr id="849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938" y="2924175"/>
            <a:ext cx="631825" cy="63182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74">
            <a:extLst>
              <a:ext uri="{FF2B5EF4-FFF2-40B4-BE49-F238E27FC236}"/>
            </a:extLst>
          </p:cNvPr>
          <p:cNvSpPr/>
          <p:nvPr/>
        </p:nvSpPr>
        <p:spPr>
          <a:xfrm>
            <a:off x="6356023" y="-1863018"/>
            <a:ext cx="10206214" cy="10206209"/>
          </a:xfrm>
          <a:prstGeom prst="ellipse">
            <a:avLst/>
          </a:prstGeom>
          <a:pattFill prst="pct75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lIns="91428" tIns="45714" rIns="91428" bIns="45714" anchor="ctr"/>
          <a:lstStyle/>
          <a:p>
            <a:pPr algn="ctr" defTabSz="914309" eaLnBrk="0" hangingPunct="0">
              <a:defRPr/>
            </a:pPr>
            <a:endParaRPr lang="ru-RU" sz="450" kern="0" dirty="0" err="1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 bwMode="auto">
          <a:xfrm>
            <a:off x="2025650" y="1889125"/>
            <a:ext cx="8343900" cy="1366838"/>
          </a:xfrm>
          <a:prstGeom prst="roundRect">
            <a:avLst>
              <a:gd name="adj" fmla="val 50000"/>
            </a:avLst>
          </a:prstGeom>
          <a:solidFill>
            <a:srgbClr val="FFDE07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5700" b="0" dirty="0">
                <a:solidFill>
                  <a:schemeClr val="tx1"/>
                </a:solidFill>
                <a:latin typeface="+mj-lt"/>
                <a:cs typeface="+mn-cs"/>
              </a:rPr>
              <a:t>ЛЕГКИЕ КАРТОЧКИ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152525" y="3511550"/>
            <a:ext cx="9217025" cy="2465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состояние документооборота и подсказки по действиям с документом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индикация состояния документов в пакете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протокол обмена по электронному документу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отображение реквизитов произвольного документа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endParaRPr lang="ru-RU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70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15204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6838" y="476250"/>
            <a:ext cx="10120312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325" y="1538288"/>
            <a:ext cx="9361488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: скругленные углы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3988" y="3317875"/>
            <a:ext cx="4318000" cy="3017838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Отправка пакета – это возможность логической связи нескольких документов 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Новый интерфейс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Привычный «светофор» для состояний документов в пакете</a:t>
            </a:r>
          </a:p>
        </p:txBody>
      </p:sp>
      <p:sp>
        <p:nvSpPr>
          <p:cNvPr id="911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Легкие карточки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1595438"/>
            <a:ext cx="98234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 обмена</a:t>
            </a:r>
          </a:p>
        </p:txBody>
      </p:sp>
      <p:sp>
        <p:nvSpPr>
          <p:cNvPr id="4" name="Прямоугольник: скругленные углы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3988" y="4967288"/>
            <a:ext cx="4318000" cy="1368425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00000"/>
              </a:buClr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Просмотр из карточки электронного документа или рабочего места «Текущие дела ЭДО»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99" y="230029"/>
            <a:ext cx="5991022" cy="5818370"/>
          </a:xfrm>
          <a:prstGeom prst="roundRect">
            <a:avLst>
              <a:gd name="adj" fmla="val 440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: скругленные углы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4463" y="2252663"/>
            <a:ext cx="5127625" cy="4083050"/>
          </a:xfrm>
          <a:prstGeom prst="roundRect">
            <a:avLst>
              <a:gd name="adj" fmla="val 1568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Данные о документе 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Сведения об отправителе, получателе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Дата отправки и получения, наименование и идентификатор файла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Сведения о подписанте, дата и время подписания, номер сертификата период действия сертификата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Сведения о МЧД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388" y="2776538"/>
            <a:ext cx="47323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: скругленные углы 14">
            <a:extLst>
              <a:ext uri="{FF2B5EF4-FFF2-40B4-BE49-F238E27FC236}"/>
            </a:extLst>
          </p:cNvPr>
          <p:cNvSpPr/>
          <p:nvPr/>
        </p:nvSpPr>
        <p:spPr bwMode="auto">
          <a:xfrm>
            <a:off x="1036638" y="4606925"/>
            <a:ext cx="6624637" cy="1589088"/>
          </a:xfrm>
          <a:prstGeom prst="roundRect">
            <a:avLst>
              <a:gd name="adj" fmla="val 23032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Отправка и получение документов по выбранной: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</a:rPr>
              <a:t>Организации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</a:rPr>
              <a:t>Учетной записи </a:t>
            </a:r>
          </a:p>
        </p:txBody>
      </p:sp>
      <p:sp>
        <p:nvSpPr>
          <p:cNvPr id="972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Выборочная доставка</a:t>
            </a:r>
            <a:br>
              <a:rPr lang="ru-RU" smtClean="0"/>
            </a:br>
            <a:r>
              <a:rPr lang="ru-RU" smtClean="0"/>
              <a:t>по организации</a:t>
            </a:r>
          </a:p>
        </p:txBody>
      </p:sp>
      <p:pic>
        <p:nvPicPr>
          <p:cNvPr id="97284" name="Рисунок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1038" y="1501775"/>
            <a:ext cx="5078412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Рисунок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3563" y="2257425"/>
            <a:ext cx="39608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/>
            </a:extLst>
          </p:cNvPr>
          <p:cNvSpPr/>
          <p:nvPr/>
        </p:nvSpPr>
        <p:spPr>
          <a:xfrm>
            <a:off x="5761037" y="-1863017"/>
            <a:ext cx="10206214" cy="10206209"/>
          </a:xfrm>
          <a:prstGeom prst="ellipse">
            <a:avLst/>
          </a:prstGeom>
          <a:pattFill prst="pct75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lIns="91428" tIns="45714" rIns="91428" bIns="45714" anchor="ctr"/>
          <a:lstStyle/>
          <a:p>
            <a:pPr algn="ctr" defTabSz="914309" eaLnBrk="0" hangingPunct="0">
              <a:defRPr/>
            </a:pPr>
            <a:endParaRPr lang="ru-RU" sz="450" kern="0" dirty="0" err="1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99332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 bwMode="auto">
          <a:xfrm>
            <a:off x="1008063" y="1998663"/>
            <a:ext cx="9866312" cy="1366837"/>
          </a:xfrm>
          <a:prstGeom prst="roundRect">
            <a:avLst>
              <a:gd name="adj" fmla="val 50000"/>
            </a:avLst>
          </a:prstGeom>
          <a:solidFill>
            <a:srgbClr val="FFDE07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5700" b="0" dirty="0">
                <a:solidFill>
                  <a:schemeClr val="tx1"/>
                </a:solidFill>
                <a:latin typeface="+mn-lt"/>
                <a:cs typeface="+mn-cs"/>
              </a:rPr>
              <a:t>УПД и СЧЕТА-ФАКТУРЫ</a:t>
            </a: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1152525" y="1432336"/>
            <a:ext cx="79208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00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Montserrat ExtraBold" panose="00000900000000000000" pitchFamily="2" charset="-52"/>
                <a:cs typeface="+mn-cs"/>
              </a:rPr>
              <a:t>НОВЫЙ ФОРМАТ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Montserrat ExtraBold" panose="00000900000000000000" pitchFamily="2" charset="-5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152525" y="3671888"/>
            <a:ext cx="9361488" cy="275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Утвержден приказом ФНС России от 19.12.2023 № ЕД-7-26/970</a:t>
            </a:r>
            <a: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  <a:t>@</a:t>
            </a:r>
            <a:endParaRPr lang="ru-RU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Изменения коснулись 3-х документов:</a:t>
            </a:r>
          </a:p>
          <a:p>
            <a:pPr marL="622300" indent="-268288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Счет-фактура</a:t>
            </a:r>
          </a:p>
          <a:p>
            <a:pPr marL="622300" indent="-268288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УПД, </a:t>
            </a:r>
            <a:r>
              <a:rPr lang="ru-RU" b="0" dirty="0" err="1">
                <a:solidFill>
                  <a:schemeClr val="tx1"/>
                </a:solidFill>
                <a:latin typeface="+mn-lt"/>
                <a:cs typeface="+mn-cs"/>
              </a:rPr>
              <a:t>включаюещего</a:t>
            </a: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 счет-фактуру</a:t>
            </a:r>
          </a:p>
          <a:p>
            <a:pPr marL="622300" indent="-268288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УПД</a:t>
            </a:r>
          </a:p>
          <a:p>
            <a:pPr marL="354013" indent="-354013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9336" name="TextBox 6"/>
          <p:cNvSpPr txBox="1">
            <a:spLocks noChangeArrowheads="1"/>
          </p:cNvSpPr>
          <p:nvPr/>
        </p:nvSpPr>
        <p:spPr bwMode="auto">
          <a:xfrm>
            <a:off x="11090275" y="6048375"/>
            <a:ext cx="43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0">
                <a:solidFill>
                  <a:schemeClr val="tx1"/>
                </a:solidFill>
                <a:latin typeface="Futura PT Demi" pitchFamily="34" charset="0"/>
              </a:rPr>
              <a:t>11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2312988" y="144463"/>
            <a:ext cx="8893175" cy="1022350"/>
          </a:xfrm>
        </p:spPr>
        <p:txBody>
          <a:bodyPr/>
          <a:lstStyle/>
          <a:p>
            <a:r>
              <a:rPr lang="ru-RU" smtClean="0"/>
              <a:t>Про модуль 1С-ЭДО</a:t>
            </a:r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1022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В вашей программе 1С уже есть ЭДО, который</a:t>
            </a:r>
          </a:p>
        </p:txBody>
      </p:sp>
      <p:grpSp>
        <p:nvGrpSpPr>
          <p:cNvPr id="46083" name="Group 2"/>
          <p:cNvGrpSpPr>
            <a:grpSpLocks/>
          </p:cNvGrpSpPr>
          <p:nvPr/>
        </p:nvGrpSpPr>
        <p:grpSpPr bwMode="auto">
          <a:xfrm>
            <a:off x="187325" y="3154363"/>
            <a:ext cx="11147425" cy="4117975"/>
            <a:chOff x="1556814" y="3030145"/>
            <a:chExt cx="9003341" cy="3327062"/>
          </a:xfrm>
        </p:grpSpPr>
        <p:sp>
          <p:nvSpPr>
            <p:cNvPr id="5" name="Freeform 4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56814" y="3030145"/>
              <a:ext cx="9003341" cy="3327062"/>
            </a:xfrm>
            <a:custGeom>
              <a:avLst/>
              <a:gdLst>
                <a:gd name="connsiteX0" fmla="*/ 6096794 w 12193588"/>
                <a:gd name="connsiteY0" fmla="*/ 0 h 4505974"/>
                <a:gd name="connsiteX1" fmla="*/ 12111881 w 12193588"/>
                <a:gd name="connsiteY1" fmla="*/ 4201867 h 4505974"/>
                <a:gd name="connsiteX2" fmla="*/ 12193588 w 12193588"/>
                <a:gd name="connsiteY2" fmla="*/ 4443346 h 4505974"/>
                <a:gd name="connsiteX3" fmla="*/ 12193588 w 12193588"/>
                <a:gd name="connsiteY3" fmla="*/ 4505974 h 4505974"/>
                <a:gd name="connsiteX4" fmla="*/ 0 w 12193588"/>
                <a:gd name="connsiteY4" fmla="*/ 4505974 h 4505974"/>
                <a:gd name="connsiteX5" fmla="*/ 0 w 12193588"/>
                <a:gd name="connsiteY5" fmla="*/ 4443346 h 4505974"/>
                <a:gd name="connsiteX6" fmla="*/ 81708 w 12193588"/>
                <a:gd name="connsiteY6" fmla="*/ 4201867 h 4505974"/>
                <a:gd name="connsiteX7" fmla="*/ 6096794 w 12193588"/>
                <a:gd name="connsiteY7" fmla="*/ 0 h 450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588" h="4505974">
                  <a:moveTo>
                    <a:pt x="6096794" y="0"/>
                  </a:moveTo>
                  <a:cubicBezTo>
                    <a:pt x="8859796" y="0"/>
                    <a:pt x="11214091" y="1749888"/>
                    <a:pt x="12111881" y="4201867"/>
                  </a:cubicBezTo>
                  <a:lnTo>
                    <a:pt x="12193588" y="4443346"/>
                  </a:lnTo>
                  <a:lnTo>
                    <a:pt x="12193588" y="4505974"/>
                  </a:lnTo>
                  <a:lnTo>
                    <a:pt x="0" y="4505974"/>
                  </a:lnTo>
                  <a:lnTo>
                    <a:pt x="0" y="4443346"/>
                  </a:lnTo>
                  <a:lnTo>
                    <a:pt x="81708" y="4201867"/>
                  </a:lnTo>
                  <a:cubicBezTo>
                    <a:pt x="979497" y="1749888"/>
                    <a:pt x="3333792" y="0"/>
                    <a:pt x="609679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rgbClr val="FFDE07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50" kern="0" dirty="0">
                  <a:solidFill>
                    <a:srgbClr val="FFFFFF"/>
                  </a:solidFill>
                  <a:latin typeface="Oswald Light" pitchFamily="2" charset="-52"/>
                  <a:cs typeface="+mn-cs"/>
                </a:rPr>
                <a:t>И</a:t>
              </a:r>
              <a:endParaRPr lang="en-US" sz="450" kern="0" dirty="0">
                <a:solidFill>
                  <a:srgbClr val="FFFFFF"/>
                </a:solidFill>
                <a:latin typeface="Oswald Light" pitchFamily="2" charset="-52"/>
                <a:cs typeface="+mn-cs"/>
              </a:endParaRPr>
            </a:p>
          </p:txBody>
        </p:sp>
        <p:sp>
          <p:nvSpPr>
            <p:cNvPr id="6" name="Freeform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69817" y="4786023"/>
              <a:ext cx="4794004" cy="1571184"/>
            </a:xfrm>
            <a:custGeom>
              <a:avLst/>
              <a:gdLst>
                <a:gd name="connsiteX0" fmla="*/ 4180327 w 8360654"/>
                <a:gd name="connsiteY0" fmla="*/ 0 h 2740881"/>
                <a:gd name="connsiteX1" fmla="*/ 8288760 w 8360654"/>
                <a:gd name="connsiteY1" fmla="*/ 2581857 h 2740881"/>
                <a:gd name="connsiteX2" fmla="*/ 8360654 w 8360654"/>
                <a:gd name="connsiteY2" fmla="*/ 2740881 h 2740881"/>
                <a:gd name="connsiteX3" fmla="*/ 0 w 8360654"/>
                <a:gd name="connsiteY3" fmla="*/ 2740881 h 2740881"/>
                <a:gd name="connsiteX4" fmla="*/ 71894 w 8360654"/>
                <a:gd name="connsiteY4" fmla="*/ 2581857 h 2740881"/>
                <a:gd name="connsiteX5" fmla="*/ 4180327 w 8360654"/>
                <a:gd name="connsiteY5" fmla="*/ 0 h 27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60654" h="2740881">
                  <a:moveTo>
                    <a:pt x="4180327" y="0"/>
                  </a:moveTo>
                  <a:cubicBezTo>
                    <a:pt x="5989604" y="0"/>
                    <a:pt x="7552659" y="1054197"/>
                    <a:pt x="8288760" y="2581857"/>
                  </a:cubicBezTo>
                  <a:lnTo>
                    <a:pt x="8360654" y="2740881"/>
                  </a:lnTo>
                  <a:lnTo>
                    <a:pt x="0" y="2740881"/>
                  </a:lnTo>
                  <a:lnTo>
                    <a:pt x="71894" y="2581857"/>
                  </a:lnTo>
                  <a:cubicBezTo>
                    <a:pt x="807996" y="1054197"/>
                    <a:pt x="2371051" y="0"/>
                    <a:pt x="418032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rgbClr val="FFDE07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50" kern="0" dirty="0">
                <a:solidFill>
                  <a:srgbClr val="FFFFFF"/>
                </a:solidFill>
                <a:latin typeface="Oswald Light" pitchFamily="2" charset="-52"/>
                <a:cs typeface="+mn-cs"/>
              </a:endParaRPr>
            </a:p>
          </p:txBody>
        </p:sp>
      </p:grpSp>
      <p:sp>
        <p:nvSpPr>
          <p:cNvPr id="46084" name="Объект 2"/>
          <p:cNvSpPr txBox="1">
            <a:spLocks/>
          </p:cNvSpPr>
          <p:nvPr/>
        </p:nvSpPr>
        <p:spPr bwMode="auto">
          <a:xfrm>
            <a:off x="4681538" y="4306888"/>
            <a:ext cx="2159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r>
              <a:rPr lang="ru-RU" b="0">
                <a:solidFill>
                  <a:schemeClr val="tx1"/>
                </a:solidFill>
                <a:latin typeface="Montserrat Medium"/>
                <a:ea typeface="VTB Group Cond Book"/>
                <a:cs typeface="VTB Group Cond Light"/>
              </a:rPr>
              <a:t>Работает и выглядит одинаково для разных операторов</a:t>
            </a:r>
          </a:p>
        </p:txBody>
      </p:sp>
      <p:sp>
        <p:nvSpPr>
          <p:cNvPr id="46085" name="Объект 2"/>
          <p:cNvSpPr txBox="1">
            <a:spLocks/>
          </p:cNvSpPr>
          <p:nvPr/>
        </p:nvSpPr>
        <p:spPr bwMode="auto">
          <a:xfrm>
            <a:off x="420688" y="4340225"/>
            <a:ext cx="26035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r>
              <a:rPr lang="ru-RU" b="0">
                <a:solidFill>
                  <a:schemeClr val="tx1"/>
                </a:solidFill>
                <a:latin typeface="Montserrat Medium"/>
                <a:ea typeface="VTB Group Cond Book"/>
                <a:cs typeface="VTB Group Cond Light"/>
              </a:rPr>
              <a:t>Обеспечивает процессы ЭДО в привычном учетном решении</a:t>
            </a:r>
          </a:p>
        </p:txBody>
      </p:sp>
      <p:sp>
        <p:nvSpPr>
          <p:cNvPr id="46086" name="Объект 2"/>
          <p:cNvSpPr txBox="1">
            <a:spLocks/>
          </p:cNvSpPr>
          <p:nvPr/>
        </p:nvSpPr>
        <p:spPr bwMode="auto">
          <a:xfrm>
            <a:off x="8597900" y="4340225"/>
            <a:ext cx="23463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r>
              <a:rPr lang="ru-RU" b="0">
                <a:solidFill>
                  <a:schemeClr val="tx1"/>
                </a:solidFill>
                <a:latin typeface="Montserrat Medium"/>
                <a:ea typeface="VTB Group Cond Book"/>
                <a:cs typeface="VTB Group Cond Light"/>
              </a:rPr>
              <a:t>Снижает трудозатраты персонала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/>
            </a:extLst>
          </p:cNvPr>
          <p:cNvSpPr/>
          <p:nvPr/>
        </p:nvSpPr>
        <p:spPr bwMode="auto">
          <a:xfrm>
            <a:off x="952500" y="2690813"/>
            <a:ext cx="1404938" cy="1403350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6088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2994025"/>
            <a:ext cx="8556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: скругленные углы 19">
            <a:extLst>
              <a:ext uri="{FF2B5EF4-FFF2-40B4-BE49-F238E27FC236}"/>
            </a:extLst>
          </p:cNvPr>
          <p:cNvSpPr/>
          <p:nvPr/>
        </p:nvSpPr>
        <p:spPr bwMode="auto">
          <a:xfrm>
            <a:off x="9048750" y="2690813"/>
            <a:ext cx="1404938" cy="1403350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609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4813" y="2946400"/>
            <a:ext cx="9128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: скругленные углы 17">
            <a:extLst>
              <a:ext uri="{FF2B5EF4-FFF2-40B4-BE49-F238E27FC236}"/>
            </a:extLst>
          </p:cNvPr>
          <p:cNvSpPr/>
          <p:nvPr/>
        </p:nvSpPr>
        <p:spPr bwMode="auto">
          <a:xfrm>
            <a:off x="5089525" y="2713038"/>
            <a:ext cx="1403350" cy="1404937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6092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5900" y="2930525"/>
            <a:ext cx="9699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439863"/>
            <a:ext cx="921702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Настройки ЭДО</a:t>
            </a:r>
          </a:p>
        </p:txBody>
      </p:sp>
      <p:sp>
        <p:nvSpPr>
          <p:cNvPr id="6" name="Прямоугольник: скругленные углы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4463" y="4248150"/>
            <a:ext cx="4292600" cy="2087563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00000"/>
              </a:buClr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В настройках обмена добавлен выбор нового формата, например:</a:t>
            </a:r>
          </a:p>
          <a:p>
            <a:pPr>
              <a:buClr>
                <a:srgbClr val="C00000"/>
              </a:buClr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</a:rPr>
              <a:t>для Акта выполненных работ:</a:t>
            </a:r>
            <a:br>
              <a:rPr lang="ru-RU" altLang="ru-RU" b="0" dirty="0">
                <a:solidFill>
                  <a:schemeClr val="tx1"/>
                </a:solidFill>
                <a:latin typeface="+mn-lt"/>
              </a:rPr>
            </a:br>
            <a:r>
              <a:rPr lang="ru-RU" altLang="ru-RU" b="0" dirty="0">
                <a:solidFill>
                  <a:schemeClr val="tx1"/>
                </a:solidFill>
                <a:latin typeface="+mn-lt"/>
              </a:rPr>
              <a:t>820, 552 и 970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Данные по налоговому учету</a:t>
            </a:r>
          </a:p>
        </p:txBody>
      </p:sp>
      <p:pic>
        <p:nvPicPr>
          <p:cNvPr id="10342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25" y="1746250"/>
            <a:ext cx="9648825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389313"/>
            <a:ext cx="631825" cy="63182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Контроль маркированных</a:t>
            </a:r>
            <a:br>
              <a:rPr lang="ru-RU" smtClean="0"/>
            </a:br>
            <a:r>
              <a:rPr lang="ru-RU" smtClean="0"/>
              <a:t>товаров</a:t>
            </a:r>
          </a:p>
        </p:txBody>
      </p:sp>
      <p:grpSp>
        <p:nvGrpSpPr>
          <p:cNvPr id="105474" name="Группа 2"/>
          <p:cNvGrpSpPr>
            <a:grpSpLocks/>
          </p:cNvGrpSpPr>
          <p:nvPr/>
        </p:nvGrpSpPr>
        <p:grpSpPr bwMode="auto">
          <a:xfrm>
            <a:off x="963613" y="1546225"/>
            <a:ext cx="9594850" cy="4752975"/>
            <a:chOff x="773435" y="1305987"/>
            <a:chExt cx="10081518" cy="4993712"/>
          </a:xfrm>
        </p:grpSpPr>
        <p:pic>
          <p:nvPicPr>
            <p:cNvPr id="105476" name="Рисунок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435" y="1305987"/>
              <a:ext cx="10081518" cy="499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77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3435" y="2054646"/>
              <a:ext cx="8064896" cy="2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26638" y="3816350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 еще некоторые изменения</a:t>
            </a:r>
          </a:p>
        </p:txBody>
      </p:sp>
      <p:sp>
        <p:nvSpPr>
          <p:cNvPr id="107522" name="Объект 2"/>
          <p:cNvSpPr>
            <a:spLocks noGrp="1"/>
          </p:cNvSpPr>
          <p:nvPr>
            <p:ph idx="4294967295"/>
          </p:nvPr>
        </p:nvSpPr>
        <p:spPr>
          <a:xfrm>
            <a:off x="431800" y="1800225"/>
            <a:ext cx="10009188" cy="4319588"/>
          </a:xfrm>
        </p:spPr>
        <p:txBody>
          <a:bodyPr/>
          <a:lstStyle/>
          <a:p>
            <a:pPr>
              <a:lnSpc>
                <a:spcPct val="150000"/>
              </a:lnSpc>
              <a:buFont typeface="Futura PT Demi" pitchFamily="34" charset="0"/>
              <a:buChar char="»"/>
            </a:pPr>
            <a:r>
              <a:rPr lang="ru-RU" altLang="ru-RU" smtClean="0"/>
              <a:t>Указание стоимости прослеживаемых товаров</a:t>
            </a:r>
          </a:p>
          <a:p>
            <a:pPr>
              <a:lnSpc>
                <a:spcPct val="150000"/>
              </a:lnSpc>
              <a:buFont typeface="Futura PT Demi" pitchFamily="34" charset="0"/>
              <a:buChar char="»"/>
            </a:pPr>
            <a:r>
              <a:rPr lang="ru-RU" altLang="ru-RU" smtClean="0"/>
              <a:t>Не поддерживается ставка НДС 18%</a:t>
            </a:r>
          </a:p>
          <a:p>
            <a:pPr>
              <a:lnSpc>
                <a:spcPct val="150000"/>
              </a:lnSpc>
              <a:buFont typeface="Futura PT Demi" pitchFamily="34" charset="0"/>
              <a:buChar char="»"/>
            </a:pPr>
            <a:r>
              <a:rPr lang="ru-RU" altLang="ru-RU" smtClean="0"/>
              <a:t>Указание имени файла исправляемого документа</a:t>
            </a:r>
          </a:p>
          <a:p>
            <a:pPr>
              <a:lnSpc>
                <a:spcPct val="150000"/>
              </a:lnSpc>
              <a:buFont typeface="Futura PT Demi" pitchFamily="34" charset="0"/>
              <a:buChar char="»"/>
            </a:pPr>
            <a:r>
              <a:rPr lang="ru-RU" altLang="ru-RU" smtClean="0"/>
              <a:t>Порядок отражения показателей строки «5а»</a:t>
            </a:r>
          </a:p>
          <a:p>
            <a:pPr>
              <a:lnSpc>
                <a:spcPct val="150000"/>
              </a:lnSpc>
              <a:buFont typeface="Futura PT Demi" pitchFamily="34" charset="0"/>
              <a:buChar char="»"/>
            </a:pPr>
            <a:r>
              <a:rPr lang="ru-RU" altLang="ru-RU" smtClean="0"/>
              <a:t>Сведения о товарах, подлежащих учету в ГИС</a:t>
            </a:r>
          </a:p>
          <a:p>
            <a:pPr>
              <a:lnSpc>
                <a:spcPct val="150000"/>
              </a:lnSpc>
              <a:buFont typeface="Futura PT Demi" pitchFamily="34" charset="0"/>
              <a:buChar char="»"/>
            </a:pPr>
            <a:r>
              <a:rPr lang="ru-RU" altLang="ru-RU" smtClean="0"/>
              <a:t>Возможность указания сопроводительных документов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01625" y="4621213"/>
            <a:ext cx="7259638" cy="992187"/>
          </a:xfrm>
          <a:prstGeom prst="roundRect">
            <a:avLst>
              <a:gd name="adj" fmla="val 21673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altLang="ru-RU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57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Другие изменения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15913" y="1257300"/>
            <a:ext cx="11090275" cy="428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Поддержали работу с файлом </a:t>
            </a:r>
            <a:r>
              <a:rPr lang="ru-RU" sz="2000" b="0" dirty="0" err="1">
                <a:solidFill>
                  <a:schemeClr val="tx1"/>
                </a:solidFill>
                <a:latin typeface="+mn-lt"/>
                <a:cs typeface="+mn-cs"/>
              </a:rPr>
              <a:t>Warrant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 для абонентов </a:t>
            </a:r>
            <a:r>
              <a:rPr lang="ru-RU" sz="2000" b="0" dirty="0" err="1">
                <a:solidFill>
                  <a:schemeClr val="tx1"/>
                </a:solidFill>
                <a:latin typeface="+mn-lt"/>
                <a:cs typeface="+mn-cs"/>
              </a:rPr>
              <a:t>Такском</a:t>
            </a:r>
            <a:endParaRPr lang="ru-RU" sz="20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Заполнение строки 10 во входящих УПД от некоторых операторов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Улучшение отправки приглашений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Доработка визуализации журнала МЧД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Улучшение диагностики сервисов криптографии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Улучшение диагностики ошибок во входящих документах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sz="12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sz="12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150000"/>
              </a:lnSpc>
              <a:buClr>
                <a:srgbClr val="C00000"/>
              </a:buClr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Подписывайтесь на наш ТГ канал 1С:ЭДО вы будете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первыми узнавать про новое в модуле ЭДО!</a:t>
            </a:r>
          </a:p>
        </p:txBody>
      </p:sp>
      <p:pic>
        <p:nvPicPr>
          <p:cNvPr id="10957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2425" y="4370388"/>
            <a:ext cx="19177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: скругленные углы 5">
            <a:extLst>
              <a:ext uri="{FF2B5EF4-FFF2-40B4-BE49-F238E27FC236}"/>
            </a:extLst>
          </p:cNvPr>
          <p:cNvSpPr/>
          <p:nvPr/>
        </p:nvSpPr>
        <p:spPr bwMode="auto">
          <a:xfrm>
            <a:off x="9315450" y="3282950"/>
            <a:ext cx="1774825" cy="1087438"/>
          </a:xfrm>
          <a:prstGeom prst="roundRect">
            <a:avLst>
              <a:gd name="adj" fmla="val 26819"/>
            </a:avLst>
          </a:prstGeom>
          <a:solidFill>
            <a:srgbClr val="FFDE07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marL="92075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Наш </a:t>
            </a:r>
            <a:r>
              <a:rPr lang="ru-RU" b="0" dirty="0" err="1">
                <a:solidFill>
                  <a:schemeClr val="tx1"/>
                </a:solidFill>
                <a:latin typeface="+mn-lt"/>
                <a:cs typeface="+mn-cs"/>
              </a:rPr>
              <a:t>телеграм</a:t>
            </a:r>
            <a: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канал</a:t>
            </a:r>
          </a:p>
        </p:txBody>
      </p:sp>
      <p:pic>
        <p:nvPicPr>
          <p:cNvPr id="109574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6188" y="3403600"/>
            <a:ext cx="8556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677" y="2727060"/>
            <a:ext cx="7605400" cy="3189204"/>
          </a:xfrm>
          <a:prstGeom prst="roundRect">
            <a:avLst/>
          </a:prstGeom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 ЭДО в сервисе 1С:Фреш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85925"/>
            <a:ext cx="9666287" cy="2994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333333"/>
                </a:solidFill>
                <a:latin typeface="+mj-lt"/>
              </a:rPr>
              <a:t>В облачной 1С решений с ЭДО не так много, но в перечисленных уже есть 1С-ЭДО</a:t>
            </a:r>
          </a:p>
          <a:p>
            <a:pPr>
              <a:buFont typeface="Montserrat Medium" panose="00000600000000000000" pitchFamily="2" charset="-52"/>
              <a:buChar char="»"/>
              <a:defRPr/>
            </a:pPr>
            <a:r>
              <a:rPr lang="ru-RU" dirty="0">
                <a:solidFill>
                  <a:srgbClr val="333333"/>
                </a:solidFill>
              </a:rPr>
              <a:t>1С:Бухгалтерия предприятия;</a:t>
            </a:r>
          </a:p>
          <a:p>
            <a:pPr>
              <a:buFont typeface="Montserrat Medium" panose="00000600000000000000" pitchFamily="2" charset="-52"/>
              <a:buChar char="»"/>
              <a:defRPr/>
            </a:pPr>
            <a:r>
              <a:rPr lang="ru-RU" dirty="0">
                <a:solidFill>
                  <a:srgbClr val="333333"/>
                </a:solidFill>
              </a:rPr>
              <a:t>1С:Управление нашей фирмой;</a:t>
            </a:r>
          </a:p>
          <a:p>
            <a:pPr>
              <a:buFont typeface="Montserrat Medium" panose="00000600000000000000" pitchFamily="2" charset="-52"/>
              <a:buChar char="»"/>
              <a:defRPr/>
            </a:pPr>
            <a:r>
              <a:rPr lang="ru-RU" dirty="0">
                <a:solidFill>
                  <a:srgbClr val="333333"/>
                </a:solidFill>
              </a:rPr>
              <a:t>1С:Комплексная автоматизация;</a:t>
            </a:r>
          </a:p>
          <a:p>
            <a:pPr>
              <a:buFont typeface="Montserrat Medium" panose="00000600000000000000" pitchFamily="2" charset="-52"/>
              <a:buChar char="»"/>
              <a:defRPr/>
            </a:pPr>
            <a:r>
              <a:rPr lang="ru-RU" dirty="0">
                <a:solidFill>
                  <a:srgbClr val="333333"/>
                </a:solidFill>
              </a:rPr>
              <a:t>1С:ERP Управление предприятием;</a:t>
            </a:r>
          </a:p>
          <a:p>
            <a:pPr>
              <a:buFont typeface="Montserrat Medium" panose="00000600000000000000" pitchFamily="2" charset="-52"/>
              <a:buChar char="»"/>
              <a:defRPr/>
            </a:pPr>
            <a:r>
              <a:rPr lang="ru-RU" dirty="0">
                <a:solidFill>
                  <a:srgbClr val="333333"/>
                </a:solidFill>
              </a:rPr>
              <a:t>1С:Бухгалтерия государственного учреждения;</a:t>
            </a:r>
          </a:p>
          <a:p>
            <a:pPr>
              <a:buFont typeface="Montserrat Medium" panose="00000600000000000000" pitchFamily="2" charset="-52"/>
              <a:buChar char="»"/>
              <a:defRPr/>
            </a:pPr>
            <a:r>
              <a:rPr lang="ru-RU" dirty="0"/>
              <a:t>и конечно </a:t>
            </a:r>
            <a:r>
              <a:rPr lang="ru-RU" dirty="0">
                <a:latin typeface="+mj-lt"/>
              </a:rPr>
              <a:t>1С:Клиент ЭДО.</a:t>
            </a:r>
          </a:p>
        </p:txBody>
      </p:sp>
      <p:sp>
        <p:nvSpPr>
          <p:cNvPr id="48132" name="Rectangle 3"/>
          <p:cNvSpPr txBox="1">
            <a:spLocks noChangeArrowheads="1"/>
          </p:cNvSpPr>
          <p:nvPr/>
        </p:nvSpPr>
        <p:spPr bwMode="auto">
          <a:xfrm>
            <a:off x="398463" y="4914900"/>
            <a:ext cx="8294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Всегда последняя версия программы</a:t>
            </a:r>
          </a:p>
        </p:txBody>
      </p:sp>
      <p:pic>
        <p:nvPicPr>
          <p:cNvPr id="4813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4872038"/>
            <a:ext cx="51593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5400675"/>
            <a:ext cx="5159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3"/>
          <p:cNvSpPr txBox="1">
            <a:spLocks noChangeArrowheads="1"/>
          </p:cNvSpPr>
          <p:nvPr/>
        </p:nvSpPr>
        <p:spPr bwMode="auto">
          <a:xfrm>
            <a:off x="417513" y="5441950"/>
            <a:ext cx="8296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Работа с ЭДО в облаке</a:t>
            </a:r>
          </a:p>
        </p:txBody>
      </p:sp>
      <p:sp>
        <p:nvSpPr>
          <p:cNvPr id="48136" name="Прямоугольник 7"/>
          <p:cNvSpPr>
            <a:spLocks noChangeArrowheads="1"/>
          </p:cNvSpPr>
          <p:nvPr/>
        </p:nvSpPr>
        <p:spPr bwMode="auto">
          <a:xfrm>
            <a:off x="10945813" y="5351463"/>
            <a:ext cx="1331912" cy="506412"/>
          </a:xfrm>
          <a:prstGeom prst="rect">
            <a:avLst/>
          </a:prstGeom>
          <a:solidFill>
            <a:srgbClr val="FCF02B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b="0"/>
          </a:p>
        </p:txBody>
      </p:sp>
    </p:spTree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3"/>
          <p:cNvSpPr txBox="1">
            <a:spLocks noChangeArrowheads="1"/>
          </p:cNvSpPr>
          <p:nvPr/>
        </p:nvSpPr>
        <p:spPr bwMode="auto">
          <a:xfrm>
            <a:off x="601663" y="1865313"/>
            <a:ext cx="16398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8800" b="0">
                <a:solidFill>
                  <a:srgbClr val="FFDE07"/>
                </a:solidFill>
                <a:latin typeface="Montserrat ExtraBold"/>
              </a:rPr>
              <a:t>17</a:t>
            </a: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1873250" y="2019300"/>
            <a:ext cx="4175125" cy="106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0" dirty="0">
                <a:solidFill>
                  <a:srgbClr val="292929"/>
                </a:solidFill>
                <a:latin typeface="+mn-lt"/>
                <a:cs typeface="+mn-cs"/>
              </a:rPr>
              <a:t>Форматов электронных документов утверждены приказами ФНС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658813" y="4714875"/>
            <a:ext cx="43608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000">
                <a:solidFill>
                  <a:srgbClr val="FFDE07"/>
                </a:solidFill>
                <a:latin typeface="Montserrat ExtraBold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47700" y="5237163"/>
            <a:ext cx="396081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0" dirty="0">
                <a:solidFill>
                  <a:srgbClr val="292929"/>
                </a:solidFill>
                <a:latin typeface="+mn-lt"/>
                <a:cs typeface="+mn-cs"/>
              </a:rPr>
              <a:t>Формата поддержаны в 1С-ЭПД</a:t>
            </a:r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647700" y="3403600"/>
            <a:ext cx="436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000">
                <a:solidFill>
                  <a:srgbClr val="FFDE07"/>
                </a:solidFill>
                <a:latin typeface="Montserrat ExtraBold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666750" y="3925888"/>
            <a:ext cx="41576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0" dirty="0">
                <a:solidFill>
                  <a:srgbClr val="292929"/>
                </a:solidFill>
                <a:latin typeface="+mn-lt"/>
                <a:cs typeface="+mn-cs"/>
              </a:rPr>
              <a:t>Форматов поддержаны в 1С-ЭДО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5880100" y="1787525"/>
            <a:ext cx="5326063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19.12.2023 № ЕД-7-26/970@ - УПД, счет-фактура</a:t>
            </a:r>
          </a:p>
          <a:p>
            <a:pPr fontAlgn="auto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19.12.2018 № ММВ-7-15/820@ - УПД, счет-фактура</a:t>
            </a:r>
          </a:p>
          <a:p>
            <a:pPr fontAlgn="ctr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30.11.2015 № ММВ-7-10/552@ - Акт выполненных работ/оказанных услуг</a:t>
            </a:r>
          </a:p>
          <a:p>
            <a:pPr fontAlgn="auto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30.11.2015 № ММВ-7-10/551@ - Товарная накладная по форме ТОРГ-12</a:t>
            </a:r>
          </a:p>
          <a:p>
            <a:pPr fontAlgn="auto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27.08.2019 № ММВ-7-15/423@ - Акт о расхождении по форме ТОРГ-2</a:t>
            </a:r>
          </a:p>
          <a:p>
            <a:pPr fontAlgn="auto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16.02.2023 № ЕД-7-26/115@ - Договорный документ</a:t>
            </a:r>
          </a:p>
          <a:p>
            <a:pPr fontAlgn="auto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24.03.2022 № ЕД-7-26/236@ - Договорный документ </a:t>
            </a:r>
            <a:r>
              <a:rPr lang="en-US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(PDF/A-3)</a:t>
            </a:r>
            <a:endParaRPr lang="ru-RU" sz="1200" b="0" dirty="0">
              <a:solidFill>
                <a:schemeClr val="tx1"/>
              </a:solidFill>
              <a:latin typeface="Montserrat Medium" panose="00000600000000000000" pitchFamily="2" charset="-52"/>
              <a:cs typeface="+mn-cs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13.05.2022 № ЕД-7-26/405@ - Акт сверки взаимных расчетов</a:t>
            </a:r>
          </a:p>
          <a:p>
            <a:pPr fontAlgn="auto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28.07.2022 № ЕД-7-26/691@ - Акт приемки строительных работ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Приказ ФНС России от 12.10.2020 № ЕД-7-26/736@ - УКД</a:t>
            </a:r>
          </a:p>
          <a:p>
            <a:pPr eaLnBrk="0" hangingPunct="0">
              <a:defRPr/>
            </a:pPr>
            <a:endParaRPr lang="ru-RU" sz="18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018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Поддерживаемые форматы,</a:t>
            </a:r>
            <a:br>
              <a:rPr lang="ru-RU" smtClean="0"/>
            </a:br>
            <a:r>
              <a:rPr lang="ru-RU" smtClean="0"/>
              <a:t>утвержденные ФНС России 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8" y="1344553"/>
            <a:ext cx="9111584" cy="5126518"/>
          </a:xfrm>
          <a:prstGeom prst="roundRect">
            <a:avLst>
              <a:gd name="adj" fmla="val 2522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</p:spPr>
      </p:pic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1С-ЭДО не Оператор ЭДО, но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/>
            </a:extLst>
          </p:cNvPr>
          <p:cNvSpPr/>
          <p:nvPr/>
        </p:nvSpPr>
        <p:spPr bwMode="auto">
          <a:xfrm>
            <a:off x="7416800" y="2066925"/>
            <a:ext cx="3660775" cy="2686050"/>
          </a:xfrm>
          <a:prstGeom prst="roundRect">
            <a:avLst>
              <a:gd name="adj" fmla="val 10283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</a:rPr>
              <a:t>Можно выбрать из </a:t>
            </a:r>
            <a:r>
              <a:rPr lang="ru-RU" b="0" dirty="0">
                <a:solidFill>
                  <a:schemeClr val="tx1"/>
                </a:solidFill>
                <a:latin typeface="+mj-lt"/>
              </a:rPr>
              <a:t>5 </a:t>
            </a:r>
            <a:r>
              <a:rPr lang="ru-RU" b="0" dirty="0">
                <a:solidFill>
                  <a:schemeClr val="tx1"/>
                </a:solidFill>
              </a:rPr>
              <a:t>операторов ЭДО:</a:t>
            </a:r>
          </a:p>
          <a:p>
            <a:pPr marL="342900" indent="-342900">
              <a:buClr>
                <a:srgbClr val="C00000"/>
              </a:buClr>
              <a:buFont typeface="Montserrat Medium" panose="00000600000000000000" pitchFamily="2" charset="-52"/>
              <a:buChar char="»"/>
              <a:defRPr/>
            </a:pPr>
            <a:r>
              <a:rPr lang="ru-RU" b="0" dirty="0">
                <a:solidFill>
                  <a:schemeClr val="tx1"/>
                </a:solidFill>
              </a:rPr>
              <a:t>АО «Калуга Астрал»</a:t>
            </a:r>
          </a:p>
          <a:p>
            <a:pPr marL="342900" indent="-342900">
              <a:buClr>
                <a:srgbClr val="C00000"/>
              </a:buClr>
              <a:buFont typeface="Montserrat Medium" panose="00000600000000000000" pitchFamily="2" charset="-52"/>
              <a:buChar char="»"/>
              <a:defRPr/>
            </a:pPr>
            <a:r>
              <a:rPr lang="ru-RU" b="0" dirty="0">
                <a:solidFill>
                  <a:schemeClr val="tx1"/>
                </a:solidFill>
              </a:rPr>
              <a:t>ООО «</a:t>
            </a:r>
            <a:r>
              <a:rPr lang="ru-RU" b="0" dirty="0" err="1">
                <a:solidFill>
                  <a:schemeClr val="tx1"/>
                </a:solidFill>
              </a:rPr>
              <a:t>Такском</a:t>
            </a:r>
            <a:r>
              <a:rPr lang="ru-RU" b="0" dirty="0">
                <a:solidFill>
                  <a:schemeClr val="tx1"/>
                </a:solidFill>
              </a:rPr>
              <a:t>»</a:t>
            </a:r>
          </a:p>
          <a:p>
            <a:pPr marL="342900" indent="-342900">
              <a:buClr>
                <a:srgbClr val="C00000"/>
              </a:buClr>
              <a:buFont typeface="Montserrat Medium" panose="00000600000000000000" pitchFamily="2" charset="-52"/>
              <a:buChar char="»"/>
              <a:defRPr/>
            </a:pPr>
            <a:r>
              <a:rPr lang="ru-RU" b="0" dirty="0">
                <a:solidFill>
                  <a:schemeClr val="tx1"/>
                </a:solidFill>
              </a:rPr>
              <a:t>ООО «</a:t>
            </a:r>
            <a:r>
              <a:rPr lang="ru-RU" b="0" dirty="0" err="1">
                <a:solidFill>
                  <a:schemeClr val="tx1"/>
                </a:solidFill>
              </a:rPr>
              <a:t>Линк</a:t>
            </a:r>
            <a:r>
              <a:rPr lang="ru-RU" b="0" dirty="0">
                <a:solidFill>
                  <a:schemeClr val="tx1"/>
                </a:solidFill>
              </a:rPr>
              <a:t>-сервис»</a:t>
            </a:r>
          </a:p>
          <a:p>
            <a:pPr marL="342900" indent="-342900">
              <a:buClr>
                <a:srgbClr val="C00000"/>
              </a:buClr>
              <a:buFont typeface="Montserrat Medium" panose="00000600000000000000" pitchFamily="2" charset="-52"/>
              <a:buChar char="»"/>
              <a:defRPr/>
            </a:pPr>
            <a:r>
              <a:rPr lang="ru-RU" b="0" dirty="0">
                <a:solidFill>
                  <a:schemeClr val="tx1"/>
                </a:solidFill>
              </a:rPr>
              <a:t>ООО «ЭТП ГПБ»</a:t>
            </a:r>
          </a:p>
          <a:p>
            <a:pPr marL="342900" indent="-342900">
              <a:buClr>
                <a:srgbClr val="C00000"/>
              </a:buClr>
              <a:buFont typeface="Montserrat Medium" panose="00000600000000000000" pitchFamily="2" charset="-52"/>
              <a:buChar char="»"/>
              <a:defRPr/>
            </a:pPr>
            <a:r>
              <a:rPr lang="ru-RU" b="0" dirty="0">
                <a:solidFill>
                  <a:schemeClr val="tx1"/>
                </a:solidFill>
              </a:rPr>
              <a:t>ООО УЦ «АСКОМ»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сейчас с роумингом?</a:t>
            </a:r>
          </a:p>
        </p:txBody>
      </p:sp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7777163" y="2016125"/>
            <a:ext cx="2592387" cy="13065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smtClean="0"/>
              <a:t>От пользователя – не требуется участие</a:t>
            </a:r>
          </a:p>
        </p:txBody>
      </p:sp>
      <p:sp>
        <p:nvSpPr>
          <p:cNvPr id="54275" name="Объект 2"/>
          <p:cNvSpPr txBox="1">
            <a:spLocks/>
          </p:cNvSpPr>
          <p:nvPr/>
        </p:nvSpPr>
        <p:spPr bwMode="auto">
          <a:xfrm>
            <a:off x="2160588" y="1944688"/>
            <a:ext cx="30956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000" b="0">
                <a:solidFill>
                  <a:schemeClr val="tx1"/>
                </a:solidFill>
                <a:latin typeface="Montserrat Medium"/>
              </a:rPr>
              <a:t>Межоператорское взаимодействие происходит автоматически</a:t>
            </a:r>
          </a:p>
        </p:txBody>
      </p:sp>
      <p:sp>
        <p:nvSpPr>
          <p:cNvPr id="54276" name="Прямоугольник: скругленные углы 8"/>
          <p:cNvSpPr>
            <a:spLocks noChangeArrowheads="1"/>
          </p:cNvSpPr>
          <p:nvPr/>
        </p:nvSpPr>
        <p:spPr bwMode="auto">
          <a:xfrm>
            <a:off x="647700" y="1944688"/>
            <a:ext cx="1441450" cy="1439862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b="0"/>
          </a:p>
        </p:txBody>
      </p:sp>
      <p:pic>
        <p:nvPicPr>
          <p:cNvPr id="5427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21240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Прямоугольник: скругленные углы 10"/>
          <p:cNvSpPr>
            <a:spLocks noChangeArrowheads="1"/>
          </p:cNvSpPr>
          <p:nvPr/>
        </p:nvSpPr>
        <p:spPr bwMode="auto">
          <a:xfrm>
            <a:off x="6265863" y="1944688"/>
            <a:ext cx="1439862" cy="1439862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b="0"/>
          </a:p>
        </p:txBody>
      </p:sp>
      <p:pic>
        <p:nvPicPr>
          <p:cNvPr id="54279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5250" y="2130425"/>
            <a:ext cx="107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Прямоугольник: скругленные углы 14"/>
          <p:cNvSpPr>
            <a:spLocks noChangeArrowheads="1"/>
          </p:cNvSpPr>
          <p:nvPr/>
        </p:nvSpPr>
        <p:spPr bwMode="auto">
          <a:xfrm>
            <a:off x="6265863" y="3990975"/>
            <a:ext cx="1439862" cy="1439863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b="0"/>
          </a:p>
        </p:txBody>
      </p:sp>
      <p:sp>
        <p:nvSpPr>
          <p:cNvPr id="54281" name="Объект 2"/>
          <p:cNvSpPr txBox="1">
            <a:spLocks/>
          </p:cNvSpPr>
          <p:nvPr/>
        </p:nvSpPr>
        <p:spPr bwMode="auto">
          <a:xfrm>
            <a:off x="7810500" y="4040188"/>
            <a:ext cx="30972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000" b="0">
                <a:solidFill>
                  <a:schemeClr val="tx1"/>
                </a:solidFill>
                <a:latin typeface="Montserrat Medium"/>
              </a:rPr>
              <a:t>В 1С-ЭДО роуминг поддержан со всеми операторами ЭДО</a:t>
            </a:r>
          </a:p>
        </p:txBody>
      </p:sp>
      <p:sp>
        <p:nvSpPr>
          <p:cNvPr id="54282" name="Прямоугольник: скругленные углы 17"/>
          <p:cNvSpPr>
            <a:spLocks noChangeArrowheads="1"/>
          </p:cNvSpPr>
          <p:nvPr/>
        </p:nvSpPr>
        <p:spPr bwMode="auto">
          <a:xfrm>
            <a:off x="657225" y="3990975"/>
            <a:ext cx="1439863" cy="1439863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b="0"/>
          </a:p>
        </p:txBody>
      </p:sp>
      <p:pic>
        <p:nvPicPr>
          <p:cNvPr id="54283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613" y="4170363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4" name="Объект 2"/>
          <p:cNvSpPr txBox="1">
            <a:spLocks/>
          </p:cNvSpPr>
          <p:nvPr/>
        </p:nvSpPr>
        <p:spPr bwMode="auto">
          <a:xfrm>
            <a:off x="2162175" y="4062413"/>
            <a:ext cx="30972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000" b="0">
                <a:solidFill>
                  <a:schemeClr val="tx1"/>
                </a:solidFill>
                <a:latin typeface="Montserrat Medium"/>
              </a:rPr>
              <a:t>Бумажные заявления как когда- то – не нужны</a:t>
            </a:r>
          </a:p>
        </p:txBody>
      </p:sp>
      <p:pic>
        <p:nvPicPr>
          <p:cNvPr id="22" name="Рисунок 2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73167" y="4098403"/>
            <a:ext cx="1224012" cy="1224012"/>
          </a:xfrm>
          <a:prstGeom prst="round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Экосистема ЭДО при работе в 1С</a:t>
            </a:r>
          </a:p>
        </p:txBody>
      </p:sp>
      <p:pic>
        <p:nvPicPr>
          <p:cNvPr id="5632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763713"/>
            <a:ext cx="186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8900" y="3786188"/>
            <a:ext cx="1793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Прямоугольник: скругленные углы 26"/>
          <p:cNvSpPr>
            <a:spLocks noChangeArrowheads="1"/>
          </p:cNvSpPr>
          <p:nvPr/>
        </p:nvSpPr>
        <p:spPr bwMode="auto">
          <a:xfrm>
            <a:off x="671513" y="2543175"/>
            <a:ext cx="3168650" cy="915988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/>
          <a:p>
            <a:pPr eaLnBrk="0" hangingPunct="0"/>
            <a:r>
              <a:rPr lang="ru-RU" sz="1600" b="0">
                <a:solidFill>
                  <a:srgbClr val="292929"/>
                </a:solidFill>
                <a:latin typeface="Montserrat Medium"/>
              </a:rPr>
              <a:t>Загрузка крипто провайдера при работе решениями ЭДО от 1С</a:t>
            </a:r>
          </a:p>
        </p:txBody>
      </p:sp>
      <p:sp>
        <p:nvSpPr>
          <p:cNvPr id="56325" name="Прямоугольник: скругленные углы 26"/>
          <p:cNvSpPr>
            <a:spLocks noChangeArrowheads="1"/>
          </p:cNvSpPr>
          <p:nvPr/>
        </p:nvSpPr>
        <p:spPr bwMode="auto">
          <a:xfrm>
            <a:off x="671513" y="5419725"/>
            <a:ext cx="3097212" cy="915988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/>
          <a:p>
            <a:pPr eaLnBrk="0" hangingPunct="0"/>
            <a:r>
              <a:rPr lang="ru-RU" sz="1600" b="0">
                <a:solidFill>
                  <a:srgbClr val="292929"/>
                </a:solidFill>
                <a:latin typeface="Montserrat Medium"/>
              </a:rPr>
              <a:t>Выпуск КЭП в 1С:Подпись, даже с лицензией на КриптоПро </a:t>
            </a:r>
            <a:r>
              <a:rPr lang="en-US" sz="1600" b="0">
                <a:solidFill>
                  <a:srgbClr val="292929"/>
                </a:solidFill>
                <a:latin typeface="Montserrat Medium"/>
              </a:rPr>
              <a:t>CSP</a:t>
            </a:r>
            <a:endParaRPr lang="ru-RU" sz="1600" b="0">
              <a:solidFill>
                <a:srgbClr val="292929"/>
              </a:solidFill>
              <a:latin typeface="Montserrat Medium"/>
            </a:endParaRPr>
          </a:p>
        </p:txBody>
      </p:sp>
      <p:pic>
        <p:nvPicPr>
          <p:cNvPr id="56326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7363" y="1657350"/>
            <a:ext cx="22923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Прямоугольник: скругленные углы 26"/>
          <p:cNvSpPr>
            <a:spLocks noChangeArrowheads="1"/>
          </p:cNvSpPr>
          <p:nvPr/>
        </p:nvSpPr>
        <p:spPr bwMode="auto">
          <a:xfrm>
            <a:off x="7705725" y="2482850"/>
            <a:ext cx="3095625" cy="1189038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/>
          <a:p>
            <a:pPr eaLnBrk="0" hangingPunct="0"/>
            <a:r>
              <a:rPr lang="ru-RU" sz="1600" b="0">
                <a:solidFill>
                  <a:srgbClr val="292929"/>
                </a:solidFill>
                <a:latin typeface="Montserrat Medium"/>
              </a:rPr>
              <a:t>Выпуск МЧД в 1С-ЭДО или в 1С:Отчетность для подтверждения полномочий </a:t>
            </a:r>
          </a:p>
        </p:txBody>
      </p:sp>
      <p:pic>
        <p:nvPicPr>
          <p:cNvPr id="56328" name="Picture 2" descr="Программный комплекс криптографической защиты ViPNet CSP 4 для Linux купить  в Москв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1138" y="1712913"/>
            <a:ext cx="8048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3998913"/>
            <a:ext cx="164782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Прямоугольник: скругленные углы 26"/>
          <p:cNvSpPr>
            <a:spLocks noChangeArrowheads="1"/>
          </p:cNvSpPr>
          <p:nvPr/>
        </p:nvSpPr>
        <p:spPr bwMode="auto">
          <a:xfrm>
            <a:off x="7705725" y="5419725"/>
            <a:ext cx="3095625" cy="915988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/>
          <a:p>
            <a:pPr eaLnBrk="0" hangingPunct="0"/>
            <a:r>
              <a:rPr lang="ru-RU" sz="1600" b="0">
                <a:solidFill>
                  <a:srgbClr val="292929"/>
                </a:solidFill>
                <a:latin typeface="Montserrat Medium"/>
              </a:rPr>
              <a:t>Программа подберет документы из 1С-ЭДО и отправит в 1С:Отчетность</a:t>
            </a:r>
          </a:p>
        </p:txBody>
      </p:sp>
      <p:pic>
        <p:nvPicPr>
          <p:cNvPr id="56331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76838" y="2944813"/>
            <a:ext cx="1168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Прямоугольник: скругленные углы 26"/>
          <p:cNvSpPr>
            <a:spLocks noChangeArrowheads="1"/>
          </p:cNvSpPr>
          <p:nvPr/>
        </p:nvSpPr>
        <p:spPr bwMode="auto">
          <a:xfrm>
            <a:off x="4337050" y="4240213"/>
            <a:ext cx="2847975" cy="642937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/>
          <a:p>
            <a:pPr eaLnBrk="0" hangingPunct="0"/>
            <a:r>
              <a:rPr lang="ru-RU" sz="1600" b="0">
                <a:solidFill>
                  <a:srgbClr val="292929"/>
                </a:solidFill>
                <a:latin typeface="Montserrat Medium"/>
              </a:rPr>
              <a:t>Обмен электронными документами в 1С-ЭДО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Удобная отправка документов</a:t>
            </a:r>
          </a:p>
        </p:txBody>
      </p:sp>
      <p:sp>
        <p:nvSpPr>
          <p:cNvPr id="34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rot="2700000" flipV="1">
            <a:off x="5969000" y="2373313"/>
            <a:ext cx="1023938" cy="1225550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DE07">
              <a:alpha val="88000"/>
            </a:srgbClr>
          </a:solidFill>
          <a:ln>
            <a:noFill/>
          </a:ln>
        </p:spPr>
        <p:txBody>
          <a:bodyPr/>
          <a:lstStyle/>
          <a:p>
            <a:pPr defTabSz="457200" eaLnBrk="0" hangingPunct="0">
              <a:defRPr/>
            </a:pPr>
            <a:endParaRPr lang="en-US" sz="400" kern="0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" name="Прямоугольник: скругленные углы 20">
            <a:extLst>
              <a:ext uri="{FF2B5EF4-FFF2-40B4-BE49-F238E27FC236}"/>
            </a:extLst>
          </p:cNvPr>
          <p:cNvSpPr/>
          <p:nvPr/>
        </p:nvSpPr>
        <p:spPr>
          <a:xfrm>
            <a:off x="6729413" y="4708525"/>
            <a:ext cx="3638550" cy="936625"/>
          </a:xfrm>
          <a:prstGeom prst="roundRect">
            <a:avLst>
              <a:gd name="adj" fmla="val 50000"/>
            </a:avLst>
          </a:prstGeom>
          <a:pattFill prst="pct75">
            <a:fgClr>
              <a:srgbClr val="FFDE0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27" name="Прямоугольник: скругленные углы 20">
            <a:extLst>
              <a:ext uri="{FF2B5EF4-FFF2-40B4-BE49-F238E27FC236}"/>
            </a:extLst>
          </p:cNvPr>
          <p:cNvSpPr/>
          <p:nvPr/>
        </p:nvSpPr>
        <p:spPr>
          <a:xfrm>
            <a:off x="941388" y="4708525"/>
            <a:ext cx="3638550" cy="936625"/>
          </a:xfrm>
          <a:prstGeom prst="roundRect">
            <a:avLst>
              <a:gd name="adj" fmla="val 50000"/>
            </a:avLst>
          </a:prstGeom>
          <a:pattFill prst="pct75">
            <a:fgClr>
              <a:srgbClr val="FFDE0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200" dirty="0"/>
          </a:p>
        </p:txBody>
      </p:sp>
      <p:sp>
        <p:nvSpPr>
          <p:cNvPr id="58373" name="Объект 2"/>
          <p:cNvSpPr txBox="1">
            <a:spLocks/>
          </p:cNvSpPr>
          <p:nvPr/>
        </p:nvSpPr>
        <p:spPr bwMode="auto">
          <a:xfrm>
            <a:off x="1338263" y="4894263"/>
            <a:ext cx="19843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charset="0"/>
              <a:buNone/>
            </a:pPr>
            <a:r>
              <a:rPr lang="ru-RU" b="0">
                <a:solidFill>
                  <a:schemeClr val="tx1"/>
                </a:solidFill>
                <a:latin typeface="Montserrat Medium"/>
                <a:ea typeface="VTB Group Cond"/>
                <a:cs typeface="VTB Group Cond Light"/>
              </a:rPr>
              <a:t>Массовая загрузка</a:t>
            </a:r>
          </a:p>
        </p:txBody>
      </p:sp>
      <p:sp>
        <p:nvSpPr>
          <p:cNvPr id="29" name="Прямоугольник: скругленные углы 20">
            <a:extLst>
              <a:ext uri="{FF2B5EF4-FFF2-40B4-BE49-F238E27FC236}"/>
            </a:extLst>
          </p:cNvPr>
          <p:cNvSpPr/>
          <p:nvPr/>
        </p:nvSpPr>
        <p:spPr>
          <a:xfrm>
            <a:off x="6729413" y="1795463"/>
            <a:ext cx="3638550" cy="936625"/>
          </a:xfrm>
          <a:prstGeom prst="roundRect">
            <a:avLst>
              <a:gd name="adj" fmla="val 50000"/>
            </a:avLst>
          </a:prstGeom>
          <a:pattFill prst="pct75">
            <a:fgClr>
              <a:srgbClr val="FFDE0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0" name="Прямоугольник: скругленные углы 20">
            <a:extLst>
              <a:ext uri="{FF2B5EF4-FFF2-40B4-BE49-F238E27FC236}"/>
            </a:extLst>
          </p:cNvPr>
          <p:cNvSpPr/>
          <p:nvPr/>
        </p:nvSpPr>
        <p:spPr>
          <a:xfrm>
            <a:off x="936625" y="1798638"/>
            <a:ext cx="3638550" cy="936625"/>
          </a:xfrm>
          <a:prstGeom prst="roundRect">
            <a:avLst>
              <a:gd name="adj" fmla="val 50000"/>
            </a:avLst>
          </a:prstGeom>
          <a:pattFill prst="pct75">
            <a:fgClr>
              <a:srgbClr val="FFDE0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1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rot="2700000">
            <a:off x="4394200" y="3843338"/>
            <a:ext cx="1022350" cy="1225550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DE07">
              <a:alpha val="88000"/>
            </a:srgbClr>
          </a:solidFill>
          <a:ln>
            <a:noFill/>
          </a:ln>
        </p:spPr>
        <p:txBody>
          <a:bodyPr/>
          <a:lstStyle/>
          <a:p>
            <a:pPr defTabSz="457200" eaLnBrk="0" hangingPunct="0">
              <a:defRPr/>
            </a:pPr>
            <a:endParaRPr lang="en-US" sz="400" kern="0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2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rot="18900000">
            <a:off x="6032500" y="3875088"/>
            <a:ext cx="1022350" cy="1225550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DE07">
              <a:alpha val="88000"/>
            </a:srgbClr>
          </a:solidFill>
          <a:ln>
            <a:noFill/>
          </a:ln>
        </p:spPr>
        <p:txBody>
          <a:bodyPr/>
          <a:lstStyle/>
          <a:p>
            <a:pPr defTabSz="457200" eaLnBrk="0" hangingPunct="0">
              <a:defRPr/>
            </a:pPr>
            <a:endParaRPr lang="en-US" sz="400" kern="0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3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rot="18900000" flipV="1">
            <a:off x="4393406" y="2378869"/>
            <a:ext cx="1023938" cy="1225550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DE07">
              <a:alpha val="88000"/>
            </a:srgbClr>
          </a:solidFill>
          <a:ln>
            <a:noFill/>
          </a:ln>
        </p:spPr>
        <p:txBody>
          <a:bodyPr/>
          <a:lstStyle/>
          <a:p>
            <a:pPr defTabSz="457200" eaLnBrk="0" hangingPunct="0">
              <a:defRPr/>
            </a:pPr>
            <a:endParaRPr lang="en-US" sz="400" kern="0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5" name="Rectangle 154">
            <a:extLst>
              <a:ext uri="{FF2B5EF4-FFF2-40B4-BE49-F238E27FC236}"/>
            </a:extLst>
          </p:cNvPr>
          <p:cNvSpPr/>
          <p:nvPr/>
        </p:nvSpPr>
        <p:spPr>
          <a:xfrm>
            <a:off x="5214938" y="4084638"/>
            <a:ext cx="211137" cy="153987"/>
          </a:xfrm>
          <a:prstGeom prst="rect">
            <a:avLst/>
          </a:prstGeom>
          <a:solidFill>
            <a:srgbClr val="FFDE07"/>
          </a:solidFill>
        </p:spPr>
        <p:txBody>
          <a:bodyPr wrap="none" anchor="ctr">
            <a:spAutoFit/>
          </a:bodyPr>
          <a:lstStyle/>
          <a:p>
            <a:pPr algn="ctr" defTabSz="457200" eaLnBrk="0" hangingPunct="0">
              <a:defRPr/>
            </a:pPr>
            <a:r>
              <a:rPr lang="en-US" sz="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ectangle 161">
            <a:extLst>
              <a:ext uri="{FF2B5EF4-FFF2-40B4-BE49-F238E27FC236}"/>
            </a:extLst>
          </p:cNvPr>
          <p:cNvSpPr/>
          <p:nvPr/>
        </p:nvSpPr>
        <p:spPr>
          <a:xfrm>
            <a:off x="5167313" y="3273425"/>
            <a:ext cx="206375" cy="153988"/>
          </a:xfrm>
          <a:prstGeom prst="rect">
            <a:avLst/>
          </a:prstGeom>
          <a:solidFill>
            <a:srgbClr val="FFDE07"/>
          </a:solidFill>
        </p:spPr>
        <p:txBody>
          <a:bodyPr wrap="none" anchor="ctr">
            <a:spAutoFit/>
          </a:bodyPr>
          <a:lstStyle/>
          <a:p>
            <a:pPr algn="ctr" defTabSz="457200" eaLnBrk="0" hangingPunct="0">
              <a:defRPr/>
            </a:pPr>
            <a:r>
              <a:rPr lang="en-US" sz="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7" name="Rectangle 175">
            <a:extLst>
              <a:ext uri="{FF2B5EF4-FFF2-40B4-BE49-F238E27FC236}"/>
            </a:extLst>
          </p:cNvPr>
          <p:cNvSpPr/>
          <p:nvPr/>
        </p:nvSpPr>
        <p:spPr>
          <a:xfrm>
            <a:off x="6005513" y="3273425"/>
            <a:ext cx="207962" cy="153988"/>
          </a:xfrm>
          <a:prstGeom prst="rect">
            <a:avLst/>
          </a:prstGeom>
          <a:solidFill>
            <a:srgbClr val="FFDE07"/>
          </a:solidFill>
        </p:spPr>
        <p:txBody>
          <a:bodyPr wrap="none" anchor="ctr">
            <a:spAutoFit/>
          </a:bodyPr>
          <a:lstStyle/>
          <a:p>
            <a:pPr algn="ctr" defTabSz="457200" eaLnBrk="0" hangingPunct="0">
              <a:defRPr/>
            </a:pPr>
            <a:r>
              <a:rPr lang="en-US" sz="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38" name="Объект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187450" y="1943100"/>
            <a:ext cx="2287588" cy="5810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100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Из учетных документов</a:t>
            </a:r>
          </a:p>
        </p:txBody>
      </p:sp>
      <p:sp>
        <p:nvSpPr>
          <p:cNvPr id="58383" name="Объект 2"/>
          <p:cNvSpPr txBox="1">
            <a:spLocks/>
          </p:cNvSpPr>
          <p:nvPr/>
        </p:nvSpPr>
        <p:spPr bwMode="auto">
          <a:xfrm>
            <a:off x="8023225" y="1943100"/>
            <a:ext cx="200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charset="0"/>
              <a:buNone/>
            </a:pPr>
            <a:r>
              <a:rPr lang="ru-RU" b="0">
                <a:solidFill>
                  <a:schemeClr val="tx1"/>
                </a:solidFill>
                <a:latin typeface="Montserrat Medium"/>
                <a:ea typeface="VTB Group Cond"/>
                <a:cs typeface="VTB Group Cond Light"/>
              </a:rPr>
              <a:t>Загрузка из файла</a:t>
            </a:r>
          </a:p>
        </p:txBody>
      </p:sp>
      <p:sp>
        <p:nvSpPr>
          <p:cNvPr id="58384" name="Объект 2"/>
          <p:cNvSpPr txBox="1">
            <a:spLocks/>
          </p:cNvSpPr>
          <p:nvPr/>
        </p:nvSpPr>
        <p:spPr bwMode="auto">
          <a:xfrm>
            <a:off x="8023225" y="4887913"/>
            <a:ext cx="200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charset="0"/>
              <a:buNone/>
            </a:pPr>
            <a:r>
              <a:rPr lang="ru-RU" b="0">
                <a:solidFill>
                  <a:schemeClr val="tx1"/>
                </a:solidFill>
                <a:latin typeface="Montserrat Medium"/>
                <a:ea typeface="VTB Group Cond"/>
                <a:cs typeface="VTB Group Cond Light"/>
              </a:rPr>
              <a:t>Пакетная отправка</a:t>
            </a:r>
          </a:p>
        </p:txBody>
      </p:sp>
      <p:sp>
        <p:nvSpPr>
          <p:cNvPr id="41" name="Oval 160">
            <a:extLst>
              <a:ext uri="{FF2B5EF4-FFF2-40B4-BE49-F238E27FC236}"/>
            </a:extLst>
          </p:cNvPr>
          <p:cNvSpPr/>
          <p:nvPr/>
        </p:nvSpPr>
        <p:spPr>
          <a:xfrm flipV="1">
            <a:off x="3527425" y="1601788"/>
            <a:ext cx="1319213" cy="1319212"/>
          </a:xfrm>
          <a:prstGeom prst="ellipse">
            <a:avLst/>
          </a:prstGeom>
          <a:solidFill>
            <a:srgbClr val="FFDE07">
              <a:alpha val="8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2" name="Oval 174">
            <a:extLst>
              <a:ext uri="{FF2B5EF4-FFF2-40B4-BE49-F238E27FC236}"/>
            </a:extLst>
          </p:cNvPr>
          <p:cNvSpPr/>
          <p:nvPr/>
        </p:nvSpPr>
        <p:spPr>
          <a:xfrm rot="2700000" flipV="1">
            <a:off x="6546850" y="1601788"/>
            <a:ext cx="1319213" cy="1319212"/>
          </a:xfrm>
          <a:prstGeom prst="ellipse">
            <a:avLst/>
          </a:prstGeom>
          <a:solidFill>
            <a:srgbClr val="FFDE07">
              <a:alpha val="8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3" name="Oval 153">
            <a:extLst>
              <a:ext uri="{FF2B5EF4-FFF2-40B4-BE49-F238E27FC236}"/>
            </a:extLst>
          </p:cNvPr>
          <p:cNvSpPr/>
          <p:nvPr/>
        </p:nvSpPr>
        <p:spPr>
          <a:xfrm rot="2700000">
            <a:off x="3518694" y="4518819"/>
            <a:ext cx="1320800" cy="1319212"/>
          </a:xfrm>
          <a:prstGeom prst="ellipse">
            <a:avLst/>
          </a:prstGeom>
          <a:solidFill>
            <a:srgbClr val="FFDE07">
              <a:alpha val="8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4" name="Oval 159">
            <a:extLst>
              <a:ext uri="{FF2B5EF4-FFF2-40B4-BE49-F238E27FC236}"/>
            </a:extLst>
          </p:cNvPr>
          <p:cNvSpPr/>
          <p:nvPr/>
        </p:nvSpPr>
        <p:spPr>
          <a:xfrm rot="18900000" flipV="1">
            <a:off x="4612481" y="2596357"/>
            <a:ext cx="2268537" cy="2266950"/>
          </a:xfrm>
          <a:prstGeom prst="ellipse">
            <a:avLst/>
          </a:prstGeom>
          <a:solidFill>
            <a:srgbClr val="FFDE07">
              <a:alpha val="8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sx="1000" sy="1000" algn="ctr" rotWithShape="0">
              <a:schemeClr val="bg1">
                <a:lumMod val="8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5" name="Oval 167">
            <a:extLst>
              <a:ext uri="{FF2B5EF4-FFF2-40B4-BE49-F238E27FC236}"/>
            </a:extLst>
          </p:cNvPr>
          <p:cNvSpPr/>
          <p:nvPr/>
        </p:nvSpPr>
        <p:spPr>
          <a:xfrm rot="18900000">
            <a:off x="6608763" y="4527550"/>
            <a:ext cx="1320800" cy="1319213"/>
          </a:xfrm>
          <a:prstGeom prst="ellipse">
            <a:avLst/>
          </a:prstGeom>
          <a:solidFill>
            <a:srgbClr val="FFDE07">
              <a:alpha val="8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46" name="Group 2">
            <a:extLst>
              <a:ext uri="{FF2B5EF4-FFF2-40B4-BE49-F238E27FC236}"/>
            </a:extLst>
          </p:cNvPr>
          <p:cNvGrpSpPr/>
          <p:nvPr/>
        </p:nvGrpSpPr>
        <p:grpSpPr>
          <a:xfrm>
            <a:off x="4242022" y="2204286"/>
            <a:ext cx="3008787" cy="3008787"/>
            <a:chOff x="4520700" y="2226425"/>
            <a:chExt cx="3008787" cy="3008787"/>
          </a:xfrm>
          <a:solidFill>
            <a:srgbClr val="FFDE07">
              <a:alpha val="83000"/>
            </a:srgbClr>
          </a:solidFill>
        </p:grpSpPr>
        <p:sp>
          <p:nvSpPr>
            <p:cNvPr id="47" name="Freeform 1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4520700" y="2226425"/>
              <a:ext cx="3008787" cy="3008787"/>
            </a:xfrm>
            <a:custGeom>
              <a:avLst/>
              <a:gdLst>
                <a:gd name="T0" fmla="*/ 598 w 1645"/>
                <a:gd name="T1" fmla="*/ 1611 h 1645"/>
                <a:gd name="T2" fmla="*/ 820 w 1645"/>
                <a:gd name="T3" fmla="*/ 1637 h 1645"/>
                <a:gd name="T4" fmla="*/ 840 w 1645"/>
                <a:gd name="T5" fmla="*/ 1628 h 1645"/>
                <a:gd name="T6" fmla="*/ 978 w 1645"/>
                <a:gd name="T7" fmla="*/ 1613 h 1645"/>
                <a:gd name="T8" fmla="*/ 982 w 1645"/>
                <a:gd name="T9" fmla="*/ 1629 h 1645"/>
                <a:gd name="T10" fmla="*/ 581 w 1645"/>
                <a:gd name="T11" fmla="*/ 1591 h 1645"/>
                <a:gd name="T12" fmla="*/ 548 w 1645"/>
                <a:gd name="T13" fmla="*/ 1598 h 1645"/>
                <a:gd name="T14" fmla="*/ 466 w 1645"/>
                <a:gd name="T15" fmla="*/ 1545 h 1645"/>
                <a:gd name="T16" fmla="*/ 1092 w 1645"/>
                <a:gd name="T17" fmla="*/ 1590 h 1645"/>
                <a:gd name="T18" fmla="*/ 1100 w 1645"/>
                <a:gd name="T19" fmla="*/ 1596 h 1645"/>
                <a:gd name="T20" fmla="*/ 1304 w 1645"/>
                <a:gd name="T21" fmla="*/ 1469 h 1645"/>
                <a:gd name="T22" fmla="*/ 342 w 1645"/>
                <a:gd name="T23" fmla="*/ 1488 h 1645"/>
                <a:gd name="T24" fmla="*/ 342 w 1645"/>
                <a:gd name="T25" fmla="*/ 1488 h 1645"/>
                <a:gd name="T26" fmla="*/ 166 w 1645"/>
                <a:gd name="T27" fmla="*/ 1318 h 1645"/>
                <a:gd name="T28" fmla="*/ 253 w 1645"/>
                <a:gd name="T29" fmla="*/ 1392 h 1645"/>
                <a:gd name="T30" fmla="*/ 1326 w 1645"/>
                <a:gd name="T31" fmla="*/ 1452 h 1645"/>
                <a:gd name="T32" fmla="*/ 1347 w 1645"/>
                <a:gd name="T33" fmla="*/ 1434 h 1645"/>
                <a:gd name="T34" fmla="*/ 1358 w 1645"/>
                <a:gd name="T35" fmla="*/ 1447 h 1645"/>
                <a:gd name="T36" fmla="*/ 163 w 1645"/>
                <a:gd name="T37" fmla="*/ 1285 h 1645"/>
                <a:gd name="T38" fmla="*/ 42 w 1645"/>
                <a:gd name="T39" fmla="*/ 1081 h 1645"/>
                <a:gd name="T40" fmla="*/ 141 w 1645"/>
                <a:gd name="T41" fmla="*/ 1275 h 1645"/>
                <a:gd name="T42" fmla="*/ 1508 w 1645"/>
                <a:gd name="T43" fmla="*/ 1270 h 1645"/>
                <a:gd name="T44" fmla="*/ 1597 w 1645"/>
                <a:gd name="T45" fmla="*/ 1043 h 1645"/>
                <a:gd name="T46" fmla="*/ 1530 w 1645"/>
                <a:gd name="T47" fmla="*/ 1242 h 1645"/>
                <a:gd name="T48" fmla="*/ 49 w 1645"/>
                <a:gd name="T49" fmla="*/ 1056 h 1645"/>
                <a:gd name="T50" fmla="*/ 1 w 1645"/>
                <a:gd name="T51" fmla="*/ 818 h 1645"/>
                <a:gd name="T52" fmla="*/ 25 w 1645"/>
                <a:gd name="T53" fmla="*/ 929 h 1645"/>
                <a:gd name="T54" fmla="*/ 1604 w 1645"/>
                <a:gd name="T55" fmla="*/ 1016 h 1645"/>
                <a:gd name="T56" fmla="*/ 1619 w 1645"/>
                <a:gd name="T57" fmla="*/ 940 h 1645"/>
                <a:gd name="T58" fmla="*/ 1645 w 1645"/>
                <a:gd name="T59" fmla="*/ 823 h 1645"/>
                <a:gd name="T60" fmla="*/ 3 w 1645"/>
                <a:gd name="T61" fmla="*/ 795 h 1645"/>
                <a:gd name="T62" fmla="*/ 11 w 1645"/>
                <a:gd name="T63" fmla="*/ 769 h 1645"/>
                <a:gd name="T64" fmla="*/ 46 w 1645"/>
                <a:gd name="T65" fmla="*/ 554 h 1645"/>
                <a:gd name="T66" fmla="*/ 1634 w 1645"/>
                <a:gd name="T67" fmla="*/ 763 h 1645"/>
                <a:gd name="T68" fmla="*/ 1642 w 1645"/>
                <a:gd name="T69" fmla="*/ 754 h 1645"/>
                <a:gd name="T70" fmla="*/ 1611 w 1645"/>
                <a:gd name="T71" fmla="*/ 620 h 1645"/>
                <a:gd name="T72" fmla="*/ 1547 w 1645"/>
                <a:gd name="T73" fmla="*/ 472 h 1645"/>
                <a:gd name="T74" fmla="*/ 1592 w 1645"/>
                <a:gd name="T75" fmla="*/ 566 h 1645"/>
                <a:gd name="T76" fmla="*/ 72 w 1645"/>
                <a:gd name="T77" fmla="*/ 533 h 1645"/>
                <a:gd name="T78" fmla="*/ 96 w 1645"/>
                <a:gd name="T79" fmla="*/ 438 h 1645"/>
                <a:gd name="T80" fmla="*/ 82 w 1645"/>
                <a:gd name="T81" fmla="*/ 507 h 1645"/>
                <a:gd name="T82" fmla="*/ 1546 w 1645"/>
                <a:gd name="T83" fmla="*/ 451 h 1645"/>
                <a:gd name="T84" fmla="*/ 1397 w 1645"/>
                <a:gd name="T85" fmla="*/ 246 h 1645"/>
                <a:gd name="T86" fmla="*/ 198 w 1645"/>
                <a:gd name="T87" fmla="*/ 310 h 1645"/>
                <a:gd name="T88" fmla="*/ 198 w 1645"/>
                <a:gd name="T89" fmla="*/ 310 h 1645"/>
                <a:gd name="T90" fmla="*/ 370 w 1645"/>
                <a:gd name="T91" fmla="*/ 137 h 1645"/>
                <a:gd name="T92" fmla="*/ 223 w 1645"/>
                <a:gd name="T93" fmla="*/ 286 h 1645"/>
                <a:gd name="T94" fmla="*/ 1391 w 1645"/>
                <a:gd name="T95" fmla="*/ 232 h 1645"/>
                <a:gd name="T96" fmla="*/ 1180 w 1645"/>
                <a:gd name="T97" fmla="*/ 99 h 1645"/>
                <a:gd name="T98" fmla="*/ 1361 w 1645"/>
                <a:gd name="T99" fmla="*/ 222 h 1645"/>
                <a:gd name="T100" fmla="*/ 398 w 1645"/>
                <a:gd name="T101" fmla="*/ 137 h 1645"/>
                <a:gd name="T102" fmla="*/ 614 w 1645"/>
                <a:gd name="T103" fmla="*/ 28 h 1645"/>
                <a:gd name="T104" fmla="*/ 423 w 1645"/>
                <a:gd name="T105" fmla="*/ 123 h 1645"/>
                <a:gd name="T106" fmla="*/ 1163 w 1645"/>
                <a:gd name="T107" fmla="*/ 92 h 1645"/>
                <a:gd name="T108" fmla="*/ 928 w 1645"/>
                <a:gd name="T109" fmla="*/ 16 h 1645"/>
                <a:gd name="T110" fmla="*/ 635 w 1645"/>
                <a:gd name="T111" fmla="*/ 31 h 1645"/>
                <a:gd name="T112" fmla="*/ 664 w 1645"/>
                <a:gd name="T113" fmla="*/ 19 h 1645"/>
                <a:gd name="T114" fmla="*/ 767 w 1645"/>
                <a:gd name="T115" fmla="*/ 20 h 1645"/>
                <a:gd name="T116" fmla="*/ 899 w 1645"/>
                <a:gd name="T117" fmla="*/ 13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5" h="1645">
                  <a:moveTo>
                    <a:pt x="812" y="1645"/>
                  </a:moveTo>
                  <a:cubicBezTo>
                    <a:pt x="812" y="1645"/>
                    <a:pt x="812" y="1645"/>
                    <a:pt x="812" y="1645"/>
                  </a:cubicBezTo>
                  <a:cubicBezTo>
                    <a:pt x="782" y="1645"/>
                    <a:pt x="752" y="1643"/>
                    <a:pt x="722" y="1639"/>
                  </a:cubicBezTo>
                  <a:cubicBezTo>
                    <a:pt x="721" y="1639"/>
                    <a:pt x="721" y="1639"/>
                    <a:pt x="721" y="1639"/>
                  </a:cubicBezTo>
                  <a:cubicBezTo>
                    <a:pt x="719" y="1639"/>
                    <a:pt x="717" y="1638"/>
                    <a:pt x="715" y="1638"/>
                  </a:cubicBezTo>
                  <a:cubicBezTo>
                    <a:pt x="677" y="1633"/>
                    <a:pt x="640" y="1625"/>
                    <a:pt x="603" y="1615"/>
                  </a:cubicBezTo>
                  <a:cubicBezTo>
                    <a:pt x="601" y="1614"/>
                    <a:pt x="599" y="1613"/>
                    <a:pt x="598" y="1611"/>
                  </a:cubicBezTo>
                  <a:cubicBezTo>
                    <a:pt x="597" y="1609"/>
                    <a:pt x="596" y="1607"/>
                    <a:pt x="597" y="1605"/>
                  </a:cubicBezTo>
                  <a:cubicBezTo>
                    <a:pt x="598" y="1600"/>
                    <a:pt x="603" y="1597"/>
                    <a:pt x="607" y="1599"/>
                  </a:cubicBezTo>
                  <a:cubicBezTo>
                    <a:pt x="643" y="1609"/>
                    <a:pt x="680" y="1616"/>
                    <a:pt x="717" y="1621"/>
                  </a:cubicBezTo>
                  <a:cubicBezTo>
                    <a:pt x="719" y="1622"/>
                    <a:pt x="722" y="1622"/>
                    <a:pt x="724" y="1622"/>
                  </a:cubicBezTo>
                  <a:cubicBezTo>
                    <a:pt x="753" y="1626"/>
                    <a:pt x="783" y="1628"/>
                    <a:pt x="812" y="1628"/>
                  </a:cubicBezTo>
                  <a:cubicBezTo>
                    <a:pt x="814" y="1628"/>
                    <a:pt x="816" y="1629"/>
                    <a:pt x="818" y="1631"/>
                  </a:cubicBezTo>
                  <a:cubicBezTo>
                    <a:pt x="819" y="1632"/>
                    <a:pt x="820" y="1634"/>
                    <a:pt x="820" y="1637"/>
                  </a:cubicBezTo>
                  <a:cubicBezTo>
                    <a:pt x="820" y="1641"/>
                    <a:pt x="816" y="1645"/>
                    <a:pt x="812" y="1645"/>
                  </a:cubicBezTo>
                  <a:close/>
                  <a:moveTo>
                    <a:pt x="840" y="1645"/>
                  </a:moveTo>
                  <a:cubicBezTo>
                    <a:pt x="840" y="1645"/>
                    <a:pt x="840" y="1645"/>
                    <a:pt x="840" y="1645"/>
                  </a:cubicBezTo>
                  <a:cubicBezTo>
                    <a:pt x="835" y="1645"/>
                    <a:pt x="832" y="1641"/>
                    <a:pt x="831" y="1637"/>
                  </a:cubicBezTo>
                  <a:cubicBezTo>
                    <a:pt x="831" y="1634"/>
                    <a:pt x="832" y="1632"/>
                    <a:pt x="834" y="1631"/>
                  </a:cubicBezTo>
                  <a:cubicBezTo>
                    <a:pt x="835" y="1629"/>
                    <a:pt x="838" y="1628"/>
                    <a:pt x="840" y="1628"/>
                  </a:cubicBezTo>
                  <a:cubicBezTo>
                    <a:pt x="840" y="1628"/>
                    <a:pt x="840" y="1628"/>
                    <a:pt x="840" y="1628"/>
                  </a:cubicBezTo>
                  <a:cubicBezTo>
                    <a:pt x="845" y="1628"/>
                    <a:pt x="848" y="1632"/>
                    <a:pt x="848" y="1636"/>
                  </a:cubicBezTo>
                  <a:cubicBezTo>
                    <a:pt x="849" y="1641"/>
                    <a:pt x="845" y="1645"/>
                    <a:pt x="840" y="1645"/>
                  </a:cubicBezTo>
                  <a:close/>
                  <a:moveTo>
                    <a:pt x="868" y="1644"/>
                  </a:moveTo>
                  <a:cubicBezTo>
                    <a:pt x="864" y="1644"/>
                    <a:pt x="860" y="1640"/>
                    <a:pt x="860" y="1636"/>
                  </a:cubicBezTo>
                  <a:cubicBezTo>
                    <a:pt x="860" y="1634"/>
                    <a:pt x="860" y="1631"/>
                    <a:pt x="862" y="1630"/>
                  </a:cubicBezTo>
                  <a:cubicBezTo>
                    <a:pt x="863" y="1628"/>
                    <a:pt x="865" y="1627"/>
                    <a:pt x="868" y="1627"/>
                  </a:cubicBezTo>
                  <a:cubicBezTo>
                    <a:pt x="905" y="1625"/>
                    <a:pt x="942" y="1620"/>
                    <a:pt x="978" y="1613"/>
                  </a:cubicBezTo>
                  <a:cubicBezTo>
                    <a:pt x="978" y="1613"/>
                    <a:pt x="979" y="1613"/>
                    <a:pt x="979" y="1613"/>
                  </a:cubicBezTo>
                  <a:cubicBezTo>
                    <a:pt x="997" y="1609"/>
                    <a:pt x="1015" y="1605"/>
                    <a:pt x="1033" y="1600"/>
                  </a:cubicBezTo>
                  <a:cubicBezTo>
                    <a:pt x="1045" y="1597"/>
                    <a:pt x="1058" y="1593"/>
                    <a:pt x="1071" y="1589"/>
                  </a:cubicBezTo>
                  <a:cubicBezTo>
                    <a:pt x="1075" y="1587"/>
                    <a:pt x="1080" y="1590"/>
                    <a:pt x="1081" y="1594"/>
                  </a:cubicBezTo>
                  <a:cubicBezTo>
                    <a:pt x="1083" y="1599"/>
                    <a:pt x="1080" y="1603"/>
                    <a:pt x="1076" y="1605"/>
                  </a:cubicBezTo>
                  <a:cubicBezTo>
                    <a:pt x="1063" y="1609"/>
                    <a:pt x="1050" y="1613"/>
                    <a:pt x="1037" y="1616"/>
                  </a:cubicBezTo>
                  <a:cubicBezTo>
                    <a:pt x="1019" y="1621"/>
                    <a:pt x="1000" y="1626"/>
                    <a:pt x="982" y="1629"/>
                  </a:cubicBezTo>
                  <a:cubicBezTo>
                    <a:pt x="945" y="1637"/>
                    <a:pt x="907" y="1642"/>
                    <a:pt x="869" y="1644"/>
                  </a:cubicBezTo>
                  <a:cubicBezTo>
                    <a:pt x="869" y="1644"/>
                    <a:pt x="868" y="1644"/>
                    <a:pt x="868" y="1644"/>
                  </a:cubicBezTo>
                  <a:close/>
                  <a:moveTo>
                    <a:pt x="578" y="1607"/>
                  </a:moveTo>
                  <a:cubicBezTo>
                    <a:pt x="577" y="1607"/>
                    <a:pt x="576" y="1607"/>
                    <a:pt x="575" y="1607"/>
                  </a:cubicBezTo>
                  <a:cubicBezTo>
                    <a:pt x="573" y="1606"/>
                    <a:pt x="571" y="1605"/>
                    <a:pt x="570" y="1603"/>
                  </a:cubicBezTo>
                  <a:cubicBezTo>
                    <a:pt x="569" y="1601"/>
                    <a:pt x="569" y="1598"/>
                    <a:pt x="570" y="1596"/>
                  </a:cubicBezTo>
                  <a:cubicBezTo>
                    <a:pt x="571" y="1592"/>
                    <a:pt x="576" y="1589"/>
                    <a:pt x="581" y="1591"/>
                  </a:cubicBezTo>
                  <a:cubicBezTo>
                    <a:pt x="582" y="1591"/>
                    <a:pt x="582" y="1591"/>
                    <a:pt x="582" y="1591"/>
                  </a:cubicBezTo>
                  <a:cubicBezTo>
                    <a:pt x="582" y="1591"/>
                    <a:pt x="582" y="1591"/>
                    <a:pt x="582" y="1591"/>
                  </a:cubicBezTo>
                  <a:cubicBezTo>
                    <a:pt x="583" y="1592"/>
                    <a:pt x="585" y="1593"/>
                    <a:pt x="586" y="1595"/>
                  </a:cubicBezTo>
                  <a:cubicBezTo>
                    <a:pt x="587" y="1597"/>
                    <a:pt x="587" y="1599"/>
                    <a:pt x="586" y="1601"/>
                  </a:cubicBezTo>
                  <a:cubicBezTo>
                    <a:pt x="585" y="1605"/>
                    <a:pt x="582" y="1607"/>
                    <a:pt x="578" y="1607"/>
                  </a:cubicBezTo>
                  <a:close/>
                  <a:moveTo>
                    <a:pt x="551" y="1598"/>
                  </a:moveTo>
                  <a:cubicBezTo>
                    <a:pt x="550" y="1598"/>
                    <a:pt x="549" y="1598"/>
                    <a:pt x="548" y="1598"/>
                  </a:cubicBezTo>
                  <a:cubicBezTo>
                    <a:pt x="518" y="1587"/>
                    <a:pt x="488" y="1574"/>
                    <a:pt x="459" y="1560"/>
                  </a:cubicBezTo>
                  <a:cubicBezTo>
                    <a:pt x="446" y="1554"/>
                    <a:pt x="434" y="1547"/>
                    <a:pt x="422" y="1540"/>
                  </a:cubicBezTo>
                  <a:cubicBezTo>
                    <a:pt x="401" y="1529"/>
                    <a:pt x="380" y="1516"/>
                    <a:pt x="360" y="1502"/>
                  </a:cubicBezTo>
                  <a:cubicBezTo>
                    <a:pt x="356" y="1500"/>
                    <a:pt x="355" y="1495"/>
                    <a:pt x="358" y="1491"/>
                  </a:cubicBezTo>
                  <a:cubicBezTo>
                    <a:pt x="361" y="1487"/>
                    <a:pt x="366" y="1486"/>
                    <a:pt x="370" y="1488"/>
                  </a:cubicBezTo>
                  <a:cubicBezTo>
                    <a:pt x="389" y="1502"/>
                    <a:pt x="410" y="1514"/>
                    <a:pt x="430" y="1526"/>
                  </a:cubicBezTo>
                  <a:cubicBezTo>
                    <a:pt x="442" y="1532"/>
                    <a:pt x="454" y="1539"/>
                    <a:pt x="466" y="1545"/>
                  </a:cubicBezTo>
                  <a:cubicBezTo>
                    <a:pt x="466" y="1545"/>
                    <a:pt x="466" y="1545"/>
                    <a:pt x="466" y="1545"/>
                  </a:cubicBezTo>
                  <a:cubicBezTo>
                    <a:pt x="495" y="1559"/>
                    <a:pt x="524" y="1571"/>
                    <a:pt x="554" y="1582"/>
                  </a:cubicBezTo>
                  <a:cubicBezTo>
                    <a:pt x="558" y="1583"/>
                    <a:pt x="561" y="1588"/>
                    <a:pt x="559" y="1593"/>
                  </a:cubicBezTo>
                  <a:cubicBezTo>
                    <a:pt x="558" y="1596"/>
                    <a:pt x="555" y="1598"/>
                    <a:pt x="551" y="1598"/>
                  </a:cubicBezTo>
                  <a:close/>
                  <a:moveTo>
                    <a:pt x="1100" y="1596"/>
                  </a:moveTo>
                  <a:cubicBezTo>
                    <a:pt x="1100" y="1596"/>
                    <a:pt x="1100" y="1596"/>
                    <a:pt x="1100" y="1596"/>
                  </a:cubicBezTo>
                  <a:cubicBezTo>
                    <a:pt x="1097" y="1596"/>
                    <a:pt x="1093" y="1594"/>
                    <a:pt x="1092" y="1590"/>
                  </a:cubicBezTo>
                  <a:cubicBezTo>
                    <a:pt x="1091" y="1588"/>
                    <a:pt x="1091" y="1586"/>
                    <a:pt x="1092" y="1584"/>
                  </a:cubicBezTo>
                  <a:cubicBezTo>
                    <a:pt x="1093" y="1582"/>
                    <a:pt x="1095" y="1580"/>
                    <a:pt x="1097" y="1580"/>
                  </a:cubicBezTo>
                  <a:cubicBezTo>
                    <a:pt x="1098" y="1580"/>
                    <a:pt x="1098" y="1580"/>
                    <a:pt x="1098" y="1580"/>
                  </a:cubicBezTo>
                  <a:cubicBezTo>
                    <a:pt x="1098" y="1580"/>
                    <a:pt x="1098" y="1580"/>
                    <a:pt x="1098" y="1580"/>
                  </a:cubicBezTo>
                  <a:cubicBezTo>
                    <a:pt x="1102" y="1578"/>
                    <a:pt x="1107" y="1581"/>
                    <a:pt x="1108" y="1585"/>
                  </a:cubicBezTo>
                  <a:cubicBezTo>
                    <a:pt x="1110" y="1589"/>
                    <a:pt x="1107" y="1594"/>
                    <a:pt x="1103" y="1596"/>
                  </a:cubicBezTo>
                  <a:cubicBezTo>
                    <a:pt x="1102" y="1596"/>
                    <a:pt x="1101" y="1596"/>
                    <a:pt x="1100" y="1596"/>
                  </a:cubicBezTo>
                  <a:close/>
                  <a:moveTo>
                    <a:pt x="1127" y="1586"/>
                  </a:moveTo>
                  <a:cubicBezTo>
                    <a:pt x="1123" y="1586"/>
                    <a:pt x="1120" y="1584"/>
                    <a:pt x="1119" y="1581"/>
                  </a:cubicBezTo>
                  <a:cubicBezTo>
                    <a:pt x="1118" y="1579"/>
                    <a:pt x="1118" y="1576"/>
                    <a:pt x="1119" y="1574"/>
                  </a:cubicBezTo>
                  <a:cubicBezTo>
                    <a:pt x="1120" y="1572"/>
                    <a:pt x="1121" y="1570"/>
                    <a:pt x="1123" y="1570"/>
                  </a:cubicBezTo>
                  <a:cubicBezTo>
                    <a:pt x="1158" y="1556"/>
                    <a:pt x="1192" y="1539"/>
                    <a:pt x="1224" y="1521"/>
                  </a:cubicBezTo>
                  <a:cubicBezTo>
                    <a:pt x="1224" y="1521"/>
                    <a:pt x="1224" y="1521"/>
                    <a:pt x="1224" y="1521"/>
                  </a:cubicBezTo>
                  <a:cubicBezTo>
                    <a:pt x="1252" y="1505"/>
                    <a:pt x="1278" y="1488"/>
                    <a:pt x="1304" y="1469"/>
                  </a:cubicBezTo>
                  <a:cubicBezTo>
                    <a:pt x="1307" y="1466"/>
                    <a:pt x="1313" y="1467"/>
                    <a:pt x="1316" y="1471"/>
                  </a:cubicBezTo>
                  <a:cubicBezTo>
                    <a:pt x="1318" y="1474"/>
                    <a:pt x="1318" y="1480"/>
                    <a:pt x="1314" y="1482"/>
                  </a:cubicBezTo>
                  <a:cubicBezTo>
                    <a:pt x="1288" y="1502"/>
                    <a:pt x="1261" y="1520"/>
                    <a:pt x="1233" y="1536"/>
                  </a:cubicBezTo>
                  <a:cubicBezTo>
                    <a:pt x="1200" y="1554"/>
                    <a:pt x="1165" y="1571"/>
                    <a:pt x="1130" y="1585"/>
                  </a:cubicBezTo>
                  <a:cubicBezTo>
                    <a:pt x="1130" y="1585"/>
                    <a:pt x="1130" y="1585"/>
                    <a:pt x="1130" y="1585"/>
                  </a:cubicBezTo>
                  <a:cubicBezTo>
                    <a:pt x="1129" y="1586"/>
                    <a:pt x="1128" y="1586"/>
                    <a:pt x="1127" y="1586"/>
                  </a:cubicBezTo>
                  <a:close/>
                  <a:moveTo>
                    <a:pt x="342" y="1488"/>
                  </a:moveTo>
                  <a:cubicBezTo>
                    <a:pt x="340" y="1488"/>
                    <a:pt x="338" y="1487"/>
                    <a:pt x="337" y="1486"/>
                  </a:cubicBezTo>
                  <a:cubicBezTo>
                    <a:pt x="337" y="1486"/>
                    <a:pt x="337" y="1486"/>
                    <a:pt x="337" y="1486"/>
                  </a:cubicBezTo>
                  <a:cubicBezTo>
                    <a:pt x="335" y="1485"/>
                    <a:pt x="334" y="1483"/>
                    <a:pt x="333" y="1480"/>
                  </a:cubicBezTo>
                  <a:cubicBezTo>
                    <a:pt x="333" y="1478"/>
                    <a:pt x="334" y="1476"/>
                    <a:pt x="335" y="1474"/>
                  </a:cubicBezTo>
                  <a:cubicBezTo>
                    <a:pt x="338" y="1470"/>
                    <a:pt x="343" y="1470"/>
                    <a:pt x="347" y="1472"/>
                  </a:cubicBezTo>
                  <a:cubicBezTo>
                    <a:pt x="351" y="1475"/>
                    <a:pt x="351" y="1480"/>
                    <a:pt x="349" y="1484"/>
                  </a:cubicBezTo>
                  <a:cubicBezTo>
                    <a:pt x="347" y="1486"/>
                    <a:pt x="345" y="1488"/>
                    <a:pt x="342" y="1488"/>
                  </a:cubicBezTo>
                  <a:close/>
                  <a:moveTo>
                    <a:pt x="319" y="1471"/>
                  </a:moveTo>
                  <a:cubicBezTo>
                    <a:pt x="317" y="1471"/>
                    <a:pt x="316" y="1470"/>
                    <a:pt x="314" y="1469"/>
                  </a:cubicBezTo>
                  <a:cubicBezTo>
                    <a:pt x="289" y="1449"/>
                    <a:pt x="264" y="1427"/>
                    <a:pt x="242" y="1404"/>
                  </a:cubicBezTo>
                  <a:cubicBezTo>
                    <a:pt x="241" y="1404"/>
                    <a:pt x="241" y="1404"/>
                    <a:pt x="241" y="1404"/>
                  </a:cubicBezTo>
                  <a:cubicBezTo>
                    <a:pt x="241" y="1404"/>
                    <a:pt x="241" y="1404"/>
                    <a:pt x="241" y="1404"/>
                  </a:cubicBezTo>
                  <a:cubicBezTo>
                    <a:pt x="220" y="1383"/>
                    <a:pt x="199" y="1360"/>
                    <a:pt x="180" y="1336"/>
                  </a:cubicBezTo>
                  <a:cubicBezTo>
                    <a:pt x="176" y="1330"/>
                    <a:pt x="171" y="1324"/>
                    <a:pt x="166" y="1318"/>
                  </a:cubicBezTo>
                  <a:cubicBezTo>
                    <a:pt x="166" y="1318"/>
                    <a:pt x="166" y="1318"/>
                    <a:pt x="166" y="1318"/>
                  </a:cubicBezTo>
                  <a:cubicBezTo>
                    <a:pt x="165" y="1316"/>
                    <a:pt x="164" y="1314"/>
                    <a:pt x="165" y="1312"/>
                  </a:cubicBezTo>
                  <a:cubicBezTo>
                    <a:pt x="165" y="1310"/>
                    <a:pt x="166" y="1308"/>
                    <a:pt x="168" y="1306"/>
                  </a:cubicBezTo>
                  <a:cubicBezTo>
                    <a:pt x="172" y="1304"/>
                    <a:pt x="177" y="1304"/>
                    <a:pt x="180" y="1308"/>
                  </a:cubicBezTo>
                  <a:cubicBezTo>
                    <a:pt x="184" y="1314"/>
                    <a:pt x="189" y="1320"/>
                    <a:pt x="194" y="1325"/>
                  </a:cubicBezTo>
                  <a:cubicBezTo>
                    <a:pt x="212" y="1349"/>
                    <a:pt x="232" y="1371"/>
                    <a:pt x="253" y="1392"/>
                  </a:cubicBezTo>
                  <a:cubicBezTo>
                    <a:pt x="253" y="1392"/>
                    <a:pt x="253" y="1392"/>
                    <a:pt x="253" y="1392"/>
                  </a:cubicBezTo>
                  <a:cubicBezTo>
                    <a:pt x="276" y="1415"/>
                    <a:pt x="300" y="1436"/>
                    <a:pt x="325" y="1455"/>
                  </a:cubicBezTo>
                  <a:cubicBezTo>
                    <a:pt x="328" y="1458"/>
                    <a:pt x="329" y="1464"/>
                    <a:pt x="326" y="1467"/>
                  </a:cubicBezTo>
                  <a:cubicBezTo>
                    <a:pt x="324" y="1469"/>
                    <a:pt x="322" y="1471"/>
                    <a:pt x="319" y="1471"/>
                  </a:cubicBezTo>
                  <a:close/>
                  <a:moveTo>
                    <a:pt x="1331" y="1467"/>
                  </a:moveTo>
                  <a:cubicBezTo>
                    <a:pt x="1329" y="1467"/>
                    <a:pt x="1326" y="1466"/>
                    <a:pt x="1324" y="1464"/>
                  </a:cubicBezTo>
                  <a:cubicBezTo>
                    <a:pt x="1323" y="1462"/>
                    <a:pt x="1322" y="1460"/>
                    <a:pt x="1323" y="1457"/>
                  </a:cubicBezTo>
                  <a:cubicBezTo>
                    <a:pt x="1323" y="1455"/>
                    <a:pt x="1324" y="1453"/>
                    <a:pt x="1326" y="1452"/>
                  </a:cubicBezTo>
                  <a:cubicBezTo>
                    <a:pt x="1329" y="1449"/>
                    <a:pt x="1335" y="1449"/>
                    <a:pt x="1338" y="1453"/>
                  </a:cubicBezTo>
                  <a:cubicBezTo>
                    <a:pt x="1341" y="1457"/>
                    <a:pt x="1340" y="1462"/>
                    <a:pt x="1336" y="1465"/>
                  </a:cubicBezTo>
                  <a:cubicBezTo>
                    <a:pt x="1335" y="1466"/>
                    <a:pt x="1333" y="1467"/>
                    <a:pt x="1331" y="1467"/>
                  </a:cubicBezTo>
                  <a:close/>
                  <a:moveTo>
                    <a:pt x="1353" y="1449"/>
                  </a:moveTo>
                  <a:cubicBezTo>
                    <a:pt x="1350" y="1449"/>
                    <a:pt x="1348" y="1448"/>
                    <a:pt x="1346" y="1446"/>
                  </a:cubicBezTo>
                  <a:cubicBezTo>
                    <a:pt x="1345" y="1444"/>
                    <a:pt x="1344" y="1442"/>
                    <a:pt x="1344" y="1440"/>
                  </a:cubicBezTo>
                  <a:cubicBezTo>
                    <a:pt x="1345" y="1437"/>
                    <a:pt x="1346" y="1435"/>
                    <a:pt x="1347" y="1434"/>
                  </a:cubicBezTo>
                  <a:cubicBezTo>
                    <a:pt x="1375" y="1410"/>
                    <a:pt x="1402" y="1383"/>
                    <a:pt x="1427" y="1355"/>
                  </a:cubicBezTo>
                  <a:cubicBezTo>
                    <a:pt x="1427" y="1355"/>
                    <a:pt x="1427" y="1355"/>
                    <a:pt x="1427" y="1355"/>
                  </a:cubicBezTo>
                  <a:cubicBezTo>
                    <a:pt x="1448" y="1331"/>
                    <a:pt x="1467" y="1306"/>
                    <a:pt x="1485" y="1280"/>
                  </a:cubicBezTo>
                  <a:cubicBezTo>
                    <a:pt x="1488" y="1276"/>
                    <a:pt x="1493" y="1275"/>
                    <a:pt x="1497" y="1278"/>
                  </a:cubicBezTo>
                  <a:cubicBezTo>
                    <a:pt x="1501" y="1281"/>
                    <a:pt x="1502" y="1286"/>
                    <a:pt x="1499" y="1290"/>
                  </a:cubicBezTo>
                  <a:cubicBezTo>
                    <a:pt x="1481" y="1316"/>
                    <a:pt x="1461" y="1342"/>
                    <a:pt x="1440" y="1366"/>
                  </a:cubicBezTo>
                  <a:cubicBezTo>
                    <a:pt x="1414" y="1395"/>
                    <a:pt x="1387" y="1422"/>
                    <a:pt x="1358" y="1447"/>
                  </a:cubicBezTo>
                  <a:cubicBezTo>
                    <a:pt x="1357" y="1448"/>
                    <a:pt x="1355" y="1449"/>
                    <a:pt x="1353" y="1449"/>
                  </a:cubicBezTo>
                  <a:close/>
                  <a:moveTo>
                    <a:pt x="157" y="1299"/>
                  </a:moveTo>
                  <a:cubicBezTo>
                    <a:pt x="154" y="1299"/>
                    <a:pt x="151" y="1297"/>
                    <a:pt x="150" y="1295"/>
                  </a:cubicBezTo>
                  <a:cubicBezTo>
                    <a:pt x="150" y="1295"/>
                    <a:pt x="150" y="1295"/>
                    <a:pt x="150" y="1295"/>
                  </a:cubicBezTo>
                  <a:cubicBezTo>
                    <a:pt x="148" y="1293"/>
                    <a:pt x="148" y="1291"/>
                    <a:pt x="148" y="1289"/>
                  </a:cubicBezTo>
                  <a:cubicBezTo>
                    <a:pt x="149" y="1286"/>
                    <a:pt x="150" y="1285"/>
                    <a:pt x="152" y="1283"/>
                  </a:cubicBezTo>
                  <a:cubicBezTo>
                    <a:pt x="155" y="1281"/>
                    <a:pt x="161" y="1282"/>
                    <a:pt x="163" y="1285"/>
                  </a:cubicBezTo>
                  <a:cubicBezTo>
                    <a:pt x="163" y="1285"/>
                    <a:pt x="163" y="1285"/>
                    <a:pt x="163" y="1285"/>
                  </a:cubicBezTo>
                  <a:cubicBezTo>
                    <a:pt x="166" y="1289"/>
                    <a:pt x="165" y="1294"/>
                    <a:pt x="161" y="1297"/>
                  </a:cubicBezTo>
                  <a:cubicBezTo>
                    <a:pt x="160" y="1298"/>
                    <a:pt x="158" y="1299"/>
                    <a:pt x="157" y="1299"/>
                  </a:cubicBezTo>
                  <a:close/>
                  <a:moveTo>
                    <a:pt x="141" y="1275"/>
                  </a:moveTo>
                  <a:cubicBezTo>
                    <a:pt x="138" y="1275"/>
                    <a:pt x="135" y="1274"/>
                    <a:pt x="134" y="1271"/>
                  </a:cubicBezTo>
                  <a:cubicBezTo>
                    <a:pt x="116" y="1244"/>
                    <a:pt x="100" y="1216"/>
                    <a:pt x="86" y="1187"/>
                  </a:cubicBezTo>
                  <a:cubicBezTo>
                    <a:pt x="69" y="1153"/>
                    <a:pt x="54" y="1117"/>
                    <a:pt x="42" y="1081"/>
                  </a:cubicBezTo>
                  <a:cubicBezTo>
                    <a:pt x="42" y="1079"/>
                    <a:pt x="42" y="1077"/>
                    <a:pt x="43" y="1075"/>
                  </a:cubicBezTo>
                  <a:cubicBezTo>
                    <a:pt x="44" y="1073"/>
                    <a:pt x="45" y="1071"/>
                    <a:pt x="48" y="1071"/>
                  </a:cubicBezTo>
                  <a:cubicBezTo>
                    <a:pt x="52" y="1069"/>
                    <a:pt x="57" y="1072"/>
                    <a:pt x="58" y="1076"/>
                  </a:cubicBezTo>
                  <a:cubicBezTo>
                    <a:pt x="70" y="1111"/>
                    <a:pt x="84" y="1146"/>
                    <a:pt x="101" y="1179"/>
                  </a:cubicBezTo>
                  <a:cubicBezTo>
                    <a:pt x="115" y="1208"/>
                    <a:pt x="131" y="1236"/>
                    <a:pt x="148" y="1262"/>
                  </a:cubicBezTo>
                  <a:cubicBezTo>
                    <a:pt x="150" y="1266"/>
                    <a:pt x="149" y="1271"/>
                    <a:pt x="145" y="1274"/>
                  </a:cubicBezTo>
                  <a:cubicBezTo>
                    <a:pt x="144" y="1275"/>
                    <a:pt x="142" y="1275"/>
                    <a:pt x="141" y="1275"/>
                  </a:cubicBezTo>
                  <a:close/>
                  <a:moveTo>
                    <a:pt x="1508" y="1270"/>
                  </a:moveTo>
                  <a:cubicBezTo>
                    <a:pt x="1506" y="1270"/>
                    <a:pt x="1505" y="1269"/>
                    <a:pt x="1503" y="1269"/>
                  </a:cubicBezTo>
                  <a:cubicBezTo>
                    <a:pt x="1502" y="1267"/>
                    <a:pt x="1500" y="1265"/>
                    <a:pt x="1500" y="1263"/>
                  </a:cubicBezTo>
                  <a:cubicBezTo>
                    <a:pt x="1499" y="1261"/>
                    <a:pt x="1500" y="1259"/>
                    <a:pt x="1501" y="1257"/>
                  </a:cubicBezTo>
                  <a:cubicBezTo>
                    <a:pt x="1503" y="1253"/>
                    <a:pt x="1509" y="1252"/>
                    <a:pt x="1513" y="1254"/>
                  </a:cubicBezTo>
                  <a:cubicBezTo>
                    <a:pt x="1516" y="1257"/>
                    <a:pt x="1518" y="1262"/>
                    <a:pt x="1515" y="1266"/>
                  </a:cubicBezTo>
                  <a:cubicBezTo>
                    <a:pt x="1514" y="1268"/>
                    <a:pt x="1511" y="1270"/>
                    <a:pt x="1508" y="1270"/>
                  </a:cubicBezTo>
                  <a:close/>
                  <a:moveTo>
                    <a:pt x="1523" y="1246"/>
                  </a:moveTo>
                  <a:cubicBezTo>
                    <a:pt x="1521" y="1246"/>
                    <a:pt x="1520" y="1245"/>
                    <a:pt x="1518" y="1245"/>
                  </a:cubicBezTo>
                  <a:cubicBezTo>
                    <a:pt x="1514" y="1242"/>
                    <a:pt x="1513" y="1237"/>
                    <a:pt x="1515" y="1233"/>
                  </a:cubicBezTo>
                  <a:cubicBezTo>
                    <a:pt x="1516" y="1233"/>
                    <a:pt x="1516" y="1232"/>
                    <a:pt x="1516" y="1232"/>
                  </a:cubicBezTo>
                  <a:cubicBezTo>
                    <a:pt x="1516" y="1232"/>
                    <a:pt x="1516" y="1232"/>
                    <a:pt x="1516" y="1232"/>
                  </a:cubicBezTo>
                  <a:cubicBezTo>
                    <a:pt x="1535" y="1200"/>
                    <a:pt x="1552" y="1167"/>
                    <a:pt x="1566" y="1133"/>
                  </a:cubicBezTo>
                  <a:cubicBezTo>
                    <a:pt x="1578" y="1104"/>
                    <a:pt x="1588" y="1074"/>
                    <a:pt x="1597" y="1043"/>
                  </a:cubicBezTo>
                  <a:cubicBezTo>
                    <a:pt x="1598" y="1039"/>
                    <a:pt x="1603" y="1036"/>
                    <a:pt x="1608" y="1037"/>
                  </a:cubicBezTo>
                  <a:cubicBezTo>
                    <a:pt x="1610" y="1038"/>
                    <a:pt x="1612" y="1039"/>
                    <a:pt x="1613" y="1041"/>
                  </a:cubicBezTo>
                  <a:cubicBezTo>
                    <a:pt x="1614" y="1043"/>
                    <a:pt x="1614" y="1046"/>
                    <a:pt x="1613" y="1048"/>
                  </a:cubicBezTo>
                  <a:cubicBezTo>
                    <a:pt x="1605" y="1079"/>
                    <a:pt x="1594" y="1110"/>
                    <a:pt x="1581" y="1140"/>
                  </a:cubicBezTo>
                  <a:cubicBezTo>
                    <a:pt x="1567" y="1174"/>
                    <a:pt x="1550" y="1208"/>
                    <a:pt x="1531" y="1240"/>
                  </a:cubicBezTo>
                  <a:cubicBezTo>
                    <a:pt x="1531" y="1241"/>
                    <a:pt x="1531" y="1241"/>
                    <a:pt x="1531" y="1241"/>
                  </a:cubicBezTo>
                  <a:cubicBezTo>
                    <a:pt x="1530" y="1241"/>
                    <a:pt x="1530" y="1241"/>
                    <a:pt x="1530" y="1242"/>
                  </a:cubicBezTo>
                  <a:cubicBezTo>
                    <a:pt x="1529" y="1244"/>
                    <a:pt x="1526" y="1246"/>
                    <a:pt x="1523" y="1246"/>
                  </a:cubicBezTo>
                  <a:close/>
                  <a:moveTo>
                    <a:pt x="42" y="1060"/>
                  </a:moveTo>
                  <a:cubicBezTo>
                    <a:pt x="38" y="1060"/>
                    <a:pt x="35" y="1058"/>
                    <a:pt x="34" y="1054"/>
                  </a:cubicBezTo>
                  <a:cubicBezTo>
                    <a:pt x="33" y="1052"/>
                    <a:pt x="33" y="1050"/>
                    <a:pt x="34" y="1048"/>
                  </a:cubicBezTo>
                  <a:cubicBezTo>
                    <a:pt x="35" y="1046"/>
                    <a:pt x="37" y="1044"/>
                    <a:pt x="39" y="1043"/>
                  </a:cubicBezTo>
                  <a:cubicBezTo>
                    <a:pt x="44" y="1042"/>
                    <a:pt x="49" y="1045"/>
                    <a:pt x="50" y="1049"/>
                  </a:cubicBezTo>
                  <a:cubicBezTo>
                    <a:pt x="51" y="1051"/>
                    <a:pt x="50" y="1054"/>
                    <a:pt x="49" y="1056"/>
                  </a:cubicBezTo>
                  <a:cubicBezTo>
                    <a:pt x="48" y="1058"/>
                    <a:pt x="46" y="1059"/>
                    <a:pt x="44" y="1060"/>
                  </a:cubicBezTo>
                  <a:cubicBezTo>
                    <a:pt x="43" y="1060"/>
                    <a:pt x="43" y="1060"/>
                    <a:pt x="42" y="1060"/>
                  </a:cubicBezTo>
                  <a:close/>
                  <a:moveTo>
                    <a:pt x="34" y="1033"/>
                  </a:moveTo>
                  <a:cubicBezTo>
                    <a:pt x="30" y="1033"/>
                    <a:pt x="27" y="1030"/>
                    <a:pt x="26" y="1026"/>
                  </a:cubicBezTo>
                  <a:cubicBezTo>
                    <a:pt x="18" y="995"/>
                    <a:pt x="12" y="963"/>
                    <a:pt x="8" y="931"/>
                  </a:cubicBezTo>
                  <a:cubicBezTo>
                    <a:pt x="3" y="895"/>
                    <a:pt x="0" y="859"/>
                    <a:pt x="0" y="822"/>
                  </a:cubicBezTo>
                  <a:cubicBezTo>
                    <a:pt x="0" y="821"/>
                    <a:pt x="1" y="820"/>
                    <a:pt x="1" y="818"/>
                  </a:cubicBezTo>
                  <a:cubicBezTo>
                    <a:pt x="1" y="817"/>
                    <a:pt x="1" y="817"/>
                    <a:pt x="1" y="817"/>
                  </a:cubicBezTo>
                  <a:cubicBezTo>
                    <a:pt x="1" y="812"/>
                    <a:pt x="4" y="809"/>
                    <a:pt x="9" y="809"/>
                  </a:cubicBezTo>
                  <a:cubicBezTo>
                    <a:pt x="9" y="809"/>
                    <a:pt x="9" y="809"/>
                    <a:pt x="9" y="809"/>
                  </a:cubicBezTo>
                  <a:cubicBezTo>
                    <a:pt x="11" y="809"/>
                    <a:pt x="13" y="810"/>
                    <a:pt x="15" y="811"/>
                  </a:cubicBezTo>
                  <a:cubicBezTo>
                    <a:pt x="17" y="813"/>
                    <a:pt x="17" y="815"/>
                    <a:pt x="17" y="817"/>
                  </a:cubicBezTo>
                  <a:cubicBezTo>
                    <a:pt x="17" y="819"/>
                    <a:pt x="17" y="821"/>
                    <a:pt x="17" y="822"/>
                  </a:cubicBezTo>
                  <a:cubicBezTo>
                    <a:pt x="17" y="858"/>
                    <a:pt x="20" y="894"/>
                    <a:pt x="25" y="929"/>
                  </a:cubicBezTo>
                  <a:cubicBezTo>
                    <a:pt x="29" y="960"/>
                    <a:pt x="35" y="992"/>
                    <a:pt x="43" y="1022"/>
                  </a:cubicBezTo>
                  <a:cubicBezTo>
                    <a:pt x="44" y="1027"/>
                    <a:pt x="41" y="1031"/>
                    <a:pt x="36" y="1033"/>
                  </a:cubicBezTo>
                  <a:cubicBezTo>
                    <a:pt x="36" y="1033"/>
                    <a:pt x="35" y="1033"/>
                    <a:pt x="34" y="1033"/>
                  </a:cubicBezTo>
                  <a:close/>
                  <a:moveTo>
                    <a:pt x="1613" y="1027"/>
                  </a:moveTo>
                  <a:cubicBezTo>
                    <a:pt x="1612" y="1027"/>
                    <a:pt x="1611" y="1027"/>
                    <a:pt x="1611" y="1027"/>
                  </a:cubicBezTo>
                  <a:cubicBezTo>
                    <a:pt x="1608" y="1026"/>
                    <a:pt x="1606" y="1025"/>
                    <a:pt x="1605" y="1023"/>
                  </a:cubicBezTo>
                  <a:cubicBezTo>
                    <a:pt x="1604" y="1021"/>
                    <a:pt x="1604" y="1018"/>
                    <a:pt x="1604" y="1016"/>
                  </a:cubicBezTo>
                  <a:cubicBezTo>
                    <a:pt x="1605" y="1012"/>
                    <a:pt x="1610" y="1009"/>
                    <a:pt x="1615" y="1010"/>
                  </a:cubicBezTo>
                  <a:cubicBezTo>
                    <a:pt x="1619" y="1011"/>
                    <a:pt x="1622" y="1016"/>
                    <a:pt x="1621" y="1020"/>
                  </a:cubicBezTo>
                  <a:cubicBezTo>
                    <a:pt x="1620" y="1024"/>
                    <a:pt x="1617" y="1027"/>
                    <a:pt x="1613" y="1027"/>
                  </a:cubicBezTo>
                  <a:close/>
                  <a:moveTo>
                    <a:pt x="1619" y="999"/>
                  </a:moveTo>
                  <a:cubicBezTo>
                    <a:pt x="1618" y="999"/>
                    <a:pt x="1618" y="999"/>
                    <a:pt x="1617" y="999"/>
                  </a:cubicBezTo>
                  <a:cubicBezTo>
                    <a:pt x="1613" y="998"/>
                    <a:pt x="1610" y="994"/>
                    <a:pt x="1611" y="989"/>
                  </a:cubicBezTo>
                  <a:cubicBezTo>
                    <a:pt x="1614" y="973"/>
                    <a:pt x="1617" y="956"/>
                    <a:pt x="1619" y="940"/>
                  </a:cubicBezTo>
                  <a:cubicBezTo>
                    <a:pt x="1622" y="919"/>
                    <a:pt x="1625" y="899"/>
                    <a:pt x="1626" y="878"/>
                  </a:cubicBezTo>
                  <a:cubicBezTo>
                    <a:pt x="1627" y="860"/>
                    <a:pt x="1628" y="842"/>
                    <a:pt x="1628" y="823"/>
                  </a:cubicBezTo>
                  <a:cubicBezTo>
                    <a:pt x="1628" y="810"/>
                    <a:pt x="1628" y="796"/>
                    <a:pt x="1627" y="783"/>
                  </a:cubicBezTo>
                  <a:cubicBezTo>
                    <a:pt x="1627" y="781"/>
                    <a:pt x="1628" y="779"/>
                    <a:pt x="1629" y="777"/>
                  </a:cubicBezTo>
                  <a:cubicBezTo>
                    <a:pt x="1631" y="775"/>
                    <a:pt x="1633" y="774"/>
                    <a:pt x="1635" y="774"/>
                  </a:cubicBezTo>
                  <a:cubicBezTo>
                    <a:pt x="1640" y="774"/>
                    <a:pt x="1644" y="778"/>
                    <a:pt x="1644" y="782"/>
                  </a:cubicBezTo>
                  <a:cubicBezTo>
                    <a:pt x="1645" y="796"/>
                    <a:pt x="1645" y="810"/>
                    <a:pt x="1645" y="823"/>
                  </a:cubicBezTo>
                  <a:cubicBezTo>
                    <a:pt x="1645" y="842"/>
                    <a:pt x="1644" y="861"/>
                    <a:pt x="1643" y="879"/>
                  </a:cubicBezTo>
                  <a:cubicBezTo>
                    <a:pt x="1642" y="900"/>
                    <a:pt x="1639" y="921"/>
                    <a:pt x="1636" y="942"/>
                  </a:cubicBezTo>
                  <a:cubicBezTo>
                    <a:pt x="1634" y="959"/>
                    <a:pt x="1631" y="976"/>
                    <a:pt x="1627" y="992"/>
                  </a:cubicBezTo>
                  <a:cubicBezTo>
                    <a:pt x="1626" y="996"/>
                    <a:pt x="1623" y="999"/>
                    <a:pt x="1619" y="999"/>
                  </a:cubicBezTo>
                  <a:close/>
                  <a:moveTo>
                    <a:pt x="10" y="797"/>
                  </a:moveTo>
                  <a:cubicBezTo>
                    <a:pt x="10" y="797"/>
                    <a:pt x="9" y="797"/>
                    <a:pt x="9" y="797"/>
                  </a:cubicBezTo>
                  <a:cubicBezTo>
                    <a:pt x="7" y="797"/>
                    <a:pt x="5" y="796"/>
                    <a:pt x="3" y="795"/>
                  </a:cubicBezTo>
                  <a:cubicBezTo>
                    <a:pt x="2" y="793"/>
                    <a:pt x="1" y="791"/>
                    <a:pt x="1" y="789"/>
                  </a:cubicBezTo>
                  <a:cubicBezTo>
                    <a:pt x="1" y="784"/>
                    <a:pt x="5" y="780"/>
                    <a:pt x="10" y="780"/>
                  </a:cubicBezTo>
                  <a:cubicBezTo>
                    <a:pt x="12" y="780"/>
                    <a:pt x="14" y="781"/>
                    <a:pt x="16" y="783"/>
                  </a:cubicBezTo>
                  <a:cubicBezTo>
                    <a:pt x="17" y="785"/>
                    <a:pt x="18" y="787"/>
                    <a:pt x="18" y="789"/>
                  </a:cubicBezTo>
                  <a:cubicBezTo>
                    <a:pt x="18" y="794"/>
                    <a:pt x="14" y="797"/>
                    <a:pt x="10" y="797"/>
                  </a:cubicBezTo>
                  <a:close/>
                  <a:moveTo>
                    <a:pt x="11" y="769"/>
                  </a:moveTo>
                  <a:cubicBezTo>
                    <a:pt x="11" y="769"/>
                    <a:pt x="11" y="769"/>
                    <a:pt x="11" y="769"/>
                  </a:cubicBezTo>
                  <a:cubicBezTo>
                    <a:pt x="8" y="769"/>
                    <a:pt x="6" y="768"/>
                    <a:pt x="5" y="766"/>
                  </a:cubicBezTo>
                  <a:cubicBezTo>
                    <a:pt x="3" y="764"/>
                    <a:pt x="3" y="762"/>
                    <a:pt x="3" y="760"/>
                  </a:cubicBezTo>
                  <a:cubicBezTo>
                    <a:pt x="3" y="754"/>
                    <a:pt x="4" y="748"/>
                    <a:pt x="5" y="741"/>
                  </a:cubicBezTo>
                  <a:cubicBezTo>
                    <a:pt x="7" y="715"/>
                    <a:pt x="11" y="689"/>
                    <a:pt x="16" y="664"/>
                  </a:cubicBezTo>
                  <a:cubicBezTo>
                    <a:pt x="16" y="664"/>
                    <a:pt x="16" y="664"/>
                    <a:pt x="16" y="664"/>
                  </a:cubicBezTo>
                  <a:cubicBezTo>
                    <a:pt x="16" y="664"/>
                    <a:pt x="16" y="663"/>
                    <a:pt x="16" y="663"/>
                  </a:cubicBezTo>
                  <a:cubicBezTo>
                    <a:pt x="24" y="626"/>
                    <a:pt x="34" y="589"/>
                    <a:pt x="46" y="554"/>
                  </a:cubicBezTo>
                  <a:cubicBezTo>
                    <a:pt x="48" y="549"/>
                    <a:pt x="52" y="547"/>
                    <a:pt x="57" y="548"/>
                  </a:cubicBezTo>
                  <a:cubicBezTo>
                    <a:pt x="61" y="550"/>
                    <a:pt x="64" y="555"/>
                    <a:pt x="62" y="559"/>
                  </a:cubicBezTo>
                  <a:cubicBezTo>
                    <a:pt x="50" y="594"/>
                    <a:pt x="40" y="631"/>
                    <a:pt x="33" y="667"/>
                  </a:cubicBezTo>
                  <a:cubicBezTo>
                    <a:pt x="28" y="692"/>
                    <a:pt x="24" y="717"/>
                    <a:pt x="21" y="743"/>
                  </a:cubicBezTo>
                  <a:cubicBezTo>
                    <a:pt x="21" y="749"/>
                    <a:pt x="20" y="755"/>
                    <a:pt x="20" y="761"/>
                  </a:cubicBezTo>
                  <a:cubicBezTo>
                    <a:pt x="19" y="766"/>
                    <a:pt x="16" y="769"/>
                    <a:pt x="11" y="769"/>
                  </a:cubicBezTo>
                  <a:close/>
                  <a:moveTo>
                    <a:pt x="1634" y="763"/>
                  </a:moveTo>
                  <a:cubicBezTo>
                    <a:pt x="1629" y="763"/>
                    <a:pt x="1625" y="760"/>
                    <a:pt x="1625" y="755"/>
                  </a:cubicBezTo>
                  <a:cubicBezTo>
                    <a:pt x="1625" y="755"/>
                    <a:pt x="1625" y="755"/>
                    <a:pt x="1625" y="755"/>
                  </a:cubicBezTo>
                  <a:cubicBezTo>
                    <a:pt x="1625" y="753"/>
                    <a:pt x="1626" y="751"/>
                    <a:pt x="1627" y="749"/>
                  </a:cubicBezTo>
                  <a:cubicBezTo>
                    <a:pt x="1629" y="747"/>
                    <a:pt x="1631" y="746"/>
                    <a:pt x="1633" y="746"/>
                  </a:cubicBezTo>
                  <a:cubicBezTo>
                    <a:pt x="1638" y="746"/>
                    <a:pt x="1642" y="749"/>
                    <a:pt x="1642" y="754"/>
                  </a:cubicBezTo>
                  <a:cubicBezTo>
                    <a:pt x="1642" y="754"/>
                    <a:pt x="1642" y="754"/>
                    <a:pt x="1642" y="754"/>
                  </a:cubicBezTo>
                  <a:cubicBezTo>
                    <a:pt x="1642" y="754"/>
                    <a:pt x="1642" y="754"/>
                    <a:pt x="1642" y="754"/>
                  </a:cubicBezTo>
                  <a:cubicBezTo>
                    <a:pt x="1642" y="756"/>
                    <a:pt x="1641" y="758"/>
                    <a:pt x="1640" y="760"/>
                  </a:cubicBezTo>
                  <a:cubicBezTo>
                    <a:pt x="1639" y="762"/>
                    <a:pt x="1637" y="763"/>
                    <a:pt x="1634" y="763"/>
                  </a:cubicBezTo>
                  <a:cubicBezTo>
                    <a:pt x="1634" y="763"/>
                    <a:pt x="1634" y="763"/>
                    <a:pt x="1634" y="763"/>
                  </a:cubicBezTo>
                  <a:close/>
                  <a:moveTo>
                    <a:pt x="1631" y="735"/>
                  </a:moveTo>
                  <a:cubicBezTo>
                    <a:pt x="1626" y="735"/>
                    <a:pt x="1623" y="732"/>
                    <a:pt x="1622" y="727"/>
                  </a:cubicBezTo>
                  <a:cubicBezTo>
                    <a:pt x="1618" y="695"/>
                    <a:pt x="1612" y="662"/>
                    <a:pt x="1605" y="630"/>
                  </a:cubicBezTo>
                  <a:cubicBezTo>
                    <a:pt x="1603" y="626"/>
                    <a:pt x="1606" y="621"/>
                    <a:pt x="1611" y="620"/>
                  </a:cubicBezTo>
                  <a:cubicBezTo>
                    <a:pt x="1615" y="619"/>
                    <a:pt x="1620" y="622"/>
                    <a:pt x="1621" y="626"/>
                  </a:cubicBezTo>
                  <a:cubicBezTo>
                    <a:pt x="1629" y="659"/>
                    <a:pt x="1635" y="692"/>
                    <a:pt x="1639" y="725"/>
                  </a:cubicBezTo>
                  <a:cubicBezTo>
                    <a:pt x="1640" y="730"/>
                    <a:pt x="1636" y="734"/>
                    <a:pt x="1632" y="735"/>
                  </a:cubicBezTo>
                  <a:cubicBezTo>
                    <a:pt x="1631" y="735"/>
                    <a:pt x="1631" y="735"/>
                    <a:pt x="1631" y="735"/>
                  </a:cubicBezTo>
                  <a:close/>
                  <a:moveTo>
                    <a:pt x="1592" y="566"/>
                  </a:moveTo>
                  <a:cubicBezTo>
                    <a:pt x="1588" y="566"/>
                    <a:pt x="1585" y="563"/>
                    <a:pt x="1584" y="560"/>
                  </a:cubicBezTo>
                  <a:cubicBezTo>
                    <a:pt x="1573" y="530"/>
                    <a:pt x="1561" y="500"/>
                    <a:pt x="1547" y="472"/>
                  </a:cubicBezTo>
                  <a:cubicBezTo>
                    <a:pt x="1546" y="470"/>
                    <a:pt x="1546" y="468"/>
                    <a:pt x="1547" y="465"/>
                  </a:cubicBezTo>
                  <a:cubicBezTo>
                    <a:pt x="1548" y="463"/>
                    <a:pt x="1549" y="462"/>
                    <a:pt x="1551" y="461"/>
                  </a:cubicBezTo>
                  <a:cubicBezTo>
                    <a:pt x="1556" y="459"/>
                    <a:pt x="1561" y="461"/>
                    <a:pt x="1563" y="465"/>
                  </a:cubicBezTo>
                  <a:cubicBezTo>
                    <a:pt x="1577" y="494"/>
                    <a:pt x="1589" y="524"/>
                    <a:pt x="1600" y="554"/>
                  </a:cubicBezTo>
                  <a:cubicBezTo>
                    <a:pt x="1601" y="556"/>
                    <a:pt x="1600" y="559"/>
                    <a:pt x="1599" y="561"/>
                  </a:cubicBezTo>
                  <a:cubicBezTo>
                    <a:pt x="1598" y="563"/>
                    <a:pt x="1597" y="564"/>
                    <a:pt x="1595" y="565"/>
                  </a:cubicBezTo>
                  <a:cubicBezTo>
                    <a:pt x="1594" y="565"/>
                    <a:pt x="1593" y="566"/>
                    <a:pt x="1592" y="566"/>
                  </a:cubicBezTo>
                  <a:close/>
                  <a:moveTo>
                    <a:pt x="64" y="538"/>
                  </a:moveTo>
                  <a:cubicBezTo>
                    <a:pt x="64" y="538"/>
                    <a:pt x="64" y="538"/>
                    <a:pt x="64" y="538"/>
                  </a:cubicBezTo>
                  <a:cubicBezTo>
                    <a:pt x="64" y="538"/>
                    <a:pt x="64" y="538"/>
                    <a:pt x="64" y="538"/>
                  </a:cubicBezTo>
                  <a:cubicBezTo>
                    <a:pt x="63" y="538"/>
                    <a:pt x="62" y="538"/>
                    <a:pt x="61" y="538"/>
                  </a:cubicBezTo>
                  <a:cubicBezTo>
                    <a:pt x="56" y="536"/>
                    <a:pt x="54" y="531"/>
                    <a:pt x="56" y="527"/>
                  </a:cubicBezTo>
                  <a:cubicBezTo>
                    <a:pt x="58" y="522"/>
                    <a:pt x="63" y="520"/>
                    <a:pt x="67" y="522"/>
                  </a:cubicBezTo>
                  <a:cubicBezTo>
                    <a:pt x="71" y="524"/>
                    <a:pt x="73" y="528"/>
                    <a:pt x="72" y="533"/>
                  </a:cubicBezTo>
                  <a:cubicBezTo>
                    <a:pt x="72" y="533"/>
                    <a:pt x="72" y="533"/>
                    <a:pt x="72" y="533"/>
                  </a:cubicBezTo>
                  <a:cubicBezTo>
                    <a:pt x="70" y="536"/>
                    <a:pt x="67" y="538"/>
                    <a:pt x="64" y="538"/>
                  </a:cubicBezTo>
                  <a:close/>
                  <a:moveTo>
                    <a:pt x="74" y="512"/>
                  </a:moveTo>
                  <a:cubicBezTo>
                    <a:pt x="73" y="512"/>
                    <a:pt x="72" y="512"/>
                    <a:pt x="71" y="511"/>
                  </a:cubicBezTo>
                  <a:cubicBezTo>
                    <a:pt x="69" y="510"/>
                    <a:pt x="67" y="509"/>
                    <a:pt x="67" y="507"/>
                  </a:cubicBezTo>
                  <a:cubicBezTo>
                    <a:pt x="66" y="505"/>
                    <a:pt x="66" y="502"/>
                    <a:pt x="67" y="500"/>
                  </a:cubicBezTo>
                  <a:cubicBezTo>
                    <a:pt x="76" y="479"/>
                    <a:pt x="86" y="458"/>
                    <a:pt x="96" y="438"/>
                  </a:cubicBezTo>
                  <a:cubicBezTo>
                    <a:pt x="101" y="430"/>
                    <a:pt x="105" y="421"/>
                    <a:pt x="110" y="413"/>
                  </a:cubicBezTo>
                  <a:cubicBezTo>
                    <a:pt x="129" y="380"/>
                    <a:pt x="150" y="349"/>
                    <a:pt x="174" y="318"/>
                  </a:cubicBezTo>
                  <a:cubicBezTo>
                    <a:pt x="176" y="315"/>
                    <a:pt x="182" y="314"/>
                    <a:pt x="185" y="317"/>
                  </a:cubicBezTo>
                  <a:cubicBezTo>
                    <a:pt x="189" y="320"/>
                    <a:pt x="190" y="325"/>
                    <a:pt x="187" y="329"/>
                  </a:cubicBezTo>
                  <a:cubicBezTo>
                    <a:pt x="164" y="358"/>
                    <a:pt x="143" y="390"/>
                    <a:pt x="125" y="422"/>
                  </a:cubicBezTo>
                  <a:cubicBezTo>
                    <a:pt x="120" y="430"/>
                    <a:pt x="116" y="438"/>
                    <a:pt x="111" y="446"/>
                  </a:cubicBezTo>
                  <a:cubicBezTo>
                    <a:pt x="101" y="466"/>
                    <a:pt x="91" y="486"/>
                    <a:pt x="82" y="507"/>
                  </a:cubicBezTo>
                  <a:cubicBezTo>
                    <a:pt x="81" y="510"/>
                    <a:pt x="78" y="512"/>
                    <a:pt x="74" y="512"/>
                  </a:cubicBezTo>
                  <a:close/>
                  <a:moveTo>
                    <a:pt x="1542" y="451"/>
                  </a:moveTo>
                  <a:cubicBezTo>
                    <a:pt x="1539" y="451"/>
                    <a:pt x="1536" y="450"/>
                    <a:pt x="1535" y="447"/>
                  </a:cubicBezTo>
                  <a:cubicBezTo>
                    <a:pt x="1533" y="443"/>
                    <a:pt x="1534" y="438"/>
                    <a:pt x="1538" y="436"/>
                  </a:cubicBezTo>
                  <a:cubicBezTo>
                    <a:pt x="1542" y="433"/>
                    <a:pt x="1548" y="435"/>
                    <a:pt x="1550" y="439"/>
                  </a:cubicBezTo>
                  <a:cubicBezTo>
                    <a:pt x="1551" y="441"/>
                    <a:pt x="1551" y="443"/>
                    <a:pt x="1550" y="446"/>
                  </a:cubicBezTo>
                  <a:cubicBezTo>
                    <a:pt x="1550" y="448"/>
                    <a:pt x="1548" y="449"/>
                    <a:pt x="1546" y="451"/>
                  </a:cubicBezTo>
                  <a:cubicBezTo>
                    <a:pt x="1545" y="451"/>
                    <a:pt x="1544" y="451"/>
                    <a:pt x="1542" y="451"/>
                  </a:cubicBezTo>
                  <a:close/>
                  <a:moveTo>
                    <a:pt x="1529" y="427"/>
                  </a:moveTo>
                  <a:cubicBezTo>
                    <a:pt x="1526" y="427"/>
                    <a:pt x="1523" y="425"/>
                    <a:pt x="1521" y="422"/>
                  </a:cubicBezTo>
                  <a:cubicBezTo>
                    <a:pt x="1503" y="390"/>
                    <a:pt x="1482" y="359"/>
                    <a:pt x="1459" y="329"/>
                  </a:cubicBezTo>
                  <a:cubicBezTo>
                    <a:pt x="1449" y="317"/>
                    <a:pt x="1439" y="304"/>
                    <a:pt x="1428" y="292"/>
                  </a:cubicBezTo>
                  <a:cubicBezTo>
                    <a:pt x="1418" y="280"/>
                    <a:pt x="1407" y="269"/>
                    <a:pt x="1397" y="258"/>
                  </a:cubicBezTo>
                  <a:cubicBezTo>
                    <a:pt x="1393" y="255"/>
                    <a:pt x="1393" y="249"/>
                    <a:pt x="1397" y="246"/>
                  </a:cubicBezTo>
                  <a:cubicBezTo>
                    <a:pt x="1400" y="243"/>
                    <a:pt x="1405" y="243"/>
                    <a:pt x="1409" y="246"/>
                  </a:cubicBezTo>
                  <a:cubicBezTo>
                    <a:pt x="1420" y="257"/>
                    <a:pt x="1431" y="269"/>
                    <a:pt x="1441" y="281"/>
                  </a:cubicBezTo>
                  <a:cubicBezTo>
                    <a:pt x="1452" y="293"/>
                    <a:pt x="1462" y="306"/>
                    <a:pt x="1473" y="319"/>
                  </a:cubicBezTo>
                  <a:cubicBezTo>
                    <a:pt x="1496" y="349"/>
                    <a:pt x="1517" y="381"/>
                    <a:pt x="1536" y="414"/>
                  </a:cubicBezTo>
                  <a:cubicBezTo>
                    <a:pt x="1538" y="418"/>
                    <a:pt x="1537" y="423"/>
                    <a:pt x="1533" y="426"/>
                  </a:cubicBezTo>
                  <a:cubicBezTo>
                    <a:pt x="1532" y="426"/>
                    <a:pt x="1530" y="427"/>
                    <a:pt x="1529" y="427"/>
                  </a:cubicBezTo>
                  <a:close/>
                  <a:moveTo>
                    <a:pt x="198" y="310"/>
                  </a:moveTo>
                  <a:cubicBezTo>
                    <a:pt x="196" y="310"/>
                    <a:pt x="194" y="309"/>
                    <a:pt x="193" y="308"/>
                  </a:cubicBezTo>
                  <a:cubicBezTo>
                    <a:pt x="191" y="307"/>
                    <a:pt x="190" y="305"/>
                    <a:pt x="190" y="302"/>
                  </a:cubicBezTo>
                  <a:cubicBezTo>
                    <a:pt x="189" y="300"/>
                    <a:pt x="190" y="298"/>
                    <a:pt x="191" y="296"/>
                  </a:cubicBezTo>
                  <a:cubicBezTo>
                    <a:pt x="194" y="293"/>
                    <a:pt x="200" y="292"/>
                    <a:pt x="203" y="295"/>
                  </a:cubicBezTo>
                  <a:cubicBezTo>
                    <a:pt x="207" y="298"/>
                    <a:pt x="208" y="303"/>
                    <a:pt x="205" y="307"/>
                  </a:cubicBezTo>
                  <a:cubicBezTo>
                    <a:pt x="204" y="307"/>
                    <a:pt x="204" y="307"/>
                    <a:pt x="204" y="307"/>
                  </a:cubicBezTo>
                  <a:cubicBezTo>
                    <a:pt x="203" y="309"/>
                    <a:pt x="200" y="310"/>
                    <a:pt x="198" y="310"/>
                  </a:cubicBezTo>
                  <a:close/>
                  <a:moveTo>
                    <a:pt x="216" y="289"/>
                  </a:moveTo>
                  <a:cubicBezTo>
                    <a:pt x="214" y="289"/>
                    <a:pt x="212" y="288"/>
                    <a:pt x="211" y="287"/>
                  </a:cubicBezTo>
                  <a:cubicBezTo>
                    <a:pt x="209" y="285"/>
                    <a:pt x="208" y="283"/>
                    <a:pt x="208" y="281"/>
                  </a:cubicBezTo>
                  <a:cubicBezTo>
                    <a:pt x="208" y="278"/>
                    <a:pt x="209" y="276"/>
                    <a:pt x="210" y="275"/>
                  </a:cubicBezTo>
                  <a:cubicBezTo>
                    <a:pt x="232" y="250"/>
                    <a:pt x="255" y="227"/>
                    <a:pt x="279" y="206"/>
                  </a:cubicBezTo>
                  <a:cubicBezTo>
                    <a:pt x="284" y="201"/>
                    <a:pt x="290" y="197"/>
                    <a:pt x="295" y="192"/>
                  </a:cubicBezTo>
                  <a:cubicBezTo>
                    <a:pt x="319" y="172"/>
                    <a:pt x="344" y="154"/>
                    <a:pt x="370" y="137"/>
                  </a:cubicBezTo>
                  <a:cubicBezTo>
                    <a:pt x="370" y="137"/>
                    <a:pt x="370" y="137"/>
                    <a:pt x="370" y="137"/>
                  </a:cubicBezTo>
                  <a:cubicBezTo>
                    <a:pt x="374" y="134"/>
                    <a:pt x="379" y="135"/>
                    <a:pt x="381" y="139"/>
                  </a:cubicBezTo>
                  <a:cubicBezTo>
                    <a:pt x="383" y="141"/>
                    <a:pt x="383" y="143"/>
                    <a:pt x="383" y="145"/>
                  </a:cubicBezTo>
                  <a:cubicBezTo>
                    <a:pt x="382" y="148"/>
                    <a:pt x="381" y="150"/>
                    <a:pt x="379" y="151"/>
                  </a:cubicBezTo>
                  <a:cubicBezTo>
                    <a:pt x="354" y="168"/>
                    <a:pt x="329" y="186"/>
                    <a:pt x="306" y="205"/>
                  </a:cubicBezTo>
                  <a:cubicBezTo>
                    <a:pt x="301" y="210"/>
                    <a:pt x="295" y="214"/>
                    <a:pt x="290" y="219"/>
                  </a:cubicBezTo>
                  <a:cubicBezTo>
                    <a:pt x="267" y="240"/>
                    <a:pt x="244" y="262"/>
                    <a:pt x="223" y="286"/>
                  </a:cubicBezTo>
                  <a:cubicBezTo>
                    <a:pt x="221" y="288"/>
                    <a:pt x="219" y="289"/>
                    <a:pt x="216" y="289"/>
                  </a:cubicBezTo>
                  <a:close/>
                  <a:moveTo>
                    <a:pt x="1382" y="241"/>
                  </a:moveTo>
                  <a:cubicBezTo>
                    <a:pt x="1380" y="241"/>
                    <a:pt x="1378" y="240"/>
                    <a:pt x="1377" y="238"/>
                  </a:cubicBezTo>
                  <a:cubicBezTo>
                    <a:pt x="1375" y="237"/>
                    <a:pt x="1374" y="235"/>
                    <a:pt x="1374" y="232"/>
                  </a:cubicBezTo>
                  <a:cubicBezTo>
                    <a:pt x="1374" y="230"/>
                    <a:pt x="1375" y="228"/>
                    <a:pt x="1376" y="226"/>
                  </a:cubicBezTo>
                  <a:cubicBezTo>
                    <a:pt x="1379" y="223"/>
                    <a:pt x="1385" y="223"/>
                    <a:pt x="1388" y="226"/>
                  </a:cubicBezTo>
                  <a:cubicBezTo>
                    <a:pt x="1390" y="228"/>
                    <a:pt x="1391" y="230"/>
                    <a:pt x="1391" y="232"/>
                  </a:cubicBezTo>
                  <a:cubicBezTo>
                    <a:pt x="1391" y="234"/>
                    <a:pt x="1390" y="236"/>
                    <a:pt x="1389" y="238"/>
                  </a:cubicBezTo>
                  <a:cubicBezTo>
                    <a:pt x="1387" y="240"/>
                    <a:pt x="1385" y="241"/>
                    <a:pt x="1382" y="241"/>
                  </a:cubicBezTo>
                  <a:close/>
                  <a:moveTo>
                    <a:pt x="1361" y="222"/>
                  </a:moveTo>
                  <a:cubicBezTo>
                    <a:pt x="1359" y="222"/>
                    <a:pt x="1357" y="221"/>
                    <a:pt x="1356" y="219"/>
                  </a:cubicBezTo>
                  <a:cubicBezTo>
                    <a:pt x="1328" y="195"/>
                    <a:pt x="1298" y="172"/>
                    <a:pt x="1267" y="151"/>
                  </a:cubicBezTo>
                  <a:cubicBezTo>
                    <a:pt x="1241" y="134"/>
                    <a:pt x="1213" y="118"/>
                    <a:pt x="1185" y="104"/>
                  </a:cubicBezTo>
                  <a:cubicBezTo>
                    <a:pt x="1183" y="103"/>
                    <a:pt x="1181" y="101"/>
                    <a:pt x="1180" y="99"/>
                  </a:cubicBezTo>
                  <a:cubicBezTo>
                    <a:pt x="1180" y="97"/>
                    <a:pt x="1180" y="94"/>
                    <a:pt x="1181" y="92"/>
                  </a:cubicBezTo>
                  <a:cubicBezTo>
                    <a:pt x="1183" y="88"/>
                    <a:pt x="1188" y="87"/>
                    <a:pt x="1192" y="89"/>
                  </a:cubicBezTo>
                  <a:cubicBezTo>
                    <a:pt x="1221" y="103"/>
                    <a:pt x="1249" y="119"/>
                    <a:pt x="1276" y="137"/>
                  </a:cubicBezTo>
                  <a:cubicBezTo>
                    <a:pt x="1308" y="158"/>
                    <a:pt x="1339" y="182"/>
                    <a:pt x="1367" y="207"/>
                  </a:cubicBezTo>
                  <a:cubicBezTo>
                    <a:pt x="1367" y="207"/>
                    <a:pt x="1367" y="207"/>
                    <a:pt x="1367" y="207"/>
                  </a:cubicBezTo>
                  <a:cubicBezTo>
                    <a:pt x="1371" y="210"/>
                    <a:pt x="1371" y="215"/>
                    <a:pt x="1368" y="219"/>
                  </a:cubicBezTo>
                  <a:cubicBezTo>
                    <a:pt x="1366" y="221"/>
                    <a:pt x="1364" y="222"/>
                    <a:pt x="1361" y="222"/>
                  </a:cubicBezTo>
                  <a:close/>
                  <a:moveTo>
                    <a:pt x="398" y="137"/>
                  </a:moveTo>
                  <a:cubicBezTo>
                    <a:pt x="395" y="137"/>
                    <a:pt x="393" y="136"/>
                    <a:pt x="391" y="133"/>
                  </a:cubicBezTo>
                  <a:cubicBezTo>
                    <a:pt x="390" y="131"/>
                    <a:pt x="390" y="129"/>
                    <a:pt x="390" y="127"/>
                  </a:cubicBezTo>
                  <a:cubicBezTo>
                    <a:pt x="391" y="124"/>
                    <a:pt x="392" y="123"/>
                    <a:pt x="394" y="121"/>
                  </a:cubicBezTo>
                  <a:cubicBezTo>
                    <a:pt x="398" y="119"/>
                    <a:pt x="403" y="120"/>
                    <a:pt x="406" y="124"/>
                  </a:cubicBezTo>
                  <a:cubicBezTo>
                    <a:pt x="408" y="128"/>
                    <a:pt x="407" y="133"/>
                    <a:pt x="403" y="136"/>
                  </a:cubicBezTo>
                  <a:cubicBezTo>
                    <a:pt x="401" y="137"/>
                    <a:pt x="400" y="137"/>
                    <a:pt x="398" y="137"/>
                  </a:cubicBezTo>
                  <a:close/>
                  <a:moveTo>
                    <a:pt x="423" y="123"/>
                  </a:moveTo>
                  <a:cubicBezTo>
                    <a:pt x="423" y="123"/>
                    <a:pt x="423" y="123"/>
                    <a:pt x="423" y="123"/>
                  </a:cubicBezTo>
                  <a:cubicBezTo>
                    <a:pt x="420" y="123"/>
                    <a:pt x="417" y="121"/>
                    <a:pt x="415" y="118"/>
                  </a:cubicBezTo>
                  <a:cubicBezTo>
                    <a:pt x="413" y="114"/>
                    <a:pt x="414" y="109"/>
                    <a:pt x="419" y="107"/>
                  </a:cubicBezTo>
                  <a:cubicBezTo>
                    <a:pt x="447" y="91"/>
                    <a:pt x="476" y="77"/>
                    <a:pt x="506" y="64"/>
                  </a:cubicBezTo>
                  <a:cubicBezTo>
                    <a:pt x="528" y="55"/>
                    <a:pt x="550" y="47"/>
                    <a:pt x="572" y="40"/>
                  </a:cubicBezTo>
                  <a:cubicBezTo>
                    <a:pt x="586" y="36"/>
                    <a:pt x="600" y="32"/>
                    <a:pt x="614" y="28"/>
                  </a:cubicBezTo>
                  <a:cubicBezTo>
                    <a:pt x="619" y="27"/>
                    <a:pt x="623" y="29"/>
                    <a:pt x="624" y="34"/>
                  </a:cubicBezTo>
                  <a:cubicBezTo>
                    <a:pt x="625" y="36"/>
                    <a:pt x="625" y="38"/>
                    <a:pt x="624" y="40"/>
                  </a:cubicBezTo>
                  <a:cubicBezTo>
                    <a:pt x="622" y="42"/>
                    <a:pt x="621" y="44"/>
                    <a:pt x="618" y="44"/>
                  </a:cubicBezTo>
                  <a:cubicBezTo>
                    <a:pt x="605" y="48"/>
                    <a:pt x="591" y="52"/>
                    <a:pt x="577" y="56"/>
                  </a:cubicBezTo>
                  <a:cubicBezTo>
                    <a:pt x="555" y="63"/>
                    <a:pt x="534" y="71"/>
                    <a:pt x="512" y="80"/>
                  </a:cubicBezTo>
                  <a:cubicBezTo>
                    <a:pt x="483" y="92"/>
                    <a:pt x="454" y="106"/>
                    <a:pt x="427" y="122"/>
                  </a:cubicBezTo>
                  <a:cubicBezTo>
                    <a:pt x="426" y="122"/>
                    <a:pt x="424" y="123"/>
                    <a:pt x="423" y="123"/>
                  </a:cubicBezTo>
                  <a:close/>
                  <a:moveTo>
                    <a:pt x="1163" y="92"/>
                  </a:moveTo>
                  <a:cubicBezTo>
                    <a:pt x="1162" y="92"/>
                    <a:pt x="1161" y="92"/>
                    <a:pt x="1160" y="92"/>
                  </a:cubicBezTo>
                  <a:cubicBezTo>
                    <a:pt x="1157" y="91"/>
                    <a:pt x="1156" y="89"/>
                    <a:pt x="1155" y="87"/>
                  </a:cubicBezTo>
                  <a:cubicBezTo>
                    <a:pt x="1154" y="85"/>
                    <a:pt x="1154" y="82"/>
                    <a:pt x="1155" y="80"/>
                  </a:cubicBezTo>
                  <a:cubicBezTo>
                    <a:pt x="1157" y="76"/>
                    <a:pt x="1162" y="74"/>
                    <a:pt x="1167" y="76"/>
                  </a:cubicBezTo>
                  <a:cubicBezTo>
                    <a:pt x="1171" y="78"/>
                    <a:pt x="1173" y="83"/>
                    <a:pt x="1171" y="87"/>
                  </a:cubicBezTo>
                  <a:cubicBezTo>
                    <a:pt x="1169" y="90"/>
                    <a:pt x="1166" y="92"/>
                    <a:pt x="1163" y="92"/>
                  </a:cubicBezTo>
                  <a:close/>
                  <a:moveTo>
                    <a:pt x="1137" y="81"/>
                  </a:moveTo>
                  <a:cubicBezTo>
                    <a:pt x="1136" y="81"/>
                    <a:pt x="1135" y="81"/>
                    <a:pt x="1134" y="80"/>
                  </a:cubicBezTo>
                  <a:cubicBezTo>
                    <a:pt x="1100" y="66"/>
                    <a:pt x="1064" y="54"/>
                    <a:pt x="1028" y="44"/>
                  </a:cubicBezTo>
                  <a:cubicBezTo>
                    <a:pt x="1028" y="44"/>
                    <a:pt x="1028" y="44"/>
                    <a:pt x="1028" y="44"/>
                  </a:cubicBezTo>
                  <a:cubicBezTo>
                    <a:pt x="997" y="36"/>
                    <a:pt x="966" y="30"/>
                    <a:pt x="935" y="25"/>
                  </a:cubicBezTo>
                  <a:cubicBezTo>
                    <a:pt x="933" y="25"/>
                    <a:pt x="931" y="24"/>
                    <a:pt x="929" y="22"/>
                  </a:cubicBezTo>
                  <a:cubicBezTo>
                    <a:pt x="928" y="20"/>
                    <a:pt x="927" y="18"/>
                    <a:pt x="928" y="16"/>
                  </a:cubicBezTo>
                  <a:cubicBezTo>
                    <a:pt x="928" y="11"/>
                    <a:pt x="933" y="8"/>
                    <a:pt x="937" y="9"/>
                  </a:cubicBezTo>
                  <a:cubicBezTo>
                    <a:pt x="969" y="13"/>
                    <a:pt x="1001" y="20"/>
                    <a:pt x="1032" y="28"/>
                  </a:cubicBezTo>
                  <a:cubicBezTo>
                    <a:pt x="1069" y="38"/>
                    <a:pt x="1105" y="50"/>
                    <a:pt x="1140" y="65"/>
                  </a:cubicBezTo>
                  <a:cubicBezTo>
                    <a:pt x="1145" y="66"/>
                    <a:pt x="1147" y="71"/>
                    <a:pt x="1145" y="76"/>
                  </a:cubicBezTo>
                  <a:cubicBezTo>
                    <a:pt x="1144" y="79"/>
                    <a:pt x="1141" y="81"/>
                    <a:pt x="1137" y="81"/>
                  </a:cubicBezTo>
                  <a:close/>
                  <a:moveTo>
                    <a:pt x="644" y="38"/>
                  </a:moveTo>
                  <a:cubicBezTo>
                    <a:pt x="640" y="38"/>
                    <a:pt x="636" y="35"/>
                    <a:pt x="635" y="31"/>
                  </a:cubicBezTo>
                  <a:cubicBezTo>
                    <a:pt x="634" y="27"/>
                    <a:pt x="637" y="22"/>
                    <a:pt x="642" y="21"/>
                  </a:cubicBezTo>
                  <a:cubicBezTo>
                    <a:pt x="646" y="20"/>
                    <a:pt x="651" y="23"/>
                    <a:pt x="652" y="27"/>
                  </a:cubicBezTo>
                  <a:cubicBezTo>
                    <a:pt x="653" y="32"/>
                    <a:pt x="650" y="37"/>
                    <a:pt x="646" y="38"/>
                  </a:cubicBezTo>
                  <a:cubicBezTo>
                    <a:pt x="645" y="38"/>
                    <a:pt x="644" y="38"/>
                    <a:pt x="644" y="38"/>
                  </a:cubicBezTo>
                  <a:close/>
                  <a:moveTo>
                    <a:pt x="671" y="32"/>
                  </a:moveTo>
                  <a:cubicBezTo>
                    <a:pt x="667" y="32"/>
                    <a:pt x="664" y="29"/>
                    <a:pt x="663" y="25"/>
                  </a:cubicBezTo>
                  <a:cubicBezTo>
                    <a:pt x="663" y="23"/>
                    <a:pt x="663" y="21"/>
                    <a:pt x="664" y="19"/>
                  </a:cubicBezTo>
                  <a:cubicBezTo>
                    <a:pt x="666" y="17"/>
                    <a:pt x="668" y="16"/>
                    <a:pt x="670" y="15"/>
                  </a:cubicBezTo>
                  <a:cubicBezTo>
                    <a:pt x="702" y="9"/>
                    <a:pt x="734" y="5"/>
                    <a:pt x="766" y="3"/>
                  </a:cubicBezTo>
                  <a:cubicBezTo>
                    <a:pt x="766" y="3"/>
                    <a:pt x="766" y="3"/>
                    <a:pt x="766" y="3"/>
                  </a:cubicBezTo>
                  <a:cubicBezTo>
                    <a:pt x="804" y="0"/>
                    <a:pt x="843" y="0"/>
                    <a:pt x="880" y="3"/>
                  </a:cubicBezTo>
                  <a:cubicBezTo>
                    <a:pt x="885" y="3"/>
                    <a:pt x="888" y="7"/>
                    <a:pt x="888" y="12"/>
                  </a:cubicBezTo>
                  <a:cubicBezTo>
                    <a:pt x="888" y="16"/>
                    <a:pt x="884" y="20"/>
                    <a:pt x="879" y="20"/>
                  </a:cubicBezTo>
                  <a:cubicBezTo>
                    <a:pt x="842" y="17"/>
                    <a:pt x="804" y="17"/>
                    <a:pt x="767" y="20"/>
                  </a:cubicBezTo>
                  <a:cubicBezTo>
                    <a:pt x="767" y="20"/>
                    <a:pt x="767" y="20"/>
                    <a:pt x="767" y="20"/>
                  </a:cubicBezTo>
                  <a:cubicBezTo>
                    <a:pt x="736" y="22"/>
                    <a:pt x="704" y="26"/>
                    <a:pt x="673" y="32"/>
                  </a:cubicBezTo>
                  <a:cubicBezTo>
                    <a:pt x="672" y="32"/>
                    <a:pt x="672" y="32"/>
                    <a:pt x="671" y="32"/>
                  </a:cubicBezTo>
                  <a:close/>
                  <a:moveTo>
                    <a:pt x="908" y="22"/>
                  </a:moveTo>
                  <a:cubicBezTo>
                    <a:pt x="908" y="22"/>
                    <a:pt x="907" y="22"/>
                    <a:pt x="907" y="22"/>
                  </a:cubicBezTo>
                  <a:cubicBezTo>
                    <a:pt x="905" y="22"/>
                    <a:pt x="903" y="21"/>
                    <a:pt x="901" y="19"/>
                  </a:cubicBezTo>
                  <a:cubicBezTo>
                    <a:pt x="900" y="17"/>
                    <a:pt x="899" y="15"/>
                    <a:pt x="899" y="13"/>
                  </a:cubicBezTo>
                  <a:cubicBezTo>
                    <a:pt x="900" y="8"/>
                    <a:pt x="904" y="5"/>
                    <a:pt x="909" y="5"/>
                  </a:cubicBezTo>
                  <a:cubicBezTo>
                    <a:pt x="913" y="6"/>
                    <a:pt x="917" y="10"/>
                    <a:pt x="916" y="14"/>
                  </a:cubicBezTo>
                  <a:cubicBezTo>
                    <a:pt x="916" y="19"/>
                    <a:pt x="912" y="22"/>
                    <a:pt x="90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14" tIns="22857" rIns="45714" bIns="22857"/>
            <a:lstStyle/>
            <a:p>
              <a:pPr defTabSz="228554" eaLnBrk="0" hangingPunct="0"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" name="Freeform 13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4654972" y="2358869"/>
              <a:ext cx="2740243" cy="2743899"/>
            </a:xfrm>
            <a:custGeom>
              <a:avLst/>
              <a:gdLst>
                <a:gd name="T0" fmla="*/ 733 w 1499"/>
                <a:gd name="T1" fmla="*/ 1483 h 1500"/>
                <a:gd name="T2" fmla="*/ 638 w 1499"/>
                <a:gd name="T3" fmla="*/ 1492 h 1500"/>
                <a:gd name="T4" fmla="*/ 639 w 1499"/>
                <a:gd name="T5" fmla="*/ 1475 h 1500"/>
                <a:gd name="T6" fmla="*/ 592 w 1499"/>
                <a:gd name="T7" fmla="*/ 1483 h 1500"/>
                <a:gd name="T8" fmla="*/ 601 w 1499"/>
                <a:gd name="T9" fmla="*/ 1470 h 1500"/>
                <a:gd name="T10" fmla="*/ 949 w 1499"/>
                <a:gd name="T11" fmla="*/ 1456 h 1500"/>
                <a:gd name="T12" fmla="*/ 952 w 1499"/>
                <a:gd name="T13" fmla="*/ 1472 h 1500"/>
                <a:gd name="T14" fmla="*/ 300 w 1499"/>
                <a:gd name="T15" fmla="*/ 1340 h 1500"/>
                <a:gd name="T16" fmla="*/ 1037 w 1499"/>
                <a:gd name="T17" fmla="*/ 1442 h 1500"/>
                <a:gd name="T18" fmla="*/ 1078 w 1499"/>
                <a:gd name="T19" fmla="*/ 1423 h 1500"/>
                <a:gd name="T20" fmla="*/ 1271 w 1499"/>
                <a:gd name="T21" fmla="*/ 1286 h 1500"/>
                <a:gd name="T22" fmla="*/ 272 w 1499"/>
                <a:gd name="T23" fmla="*/ 1325 h 1500"/>
                <a:gd name="T24" fmla="*/ 272 w 1499"/>
                <a:gd name="T25" fmla="*/ 1325 h 1500"/>
                <a:gd name="T26" fmla="*/ 201 w 1499"/>
                <a:gd name="T27" fmla="*/ 1248 h 1500"/>
                <a:gd name="T28" fmla="*/ 238 w 1499"/>
                <a:gd name="T29" fmla="*/ 1295 h 1500"/>
                <a:gd name="T30" fmla="*/ 1330 w 1499"/>
                <a:gd name="T31" fmla="*/ 1212 h 1500"/>
                <a:gd name="T32" fmla="*/ 170 w 1499"/>
                <a:gd name="T33" fmla="*/ 1226 h 1500"/>
                <a:gd name="T34" fmla="*/ 71 w 1499"/>
                <a:gd name="T35" fmla="*/ 1027 h 1500"/>
                <a:gd name="T36" fmla="*/ 1345 w 1499"/>
                <a:gd name="T37" fmla="*/ 1178 h 1500"/>
                <a:gd name="T38" fmla="*/ 1377 w 1499"/>
                <a:gd name="T39" fmla="*/ 1154 h 1500"/>
                <a:gd name="T40" fmla="*/ 1475 w 1499"/>
                <a:gd name="T41" fmla="*/ 941 h 1500"/>
                <a:gd name="T42" fmla="*/ 38 w 1499"/>
                <a:gd name="T43" fmla="*/ 980 h 1500"/>
                <a:gd name="T44" fmla="*/ 46 w 1499"/>
                <a:gd name="T45" fmla="*/ 993 h 1500"/>
                <a:gd name="T46" fmla="*/ 31 w 1499"/>
                <a:gd name="T47" fmla="*/ 895 h 1500"/>
                <a:gd name="T48" fmla="*/ 1470 w 1499"/>
                <a:gd name="T49" fmla="*/ 900 h 1500"/>
                <a:gd name="T50" fmla="*/ 1486 w 1499"/>
                <a:gd name="T51" fmla="*/ 897 h 1500"/>
                <a:gd name="T52" fmla="*/ 10 w 1499"/>
                <a:gd name="T53" fmla="*/ 625 h 1500"/>
                <a:gd name="T54" fmla="*/ 15 w 1499"/>
                <a:gd name="T55" fmla="*/ 861 h 1500"/>
                <a:gd name="T56" fmla="*/ 1498 w 1499"/>
                <a:gd name="T57" fmla="*/ 806 h 1500"/>
                <a:gd name="T58" fmla="*/ 1486 w 1499"/>
                <a:gd name="T59" fmla="*/ 663 h 1500"/>
                <a:gd name="T60" fmla="*/ 1473 w 1499"/>
                <a:gd name="T61" fmla="*/ 628 h 1500"/>
                <a:gd name="T62" fmla="*/ 1481 w 1499"/>
                <a:gd name="T63" fmla="*/ 635 h 1500"/>
                <a:gd name="T64" fmla="*/ 29 w 1499"/>
                <a:gd name="T65" fmla="*/ 574 h 1500"/>
                <a:gd name="T66" fmla="*/ 1381 w 1499"/>
                <a:gd name="T67" fmla="*/ 377 h 1500"/>
                <a:gd name="T68" fmla="*/ 1474 w 1499"/>
                <a:gd name="T69" fmla="*/ 590 h 1500"/>
                <a:gd name="T70" fmla="*/ 45 w 1499"/>
                <a:gd name="T71" fmla="*/ 493 h 1500"/>
                <a:gd name="T72" fmla="*/ 66 w 1499"/>
                <a:gd name="T73" fmla="*/ 461 h 1500"/>
                <a:gd name="T74" fmla="*/ 197 w 1499"/>
                <a:gd name="T75" fmla="*/ 269 h 1500"/>
                <a:gd name="T76" fmla="*/ 1331 w 1499"/>
                <a:gd name="T77" fmla="*/ 303 h 1500"/>
                <a:gd name="T78" fmla="*/ 1369 w 1499"/>
                <a:gd name="T79" fmla="*/ 341 h 1500"/>
                <a:gd name="T80" fmla="*/ 1315 w 1499"/>
                <a:gd name="T81" fmla="*/ 257 h 1500"/>
                <a:gd name="T82" fmla="*/ 215 w 1499"/>
                <a:gd name="T83" fmla="*/ 224 h 1500"/>
                <a:gd name="T84" fmla="*/ 1250 w 1499"/>
                <a:gd name="T85" fmla="*/ 214 h 1500"/>
                <a:gd name="T86" fmla="*/ 1284 w 1499"/>
                <a:gd name="T87" fmla="*/ 224 h 1500"/>
                <a:gd name="T88" fmla="*/ 248 w 1499"/>
                <a:gd name="T89" fmla="*/ 192 h 1500"/>
                <a:gd name="T90" fmla="*/ 325 w 1499"/>
                <a:gd name="T91" fmla="*/ 151 h 1500"/>
                <a:gd name="T92" fmla="*/ 524 w 1499"/>
                <a:gd name="T93" fmla="*/ 34 h 1500"/>
                <a:gd name="T94" fmla="*/ 325 w 1499"/>
                <a:gd name="T95" fmla="*/ 151 h 1500"/>
                <a:gd name="T96" fmla="*/ 1060 w 1499"/>
                <a:gd name="T97" fmla="*/ 67 h 1500"/>
                <a:gd name="T98" fmla="*/ 964 w 1499"/>
                <a:gd name="T99" fmla="*/ 40 h 1500"/>
                <a:gd name="T100" fmla="*/ 562 w 1499"/>
                <a:gd name="T101" fmla="*/ 32 h 1500"/>
                <a:gd name="T102" fmla="*/ 572 w 1499"/>
                <a:gd name="T103" fmla="*/ 39 h 1500"/>
                <a:gd name="T104" fmla="*/ 705 w 1499"/>
                <a:gd name="T105" fmla="*/ 18 h 1500"/>
                <a:gd name="T106" fmla="*/ 936 w 1499"/>
                <a:gd name="T107" fmla="*/ 26 h 1500"/>
                <a:gd name="T108" fmla="*/ 658 w 1499"/>
                <a:gd name="T109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9" h="1500">
                  <a:moveTo>
                    <a:pt x="750" y="1500"/>
                  </a:moveTo>
                  <a:cubicBezTo>
                    <a:pt x="744" y="1500"/>
                    <a:pt x="738" y="1500"/>
                    <a:pt x="733" y="1500"/>
                  </a:cubicBezTo>
                  <a:cubicBezTo>
                    <a:pt x="716" y="1499"/>
                    <a:pt x="699" y="1498"/>
                    <a:pt x="682" y="1497"/>
                  </a:cubicBezTo>
                  <a:cubicBezTo>
                    <a:pt x="677" y="1497"/>
                    <a:pt x="674" y="1492"/>
                    <a:pt x="674" y="1488"/>
                  </a:cubicBezTo>
                  <a:cubicBezTo>
                    <a:pt x="675" y="1483"/>
                    <a:pt x="679" y="1480"/>
                    <a:pt x="684" y="1480"/>
                  </a:cubicBezTo>
                  <a:cubicBezTo>
                    <a:pt x="700" y="1482"/>
                    <a:pt x="717" y="1482"/>
                    <a:pt x="733" y="1483"/>
                  </a:cubicBezTo>
                  <a:cubicBezTo>
                    <a:pt x="739" y="1483"/>
                    <a:pt x="744" y="1483"/>
                    <a:pt x="750" y="1483"/>
                  </a:cubicBezTo>
                  <a:cubicBezTo>
                    <a:pt x="803" y="1483"/>
                    <a:pt x="855" y="1477"/>
                    <a:pt x="906" y="1466"/>
                  </a:cubicBezTo>
                  <a:cubicBezTo>
                    <a:pt x="911" y="1465"/>
                    <a:pt x="915" y="1468"/>
                    <a:pt x="916" y="1473"/>
                  </a:cubicBezTo>
                  <a:cubicBezTo>
                    <a:pt x="917" y="1477"/>
                    <a:pt x="914" y="1482"/>
                    <a:pt x="910" y="1483"/>
                  </a:cubicBezTo>
                  <a:cubicBezTo>
                    <a:pt x="857" y="1494"/>
                    <a:pt x="804" y="1500"/>
                    <a:pt x="750" y="1500"/>
                  </a:cubicBezTo>
                  <a:close/>
                  <a:moveTo>
                    <a:pt x="638" y="1492"/>
                  </a:moveTo>
                  <a:cubicBezTo>
                    <a:pt x="638" y="1492"/>
                    <a:pt x="637" y="1492"/>
                    <a:pt x="637" y="1492"/>
                  </a:cubicBezTo>
                  <a:cubicBezTo>
                    <a:pt x="637" y="1491"/>
                    <a:pt x="637" y="1491"/>
                    <a:pt x="637" y="1491"/>
                  </a:cubicBezTo>
                  <a:cubicBezTo>
                    <a:pt x="634" y="1491"/>
                    <a:pt x="632" y="1490"/>
                    <a:pt x="631" y="1488"/>
                  </a:cubicBezTo>
                  <a:cubicBezTo>
                    <a:pt x="630" y="1486"/>
                    <a:pt x="629" y="1484"/>
                    <a:pt x="630" y="1482"/>
                  </a:cubicBezTo>
                  <a:cubicBezTo>
                    <a:pt x="630" y="1477"/>
                    <a:pt x="634" y="1474"/>
                    <a:pt x="639" y="1475"/>
                  </a:cubicBezTo>
                  <a:cubicBezTo>
                    <a:pt x="639" y="1475"/>
                    <a:pt x="639" y="1475"/>
                    <a:pt x="639" y="1475"/>
                  </a:cubicBezTo>
                  <a:cubicBezTo>
                    <a:pt x="639" y="1475"/>
                    <a:pt x="639" y="1475"/>
                    <a:pt x="639" y="1475"/>
                  </a:cubicBezTo>
                  <a:cubicBezTo>
                    <a:pt x="641" y="1475"/>
                    <a:pt x="643" y="1476"/>
                    <a:pt x="645" y="1478"/>
                  </a:cubicBezTo>
                  <a:cubicBezTo>
                    <a:pt x="646" y="1480"/>
                    <a:pt x="647" y="1482"/>
                    <a:pt x="646" y="1484"/>
                  </a:cubicBezTo>
                  <a:cubicBezTo>
                    <a:pt x="646" y="1489"/>
                    <a:pt x="642" y="1492"/>
                    <a:pt x="638" y="1492"/>
                  </a:cubicBezTo>
                  <a:close/>
                  <a:moveTo>
                    <a:pt x="593" y="1484"/>
                  </a:moveTo>
                  <a:cubicBezTo>
                    <a:pt x="593" y="1484"/>
                    <a:pt x="592" y="1483"/>
                    <a:pt x="592" y="1483"/>
                  </a:cubicBezTo>
                  <a:cubicBezTo>
                    <a:pt x="577" y="1480"/>
                    <a:pt x="562" y="1476"/>
                    <a:pt x="547" y="1472"/>
                  </a:cubicBezTo>
                  <a:cubicBezTo>
                    <a:pt x="545" y="1472"/>
                    <a:pt x="543" y="1470"/>
                    <a:pt x="542" y="1468"/>
                  </a:cubicBezTo>
                  <a:cubicBezTo>
                    <a:pt x="541" y="1466"/>
                    <a:pt x="541" y="1464"/>
                    <a:pt x="541" y="1462"/>
                  </a:cubicBezTo>
                  <a:cubicBezTo>
                    <a:pt x="543" y="1458"/>
                    <a:pt x="547" y="1455"/>
                    <a:pt x="552" y="1456"/>
                  </a:cubicBezTo>
                  <a:cubicBezTo>
                    <a:pt x="566" y="1460"/>
                    <a:pt x="581" y="1464"/>
                    <a:pt x="595" y="1467"/>
                  </a:cubicBezTo>
                  <a:cubicBezTo>
                    <a:pt x="597" y="1467"/>
                    <a:pt x="599" y="1469"/>
                    <a:pt x="601" y="1470"/>
                  </a:cubicBezTo>
                  <a:cubicBezTo>
                    <a:pt x="602" y="1472"/>
                    <a:pt x="602" y="1475"/>
                    <a:pt x="602" y="1477"/>
                  </a:cubicBezTo>
                  <a:cubicBezTo>
                    <a:pt x="601" y="1481"/>
                    <a:pt x="597" y="1484"/>
                    <a:pt x="593" y="1484"/>
                  </a:cubicBezTo>
                  <a:close/>
                  <a:moveTo>
                    <a:pt x="952" y="1472"/>
                  </a:moveTo>
                  <a:cubicBezTo>
                    <a:pt x="948" y="1472"/>
                    <a:pt x="945" y="1470"/>
                    <a:pt x="944" y="1466"/>
                  </a:cubicBezTo>
                  <a:cubicBezTo>
                    <a:pt x="943" y="1464"/>
                    <a:pt x="943" y="1462"/>
                    <a:pt x="944" y="1460"/>
                  </a:cubicBezTo>
                  <a:cubicBezTo>
                    <a:pt x="946" y="1458"/>
                    <a:pt x="947" y="1456"/>
                    <a:pt x="949" y="1456"/>
                  </a:cubicBezTo>
                  <a:cubicBezTo>
                    <a:pt x="964" y="1452"/>
                    <a:pt x="978" y="1447"/>
                    <a:pt x="992" y="1442"/>
                  </a:cubicBezTo>
                  <a:cubicBezTo>
                    <a:pt x="996" y="1441"/>
                    <a:pt x="1001" y="1443"/>
                    <a:pt x="1003" y="1447"/>
                  </a:cubicBezTo>
                  <a:cubicBezTo>
                    <a:pt x="1005" y="1452"/>
                    <a:pt x="1002" y="1457"/>
                    <a:pt x="998" y="1458"/>
                  </a:cubicBezTo>
                  <a:cubicBezTo>
                    <a:pt x="983" y="1463"/>
                    <a:pt x="969" y="1468"/>
                    <a:pt x="954" y="1472"/>
                  </a:cubicBezTo>
                  <a:cubicBezTo>
                    <a:pt x="954" y="1472"/>
                    <a:pt x="954" y="1472"/>
                    <a:pt x="954" y="1472"/>
                  </a:cubicBezTo>
                  <a:cubicBezTo>
                    <a:pt x="953" y="1472"/>
                    <a:pt x="953" y="1472"/>
                    <a:pt x="952" y="1472"/>
                  </a:cubicBezTo>
                  <a:close/>
                  <a:moveTo>
                    <a:pt x="506" y="1459"/>
                  </a:moveTo>
                  <a:cubicBezTo>
                    <a:pt x="505" y="1459"/>
                    <a:pt x="504" y="1459"/>
                    <a:pt x="504" y="1459"/>
                  </a:cubicBezTo>
                  <a:cubicBezTo>
                    <a:pt x="486" y="1453"/>
                    <a:pt x="468" y="1446"/>
                    <a:pt x="451" y="1438"/>
                  </a:cubicBezTo>
                  <a:cubicBezTo>
                    <a:pt x="399" y="1415"/>
                    <a:pt x="348" y="1386"/>
                    <a:pt x="302" y="1352"/>
                  </a:cubicBezTo>
                  <a:cubicBezTo>
                    <a:pt x="302" y="1352"/>
                    <a:pt x="302" y="1352"/>
                    <a:pt x="302" y="1352"/>
                  </a:cubicBezTo>
                  <a:cubicBezTo>
                    <a:pt x="298" y="1349"/>
                    <a:pt x="298" y="1344"/>
                    <a:pt x="300" y="1340"/>
                  </a:cubicBezTo>
                  <a:cubicBezTo>
                    <a:pt x="303" y="1336"/>
                    <a:pt x="309" y="1336"/>
                    <a:pt x="312" y="1338"/>
                  </a:cubicBezTo>
                  <a:cubicBezTo>
                    <a:pt x="358" y="1372"/>
                    <a:pt x="406" y="1400"/>
                    <a:pt x="458" y="1423"/>
                  </a:cubicBezTo>
                  <a:cubicBezTo>
                    <a:pt x="475" y="1430"/>
                    <a:pt x="492" y="1437"/>
                    <a:pt x="509" y="1443"/>
                  </a:cubicBezTo>
                  <a:cubicBezTo>
                    <a:pt x="514" y="1444"/>
                    <a:pt x="516" y="1449"/>
                    <a:pt x="514" y="1453"/>
                  </a:cubicBezTo>
                  <a:cubicBezTo>
                    <a:pt x="513" y="1457"/>
                    <a:pt x="510" y="1459"/>
                    <a:pt x="506" y="1459"/>
                  </a:cubicBezTo>
                  <a:close/>
                  <a:moveTo>
                    <a:pt x="1037" y="1442"/>
                  </a:moveTo>
                  <a:cubicBezTo>
                    <a:pt x="1034" y="1442"/>
                    <a:pt x="1031" y="1440"/>
                    <a:pt x="1029" y="1437"/>
                  </a:cubicBezTo>
                  <a:cubicBezTo>
                    <a:pt x="1028" y="1433"/>
                    <a:pt x="1030" y="1428"/>
                    <a:pt x="1034" y="1426"/>
                  </a:cubicBezTo>
                  <a:cubicBezTo>
                    <a:pt x="1038" y="1424"/>
                    <a:pt x="1043" y="1426"/>
                    <a:pt x="1045" y="1431"/>
                  </a:cubicBezTo>
                  <a:cubicBezTo>
                    <a:pt x="1047" y="1435"/>
                    <a:pt x="1045" y="1440"/>
                    <a:pt x="1040" y="1442"/>
                  </a:cubicBezTo>
                  <a:cubicBezTo>
                    <a:pt x="1039" y="1442"/>
                    <a:pt x="1038" y="1442"/>
                    <a:pt x="1037" y="1442"/>
                  </a:cubicBezTo>
                  <a:close/>
                  <a:moveTo>
                    <a:pt x="1078" y="1423"/>
                  </a:moveTo>
                  <a:cubicBezTo>
                    <a:pt x="1075" y="1423"/>
                    <a:pt x="1072" y="1422"/>
                    <a:pt x="1071" y="1419"/>
                  </a:cubicBezTo>
                  <a:cubicBezTo>
                    <a:pt x="1069" y="1415"/>
                    <a:pt x="1070" y="1409"/>
                    <a:pt x="1075" y="1407"/>
                  </a:cubicBezTo>
                  <a:cubicBezTo>
                    <a:pt x="1139" y="1376"/>
                    <a:pt x="1198" y="1335"/>
                    <a:pt x="1250" y="1286"/>
                  </a:cubicBezTo>
                  <a:cubicBezTo>
                    <a:pt x="1253" y="1283"/>
                    <a:pt x="1255" y="1281"/>
                    <a:pt x="1257" y="1279"/>
                  </a:cubicBezTo>
                  <a:cubicBezTo>
                    <a:pt x="1260" y="1276"/>
                    <a:pt x="1266" y="1276"/>
                    <a:pt x="1269" y="1280"/>
                  </a:cubicBezTo>
                  <a:cubicBezTo>
                    <a:pt x="1270" y="1281"/>
                    <a:pt x="1271" y="1283"/>
                    <a:pt x="1271" y="1286"/>
                  </a:cubicBezTo>
                  <a:cubicBezTo>
                    <a:pt x="1271" y="1288"/>
                    <a:pt x="1270" y="1290"/>
                    <a:pt x="1269" y="1292"/>
                  </a:cubicBezTo>
                  <a:cubicBezTo>
                    <a:pt x="1267" y="1294"/>
                    <a:pt x="1264" y="1296"/>
                    <a:pt x="1262" y="1298"/>
                  </a:cubicBezTo>
                  <a:cubicBezTo>
                    <a:pt x="1208" y="1348"/>
                    <a:pt x="1148" y="1390"/>
                    <a:pt x="1082" y="1423"/>
                  </a:cubicBezTo>
                  <a:cubicBezTo>
                    <a:pt x="1082" y="1423"/>
                    <a:pt x="1082" y="1423"/>
                    <a:pt x="1082" y="1423"/>
                  </a:cubicBezTo>
                  <a:cubicBezTo>
                    <a:pt x="1081" y="1423"/>
                    <a:pt x="1080" y="1423"/>
                    <a:pt x="1078" y="1423"/>
                  </a:cubicBezTo>
                  <a:close/>
                  <a:moveTo>
                    <a:pt x="272" y="1325"/>
                  </a:moveTo>
                  <a:cubicBezTo>
                    <a:pt x="270" y="1325"/>
                    <a:pt x="268" y="1325"/>
                    <a:pt x="266" y="1323"/>
                  </a:cubicBezTo>
                  <a:cubicBezTo>
                    <a:pt x="265" y="1322"/>
                    <a:pt x="264" y="1320"/>
                    <a:pt x="263" y="1318"/>
                  </a:cubicBezTo>
                  <a:cubicBezTo>
                    <a:pt x="263" y="1315"/>
                    <a:pt x="264" y="1313"/>
                    <a:pt x="265" y="1312"/>
                  </a:cubicBezTo>
                  <a:cubicBezTo>
                    <a:pt x="268" y="1308"/>
                    <a:pt x="274" y="1308"/>
                    <a:pt x="277" y="1310"/>
                  </a:cubicBezTo>
                  <a:cubicBezTo>
                    <a:pt x="281" y="1314"/>
                    <a:pt x="281" y="1319"/>
                    <a:pt x="278" y="1322"/>
                  </a:cubicBezTo>
                  <a:cubicBezTo>
                    <a:pt x="277" y="1324"/>
                    <a:pt x="274" y="1325"/>
                    <a:pt x="272" y="1325"/>
                  </a:cubicBezTo>
                  <a:close/>
                  <a:moveTo>
                    <a:pt x="238" y="1295"/>
                  </a:moveTo>
                  <a:cubicBezTo>
                    <a:pt x="236" y="1295"/>
                    <a:pt x="234" y="1294"/>
                    <a:pt x="232" y="1293"/>
                  </a:cubicBezTo>
                  <a:cubicBezTo>
                    <a:pt x="226" y="1287"/>
                    <a:pt x="219" y="1280"/>
                    <a:pt x="213" y="1274"/>
                  </a:cubicBezTo>
                  <a:cubicBezTo>
                    <a:pt x="209" y="1270"/>
                    <a:pt x="205" y="1265"/>
                    <a:pt x="200" y="1260"/>
                  </a:cubicBezTo>
                  <a:cubicBezTo>
                    <a:pt x="200" y="1260"/>
                    <a:pt x="200" y="1260"/>
                    <a:pt x="200" y="1260"/>
                  </a:cubicBezTo>
                  <a:cubicBezTo>
                    <a:pt x="197" y="1257"/>
                    <a:pt x="197" y="1251"/>
                    <a:pt x="201" y="1248"/>
                  </a:cubicBezTo>
                  <a:cubicBezTo>
                    <a:pt x="204" y="1245"/>
                    <a:pt x="209" y="1245"/>
                    <a:pt x="213" y="1249"/>
                  </a:cubicBezTo>
                  <a:cubicBezTo>
                    <a:pt x="217" y="1254"/>
                    <a:pt x="221" y="1258"/>
                    <a:pt x="226" y="1262"/>
                  </a:cubicBezTo>
                  <a:cubicBezTo>
                    <a:pt x="232" y="1269"/>
                    <a:pt x="238" y="1275"/>
                    <a:pt x="244" y="1281"/>
                  </a:cubicBezTo>
                  <a:cubicBezTo>
                    <a:pt x="246" y="1282"/>
                    <a:pt x="247" y="1284"/>
                    <a:pt x="247" y="1287"/>
                  </a:cubicBezTo>
                  <a:cubicBezTo>
                    <a:pt x="247" y="1289"/>
                    <a:pt x="246" y="1291"/>
                    <a:pt x="244" y="1293"/>
                  </a:cubicBezTo>
                  <a:cubicBezTo>
                    <a:pt x="243" y="1294"/>
                    <a:pt x="240" y="1295"/>
                    <a:pt x="238" y="1295"/>
                  </a:cubicBezTo>
                  <a:close/>
                  <a:moveTo>
                    <a:pt x="1294" y="1262"/>
                  </a:moveTo>
                  <a:cubicBezTo>
                    <a:pt x="1292" y="1262"/>
                    <a:pt x="1290" y="1261"/>
                    <a:pt x="1289" y="1259"/>
                  </a:cubicBezTo>
                  <a:cubicBezTo>
                    <a:pt x="1287" y="1258"/>
                    <a:pt x="1286" y="1256"/>
                    <a:pt x="1286" y="1253"/>
                  </a:cubicBezTo>
                  <a:cubicBezTo>
                    <a:pt x="1286" y="1251"/>
                    <a:pt x="1287" y="1249"/>
                    <a:pt x="1288" y="1247"/>
                  </a:cubicBezTo>
                  <a:cubicBezTo>
                    <a:pt x="1298" y="1237"/>
                    <a:pt x="1308" y="1225"/>
                    <a:pt x="1318" y="1214"/>
                  </a:cubicBezTo>
                  <a:cubicBezTo>
                    <a:pt x="1320" y="1210"/>
                    <a:pt x="1326" y="1210"/>
                    <a:pt x="1330" y="1212"/>
                  </a:cubicBezTo>
                  <a:cubicBezTo>
                    <a:pt x="1331" y="1214"/>
                    <a:pt x="1332" y="1216"/>
                    <a:pt x="1333" y="1218"/>
                  </a:cubicBezTo>
                  <a:cubicBezTo>
                    <a:pt x="1333" y="1220"/>
                    <a:pt x="1332" y="1223"/>
                    <a:pt x="1331" y="1224"/>
                  </a:cubicBezTo>
                  <a:cubicBezTo>
                    <a:pt x="1321" y="1236"/>
                    <a:pt x="1311" y="1248"/>
                    <a:pt x="1301" y="1259"/>
                  </a:cubicBezTo>
                  <a:cubicBezTo>
                    <a:pt x="1299" y="1261"/>
                    <a:pt x="1297" y="1262"/>
                    <a:pt x="1294" y="1262"/>
                  </a:cubicBezTo>
                  <a:close/>
                  <a:moveTo>
                    <a:pt x="177" y="1229"/>
                  </a:moveTo>
                  <a:cubicBezTo>
                    <a:pt x="174" y="1229"/>
                    <a:pt x="172" y="1228"/>
                    <a:pt x="170" y="1226"/>
                  </a:cubicBezTo>
                  <a:cubicBezTo>
                    <a:pt x="122" y="1167"/>
                    <a:pt x="83" y="1103"/>
                    <a:pt x="55" y="1033"/>
                  </a:cubicBezTo>
                  <a:cubicBezTo>
                    <a:pt x="55" y="1032"/>
                    <a:pt x="54" y="1031"/>
                    <a:pt x="54" y="1030"/>
                  </a:cubicBezTo>
                  <a:cubicBezTo>
                    <a:pt x="52" y="1025"/>
                    <a:pt x="54" y="1021"/>
                    <a:pt x="58" y="1019"/>
                  </a:cubicBezTo>
                  <a:cubicBezTo>
                    <a:pt x="63" y="1017"/>
                    <a:pt x="68" y="1019"/>
                    <a:pt x="69" y="1023"/>
                  </a:cubicBezTo>
                  <a:cubicBezTo>
                    <a:pt x="70" y="1024"/>
                    <a:pt x="70" y="1025"/>
                    <a:pt x="70" y="1026"/>
                  </a:cubicBezTo>
                  <a:cubicBezTo>
                    <a:pt x="71" y="1027"/>
                    <a:pt x="71" y="1027"/>
                    <a:pt x="71" y="1027"/>
                  </a:cubicBezTo>
                  <a:cubicBezTo>
                    <a:pt x="98" y="1095"/>
                    <a:pt x="136" y="1158"/>
                    <a:pt x="183" y="1215"/>
                  </a:cubicBezTo>
                  <a:cubicBezTo>
                    <a:pt x="186" y="1219"/>
                    <a:pt x="186" y="1224"/>
                    <a:pt x="182" y="1227"/>
                  </a:cubicBezTo>
                  <a:cubicBezTo>
                    <a:pt x="180" y="1228"/>
                    <a:pt x="179" y="1229"/>
                    <a:pt x="177" y="1229"/>
                  </a:cubicBezTo>
                  <a:close/>
                  <a:moveTo>
                    <a:pt x="1352" y="1192"/>
                  </a:moveTo>
                  <a:cubicBezTo>
                    <a:pt x="1350" y="1192"/>
                    <a:pt x="1348" y="1191"/>
                    <a:pt x="1347" y="1190"/>
                  </a:cubicBezTo>
                  <a:cubicBezTo>
                    <a:pt x="1343" y="1187"/>
                    <a:pt x="1342" y="1182"/>
                    <a:pt x="1345" y="1178"/>
                  </a:cubicBezTo>
                  <a:cubicBezTo>
                    <a:pt x="1345" y="1178"/>
                    <a:pt x="1345" y="1178"/>
                    <a:pt x="1345" y="1178"/>
                  </a:cubicBezTo>
                  <a:cubicBezTo>
                    <a:pt x="1345" y="1178"/>
                    <a:pt x="1345" y="1178"/>
                    <a:pt x="1345" y="1178"/>
                  </a:cubicBezTo>
                  <a:cubicBezTo>
                    <a:pt x="1348" y="1174"/>
                    <a:pt x="1353" y="1174"/>
                    <a:pt x="1357" y="1176"/>
                  </a:cubicBezTo>
                  <a:cubicBezTo>
                    <a:pt x="1360" y="1179"/>
                    <a:pt x="1361" y="1184"/>
                    <a:pt x="1359" y="1188"/>
                  </a:cubicBezTo>
                  <a:cubicBezTo>
                    <a:pt x="1357" y="1190"/>
                    <a:pt x="1354" y="1192"/>
                    <a:pt x="1352" y="1192"/>
                  </a:cubicBezTo>
                  <a:close/>
                  <a:moveTo>
                    <a:pt x="1377" y="1154"/>
                  </a:moveTo>
                  <a:cubicBezTo>
                    <a:pt x="1375" y="1154"/>
                    <a:pt x="1374" y="1154"/>
                    <a:pt x="1373" y="1153"/>
                  </a:cubicBezTo>
                  <a:cubicBezTo>
                    <a:pt x="1369" y="1150"/>
                    <a:pt x="1367" y="1145"/>
                    <a:pt x="1370" y="1141"/>
                  </a:cubicBezTo>
                  <a:cubicBezTo>
                    <a:pt x="1387" y="1114"/>
                    <a:pt x="1402" y="1086"/>
                    <a:pt x="1416" y="1057"/>
                  </a:cubicBezTo>
                  <a:cubicBezTo>
                    <a:pt x="1433" y="1019"/>
                    <a:pt x="1448" y="978"/>
                    <a:pt x="1459" y="937"/>
                  </a:cubicBezTo>
                  <a:cubicBezTo>
                    <a:pt x="1460" y="932"/>
                    <a:pt x="1465" y="930"/>
                    <a:pt x="1469" y="931"/>
                  </a:cubicBezTo>
                  <a:cubicBezTo>
                    <a:pt x="1474" y="932"/>
                    <a:pt x="1476" y="937"/>
                    <a:pt x="1475" y="941"/>
                  </a:cubicBezTo>
                  <a:cubicBezTo>
                    <a:pt x="1464" y="983"/>
                    <a:pt x="1449" y="1025"/>
                    <a:pt x="1431" y="1064"/>
                  </a:cubicBezTo>
                  <a:cubicBezTo>
                    <a:pt x="1417" y="1094"/>
                    <a:pt x="1402" y="1123"/>
                    <a:pt x="1384" y="1150"/>
                  </a:cubicBezTo>
                  <a:cubicBezTo>
                    <a:pt x="1383" y="1153"/>
                    <a:pt x="1380" y="1154"/>
                    <a:pt x="1377" y="1154"/>
                  </a:cubicBezTo>
                  <a:close/>
                  <a:moveTo>
                    <a:pt x="46" y="993"/>
                  </a:moveTo>
                  <a:cubicBezTo>
                    <a:pt x="42" y="993"/>
                    <a:pt x="39" y="990"/>
                    <a:pt x="38" y="987"/>
                  </a:cubicBezTo>
                  <a:cubicBezTo>
                    <a:pt x="37" y="985"/>
                    <a:pt x="37" y="982"/>
                    <a:pt x="38" y="980"/>
                  </a:cubicBezTo>
                  <a:cubicBezTo>
                    <a:pt x="39" y="978"/>
                    <a:pt x="41" y="977"/>
                    <a:pt x="43" y="976"/>
                  </a:cubicBezTo>
                  <a:cubicBezTo>
                    <a:pt x="48" y="975"/>
                    <a:pt x="52" y="977"/>
                    <a:pt x="54" y="981"/>
                  </a:cubicBezTo>
                  <a:cubicBezTo>
                    <a:pt x="54" y="981"/>
                    <a:pt x="54" y="981"/>
                    <a:pt x="54" y="981"/>
                  </a:cubicBezTo>
                  <a:cubicBezTo>
                    <a:pt x="54" y="981"/>
                    <a:pt x="54" y="981"/>
                    <a:pt x="54" y="981"/>
                  </a:cubicBezTo>
                  <a:cubicBezTo>
                    <a:pt x="55" y="986"/>
                    <a:pt x="53" y="991"/>
                    <a:pt x="49" y="992"/>
                  </a:cubicBezTo>
                  <a:cubicBezTo>
                    <a:pt x="48" y="992"/>
                    <a:pt x="47" y="993"/>
                    <a:pt x="46" y="993"/>
                  </a:cubicBezTo>
                  <a:close/>
                  <a:moveTo>
                    <a:pt x="33" y="949"/>
                  </a:moveTo>
                  <a:cubicBezTo>
                    <a:pt x="29" y="949"/>
                    <a:pt x="26" y="947"/>
                    <a:pt x="25" y="943"/>
                  </a:cubicBezTo>
                  <a:cubicBezTo>
                    <a:pt x="21" y="928"/>
                    <a:pt x="17" y="913"/>
                    <a:pt x="14" y="898"/>
                  </a:cubicBezTo>
                  <a:cubicBezTo>
                    <a:pt x="14" y="896"/>
                    <a:pt x="14" y="894"/>
                    <a:pt x="16" y="892"/>
                  </a:cubicBezTo>
                  <a:cubicBezTo>
                    <a:pt x="17" y="890"/>
                    <a:pt x="19" y="889"/>
                    <a:pt x="21" y="888"/>
                  </a:cubicBezTo>
                  <a:cubicBezTo>
                    <a:pt x="26" y="887"/>
                    <a:pt x="30" y="891"/>
                    <a:pt x="31" y="895"/>
                  </a:cubicBezTo>
                  <a:cubicBezTo>
                    <a:pt x="34" y="910"/>
                    <a:pt x="37" y="924"/>
                    <a:pt x="41" y="939"/>
                  </a:cubicBezTo>
                  <a:cubicBezTo>
                    <a:pt x="42" y="943"/>
                    <a:pt x="40" y="948"/>
                    <a:pt x="35" y="949"/>
                  </a:cubicBezTo>
                  <a:cubicBezTo>
                    <a:pt x="34" y="949"/>
                    <a:pt x="34" y="949"/>
                    <a:pt x="33" y="949"/>
                  </a:cubicBezTo>
                  <a:close/>
                  <a:moveTo>
                    <a:pt x="1477" y="903"/>
                  </a:moveTo>
                  <a:cubicBezTo>
                    <a:pt x="1477" y="903"/>
                    <a:pt x="1476" y="903"/>
                    <a:pt x="1476" y="903"/>
                  </a:cubicBezTo>
                  <a:cubicBezTo>
                    <a:pt x="1473" y="903"/>
                    <a:pt x="1471" y="901"/>
                    <a:pt x="1470" y="900"/>
                  </a:cubicBezTo>
                  <a:cubicBezTo>
                    <a:pt x="1469" y="898"/>
                    <a:pt x="1468" y="895"/>
                    <a:pt x="1469" y="893"/>
                  </a:cubicBezTo>
                  <a:cubicBezTo>
                    <a:pt x="1472" y="879"/>
                    <a:pt x="1474" y="864"/>
                    <a:pt x="1476" y="849"/>
                  </a:cubicBezTo>
                  <a:cubicBezTo>
                    <a:pt x="1477" y="845"/>
                    <a:pt x="1481" y="841"/>
                    <a:pt x="1486" y="842"/>
                  </a:cubicBezTo>
                  <a:cubicBezTo>
                    <a:pt x="1488" y="842"/>
                    <a:pt x="1490" y="843"/>
                    <a:pt x="1491" y="845"/>
                  </a:cubicBezTo>
                  <a:cubicBezTo>
                    <a:pt x="1493" y="847"/>
                    <a:pt x="1493" y="849"/>
                    <a:pt x="1493" y="851"/>
                  </a:cubicBezTo>
                  <a:cubicBezTo>
                    <a:pt x="1491" y="866"/>
                    <a:pt x="1488" y="882"/>
                    <a:pt x="1486" y="897"/>
                  </a:cubicBezTo>
                  <a:cubicBezTo>
                    <a:pt x="1485" y="897"/>
                    <a:pt x="1485" y="897"/>
                    <a:pt x="1485" y="897"/>
                  </a:cubicBezTo>
                  <a:cubicBezTo>
                    <a:pt x="1485" y="901"/>
                    <a:pt x="1481" y="903"/>
                    <a:pt x="1477" y="903"/>
                  </a:cubicBezTo>
                  <a:close/>
                  <a:moveTo>
                    <a:pt x="15" y="861"/>
                  </a:moveTo>
                  <a:cubicBezTo>
                    <a:pt x="11" y="861"/>
                    <a:pt x="7" y="857"/>
                    <a:pt x="7" y="853"/>
                  </a:cubicBezTo>
                  <a:cubicBezTo>
                    <a:pt x="2" y="819"/>
                    <a:pt x="0" y="784"/>
                    <a:pt x="0" y="750"/>
                  </a:cubicBezTo>
                  <a:cubicBezTo>
                    <a:pt x="0" y="708"/>
                    <a:pt x="3" y="666"/>
                    <a:pt x="10" y="625"/>
                  </a:cubicBezTo>
                  <a:cubicBezTo>
                    <a:pt x="11" y="621"/>
                    <a:pt x="15" y="618"/>
                    <a:pt x="20" y="618"/>
                  </a:cubicBezTo>
                  <a:cubicBezTo>
                    <a:pt x="24" y="619"/>
                    <a:pt x="28" y="624"/>
                    <a:pt x="27" y="628"/>
                  </a:cubicBezTo>
                  <a:cubicBezTo>
                    <a:pt x="20" y="668"/>
                    <a:pt x="17" y="709"/>
                    <a:pt x="17" y="750"/>
                  </a:cubicBezTo>
                  <a:cubicBezTo>
                    <a:pt x="17" y="784"/>
                    <a:pt x="19" y="818"/>
                    <a:pt x="24" y="851"/>
                  </a:cubicBezTo>
                  <a:cubicBezTo>
                    <a:pt x="24" y="856"/>
                    <a:pt x="21" y="860"/>
                    <a:pt x="16" y="861"/>
                  </a:cubicBezTo>
                  <a:cubicBezTo>
                    <a:pt x="16" y="861"/>
                    <a:pt x="16" y="861"/>
                    <a:pt x="15" y="861"/>
                  </a:cubicBezTo>
                  <a:close/>
                  <a:moveTo>
                    <a:pt x="1489" y="814"/>
                  </a:moveTo>
                  <a:cubicBezTo>
                    <a:pt x="1489" y="814"/>
                    <a:pt x="1489" y="814"/>
                    <a:pt x="1489" y="814"/>
                  </a:cubicBezTo>
                  <a:cubicBezTo>
                    <a:pt x="1486" y="814"/>
                    <a:pt x="1484" y="813"/>
                    <a:pt x="1483" y="811"/>
                  </a:cubicBezTo>
                  <a:cubicBezTo>
                    <a:pt x="1481" y="809"/>
                    <a:pt x="1481" y="807"/>
                    <a:pt x="1481" y="805"/>
                  </a:cubicBezTo>
                  <a:cubicBezTo>
                    <a:pt x="1481" y="800"/>
                    <a:pt x="1485" y="796"/>
                    <a:pt x="1490" y="797"/>
                  </a:cubicBezTo>
                  <a:cubicBezTo>
                    <a:pt x="1495" y="797"/>
                    <a:pt x="1498" y="801"/>
                    <a:pt x="1498" y="806"/>
                  </a:cubicBezTo>
                  <a:cubicBezTo>
                    <a:pt x="1497" y="810"/>
                    <a:pt x="1494" y="814"/>
                    <a:pt x="1489" y="814"/>
                  </a:cubicBezTo>
                  <a:close/>
                  <a:moveTo>
                    <a:pt x="1491" y="725"/>
                  </a:moveTo>
                  <a:cubicBezTo>
                    <a:pt x="1486" y="725"/>
                    <a:pt x="1482" y="721"/>
                    <a:pt x="1482" y="716"/>
                  </a:cubicBezTo>
                  <a:cubicBezTo>
                    <a:pt x="1481" y="702"/>
                    <a:pt x="1480" y="687"/>
                    <a:pt x="1479" y="672"/>
                  </a:cubicBezTo>
                  <a:cubicBezTo>
                    <a:pt x="1479" y="670"/>
                    <a:pt x="1479" y="667"/>
                    <a:pt x="1481" y="666"/>
                  </a:cubicBezTo>
                  <a:cubicBezTo>
                    <a:pt x="1482" y="664"/>
                    <a:pt x="1484" y="663"/>
                    <a:pt x="1486" y="663"/>
                  </a:cubicBezTo>
                  <a:cubicBezTo>
                    <a:pt x="1491" y="662"/>
                    <a:pt x="1495" y="665"/>
                    <a:pt x="1496" y="670"/>
                  </a:cubicBezTo>
                  <a:cubicBezTo>
                    <a:pt x="1497" y="685"/>
                    <a:pt x="1498" y="700"/>
                    <a:pt x="1499" y="716"/>
                  </a:cubicBezTo>
                  <a:cubicBezTo>
                    <a:pt x="1499" y="720"/>
                    <a:pt x="1496" y="724"/>
                    <a:pt x="1491" y="725"/>
                  </a:cubicBezTo>
                  <a:cubicBezTo>
                    <a:pt x="1491" y="725"/>
                    <a:pt x="1491" y="725"/>
                    <a:pt x="1491" y="725"/>
                  </a:cubicBezTo>
                  <a:close/>
                  <a:moveTo>
                    <a:pt x="1481" y="635"/>
                  </a:moveTo>
                  <a:cubicBezTo>
                    <a:pt x="1477" y="635"/>
                    <a:pt x="1473" y="632"/>
                    <a:pt x="1473" y="628"/>
                  </a:cubicBezTo>
                  <a:cubicBezTo>
                    <a:pt x="1472" y="625"/>
                    <a:pt x="1473" y="623"/>
                    <a:pt x="1474" y="621"/>
                  </a:cubicBezTo>
                  <a:cubicBezTo>
                    <a:pt x="1475" y="619"/>
                    <a:pt x="1477" y="618"/>
                    <a:pt x="1480" y="618"/>
                  </a:cubicBezTo>
                  <a:cubicBezTo>
                    <a:pt x="1484" y="617"/>
                    <a:pt x="1489" y="620"/>
                    <a:pt x="1489" y="625"/>
                  </a:cubicBezTo>
                  <a:cubicBezTo>
                    <a:pt x="1490" y="627"/>
                    <a:pt x="1489" y="629"/>
                    <a:pt x="1488" y="631"/>
                  </a:cubicBezTo>
                  <a:cubicBezTo>
                    <a:pt x="1487" y="633"/>
                    <a:pt x="1485" y="634"/>
                    <a:pt x="1482" y="635"/>
                  </a:cubicBezTo>
                  <a:cubicBezTo>
                    <a:pt x="1482" y="635"/>
                    <a:pt x="1482" y="635"/>
                    <a:pt x="1481" y="635"/>
                  </a:cubicBezTo>
                  <a:close/>
                  <a:moveTo>
                    <a:pt x="27" y="591"/>
                  </a:moveTo>
                  <a:cubicBezTo>
                    <a:pt x="27" y="591"/>
                    <a:pt x="27" y="591"/>
                    <a:pt x="27" y="591"/>
                  </a:cubicBezTo>
                  <a:cubicBezTo>
                    <a:pt x="27" y="591"/>
                    <a:pt x="27" y="591"/>
                    <a:pt x="27" y="591"/>
                  </a:cubicBezTo>
                  <a:cubicBezTo>
                    <a:pt x="27" y="591"/>
                    <a:pt x="26" y="591"/>
                    <a:pt x="25" y="591"/>
                  </a:cubicBezTo>
                  <a:cubicBezTo>
                    <a:pt x="21" y="590"/>
                    <a:pt x="18" y="585"/>
                    <a:pt x="19" y="580"/>
                  </a:cubicBezTo>
                  <a:cubicBezTo>
                    <a:pt x="20" y="576"/>
                    <a:pt x="25" y="573"/>
                    <a:pt x="29" y="574"/>
                  </a:cubicBezTo>
                  <a:cubicBezTo>
                    <a:pt x="34" y="575"/>
                    <a:pt x="37" y="580"/>
                    <a:pt x="35" y="584"/>
                  </a:cubicBezTo>
                  <a:cubicBezTo>
                    <a:pt x="35" y="588"/>
                    <a:pt x="31" y="591"/>
                    <a:pt x="27" y="591"/>
                  </a:cubicBezTo>
                  <a:close/>
                  <a:moveTo>
                    <a:pt x="1472" y="590"/>
                  </a:moveTo>
                  <a:cubicBezTo>
                    <a:pt x="1468" y="590"/>
                    <a:pt x="1465" y="588"/>
                    <a:pt x="1464" y="584"/>
                  </a:cubicBezTo>
                  <a:cubicBezTo>
                    <a:pt x="1453" y="535"/>
                    <a:pt x="1436" y="488"/>
                    <a:pt x="1416" y="443"/>
                  </a:cubicBezTo>
                  <a:cubicBezTo>
                    <a:pt x="1405" y="420"/>
                    <a:pt x="1394" y="398"/>
                    <a:pt x="1381" y="377"/>
                  </a:cubicBezTo>
                  <a:cubicBezTo>
                    <a:pt x="1379" y="373"/>
                    <a:pt x="1380" y="368"/>
                    <a:pt x="1384" y="365"/>
                  </a:cubicBezTo>
                  <a:cubicBezTo>
                    <a:pt x="1388" y="363"/>
                    <a:pt x="1393" y="364"/>
                    <a:pt x="1396" y="368"/>
                  </a:cubicBezTo>
                  <a:cubicBezTo>
                    <a:pt x="1408" y="390"/>
                    <a:pt x="1420" y="413"/>
                    <a:pt x="1431" y="436"/>
                  </a:cubicBezTo>
                  <a:cubicBezTo>
                    <a:pt x="1452" y="481"/>
                    <a:pt x="1469" y="530"/>
                    <a:pt x="1480" y="579"/>
                  </a:cubicBezTo>
                  <a:cubicBezTo>
                    <a:pt x="1480" y="580"/>
                    <a:pt x="1480" y="580"/>
                    <a:pt x="1480" y="580"/>
                  </a:cubicBezTo>
                  <a:cubicBezTo>
                    <a:pt x="1481" y="584"/>
                    <a:pt x="1479" y="589"/>
                    <a:pt x="1474" y="590"/>
                  </a:cubicBezTo>
                  <a:cubicBezTo>
                    <a:pt x="1473" y="590"/>
                    <a:pt x="1473" y="590"/>
                    <a:pt x="1472" y="590"/>
                  </a:cubicBezTo>
                  <a:close/>
                  <a:moveTo>
                    <a:pt x="39" y="547"/>
                  </a:moveTo>
                  <a:cubicBezTo>
                    <a:pt x="38" y="547"/>
                    <a:pt x="37" y="547"/>
                    <a:pt x="36" y="547"/>
                  </a:cubicBezTo>
                  <a:cubicBezTo>
                    <a:pt x="34" y="546"/>
                    <a:pt x="32" y="545"/>
                    <a:pt x="31" y="543"/>
                  </a:cubicBezTo>
                  <a:cubicBezTo>
                    <a:pt x="30" y="541"/>
                    <a:pt x="30" y="538"/>
                    <a:pt x="31" y="536"/>
                  </a:cubicBezTo>
                  <a:cubicBezTo>
                    <a:pt x="35" y="522"/>
                    <a:pt x="40" y="507"/>
                    <a:pt x="45" y="493"/>
                  </a:cubicBezTo>
                  <a:cubicBezTo>
                    <a:pt x="47" y="488"/>
                    <a:pt x="52" y="486"/>
                    <a:pt x="56" y="488"/>
                  </a:cubicBezTo>
                  <a:cubicBezTo>
                    <a:pt x="60" y="489"/>
                    <a:pt x="63" y="494"/>
                    <a:pt x="61" y="499"/>
                  </a:cubicBezTo>
                  <a:cubicBezTo>
                    <a:pt x="56" y="513"/>
                    <a:pt x="51" y="527"/>
                    <a:pt x="47" y="541"/>
                  </a:cubicBezTo>
                  <a:cubicBezTo>
                    <a:pt x="46" y="545"/>
                    <a:pt x="42" y="547"/>
                    <a:pt x="39" y="547"/>
                  </a:cubicBezTo>
                  <a:close/>
                  <a:moveTo>
                    <a:pt x="70" y="462"/>
                  </a:moveTo>
                  <a:cubicBezTo>
                    <a:pt x="69" y="462"/>
                    <a:pt x="67" y="462"/>
                    <a:pt x="66" y="461"/>
                  </a:cubicBezTo>
                  <a:cubicBezTo>
                    <a:pt x="64" y="461"/>
                    <a:pt x="63" y="459"/>
                    <a:pt x="62" y="457"/>
                  </a:cubicBezTo>
                  <a:cubicBezTo>
                    <a:pt x="61" y="455"/>
                    <a:pt x="61" y="452"/>
                    <a:pt x="62" y="450"/>
                  </a:cubicBezTo>
                  <a:cubicBezTo>
                    <a:pt x="93" y="380"/>
                    <a:pt x="134" y="316"/>
                    <a:pt x="184" y="258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7" y="254"/>
                    <a:pt x="193" y="254"/>
                    <a:pt x="196" y="257"/>
                  </a:cubicBezTo>
                  <a:cubicBezTo>
                    <a:pt x="199" y="260"/>
                    <a:pt x="200" y="265"/>
                    <a:pt x="197" y="269"/>
                  </a:cubicBezTo>
                  <a:cubicBezTo>
                    <a:pt x="147" y="325"/>
                    <a:pt x="107" y="389"/>
                    <a:pt x="78" y="457"/>
                  </a:cubicBezTo>
                  <a:cubicBezTo>
                    <a:pt x="76" y="460"/>
                    <a:pt x="73" y="462"/>
                    <a:pt x="70" y="462"/>
                  </a:cubicBezTo>
                  <a:close/>
                  <a:moveTo>
                    <a:pt x="1364" y="343"/>
                  </a:moveTo>
                  <a:cubicBezTo>
                    <a:pt x="1364" y="343"/>
                    <a:pt x="1364" y="343"/>
                    <a:pt x="1364" y="343"/>
                  </a:cubicBezTo>
                  <a:cubicBezTo>
                    <a:pt x="1361" y="343"/>
                    <a:pt x="1359" y="341"/>
                    <a:pt x="1357" y="339"/>
                  </a:cubicBezTo>
                  <a:cubicBezTo>
                    <a:pt x="1349" y="327"/>
                    <a:pt x="1340" y="315"/>
                    <a:pt x="1331" y="303"/>
                  </a:cubicBezTo>
                  <a:cubicBezTo>
                    <a:pt x="1328" y="299"/>
                    <a:pt x="1329" y="294"/>
                    <a:pt x="1332" y="291"/>
                  </a:cubicBezTo>
                  <a:cubicBezTo>
                    <a:pt x="1336" y="288"/>
                    <a:pt x="1341" y="289"/>
                    <a:pt x="1344" y="293"/>
                  </a:cubicBezTo>
                  <a:cubicBezTo>
                    <a:pt x="1353" y="304"/>
                    <a:pt x="1362" y="317"/>
                    <a:pt x="1371" y="330"/>
                  </a:cubicBezTo>
                  <a:cubicBezTo>
                    <a:pt x="1371" y="330"/>
                    <a:pt x="1371" y="330"/>
                    <a:pt x="1371" y="330"/>
                  </a:cubicBezTo>
                  <a:cubicBezTo>
                    <a:pt x="1372" y="332"/>
                    <a:pt x="1373" y="334"/>
                    <a:pt x="1372" y="336"/>
                  </a:cubicBezTo>
                  <a:cubicBezTo>
                    <a:pt x="1372" y="338"/>
                    <a:pt x="1371" y="340"/>
                    <a:pt x="1369" y="341"/>
                  </a:cubicBezTo>
                  <a:cubicBezTo>
                    <a:pt x="1367" y="342"/>
                    <a:pt x="1366" y="343"/>
                    <a:pt x="1364" y="343"/>
                  </a:cubicBezTo>
                  <a:close/>
                  <a:moveTo>
                    <a:pt x="1309" y="271"/>
                  </a:moveTo>
                  <a:cubicBezTo>
                    <a:pt x="1306" y="271"/>
                    <a:pt x="1304" y="270"/>
                    <a:pt x="1302" y="268"/>
                  </a:cubicBezTo>
                  <a:cubicBezTo>
                    <a:pt x="1301" y="267"/>
                    <a:pt x="1300" y="264"/>
                    <a:pt x="1300" y="262"/>
                  </a:cubicBezTo>
                  <a:cubicBezTo>
                    <a:pt x="1300" y="260"/>
                    <a:pt x="1301" y="258"/>
                    <a:pt x="1303" y="256"/>
                  </a:cubicBezTo>
                  <a:cubicBezTo>
                    <a:pt x="1307" y="253"/>
                    <a:pt x="1312" y="254"/>
                    <a:pt x="1315" y="257"/>
                  </a:cubicBezTo>
                  <a:cubicBezTo>
                    <a:pt x="1315" y="257"/>
                    <a:pt x="1315" y="257"/>
                    <a:pt x="1315" y="257"/>
                  </a:cubicBezTo>
                  <a:cubicBezTo>
                    <a:pt x="1318" y="261"/>
                    <a:pt x="1318" y="266"/>
                    <a:pt x="1314" y="269"/>
                  </a:cubicBezTo>
                  <a:cubicBezTo>
                    <a:pt x="1313" y="270"/>
                    <a:pt x="1311" y="271"/>
                    <a:pt x="1309" y="271"/>
                  </a:cubicBezTo>
                  <a:close/>
                  <a:moveTo>
                    <a:pt x="221" y="238"/>
                  </a:moveTo>
                  <a:cubicBezTo>
                    <a:pt x="219" y="238"/>
                    <a:pt x="217" y="238"/>
                    <a:pt x="215" y="236"/>
                  </a:cubicBezTo>
                  <a:cubicBezTo>
                    <a:pt x="212" y="233"/>
                    <a:pt x="212" y="227"/>
                    <a:pt x="215" y="224"/>
                  </a:cubicBezTo>
                  <a:cubicBezTo>
                    <a:pt x="218" y="221"/>
                    <a:pt x="224" y="221"/>
                    <a:pt x="227" y="224"/>
                  </a:cubicBezTo>
                  <a:cubicBezTo>
                    <a:pt x="230" y="227"/>
                    <a:pt x="230" y="233"/>
                    <a:pt x="227" y="236"/>
                  </a:cubicBezTo>
                  <a:cubicBezTo>
                    <a:pt x="226" y="238"/>
                    <a:pt x="223" y="238"/>
                    <a:pt x="221" y="238"/>
                  </a:cubicBezTo>
                  <a:close/>
                  <a:moveTo>
                    <a:pt x="1278" y="238"/>
                  </a:moveTo>
                  <a:cubicBezTo>
                    <a:pt x="1276" y="238"/>
                    <a:pt x="1274" y="237"/>
                    <a:pt x="1272" y="236"/>
                  </a:cubicBezTo>
                  <a:cubicBezTo>
                    <a:pt x="1265" y="228"/>
                    <a:pt x="1257" y="221"/>
                    <a:pt x="1250" y="214"/>
                  </a:cubicBezTo>
                  <a:cubicBezTo>
                    <a:pt x="1203" y="170"/>
                    <a:pt x="1150" y="133"/>
                    <a:pt x="1093" y="102"/>
                  </a:cubicBezTo>
                  <a:cubicBezTo>
                    <a:pt x="1091" y="101"/>
                    <a:pt x="1090" y="99"/>
                    <a:pt x="1089" y="97"/>
                  </a:cubicBezTo>
                  <a:cubicBezTo>
                    <a:pt x="1089" y="95"/>
                    <a:pt x="1089" y="93"/>
                    <a:pt x="1090" y="91"/>
                  </a:cubicBezTo>
                  <a:cubicBezTo>
                    <a:pt x="1092" y="87"/>
                    <a:pt x="1097" y="85"/>
                    <a:pt x="1101" y="87"/>
                  </a:cubicBezTo>
                  <a:cubicBezTo>
                    <a:pt x="1160" y="118"/>
                    <a:pt x="1214" y="157"/>
                    <a:pt x="1262" y="202"/>
                  </a:cubicBezTo>
                  <a:cubicBezTo>
                    <a:pt x="1269" y="209"/>
                    <a:pt x="1277" y="216"/>
                    <a:pt x="1284" y="224"/>
                  </a:cubicBezTo>
                  <a:cubicBezTo>
                    <a:pt x="1287" y="227"/>
                    <a:pt x="1287" y="232"/>
                    <a:pt x="1284" y="236"/>
                  </a:cubicBezTo>
                  <a:cubicBezTo>
                    <a:pt x="1282" y="237"/>
                    <a:pt x="1280" y="238"/>
                    <a:pt x="1278" y="238"/>
                  </a:cubicBezTo>
                  <a:close/>
                  <a:moveTo>
                    <a:pt x="254" y="207"/>
                  </a:moveTo>
                  <a:cubicBezTo>
                    <a:pt x="251" y="207"/>
                    <a:pt x="249" y="206"/>
                    <a:pt x="247" y="204"/>
                  </a:cubicBezTo>
                  <a:cubicBezTo>
                    <a:pt x="246" y="203"/>
                    <a:pt x="245" y="201"/>
                    <a:pt x="245" y="198"/>
                  </a:cubicBezTo>
                  <a:cubicBezTo>
                    <a:pt x="245" y="196"/>
                    <a:pt x="246" y="194"/>
                    <a:pt x="248" y="192"/>
                  </a:cubicBezTo>
                  <a:cubicBezTo>
                    <a:pt x="259" y="182"/>
                    <a:pt x="271" y="172"/>
                    <a:pt x="283" y="163"/>
                  </a:cubicBezTo>
                  <a:cubicBezTo>
                    <a:pt x="287" y="160"/>
                    <a:pt x="292" y="161"/>
                    <a:pt x="295" y="164"/>
                  </a:cubicBezTo>
                  <a:cubicBezTo>
                    <a:pt x="298" y="168"/>
                    <a:pt x="297" y="173"/>
                    <a:pt x="294" y="176"/>
                  </a:cubicBezTo>
                  <a:cubicBezTo>
                    <a:pt x="282" y="185"/>
                    <a:pt x="270" y="195"/>
                    <a:pt x="259" y="205"/>
                  </a:cubicBezTo>
                  <a:cubicBezTo>
                    <a:pt x="258" y="206"/>
                    <a:pt x="256" y="207"/>
                    <a:pt x="254" y="207"/>
                  </a:cubicBezTo>
                  <a:close/>
                  <a:moveTo>
                    <a:pt x="325" y="151"/>
                  </a:moveTo>
                  <a:cubicBezTo>
                    <a:pt x="322" y="151"/>
                    <a:pt x="319" y="150"/>
                    <a:pt x="318" y="147"/>
                  </a:cubicBezTo>
                  <a:cubicBezTo>
                    <a:pt x="316" y="145"/>
                    <a:pt x="316" y="143"/>
                    <a:pt x="316" y="141"/>
                  </a:cubicBezTo>
                  <a:cubicBezTo>
                    <a:pt x="317" y="139"/>
                    <a:pt x="318" y="137"/>
                    <a:pt x="320" y="135"/>
                  </a:cubicBezTo>
                  <a:cubicBezTo>
                    <a:pt x="361" y="106"/>
                    <a:pt x="405" y="82"/>
                    <a:pt x="451" y="62"/>
                  </a:cubicBezTo>
                  <a:cubicBezTo>
                    <a:pt x="475" y="52"/>
                    <a:pt x="499" y="42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9" y="33"/>
                    <a:pt x="533" y="36"/>
                    <a:pt x="535" y="40"/>
                  </a:cubicBezTo>
                  <a:cubicBezTo>
                    <a:pt x="536" y="44"/>
                    <a:pt x="534" y="49"/>
                    <a:pt x="529" y="51"/>
                  </a:cubicBezTo>
                  <a:cubicBezTo>
                    <a:pt x="505" y="58"/>
                    <a:pt x="481" y="67"/>
                    <a:pt x="458" y="77"/>
                  </a:cubicBezTo>
                  <a:cubicBezTo>
                    <a:pt x="413" y="97"/>
                    <a:pt x="370" y="121"/>
                    <a:pt x="329" y="149"/>
                  </a:cubicBezTo>
                  <a:cubicBezTo>
                    <a:pt x="328" y="150"/>
                    <a:pt x="326" y="151"/>
                    <a:pt x="325" y="151"/>
                  </a:cubicBezTo>
                  <a:close/>
                  <a:moveTo>
                    <a:pt x="1057" y="83"/>
                  </a:moveTo>
                  <a:cubicBezTo>
                    <a:pt x="1056" y="83"/>
                    <a:pt x="1054" y="83"/>
                    <a:pt x="1053" y="82"/>
                  </a:cubicBezTo>
                  <a:cubicBezTo>
                    <a:pt x="1040" y="76"/>
                    <a:pt x="1026" y="70"/>
                    <a:pt x="1012" y="65"/>
                  </a:cubicBezTo>
                  <a:cubicBezTo>
                    <a:pt x="1008" y="64"/>
                    <a:pt x="1005" y="59"/>
                    <a:pt x="1007" y="54"/>
                  </a:cubicBezTo>
                  <a:cubicBezTo>
                    <a:pt x="1009" y="50"/>
                    <a:pt x="1014" y="48"/>
                    <a:pt x="1018" y="49"/>
                  </a:cubicBezTo>
                  <a:cubicBezTo>
                    <a:pt x="1032" y="55"/>
                    <a:pt x="1046" y="61"/>
                    <a:pt x="1060" y="67"/>
                  </a:cubicBezTo>
                  <a:cubicBezTo>
                    <a:pt x="1065" y="69"/>
                    <a:pt x="1066" y="74"/>
                    <a:pt x="1064" y="78"/>
                  </a:cubicBezTo>
                  <a:cubicBezTo>
                    <a:pt x="1063" y="81"/>
                    <a:pt x="1060" y="83"/>
                    <a:pt x="1057" y="83"/>
                  </a:cubicBezTo>
                  <a:close/>
                  <a:moveTo>
                    <a:pt x="972" y="51"/>
                  </a:moveTo>
                  <a:cubicBezTo>
                    <a:pt x="971" y="51"/>
                    <a:pt x="971" y="51"/>
                    <a:pt x="970" y="50"/>
                  </a:cubicBezTo>
                  <a:cubicBezTo>
                    <a:pt x="968" y="50"/>
                    <a:pt x="966" y="48"/>
                    <a:pt x="965" y="46"/>
                  </a:cubicBezTo>
                  <a:cubicBezTo>
                    <a:pt x="964" y="44"/>
                    <a:pt x="964" y="42"/>
                    <a:pt x="964" y="40"/>
                  </a:cubicBezTo>
                  <a:cubicBezTo>
                    <a:pt x="966" y="35"/>
                    <a:pt x="970" y="33"/>
                    <a:pt x="975" y="34"/>
                  </a:cubicBezTo>
                  <a:cubicBezTo>
                    <a:pt x="979" y="36"/>
                    <a:pt x="982" y="40"/>
                    <a:pt x="980" y="45"/>
                  </a:cubicBezTo>
                  <a:cubicBezTo>
                    <a:pt x="979" y="48"/>
                    <a:pt x="976" y="51"/>
                    <a:pt x="972" y="51"/>
                  </a:cubicBezTo>
                  <a:close/>
                  <a:moveTo>
                    <a:pt x="570" y="39"/>
                  </a:moveTo>
                  <a:cubicBezTo>
                    <a:pt x="570" y="39"/>
                    <a:pt x="570" y="39"/>
                    <a:pt x="570" y="39"/>
                  </a:cubicBezTo>
                  <a:cubicBezTo>
                    <a:pt x="566" y="39"/>
                    <a:pt x="563" y="36"/>
                    <a:pt x="562" y="32"/>
                  </a:cubicBezTo>
                  <a:cubicBezTo>
                    <a:pt x="561" y="28"/>
                    <a:pt x="564" y="23"/>
                    <a:pt x="568" y="22"/>
                  </a:cubicBezTo>
                  <a:cubicBezTo>
                    <a:pt x="573" y="21"/>
                    <a:pt x="577" y="24"/>
                    <a:pt x="578" y="28"/>
                  </a:cubicBezTo>
                  <a:cubicBezTo>
                    <a:pt x="579" y="31"/>
                    <a:pt x="579" y="33"/>
                    <a:pt x="577" y="35"/>
                  </a:cubicBezTo>
                  <a:cubicBezTo>
                    <a:pt x="577" y="36"/>
                    <a:pt x="575" y="37"/>
                    <a:pt x="573" y="38"/>
                  </a:cubicBezTo>
                  <a:cubicBezTo>
                    <a:pt x="574" y="38"/>
                    <a:pt x="574" y="38"/>
                    <a:pt x="574" y="38"/>
                  </a:cubicBezTo>
                  <a:cubicBezTo>
                    <a:pt x="572" y="39"/>
                    <a:pt x="572" y="39"/>
                    <a:pt x="572" y="39"/>
                  </a:cubicBezTo>
                  <a:cubicBezTo>
                    <a:pt x="572" y="39"/>
                    <a:pt x="571" y="39"/>
                    <a:pt x="570" y="39"/>
                  </a:cubicBezTo>
                  <a:close/>
                  <a:moveTo>
                    <a:pt x="929" y="39"/>
                  </a:moveTo>
                  <a:cubicBezTo>
                    <a:pt x="928" y="39"/>
                    <a:pt x="927" y="39"/>
                    <a:pt x="927" y="38"/>
                  </a:cubicBezTo>
                  <a:cubicBezTo>
                    <a:pt x="869" y="24"/>
                    <a:pt x="810" y="17"/>
                    <a:pt x="750" y="17"/>
                  </a:cubicBezTo>
                  <a:cubicBezTo>
                    <a:pt x="744" y="17"/>
                    <a:pt x="738" y="17"/>
                    <a:pt x="733" y="17"/>
                  </a:cubicBezTo>
                  <a:cubicBezTo>
                    <a:pt x="724" y="17"/>
                    <a:pt x="714" y="18"/>
                    <a:pt x="705" y="18"/>
                  </a:cubicBezTo>
                  <a:cubicBezTo>
                    <a:pt x="700" y="19"/>
                    <a:pt x="696" y="15"/>
                    <a:pt x="696" y="10"/>
                  </a:cubicBezTo>
                  <a:cubicBezTo>
                    <a:pt x="695" y="6"/>
                    <a:pt x="699" y="2"/>
                    <a:pt x="704" y="1"/>
                  </a:cubicBezTo>
                  <a:cubicBezTo>
                    <a:pt x="713" y="1"/>
                    <a:pt x="723" y="0"/>
                    <a:pt x="733" y="0"/>
                  </a:cubicBezTo>
                  <a:cubicBezTo>
                    <a:pt x="738" y="0"/>
                    <a:pt x="744" y="0"/>
                    <a:pt x="750" y="0"/>
                  </a:cubicBezTo>
                  <a:cubicBezTo>
                    <a:pt x="811" y="0"/>
                    <a:pt x="872" y="7"/>
                    <a:pt x="931" y="22"/>
                  </a:cubicBezTo>
                  <a:cubicBezTo>
                    <a:pt x="933" y="23"/>
                    <a:pt x="935" y="24"/>
                    <a:pt x="936" y="26"/>
                  </a:cubicBezTo>
                  <a:cubicBezTo>
                    <a:pt x="937" y="28"/>
                    <a:pt x="938" y="30"/>
                    <a:pt x="937" y="32"/>
                  </a:cubicBezTo>
                  <a:cubicBezTo>
                    <a:pt x="936" y="36"/>
                    <a:pt x="933" y="39"/>
                    <a:pt x="929" y="39"/>
                  </a:cubicBezTo>
                  <a:close/>
                  <a:moveTo>
                    <a:pt x="614" y="29"/>
                  </a:moveTo>
                  <a:cubicBezTo>
                    <a:pt x="610" y="29"/>
                    <a:pt x="607" y="26"/>
                    <a:pt x="606" y="22"/>
                  </a:cubicBezTo>
                  <a:cubicBezTo>
                    <a:pt x="605" y="18"/>
                    <a:pt x="608" y="13"/>
                    <a:pt x="613" y="12"/>
                  </a:cubicBezTo>
                  <a:cubicBezTo>
                    <a:pt x="628" y="10"/>
                    <a:pt x="643" y="7"/>
                    <a:pt x="658" y="6"/>
                  </a:cubicBezTo>
                  <a:cubicBezTo>
                    <a:pt x="658" y="6"/>
                    <a:pt x="658" y="6"/>
                    <a:pt x="658" y="6"/>
                  </a:cubicBezTo>
                  <a:cubicBezTo>
                    <a:pt x="663" y="5"/>
                    <a:pt x="667" y="8"/>
                    <a:pt x="668" y="13"/>
                  </a:cubicBezTo>
                  <a:cubicBezTo>
                    <a:pt x="668" y="18"/>
                    <a:pt x="665" y="22"/>
                    <a:pt x="660" y="22"/>
                  </a:cubicBezTo>
                  <a:cubicBezTo>
                    <a:pt x="645" y="24"/>
                    <a:pt x="631" y="26"/>
                    <a:pt x="616" y="29"/>
                  </a:cubicBezTo>
                  <a:cubicBezTo>
                    <a:pt x="615" y="29"/>
                    <a:pt x="615" y="29"/>
                    <a:pt x="6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14" tIns="22857" rIns="45714" bIns="22857"/>
            <a:lstStyle/>
            <a:p>
              <a:pPr defTabSz="228554" eaLnBrk="0" hangingPunct="0"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58391" name="Рисунок 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75" y="2916238"/>
            <a:ext cx="14700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2" name="Прямоугольник 48"/>
          <p:cNvSpPr>
            <a:spLocks noChangeArrowheads="1"/>
          </p:cNvSpPr>
          <p:nvPr/>
        </p:nvSpPr>
        <p:spPr bwMode="auto">
          <a:xfrm>
            <a:off x="9250363" y="0"/>
            <a:ext cx="2271712" cy="17335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149598</TotalTime>
  <Words>866</Words>
  <Application>Microsoft Office PowerPoint</Application>
  <PresentationFormat>Произвольный</PresentationFormat>
  <Paragraphs>200</Paragraphs>
  <Slides>35</Slides>
  <Notes>34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51" baseType="lpstr">
      <vt:lpstr>Arial</vt:lpstr>
      <vt:lpstr>Montserrat SemiBold</vt:lpstr>
      <vt:lpstr>Montserrat Medium</vt:lpstr>
      <vt:lpstr>Times New Roman</vt:lpstr>
      <vt:lpstr>Calibri Light</vt:lpstr>
      <vt:lpstr>Calibri</vt:lpstr>
      <vt:lpstr>Futura PT Demi</vt:lpstr>
      <vt:lpstr>Montserrat ExtraBold</vt:lpstr>
      <vt:lpstr>Montserrat Light</vt:lpstr>
      <vt:lpstr>Oswald Light</vt:lpstr>
      <vt:lpstr>VTB Group Cond Book</vt:lpstr>
      <vt:lpstr>VTB Group Cond Light</vt:lpstr>
      <vt:lpstr>VTB Group Cond</vt:lpstr>
      <vt:lpstr>3_Специальное оформление</vt:lpstr>
      <vt:lpstr>Специальное оформление</vt:lpstr>
      <vt:lpstr>4_Специальное оформление</vt:lpstr>
      <vt:lpstr>Слайд 1</vt:lpstr>
      <vt:lpstr>Выбор решения для ЭДО от 1С</vt:lpstr>
      <vt:lpstr>Про модуль 1С-ЭДО</vt:lpstr>
      <vt:lpstr>Про ЭДО в сервисе 1С:Фреш</vt:lpstr>
      <vt:lpstr>Поддерживаемые форматы, утвержденные ФНС России </vt:lpstr>
      <vt:lpstr>1С-ЭДО не Оператор ЭДО, но</vt:lpstr>
      <vt:lpstr>Что сейчас с роумингом?</vt:lpstr>
      <vt:lpstr>Экосистема ЭДО при работе в 1С</vt:lpstr>
      <vt:lpstr>Удобная отправка документов</vt:lpstr>
      <vt:lpstr>Что мы сделали в этом году</vt:lpstr>
      <vt:lpstr>Контроль срока действия ключа электронной подписи</vt:lpstr>
      <vt:lpstr>Подпись с меткой доверенного времени (CAdES-T)</vt:lpstr>
      <vt:lpstr>Штампирование файлов разных форматов</vt:lpstr>
      <vt:lpstr>Слайд 14</vt:lpstr>
      <vt:lpstr>Загрузка формализованных документов</vt:lpstr>
      <vt:lpstr>Массовая отправка файлов</vt:lpstr>
      <vt:lpstr>Массовая отправка файлов</vt:lpstr>
      <vt:lpstr>Массовая отправка файлов</vt:lpstr>
      <vt:lpstr>Контроль размера пакетов</vt:lpstr>
      <vt:lpstr>Слайд 20</vt:lpstr>
      <vt:lpstr>Слайд 21</vt:lpstr>
      <vt:lpstr>Слайд 22</vt:lpstr>
      <vt:lpstr>Слайд 23</vt:lpstr>
      <vt:lpstr>Слайд 24</vt:lpstr>
      <vt:lpstr>Легкие карточки</vt:lpstr>
      <vt:lpstr>Протокол обмена</vt:lpstr>
      <vt:lpstr>Слайд 27</vt:lpstr>
      <vt:lpstr>Выборочная доставка по организации</vt:lpstr>
      <vt:lpstr>Слайд 29</vt:lpstr>
      <vt:lpstr>Настройки ЭДО</vt:lpstr>
      <vt:lpstr>Данные по налоговому учету</vt:lpstr>
      <vt:lpstr>Контроль маркированных товаров</vt:lpstr>
      <vt:lpstr>И еще некоторые изменения</vt:lpstr>
      <vt:lpstr>Другие изменения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ryabokon_a</cp:lastModifiedBy>
  <cp:revision>3780</cp:revision>
  <cp:lastPrinted>2015-05-12T12:08:53Z</cp:lastPrinted>
  <dcterms:created xsi:type="dcterms:W3CDTF">2004-06-25T18:36:23Z</dcterms:created>
  <dcterms:modified xsi:type="dcterms:W3CDTF">2024-12-19T11:24:53Z</dcterms:modified>
</cp:coreProperties>
</file>