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789" r:id="rId1"/>
    <p:sldMasterId id="2147486790" r:id="rId2"/>
  </p:sldMasterIdLst>
  <p:notesMasterIdLst>
    <p:notesMasterId r:id="rId17"/>
  </p:notesMasterIdLst>
  <p:handoutMasterIdLst>
    <p:handoutMasterId r:id="rId18"/>
  </p:handoutMasterIdLst>
  <p:sldIdLst>
    <p:sldId id="2632" r:id="rId3"/>
    <p:sldId id="2860" r:id="rId4"/>
    <p:sldId id="2862" r:id="rId5"/>
    <p:sldId id="2774" r:id="rId6"/>
    <p:sldId id="2861" r:id="rId7"/>
    <p:sldId id="2872" r:id="rId8"/>
    <p:sldId id="2863" r:id="rId9"/>
    <p:sldId id="2866" r:id="rId10"/>
    <p:sldId id="2865" r:id="rId11"/>
    <p:sldId id="2870" r:id="rId12"/>
    <p:sldId id="2871" r:id="rId13"/>
    <p:sldId id="2868" r:id="rId14"/>
    <p:sldId id="2869" r:id="rId15"/>
    <p:sldId id="2873" r:id="rId16"/>
  </p:sldIdLst>
  <p:sldSz cx="11522075" cy="6480175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utura PT Demi" panose="020B0702020204020303" pitchFamily="34" charset="0"/>
      <p:regular r:id="rId23"/>
    </p:embeddedFont>
    <p:embeddedFont>
      <p:font typeface="Gadugi" panose="020B0502040204020203" pitchFamily="34" charset="0"/>
      <p:regular r:id="rId24"/>
      <p:bold r:id="rId25"/>
    </p:embeddedFont>
    <p:embeddedFont>
      <p:font typeface="Montserrat" panose="00000500000000000000" pitchFamily="2" charset="-52"/>
      <p:regular r:id="rId26"/>
      <p:bold r:id="rId27"/>
      <p:italic r:id="rId28"/>
      <p:boldItalic r:id="rId29"/>
    </p:embeddedFont>
    <p:embeddedFont>
      <p:font typeface="Montserrat Black" panose="00000A00000000000000" pitchFamily="2" charset="-52"/>
      <p:bold r:id="rId30"/>
      <p:boldItalic r:id="rId31"/>
    </p:embeddedFont>
    <p:embeddedFont>
      <p:font typeface="Montserrat ExtraBold" panose="00000900000000000000" pitchFamily="2" charset="-52"/>
      <p:bold r:id="rId32"/>
      <p:boldItalic r:id="rId33"/>
    </p:embeddedFont>
    <p:embeddedFont>
      <p:font typeface="Montserrat Medium" panose="00000600000000000000" pitchFamily="2" charset="-52"/>
      <p:regular r:id="rId34"/>
      <p: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100" b="1" kern="1200">
        <a:solidFill>
          <a:srgbClr val="0066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584" userDrawn="1">
          <p15:clr>
            <a:srgbClr val="A4A3A4"/>
          </p15:clr>
        </p15:guide>
        <p15:guide id="3" orient="horz" pos="20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E07"/>
    <a:srgbClr val="F8F8F8"/>
    <a:srgbClr val="FFFFFF"/>
    <a:srgbClr val="E97315"/>
    <a:srgbClr val="FFC000"/>
    <a:srgbClr val="A0F973"/>
    <a:srgbClr val="CC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5" autoAdjust="0"/>
    <p:restoredTop sz="95562" autoAdjust="0"/>
  </p:normalViewPr>
  <p:slideViewPr>
    <p:cSldViewPr showGuides="1">
      <p:cViewPr>
        <p:scale>
          <a:sx n="75" d="100"/>
          <a:sy n="75" d="100"/>
        </p:scale>
        <p:origin x="1692" y="1104"/>
      </p:cViewPr>
      <p:guideLst>
        <p:guide pos="3584"/>
        <p:guide orient="horz" pos="204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2CA5473-FC49-4386-8987-BB22BB4AD8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BBD373C-D103-492C-AE53-7F70921EBE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812E7542-CF21-45FF-9445-A1BE92F50E1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1DA98CC8-D201-47E1-8107-86D061ACCE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3EF101-E04A-4455-B7E3-6EACC0FE27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4BE0056-FCE6-4765-BF34-1902955ED9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EB32B1F-D09B-479B-83B6-F8E006578797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0488" y="742950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CCECE74-3EAB-4EFA-954D-1D4AD909716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2D2F8BF-EA56-40F4-B90D-D9510CBCD5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A741DF7-7D3A-4042-8948-D9156411AA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35405974-19D1-483F-9159-E049F6524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426084-D6B2-480A-8482-20B084D12B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 мы поговорим о важных звеньях документооборота: о людях внутри компании, о контрагентах, о данных — обо всем, что формирует такой сложный процесс как электронный документооборот. Если продумать их взаимодействие и выстроить систему правильно, эта цепочка становится надежной и управляемой.»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253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мы говорим про ЭДО, нельзя забывать о данных. Система работает со множеством сущностей вашей учетной системы — контрагентами, договорами, номенклатурой. И от качества этих данных напрямую зависит, как будет работать ЭДО.</a:t>
            </a:r>
          </a:p>
          <a:p>
            <a:r>
              <a:rPr lang="ru-RU" dirty="0"/>
              <a:t>Мы обрабатываем многое, но не всё можно отследить автоматически. Поэтому важно, чтобы справочники были чистыми: чтобы контрагенты велись корректно, реквизиты были точными, договоры имели правильные номера и даты, не было дублей, а номенклатура сопоставлялась верно.</a:t>
            </a:r>
          </a:p>
          <a:p>
            <a:r>
              <a:rPr lang="ru-RU" dirty="0"/>
              <a:t>Это нужно для того, чтобы корректно формировать исходящие документы, правильно обрабатывать входящие, направлять приглашения и принимать их. Чем аккуратнее данные, тем надежнее и быстрее работает система, и тем меньше ошибок возникает в процессе документооборота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7677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ростом документооборота появляются и более сложные, неидеальные ситуации. Документ отправлен, но не подписан контрагентом. Подписан, но не принят к учету. Запрошено аннулирование, но контрагент его не принял. Или сотрудники ошибочно подтвердили аннулирование.</a:t>
            </a:r>
          </a:p>
          <a:p>
            <a:r>
              <a:rPr lang="ru-RU" dirty="0"/>
              <a:t>Как с этим работать? Важно четко следить за подписантами и контролировать статусы — особенно ответственным сотрудником.</a:t>
            </a:r>
          </a:p>
          <a:p>
            <a:r>
              <a:rPr lang="ru-RU" dirty="0"/>
              <a:t>Чтобы облегчить задачу, можно разработать собственные отчеты или частично использовать наш стандартный отчет «Общее состояние ЭДО». Он помогает быстро видеть проблемные документы и принимать меры до того, как ситуация выйдет из-под контроля.»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62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2025 году наблюдается тренд организации долговременного хранения документов. Важно понимать: где хранятся ваши электронные документы, по каким правилам и регламентам, и как обеспечивается их сохранность.</a:t>
            </a:r>
          </a:p>
          <a:p>
            <a:r>
              <a:rPr lang="ru-RU" dirty="0"/>
              <a:t>В 1С-ЭДО есть архив — но это не полноценный архив в юридическом смысле. В базе документы уже хранятся, а архив лишь сортирует их для удобства.</a:t>
            </a:r>
          </a:p>
          <a:p>
            <a:r>
              <a:rPr lang="ru-RU" dirty="0"/>
              <a:t>Полноценный архив — это долговременное хранение документов с сохранением юридической значимости на весь срок. Это также возможность автоматизировать работу архивной службы и снизить риски потери или некорректного хранения.»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107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начале мы говорили о необходимости поддерживать компетенции сотрудников — ЭДО постоянно меняется, появляются новые возможности и требования. Но не менее важно поддерживать актуальность самой программы.</a:t>
            </a:r>
          </a:p>
          <a:p>
            <a:r>
              <a:rPr lang="ru-RU" dirty="0"/>
              <a:t>ЭДО развивается быстро: мы выпускаем изменения, пользователи обновляются — и тогда всё работает как надо. </a:t>
            </a:r>
            <a:r>
              <a:rPr lang="ru-RU"/>
              <a:t>Это банально, но факт: без регулярных обновлений ни процессы, ни контроль, ни интеграция с другими системами не будут стабильными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4817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 мы поговорим о важных звеньях документооборота: о людях внутри компании, о контрагентах, о данных — обо всем, что формирует такой сложный процесс как электронный документооборот. Если продумать их взаимодействие и выстроить систему правильно, эта цепочка становится надежной и управляемой.»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49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любого процесса, и ЭДО не исключение, нужен человек, который за него отвечает. Причем есть разница : просто «есть менеджер» и есть вовлеченный менеджер — тот, кто понимает цель, действует с пониманием, неравнодушен к результату. Поэтому кажется хорошей практикой , чтобы ответственность за ЭДО не была «прицеплена сверху» на сотрудника, а была связана с его реальную работу или вообще все вопросы </a:t>
            </a:r>
            <a:r>
              <a:rPr lang="ru-RU" dirty="0" err="1"/>
              <a:t>элеткрононго</a:t>
            </a:r>
            <a:r>
              <a:rPr lang="ru-RU" dirty="0"/>
              <a:t> взаимодействия было его зоной </a:t>
            </a:r>
            <a:r>
              <a:rPr lang="ru-RU" dirty="0" err="1"/>
              <a:t>ответсвености</a:t>
            </a:r>
            <a:r>
              <a:rPr lang="ru-RU" dirty="0"/>
              <a:t>.</a:t>
            </a:r>
          </a:p>
          <a:p>
            <a:r>
              <a:rPr lang="ru-RU" dirty="0"/>
              <a:t>И есть обратная сторона Когда процесс «сам работает», можно ли быть уверенным, что это всегда хорошо? Что все стабильно?</a:t>
            </a:r>
          </a:p>
          <a:p>
            <a:r>
              <a:rPr lang="ru-RU" dirty="0"/>
              <a:t>Чтобы понять, на какой стороне экрана вы сейчас, достаточно задать себе несколько </a:t>
            </a:r>
            <a:r>
              <a:rPr lang="ru-RU" dirty="0" err="1"/>
              <a:t>вопросо</a:t>
            </a:r>
            <a:r>
              <a:rPr lang="ru-RU" dirty="0"/>
              <a:t> своей работе с ЭДО. Какие задачи уже переведены в электронный формат, где все понятно, а где есть точки, которые тормозят? Как мы применяем новые возможности и следим за изменениями в законодательстве? И если вы на своем предприятии ответов на них не найдете, то скорее всего у вас тот случай когда «оно само», хорошо это или плохо – решать вам, если задача ЭДО для вас считается важной, то вам точно есть чем заняться в этом направлении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781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она ситуация где 100% в какой то момент сработает человеческий фактор — когда весь документооборот завязан на одного подписанта. Отпуск, командировка, болезнь — и процесс останавливается, контрагенты </a:t>
            </a:r>
            <a:r>
              <a:rPr lang="ru-RU" dirty="0" err="1"/>
              <a:t>ждут,и</a:t>
            </a:r>
            <a:r>
              <a:rPr lang="ru-RU" dirty="0"/>
              <a:t> прочие проволочки.  Лучшее решение — заранее определить, кто что подписывает, вплоть до конкретных видов документов, и закрепить это приказом. Но приказ это внутренний документ, а ЭДО это все таки внешнее </a:t>
            </a:r>
            <a:r>
              <a:rPr lang="ru-RU" dirty="0" err="1"/>
              <a:t>взпмодействие</a:t>
            </a:r>
            <a:r>
              <a:rPr lang="ru-RU" dirty="0"/>
              <a:t> важно, чтобы каждый подписывал только то, на что имеет полномочия. Этот вопрос аккуратно закрывается в ЭДО с помощью МЧД, но </a:t>
            </a:r>
            <a:r>
              <a:rPr lang="ru-RU" dirty="0" err="1"/>
              <a:t>естесвенно</a:t>
            </a:r>
            <a:r>
              <a:rPr lang="ru-RU" dirty="0"/>
              <a:t> при их формировании нужно особенно трепетно отнестись к полномочиями, чтобы избежать выпуска генеральных доверенностей на </a:t>
            </a:r>
            <a:r>
              <a:rPr lang="ru-RU" dirty="0" err="1"/>
              <a:t>любоо</a:t>
            </a:r>
            <a:r>
              <a:rPr lang="ru-RU" dirty="0"/>
              <a:t> из замещающих..</a:t>
            </a:r>
          </a:p>
          <a:p>
            <a:r>
              <a:rPr lang="ru-RU" dirty="0"/>
              <a:t>Когда подписи распределены, замещения назначены, юридическая корректность обеспечена — процесс работает без сбоев, остановки документооборота исключены.»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973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завершающее что хочется сказать ЭДО постоянно развивается, появляются новые возможности и изменения в законодательстве. Чтобы процесс работал эффективно и без ошибок, сотрудники должны поддерживать актуальные знания. Те, кто понимает, как система работает и что изменилось, быстрее адаптируются и реже допускают ошибки.</a:t>
            </a:r>
          </a:p>
          <a:p>
            <a:r>
              <a:rPr lang="ru-RU" dirty="0"/>
              <a:t>Мы в 1С поддерживаем этот процесс: создаем материалы, инструкции и курсы, чтобы сотрудники могли быстро разобраться в нововведениях и применить их на практике. Если нашего недостаточно, создайте свои внутренние инструкции, например как в одном случае, со </a:t>
            </a:r>
            <a:r>
              <a:rPr lang="ru-RU" dirty="0" err="1"/>
              <a:t>мнйо</a:t>
            </a:r>
            <a:r>
              <a:rPr lang="ru-RU" dirty="0"/>
              <a:t> поделился клиент, он сходил на наш курс, выделил важное для себя и наштамповал </a:t>
            </a:r>
            <a:r>
              <a:rPr lang="ru-RU" dirty="0" err="1"/>
              <a:t>иструкций</a:t>
            </a:r>
            <a:r>
              <a:rPr lang="ru-RU" dirty="0"/>
              <a:t> для своих работниках, и с себя снял </a:t>
            </a:r>
            <a:r>
              <a:rPr lang="ru-RU" dirty="0" err="1"/>
              <a:t>постояннную</a:t>
            </a:r>
            <a:r>
              <a:rPr lang="ru-RU" dirty="0"/>
              <a:t> загрузку по объяснению и те кто занимаются ЭДО четко понимают что делать.</a:t>
            </a:r>
          </a:p>
        </p:txBody>
      </p:sp>
    </p:spTree>
    <p:extLst>
      <p:ext uri="{BB962C8B-B14F-4D97-AF65-F5344CB8AC3E}">
        <p14:creationId xmlns:p14="http://schemas.microsoft.com/office/powerpoint/2010/main" val="412919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Поговорилии</a:t>
            </a:r>
            <a:r>
              <a:rPr lang="ru-RU" dirty="0"/>
              <a:t> про людей. Чтобы эти усилия приносили стабильный результат, важно дополнить их внутренними правилами и фиксировать, как именно работает компания с документами.</a:t>
            </a:r>
          </a:p>
          <a:p>
            <a:r>
              <a:rPr lang="ru-RU" dirty="0"/>
              <a:t>Во всех крупных организациях есть регламенты и положения, которые описывают процессы «от А до Я». И для ЭДО тоже может быть такой внутренний «закон», который структурирует работу с </a:t>
            </a:r>
            <a:r>
              <a:rPr lang="ru-RU" dirty="0" err="1"/>
              <a:t>докумеентооборот</a:t>
            </a:r>
            <a:r>
              <a:rPr lang="ru-RU" dirty="0"/>
              <a:t>: кто за что отвечает, как распределяются роли, как оформляются подписи, как принимаются и отправляются документы, как обрабатываются спорные </a:t>
            </a:r>
            <a:r>
              <a:rPr lang="ru-RU" dirty="0" err="1"/>
              <a:t>сситуации</a:t>
            </a:r>
            <a:r>
              <a:rPr lang="ru-RU" dirty="0"/>
              <a:t>, какие сроки соблюдаются, как взаимодействовать с контрагентами.</a:t>
            </a:r>
          </a:p>
          <a:p>
            <a:r>
              <a:rPr lang="ru-RU" dirty="0"/>
              <a:t>У нас есть шаблон такого положения, </a:t>
            </a:r>
            <a:r>
              <a:rPr lang="ru-RU" dirty="0" err="1"/>
              <a:t>можеи</a:t>
            </a:r>
            <a:r>
              <a:rPr lang="ru-RU" dirty="0"/>
              <a:t> его дать по запросу. И самое важное что дает этот регламент ту, закроются вопросы кто. Когда и что должен сделать. Для внутреннего использования, особенно если с ЭДО работает много людей, полезно дополнительно делать инструкции — это хорошая практика, которая помогает закрепить порядок и ускоряет обучение.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693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ледующий</a:t>
            </a:r>
            <a:r>
              <a:rPr lang="ru-RU" dirty="0"/>
              <a:t> элемент работы с документами — внешнее соглашение об ЭДО с контрагентами. Такие соглашения бывают разных видов. У крупных компаний часто есть свои внутренние формы, поэтому если вы получаете встречное соглашение внимательно смотреть их условия, чтобы ваши права не оказались ущемлены.</a:t>
            </a:r>
          </a:p>
          <a:p>
            <a:r>
              <a:rPr lang="ru-RU" dirty="0"/>
              <a:t>Но тут сразу стоит оговориться Соглашение не обязательно и не дает стопроцентной гарантии, что все будет идеально и что вы не </a:t>
            </a:r>
            <a:r>
              <a:rPr lang="ru-RU" dirty="0" err="1"/>
              <a:t>получтите</a:t>
            </a:r>
            <a:r>
              <a:rPr lang="ru-RU" dirty="0"/>
              <a:t> счет фактуру в </a:t>
            </a:r>
            <a:r>
              <a:rPr lang="en-US" dirty="0"/>
              <a:t>pdf</a:t>
            </a:r>
            <a:r>
              <a:rPr lang="ru-RU" dirty="0"/>
              <a:t> Но оно защищает вас по ключевым вопросам, если контрагент будет особо упрямым .</a:t>
            </a:r>
          </a:p>
          <a:p>
            <a:r>
              <a:rPr lang="ru-RU" dirty="0"/>
              <a:t>Что обычно стоит учесть: перечень документов, форматы, операторов и их идентификаторы, сроки и порядок подписания. В нашей программе есть типовые соглашения, на сайте также доступен типовой шаблон, который можно адаптировать под себя и использовать с контрагентами. Таким образом, вы заранее определяете правила взаимодействия и снижаете риск недоразумений.»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47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ледующий</a:t>
            </a:r>
            <a:r>
              <a:rPr lang="ru-RU" dirty="0"/>
              <a:t> важный элемент — работа с контрагентами. Настройка ЭДО — это, пожалуй, самое ценное, что вы накапливаете годами. Но если не работать с контрагентами, о полном переходе на ЭДО говорить нельзя.</a:t>
            </a:r>
          </a:p>
          <a:p>
            <a:r>
              <a:rPr lang="ru-RU" dirty="0"/>
              <a:t>В нашей программе можно прямо проверить, кто из контрагентов уже работает в ЭДО, и регулярно приглашать остальных подключиться. Рассылку можно автоматизировать — например, после заключения договора автоматизировать рассылку </a:t>
            </a:r>
            <a:r>
              <a:rPr lang="ru-RU" dirty="0" err="1"/>
              <a:t>приглашения,Но</a:t>
            </a:r>
            <a:r>
              <a:rPr lang="ru-RU" dirty="0"/>
              <a:t> это ваша доработка. если у контрагента пока нет ЭДО. А </a:t>
            </a:r>
            <a:r>
              <a:rPr lang="ru-RU" dirty="0" err="1"/>
              <a:t>этоо</a:t>
            </a:r>
            <a:r>
              <a:rPr lang="ru-RU" dirty="0"/>
              <a:t> база при работе с </a:t>
            </a:r>
            <a:r>
              <a:rPr lang="ru-RU" dirty="0" err="1"/>
              <a:t>мелкимиорганизациямитовые</a:t>
            </a:r>
            <a:r>
              <a:rPr lang="ru-RU" dirty="0"/>
              <a:t> варианты: Клиент ЭДО или </a:t>
            </a:r>
            <a:r>
              <a:rPr lang="ru-RU" dirty="0" err="1"/>
              <a:t>Бизкуб</a:t>
            </a:r>
            <a:r>
              <a:rPr lang="ru-RU" dirty="0"/>
              <a:t> ЭДО.</a:t>
            </a:r>
          </a:p>
          <a:p>
            <a:r>
              <a:rPr lang="ru-RU" dirty="0"/>
              <a:t>Бывает, что контрагенты не знают, как отправлять документы. Если это для вас важно перейти с ними с бумаги, им стоит помочь — разработать инструкции, иногда даже для другого сервиса, если нужны особые реквизиты.</a:t>
            </a:r>
          </a:p>
          <a:p>
            <a:r>
              <a:rPr lang="ru-RU" dirty="0"/>
              <a:t>Эту работу нужно проводить регулярно и не недооценивать её значимость. Чем проще и понятнее процесс для контрагента, тем быстрее ваша компания сможет перейти на полноценный электронный документооборот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272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мы говорим о работе с документами, везде, где это возможно, стоит убирать рутину и автоматизировать простые действия. И тут мне самое простое привести примеры на нашем решении. В настройках это может быть </a:t>
            </a:r>
            <a:r>
              <a:rPr lang="ru-RU" dirty="0" err="1"/>
              <a:t>автополучение</a:t>
            </a:r>
            <a:r>
              <a:rPr lang="ru-RU" dirty="0"/>
              <a:t> или выборочное получение документов, автоматическое принятие приглашений, </a:t>
            </a:r>
            <a:r>
              <a:rPr lang="ru-RU" dirty="0" err="1"/>
              <a:t>автоотправка</a:t>
            </a:r>
            <a:r>
              <a:rPr lang="ru-RU" dirty="0"/>
              <a:t> электронных документов, даже </a:t>
            </a:r>
            <a:r>
              <a:rPr lang="ru-RU" dirty="0" err="1"/>
              <a:t>раздделение</a:t>
            </a:r>
            <a:r>
              <a:rPr lang="ru-RU" dirty="0"/>
              <a:t> подписания и </a:t>
            </a:r>
            <a:r>
              <a:rPr lang="ru-RU" dirty="0" err="1"/>
              <a:t>отпраки</a:t>
            </a:r>
            <a:endParaRPr lang="ru-RU" dirty="0"/>
          </a:p>
          <a:p>
            <a:r>
              <a:rPr lang="ru-RU" dirty="0"/>
              <a:t>С документами тоже есть возможности для экономии времени: массовое формирование и подписание, массовые рассылки. но тут конечно учитывайте что это все работает когда есть интеграция с учетной системой Для работы с МЧД удобно использовать правила проверки полномочий и проводить массовую проверку доверенностей, </a:t>
            </a:r>
          </a:p>
          <a:p>
            <a:r>
              <a:rPr lang="ru-RU" dirty="0"/>
              <a:t>Это помогает сотрудникам сосредоточиться на действительно важных задачах, а процесс ЭДО становится быстрее, проще и </a:t>
            </a:r>
            <a:r>
              <a:rPr lang="ru-RU" dirty="0" err="1"/>
              <a:t>управляемее</a:t>
            </a:r>
            <a:r>
              <a:rPr lang="ru-RU" dirty="0"/>
              <a:t>.</a:t>
            </a:r>
          </a:p>
          <a:p>
            <a:r>
              <a:rPr lang="ru-RU" dirty="0"/>
              <a:t>И хочется добавить что мы открыты к диалогу, если у вас есть «тонкие» места, где что-то работает не так удобно, приходите к нам с идеями — вместе подумаем, как сделать лучше.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64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любом предприятии, где есть бизнес-процессы, документы не могут просто «гулять сами по себе». Им нужна маршрутизация, чтобы вовремя проходить согласования и не теряться.</a:t>
            </a:r>
          </a:p>
          <a:p>
            <a:r>
              <a:rPr lang="ru-RU" dirty="0"/>
              <a:t>В 1С-ЭДО маршруты для исходящих документов можно настроить так, чтобы каждый шаг был понятен: куда направить документ, кто должен подписать, кому оставить комментарий. Встроенные чаты позволяют обсуждать вопросы прямо в системе, а перенаправление и уведомления помогают держать процесс под контролем.</a:t>
            </a:r>
          </a:p>
          <a:p>
            <a:r>
              <a:rPr lang="ru-RU" dirty="0"/>
              <a:t>Если вы используете 1С:Документооборот или 1С:ERP/УТ/КА, согласования становятся частью бизнес-процессов и задач. Документ движется по маршруту, а вы видите его статус, зафиксированы ответственные и минимизирована ручная обработка.</a:t>
            </a:r>
          </a:p>
          <a:p>
            <a:r>
              <a:rPr lang="ru-RU" dirty="0"/>
              <a:t>Таким образом, согласования не только ускоряют работу, но и дают прозрачность: вы знаете, кто, когда и что сделал, и процесс не зависает даже при большом объеме документов.»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26084-D6B2-480A-8482-20B084D12BED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285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863" y="1060450"/>
            <a:ext cx="8642350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9863" y="3403600"/>
            <a:ext cx="8642350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69268253"/>
      </p:ext>
    </p:extLst>
  </p:cSld>
  <p:clrMapOvr>
    <a:masterClrMapping/>
  </p:clrMapOvr>
  <p:transition spd="slow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7216192"/>
      </p:ext>
    </p:extLst>
  </p:cSld>
  <p:clrMapOvr>
    <a:masterClrMapping/>
  </p:clrMapOvr>
  <p:transition spd="slow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472488" y="107950"/>
            <a:ext cx="2733675" cy="4492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1463" y="107950"/>
            <a:ext cx="8048625" cy="4492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25484193"/>
      </p:ext>
    </p:extLst>
  </p:cSld>
  <p:clrMapOvr>
    <a:masterClrMapping/>
  </p:clrMapOvr>
  <p:transition spd="slow">
    <p:strips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71463" y="107950"/>
            <a:ext cx="10934700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3937257"/>
      </p:ext>
    </p:extLst>
  </p:cSld>
  <p:clrMapOvr>
    <a:masterClrMapping/>
  </p:clrMapOvr>
  <p:transition spd="slow"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863" y="1060450"/>
            <a:ext cx="8642350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9863" y="3403600"/>
            <a:ext cx="8642350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6480919"/>
      </p:ext>
    </p:extLst>
  </p:cSld>
  <p:clrMapOvr>
    <a:masterClrMapping/>
  </p:clrMapOvr>
  <p:transition spd="slow"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1821279"/>
      </p:ext>
    </p:extLst>
  </p:cSld>
  <p:clrMapOvr>
    <a:masterClrMapping/>
  </p:clrMapOvr>
  <p:transition spd="slow"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1616075"/>
            <a:ext cx="9937750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813" y="4337050"/>
            <a:ext cx="9937750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4548623"/>
      </p:ext>
    </p:extLst>
  </p:cSld>
  <p:clrMapOvr>
    <a:masterClrMapping/>
  </p:clrMapOvr>
  <p:transition spd="slow"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146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501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4168774"/>
      </p:ext>
    </p:extLst>
  </p:cSld>
  <p:clrMapOvr>
    <a:masterClrMapping/>
  </p:clrMapOvr>
  <p:transition spd="slow"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344488"/>
            <a:ext cx="993775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750" y="1589088"/>
            <a:ext cx="4873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750" y="2366963"/>
            <a:ext cx="48736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475" y="1589088"/>
            <a:ext cx="48990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475" y="2366963"/>
            <a:ext cx="48990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4874612"/>
      </p:ext>
    </p:extLst>
  </p:cSld>
  <p:clrMapOvr>
    <a:masterClrMapping/>
  </p:clrMapOvr>
  <p:transition spd="slow"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22133857"/>
      </p:ext>
    </p:extLst>
  </p:cSld>
  <p:clrMapOvr>
    <a:masterClrMapping/>
  </p:clrMapOvr>
  <p:transition spd="slow"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171285"/>
      </p:ext>
    </p:extLst>
  </p:cSld>
  <p:clrMapOvr>
    <a:masterClrMapping/>
  </p:clrMapOvr>
  <p:transition spd="slow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91033238"/>
      </p:ext>
    </p:extLst>
  </p:cSld>
  <p:clrMapOvr>
    <a:masterClrMapping/>
  </p:clrMapOvr>
  <p:transition spd="slow">
    <p:strips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0607659"/>
      </p:ext>
    </p:extLst>
  </p:cSld>
  <p:clrMapOvr>
    <a:masterClrMapping/>
  </p:clrMapOvr>
  <p:transition spd="slow"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210751"/>
      </p:ext>
    </p:extLst>
  </p:cSld>
  <p:clrMapOvr>
    <a:masterClrMapping/>
  </p:clrMapOvr>
  <p:transition spd="slow"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36394134"/>
      </p:ext>
    </p:extLst>
  </p:cSld>
  <p:clrMapOvr>
    <a:masterClrMapping/>
  </p:clrMapOvr>
  <p:transition spd="slow"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472488" y="107950"/>
            <a:ext cx="2733675" cy="4492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1463" y="107950"/>
            <a:ext cx="8048625" cy="4492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5302554"/>
      </p:ext>
    </p:extLst>
  </p:cSld>
  <p:clrMapOvr>
    <a:masterClrMapping/>
  </p:clrMapOvr>
  <p:transition spd="slow">
    <p:strips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71463" y="107950"/>
            <a:ext cx="10934700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3260067"/>
      </p:ext>
    </p:extLst>
  </p:cSld>
  <p:clrMapOvr>
    <a:masterClrMapping/>
  </p:clrMapOvr>
  <p:transition spd="slow">
    <p:strips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988" y="107950"/>
            <a:ext cx="8893175" cy="10223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71463" y="1606550"/>
            <a:ext cx="10934700" cy="29940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12427795"/>
      </p:ext>
    </p:extLst>
  </p:cSld>
  <p:clrMapOvr>
    <a:masterClrMapping/>
  </p:clrMapOvr>
  <p:transition spd="slow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1616075"/>
            <a:ext cx="9937750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813" y="4337050"/>
            <a:ext cx="9937750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70558"/>
      </p:ext>
    </p:extLst>
  </p:cSld>
  <p:clrMapOvr>
    <a:masterClrMapping/>
  </p:clrMapOvr>
  <p:transition spd="slow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146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501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36114"/>
      </p:ext>
    </p:extLst>
  </p:cSld>
  <p:clrMapOvr>
    <a:masterClrMapping/>
  </p:clrMapOvr>
  <p:transition spd="slow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344488"/>
            <a:ext cx="993775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750" y="1589088"/>
            <a:ext cx="4873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750" y="2366963"/>
            <a:ext cx="48736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475" y="1589088"/>
            <a:ext cx="48990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475" y="2366963"/>
            <a:ext cx="48990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6529489"/>
      </p:ext>
    </p:extLst>
  </p:cSld>
  <p:clrMapOvr>
    <a:masterClrMapping/>
  </p:clrMapOvr>
  <p:transition spd="slow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02543333"/>
      </p:ext>
    </p:extLst>
  </p:cSld>
  <p:clrMapOvr>
    <a:masterClrMapping/>
  </p:clrMapOvr>
  <p:transition spd="slow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698166"/>
      </p:ext>
    </p:extLst>
  </p:cSld>
  <p:clrMapOvr>
    <a:masterClrMapping/>
  </p:clrMapOvr>
  <p:transition spd="slow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8658192"/>
      </p:ext>
    </p:extLst>
  </p:cSld>
  <p:clrMapOvr>
    <a:masterClrMapping/>
  </p:clrMapOvr>
  <p:transition spd="slow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9025" y="933450"/>
            <a:ext cx="5832475" cy="4605338"/>
          </a:xfrm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5439394"/>
      </p:ext>
    </p:extLst>
  </p:cSld>
  <p:clrMapOvr>
    <a:masterClrMapping/>
  </p:clrMapOvr>
  <p:transition spd="slow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>
            <a:extLst>
              <a:ext uri="{FF2B5EF4-FFF2-40B4-BE49-F238E27FC236}">
                <a16:creationId xmlns:a16="http://schemas.microsoft.com/office/drawing/2014/main" id="{ED033B6D-87E5-4CEB-83E4-CDC07CF33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2025" y="1944688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Наименование доклада</a:t>
            </a:r>
          </a:p>
        </p:txBody>
      </p:sp>
      <p:pic>
        <p:nvPicPr>
          <p:cNvPr id="1027" name="Picture 16" descr="Layer 2">
            <a:extLst>
              <a:ext uri="{FF2B5EF4-FFF2-40B4-BE49-F238E27FC236}">
                <a16:creationId xmlns:a16="http://schemas.microsoft.com/office/drawing/2014/main" id="{6C36D22E-5846-4DEE-9B70-D9AF7E2B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1550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">
            <a:extLst>
              <a:ext uri="{FF2B5EF4-FFF2-40B4-BE49-F238E27FC236}">
                <a16:creationId xmlns:a16="http://schemas.microsoft.com/office/drawing/2014/main" id="{DDEA07A8-928E-40C5-B9F6-F35EC53E27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60588" y="1079500"/>
            <a:ext cx="3382962" cy="3048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400" b="0">
                <a:solidFill>
                  <a:srgbClr val="800000"/>
                </a:solidFill>
                <a:cs typeface="Arial" panose="020B0604020202020204" pitchFamily="34" charset="0"/>
              </a:rPr>
              <a:t>2</a:t>
            </a:r>
            <a:r>
              <a:rPr lang="en-US" altLang="ru-RU" sz="1400" b="0">
                <a:solidFill>
                  <a:srgbClr val="800000"/>
                </a:solidFill>
                <a:cs typeface="Arial" panose="020B0604020202020204" pitchFamily="34" charset="0"/>
              </a:rPr>
              <a:t>6</a:t>
            </a:r>
            <a:r>
              <a:rPr lang="ru-RU" altLang="ru-RU" sz="1400" b="0">
                <a:solidFill>
                  <a:srgbClr val="800000"/>
                </a:solidFill>
                <a:cs typeface="Arial" panose="020B0604020202020204" pitchFamily="34" charset="0"/>
              </a:rPr>
              <a:t>–</a:t>
            </a:r>
            <a:r>
              <a:rPr lang="en-US" altLang="ru-RU" sz="1400" b="0">
                <a:solidFill>
                  <a:srgbClr val="800000"/>
                </a:solidFill>
                <a:cs typeface="Arial" panose="020B0604020202020204" pitchFamily="34" charset="0"/>
              </a:rPr>
              <a:t>29</a:t>
            </a:r>
            <a:r>
              <a:rPr lang="ru-RU" altLang="ru-RU" sz="1400" b="0">
                <a:solidFill>
                  <a:srgbClr val="800000"/>
                </a:solidFill>
                <a:cs typeface="Arial" panose="020B0604020202020204" pitchFamily="34" charset="0"/>
              </a:rPr>
              <a:t> сентября 2025 года</a:t>
            </a:r>
          </a:p>
        </p:txBody>
      </p:sp>
      <p:sp>
        <p:nvSpPr>
          <p:cNvPr id="1029" name="Text Box 44">
            <a:extLst>
              <a:ext uri="{FF2B5EF4-FFF2-40B4-BE49-F238E27FC236}">
                <a16:creationId xmlns:a16="http://schemas.microsoft.com/office/drawing/2014/main" id="{AD32034D-7D32-431E-8A14-FA5F3996F3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60588" y="360363"/>
            <a:ext cx="4749800" cy="427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000">
                <a:solidFill>
                  <a:srgbClr val="D20000"/>
                </a:solidFill>
              </a:rPr>
              <a:t>Семинар партнеров фирмы «1С»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1" r:id="rId1"/>
    <p:sldLayoutId id="2147486792" r:id="rId2"/>
    <p:sldLayoutId id="2147486793" r:id="rId3"/>
    <p:sldLayoutId id="2147486794" r:id="rId4"/>
    <p:sldLayoutId id="2147486795" r:id="rId5"/>
    <p:sldLayoutId id="2147486796" r:id="rId6"/>
    <p:sldLayoutId id="2147486797" r:id="rId7"/>
    <p:sldLayoutId id="2147486798" r:id="rId8"/>
    <p:sldLayoutId id="2147486799" r:id="rId9"/>
    <p:sldLayoutId id="2147486800" r:id="rId10"/>
    <p:sldLayoutId id="2147486801" r:id="rId11"/>
    <p:sldLayoutId id="2147486802" r:id="rId12"/>
  </p:sldLayoutIdLst>
  <p:transition spd="slow">
    <p:strips dir="l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00AF368B-5E3B-45F9-817E-4F4B4A4AB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1463" y="1606550"/>
            <a:ext cx="109347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B9448542-AE04-4D75-9FB8-9B13EBB3C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2988" y="107950"/>
            <a:ext cx="69040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>
            <a:extLst>
              <a:ext uri="{FF2B5EF4-FFF2-40B4-BE49-F238E27FC236}">
                <a16:creationId xmlns:a16="http://schemas.microsoft.com/office/drawing/2014/main" id="{DAE268F7-795D-4A83-9F97-E30122E5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1550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>
            <a:extLst>
              <a:ext uri="{FF2B5EF4-FFF2-40B4-BE49-F238E27FC236}">
                <a16:creationId xmlns:a16="http://schemas.microsoft.com/office/drawing/2014/main" id="{AA26B81E-4BC8-4F63-9AA5-E224AB51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1550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C3EBF19-D64E-4BCA-8D3F-A61078DBE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2913" y="6035675"/>
            <a:ext cx="919162" cy="360363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  <a:defRPr/>
            </a:pPr>
            <a:fld id="{165CE040-631B-41AD-BE45-63AA81F0F260}" type="slidenum">
              <a:rPr lang="ru-RU" altLang="ru-RU" sz="1600" smtClean="0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t>‹#›</a:t>
            </a:fld>
            <a:endParaRPr lang="ru-RU" altLang="ru-RU" sz="16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3" r:id="rId1"/>
    <p:sldLayoutId id="2147486804" r:id="rId2"/>
    <p:sldLayoutId id="2147486805" r:id="rId3"/>
    <p:sldLayoutId id="2147486806" r:id="rId4"/>
    <p:sldLayoutId id="2147486807" r:id="rId5"/>
    <p:sldLayoutId id="2147486808" r:id="rId6"/>
    <p:sldLayoutId id="2147486809" r:id="rId7"/>
    <p:sldLayoutId id="2147486810" r:id="rId8"/>
    <p:sldLayoutId id="2147486811" r:id="rId9"/>
    <p:sldLayoutId id="2147486812" r:id="rId10"/>
    <p:sldLayoutId id="2147486813" r:id="rId11"/>
    <p:sldLayoutId id="2147486814" r:id="rId12"/>
    <p:sldLayoutId id="2147486815" r:id="rId13"/>
  </p:sldLayoutIdLst>
  <p:transition spd="slow">
    <p:strips dir="l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>
            <a:extLst>
              <a:ext uri="{FF2B5EF4-FFF2-40B4-BE49-F238E27FC236}">
                <a16:creationId xmlns:a16="http://schemas.microsoft.com/office/drawing/2014/main" id="{E80556B8-7E36-4A3E-8CA9-A46BF429D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1727200"/>
            <a:ext cx="184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>
            <a:lvl1pPr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br>
              <a:rPr lang="ru-RU" altLang="ru-RU" sz="2400" b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altLang="ru-RU" sz="24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altLang="ru-RU" sz="24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24" name="Rectangle 13">
            <a:extLst>
              <a:ext uri="{FF2B5EF4-FFF2-40B4-BE49-F238E27FC236}">
                <a16:creationId xmlns:a16="http://schemas.microsoft.com/office/drawing/2014/main" id="{3C07A4EC-0048-44D1-A833-8662690E38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8925" y="2947284"/>
            <a:ext cx="10963840" cy="1022350"/>
          </a:xfrm>
          <a:noFill/>
        </p:spPr>
        <p:txBody>
          <a:bodyPr/>
          <a:lstStyle/>
          <a:p>
            <a:r>
              <a:rPr lang="ru-RU" sz="4000" b="0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ЭДО БЕЗ НЕРВОВ:</a:t>
            </a:r>
            <a:br>
              <a:rPr lang="ru-RU" sz="4000" b="0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</a:br>
            <a:r>
              <a:rPr lang="ru-RU" sz="4000" b="0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КАК ПРЕВРАТИТЬ ХАОС ДОКУМЕНТОВ В УПРАВЛЯЕМЫЙ ПРОЦЕСС</a:t>
            </a:r>
            <a:endParaRPr lang="ru-RU" altLang="ru-RU" sz="4000" b="1" dirty="0">
              <a:solidFill>
                <a:schemeClr val="bg1"/>
              </a:solidFill>
              <a:highlight>
                <a:srgbClr val="FFDE07"/>
              </a:highlight>
              <a:latin typeface="Montserrat ExtraBold" panose="00000900000000000000" pitchFamily="2" charset="-52"/>
            </a:endParaRPr>
          </a:p>
        </p:txBody>
      </p:sp>
      <p:sp>
        <p:nvSpPr>
          <p:cNvPr id="5123" name="Rectangle 10">
            <a:extLst>
              <a:ext uri="{FF2B5EF4-FFF2-40B4-BE49-F238E27FC236}">
                <a16:creationId xmlns:a16="http://schemas.microsoft.com/office/drawing/2014/main" id="{C2CA9E0A-E98A-4078-B8D3-114EBB101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90" y="5832375"/>
            <a:ext cx="3403496" cy="46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ru-RU" altLang="ru-RU" sz="14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ДЕНИС ГОЛОВИН</a:t>
            </a:r>
            <a:endParaRPr lang="ru-RU" altLang="ru-RU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ru-RU" altLang="ru-RU" sz="14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МЕНЕДЖЕР ПО ПРОДВИЖЕНИЮ</a:t>
            </a:r>
          </a:p>
        </p:txBody>
      </p:sp>
    </p:spTree>
  </p:cSld>
  <p:clrMapOvr>
    <a:masterClrMapping/>
  </p:clrMapOvr>
  <p:transition spd="slow">
    <p:strips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9EF3EC6C-56D9-4FC9-AB57-42301EEE00D0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ЧИСТОТА СПРАВОЧНИКОВ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44A51-615A-4EEC-9512-607ED4A5FAEF}"/>
              </a:ext>
            </a:extLst>
          </p:cNvPr>
          <p:cNvSpPr txBox="1"/>
          <p:nvPr/>
        </p:nvSpPr>
        <p:spPr>
          <a:xfrm>
            <a:off x="5040957" y="6912495"/>
            <a:ext cx="8208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ПОЧЕМУ</a:t>
            </a:r>
            <a:endParaRPr lang="ru-RU" dirty="0"/>
          </a:p>
          <a:p>
            <a:r>
              <a:rPr lang="ru-RU" dirty="0"/>
              <a:t>1С ЭДО работает с многими сущностями учетной системы</a:t>
            </a:r>
          </a:p>
          <a:p>
            <a:r>
              <a:rPr lang="ru-RU" dirty="0"/>
              <a:t>От качества данных напрямую зависит качество ЭД</a:t>
            </a:r>
          </a:p>
          <a:p>
            <a:r>
              <a:rPr lang="ru-RU" dirty="0"/>
              <a:t>Мы что-то обрабатываем, но все не можем отследить</a:t>
            </a:r>
          </a:p>
          <a:p>
            <a:endParaRPr lang="ru-RU" dirty="0"/>
          </a:p>
          <a:p>
            <a:r>
              <a:rPr lang="ru-RU" dirty="0"/>
              <a:t>Зачем: чтобы ЭДО не превращалось в бардак, когда один и тот же контрагент занесён пять раз и имеет пять разных настроек</a:t>
            </a:r>
          </a:p>
          <a:p>
            <a:r>
              <a:rPr lang="ru-RU" dirty="0"/>
              <a:t>Дубли номенклатуры мешают сопоставлению</a:t>
            </a:r>
          </a:p>
          <a:p>
            <a:r>
              <a:rPr lang="ru-RU" dirty="0"/>
              <a:t>Порядок должен быть в документах, в контрагентах, в справочниках</a:t>
            </a:r>
          </a:p>
          <a:p>
            <a:r>
              <a:rPr lang="ru-RU" dirty="0"/>
              <a:t>Что-то мы можем отследить, изменение документа, содержание документа: валюта, ставки, адреса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C29F4-9FDE-466D-9B3A-915243F42AD4}"/>
              </a:ext>
            </a:extLst>
          </p:cNvPr>
          <p:cNvSpPr txBox="1"/>
          <p:nvPr/>
        </p:nvSpPr>
        <p:spPr>
          <a:xfrm>
            <a:off x="3168749" y="-1440433"/>
            <a:ext cx="4824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важно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E268C7-BC1C-4795-A92D-20704900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0" y="3456111"/>
            <a:ext cx="720000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D52957-A26E-4B4B-8166-F69F17589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0" y="1872015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87FF34-4518-42F5-AF80-995BC969F090}"/>
              </a:ext>
            </a:extLst>
          </p:cNvPr>
          <p:cNvSpPr txBox="1"/>
          <p:nvPr/>
        </p:nvSpPr>
        <p:spPr>
          <a:xfrm>
            <a:off x="1730052" y="1779092"/>
            <a:ext cx="30963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Контрагенты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Корректность ведения ОП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Корректность реквизитов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82D9B-B703-4BDD-BC5F-86B3FFA2F6B3}"/>
              </a:ext>
            </a:extLst>
          </p:cNvPr>
          <p:cNvSpPr txBox="1"/>
          <p:nvPr/>
        </p:nvSpPr>
        <p:spPr>
          <a:xfrm>
            <a:off x="1731515" y="3384103"/>
            <a:ext cx="3096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Договоры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Заполнение номера, даты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Отсутствие дублей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127BBB-ACD2-44C5-BF9A-3828F27B9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7" y="4917826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2A5EF9-78A1-4179-A7B6-21DA8A9745F0}"/>
              </a:ext>
            </a:extLst>
          </p:cNvPr>
          <p:cNvSpPr txBox="1"/>
          <p:nvPr/>
        </p:nvSpPr>
        <p:spPr>
          <a:xfrm>
            <a:off x="1730052" y="4845818"/>
            <a:ext cx="3096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Номенклатура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Корректность сопоставления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Отсутствие дублей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26231C-9E23-4D38-BA0D-5A92B2912D30}"/>
              </a:ext>
            </a:extLst>
          </p:cNvPr>
          <p:cNvSpPr txBox="1"/>
          <p:nvPr/>
        </p:nvSpPr>
        <p:spPr>
          <a:xfrm>
            <a:off x="5040957" y="1809217"/>
            <a:ext cx="626469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ПОЧЕМУ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ЭДО работает со множеством сущностей учётной системы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От качества данных напрямую зависит качество ЭДО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Программа многое</a:t>
            </a: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обрабатывает сама,</a:t>
            </a:r>
            <a:b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</a:b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но невозможно отследить все</a:t>
            </a:r>
          </a:p>
          <a:p>
            <a:endParaRPr lang="ru-RU" dirty="0">
              <a:latin typeface="Montserrat" panose="00000500000000000000" pitchFamily="2" charset="-52"/>
            </a:endParaRPr>
          </a:p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ЗАЧЕМ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Для корректного формирования исходящих документов, обработки входящих, направлению и принятию приглашений</a:t>
            </a:r>
          </a:p>
        </p:txBody>
      </p:sp>
    </p:spTree>
    <p:extLst>
      <p:ext uri="{BB962C8B-B14F-4D97-AF65-F5344CB8AC3E}">
        <p14:creationId xmlns:p14="http://schemas.microsoft.com/office/powerpoint/2010/main" val="3826577495"/>
      </p:ext>
    </p:extLst>
  </p:cSld>
  <p:clrMapOvr>
    <a:masterClrMapping/>
  </p:clrMapOvr>
  <p:transition spd="slow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733FD34C-228D-4F1A-9F3F-48CA7A31111D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ОТЛАДКА ВОЗВРАТОВ И ОТКАЗОВ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8372D-FECD-44D8-B53E-76BBE7C5DF4E}"/>
              </a:ext>
            </a:extLst>
          </p:cNvPr>
          <p:cNvSpPr txBox="1"/>
          <p:nvPr/>
        </p:nvSpPr>
        <p:spPr>
          <a:xfrm>
            <a:off x="576461" y="1799927"/>
            <a:ext cx="9865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" panose="00000500000000000000" pitchFamily="2" charset="-52"/>
              </a:rPr>
              <a:t>БОЛЬШЕ ДОКУМЕНТООБОРОТ = БОЛЬШЕ НЕИДЕАЛЬНЫХ СИТУАЦИЙ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Документ отправлен – не подписан контрагентом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Документ подписан – не принят к учету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Запросили аннулирование – контрагент не принял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Сотрудники ошибочно подтвердили аннулирование</a:t>
            </a:r>
          </a:p>
          <a:p>
            <a:endParaRPr lang="ru-RU" dirty="0"/>
          </a:p>
          <a:p>
            <a:r>
              <a:rPr lang="ru-RU" sz="2400" dirty="0">
                <a:solidFill>
                  <a:srgbClr val="FFDE07"/>
                </a:solidFill>
                <a:latin typeface="Montserrat" panose="00000500000000000000" pitchFamily="2" charset="-52"/>
              </a:rPr>
              <a:t>КАК РЕШАТЬ?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Четко следить за подписантами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Контроль за статусами – особо ответственным сотрудником</a:t>
            </a:r>
            <a:b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95CE4-6D6D-4434-AB33-7BD90111C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" y="5364291"/>
            <a:ext cx="720000" cy="7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97FEF-117D-4423-A85D-E8F9D0A7FEAE}"/>
              </a:ext>
            </a:extLst>
          </p:cNvPr>
          <p:cNvSpPr txBox="1"/>
          <p:nvPr/>
        </p:nvSpPr>
        <p:spPr>
          <a:xfrm>
            <a:off x="1152525" y="5516542"/>
            <a:ext cx="792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Разработать собственные отчеты или частично использовать наш «Общее состояние ЭДО» </a:t>
            </a:r>
            <a:endParaRPr lang="ru-RU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1620096"/>
      </p:ext>
    </p:extLst>
  </p:cSld>
  <p:clrMapOvr>
    <a:masterClrMapping/>
  </p:clrMapOvr>
  <p:transition spd="slow">
    <p:strips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8FCC882-F2AF-4C7B-910F-CC4AC01B1DC0}"/>
              </a:ext>
            </a:extLst>
          </p:cNvPr>
          <p:cNvSpPr/>
          <p:nvPr/>
        </p:nvSpPr>
        <p:spPr bwMode="auto">
          <a:xfrm>
            <a:off x="3128930" y="3356984"/>
            <a:ext cx="4000259" cy="2835431"/>
          </a:xfrm>
          <a:prstGeom prst="roundRect">
            <a:avLst>
              <a:gd name="adj" fmla="val 3678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53478C58-92A1-485D-B5CF-720FEE59F088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ДОЛГОВРЕМЕННОЕ ХРАНЕНИЕ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512C6-33BD-409A-92D0-5D60C0FCBC50}"/>
              </a:ext>
            </a:extLst>
          </p:cNvPr>
          <p:cNvSpPr txBox="1"/>
          <p:nvPr/>
        </p:nvSpPr>
        <p:spPr>
          <a:xfrm>
            <a:off x="13753925" y="2647310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Рано или поздно задумаетесь</a:t>
            </a:r>
          </a:p>
          <a:p>
            <a:r>
              <a:rPr lang="ru-RU" dirty="0"/>
              <a:t>Подписи могут быть разные, без метки с меткой</a:t>
            </a:r>
          </a:p>
          <a:p>
            <a:r>
              <a:rPr lang="ru-RU" dirty="0"/>
              <a:t>Если что-то хранить то с умом, для этих целей есть 1С:Архив – он отличный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EC8C50-46AF-43E5-B8D7-553D41A2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930" y="3359332"/>
            <a:ext cx="2540131" cy="609631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33F9B-AB11-4A61-A08E-31C7B654409C}"/>
              </a:ext>
            </a:extLst>
          </p:cNvPr>
          <p:cNvSpPr txBox="1"/>
          <p:nvPr/>
        </p:nvSpPr>
        <p:spPr>
          <a:xfrm>
            <a:off x="2480858" y="3310204"/>
            <a:ext cx="560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i="0" dirty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≠</a:t>
            </a:r>
            <a:endParaRPr lang="ru-RU" sz="400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D79B39-D1CE-4702-8144-4039CC806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26" y="3356984"/>
            <a:ext cx="1918636" cy="611979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B860BF-F9CD-441C-BE83-8D8136B9DB4B}"/>
              </a:ext>
            </a:extLst>
          </p:cNvPr>
          <p:cNvSpPr txBox="1"/>
          <p:nvPr/>
        </p:nvSpPr>
        <p:spPr>
          <a:xfrm>
            <a:off x="392626" y="4109407"/>
            <a:ext cx="208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 1С-ЭДО документы </a:t>
            </a:r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уже в базе </a:t>
            </a: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— архив лишь сортирует их для удобства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9E61C-A54D-4F1A-B82E-BC5BFC9BEB46}"/>
              </a:ext>
            </a:extLst>
          </p:cNvPr>
          <p:cNvSpPr txBox="1"/>
          <p:nvPr/>
        </p:nvSpPr>
        <p:spPr>
          <a:xfrm>
            <a:off x="3128930" y="4109407"/>
            <a:ext cx="4087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Долговременное хранение документов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Юридическая значимость на весь период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Автоматизация архивной службы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C12A3-ACFB-43BF-8131-455D9DF6B624}"/>
              </a:ext>
            </a:extLst>
          </p:cNvPr>
          <p:cNvSpPr txBox="1"/>
          <p:nvPr/>
        </p:nvSpPr>
        <p:spPr>
          <a:xfrm>
            <a:off x="392626" y="1511895"/>
            <a:ext cx="8752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" panose="00000500000000000000" pitchFamily="2" charset="-52"/>
              </a:rPr>
              <a:t>В 2025Г НАБЛЮДАЕТСЯ ТРЕНД ОРГАНИЗАЦИИ ДОЛГОВРЕМЕННОГО ХРАНЕНИЯ: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Где хранятся ваши электронные документы?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По каким правилам и регламентам?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Как обеспечивается сохранность?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60BB149-9ED3-4D88-B5AE-832769C0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93" y="2327503"/>
            <a:ext cx="5240632" cy="3111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71710"/>
      </p:ext>
    </p:extLst>
  </p:cSld>
  <p:clrMapOvr>
    <a:masterClrMapping/>
  </p:clrMapOvr>
  <p:transition spd="slow">
    <p:strips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4FDFD64-8843-4878-AF76-9092C59AB357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ОБНОВЛЕНИЕ ПО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8A982-6C79-4F5F-B2F7-AD9A2B2103C9}"/>
              </a:ext>
            </a:extLst>
          </p:cNvPr>
          <p:cNvSpPr txBox="1"/>
          <p:nvPr/>
        </p:nvSpPr>
        <p:spPr>
          <a:xfrm>
            <a:off x="11881717" y="-350009"/>
            <a:ext cx="482453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2025 году схема УПД и </a:t>
            </a:r>
            <a:r>
              <a:rPr lang="ru-RU" dirty="0" err="1"/>
              <a:t>сч</a:t>
            </a:r>
            <a:r>
              <a:rPr lang="ru-RU" dirty="0"/>
              <a:t>-ф менялась 3 раза</a:t>
            </a:r>
          </a:p>
          <a:p>
            <a:r>
              <a:rPr lang="ru-RU" dirty="0"/>
              <a:t>Новые ставки НДС во всех документах</a:t>
            </a:r>
          </a:p>
          <a:p>
            <a:r>
              <a:rPr lang="ru-RU" dirty="0"/>
              <a:t>Новый формализованный счет</a:t>
            </a:r>
          </a:p>
          <a:p>
            <a:r>
              <a:rPr lang="ru-RU" dirty="0"/>
              <a:t>Отмена форматов 551 и 552 с 2026</a:t>
            </a:r>
          </a:p>
          <a:p>
            <a:r>
              <a:rPr lang="ru-RU" dirty="0"/>
              <a:t>Новый регламент передачи с УС во 2кв 2026</a:t>
            </a:r>
          </a:p>
          <a:p>
            <a:r>
              <a:rPr lang="ru-RU" dirty="0"/>
              <a:t>Не за горами обновление УКД</a:t>
            </a:r>
          </a:p>
          <a:p>
            <a:endParaRPr lang="ru-RU" dirty="0"/>
          </a:p>
          <a:p>
            <a:r>
              <a:rPr lang="ru-RU" dirty="0"/>
              <a:t>ЭДО развивается очень быстро, за ним нужно успевать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6D9A4-F673-461A-ABE7-52CFF28DB498}"/>
              </a:ext>
            </a:extLst>
          </p:cNvPr>
          <p:cNvSpPr txBox="1"/>
          <p:nvPr/>
        </p:nvSpPr>
        <p:spPr>
          <a:xfrm>
            <a:off x="720477" y="194394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DE07"/>
                </a:solidFill>
                <a:latin typeface="Montserrat Black" panose="00000A00000000000000" pitchFamily="2" charset="-52"/>
              </a:rPr>
              <a:t>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DE10D-24B3-4335-BDF8-3BCA9D46E406}"/>
              </a:ext>
            </a:extLst>
          </p:cNvPr>
          <p:cNvSpPr txBox="1"/>
          <p:nvPr/>
        </p:nvSpPr>
        <p:spPr>
          <a:xfrm>
            <a:off x="720477" y="2375991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Обновление 1С-ЭДО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E45EB-F53B-4709-BBB2-194C3DAFCFB3}"/>
              </a:ext>
            </a:extLst>
          </p:cNvPr>
          <p:cNvSpPr txBox="1"/>
          <p:nvPr/>
        </p:nvSpPr>
        <p:spPr>
          <a:xfrm>
            <a:off x="720476" y="4024043"/>
            <a:ext cx="159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DE07"/>
                </a:solidFill>
                <a:latin typeface="Montserrat Black" panose="00000A00000000000000" pitchFamily="2" charset="-52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D73CD-4DC5-418B-A9FA-C4F3706B1B61}"/>
              </a:ext>
            </a:extLst>
          </p:cNvPr>
          <p:cNvSpPr txBox="1"/>
          <p:nvPr/>
        </p:nvSpPr>
        <p:spPr>
          <a:xfrm>
            <a:off x="720477" y="4424153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Обновления 1С:Документооборот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6A113C-8082-4A28-95D5-2DDD33F42DA2}"/>
              </a:ext>
            </a:extLst>
          </p:cNvPr>
          <p:cNvSpPr txBox="1"/>
          <p:nvPr/>
        </p:nvSpPr>
        <p:spPr>
          <a:xfrm>
            <a:off x="748935" y="3312095"/>
            <a:ext cx="222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DE07"/>
                </a:solidFill>
                <a:latin typeface="Montserrat Black" panose="00000A00000000000000" pitchFamily="2" charset="-52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EE156-DC88-4EDD-A352-FB60EDA2C7FF}"/>
              </a:ext>
            </a:extLst>
          </p:cNvPr>
          <p:cNvSpPr txBox="1"/>
          <p:nvPr/>
        </p:nvSpPr>
        <p:spPr>
          <a:xfrm>
            <a:off x="744996" y="3710752"/>
            <a:ext cx="4677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Обновления схемы УПД и </a:t>
            </a:r>
            <a:r>
              <a:rPr lang="ru-RU" sz="2000" dirty="0" err="1">
                <a:solidFill>
                  <a:schemeClr val="tx1"/>
                </a:solidFill>
                <a:latin typeface="Montserrat" panose="00000500000000000000" pitchFamily="2" charset="-52"/>
              </a:rPr>
              <a:t>сч</a:t>
            </a: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-ф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8DEAA4-E9AD-4135-830D-CDAFF7261753}"/>
              </a:ext>
            </a:extLst>
          </p:cNvPr>
          <p:cNvSpPr txBox="1"/>
          <p:nvPr/>
        </p:nvSpPr>
        <p:spPr>
          <a:xfrm>
            <a:off x="720477" y="2664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DE07"/>
                </a:solidFill>
                <a:latin typeface="Montserrat Black" panose="00000A00000000000000" pitchFamily="2" charset="-52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4ED85-A47B-4318-BDAF-C5FFCDF84F57}"/>
              </a:ext>
            </a:extLst>
          </p:cNvPr>
          <p:cNvSpPr txBox="1"/>
          <p:nvPr/>
        </p:nvSpPr>
        <p:spPr>
          <a:xfrm>
            <a:off x="720477" y="306122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Новых функций в 1С-ЭДО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1B539-4B3E-429D-B27D-E09CF9651422}"/>
              </a:ext>
            </a:extLst>
          </p:cNvPr>
          <p:cNvSpPr txBox="1"/>
          <p:nvPr/>
        </p:nvSpPr>
        <p:spPr>
          <a:xfrm>
            <a:off x="694364" y="1527503"/>
            <a:ext cx="3906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СОБЫТИЯ 2025Г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BE7BE3-0625-4555-8D75-26866F5AC9A3}"/>
              </a:ext>
            </a:extLst>
          </p:cNvPr>
          <p:cNvSpPr txBox="1"/>
          <p:nvPr/>
        </p:nvSpPr>
        <p:spPr>
          <a:xfrm>
            <a:off x="744996" y="4752255"/>
            <a:ext cx="364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DE07"/>
                </a:solidFill>
                <a:latin typeface="Montserrat Black" panose="00000A00000000000000" pitchFamily="2" charset="-52"/>
              </a:rPr>
              <a:t>31.12 – 01.01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43838-06A2-46FF-B1B2-8CDA3B49C4E1}"/>
              </a:ext>
            </a:extLst>
          </p:cNvPr>
          <p:cNvSpPr txBox="1"/>
          <p:nvPr/>
        </p:nvSpPr>
        <p:spPr>
          <a:xfrm>
            <a:off x="744997" y="5152365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Ставки НДС в ЭДО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Отмена форматов 551 и 552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Строка 5«б» в авансовых </a:t>
            </a:r>
            <a:r>
              <a:rPr lang="ru-RU" sz="2000" dirty="0" err="1">
                <a:solidFill>
                  <a:schemeClr val="tx1"/>
                </a:solidFill>
                <a:latin typeface="Montserrat" panose="00000500000000000000" pitchFamily="2" charset="-52"/>
              </a:rPr>
              <a:t>сч</a:t>
            </a: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-ф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A21E0-834C-4B66-819E-79126DDF2F2B}"/>
              </a:ext>
            </a:extLst>
          </p:cNvPr>
          <p:cNvSpPr txBox="1"/>
          <p:nvPr/>
        </p:nvSpPr>
        <p:spPr>
          <a:xfrm>
            <a:off x="5870386" y="148227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Montserrat Black" panose="00000A00000000000000" pitchFamily="2" charset="-52"/>
              </a:rPr>
              <a:t>ЧТО ПРЕДСТОИТ В 2026Г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C7653-64C3-47DD-9893-2234DE3E3C16}"/>
              </a:ext>
            </a:extLst>
          </p:cNvPr>
          <p:cNvSpPr txBox="1"/>
          <p:nvPr/>
        </p:nvSpPr>
        <p:spPr>
          <a:xfrm>
            <a:off x="5907728" y="1943943"/>
            <a:ext cx="51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Новый порядок обмена электронными счетами-фактурами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Обновление схемы УКД и т.д.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26858-02DD-4D56-A2FD-E95A89482FDD}"/>
              </a:ext>
            </a:extLst>
          </p:cNvPr>
          <p:cNvSpPr txBox="1"/>
          <p:nvPr/>
        </p:nvSpPr>
        <p:spPr>
          <a:xfrm>
            <a:off x="5870386" y="3342872"/>
            <a:ext cx="522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Montserrat Black" panose="00000A00000000000000" pitchFamily="2" charset="-52"/>
              </a:rPr>
              <a:t>ЭДО РАЗВИВАЕТСЯ БЫСТРО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A8B79-226A-4AF4-9E4E-1E4C7A5841D1}"/>
              </a:ext>
            </a:extLst>
          </p:cNvPr>
          <p:cNvSpPr txBox="1"/>
          <p:nvPr/>
        </p:nvSpPr>
        <p:spPr>
          <a:xfrm>
            <a:off x="5905053" y="3777821"/>
            <a:ext cx="5151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Мы выпускаем изменения</a:t>
            </a:r>
          </a:p>
          <a:p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		+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Пользователи обновляются</a:t>
            </a:r>
          </a:p>
          <a:p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		=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ВСЕ РАБОТАЕТ</a:t>
            </a:r>
          </a:p>
        </p:txBody>
      </p:sp>
    </p:spTree>
    <p:extLst>
      <p:ext uri="{BB962C8B-B14F-4D97-AF65-F5344CB8AC3E}">
        <p14:creationId xmlns:p14="http://schemas.microsoft.com/office/powerpoint/2010/main" val="4219359526"/>
      </p:ext>
    </p:extLst>
  </p:cSld>
  <p:clrMapOvr>
    <a:masterClrMapping/>
  </p:clrMapOvr>
  <p:transition spd="slow"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>
            <a:extLst>
              <a:ext uri="{FF2B5EF4-FFF2-40B4-BE49-F238E27FC236}">
                <a16:creationId xmlns:a16="http://schemas.microsoft.com/office/drawing/2014/main" id="{E80556B8-7E36-4A3E-8CA9-A46BF429D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1727200"/>
            <a:ext cx="184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>
            <a:lvl1pPr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br>
              <a:rPr lang="ru-RU" altLang="ru-RU" sz="2400" b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altLang="ru-RU" sz="24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ru-RU" altLang="ru-RU" sz="24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24" name="Rectangle 13">
            <a:extLst>
              <a:ext uri="{FF2B5EF4-FFF2-40B4-BE49-F238E27FC236}">
                <a16:creationId xmlns:a16="http://schemas.microsoft.com/office/drawing/2014/main" id="{3C07A4EC-0048-44D1-A833-8662690E38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8925" y="2947284"/>
            <a:ext cx="10963840" cy="1022350"/>
          </a:xfrm>
          <a:noFill/>
        </p:spPr>
        <p:txBody>
          <a:bodyPr/>
          <a:lstStyle/>
          <a:p>
            <a:r>
              <a:rPr lang="ru-RU" sz="4000" b="0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СПАСИБО ЗА ВНИМАНИЕ</a:t>
            </a:r>
            <a:endParaRPr lang="ru-RU" altLang="ru-RU" sz="4000" b="1" dirty="0">
              <a:solidFill>
                <a:schemeClr val="bg1"/>
              </a:solidFill>
              <a:highlight>
                <a:srgbClr val="FFDE07"/>
              </a:highlight>
              <a:latin typeface="Montserrat ExtraBold" panose="00000900000000000000" pitchFamily="2" charset="-52"/>
            </a:endParaRPr>
          </a:p>
        </p:txBody>
      </p:sp>
      <p:sp>
        <p:nvSpPr>
          <p:cNvPr id="5123" name="Rectangle 10">
            <a:extLst>
              <a:ext uri="{FF2B5EF4-FFF2-40B4-BE49-F238E27FC236}">
                <a16:creationId xmlns:a16="http://schemas.microsoft.com/office/drawing/2014/main" id="{C2CA9E0A-E98A-4078-B8D3-114EBB101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90" y="5832375"/>
            <a:ext cx="3403496" cy="46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ru-RU" altLang="ru-RU" sz="14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ДЕНИС ГОЛОВИН</a:t>
            </a:r>
            <a:endParaRPr lang="ru-RU" altLang="ru-RU" sz="20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  <a:spcBef>
                <a:spcPct val="50000"/>
              </a:spcBef>
            </a:pPr>
            <a:r>
              <a:rPr lang="ru-RU" altLang="ru-RU" sz="1400" dirty="0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МЕНЕДЖЕР ПО ПРОДВИЖЕНИЮ</a:t>
            </a:r>
          </a:p>
        </p:txBody>
      </p:sp>
    </p:spTree>
    <p:extLst>
      <p:ext uri="{BB962C8B-B14F-4D97-AF65-F5344CB8AC3E}">
        <p14:creationId xmlns:p14="http://schemas.microsoft.com/office/powerpoint/2010/main" val="2521338032"/>
      </p:ext>
    </p:extLst>
  </p:cSld>
  <p:clrMapOvr>
    <a:masterClrMapping/>
  </p:clrMapOvr>
  <p:transition spd="slow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7AD1CE4-6935-493E-97E5-D849AB04F270}"/>
              </a:ext>
            </a:extLst>
          </p:cNvPr>
          <p:cNvSpPr/>
          <p:nvPr/>
        </p:nvSpPr>
        <p:spPr bwMode="auto">
          <a:xfrm>
            <a:off x="720477" y="4367884"/>
            <a:ext cx="10009113" cy="18629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E5BF7F0E-E22B-4F4F-94BC-73C60F302321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sz="2800" b="0" dirty="0">
                <a:latin typeface="Montserrat ExtraBold" panose="00000900000000000000" pitchFamily="2" charset="-52"/>
              </a:rPr>
              <a:t>КОМАНДА</a:t>
            </a:r>
            <a:r>
              <a:rPr lang="en-US" sz="2800" b="0" dirty="0">
                <a:latin typeface="Montserrat ExtraBold" panose="00000900000000000000" pitchFamily="2" charset="-52"/>
              </a:rPr>
              <a:t> </a:t>
            </a:r>
            <a:r>
              <a:rPr lang="ru-RU" sz="2800" b="0">
                <a:latin typeface="Montserrat ExtraBold" panose="00000900000000000000" pitchFamily="2" charset="-52"/>
              </a:rPr>
              <a:t>И ОТВЕТСТВЕННЫЙ</a:t>
            </a:r>
            <a:endParaRPr lang="ru-RU" sz="2800" b="0" dirty="0">
              <a:latin typeface="Montserrat ExtraBold" panose="000009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D3182-41F5-454B-8E2B-88E108A08119}"/>
              </a:ext>
            </a:extLst>
          </p:cNvPr>
          <p:cNvSpPr txBox="1"/>
          <p:nvPr/>
        </p:nvSpPr>
        <p:spPr>
          <a:xfrm>
            <a:off x="720477" y="1799927"/>
            <a:ext cx="10485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DE07"/>
                </a:solidFill>
                <a:latin typeface="Montserrat Black" panose="00000A00000000000000" pitchFamily="2" charset="-52"/>
              </a:rPr>
              <a:t>НЕТ ОТВЕТСТВЕННОГО = НЕТ РЕЗУЛЬТАТА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A1980F-A8B8-4419-8A77-A275D15A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5" y="2738030"/>
            <a:ext cx="1080000" cy="10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AE555A-F787-4703-9820-98E31677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43" y="2736668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77FF3-1831-4CAE-B6F6-987D4CCE1E79}"/>
              </a:ext>
            </a:extLst>
          </p:cNvPr>
          <p:cNvSpPr txBox="1"/>
          <p:nvPr/>
        </p:nvSpPr>
        <p:spPr>
          <a:xfrm>
            <a:off x="7154668" y="2805799"/>
            <a:ext cx="35221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Оно само там работает</a:t>
            </a:r>
          </a:p>
          <a:p>
            <a:pPr marL="270005" indent="-270005">
              <a:buClr>
                <a:srgbClr val="C00000"/>
              </a:buClr>
              <a:buFont typeface="Futura PT Demi" panose="020B0702020204020303" pitchFamily="34" charset="0"/>
              <a:buChar char="»"/>
              <a:defRPr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Всегда?</a:t>
            </a:r>
          </a:p>
          <a:p>
            <a:pPr marL="270005" indent="-270005">
              <a:buClr>
                <a:srgbClr val="C00000"/>
              </a:buClr>
              <a:buFont typeface="Futura PT Demi" panose="020B0702020204020303" pitchFamily="34" charset="0"/>
              <a:buChar char="»"/>
              <a:defRPr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Хорошо?</a:t>
            </a:r>
          </a:p>
          <a:p>
            <a:pPr marL="270005" indent="-270005">
              <a:buClr>
                <a:srgbClr val="C00000"/>
              </a:buClr>
              <a:buFont typeface="Futura PT Demi" panose="020B0702020204020303" pitchFamily="34" charset="0"/>
              <a:buChar char="»"/>
              <a:defRPr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А развивается?</a:t>
            </a:r>
          </a:p>
          <a:p>
            <a:endParaRPr lang="ru-RU" sz="2000" b="1" dirty="0">
              <a:solidFill>
                <a:schemeClr val="tx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8E039-8363-4ED6-ABFB-7913D0CC4ACC}"/>
              </a:ext>
            </a:extLst>
          </p:cNvPr>
          <p:cNvSpPr txBox="1"/>
          <p:nvPr/>
        </p:nvSpPr>
        <p:spPr>
          <a:xfrm>
            <a:off x="1872485" y="2736668"/>
            <a:ext cx="28616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Есть менеджер</a:t>
            </a:r>
          </a:p>
          <a:p>
            <a:pPr marL="270005" indent="-270005">
              <a:buClr>
                <a:srgbClr val="C00000"/>
              </a:buClr>
              <a:buFont typeface="Futura PT Demi" panose="020B0702020204020303" pitchFamily="34" charset="0"/>
              <a:buChar char="»"/>
              <a:defRPr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Вовлеченный</a:t>
            </a:r>
          </a:p>
          <a:p>
            <a:pPr marL="270005" indent="-270005">
              <a:buClr>
                <a:srgbClr val="C00000"/>
              </a:buClr>
              <a:buFont typeface="Futura PT Demi" panose="020B0702020204020303" pitchFamily="34" charset="0"/>
              <a:buChar char="»"/>
              <a:defRPr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С целью</a:t>
            </a:r>
          </a:p>
          <a:p>
            <a:pPr marL="270005" indent="-270005">
              <a:buClr>
                <a:srgbClr val="C00000"/>
              </a:buClr>
              <a:buFont typeface="Futura PT Demi" panose="020B0702020204020303" pitchFamily="34" charset="0"/>
              <a:buChar char="»"/>
              <a:defRPr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Не безразличный</a:t>
            </a:r>
          </a:p>
          <a:p>
            <a:endParaRPr lang="ru-RU" sz="2000" b="1" dirty="0">
              <a:solidFill>
                <a:schemeClr val="tx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891E0-A2D0-4DAA-8F9E-F6F4F210E935}"/>
              </a:ext>
            </a:extLst>
          </p:cNvPr>
          <p:cNvSpPr txBox="1"/>
          <p:nvPr/>
        </p:nvSpPr>
        <p:spPr>
          <a:xfrm>
            <a:off x="788792" y="4467277"/>
            <a:ext cx="49685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Какой процент ЭДО?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Какие бумажные процедуры переведены в ЭДО?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Есть регламент/внутренние инструкции об ЭДО?</a:t>
            </a:r>
            <a:endParaRPr lang="ru-RU" sz="2000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9815D-CE9A-4EF6-8854-75767C2D34AD}"/>
              </a:ext>
            </a:extLst>
          </p:cNvPr>
          <p:cNvSpPr txBox="1"/>
          <p:nvPr/>
        </p:nvSpPr>
        <p:spPr>
          <a:xfrm>
            <a:off x="5617021" y="4464223"/>
            <a:ext cx="53381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Есть ли нерешенные вопросы с контрагентами?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Оптимальные ли процессы ЭДО?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Знаем когда важные изменения законодательства?</a:t>
            </a:r>
            <a:endParaRPr lang="ru-RU" sz="2000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7981599"/>
      </p:ext>
    </p:extLst>
  </p:cSld>
  <p:clrMapOvr>
    <a:masterClrMapping/>
  </p:clrMapOvr>
  <p:transition spd="slow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0EB0E3A-17A2-454C-9C6D-C3B6AE3797B0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ОТВЕТСТВЕННЫЕ ЗА ПОДПИСАНИЕ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7B896F-4D91-43B2-898C-A39A56EFB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" y="1799927"/>
            <a:ext cx="720000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C6F4A-CFEA-449A-91DC-CDD4B46F22C0}"/>
              </a:ext>
            </a:extLst>
          </p:cNvPr>
          <p:cNvSpPr txBox="1"/>
          <p:nvPr/>
        </p:nvSpPr>
        <p:spPr>
          <a:xfrm>
            <a:off x="1512565" y="1727919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Приказ о наделении правом подписи</a:t>
            </a:r>
          </a:p>
          <a:p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Формализует кто и что подписывает</a:t>
            </a:r>
            <a:endParaRPr lang="ru-RU" sz="2000" b="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29A729-4116-419A-9307-E08155585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" y="3350752"/>
            <a:ext cx="720000" cy="7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3C1C0-9F50-45C1-A15B-5F3E17F4F908}"/>
              </a:ext>
            </a:extLst>
          </p:cNvPr>
          <p:cNvSpPr txBox="1"/>
          <p:nvPr/>
        </p:nvSpPr>
        <p:spPr>
          <a:xfrm>
            <a:off x="1532731" y="4752255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Замещение</a:t>
            </a:r>
          </a:p>
          <a:p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Обеспечивает бесперебойность при отсутствии</a:t>
            </a:r>
            <a:endParaRPr lang="ru-RU" sz="2000" b="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065CC0-D78B-4689-A01B-BE94107FA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" y="4783460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F3E3B-56DD-489C-A1D0-55D606EF25F8}"/>
              </a:ext>
            </a:extLst>
          </p:cNvPr>
          <p:cNvSpPr txBox="1"/>
          <p:nvPr/>
        </p:nvSpPr>
        <p:spPr>
          <a:xfrm>
            <a:off x="1526902" y="3284800"/>
            <a:ext cx="4162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Выпуск МЧД</a:t>
            </a:r>
          </a:p>
          <a:p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Для нормального подтверждения полномочий в ЭДО</a:t>
            </a:r>
            <a:endParaRPr lang="ru-RU" sz="2000" b="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4C4CB5-E010-4731-B3A9-303690DE044D}"/>
              </a:ext>
            </a:extLst>
          </p:cNvPr>
          <p:cNvSpPr txBox="1"/>
          <p:nvPr/>
        </p:nvSpPr>
        <p:spPr>
          <a:xfrm>
            <a:off x="5997227" y="2519927"/>
            <a:ext cx="538043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Чётко разделить, кто что подписывает вплоть до видов документов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Обеспечить юридическую корректность: каждый подписывает то, на что имеет полномочия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Исключить остановку документооборота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33F6997B-2117-486C-AA19-E49E05D31A5C}"/>
              </a:ext>
            </a:extLst>
          </p:cNvPr>
          <p:cNvSpPr txBox="1"/>
          <p:nvPr/>
        </p:nvSpPr>
        <p:spPr>
          <a:xfrm>
            <a:off x="5951140" y="196498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FFDE07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sz="2400" dirty="0">
                <a:solidFill>
                  <a:srgbClr val="C00000"/>
                </a:solidFill>
              </a:rPr>
              <a:t>ЧТО ВЫ РЕШИТЕ:</a:t>
            </a:r>
          </a:p>
        </p:txBody>
      </p:sp>
    </p:spTree>
    <p:extLst>
      <p:ext uri="{BB962C8B-B14F-4D97-AF65-F5344CB8AC3E}">
        <p14:creationId xmlns:p14="http://schemas.microsoft.com/office/powerpoint/2010/main" val="457200926"/>
      </p:ext>
    </p:extLst>
  </p:cSld>
  <p:clrMapOvr>
    <a:masterClrMapping/>
  </p:clrMapOvr>
  <p:transition spd="slow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4EA05-870C-4729-AD42-5313A51C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89" y="107950"/>
            <a:ext cx="8848724" cy="10223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ПОДДЕРЖАНИЕ КОМПЕТЕНЦИЙ СОТРУДНИКОВ</a:t>
            </a: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FB60D9BF-4474-4F60-9CB8-E6A50BA437B8}"/>
              </a:ext>
            </a:extLst>
          </p:cNvPr>
          <p:cNvGrpSpPr/>
          <p:nvPr/>
        </p:nvGrpSpPr>
        <p:grpSpPr>
          <a:xfrm>
            <a:off x="369341" y="2136152"/>
            <a:ext cx="5391696" cy="552450"/>
            <a:chOff x="369341" y="1904999"/>
            <a:chExt cx="5657850" cy="552450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FB4CF7B-9AB0-4B48-A182-0A7F325D273F}"/>
                </a:ext>
              </a:extLst>
            </p:cNvPr>
            <p:cNvSpPr/>
            <p:nvPr/>
          </p:nvSpPr>
          <p:spPr>
            <a:xfrm>
              <a:off x="407441" y="1904999"/>
              <a:ext cx="5619750" cy="552450"/>
            </a:xfrm>
            <a:custGeom>
              <a:avLst/>
              <a:gdLst/>
              <a:ahLst/>
              <a:cxnLst/>
              <a:rect l="l" t="t" r="r" b="b"/>
              <a:pathLst>
                <a:path w="5619750" h="552450">
                  <a:moveTo>
                    <a:pt x="5548552" y="552449"/>
                  </a:moveTo>
                  <a:lnTo>
                    <a:pt x="0" y="552449"/>
                  </a:lnTo>
                  <a:lnTo>
                    <a:pt x="0" y="0"/>
                  </a:lnTo>
                  <a:lnTo>
                    <a:pt x="5548552" y="0"/>
                  </a:lnTo>
                  <a:lnTo>
                    <a:pt x="5553507" y="488"/>
                  </a:lnTo>
                  <a:lnTo>
                    <a:pt x="5590043" y="15621"/>
                  </a:lnTo>
                  <a:lnTo>
                    <a:pt x="5615863" y="51661"/>
                  </a:lnTo>
                  <a:lnTo>
                    <a:pt x="5619748" y="71196"/>
                  </a:lnTo>
                  <a:lnTo>
                    <a:pt x="5619748" y="481253"/>
                  </a:lnTo>
                  <a:lnTo>
                    <a:pt x="5604127" y="522744"/>
                  </a:lnTo>
                  <a:lnTo>
                    <a:pt x="5568087" y="548563"/>
                  </a:lnTo>
                  <a:lnTo>
                    <a:pt x="5548552" y="552449"/>
                  </a:lnTo>
                  <a:close/>
                </a:path>
              </a:pathLst>
            </a:custGeom>
            <a:solidFill>
              <a:srgbClr val="FFDE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468E3284-43EF-48AB-A771-CB01EA8FB0A0}"/>
                </a:ext>
              </a:extLst>
            </p:cNvPr>
            <p:cNvSpPr/>
            <p:nvPr/>
          </p:nvSpPr>
          <p:spPr>
            <a:xfrm>
              <a:off x="369341" y="1904999"/>
              <a:ext cx="38100" cy="552450"/>
            </a:xfrm>
            <a:custGeom>
              <a:avLst/>
              <a:gdLst/>
              <a:ahLst/>
              <a:cxnLst/>
              <a:rect l="l" t="t" r="r" b="b"/>
              <a:pathLst>
                <a:path w="38100" h="552450">
                  <a:moveTo>
                    <a:pt x="38099" y="552449"/>
                  </a:moveTo>
                  <a:lnTo>
                    <a:pt x="0" y="552449"/>
                  </a:lnTo>
                  <a:lnTo>
                    <a:pt x="0" y="0"/>
                  </a:lnTo>
                  <a:lnTo>
                    <a:pt x="38099" y="0"/>
                  </a:lnTo>
                  <a:lnTo>
                    <a:pt x="38099" y="552449"/>
                  </a:lnTo>
                  <a:close/>
                </a:path>
              </a:pathLst>
            </a:custGeom>
            <a:solidFill>
              <a:srgbClr val="D29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7F509B1E-1154-4197-8F8E-B3D622EA3767}"/>
              </a:ext>
            </a:extLst>
          </p:cNvPr>
          <p:cNvSpPr txBox="1"/>
          <p:nvPr/>
        </p:nvSpPr>
        <p:spPr>
          <a:xfrm>
            <a:off x="288430" y="155428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FFDE07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sz="2400" dirty="0"/>
              <a:t>ЭДО - ИЗМЕНЧИВАЯ ИСТОРИЯ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DE61803D-7D24-427A-9823-C2538320A7B8}"/>
              </a:ext>
            </a:extLst>
          </p:cNvPr>
          <p:cNvSpPr txBox="1"/>
          <p:nvPr/>
        </p:nvSpPr>
        <p:spPr>
          <a:xfrm>
            <a:off x="473075" y="2159967"/>
            <a:ext cx="525324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4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Постоянные</a:t>
            </a:r>
            <a:r>
              <a:rPr sz="1600" spc="-2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 </a:t>
            </a:r>
            <a:r>
              <a:rPr sz="1600" spc="-3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изменения</a:t>
            </a:r>
            <a:r>
              <a:rPr sz="1600" spc="-2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 </a:t>
            </a:r>
            <a:r>
              <a:rPr sz="1600" spc="-5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требуют</a:t>
            </a:r>
            <a:r>
              <a:rPr sz="1600" spc="-2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 </a:t>
            </a:r>
            <a:r>
              <a:rPr sz="1600" spc="-3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поддержания</a:t>
            </a:r>
            <a:r>
              <a:rPr sz="1600" spc="-2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 </a:t>
            </a:r>
            <a:r>
              <a:rPr sz="1600" spc="-10" dirty="0">
                <a:solidFill>
                  <a:srgbClr val="333A40"/>
                </a:solidFill>
                <a:latin typeface="Montserrat" panose="00000500000000000000" pitchFamily="2" charset="-52"/>
                <a:cs typeface="Calibri"/>
              </a:rPr>
              <a:t>"</a:t>
            </a:r>
            <a:r>
              <a:rPr sz="1600" spc="-1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тонуса</a:t>
            </a:r>
            <a:r>
              <a:rPr sz="1600" spc="-10" dirty="0">
                <a:solidFill>
                  <a:srgbClr val="333A40"/>
                </a:solidFill>
                <a:latin typeface="Montserrat" panose="00000500000000000000" pitchFamily="2" charset="-52"/>
                <a:cs typeface="Calibri"/>
              </a:rPr>
              <a:t>"</a:t>
            </a:r>
            <a:endParaRPr sz="1600" dirty="0">
              <a:latin typeface="Montserrat" panose="00000500000000000000" pitchFamily="2" charset="-52"/>
              <a:cs typeface="Calibri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71BEE226-E406-4CE4-BDBC-BF81C9EEFAD3}"/>
              </a:ext>
            </a:extLst>
          </p:cNvPr>
          <p:cNvSpPr txBox="1"/>
          <p:nvPr/>
        </p:nvSpPr>
        <p:spPr>
          <a:xfrm>
            <a:off x="520699" y="2744621"/>
            <a:ext cx="4232225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</a:pPr>
            <a:r>
              <a:rPr sz="1150" b="0" spc="-2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Р</a:t>
            </a:r>
            <a:r>
              <a:rPr sz="1200" b="0" spc="-2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егулярные</a:t>
            </a:r>
            <a:r>
              <a:rPr sz="1200" b="0" spc="-1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 </a:t>
            </a:r>
            <a:r>
              <a:rPr sz="1200" b="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обновления</a:t>
            </a:r>
            <a:r>
              <a:rPr sz="1200" b="0" spc="-1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 </a:t>
            </a:r>
            <a:r>
              <a:rPr sz="1200" b="0" spc="-2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законодательства</a:t>
            </a:r>
            <a:endParaRPr sz="1200" b="0" dirty="0">
              <a:latin typeface="Montserrat" panose="00000500000000000000" pitchFamily="2" charset="-52"/>
              <a:cs typeface="Arial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0A7B9DF3-3B28-4A68-98A8-67A6564F286E}"/>
              </a:ext>
            </a:extLst>
          </p:cNvPr>
          <p:cNvSpPr txBox="1"/>
          <p:nvPr/>
        </p:nvSpPr>
        <p:spPr>
          <a:xfrm>
            <a:off x="520702" y="3024992"/>
            <a:ext cx="3688685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  <a:defRPr sz="1150" b="0" spc="-25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defRPr>
            </a:lvl1pPr>
          </a:lstStyle>
          <a:p>
            <a:r>
              <a:rPr sz="1200" dirty="0">
                <a:latin typeface="Montserrat" panose="00000500000000000000" pitchFamily="2" charset="-52"/>
              </a:rPr>
              <a:t>Изменения в </a:t>
            </a:r>
            <a:r>
              <a:rPr sz="1200" dirty="0" err="1">
                <a:latin typeface="Montserrat" panose="00000500000000000000" pitchFamily="2" charset="-52"/>
              </a:rPr>
              <a:t>форматах</a:t>
            </a:r>
            <a:r>
              <a:rPr sz="1200" dirty="0">
                <a:latin typeface="Montserrat" panose="00000500000000000000" pitchFamily="2" charset="-52"/>
              </a:rPr>
              <a:t> </a:t>
            </a:r>
            <a:r>
              <a:rPr sz="1200" dirty="0" err="1">
                <a:latin typeface="Montserrat" panose="00000500000000000000" pitchFamily="2" charset="-52"/>
              </a:rPr>
              <a:t>документов</a:t>
            </a:r>
            <a:endParaRPr sz="1200" dirty="0">
              <a:latin typeface="Montserrat" panose="00000500000000000000" pitchFamily="2" charset="-52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511101B6-C71A-4DC3-9B64-03B1BDD83524}"/>
              </a:ext>
            </a:extLst>
          </p:cNvPr>
          <p:cNvSpPr txBox="1"/>
          <p:nvPr/>
        </p:nvSpPr>
        <p:spPr>
          <a:xfrm>
            <a:off x="360437" y="4176191"/>
            <a:ext cx="2808312" cy="2353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2700">
              <a:spcBef>
                <a:spcPts val="95"/>
              </a:spcBef>
              <a:defRPr sz="1450" spc="-45">
                <a:solidFill>
                  <a:srgbClr val="333A40"/>
                </a:solidFill>
                <a:latin typeface="Montserrat" panose="00000500000000000000" pitchFamily="2" charset="-52"/>
                <a:cs typeface="Arial"/>
              </a:defRPr>
            </a:lvl1pPr>
          </a:lstStyle>
          <a:p>
            <a:r>
              <a:rPr dirty="0"/>
              <a:t>Почему это важно?</a:t>
            </a: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91EBF1AC-3429-4623-BFB2-BD654F5EA900}"/>
              </a:ext>
            </a:extLst>
          </p:cNvPr>
          <p:cNvSpPr txBox="1"/>
          <p:nvPr/>
        </p:nvSpPr>
        <p:spPr>
          <a:xfrm>
            <a:off x="374576" y="4472315"/>
            <a:ext cx="5355388" cy="189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  <a:defRPr sz="1150" b="0" spc="-25">
                <a:solidFill>
                  <a:srgbClr val="333A40"/>
                </a:solidFill>
                <a:latin typeface="Montserrat" panose="00000500000000000000" pitchFamily="2" charset="-52"/>
                <a:cs typeface="Arial"/>
              </a:defRPr>
            </a:lvl1pPr>
          </a:lstStyle>
          <a:p>
            <a:pPr marL="12700" indent="0">
              <a:buNone/>
            </a:pPr>
            <a:r>
              <a:rPr dirty="0"/>
              <a:t>Сотрудники, </a:t>
            </a:r>
            <a:r>
              <a:rPr dirty="0" err="1"/>
              <a:t>владеющие</a:t>
            </a:r>
            <a:r>
              <a:rPr dirty="0"/>
              <a:t> </a:t>
            </a:r>
            <a:r>
              <a:rPr lang="ru-RU" dirty="0"/>
              <a:t>актуальной информацией об </a:t>
            </a:r>
            <a:r>
              <a:rPr dirty="0"/>
              <a:t>ЭДО:</a:t>
            </a: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33C485-71EA-4037-BD18-D69073E3D64F}"/>
              </a:ext>
            </a:extLst>
          </p:cNvPr>
          <p:cNvSpPr txBox="1"/>
          <p:nvPr/>
        </p:nvSpPr>
        <p:spPr>
          <a:xfrm>
            <a:off x="456208" y="4752255"/>
            <a:ext cx="4915998" cy="189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  <a:defRPr sz="1150" b="0" spc="-25">
                <a:solidFill>
                  <a:srgbClr val="333A40"/>
                </a:solidFill>
                <a:latin typeface="Montserrat" panose="00000500000000000000" pitchFamily="2" charset="-52"/>
                <a:cs typeface="Arial"/>
              </a:defRPr>
            </a:lvl1pPr>
          </a:lstStyle>
          <a:p>
            <a:r>
              <a:rPr dirty="0"/>
              <a:t>Работают эффективнее и с меньшим количеством ошибок</a:t>
            </a: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B576DF0A-7D6A-4FE8-9A9D-324EA241B12F}"/>
              </a:ext>
            </a:extLst>
          </p:cNvPr>
          <p:cNvSpPr txBox="1"/>
          <p:nvPr/>
        </p:nvSpPr>
        <p:spPr>
          <a:xfrm>
            <a:off x="456209" y="5027496"/>
            <a:ext cx="5202368" cy="189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  <a:defRPr sz="1150" b="0" spc="-25">
                <a:solidFill>
                  <a:srgbClr val="333A40"/>
                </a:solidFill>
                <a:latin typeface="Montserrat" panose="00000500000000000000" pitchFamily="2" charset="-52"/>
                <a:cs typeface="Arial"/>
              </a:defRPr>
            </a:lvl1pPr>
          </a:lstStyle>
          <a:p>
            <a:r>
              <a:rPr dirty="0"/>
              <a:t>Быстрее адаптируются к изменениям</a:t>
            </a: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189607C6-5F57-4F93-834C-833D139484F1}"/>
              </a:ext>
            </a:extLst>
          </p:cNvPr>
          <p:cNvSpPr txBox="1"/>
          <p:nvPr/>
        </p:nvSpPr>
        <p:spPr>
          <a:xfrm>
            <a:off x="456208" y="5302737"/>
            <a:ext cx="4232224" cy="189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  <a:defRPr sz="1150" b="0" spc="-25">
                <a:solidFill>
                  <a:srgbClr val="333A40"/>
                </a:solidFill>
                <a:latin typeface="Montserrat" panose="00000500000000000000" pitchFamily="2" charset="-52"/>
                <a:cs typeface="Arial"/>
              </a:defRPr>
            </a:lvl1pPr>
          </a:lstStyle>
          <a:p>
            <a:r>
              <a:rPr lang="ru-RU" dirty="0"/>
              <a:t>С меньшей вероятностью сделают «что-то не так»</a:t>
            </a:r>
            <a:endParaRPr dirty="0"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AC639B57-C841-41BF-BFA7-AB90B44EC224}"/>
              </a:ext>
            </a:extLst>
          </p:cNvPr>
          <p:cNvSpPr txBox="1"/>
          <p:nvPr/>
        </p:nvSpPr>
        <p:spPr>
          <a:xfrm>
            <a:off x="6252202" y="1549512"/>
            <a:ext cx="518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DE07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dirty="0"/>
              <a:t>ДОСТУПНЫЕ РЕСУРСЫ</a:t>
            </a: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27E20B21-E332-4DB4-8CC7-47C6AEEC2101}"/>
              </a:ext>
            </a:extLst>
          </p:cNvPr>
          <p:cNvSpPr txBox="1"/>
          <p:nvPr/>
        </p:nvSpPr>
        <p:spPr>
          <a:xfrm>
            <a:off x="6330423" y="2027028"/>
            <a:ext cx="5033645" cy="4635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12700">
              <a:spcBef>
                <a:spcPts val="95"/>
              </a:spcBef>
              <a:defRPr sz="1450" spc="-45">
                <a:solidFill>
                  <a:srgbClr val="333A40"/>
                </a:solidFill>
                <a:latin typeface="Montserrat" panose="00000500000000000000" pitchFamily="2" charset="-52"/>
                <a:cs typeface="Arial"/>
              </a:defRPr>
            </a:lvl1pPr>
          </a:lstStyle>
          <a:p>
            <a:r>
              <a:rPr dirty="0"/>
              <a:t>Мы создали комплексную систему поддержки компетенций:</a:t>
            </a: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id="{A389940C-FD30-4BE6-9CF8-AE5C654088D4}"/>
              </a:ext>
            </a:extLst>
          </p:cNvPr>
          <p:cNvSpPr txBox="1"/>
          <p:nvPr/>
        </p:nvSpPr>
        <p:spPr>
          <a:xfrm>
            <a:off x="6332264" y="2472608"/>
            <a:ext cx="5140960" cy="69890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02895">
              <a:spcBef>
                <a:spcPts val="470"/>
              </a:spcBef>
            </a:pPr>
            <a:r>
              <a:rPr lang="ru-RU" sz="1450" spc="-85" dirty="0">
                <a:solidFill>
                  <a:srgbClr val="333A40"/>
                </a:solidFill>
                <a:latin typeface="Montserrat Medium" panose="00000600000000000000" pitchFamily="2" charset="-52"/>
                <a:cs typeface="Gadugi"/>
              </a:rPr>
              <a:t>       </a:t>
            </a:r>
            <a:r>
              <a:rPr lang="en-US" sz="1450" spc="-85" dirty="0" err="1">
                <a:solidFill>
                  <a:srgbClr val="333A40"/>
                </a:solidFill>
                <a:latin typeface="Montserrat" panose="00000500000000000000" pitchFamily="2" charset="-52"/>
                <a:cs typeface="Gadugi"/>
              </a:rPr>
              <a:t>RuTube</a:t>
            </a:r>
            <a:r>
              <a:rPr lang="ru-RU" sz="1450" spc="-85" dirty="0">
                <a:solidFill>
                  <a:srgbClr val="333A40"/>
                </a:solidFill>
                <a:latin typeface="Montserrat" panose="00000500000000000000" pitchFamily="2" charset="-52"/>
                <a:cs typeface="Gadugi"/>
              </a:rPr>
              <a:t>, </a:t>
            </a:r>
            <a:r>
              <a:rPr lang="en-US" sz="1450" spc="-85" dirty="0">
                <a:solidFill>
                  <a:srgbClr val="333A40"/>
                </a:solidFill>
                <a:latin typeface="Montserrat" panose="00000500000000000000" pitchFamily="2" charset="-52"/>
                <a:cs typeface="Gadugi"/>
              </a:rPr>
              <a:t>VK </a:t>
            </a:r>
            <a:r>
              <a:rPr lang="ru-RU" sz="1450" spc="-85" dirty="0">
                <a:solidFill>
                  <a:srgbClr val="333A40"/>
                </a:solidFill>
                <a:latin typeface="Montserrat" panose="00000500000000000000" pitchFamily="2" charset="-52"/>
                <a:cs typeface="Gadugi"/>
              </a:rPr>
              <a:t>Видео</a:t>
            </a:r>
            <a:r>
              <a:rPr sz="1450" spc="15" dirty="0">
                <a:solidFill>
                  <a:srgbClr val="333A40"/>
                </a:solidFill>
                <a:latin typeface="Montserrat" panose="00000500000000000000" pitchFamily="2" charset="-52"/>
                <a:cs typeface="Gadugi"/>
              </a:rPr>
              <a:t> </a:t>
            </a:r>
            <a:r>
              <a:rPr sz="1300" spc="-20" dirty="0" err="1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канал</a:t>
            </a:r>
            <a:r>
              <a:rPr lang="ru-RU" sz="1300" spc="-20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ы</a:t>
            </a:r>
            <a:endParaRPr sz="1300" dirty="0">
              <a:latin typeface="Montserrat" panose="00000500000000000000" pitchFamily="2" charset="-52"/>
              <a:cs typeface="Arial"/>
            </a:endParaRPr>
          </a:p>
          <a:p>
            <a:pPr marL="12700">
              <a:spcBef>
                <a:spcPts val="335"/>
              </a:spcBef>
            </a:pPr>
            <a:r>
              <a:rPr sz="1200" b="0" spc="-20" dirty="0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Видеоуроки, обзоры новых возможностей, практические рекомендации</a:t>
            </a:r>
          </a:p>
        </p:txBody>
      </p:sp>
      <p:pic>
        <p:nvPicPr>
          <p:cNvPr id="33" name="object 28">
            <a:extLst>
              <a:ext uri="{FF2B5EF4-FFF2-40B4-BE49-F238E27FC236}">
                <a16:creationId xmlns:a16="http://schemas.microsoft.com/office/drawing/2014/main" id="{BCBF8413-50A4-4CDC-87C9-0E9A21CAE7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1743" y="3345365"/>
            <a:ext cx="190499" cy="190499"/>
          </a:xfrm>
          <a:prstGeom prst="rect">
            <a:avLst/>
          </a:prstGeom>
        </p:spPr>
      </p:pic>
      <p:sp>
        <p:nvSpPr>
          <p:cNvPr id="34" name="object 29">
            <a:extLst>
              <a:ext uri="{FF2B5EF4-FFF2-40B4-BE49-F238E27FC236}">
                <a16:creationId xmlns:a16="http://schemas.microsoft.com/office/drawing/2014/main" id="{C504E5F7-DF4C-4BF6-ACBB-FF3C3261087C}"/>
              </a:ext>
            </a:extLst>
          </p:cNvPr>
          <p:cNvSpPr txBox="1"/>
          <p:nvPr/>
        </p:nvSpPr>
        <p:spPr>
          <a:xfrm>
            <a:off x="6337300" y="3264798"/>
            <a:ext cx="4158088" cy="69890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02895">
              <a:spcBef>
                <a:spcPts val="470"/>
              </a:spcBef>
            </a:pPr>
            <a:r>
              <a:rPr sz="1450" spc="-85" dirty="0">
                <a:solidFill>
                  <a:srgbClr val="333A40"/>
                </a:solidFill>
                <a:latin typeface="Montserrat" panose="00000500000000000000" pitchFamily="2" charset="-52"/>
              </a:rPr>
              <a:t>Сайт Бух.РУ</a:t>
            </a:r>
          </a:p>
          <a:p>
            <a:pPr marL="12700">
              <a:spcBef>
                <a:spcPts val="335"/>
              </a:spcBef>
            </a:pPr>
            <a:r>
              <a:rPr sz="1200" b="0" spc="-20" dirty="0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Публикации, статьи и обновления о новостях в сфере ЭДО</a:t>
            </a:r>
          </a:p>
        </p:txBody>
      </p:sp>
      <p:pic>
        <p:nvPicPr>
          <p:cNvPr id="35" name="object 30">
            <a:extLst>
              <a:ext uri="{FF2B5EF4-FFF2-40B4-BE49-F238E27FC236}">
                <a16:creationId xmlns:a16="http://schemas.microsoft.com/office/drawing/2014/main" id="{38C91066-8743-4A08-82D0-32372BB7940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3648" y="4919960"/>
            <a:ext cx="166687" cy="190499"/>
          </a:xfrm>
          <a:prstGeom prst="rect">
            <a:avLst/>
          </a:prstGeom>
        </p:spPr>
      </p:pic>
      <p:sp>
        <p:nvSpPr>
          <p:cNvPr id="36" name="object 31">
            <a:extLst>
              <a:ext uri="{FF2B5EF4-FFF2-40B4-BE49-F238E27FC236}">
                <a16:creationId xmlns:a16="http://schemas.microsoft.com/office/drawing/2014/main" id="{4F948006-515D-4B50-85B4-6E7CAAF36DF2}"/>
              </a:ext>
            </a:extLst>
          </p:cNvPr>
          <p:cNvSpPr txBox="1"/>
          <p:nvPr/>
        </p:nvSpPr>
        <p:spPr>
          <a:xfrm>
            <a:off x="6337300" y="4841484"/>
            <a:ext cx="4199998" cy="7110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02895">
              <a:spcBef>
                <a:spcPts val="470"/>
              </a:spcBef>
            </a:pPr>
            <a:r>
              <a:rPr sz="1450" spc="-85" dirty="0">
                <a:solidFill>
                  <a:srgbClr val="333A40"/>
                </a:solidFill>
                <a:latin typeface="Montserrat" panose="00000500000000000000" pitchFamily="2" charset="-52"/>
              </a:rPr>
              <a:t>Пользовательская документация</a:t>
            </a:r>
          </a:p>
          <a:p>
            <a:pPr marL="12700">
              <a:spcBef>
                <a:spcPts val="335"/>
              </a:spcBef>
            </a:pPr>
            <a:r>
              <a:rPr sz="1200" b="0" spc="-20" dirty="0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Подробные инструкции и руководства по работе с 1С-ЭДО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811176-AB39-4B08-B1AE-5D79CE6A0C63}"/>
              </a:ext>
            </a:extLst>
          </p:cNvPr>
          <p:cNvSpPr/>
          <p:nvPr/>
        </p:nvSpPr>
        <p:spPr>
          <a:xfrm>
            <a:off x="536199" y="3297668"/>
            <a:ext cx="4232225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indent="-171450">
              <a:spcBef>
                <a:spcPts val="95"/>
              </a:spcBef>
              <a:buClr>
                <a:srgbClr val="C00000"/>
              </a:buClr>
              <a:buFont typeface="Futura PT Demi" panose="020B0702020204020303" pitchFamily="34" charset="0"/>
              <a:buChar char="»"/>
            </a:pPr>
            <a:r>
              <a:rPr lang="ru-RU" sz="1200" b="0" spc="-25" dirty="0">
                <a:solidFill>
                  <a:srgbClr val="333A40"/>
                </a:solidFill>
                <a:latin typeface="Montserrat" panose="00000500000000000000" pitchFamily="2" charset="-52"/>
                <a:cs typeface="Arial"/>
              </a:rPr>
              <a:t>Новые функциональные возможности 1С-ЭДО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29958DF-5FC0-4D9D-93F4-11365C255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2549409"/>
            <a:ext cx="190800" cy="1908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64F3473-E36B-4D7C-8733-965CDDEEA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907" y="2549409"/>
            <a:ext cx="190800" cy="1908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626C3B8-47DE-41FD-8669-19A9620C1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93" y="4106169"/>
            <a:ext cx="190800" cy="190800"/>
          </a:xfrm>
          <a:prstGeom prst="rect">
            <a:avLst/>
          </a:prstGeom>
        </p:spPr>
      </p:pic>
      <p:sp>
        <p:nvSpPr>
          <p:cNvPr id="50" name="object 29">
            <a:extLst>
              <a:ext uri="{FF2B5EF4-FFF2-40B4-BE49-F238E27FC236}">
                <a16:creationId xmlns:a16="http://schemas.microsoft.com/office/drawing/2014/main" id="{9DABA25D-3561-4713-8B12-7914F8061728}"/>
              </a:ext>
            </a:extLst>
          </p:cNvPr>
          <p:cNvSpPr txBox="1"/>
          <p:nvPr/>
        </p:nvSpPr>
        <p:spPr>
          <a:xfrm>
            <a:off x="6337300" y="4056988"/>
            <a:ext cx="4915998" cy="6912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02895">
              <a:spcBef>
                <a:spcPts val="470"/>
              </a:spcBef>
            </a:pPr>
            <a:r>
              <a:rPr lang="ru-RU" sz="1450" spc="-85" dirty="0">
                <a:solidFill>
                  <a:srgbClr val="333A40"/>
                </a:solidFill>
                <a:latin typeface="Montserrat" panose="00000500000000000000" pitchFamily="2" charset="-52"/>
              </a:rPr>
              <a:t>Курс «ЭДО: Станьте уверенным пользователем»</a:t>
            </a:r>
            <a:endParaRPr sz="1450" spc="-85" dirty="0">
              <a:solidFill>
                <a:srgbClr val="333A40"/>
              </a:solidFill>
              <a:latin typeface="Montserrat" panose="00000500000000000000" pitchFamily="2" charset="-52"/>
            </a:endParaRPr>
          </a:p>
          <a:p>
            <a:pPr marL="12700">
              <a:spcBef>
                <a:spcPts val="335"/>
              </a:spcBef>
            </a:pPr>
            <a:r>
              <a:rPr lang="ru-RU" sz="1200" b="0" spc="-20" dirty="0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Теория и практика электронного документооборота в 10-ти часовом курсе </a:t>
            </a:r>
            <a:endParaRPr sz="1200" b="0" spc="-20" dirty="0">
              <a:solidFill>
                <a:srgbClr val="333A40"/>
              </a:solidFill>
              <a:latin typeface="Montserrat Medium" panose="00000600000000000000" pitchFamily="2" charset="-52"/>
              <a:cs typeface="Arial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E975E0E-1C8A-4FFC-9439-A553E7F31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91" y="5700844"/>
            <a:ext cx="190800" cy="190800"/>
          </a:xfrm>
          <a:prstGeom prst="rect">
            <a:avLst/>
          </a:prstGeom>
        </p:spPr>
      </p:pic>
      <p:sp>
        <p:nvSpPr>
          <p:cNvPr id="55" name="object 31">
            <a:extLst>
              <a:ext uri="{FF2B5EF4-FFF2-40B4-BE49-F238E27FC236}">
                <a16:creationId xmlns:a16="http://schemas.microsoft.com/office/drawing/2014/main" id="{8E99C470-A1CF-4E1B-B49B-12B3C47C1389}"/>
              </a:ext>
            </a:extLst>
          </p:cNvPr>
          <p:cNvSpPr txBox="1"/>
          <p:nvPr/>
        </p:nvSpPr>
        <p:spPr>
          <a:xfrm>
            <a:off x="6344177" y="5645857"/>
            <a:ext cx="4199998" cy="690574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02895">
              <a:spcBef>
                <a:spcPts val="470"/>
              </a:spcBef>
            </a:pPr>
            <a:r>
              <a:rPr lang="ru-RU" sz="1450" spc="-85" dirty="0">
                <a:solidFill>
                  <a:srgbClr val="333A40"/>
                </a:solidFill>
                <a:latin typeface="Montserrat" panose="00000500000000000000" pitchFamily="2" charset="-52"/>
              </a:rPr>
              <a:t>Телеграмм канал 1С:ЭДО</a:t>
            </a:r>
            <a:endParaRPr sz="1450" spc="-85" dirty="0">
              <a:solidFill>
                <a:srgbClr val="333A40"/>
              </a:solidFill>
              <a:latin typeface="Montserrat" panose="00000500000000000000" pitchFamily="2" charset="-52"/>
            </a:endParaRPr>
          </a:p>
          <a:p>
            <a:pPr marL="12700">
              <a:spcBef>
                <a:spcPts val="335"/>
              </a:spcBef>
            </a:pPr>
            <a:r>
              <a:rPr lang="ru-RU" sz="1200" b="0" spc="-20" dirty="0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Новости 1С-ЭДО, анонсы, полезные материалы, </a:t>
            </a:r>
            <a:r>
              <a:rPr lang="ru-RU" sz="1200" b="0" spc="-20" dirty="0" err="1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патчи</a:t>
            </a:r>
            <a:r>
              <a:rPr lang="ru-RU" sz="1200" b="0" spc="-20" dirty="0">
                <a:solidFill>
                  <a:srgbClr val="333A40"/>
                </a:solidFill>
                <a:latin typeface="Montserrat Medium" panose="00000600000000000000" pitchFamily="2" charset="-52"/>
                <a:cs typeface="Arial"/>
              </a:rPr>
              <a:t>, инструкции</a:t>
            </a:r>
            <a:endParaRPr sz="1200" b="0" spc="-20" dirty="0">
              <a:solidFill>
                <a:srgbClr val="333A40"/>
              </a:solidFill>
              <a:latin typeface="Montserrat Medium" panose="00000600000000000000" pitchFamily="2" charset="-5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165118"/>
      </p:ext>
    </p:extLst>
  </p:cSld>
  <p:clrMapOvr>
    <a:masterClrMapping/>
  </p:clrMapOvr>
  <p:transition spd="slow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E5BF7F0E-E22B-4F4F-94BC-73C60F302321}"/>
              </a:ext>
            </a:extLst>
          </p:cNvPr>
          <p:cNvSpPr txBox="1">
            <a:spLocks/>
          </p:cNvSpPr>
          <p:nvPr/>
        </p:nvSpPr>
        <p:spPr>
          <a:xfrm>
            <a:off x="2304653" y="-20424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ПОЛОЖЕНИЕ ОБ ЭДО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AD98CE3-D92C-4950-BE53-E5BBAFE2C483}"/>
              </a:ext>
            </a:extLst>
          </p:cNvPr>
          <p:cNvSpPr/>
          <p:nvPr/>
        </p:nvSpPr>
        <p:spPr bwMode="auto">
          <a:xfrm>
            <a:off x="720476" y="1343915"/>
            <a:ext cx="10477351" cy="44781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7D60B-CA1B-4309-8C6D-7C0A56F95C3A}"/>
              </a:ext>
            </a:extLst>
          </p:cNvPr>
          <p:cNvSpPr txBox="1"/>
          <p:nvPr/>
        </p:nvSpPr>
        <p:spPr>
          <a:xfrm>
            <a:off x="1944613" y="1728762"/>
            <a:ext cx="71287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Ваш внутренний “закон” о том, как вы работаете с электронными документами.</a:t>
            </a:r>
            <a:b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Мы подготовили готовый шаблон — его можно адаптировать под вашу организацию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Запрос на </a:t>
            </a:r>
            <a:r>
              <a:rPr lang="en-US" sz="2000" dirty="0">
                <a:solidFill>
                  <a:srgbClr val="C00000"/>
                </a:solidFill>
                <a:latin typeface="Montserrat" panose="00000500000000000000" pitchFamily="2" charset="-52"/>
              </a:rPr>
              <a:t>doc@1c.ru</a:t>
            </a:r>
            <a:endParaRPr lang="ru-RU" sz="2000" dirty="0">
              <a:solidFill>
                <a:srgbClr val="C00000"/>
              </a:solidFill>
              <a:latin typeface="Montserrat" panose="00000500000000000000" pitchFamily="2" charset="-52"/>
            </a:endParaRPr>
          </a:p>
          <a:p>
            <a:pPr>
              <a:spcBef>
                <a:spcPts val="600"/>
              </a:spcBef>
            </a:pPr>
            <a:endParaRPr lang="ru-RU" sz="2000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60DC7-F857-4637-90AC-B6096DFA4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" y="1799927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9B24C-8F49-4FA9-AD09-86DFAED4C09E}"/>
              </a:ext>
            </a:extLst>
          </p:cNvPr>
          <p:cNvSpPr txBox="1"/>
          <p:nvPr/>
        </p:nvSpPr>
        <p:spPr>
          <a:xfrm>
            <a:off x="1024927" y="3724686"/>
            <a:ext cx="862454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>
              <a:spcBef>
                <a:spcPts val="600"/>
              </a:spcBef>
            </a:pPr>
            <a:r>
              <a:rPr lang="ru-RU" sz="2000" dirty="0">
                <a:solidFill>
                  <a:srgbClr val="FFDE07"/>
                </a:solidFill>
                <a:latin typeface="Montserrat Black" panose="00000A00000000000000" pitchFamily="2" charset="-52"/>
              </a:rPr>
              <a:t>КАКИЕ ЗАДАЧИ РЕШАЕТ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Фиксирует правила работы с ЭДО внутри компании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Определяет роли и ответственность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Описание процессов: приём, отправка, подписи, возвраты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Порядок работы с контрагентами в спорных ситуациях</a:t>
            </a:r>
          </a:p>
          <a:p>
            <a:pPr>
              <a:spcBef>
                <a:spcPts val="600"/>
              </a:spcBef>
            </a:pPr>
            <a:endParaRPr lang="ru-RU" sz="2000" dirty="0">
              <a:solidFill>
                <a:srgbClr val="FFDE07"/>
              </a:solidFill>
              <a:latin typeface="Montserr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7062736"/>
      </p:ext>
    </p:extLst>
  </p:cSld>
  <p:clrMapOvr>
    <a:masterClrMapping/>
  </p:clrMapOvr>
  <p:transition spd="slow"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8688E80A-38AA-44B7-ACAB-ADF5F1C536B5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СОГЛАШЕНИЕ ОБ ЭДО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2B410-A1A4-4913-8787-AB6A6A040ED9}"/>
              </a:ext>
            </a:extLst>
          </p:cNvPr>
          <p:cNvSpPr txBox="1"/>
          <p:nvPr/>
        </p:nvSpPr>
        <p:spPr>
          <a:xfrm>
            <a:off x="1440557" y="4310261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Перечень документов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E2DF2-ED37-460B-95E1-5E4B39C99EEF}"/>
              </a:ext>
            </a:extLst>
          </p:cNvPr>
          <p:cNvSpPr txBox="1"/>
          <p:nvPr/>
        </p:nvSpPr>
        <p:spPr>
          <a:xfrm>
            <a:off x="13537901" y="4606602"/>
            <a:ext cx="3024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Сроки подписания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3592EF-CEEC-416F-B26B-294A2BFB6966}"/>
              </a:ext>
            </a:extLst>
          </p:cNvPr>
          <p:cNvSpPr/>
          <p:nvPr/>
        </p:nvSpPr>
        <p:spPr>
          <a:xfrm>
            <a:off x="11377661" y="1380088"/>
            <a:ext cx="9433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tx1">
                    <a:lumMod val="85000"/>
                    <a:lumOff val="15000"/>
                  </a:schemeClr>
                </a:solidFill>
                <a:latin typeface="Google Sans"/>
              </a:rPr>
              <a:t>соглашение об использовании электронного документооборота, то есть обмене юридически значимыми документами в цифровом формате вместо бумажных. Стороны заключают такое соглашение, чтобы определить правила, по которым будут обмениваться электронными документами (например, договорами, счетами, актами), используя электронные подписи для придания им юридической сил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DA0AD69-E4E4-4F71-A5A6-0D073494166A}"/>
              </a:ext>
            </a:extLst>
          </p:cNvPr>
          <p:cNvSpPr txBox="1"/>
          <p:nvPr/>
        </p:nvSpPr>
        <p:spPr>
          <a:xfrm>
            <a:off x="504453" y="360697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FFDE07"/>
                </a:solidFill>
                <a:latin typeface="Montserrat Black" panose="00000A00000000000000" pitchFamily="2" charset="-52"/>
              </a:defRPr>
            </a:lvl1pPr>
          </a:lstStyle>
          <a:p>
            <a:r>
              <a:rPr lang="ru-RU" sz="2400" dirty="0"/>
              <a:t>ЧТО ТОЧНО СТОИТ ВКЛЮЧИТЬ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97AB86-A24A-42BF-AD7B-851DE0D58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2" y="4319593"/>
            <a:ext cx="720000" cy="7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016061-F495-4A4B-9FB0-5881366CC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" y="5315365"/>
            <a:ext cx="720000" cy="7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46B5CB-9A84-469F-95F1-3A119639EECB}"/>
              </a:ext>
            </a:extLst>
          </p:cNvPr>
          <p:cNvSpPr txBox="1"/>
          <p:nvPr/>
        </p:nvSpPr>
        <p:spPr>
          <a:xfrm>
            <a:off x="1440557" y="5301636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Форматы документов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0B99E2-04DE-418B-8C37-30007C6E5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37" y="4302100"/>
            <a:ext cx="720000" cy="7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8072EA-EF62-4C8C-8603-B97E362F3013}"/>
              </a:ext>
            </a:extLst>
          </p:cNvPr>
          <p:cNvSpPr txBox="1"/>
          <p:nvPr/>
        </p:nvSpPr>
        <p:spPr>
          <a:xfrm>
            <a:off x="6337101" y="4310261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Операторов</a:t>
            </a:r>
            <a:b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и идентификаторы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69C1CD-FDE6-4A7E-A032-F81F21A72BB2}"/>
              </a:ext>
            </a:extLst>
          </p:cNvPr>
          <p:cNvSpPr txBox="1"/>
          <p:nvPr/>
        </p:nvSpPr>
        <p:spPr>
          <a:xfrm>
            <a:off x="472058" y="1604124"/>
            <a:ext cx="7665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Это не обязательно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Это не дает 100% гарантию, что все будет хорошо</a:t>
            </a:r>
          </a:p>
          <a:p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НО</a:t>
            </a:r>
          </a:p>
          <a:p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Застрахует вас, по важным для вас пунктам, если контрагент будет упрямый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AC3DAF-55E1-4B4B-A149-B45284B82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37" y="5378865"/>
            <a:ext cx="720000" cy="72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62ACB4-7E9C-442E-97B2-E38A6ED812D3}"/>
              </a:ext>
            </a:extLst>
          </p:cNvPr>
          <p:cNvSpPr txBox="1"/>
          <p:nvPr/>
        </p:nvSpPr>
        <p:spPr>
          <a:xfrm>
            <a:off x="6337101" y="5296701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Сроки и порядок подписания</a:t>
            </a:r>
          </a:p>
        </p:txBody>
      </p:sp>
    </p:spTree>
    <p:extLst>
      <p:ext uri="{BB962C8B-B14F-4D97-AF65-F5344CB8AC3E}">
        <p14:creationId xmlns:p14="http://schemas.microsoft.com/office/powerpoint/2010/main" val="2730912369"/>
      </p:ext>
    </p:extLst>
  </p:cSld>
  <p:clrMapOvr>
    <a:masterClrMapping/>
  </p:clrMapOvr>
  <p:transition spd="slow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F55E19F-7F86-4FAA-AF6B-41B7E43B8856}"/>
              </a:ext>
            </a:extLst>
          </p:cNvPr>
          <p:cNvSpPr/>
          <p:nvPr/>
        </p:nvSpPr>
        <p:spPr bwMode="auto">
          <a:xfrm>
            <a:off x="288429" y="5112295"/>
            <a:ext cx="4464496" cy="1008112"/>
          </a:xfrm>
          <a:prstGeom prst="roundRect">
            <a:avLst>
              <a:gd name="adj" fmla="val 26088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8EC08B53-E6B6-4792-B6AD-FE359C8FD5F2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РАБОТА С КОНТРАГЕНТАМИ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8D95E-F058-47EF-BF2A-5E9CD83303D6}"/>
              </a:ext>
            </a:extLst>
          </p:cNvPr>
          <p:cNvSpPr txBox="1"/>
          <p:nvPr/>
        </p:nvSpPr>
        <p:spPr>
          <a:xfrm>
            <a:off x="455219" y="198268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Понять кто из контрагентов уже в ЭДО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D09DB5-0723-4F64-97AA-D54940E55FF4}"/>
              </a:ext>
            </a:extLst>
          </p:cNvPr>
          <p:cNvSpPr/>
          <p:nvPr/>
        </p:nvSpPr>
        <p:spPr>
          <a:xfrm>
            <a:off x="5977061" y="1982688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DE07"/>
                </a:solidFill>
                <a:latin typeface="Montserrat" panose="00000500000000000000" pitchFamily="2" charset="-52"/>
              </a:rPr>
              <a:t>Проверить статус в списке контрагентов</a:t>
            </a:r>
            <a:endParaRPr lang="ru-RU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412B8-5864-45B8-AE9A-9208301C9BE7}"/>
              </a:ext>
            </a:extLst>
          </p:cNvPr>
          <p:cNvSpPr txBox="1"/>
          <p:nvPr/>
        </p:nvSpPr>
        <p:spPr>
          <a:xfrm>
            <a:off x="5977061" y="3053601"/>
            <a:ext cx="403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DE07"/>
                </a:solidFill>
                <a:latin typeface="Montserrat" panose="00000500000000000000" pitchFamily="2" charset="-52"/>
              </a:rPr>
              <a:t>Предложить доступные решения 1С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0BA63-CFEC-4499-AD43-2E5345FD213B}"/>
              </a:ext>
            </a:extLst>
          </p:cNvPr>
          <p:cNvSpPr txBox="1"/>
          <p:nvPr/>
        </p:nvSpPr>
        <p:spPr>
          <a:xfrm>
            <a:off x="6034243" y="3900353"/>
            <a:ext cx="4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DE07"/>
                </a:solidFill>
                <a:latin typeface="Montserrat" panose="00000500000000000000" pitchFamily="2" charset="-52"/>
              </a:rPr>
              <a:t>Передать инструкцию вендора или разработать собственную</a:t>
            </a:r>
          </a:p>
          <a:p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DFFDD-C300-4A1F-AB0D-DF88B563AAA4}"/>
              </a:ext>
            </a:extLst>
          </p:cNvPr>
          <p:cNvSpPr txBox="1"/>
          <p:nvPr/>
        </p:nvSpPr>
        <p:spPr>
          <a:xfrm>
            <a:off x="432445" y="5112295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Без регулярной работы</a:t>
            </a:r>
            <a:b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с контрагентами объем ЭДО</a:t>
            </a:r>
            <a:b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rgbClr val="C00000"/>
                </a:solidFill>
                <a:latin typeface="Montserrat" panose="00000500000000000000" pitchFamily="2" charset="-52"/>
              </a:rPr>
              <a:t>не будет расти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2A112-AD12-4AED-9D43-B2D976FCD4F3}"/>
              </a:ext>
            </a:extLst>
          </p:cNvPr>
          <p:cNvSpPr txBox="1"/>
          <p:nvPr/>
        </p:nvSpPr>
        <p:spPr>
          <a:xfrm>
            <a:off x="455219" y="3095409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У контрагента нет ЭДО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31365-3485-481D-B1D8-DF480BAA122C}"/>
              </a:ext>
            </a:extLst>
          </p:cNvPr>
          <p:cNvSpPr txBox="1"/>
          <p:nvPr/>
        </p:nvSpPr>
        <p:spPr>
          <a:xfrm>
            <a:off x="432445" y="3900353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Не понимают как отправить</a:t>
            </a:r>
            <a:b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 нужном формате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94DF33-0484-4005-A879-35243D27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24933" y="2079122"/>
            <a:ext cx="508337" cy="508337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C9791B-6B9E-4968-B48B-1DCD5DB1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24933" y="3091516"/>
            <a:ext cx="508337" cy="508337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FBFA90-F828-4A39-9F90-C991A439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55402" y="4000127"/>
            <a:ext cx="508337" cy="508337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2088"/>
      </p:ext>
    </p:extLst>
  </p:cSld>
  <p:clrMapOvr>
    <a:masterClrMapping/>
  </p:clrMapOvr>
  <p:transition spd="slow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C85FEC1-4A9A-46AE-90E5-104480F2416D}"/>
              </a:ext>
            </a:extLst>
          </p:cNvPr>
          <p:cNvSpPr/>
          <p:nvPr/>
        </p:nvSpPr>
        <p:spPr bwMode="auto">
          <a:xfrm>
            <a:off x="216421" y="2880173"/>
            <a:ext cx="3657929" cy="26642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40435DF3-53F6-4516-A79D-8BFC5BDBCF0C}"/>
              </a:ext>
            </a:extLst>
          </p:cNvPr>
          <p:cNvSpPr/>
          <p:nvPr/>
        </p:nvSpPr>
        <p:spPr bwMode="auto">
          <a:xfrm>
            <a:off x="3927596" y="2880047"/>
            <a:ext cx="3657929" cy="26642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C5F24A1-2F81-48BC-A59E-F767BF4D6A36}"/>
              </a:ext>
            </a:extLst>
          </p:cNvPr>
          <p:cNvSpPr/>
          <p:nvPr/>
        </p:nvSpPr>
        <p:spPr bwMode="auto">
          <a:xfrm>
            <a:off x="7633245" y="2880173"/>
            <a:ext cx="3657929" cy="26642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3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FE182DE6-055D-4C07-9A79-B1E4837706F1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АВТОМАТИЗАЦИЯ РУТИНЫ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81639-3062-476A-B33F-917B10BD2EAD}"/>
              </a:ext>
            </a:extLst>
          </p:cNvPr>
          <p:cNvSpPr txBox="1"/>
          <p:nvPr/>
        </p:nvSpPr>
        <p:spPr>
          <a:xfrm>
            <a:off x="6121077" y="6840487"/>
            <a:ext cx="820891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Автополучение</a:t>
            </a:r>
            <a:r>
              <a:rPr lang="ru-RU" dirty="0"/>
              <a:t> или выборочное получение</a:t>
            </a:r>
          </a:p>
          <a:p>
            <a:r>
              <a:rPr lang="ru-RU" dirty="0" err="1"/>
              <a:t>Автопринятие</a:t>
            </a:r>
            <a:r>
              <a:rPr lang="ru-RU" dirty="0"/>
              <a:t> приглашений</a:t>
            </a:r>
          </a:p>
          <a:p>
            <a:r>
              <a:rPr lang="ru-RU" dirty="0" err="1"/>
              <a:t>Автоотправка</a:t>
            </a:r>
            <a:r>
              <a:rPr lang="ru-RU" dirty="0"/>
              <a:t> – разделить подписание и отправку</a:t>
            </a:r>
          </a:p>
          <a:p>
            <a:r>
              <a:rPr lang="ru-RU" dirty="0"/>
              <a:t>Массовая обработка документов как учетных так и ЭДО</a:t>
            </a:r>
          </a:p>
          <a:p>
            <a:r>
              <a:rPr lang="ru-RU" dirty="0"/>
              <a:t>Массовые рассылки</a:t>
            </a:r>
          </a:p>
          <a:p>
            <a:r>
              <a:rPr lang="ru-RU" dirty="0"/>
              <a:t>Настроить </a:t>
            </a:r>
            <a:r>
              <a:rPr lang="ru-RU" dirty="0" err="1"/>
              <a:t>коррекно</a:t>
            </a:r>
            <a:r>
              <a:rPr lang="ru-RU" dirty="0"/>
              <a:t> сопоставление номенклатуры</a:t>
            </a:r>
          </a:p>
          <a:p>
            <a:r>
              <a:rPr lang="ru-RU" dirty="0"/>
              <a:t>Правила проверки в МЧД</a:t>
            </a:r>
          </a:p>
          <a:p>
            <a:r>
              <a:rPr lang="ru-RU" dirty="0"/>
              <a:t>Массовая проверка МЧД</a:t>
            </a:r>
          </a:p>
          <a:p>
            <a:br>
              <a:rPr lang="ru-RU" dirty="0"/>
            </a:br>
            <a:r>
              <a:rPr lang="ru-RU" dirty="0"/>
              <a:t>Чем меньше ручной работы — тем меньше ошибок и меньше нервов.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7853DA-57FD-4D87-8AAA-10274B1F7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7" y="1871935"/>
            <a:ext cx="72000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A78D2-4079-4780-8A2E-95522475F5F7}"/>
              </a:ext>
            </a:extLst>
          </p:cNvPr>
          <p:cNvSpPr txBox="1"/>
          <p:nvPr/>
        </p:nvSpPr>
        <p:spPr>
          <a:xfrm>
            <a:off x="1080437" y="2024186"/>
            <a:ext cx="792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Задействовать функционал программы на </a:t>
            </a:r>
            <a:r>
              <a:rPr lang="ru-RU" dirty="0">
                <a:solidFill>
                  <a:srgbClr val="FF0000"/>
                </a:solidFill>
                <a:latin typeface="Montserrat" panose="00000500000000000000" pitchFamily="2" charset="-52"/>
              </a:rPr>
              <a:t>100%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493D5D-7DC3-4424-97A6-C51784E40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6" y="2977487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C6C8B-66CF-40FB-8DBC-E57A28726848}"/>
              </a:ext>
            </a:extLst>
          </p:cNvPr>
          <p:cNvSpPr txBox="1"/>
          <p:nvPr/>
        </p:nvSpPr>
        <p:spPr>
          <a:xfrm>
            <a:off x="1081127" y="2970291"/>
            <a:ext cx="3096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Настройки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 err="1">
                <a:solidFill>
                  <a:schemeClr val="tx1"/>
                </a:solidFill>
                <a:latin typeface="Montserrat" panose="00000500000000000000" pitchFamily="2" charset="-52"/>
              </a:rPr>
              <a:t>Автополучение</a:t>
            </a: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 или выборочное получение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 err="1">
                <a:solidFill>
                  <a:schemeClr val="tx1"/>
                </a:solidFill>
                <a:latin typeface="Montserrat" panose="00000500000000000000" pitchFamily="2" charset="-52"/>
              </a:rPr>
              <a:t>Автопринятие</a:t>
            </a: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 приглашений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»"/>
            </a:pPr>
            <a:r>
              <a:rPr lang="ru-RU" sz="2000" b="0" dirty="0" err="1">
                <a:solidFill>
                  <a:schemeClr val="tx1"/>
                </a:solidFill>
                <a:latin typeface="Montserrat" panose="00000500000000000000" pitchFamily="2" charset="-52"/>
              </a:rPr>
              <a:t>Автоотправка</a:t>
            </a:r>
            <a:endParaRPr lang="ru-RU" sz="2000" b="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E4D061-A77E-455E-A44B-7CEA6D0DA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12" y="2980778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615BE2-9F6D-41C2-8F30-6060E2381EDB}"/>
              </a:ext>
            </a:extLst>
          </p:cNvPr>
          <p:cNvSpPr txBox="1"/>
          <p:nvPr/>
        </p:nvSpPr>
        <p:spPr>
          <a:xfrm>
            <a:off x="4752925" y="2952181"/>
            <a:ext cx="3096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Документы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Массовое формирование/ подписание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Массовые рассылки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0EC21E-5009-4385-9BB6-E58DA22D5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69" y="2977487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97F29C-0BD5-4F7B-9586-C2036BB36862}"/>
              </a:ext>
            </a:extLst>
          </p:cNvPr>
          <p:cNvSpPr txBox="1"/>
          <p:nvPr/>
        </p:nvSpPr>
        <p:spPr>
          <a:xfrm>
            <a:off x="8497341" y="2952182"/>
            <a:ext cx="3096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Montserrat Black" panose="00000A00000000000000" pitchFamily="2" charset="-52"/>
              </a:rPr>
              <a:t>МЧД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Использование правил проверки полномочий</a:t>
            </a:r>
          </a:p>
          <a:p>
            <a:pPr marL="342900" indent="-342900">
              <a:buClr>
                <a:srgbClr val="C00000"/>
              </a:buClr>
              <a:buFont typeface="Montserrat" panose="00000500000000000000" pitchFamily="2" charset="-52"/>
              <a:buChar char="»"/>
            </a:pPr>
            <a:r>
              <a:rPr lang="ru-RU" sz="2000" b="0" dirty="0">
                <a:solidFill>
                  <a:schemeClr val="tx1"/>
                </a:solidFill>
                <a:latin typeface="Montserrat" panose="00000500000000000000" pitchFamily="2" charset="-52"/>
              </a:rPr>
              <a:t>Массовая проверка доверенностей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2564446411"/>
      </p:ext>
    </p:extLst>
  </p:cSld>
  <p:clrMapOvr>
    <a:masterClrMapping/>
  </p:clrMapOvr>
  <p:transition spd="slow"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959364-0A61-4961-B62C-23B61A66A157}"/>
              </a:ext>
            </a:extLst>
          </p:cNvPr>
          <p:cNvSpPr txBox="1"/>
          <p:nvPr/>
        </p:nvSpPr>
        <p:spPr>
          <a:xfrm>
            <a:off x="13105853" y="3823702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Четкий маршрут: менеджер → бухгалтер → директор (при необходимости).</a:t>
            </a:r>
            <a:br>
              <a:rPr lang="ru-RU" dirty="0"/>
            </a:br>
            <a:r>
              <a:rPr lang="ru-RU" dirty="0"/>
              <a:t>Сроки согласования.</a:t>
            </a:r>
            <a:br>
              <a:rPr lang="ru-RU" dirty="0"/>
            </a:br>
            <a:r>
              <a:rPr lang="ru-RU" dirty="0"/>
              <a:t>Без маршрута → документ неделями «лежит».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E36391-98AA-4473-A82D-EE3C11385ECE}"/>
              </a:ext>
            </a:extLst>
          </p:cNvPr>
          <p:cNvSpPr txBox="1">
            <a:spLocks/>
          </p:cNvSpPr>
          <p:nvPr/>
        </p:nvSpPr>
        <p:spPr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800" b="0">
                <a:solidFill>
                  <a:schemeClr val="tx2"/>
                </a:solidFill>
                <a:latin typeface="Montserrat ExtraBold" panose="00000900000000000000" pitchFamily="2" charset="-52"/>
                <a:ea typeface="+mj-ea"/>
                <a:cs typeface="+mj-cs"/>
              </a:defRPr>
            </a:lvl1pPr>
            <a:lvl2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dirty="0"/>
              <a:t>СОГЛАСОВАНИЕ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B31A8-1458-4AA5-845A-414DF4A81B84}"/>
              </a:ext>
            </a:extLst>
          </p:cNvPr>
          <p:cNvSpPr txBox="1"/>
          <p:nvPr/>
        </p:nvSpPr>
        <p:spPr>
          <a:xfrm>
            <a:off x="13105853" y="1655911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ДО – отличные маршруты</a:t>
            </a:r>
          </a:p>
          <a:p>
            <a:r>
              <a:rPr lang="ru-RU" dirty="0"/>
              <a:t>В </a:t>
            </a:r>
            <a:r>
              <a:rPr lang="en-US" dirty="0"/>
              <a:t>ERP </a:t>
            </a:r>
            <a:r>
              <a:rPr lang="ru-RU" dirty="0"/>
              <a:t>маршруты попроще</a:t>
            </a:r>
          </a:p>
          <a:p>
            <a:r>
              <a:rPr lang="ru-RU" dirty="0"/>
              <a:t>В 1С-ЭДО есть перенаправление</a:t>
            </a:r>
          </a:p>
          <a:p>
            <a:r>
              <a:rPr lang="ru-RU" dirty="0"/>
              <a:t>Еще можно использовать систему взаимодействия</a:t>
            </a:r>
          </a:p>
          <a:p>
            <a:r>
              <a:rPr lang="ru-RU" dirty="0"/>
              <a:t>ЦЕЛЬ – оставить след кем принято решение по действиям с документом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CDBA8-F0D0-418D-970B-3C36672316E2}"/>
              </a:ext>
            </a:extLst>
          </p:cNvPr>
          <p:cNvSpPr txBox="1"/>
          <p:nvPr/>
        </p:nvSpPr>
        <p:spPr>
          <a:xfrm>
            <a:off x="468449" y="2925086"/>
            <a:ext cx="62646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КАК?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1С:Документооборот - процессы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1C</a:t>
            </a:r>
            <a:r>
              <a:rPr lang="ru-RU" alt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:</a:t>
            </a:r>
            <a:r>
              <a:rPr lang="en-US" alt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ERP</a:t>
            </a:r>
            <a:r>
              <a:rPr lang="ru-RU" alt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/УТ/КА</a:t>
            </a: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– бизнес-процессы и задачи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1С-ЭДО – маршруты для исходящих, перенаправление, комментарии, встроенные чаты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D9C48-F3D1-4F88-A2C2-7B107A11E850}"/>
              </a:ext>
            </a:extLst>
          </p:cNvPr>
          <p:cNvSpPr txBox="1"/>
          <p:nvPr/>
        </p:nvSpPr>
        <p:spPr>
          <a:xfrm>
            <a:off x="494879" y="1511895"/>
            <a:ext cx="613025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ПОЧЕМУ?</a:t>
            </a:r>
          </a:p>
          <a:p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Если на вашем предприятии есть бизнес-процессы, документы нуждаются в маршрутизации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FF0F9-0D45-44DE-AFC1-187262CA6233}"/>
              </a:ext>
            </a:extLst>
          </p:cNvPr>
          <p:cNvSpPr txBox="1"/>
          <p:nvPr/>
        </p:nvSpPr>
        <p:spPr>
          <a:xfrm>
            <a:off x="494879" y="4925634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DE07"/>
                </a:solidFill>
                <a:latin typeface="Montserrat Black" panose="00000A00000000000000" pitchFamily="2" charset="-52"/>
              </a:rPr>
              <a:t>ДЛЯ ЧЕГО?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Контроль статусов</a:t>
            </a:r>
            <a:b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Зафиксировать ответственных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минимизировать ручную обработку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EDD485-724D-485C-A208-C1F4D4C20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0"/>
            <a:ext cx="404971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404693"/>
      </p:ext>
    </p:extLst>
  </p:cSld>
  <p:clrMapOvr>
    <a:masterClrMapping/>
  </p:clrMapOvr>
  <p:transition spd="slow">
    <p:strips dir="l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124230</TotalTime>
  <Words>2832</Words>
  <Application>Microsoft Office PowerPoint</Application>
  <PresentationFormat>Произвольный</PresentationFormat>
  <Paragraphs>257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Google Sans</vt:lpstr>
      <vt:lpstr>Arial</vt:lpstr>
      <vt:lpstr>Montserrat Medium</vt:lpstr>
      <vt:lpstr>Montserrat ExtraBold</vt:lpstr>
      <vt:lpstr>Gadugi</vt:lpstr>
      <vt:lpstr>Futura PT Demi</vt:lpstr>
      <vt:lpstr>Calibri</vt:lpstr>
      <vt:lpstr>Montserrat</vt:lpstr>
      <vt:lpstr>Times New Roman</vt:lpstr>
      <vt:lpstr>Montserrat Black</vt:lpstr>
      <vt:lpstr>3_Специальное оформление</vt:lpstr>
      <vt:lpstr>4_Специальное оформление</vt:lpstr>
      <vt:lpstr>ЭДО БЕЗ НЕРВОВ: КАК ПРЕВРАТИТЬ ХАОС ДОКУМЕНТОВ В УПРАВЛЯЕМЫЙ ПРОЦЕСС</vt:lpstr>
      <vt:lpstr>Презентация PowerPoint</vt:lpstr>
      <vt:lpstr>Презентация PowerPoint</vt:lpstr>
      <vt:lpstr>ПОДДЕРЖАНИЕ КОМПЕТЕНЦИЙ СОТРУДНИКОВ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Кузора Игорь Вячеславович</dc:creator>
  <cp:lastModifiedBy>Головин Денис Александрович</cp:lastModifiedBy>
  <cp:revision>3381</cp:revision>
  <cp:lastPrinted>2015-05-12T12:08:53Z</cp:lastPrinted>
  <dcterms:created xsi:type="dcterms:W3CDTF">2004-06-25T18:36:23Z</dcterms:created>
  <dcterms:modified xsi:type="dcterms:W3CDTF">2025-12-11T19:41:35Z</dcterms:modified>
</cp:coreProperties>
</file>