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</p:sldMasterIdLst>
  <p:notesMasterIdLst>
    <p:notesMasterId r:id="rId50"/>
  </p:notesMasterIdLst>
  <p:handoutMasterIdLst>
    <p:handoutMasterId r:id="rId51"/>
  </p:handoutMasterIdLst>
  <p:sldIdLst>
    <p:sldId id="2816" r:id="rId4"/>
    <p:sldId id="2824" r:id="rId5"/>
    <p:sldId id="2825" r:id="rId6"/>
    <p:sldId id="2859" r:id="rId7"/>
    <p:sldId id="2863" r:id="rId8"/>
    <p:sldId id="2860" r:id="rId9"/>
    <p:sldId id="2861" r:id="rId10"/>
    <p:sldId id="2862" r:id="rId11"/>
    <p:sldId id="2147377467" r:id="rId12"/>
    <p:sldId id="2147377468" r:id="rId13"/>
    <p:sldId id="2879" r:id="rId14"/>
    <p:sldId id="2887" r:id="rId15"/>
    <p:sldId id="2845" r:id="rId16"/>
    <p:sldId id="2846" r:id="rId17"/>
    <p:sldId id="2847" r:id="rId18"/>
    <p:sldId id="2848" r:id="rId19"/>
    <p:sldId id="2883" r:id="rId20"/>
    <p:sldId id="2851" r:id="rId21"/>
    <p:sldId id="2856" r:id="rId22"/>
    <p:sldId id="2857" r:id="rId23"/>
    <p:sldId id="2884" r:id="rId24"/>
    <p:sldId id="2858" r:id="rId25"/>
    <p:sldId id="2147377479" r:id="rId26"/>
    <p:sldId id="2147377480" r:id="rId27"/>
    <p:sldId id="2839" r:id="rId28"/>
    <p:sldId id="2147377481" r:id="rId29"/>
    <p:sldId id="2147377482" r:id="rId30"/>
    <p:sldId id="2147377483" r:id="rId31"/>
    <p:sldId id="2864" r:id="rId32"/>
    <p:sldId id="2865" r:id="rId33"/>
    <p:sldId id="2886" r:id="rId34"/>
    <p:sldId id="2870" r:id="rId35"/>
    <p:sldId id="2871" r:id="rId36"/>
    <p:sldId id="2866" r:id="rId37"/>
    <p:sldId id="2874" r:id="rId38"/>
    <p:sldId id="2875" r:id="rId39"/>
    <p:sldId id="2147377470" r:id="rId40"/>
    <p:sldId id="2147377469" r:id="rId41"/>
    <p:sldId id="2147377472" r:id="rId42"/>
    <p:sldId id="2147377471" r:id="rId43"/>
    <p:sldId id="2147377473" r:id="rId44"/>
    <p:sldId id="2147377476" r:id="rId45"/>
    <p:sldId id="2147377475" r:id="rId46"/>
    <p:sldId id="2147377478" r:id="rId47"/>
    <p:sldId id="2147377477" r:id="rId48"/>
    <p:sldId id="2683" r:id="rId49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  <p:cmAuthor id="2" name="Ерилов Павел Александрович" initials="ЕПА" lastIdx="4" clrIdx="1">
    <p:extLst>
      <p:ext uri="{19B8F6BF-5375-455C-9EA6-DF929625EA0E}">
        <p15:presenceInfo xmlns:p15="http://schemas.microsoft.com/office/powerpoint/2012/main" userId="S-1-5-21-1935655697-606747145-839522115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FFFBE"/>
    <a:srgbClr val="FFFFDB"/>
    <a:srgbClr val="D5F4FF"/>
    <a:srgbClr val="FC6E51"/>
    <a:srgbClr val="603000"/>
    <a:srgbClr val="CC6600"/>
    <a:srgbClr val="FF9B08"/>
    <a:srgbClr val="F9E38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0" autoAdjust="0"/>
    <p:restoredTop sz="87173" autoAdjust="0"/>
  </p:normalViewPr>
  <p:slideViewPr>
    <p:cSldViewPr snapToGrid="0">
      <p:cViewPr varScale="1">
        <p:scale>
          <a:sx n="79" d="100"/>
          <a:sy n="79" d="100"/>
        </p:scale>
        <p:origin x="1051" y="67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883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734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40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42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059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17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32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49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23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745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129467-0A9A-4423-A69D-FCE91026A6B0}" type="slidenum">
              <a:rPr lang="ru-RU" altLang="ru-RU" smtClean="0">
                <a:latin typeface="Times New Roman" pitchFamily="18" charset="0"/>
              </a:rPr>
              <a:pPr/>
              <a:t>37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496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85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7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132FE5F-0AB4-4D4C-94C1-7F4D8267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638" y="107950"/>
            <a:ext cx="9045526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679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  <p:sldLayoutId id="214748683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3" y="1511895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76861" y="2015951"/>
            <a:ext cx="63095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2800" dirty="0">
                <a:solidFill>
                  <a:schemeClr val="tx1"/>
                </a:solidFill>
              </a:rPr>
              <a:t>Контроль и согласование изменений НСИ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371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42E876A-0854-4E25-8665-DDBBECFA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477574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объектов ВИБ к механизмам согласования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5614AC2-EBD9-4F17-97C2-47AA98BC1812}"/>
              </a:ext>
            </a:extLst>
          </p:cNvPr>
          <p:cNvSpPr txBox="1">
            <a:spLocks/>
          </p:cNvSpPr>
          <p:nvPr/>
        </p:nvSpPr>
        <p:spPr>
          <a:xfrm>
            <a:off x="271463" y="1606550"/>
            <a:ext cx="10934700" cy="45138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Внешняя информационная база</a:t>
            </a:r>
          </a:p>
          <a:p>
            <a:pPr lvl="1"/>
            <a:r>
              <a:rPr lang="ru-RU" b="0" dirty="0"/>
              <a:t>Устанавливается расширение </a:t>
            </a:r>
            <a:r>
              <a:rPr lang="en-US" b="0" dirty="0" err="1"/>
              <a:t>MDM_Management</a:t>
            </a:r>
            <a:r>
              <a:rPr lang="en-US" b="0" dirty="0"/>
              <a:t> </a:t>
            </a:r>
            <a:r>
              <a:rPr lang="ru-RU" b="0" dirty="0"/>
              <a:t>из поставки</a:t>
            </a:r>
          </a:p>
          <a:p>
            <a:pPr lvl="1"/>
            <a:r>
              <a:rPr lang="ru-RU" b="0" dirty="0"/>
              <a:t>Производятся действия, аналогичные подключению объектов текущей ИБ</a:t>
            </a:r>
          </a:p>
          <a:p>
            <a:r>
              <a:rPr lang="ru-RU" b="0" dirty="0"/>
              <a:t>Мастер – база линейки УХ</a:t>
            </a:r>
          </a:p>
          <a:p>
            <a:pPr lvl="1"/>
            <a:r>
              <a:rPr lang="ru-RU" b="0" dirty="0"/>
              <a:t>Устанавливается флаг «Контролировать НСИ во внешних информационных базах»</a:t>
            </a:r>
          </a:p>
          <a:p>
            <a:pPr lvl="1"/>
            <a:r>
              <a:rPr lang="ru-RU" b="0" dirty="0"/>
              <a:t>Указываются параметры подключения к мастер – базе со стороны внешних ИБ</a:t>
            </a:r>
          </a:p>
          <a:p>
            <a:pPr lvl="1"/>
            <a:r>
              <a:rPr lang="ru-RU" b="0" dirty="0"/>
              <a:t>Запускается регламентное задание «Автоматический обмен данными контроля НСИ»</a:t>
            </a:r>
          </a:p>
          <a:p>
            <a:pPr lvl="1"/>
            <a:r>
              <a:rPr lang="ru-RU" b="0" dirty="0"/>
              <a:t>Обновляется информация по метаданных типа ВИБ, которые будут контролироваться</a:t>
            </a:r>
          </a:p>
          <a:p>
            <a:pPr lvl="1"/>
            <a:r>
              <a:rPr lang="ru-RU" b="0" dirty="0"/>
              <a:t>Создается настройка соответствия для перечисления «</a:t>
            </a:r>
            <a:r>
              <a:rPr lang="ru-RU" b="0" dirty="0" err="1"/>
              <a:t>ВидыОперацийИзмененияНСИ</a:t>
            </a:r>
            <a:r>
              <a:rPr lang="ru-RU" b="0" dirty="0"/>
              <a:t>»</a:t>
            </a:r>
          </a:p>
          <a:p>
            <a:pPr lvl="1"/>
            <a:r>
              <a:rPr lang="ru-RU" b="0" dirty="0"/>
              <a:t>В форме элемента справочника «Типы информационных баз» устанавливается флаг «Контролировать НСИ»</a:t>
            </a:r>
          </a:p>
          <a:p>
            <a:endParaRPr lang="ru-RU" b="0" dirty="0"/>
          </a:p>
          <a:p>
            <a:pPr marL="0" indent="0">
              <a:buNone/>
            </a:pPr>
            <a:endParaRPr lang="ru-RU" b="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1199FC7-DBA9-4036-AB75-E2146DAD5450}"/>
              </a:ext>
            </a:extLst>
          </p:cNvPr>
          <p:cNvGrpSpPr/>
          <p:nvPr/>
        </p:nvGrpSpPr>
        <p:grpSpPr>
          <a:xfrm>
            <a:off x="451754" y="1585880"/>
            <a:ext cx="10618566" cy="4346846"/>
            <a:chOff x="1404907" y="1593676"/>
            <a:chExt cx="8712260" cy="3292822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C0FF1CE-1EB0-42AB-832F-8D92F9A47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4908" y="1593676"/>
              <a:ext cx="8712259" cy="3292822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2E28D19-BD90-431B-9BBF-7FB63EFD0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907" y="4091830"/>
              <a:ext cx="1755735" cy="490109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381000" indent="-3810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altLang="ru-RU" b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0565EA7-73DF-42CB-AD07-E32DCC60D40B}"/>
              </a:ext>
            </a:extLst>
          </p:cNvPr>
          <p:cNvGrpSpPr/>
          <p:nvPr/>
        </p:nvGrpSpPr>
        <p:grpSpPr>
          <a:xfrm>
            <a:off x="830989" y="2324337"/>
            <a:ext cx="9456558" cy="3608389"/>
            <a:chOff x="5069983" y="2512018"/>
            <a:chExt cx="9456558" cy="3608389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5F07EF3-516A-49E9-9345-0C2AD6C6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9983" y="2512018"/>
              <a:ext cx="9456558" cy="3591674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1C4F966-6EED-4152-8B15-A80FAFEE3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983" y="5013343"/>
              <a:ext cx="5833243" cy="1107064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381000" indent="-3810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altLang="ru-RU" b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5338524-2A99-435D-A888-4135FE1D8638}"/>
              </a:ext>
            </a:extLst>
          </p:cNvPr>
          <p:cNvGrpSpPr/>
          <p:nvPr/>
        </p:nvGrpSpPr>
        <p:grpSpPr>
          <a:xfrm>
            <a:off x="1797454" y="1758295"/>
            <a:ext cx="7927165" cy="4497142"/>
            <a:chOff x="315911" y="-1039131"/>
            <a:chExt cx="7927165" cy="4497142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B79264E-0082-49AA-8239-FAE3AE64C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911" y="-1039131"/>
              <a:ext cx="7927165" cy="4497142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737892-E6C7-4D0D-B51D-01E72CC76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12" y="499486"/>
              <a:ext cx="5339454" cy="891992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381000" indent="-3810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altLang="ru-RU" b="0"/>
            </a:p>
          </p:txBody>
        </p:sp>
      </p:grpSp>
    </p:spTree>
    <p:extLst>
      <p:ext uri="{BB962C8B-B14F-4D97-AF65-F5344CB8AC3E}">
        <p14:creationId xmlns:p14="http://schemas.microsoft.com/office/powerpoint/2010/main" val="19755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2497763"/>
          </a:xfrm>
        </p:spPr>
        <p:txBody>
          <a:bodyPr/>
          <a:lstStyle/>
          <a:p>
            <a:r>
              <a:rPr lang="ru-RU" dirty="0"/>
              <a:t>Для каждой информационной базы определяется роль в процессе создания элементов справочников в рамках централизованного управления НСИ</a:t>
            </a:r>
          </a:p>
          <a:p>
            <a:pPr lvl="1"/>
            <a:r>
              <a:rPr lang="ru-RU" dirty="0"/>
              <a:t>поставщик и потребитель: двусторонний обмен элементами</a:t>
            </a:r>
          </a:p>
          <a:p>
            <a:pPr lvl="1"/>
            <a:r>
              <a:rPr lang="ru-RU" dirty="0"/>
              <a:t>поставщик: элементы создаются и изменяются только в рамках данной базы, экспорт элементов в нее не производится</a:t>
            </a:r>
            <a:endParaRPr lang="en-US" dirty="0"/>
          </a:p>
          <a:p>
            <a:pPr lvl="1"/>
            <a:r>
              <a:rPr lang="ru-RU" dirty="0"/>
              <a:t>потребитель: интерактивное создание элементов запрещено, данные поступают только из внешних систем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Поставщики и потребители НСИ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D9A6CB-A0D1-4D40-B60D-C00D0EB8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251" y="3788570"/>
            <a:ext cx="6048672" cy="25450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91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DF04A-E969-4E2C-817E-B3657648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6" y="143743"/>
            <a:ext cx="799288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207FB-46A0-402E-BD7E-40C8DD404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54" y="1784507"/>
            <a:ext cx="8605155" cy="4500053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7AAA48-59F7-435B-A77E-B891A1D7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2805" y="3384103"/>
            <a:ext cx="4104456" cy="129614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25026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F1A00C-B0CE-4277-A16A-6B2F1F36C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70" y="1761744"/>
            <a:ext cx="8425333" cy="45026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37D167-3047-4309-A1AF-9C712E71A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005" y="2952055"/>
            <a:ext cx="1872208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6EE893-3575-435F-BBE6-C6292EC9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6" y="143743"/>
            <a:ext cx="799288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</p:spTree>
    <p:extLst>
      <p:ext uri="{BB962C8B-B14F-4D97-AF65-F5344CB8AC3E}">
        <p14:creationId xmlns:p14="http://schemas.microsoft.com/office/powerpoint/2010/main" val="16610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953695-8088-4CD3-9A85-047FB1F0D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7" y="1754241"/>
            <a:ext cx="8480399" cy="443817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C16FE7-0798-476F-846A-AF27F206B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165" y="2952055"/>
            <a:ext cx="2880320" cy="36004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DF877C9-0E9F-4DD4-AC6D-16F1D08D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6" y="143743"/>
            <a:ext cx="799288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</p:spTree>
    <p:extLst>
      <p:ext uri="{BB962C8B-B14F-4D97-AF65-F5344CB8AC3E}">
        <p14:creationId xmlns:p14="http://schemas.microsoft.com/office/powerpoint/2010/main" val="25349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207FB-46A0-402E-BD7E-40C8DD404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54" y="1784507"/>
            <a:ext cx="8605155" cy="45000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7AAA48-59F7-435B-A77E-B891A1D7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2805" y="3384103"/>
            <a:ext cx="4104456" cy="129614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C02C9DD-FBBA-4607-8D9B-1038093B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6" y="143743"/>
            <a:ext cx="799288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</p:spTree>
    <p:extLst>
      <p:ext uri="{BB962C8B-B14F-4D97-AF65-F5344CB8AC3E}">
        <p14:creationId xmlns:p14="http://schemas.microsoft.com/office/powerpoint/2010/main" val="17000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E10412-5F7E-49A8-A51D-8117DF2AB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6" y="1799927"/>
            <a:ext cx="8514961" cy="445288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F1C93B0-A872-477E-984F-9F6C930B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6" y="143743"/>
            <a:ext cx="799288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</p:spTree>
    <p:extLst>
      <p:ext uri="{BB962C8B-B14F-4D97-AF65-F5344CB8AC3E}">
        <p14:creationId xmlns:p14="http://schemas.microsoft.com/office/powerpoint/2010/main" val="135673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A0F1D7D0-A624-4208-A270-D4C74D5E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77" y="2375991"/>
            <a:ext cx="10153128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Внешняя ИБ – поставщик, </a:t>
            </a:r>
          </a:p>
          <a:p>
            <a:pPr marL="0" indent="0" algn="ctr">
              <a:buNone/>
            </a:pPr>
            <a:r>
              <a:rPr lang="ru-RU" sz="3600" dirty="0"/>
              <a:t>изменения по заявкам: </a:t>
            </a:r>
          </a:p>
          <a:p>
            <a:pPr marL="0" indent="0" algn="ctr">
              <a:buNone/>
            </a:pPr>
            <a:r>
              <a:rPr lang="ru-RU" sz="3600" dirty="0"/>
              <a:t>создание нового элемента</a:t>
            </a:r>
          </a:p>
        </p:txBody>
      </p:sp>
    </p:spTree>
    <p:extLst>
      <p:ext uri="{BB962C8B-B14F-4D97-AF65-F5344CB8AC3E}">
        <p14:creationId xmlns:p14="http://schemas.microsoft.com/office/powerpoint/2010/main" val="20890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BF702-8634-4274-B283-897E1AD2BE1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УТ: согласование нового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E0CD80-8EFE-4BBE-8403-17FECD179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6" y="1799927"/>
            <a:ext cx="8497341" cy="444367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3714E0-CEE6-4D25-B54B-F37462B2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488" y="3024063"/>
            <a:ext cx="1872208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1087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B2C40-E269-4A11-BE70-B12545A9B29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УТ: согласование нового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E87BB-FEA0-45F2-B18B-D1E3F19B0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22" y="1799927"/>
            <a:ext cx="8518629" cy="444888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7743C8-97F3-4214-BC25-C4B5C140E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748" y="2808039"/>
            <a:ext cx="360041" cy="36004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33939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E29C3-4905-4326-B45E-162F3EBB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405566" cy="102235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Общие подходы к контролю изменений 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A14F2-EEB6-46B5-A114-22D74E6E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18" y="1439887"/>
            <a:ext cx="10934700" cy="4932338"/>
          </a:xfrm>
        </p:spPr>
        <p:txBody>
          <a:bodyPr/>
          <a:lstStyle/>
          <a:p>
            <a:pPr marL="342900" lvl="1" indent="-342900">
              <a:defRPr/>
            </a:pPr>
            <a:r>
              <a:rPr lang="ru-RU" altLang="ru-RU" sz="2100" dirty="0"/>
              <a:t>Возможны два уровня контроля:</a:t>
            </a:r>
          </a:p>
          <a:p>
            <a:pPr marL="744538" lvl="2" indent="-342900">
              <a:defRPr/>
            </a:pPr>
            <a:r>
              <a:rPr lang="ru-RU" sz="2000" dirty="0"/>
              <a:t>контроль корректности заполнения реквизитов</a:t>
            </a:r>
          </a:p>
          <a:p>
            <a:pPr marL="744538" lvl="2" indent="-342900">
              <a:defRPr/>
            </a:pPr>
            <a:r>
              <a:rPr lang="ru-RU" sz="2000" dirty="0"/>
              <a:t>согласование изменений через заявки на изменение НСИ</a:t>
            </a:r>
          </a:p>
          <a:p>
            <a:pPr marL="342900" lvl="1" indent="-342900">
              <a:defRPr/>
            </a:pPr>
            <a:r>
              <a:rPr lang="ru-RU" sz="2100" dirty="0"/>
              <a:t>Определяется в соответствующем реквизите описания справочника текущей информационной базы</a:t>
            </a:r>
          </a:p>
          <a:p>
            <a:pPr marL="0" lvl="1" indent="0">
              <a:buNone/>
              <a:defRPr/>
            </a:pPr>
            <a:endParaRPr lang="ru-RU" sz="2100" dirty="0"/>
          </a:p>
          <a:p>
            <a:pPr marL="744538" lvl="2" indent="-342900"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AE7BAD-5419-4046-91BA-11CC69C4A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5" y="3312095"/>
            <a:ext cx="9577064" cy="273056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60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B12E9-677A-4F6F-8D47-DF6C39A2DEB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УТ: согласование нового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AC315F-4D8E-4EAC-8586-24FD621AB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6" y="1799927"/>
            <a:ext cx="8514961" cy="44528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D208FA-1813-46CC-B106-B8DED2F02E2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68749" y="2520007"/>
            <a:ext cx="2232248" cy="2880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337937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A0F1D7D0-A624-4208-A270-D4C74D5E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134" y="2375991"/>
            <a:ext cx="7577806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Утверждение заявок дочерних информационных баз</a:t>
            </a:r>
          </a:p>
        </p:txBody>
      </p:sp>
    </p:spTree>
    <p:extLst>
      <p:ext uri="{BB962C8B-B14F-4D97-AF65-F5344CB8AC3E}">
        <p14:creationId xmlns:p14="http://schemas.microsoft.com/office/powerpoint/2010/main" val="147629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1F635-9FA8-4DDA-B46F-47A503D4065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C8F684-A65D-4E4D-BBD2-F62F672C0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73" y="1799927"/>
            <a:ext cx="8353127" cy="44672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D93B0B-A4B6-4242-9A1D-0FFA44D6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021" y="3600127"/>
            <a:ext cx="3456384" cy="36004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3637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EC146-3B41-4BB8-B2F9-3C1EEA5235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УХ: 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6A70C1-FEA4-41E6-BCA6-3B07E889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50" y="1799927"/>
            <a:ext cx="8371973" cy="438698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EC235C-D48A-4EDD-B38F-DDBE544EC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7" y="3024063"/>
            <a:ext cx="6552728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9650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C8F70-1BBC-4370-BF6A-897F9E4A27B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УХ: 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5E9D18-93BA-4BEB-9A29-247D7E08F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6" y="1799927"/>
            <a:ext cx="8497341" cy="44526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F3424D-199B-42E3-97A6-420A111A7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861" y="3240087"/>
            <a:ext cx="6506623" cy="2880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6170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DEFB9-DC86-4954-8504-17F766FA224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УХ: утверждение заявок дочерних ИБ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97E394-9D69-4EC9-B89E-EE324E0B6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62" y="1799927"/>
            <a:ext cx="8569349" cy="449041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F2F7C4-B33A-4023-8DF5-FEE5E4EE5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7" y="3096071"/>
            <a:ext cx="6552728" cy="144016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376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7955B-9049-4341-9457-8B0E3C56417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УХ: 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EAC6E3-039C-4D98-954E-DE3C19755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6" y="1799927"/>
            <a:ext cx="8497341" cy="44526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886ED2-EC5C-4F64-ADA1-17A7D2738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749" y="3024063"/>
            <a:ext cx="6624736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5628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74829-6AE5-4D74-9987-9F469104F5A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УХ: 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5E8E17-38A9-4DF7-8DD2-1DF59F13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3" y="1841225"/>
            <a:ext cx="8646808" cy="4531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7C34FB-B444-46CF-95DC-EAEE73B45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981" y="2952055"/>
            <a:ext cx="288032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9489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19A0F-6CA0-437E-AAEB-8409F01A5DB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УХ: 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C6121-DE8B-4E47-8EF2-3843D133C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34" y="1727919"/>
            <a:ext cx="7132605" cy="47522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291377-D75D-4340-9A54-941C15C8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734" y="5976391"/>
            <a:ext cx="1334055" cy="39583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2857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92F41-C456-40C4-B653-CA72340B0A1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УТ: история согласования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22A4F-49F7-494E-8AF8-BB5813CA3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6" y="1727919"/>
            <a:ext cx="8497341" cy="444367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218DC6-DBA6-4FE7-87B8-6B15B6FB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7" y="2952055"/>
            <a:ext cx="1224136" cy="2880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5D987A-88FD-4FD9-B3DF-F60BE5D3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7" y="2447999"/>
            <a:ext cx="1944216" cy="792088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865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3FB84-A091-448C-A3D4-4BF989DB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7704856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корректности заполнения реквизитов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55985-B812-4296-BF4F-4DB40DFAF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1777553"/>
          </a:xfrm>
        </p:spPr>
        <p:txBody>
          <a:bodyPr/>
          <a:lstStyle/>
          <a:p>
            <a:r>
              <a:rPr lang="ru-RU" dirty="0"/>
              <a:t>Позволяет в пользовательском режиме добавить правила контроля к уже заложенным в бизнес – логике конфигурации:</a:t>
            </a:r>
          </a:p>
          <a:p>
            <a:pPr lvl="1"/>
            <a:r>
              <a:rPr lang="ru-RU" dirty="0"/>
              <a:t>обязательность заполнения реквизита</a:t>
            </a:r>
          </a:p>
          <a:p>
            <a:pPr lvl="1"/>
            <a:r>
              <a:rPr lang="ru-RU" dirty="0"/>
              <a:t>контроль уникальности элементов с комбинацией указанных реквизитов (логика «И»)</a:t>
            </a:r>
          </a:p>
          <a:p>
            <a:r>
              <a:rPr lang="ru-RU" dirty="0"/>
              <a:t>Выполняется при записи любого справочника, при несоблюдении условий запись блокируется</a:t>
            </a:r>
          </a:p>
          <a:p>
            <a:pPr lvl="1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4D4DD-539A-4102-BE9B-3D002CC80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3" y="3752481"/>
            <a:ext cx="10610205" cy="25839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08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45E6C-DD2A-420F-8286-C1BB5223F2B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УТ: история согласования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062C78-8B8B-4786-8BD4-D6AA57ACF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68" y="1835993"/>
            <a:ext cx="8674337" cy="45362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7498C9-EF5A-4361-B8A3-076E32A19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309" y="2663949"/>
            <a:ext cx="1656184" cy="86417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4878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214B59EF-8ABC-47D8-B4FA-51624893A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77" y="2375991"/>
            <a:ext cx="10153128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Внешняя ИБ – поставщик, </a:t>
            </a:r>
          </a:p>
          <a:p>
            <a:pPr marL="0" indent="0" algn="ctr">
              <a:buNone/>
            </a:pPr>
            <a:r>
              <a:rPr lang="ru-RU" sz="3600" dirty="0"/>
              <a:t>изменения по заявкам: </a:t>
            </a:r>
          </a:p>
          <a:p>
            <a:pPr marL="0" indent="0" algn="ctr">
              <a:buNone/>
            </a:pPr>
            <a:r>
              <a:rPr lang="ru-RU" sz="3600" dirty="0"/>
              <a:t>изменение существующего элемента</a:t>
            </a:r>
          </a:p>
        </p:txBody>
      </p:sp>
    </p:spTree>
    <p:extLst>
      <p:ext uri="{BB962C8B-B14F-4D97-AF65-F5344CB8AC3E}">
        <p14:creationId xmlns:p14="http://schemas.microsoft.com/office/powerpoint/2010/main" val="1633021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4D51E-0ABC-4D53-B3C4-2B370F98CA6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УТ: изменение активного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6B1E0-556C-4C5F-9862-651FC44E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1" y="1891000"/>
            <a:ext cx="8569151" cy="44812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36C8C-ED38-4EDF-9C91-E6511361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749" y="5688359"/>
            <a:ext cx="6768752" cy="36004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95B362-CAF6-4066-8170-7EA2EFC9C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749" y="3011101"/>
            <a:ext cx="360040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2307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820A6-742B-4316-A6A9-D1218E1CDCD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УТ: заявка на изменение НСИ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9FD9D-8B44-442F-8274-5511F8E56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800000"/>
            <a:ext cx="8630283" cy="45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01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1D2E7-08BC-4A40-B704-9283E2C71D6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УХ: просмотр изменений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FCF5E7-B466-4B94-A52B-E71630161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42" y="1799927"/>
            <a:ext cx="8509390" cy="44589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82FE0B-5387-4D0B-862F-D5FC23F03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213" y="3921411"/>
            <a:ext cx="288032" cy="25478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8062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83B2D-1BEB-411B-AF67-F7B7D416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УХ: просмотр изменений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2966A-7142-4EC7-A13E-3EAC9327D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70" y="1799927"/>
            <a:ext cx="8533147" cy="44714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D68B43-C4D1-4A27-A338-0C8711248C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6821" y="3312095"/>
            <a:ext cx="4752528" cy="20882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3563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D57C4-7D90-49B0-8D52-84B6D407E92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УТ: поведение после утверждения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6926BD-9BFA-4271-8219-EE7BBD5DB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6" y="1834481"/>
            <a:ext cx="8569151" cy="44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3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932" y="1837550"/>
            <a:ext cx="7749209" cy="2091056"/>
          </a:xfrm>
        </p:spPr>
        <p:txBody>
          <a:bodyPr anchor="ctr"/>
          <a:lstStyle/>
          <a:p>
            <a:r>
              <a:rPr lang="ru-RU" sz="2646" b="1" dirty="0"/>
              <a:t>Групповое согласование связанных заявок на изменение НСИ</a:t>
            </a:r>
          </a:p>
        </p:txBody>
      </p:sp>
    </p:spTree>
    <p:extLst>
      <p:ext uri="{BB962C8B-B14F-4D97-AF65-F5344CB8AC3E}">
        <p14:creationId xmlns:p14="http://schemas.microsoft.com/office/powerpoint/2010/main" val="679947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B7D17-8210-4CE8-8299-CBDD8621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367636" cy="102235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Групповое согласование связанных заявок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8D221-5120-497C-9D2A-D48128838617}"/>
              </a:ext>
            </a:extLst>
          </p:cNvPr>
          <p:cNvSpPr txBox="1">
            <a:spLocks/>
          </p:cNvSpPr>
          <p:nvPr/>
        </p:nvSpPr>
        <p:spPr>
          <a:xfrm>
            <a:off x="271464" y="1411051"/>
            <a:ext cx="10934700" cy="50691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В процессе создания нового или изменении существующего элемента НСИ периодически возникает необходимость создания и использования новых элементов других контролируемых справочников</a:t>
            </a:r>
          </a:p>
          <a:p>
            <a:r>
              <a:rPr lang="ru-RU" b="0" dirty="0"/>
              <a:t>Также, новые элементы связанных контролируемых справочников могут автоматически создаваться при записи нового объекта:</a:t>
            </a:r>
          </a:p>
          <a:p>
            <a:pPr lvl="1"/>
            <a:r>
              <a:rPr lang="ru-RU" b="0" dirty="0"/>
              <a:t>Контрагент</a:t>
            </a:r>
          </a:p>
          <a:p>
            <a:pPr lvl="2"/>
            <a:r>
              <a:rPr lang="ru-RU" b="0" dirty="0"/>
              <a:t>Банковский счет</a:t>
            </a:r>
          </a:p>
          <a:p>
            <a:pPr lvl="1"/>
            <a:r>
              <a:rPr lang="ru-RU" b="0" dirty="0"/>
              <a:t>Партнер</a:t>
            </a:r>
          </a:p>
          <a:p>
            <a:pPr lvl="2"/>
            <a:r>
              <a:rPr lang="ru-RU" b="0" dirty="0"/>
              <a:t>Контрагент</a:t>
            </a:r>
          </a:p>
          <a:p>
            <a:pPr lvl="3"/>
            <a:r>
              <a:rPr lang="ru-RU" b="0" dirty="0"/>
              <a:t>Банковский счет</a:t>
            </a:r>
          </a:p>
          <a:p>
            <a:pPr lvl="1"/>
            <a:r>
              <a:rPr lang="ru-RU" b="0" dirty="0"/>
              <a:t>Организация</a:t>
            </a:r>
          </a:p>
          <a:p>
            <a:pPr lvl="2"/>
            <a:r>
              <a:rPr lang="ru-RU" b="0" dirty="0"/>
              <a:t>Банковский счет организации</a:t>
            </a:r>
          </a:p>
          <a:p>
            <a:pPr lvl="2"/>
            <a:r>
              <a:rPr lang="ru-RU" b="0" dirty="0"/>
              <a:t>Контрагент ВГО</a:t>
            </a:r>
          </a:p>
          <a:p>
            <a:pPr lvl="3"/>
            <a:r>
              <a:rPr lang="ru-RU" b="0" dirty="0"/>
              <a:t>Банковский счет контрагента</a:t>
            </a:r>
          </a:p>
        </p:txBody>
      </p:sp>
    </p:spTree>
    <p:extLst>
      <p:ext uri="{BB962C8B-B14F-4D97-AF65-F5344CB8AC3E}">
        <p14:creationId xmlns:p14="http://schemas.microsoft.com/office/powerpoint/2010/main" val="356616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B7D17-8210-4CE8-8299-CBDD8621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367636" cy="102235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Групповое согласование связанных заявок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DE3536-332F-47AD-80E8-651691E89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93" y="1636139"/>
            <a:ext cx="9510687" cy="423936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97649B-96F7-4120-B1B3-900A1665F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891" y="4134255"/>
            <a:ext cx="7338539" cy="1634247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58404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0B38C-BD35-48B4-89A8-0765AE73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изменений через заявки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C4DBC-34C4-4865-8890-73DE27B9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513857"/>
          </a:xfrm>
        </p:spPr>
        <p:txBody>
          <a:bodyPr/>
          <a:lstStyle/>
          <a:p>
            <a:r>
              <a:rPr lang="ru-RU" dirty="0"/>
              <a:t>Применим для справочников, имеющих реквизит «</a:t>
            </a:r>
            <a:r>
              <a:rPr lang="ru-RU" dirty="0" err="1"/>
              <a:t>НСИ_НеАктивный</a:t>
            </a:r>
            <a:r>
              <a:rPr lang="ru-RU" dirty="0"/>
              <a:t>»</a:t>
            </a:r>
          </a:p>
          <a:p>
            <a:r>
              <a:rPr lang="ru-RU" dirty="0"/>
              <a:t>Возможно указать ответственного за справочник, роль пользователя либо маршрут согласования</a:t>
            </a:r>
          </a:p>
          <a:p>
            <a:r>
              <a:rPr lang="ru-RU" altLang="ru-RU" dirty="0"/>
              <a:t>Пользователи, указанные как ответственные за контролируемый справочник,  или обладающие необходимой ролью могут добавлять, изменять или помечать на удаление элементы справочника без ограничений</a:t>
            </a:r>
          </a:p>
          <a:p>
            <a:r>
              <a:rPr lang="ru-RU" altLang="ru-RU" dirty="0"/>
              <a:t>Для остальных пользователей существуют следующие правила.</a:t>
            </a:r>
          </a:p>
          <a:p>
            <a:pPr lvl="1"/>
            <a:r>
              <a:rPr lang="ru-RU" altLang="ru-RU" dirty="0"/>
              <a:t>Новый элемент, созданный таким пользователем, получает признак «Не активный». При этом его нельзя использовать в бизнес – логике, он не отображается в формах выбора. Признак снимается после утверждения заявки на регистрацию нового объекта</a:t>
            </a:r>
          </a:p>
          <a:p>
            <a:pPr lvl="1"/>
            <a:r>
              <a:rPr lang="ru-RU" altLang="ru-RU" dirty="0"/>
              <a:t>Запись измененного активного элемента справочника блокируется. Необходимо утверждение заявки на изменение объекта</a:t>
            </a:r>
          </a:p>
          <a:p>
            <a:pPr lvl="1"/>
            <a:r>
              <a:rPr lang="ru-RU" altLang="ru-RU" dirty="0"/>
              <a:t>Аналогично происходит процедура пометки активного элемента справочника на удаление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885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B7D17-8210-4CE8-8299-CBDD8621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610927" cy="102235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связанных заявок по маршруту основной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7B7A35-CDD0-4E3C-A23B-D37CC6F18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93" y="1636370"/>
            <a:ext cx="10350887" cy="431695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473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B7D17-8210-4CE8-8299-CBDD8621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610927" cy="102235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связанных заявок по маршруту основной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361E0A-4008-4BE1-8310-4DE5A4B91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75" y="1725760"/>
            <a:ext cx="10052524" cy="392601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056878-48D7-4CE7-9928-7B9D6E76C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75" y="2577829"/>
            <a:ext cx="4420885" cy="350197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368580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B7D17-8210-4CE8-8299-CBDD8621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610927" cy="102235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связанных заявок маршруту основной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EC03A64-E56F-4CC5-93FF-AFEC44FB4E7B}"/>
              </a:ext>
            </a:extLst>
          </p:cNvPr>
          <p:cNvSpPr/>
          <p:nvPr/>
        </p:nvSpPr>
        <p:spPr bwMode="auto">
          <a:xfrm>
            <a:off x="999412" y="2000157"/>
            <a:ext cx="2340136" cy="3287460"/>
          </a:xfrm>
          <a:prstGeom prst="roundRect">
            <a:avLst/>
          </a:prstGeom>
          <a:solidFill>
            <a:srgbClr val="BFC0C0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93" dirty="0">
                <a:solidFill>
                  <a:srgbClr val="C00000"/>
                </a:solidFill>
              </a:rPr>
              <a:t>Основная заявка,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93" dirty="0">
                <a:solidFill>
                  <a:srgbClr val="C00000"/>
                </a:solidFill>
              </a:rPr>
              <a:t>на утверждении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3DB2D7F-BC4C-468B-BADD-3A702CBF1C03}"/>
              </a:ext>
            </a:extLst>
          </p:cNvPr>
          <p:cNvSpPr/>
          <p:nvPr/>
        </p:nvSpPr>
        <p:spPr bwMode="auto">
          <a:xfrm>
            <a:off x="1313446" y="3093395"/>
            <a:ext cx="1712068" cy="554477"/>
          </a:xfrm>
          <a:prstGeom prst="roundRect">
            <a:avLst/>
          </a:prstGeom>
          <a:solidFill>
            <a:srgbClr val="BFC0C0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Заявка 1, на утверждении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9CFC8AA-2C79-4C56-A9DC-674278420605}"/>
              </a:ext>
            </a:extLst>
          </p:cNvPr>
          <p:cNvSpPr/>
          <p:nvPr/>
        </p:nvSpPr>
        <p:spPr bwMode="auto">
          <a:xfrm>
            <a:off x="1313446" y="3796536"/>
            <a:ext cx="1712068" cy="554477"/>
          </a:xfrm>
          <a:prstGeom prst="roundRect">
            <a:avLst/>
          </a:prstGeom>
          <a:solidFill>
            <a:srgbClr val="BFC0C0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Заявка 2, на утверждении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D19B63E-DDEC-495E-A454-BE0050FD10EB}"/>
              </a:ext>
            </a:extLst>
          </p:cNvPr>
          <p:cNvSpPr/>
          <p:nvPr/>
        </p:nvSpPr>
        <p:spPr bwMode="auto">
          <a:xfrm>
            <a:off x="1313446" y="4503772"/>
            <a:ext cx="1712068" cy="554477"/>
          </a:xfrm>
          <a:prstGeom prst="roundRect">
            <a:avLst/>
          </a:prstGeom>
          <a:solidFill>
            <a:srgbClr val="BFC0C0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Заявка 3, на утверждении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C445034-BA54-4BA0-A2C6-0AFCF3CE1713}"/>
              </a:ext>
            </a:extLst>
          </p:cNvPr>
          <p:cNvSpPr/>
          <p:nvPr/>
        </p:nvSpPr>
        <p:spPr>
          <a:xfrm>
            <a:off x="3339548" y="2250256"/>
            <a:ext cx="3946469" cy="638607"/>
          </a:xfrm>
          <a:prstGeom prst="rightArrow">
            <a:avLst/>
          </a:prstGeom>
          <a:solidFill>
            <a:schemeClr val="bg1">
              <a:lumMod val="85000"/>
              <a:alpha val="7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93" dirty="0">
                <a:solidFill>
                  <a:srgbClr val="C00000"/>
                </a:solidFill>
              </a:rPr>
              <a:t>Маршрут основной заявки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5F518F8-32EF-4808-B542-191E6FB7C4B7}"/>
              </a:ext>
            </a:extLst>
          </p:cNvPr>
          <p:cNvGrpSpPr/>
          <p:nvPr/>
        </p:nvGrpSpPr>
        <p:grpSpPr>
          <a:xfrm>
            <a:off x="7286017" y="2000157"/>
            <a:ext cx="2340136" cy="3287460"/>
            <a:chOff x="7286017" y="2000157"/>
            <a:chExt cx="2340136" cy="328746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0A6B7CD-0FBE-4BF9-8B27-EBC7F72D185D}"/>
                </a:ext>
              </a:extLst>
            </p:cNvPr>
            <p:cNvSpPr/>
            <p:nvPr/>
          </p:nvSpPr>
          <p:spPr bwMode="auto">
            <a:xfrm>
              <a:off x="7286017" y="2000157"/>
              <a:ext cx="2340136" cy="3287460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693" dirty="0">
                  <a:solidFill>
                    <a:srgbClr val="C00000"/>
                  </a:solidFill>
                </a:rPr>
                <a:t>Основная заявка,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693" dirty="0">
                  <a:solidFill>
                    <a:srgbClr val="C00000"/>
                  </a:solidFill>
                </a:rPr>
                <a:t>утверждена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28757925-BEF9-4C8F-9B00-DAD4AA0FEBF3}"/>
                </a:ext>
              </a:extLst>
            </p:cNvPr>
            <p:cNvSpPr/>
            <p:nvPr/>
          </p:nvSpPr>
          <p:spPr bwMode="auto">
            <a:xfrm>
              <a:off x="7600051" y="3093395"/>
              <a:ext cx="1712068" cy="554477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400" dirty="0">
                  <a:solidFill>
                    <a:srgbClr val="C00000"/>
                  </a:solidFill>
                </a:rPr>
                <a:t>Заявка 1, утверждена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B5897E97-1F0A-4759-A52E-126DA029F05A}"/>
                </a:ext>
              </a:extLst>
            </p:cNvPr>
            <p:cNvSpPr/>
            <p:nvPr/>
          </p:nvSpPr>
          <p:spPr bwMode="auto">
            <a:xfrm>
              <a:off x="7600051" y="3796536"/>
              <a:ext cx="1712068" cy="554477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400" dirty="0">
                  <a:solidFill>
                    <a:srgbClr val="C00000"/>
                  </a:solidFill>
                </a:rPr>
                <a:t>Заявка 2, утверждена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51938ED-9A0F-4DD2-90F9-F74939FBDE03}"/>
                </a:ext>
              </a:extLst>
            </p:cNvPr>
            <p:cNvSpPr/>
            <p:nvPr/>
          </p:nvSpPr>
          <p:spPr bwMode="auto">
            <a:xfrm>
              <a:off x="7600051" y="4503772"/>
              <a:ext cx="1712068" cy="554477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400" dirty="0">
                  <a:solidFill>
                    <a:srgbClr val="C00000"/>
                  </a:solidFill>
                </a:rPr>
                <a:t>Заявка 3, утверждена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6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B7D17-8210-4CE8-8299-CBDD8621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610927" cy="102235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связанных заявок по своим маршрутам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CB0EC7-22A3-47ED-BFC7-EC05AF8A4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6" y="1243845"/>
            <a:ext cx="9257841" cy="512838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056878-48D7-4CE7-9928-7B9D6E76C2E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32116" y="2062263"/>
            <a:ext cx="3498250" cy="27237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3340387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B7D17-8210-4CE8-8299-CBDD8621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610927" cy="102235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связанных заявок по своим маршрутам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EC03A64-E56F-4CC5-93FF-AFEC44FB4E7B}"/>
              </a:ext>
            </a:extLst>
          </p:cNvPr>
          <p:cNvSpPr/>
          <p:nvPr/>
        </p:nvSpPr>
        <p:spPr bwMode="auto">
          <a:xfrm>
            <a:off x="668459" y="2000157"/>
            <a:ext cx="2340136" cy="3287460"/>
          </a:xfrm>
          <a:prstGeom prst="roundRect">
            <a:avLst/>
          </a:prstGeom>
          <a:solidFill>
            <a:srgbClr val="BFC0C0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93" dirty="0">
                <a:solidFill>
                  <a:srgbClr val="C00000"/>
                </a:solidFill>
              </a:rPr>
              <a:t>Основная заявка,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93" dirty="0">
                <a:solidFill>
                  <a:srgbClr val="C00000"/>
                </a:solidFill>
              </a:rPr>
              <a:t>черновик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3DB2D7F-BC4C-468B-BADD-3A702CBF1C03}"/>
              </a:ext>
            </a:extLst>
          </p:cNvPr>
          <p:cNvSpPr/>
          <p:nvPr/>
        </p:nvSpPr>
        <p:spPr bwMode="auto">
          <a:xfrm>
            <a:off x="982493" y="3084369"/>
            <a:ext cx="1712068" cy="554477"/>
          </a:xfrm>
          <a:prstGeom prst="roundRect">
            <a:avLst/>
          </a:prstGeom>
          <a:solidFill>
            <a:srgbClr val="BFC0C0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Заявка 1, на утверждении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9CFC8AA-2C79-4C56-A9DC-674278420605}"/>
              </a:ext>
            </a:extLst>
          </p:cNvPr>
          <p:cNvSpPr/>
          <p:nvPr/>
        </p:nvSpPr>
        <p:spPr bwMode="auto">
          <a:xfrm>
            <a:off x="982493" y="3791605"/>
            <a:ext cx="1712068" cy="554477"/>
          </a:xfrm>
          <a:prstGeom prst="roundRect">
            <a:avLst/>
          </a:prstGeom>
          <a:solidFill>
            <a:srgbClr val="BFC0C0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Заявка 2, на утверждении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D19B63E-DDEC-495E-A454-BE0050FD10EB}"/>
              </a:ext>
            </a:extLst>
          </p:cNvPr>
          <p:cNvSpPr/>
          <p:nvPr/>
        </p:nvSpPr>
        <p:spPr bwMode="auto">
          <a:xfrm>
            <a:off x="982493" y="4503772"/>
            <a:ext cx="1712068" cy="554477"/>
          </a:xfrm>
          <a:prstGeom prst="roundRect">
            <a:avLst/>
          </a:prstGeom>
          <a:solidFill>
            <a:srgbClr val="BFC0C0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Заявка 3, на утверждении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8757925-BEF9-4C8F-9B00-DAD4AA0FEBF3}"/>
              </a:ext>
            </a:extLst>
          </p:cNvPr>
          <p:cNvSpPr/>
          <p:nvPr/>
        </p:nvSpPr>
        <p:spPr bwMode="auto">
          <a:xfrm>
            <a:off x="4680241" y="3096316"/>
            <a:ext cx="1712068" cy="554477"/>
          </a:xfrm>
          <a:prstGeom prst="roundRect">
            <a:avLst/>
          </a:prstGeom>
          <a:solidFill>
            <a:srgbClr val="BFC0C0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Заявка 1, утверждена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5897E97-1F0A-4759-A52E-126DA029F05A}"/>
              </a:ext>
            </a:extLst>
          </p:cNvPr>
          <p:cNvSpPr/>
          <p:nvPr/>
        </p:nvSpPr>
        <p:spPr bwMode="auto">
          <a:xfrm>
            <a:off x="4680241" y="3799457"/>
            <a:ext cx="1712068" cy="554477"/>
          </a:xfrm>
          <a:prstGeom prst="roundRect">
            <a:avLst/>
          </a:prstGeom>
          <a:solidFill>
            <a:srgbClr val="BFC0C0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Заявка 2, утверждена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51938ED-9A0F-4DD2-90F9-F74939FBDE03}"/>
              </a:ext>
            </a:extLst>
          </p:cNvPr>
          <p:cNvSpPr/>
          <p:nvPr/>
        </p:nvSpPr>
        <p:spPr bwMode="auto">
          <a:xfrm>
            <a:off x="4680241" y="4506693"/>
            <a:ext cx="1712068" cy="554477"/>
          </a:xfrm>
          <a:prstGeom prst="roundRect">
            <a:avLst/>
          </a:prstGeom>
          <a:solidFill>
            <a:srgbClr val="BFC0C0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Заявка 3, утверждена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E3D804D-9BC7-485D-A385-C616B1830012}"/>
              </a:ext>
            </a:extLst>
          </p:cNvPr>
          <p:cNvSpPr/>
          <p:nvPr/>
        </p:nvSpPr>
        <p:spPr>
          <a:xfrm>
            <a:off x="2697521" y="3084369"/>
            <a:ext cx="1971756" cy="562439"/>
          </a:xfrm>
          <a:prstGeom prst="rightArrow">
            <a:avLst/>
          </a:prstGeom>
          <a:solidFill>
            <a:schemeClr val="bg1">
              <a:lumMod val="85000"/>
              <a:alpha val="7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Маршрут заявки 1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3941EE9A-4759-40A4-8741-17566DA5EA89}"/>
              </a:ext>
            </a:extLst>
          </p:cNvPr>
          <p:cNvSpPr/>
          <p:nvPr/>
        </p:nvSpPr>
        <p:spPr>
          <a:xfrm>
            <a:off x="2708485" y="3782579"/>
            <a:ext cx="1960792" cy="562439"/>
          </a:xfrm>
          <a:prstGeom prst="rightArrow">
            <a:avLst/>
          </a:prstGeom>
          <a:solidFill>
            <a:schemeClr val="bg1">
              <a:lumMod val="85000"/>
              <a:alpha val="7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Маршрут заявки 2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CB1CCECF-6D4B-4C73-9BF6-9610D7C3246B}"/>
              </a:ext>
            </a:extLst>
          </p:cNvPr>
          <p:cNvSpPr/>
          <p:nvPr/>
        </p:nvSpPr>
        <p:spPr>
          <a:xfrm>
            <a:off x="2694561" y="4508703"/>
            <a:ext cx="1971756" cy="562439"/>
          </a:xfrm>
          <a:prstGeom prst="rightArrow">
            <a:avLst/>
          </a:prstGeom>
          <a:solidFill>
            <a:schemeClr val="bg1">
              <a:lumMod val="85000"/>
              <a:alpha val="7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dirty="0">
                <a:solidFill>
                  <a:srgbClr val="C00000"/>
                </a:solidFill>
              </a:rPr>
              <a:t>Маршрут заявки 3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5519450-60D0-4408-8C99-5542CD04F982}"/>
              </a:ext>
            </a:extLst>
          </p:cNvPr>
          <p:cNvGrpSpPr/>
          <p:nvPr/>
        </p:nvGrpSpPr>
        <p:grpSpPr>
          <a:xfrm>
            <a:off x="8443608" y="1995116"/>
            <a:ext cx="2340136" cy="3287460"/>
            <a:chOff x="7286017" y="2000157"/>
            <a:chExt cx="2340136" cy="3287460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65BA1D46-FD2B-4A3D-876A-B4A64A2EAE10}"/>
                </a:ext>
              </a:extLst>
            </p:cNvPr>
            <p:cNvSpPr/>
            <p:nvPr/>
          </p:nvSpPr>
          <p:spPr bwMode="auto">
            <a:xfrm>
              <a:off x="7286017" y="2000157"/>
              <a:ext cx="2340136" cy="3287460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693" dirty="0">
                  <a:solidFill>
                    <a:srgbClr val="C00000"/>
                  </a:solidFill>
                </a:rPr>
                <a:t>Основная заявка,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693" dirty="0">
                  <a:solidFill>
                    <a:srgbClr val="C00000"/>
                  </a:solidFill>
                </a:rPr>
                <a:t>утверждена</a:t>
              </a:r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3B517EAA-3E72-4DC8-A83B-05C81E1642DA}"/>
                </a:ext>
              </a:extLst>
            </p:cNvPr>
            <p:cNvSpPr/>
            <p:nvPr/>
          </p:nvSpPr>
          <p:spPr bwMode="auto">
            <a:xfrm>
              <a:off x="7600051" y="3093395"/>
              <a:ext cx="1712068" cy="554477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400" dirty="0">
                  <a:solidFill>
                    <a:srgbClr val="C00000"/>
                  </a:solidFill>
                </a:rPr>
                <a:t>Заявка 1, утверждена</a:t>
              </a: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A01CDEC7-D32C-45F6-8FF3-7783558004F8}"/>
                </a:ext>
              </a:extLst>
            </p:cNvPr>
            <p:cNvSpPr/>
            <p:nvPr/>
          </p:nvSpPr>
          <p:spPr bwMode="auto">
            <a:xfrm>
              <a:off x="7600051" y="3796536"/>
              <a:ext cx="1712068" cy="554477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400" dirty="0">
                  <a:solidFill>
                    <a:srgbClr val="C00000"/>
                  </a:solidFill>
                </a:rPr>
                <a:t>Заявка 2, утверждена</a:t>
              </a: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F8D7E3FA-29BA-4BB4-9168-E15F04CE716D}"/>
                </a:ext>
              </a:extLst>
            </p:cNvPr>
            <p:cNvSpPr/>
            <p:nvPr/>
          </p:nvSpPr>
          <p:spPr bwMode="auto">
            <a:xfrm>
              <a:off x="7600051" y="4503772"/>
              <a:ext cx="1712068" cy="554477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400" dirty="0">
                  <a:solidFill>
                    <a:srgbClr val="C00000"/>
                  </a:solidFill>
                </a:rPr>
                <a:t>Заявка 3, утверждена</a:t>
              </a:r>
            </a:p>
          </p:txBody>
        </p:sp>
      </p:grp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39F96FDA-3072-4904-BCCB-1B34DE99C20D}"/>
              </a:ext>
            </a:extLst>
          </p:cNvPr>
          <p:cNvSpPr/>
          <p:nvPr/>
        </p:nvSpPr>
        <p:spPr>
          <a:xfrm>
            <a:off x="3008595" y="2309045"/>
            <a:ext cx="5427009" cy="638607"/>
          </a:xfrm>
          <a:prstGeom prst="rightArrow">
            <a:avLst/>
          </a:prstGeom>
          <a:solidFill>
            <a:schemeClr val="bg1">
              <a:lumMod val="85000"/>
              <a:alpha val="7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233" tIns="49521" rIns="95233" bIns="49521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93" dirty="0">
                <a:solidFill>
                  <a:srgbClr val="C00000"/>
                </a:solidFill>
              </a:rPr>
              <a:t>Маршрут основной заявки</a:t>
            </a:r>
          </a:p>
        </p:txBody>
      </p:sp>
    </p:spTree>
    <p:extLst>
      <p:ext uri="{BB962C8B-B14F-4D97-AF65-F5344CB8AC3E}">
        <p14:creationId xmlns:p14="http://schemas.microsoft.com/office/powerpoint/2010/main" val="6971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8F0353-6657-4C93-B681-B7E7143C6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38" y="1507731"/>
            <a:ext cx="8418380" cy="46663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13B629C-A27D-4898-A28E-5EA87A20D4F6}"/>
              </a:ext>
            </a:extLst>
          </p:cNvPr>
          <p:cNvGrpSpPr/>
          <p:nvPr/>
        </p:nvGrpSpPr>
        <p:grpSpPr>
          <a:xfrm>
            <a:off x="896716" y="1454573"/>
            <a:ext cx="9507423" cy="4772657"/>
            <a:chOff x="1167203" y="1507731"/>
            <a:chExt cx="9187667" cy="457967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8D573BD-5F13-4B6D-9998-DFC58F7F3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7203" y="1507731"/>
              <a:ext cx="9187667" cy="4579670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D733BB-9289-4B1A-BA78-8810E2C12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133" y="3573008"/>
              <a:ext cx="4968415" cy="790270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381000" indent="-3810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4"/>
                </a:buBlip>
              </a:pPr>
              <a:endParaRPr lang="ru-RU" altLang="ru-RU" b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08B4E45-501F-463A-8466-31276FF1D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239" y="5156245"/>
              <a:ext cx="8567466" cy="707842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381000" indent="-3810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4"/>
                </a:buBlip>
              </a:pPr>
              <a:endParaRPr lang="ru-RU" altLang="ru-RU" b="0"/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88F064D-D385-4061-8C64-A19F18AF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610927" cy="102235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изменений связанных партнеров и контрагентов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0B38C-BD35-48B4-89A8-0765AE73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изменений через заявки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C4DBC-34C4-4865-8890-73DE27B9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513857"/>
          </a:xfrm>
        </p:spPr>
        <p:txBody>
          <a:bodyPr/>
          <a:lstStyle/>
          <a:p>
            <a:r>
              <a:rPr lang="ru-RU" dirty="0"/>
              <a:t>По умолчанию требуется согласование изменений любых реквизитов, при необходимости контроль можно отключить</a:t>
            </a:r>
          </a:p>
          <a:p>
            <a:endParaRPr lang="ru-RU" dirty="0"/>
          </a:p>
          <a:p>
            <a:pPr lvl="1"/>
            <a:endParaRPr lang="ru-RU" altLang="ru-RU" dirty="0"/>
          </a:p>
          <a:p>
            <a:pPr lvl="1"/>
            <a:endParaRPr lang="ru-RU" altLang="ru-RU" dirty="0"/>
          </a:p>
          <a:p>
            <a:pPr lvl="1"/>
            <a:endParaRPr lang="ru-RU" altLang="ru-RU" dirty="0"/>
          </a:p>
          <a:p>
            <a:pPr lvl="1"/>
            <a:endParaRPr lang="ru-RU" altLang="ru-RU" dirty="0"/>
          </a:p>
          <a:p>
            <a:r>
              <a:rPr lang="ru-RU" altLang="ru-RU" dirty="0"/>
              <a:t>Согласуемые табличные части указываются вручную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F62A61-5A7F-4705-9004-55B7EF1CE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98" y="2303983"/>
            <a:ext cx="9936078" cy="138341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CA1DDD-83A1-4BF8-BD47-11D858236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85" y="4373980"/>
            <a:ext cx="6551655" cy="171499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92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0B38C-BD35-48B4-89A8-0765AE73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изменений через заявки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C4DBC-34C4-4865-8890-73DE27B9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513857"/>
          </a:xfrm>
        </p:spPr>
        <p:txBody>
          <a:bodyPr/>
          <a:lstStyle/>
          <a:p>
            <a:r>
              <a:rPr lang="ru-RU" dirty="0"/>
              <a:t>Заявки на регистрацию новых элементов или изменение существующих вводятся непосредственно из формы элемента справочника</a:t>
            </a:r>
          </a:p>
          <a:p>
            <a:pPr lvl="1"/>
            <a:r>
              <a:rPr lang="ru-RU" dirty="0"/>
              <a:t>отрабатывает вся бизнес – логика, заложенная разработчиками конфигурации</a:t>
            </a:r>
          </a:p>
          <a:p>
            <a:pPr lvl="1"/>
            <a:r>
              <a:rPr lang="ru-RU" dirty="0"/>
              <a:t>не требуется дополнительного обучения пользователей</a:t>
            </a:r>
          </a:p>
          <a:p>
            <a:pPr lvl="1"/>
            <a:r>
              <a:rPr lang="ru-RU" dirty="0"/>
              <a:t>согласуемые изменения наглядно отображаются на форме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3CBB87-363D-4F53-BB06-9455BFC7C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12" y="3549565"/>
            <a:ext cx="4896299" cy="242342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AD1BFE-E3F2-46C6-AD90-E3A96077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034" y="3657576"/>
            <a:ext cx="6066036" cy="220739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DA7972A-2706-4165-A84D-34D3D439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45" y="4248198"/>
            <a:ext cx="216024" cy="216025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389712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0B38C-BD35-48B4-89A8-0765AE73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477574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новых объектов к механизмам согласования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C4DBC-34C4-4865-8890-73DE27B9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513857"/>
          </a:xfrm>
        </p:spPr>
        <p:txBody>
          <a:bodyPr/>
          <a:lstStyle/>
          <a:p>
            <a:r>
              <a:rPr lang="ru-RU" dirty="0"/>
              <a:t>Работа из формы элемента справочника позволяет достаточно просто подключить к механизмам согласования изменений новые объекты</a:t>
            </a:r>
          </a:p>
          <a:p>
            <a:r>
              <a:rPr lang="ru-RU" dirty="0"/>
              <a:t>Из коробки:</a:t>
            </a:r>
          </a:p>
          <a:p>
            <a:pPr lvl="1"/>
            <a:r>
              <a:rPr lang="ru-RU" dirty="0"/>
              <a:t>Банковские счета</a:t>
            </a:r>
          </a:p>
          <a:p>
            <a:pPr lvl="1"/>
            <a:r>
              <a:rPr lang="ru-RU" dirty="0"/>
              <a:t>Контрагенты</a:t>
            </a:r>
          </a:p>
          <a:p>
            <a:pPr lvl="1"/>
            <a:r>
              <a:rPr lang="ru-RU" dirty="0"/>
              <a:t>Номенклатура</a:t>
            </a:r>
          </a:p>
          <a:p>
            <a:pPr lvl="1"/>
            <a:r>
              <a:rPr lang="ru-RU" dirty="0"/>
              <a:t>Организации</a:t>
            </a:r>
          </a:p>
          <a:p>
            <a:pPr lvl="1"/>
            <a:r>
              <a:rPr lang="ru-RU" dirty="0"/>
              <a:t>Статьи движения ресурсов </a:t>
            </a:r>
          </a:p>
          <a:p>
            <a:pPr lvl="1"/>
            <a:r>
              <a:rPr lang="ru-RU" dirty="0"/>
              <a:t>Статьи движения денежных средств</a:t>
            </a:r>
          </a:p>
          <a:p>
            <a:pPr lvl="1"/>
            <a:r>
              <a:rPr lang="ru-RU" dirty="0"/>
              <a:t>Статьи доходов и расходов</a:t>
            </a:r>
          </a:p>
          <a:p>
            <a:pPr lvl="1"/>
            <a:r>
              <a:rPr lang="ru-RU" dirty="0"/>
              <a:t>Статьи затрат</a:t>
            </a:r>
          </a:p>
          <a:p>
            <a:r>
              <a:rPr lang="ru-RU" dirty="0"/>
              <a:t>Для подключения новых объектов необходимо внести изменения в реквизиты объекта и модуль формы. Пример – в расширении </a:t>
            </a:r>
            <a:r>
              <a:rPr lang="en-US" dirty="0" err="1"/>
              <a:t>MDM.cfe</a:t>
            </a:r>
            <a:r>
              <a:rPr lang="en-US" dirty="0"/>
              <a:t> </a:t>
            </a:r>
            <a:r>
              <a:rPr lang="ru-RU" dirty="0"/>
              <a:t>из поставки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0B38C-BD35-48B4-89A8-0765AE73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86400"/>
            <a:ext cx="9477574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новых объектов к механизмам согласования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C4DBC-34C4-4865-8890-73DE27B9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513857"/>
          </a:xfrm>
        </p:spPr>
        <p:txBody>
          <a:bodyPr/>
          <a:lstStyle/>
          <a:p>
            <a:r>
              <a:rPr lang="ru-RU" dirty="0"/>
              <a:t>Для подключения нового объекта к функционалу контроля и согласования изменений НСИ необходимо в режиме конфигуратора:</a:t>
            </a:r>
          </a:p>
          <a:p>
            <a:pPr lvl="1"/>
            <a:r>
              <a:rPr lang="ru-RU" dirty="0"/>
              <a:t>создать новое расширение (или использовать существующее)</a:t>
            </a:r>
          </a:p>
          <a:p>
            <a:pPr lvl="1"/>
            <a:r>
              <a:rPr lang="ru-RU" dirty="0"/>
              <a:t>добавить в него объект и форму его элемента</a:t>
            </a:r>
          </a:p>
          <a:p>
            <a:pPr lvl="1"/>
            <a:r>
              <a:rPr lang="ru-RU" dirty="0"/>
              <a:t>если объект не входит в состав общего реквизита «</a:t>
            </a:r>
            <a:r>
              <a:rPr lang="ru-RU" dirty="0" err="1"/>
              <a:t>НСИ_НеАктивный</a:t>
            </a:r>
            <a:r>
              <a:rPr lang="ru-RU" dirty="0"/>
              <a:t>» – создать в расширении аналогичный булев реквизит объекта</a:t>
            </a:r>
          </a:p>
          <a:p>
            <a:pPr lvl="1"/>
            <a:r>
              <a:rPr lang="ru-RU" dirty="0"/>
              <a:t>Скопировать в форму объекта текст из общего макета «</a:t>
            </a:r>
            <a:r>
              <a:rPr lang="ru-RU" dirty="0" err="1"/>
              <a:t>МодульФормыКонтроляНСИ</a:t>
            </a:r>
            <a:r>
              <a:rPr lang="ru-RU" dirty="0"/>
              <a:t>»</a:t>
            </a:r>
          </a:p>
          <a:p>
            <a:r>
              <a:rPr lang="ru-RU" dirty="0"/>
              <a:t>После внесения изменений обновить в режиме «1С:Предприятие» описания справочников текущей информационной базы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C901BB-CFC1-43AB-8B6A-43FB47DB7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" y="3747289"/>
            <a:ext cx="11522075" cy="266586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F4BF03-719E-4020-8668-1514CFDFE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32" y="1328149"/>
            <a:ext cx="8571556" cy="507065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2305F7F-0B17-45FB-951F-34D63FF5E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3" y="1408701"/>
            <a:ext cx="10938447" cy="409715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0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AF5B497-C2E6-4446-8978-D808E23E693E}"/>
              </a:ext>
            </a:extLst>
          </p:cNvPr>
          <p:cNvGrpSpPr/>
          <p:nvPr/>
        </p:nvGrpSpPr>
        <p:grpSpPr>
          <a:xfrm>
            <a:off x="1699212" y="1969234"/>
            <a:ext cx="8123649" cy="4426017"/>
            <a:chOff x="2560827" y="3534032"/>
            <a:chExt cx="5864942" cy="3218936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9C7BD086-829C-4531-B7F2-CA0978D92A21}"/>
                </a:ext>
              </a:extLst>
            </p:cNvPr>
            <p:cNvSpPr/>
            <p:nvPr/>
          </p:nvSpPr>
          <p:spPr bwMode="auto">
            <a:xfrm>
              <a:off x="6385282" y="3662731"/>
              <a:ext cx="2040487" cy="3065479"/>
            </a:xfrm>
            <a:prstGeom prst="roundRect">
              <a:avLst/>
            </a:prstGeom>
            <a:solidFill>
              <a:srgbClr val="F2F2F4"/>
            </a:solidFill>
            <a:ln w="50800">
              <a:noFill/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905" dirty="0"/>
                <a:t>1С:Управление холдингом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endParaRPr lang="ru-RU" sz="1905" dirty="0"/>
            </a:p>
          </p:txBody>
        </p:sp>
        <p:sp>
          <p:nvSpPr>
            <p:cNvPr id="5" name="Блок-схема: магнитный диск 4">
              <a:extLst>
                <a:ext uri="{FF2B5EF4-FFF2-40B4-BE49-F238E27FC236}">
                  <a16:creationId xmlns:a16="http://schemas.microsoft.com/office/drawing/2014/main" id="{4D01C321-9A80-4817-9EA1-C33A0EEE1283}"/>
                </a:ext>
              </a:extLst>
            </p:cNvPr>
            <p:cNvSpPr/>
            <p:nvPr/>
          </p:nvSpPr>
          <p:spPr bwMode="auto">
            <a:xfrm>
              <a:off x="6533289" y="4396581"/>
              <a:ext cx="1753657" cy="642557"/>
            </a:xfrm>
            <a:prstGeom prst="flowChartMagneticDisk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693" dirty="0">
                  <a:solidFill>
                    <a:srgbClr val="C00000"/>
                  </a:solidFill>
                </a:rPr>
                <a:t>Элементы НСИ</a:t>
              </a: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FF8158D8-6837-4BF8-90F6-ED7B05C735F3}"/>
                </a:ext>
              </a:extLst>
            </p:cNvPr>
            <p:cNvSpPr/>
            <p:nvPr/>
          </p:nvSpPr>
          <p:spPr bwMode="auto">
            <a:xfrm>
              <a:off x="6533289" y="5179242"/>
              <a:ext cx="1753657" cy="602911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693" dirty="0">
                  <a:solidFill>
                    <a:srgbClr val="C00000"/>
                  </a:solidFill>
                </a:rPr>
                <a:t>Правила контроля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B374949A-B6DC-4B4F-AE18-8E4D5C00E00D}"/>
                </a:ext>
              </a:extLst>
            </p:cNvPr>
            <p:cNvSpPr/>
            <p:nvPr/>
          </p:nvSpPr>
          <p:spPr bwMode="auto">
            <a:xfrm>
              <a:off x="6524106" y="5903030"/>
              <a:ext cx="1762840" cy="654548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693" dirty="0">
                  <a:solidFill>
                    <a:srgbClr val="C00000"/>
                  </a:solidFill>
                </a:rPr>
                <a:t>Заявки на изменение НСИ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endParaRPr lang="ru-RU" sz="1693" dirty="0">
                <a:solidFill>
                  <a:srgbClr val="C00000"/>
                </a:solidFill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EBD134AE-C7D9-4A37-A59A-2EFCCC03E147}"/>
                </a:ext>
              </a:extLst>
            </p:cNvPr>
            <p:cNvSpPr/>
            <p:nvPr/>
          </p:nvSpPr>
          <p:spPr bwMode="auto">
            <a:xfrm>
              <a:off x="2560827" y="3687489"/>
              <a:ext cx="2281890" cy="3065479"/>
            </a:xfrm>
            <a:prstGeom prst="roundRect">
              <a:avLst/>
            </a:prstGeom>
            <a:solidFill>
              <a:srgbClr val="F2F2F4"/>
            </a:solidFill>
            <a:ln w="50800"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905" dirty="0"/>
                <a:t>Базы 1С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endParaRPr lang="ru-RU" sz="1905" dirty="0"/>
            </a:p>
          </p:txBody>
        </p:sp>
        <p:sp>
          <p:nvSpPr>
            <p:cNvPr id="9" name="Блок-схема: магнитный диск 8">
              <a:extLst>
                <a:ext uri="{FF2B5EF4-FFF2-40B4-BE49-F238E27FC236}">
                  <a16:creationId xmlns:a16="http://schemas.microsoft.com/office/drawing/2014/main" id="{FE0B515B-E19C-4B93-AE56-90D89C8B29D3}"/>
                </a:ext>
              </a:extLst>
            </p:cNvPr>
            <p:cNvSpPr/>
            <p:nvPr/>
          </p:nvSpPr>
          <p:spPr bwMode="auto">
            <a:xfrm>
              <a:off x="2736303" y="4421339"/>
              <a:ext cx="1753657" cy="642557"/>
            </a:xfrm>
            <a:prstGeom prst="flowChartMagneticDisk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693" dirty="0">
                  <a:solidFill>
                    <a:srgbClr val="C00000"/>
                  </a:solidFill>
                </a:rPr>
                <a:t>Элементы НСИ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2FC1DDF5-82EF-4240-9F44-900C28D425A5}"/>
                </a:ext>
              </a:extLst>
            </p:cNvPr>
            <p:cNvSpPr/>
            <p:nvPr/>
          </p:nvSpPr>
          <p:spPr bwMode="auto">
            <a:xfrm>
              <a:off x="2736303" y="5192724"/>
              <a:ext cx="1753657" cy="602911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693" dirty="0">
                  <a:solidFill>
                    <a:srgbClr val="C00000"/>
                  </a:solidFill>
                </a:rPr>
                <a:t>Правила контроля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4C96053E-49B7-4CD9-8465-5F36E5C2E629}"/>
                </a:ext>
              </a:extLst>
            </p:cNvPr>
            <p:cNvSpPr/>
            <p:nvPr/>
          </p:nvSpPr>
          <p:spPr bwMode="auto">
            <a:xfrm>
              <a:off x="2710727" y="5910278"/>
              <a:ext cx="1762840" cy="654549"/>
            </a:xfrm>
            <a:prstGeom prst="roundRect">
              <a:avLst/>
            </a:prstGeom>
            <a:solidFill>
              <a:srgbClr val="BFC0C0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693" dirty="0">
                  <a:solidFill>
                    <a:srgbClr val="C00000"/>
                  </a:solidFill>
                </a:rPr>
                <a:t>Заявки на изменение НСИ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endParaRPr lang="ru-RU" sz="1693" dirty="0">
                <a:solidFill>
                  <a:srgbClr val="C00000"/>
                </a:solidFill>
              </a:endParaRPr>
            </a:p>
          </p:txBody>
        </p:sp>
        <p:sp>
          <p:nvSpPr>
            <p:cNvPr id="12" name="Стрелка: влево-вправо 11">
              <a:extLst>
                <a:ext uri="{FF2B5EF4-FFF2-40B4-BE49-F238E27FC236}">
                  <a16:creationId xmlns:a16="http://schemas.microsoft.com/office/drawing/2014/main" id="{B11B682D-9E54-40D4-8231-126C95269453}"/>
                </a:ext>
              </a:extLst>
            </p:cNvPr>
            <p:cNvSpPr/>
            <p:nvPr/>
          </p:nvSpPr>
          <p:spPr bwMode="auto">
            <a:xfrm>
              <a:off x="4501823" y="4462990"/>
              <a:ext cx="2022283" cy="578751"/>
            </a:xfrm>
            <a:prstGeom prst="leftRightArrow">
              <a:avLst/>
            </a:prstGeom>
            <a:solidFill>
              <a:schemeClr val="bg1">
                <a:lumMod val="85000"/>
                <a:alpha val="7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endParaRPr lang="ru-RU" sz="1693" dirty="0">
                <a:solidFill>
                  <a:srgbClr val="C00000"/>
                </a:solidFill>
              </a:endParaRPr>
            </a:p>
          </p:txBody>
        </p:sp>
        <p:sp>
          <p:nvSpPr>
            <p:cNvPr id="13" name="Стрелка: вправо 12">
              <a:extLst>
                <a:ext uri="{FF2B5EF4-FFF2-40B4-BE49-F238E27FC236}">
                  <a16:creationId xmlns:a16="http://schemas.microsoft.com/office/drawing/2014/main" id="{90B45DB7-8F29-4805-89FD-5181D0BC1B20}"/>
                </a:ext>
              </a:extLst>
            </p:cNvPr>
            <p:cNvSpPr/>
            <p:nvPr/>
          </p:nvSpPr>
          <p:spPr>
            <a:xfrm>
              <a:off x="4473567" y="5952792"/>
              <a:ext cx="2050540" cy="556402"/>
            </a:xfrm>
            <a:prstGeom prst="rightArrow">
              <a:avLst/>
            </a:prstGeom>
            <a:solidFill>
              <a:schemeClr val="bg1">
                <a:lumMod val="85000"/>
                <a:alpha val="7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endParaRPr lang="ru-RU" sz="1693">
                <a:solidFill>
                  <a:srgbClr val="C00000"/>
                </a:solidFill>
              </a:endParaRPr>
            </a:p>
          </p:txBody>
        </p:sp>
        <p:sp>
          <p:nvSpPr>
            <p:cNvPr id="14" name="Стрелка: влево 13">
              <a:extLst>
                <a:ext uri="{FF2B5EF4-FFF2-40B4-BE49-F238E27FC236}">
                  <a16:creationId xmlns:a16="http://schemas.microsoft.com/office/drawing/2014/main" id="{78F57194-C253-454D-AB00-C5A3A9A555CA}"/>
                </a:ext>
              </a:extLst>
            </p:cNvPr>
            <p:cNvSpPr/>
            <p:nvPr/>
          </p:nvSpPr>
          <p:spPr>
            <a:xfrm>
              <a:off x="4492701" y="5202941"/>
              <a:ext cx="2031405" cy="556402"/>
            </a:xfrm>
            <a:prstGeom prst="leftArrow">
              <a:avLst/>
            </a:prstGeom>
            <a:solidFill>
              <a:schemeClr val="bg1">
                <a:lumMod val="85000"/>
                <a:alpha val="7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5233" tIns="49521" rIns="95233" bIns="49521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SzPct val="120000"/>
              </a:pPr>
              <a:endParaRPr lang="ru-RU" sz="1693">
                <a:solidFill>
                  <a:srgbClr val="C00000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56006BC-711A-4944-8D44-395DD4266693}"/>
                </a:ext>
              </a:extLst>
            </p:cNvPr>
            <p:cNvSpPr/>
            <p:nvPr/>
          </p:nvSpPr>
          <p:spPr>
            <a:xfrm>
              <a:off x="5020394" y="3534032"/>
              <a:ext cx="1075606" cy="321893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COM</a:t>
              </a:r>
            </a:p>
            <a:p>
              <a:pPr algn="ctr"/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WS</a:t>
              </a:r>
            </a:p>
            <a:p>
              <a:pPr algn="ctr"/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1</a:t>
              </a:r>
              <a:r>
                <a:rPr lang="ru-RU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С:Шина</a:t>
              </a:r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2426A050-F70F-4070-957D-62B16BC2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97" y="84924"/>
            <a:ext cx="907300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и согласование изменений НСИ во внешних ИБ</a:t>
            </a:r>
          </a:p>
        </p:txBody>
      </p:sp>
    </p:spTree>
    <p:extLst>
      <p:ext uri="{BB962C8B-B14F-4D97-AF65-F5344CB8AC3E}">
        <p14:creationId xmlns:p14="http://schemas.microsoft.com/office/powerpoint/2010/main" val="4227779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lumMod val="85000"/>
            <a:alpha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spAutoFit/>
      </a:bodyPr>
      <a:lstStyle>
        <a:defPPr algn="ctr" eaLnBrk="1" hangingPunct="1">
          <a:lnSpc>
            <a:spcPct val="85000"/>
          </a:lnSpc>
          <a:spcBef>
            <a:spcPct val="50000"/>
          </a:spcBef>
          <a:buSzPct val="120000"/>
          <a:defRPr sz="1200" dirty="0" smtClean="0">
            <a:solidFill>
              <a:srgbClr val="603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121103</TotalTime>
  <Words>1080</Words>
  <Application>Microsoft Office PowerPoint</Application>
  <PresentationFormat>Произвольный</PresentationFormat>
  <Paragraphs>187</Paragraphs>
  <Slides>46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Futura PT Demi</vt:lpstr>
      <vt:lpstr>Times New Roman</vt:lpstr>
      <vt:lpstr>3_Специальное оформление</vt:lpstr>
      <vt:lpstr>4_Специальное оформление</vt:lpstr>
      <vt:lpstr>5_Специальное оформление</vt:lpstr>
      <vt:lpstr>Презентация PowerPoint</vt:lpstr>
      <vt:lpstr>Общие подходы к контролю изменений НСИ</vt:lpstr>
      <vt:lpstr>Контроль корректности заполнения реквизитов </vt:lpstr>
      <vt:lpstr>Согласование изменений через заявки</vt:lpstr>
      <vt:lpstr>Согласование изменений через заявки</vt:lpstr>
      <vt:lpstr>Согласование изменений через заявки</vt:lpstr>
      <vt:lpstr>Подключение новых объектов к механизмам согласования</vt:lpstr>
      <vt:lpstr>Подключение новых объектов к механизмам согласования</vt:lpstr>
      <vt:lpstr>Контроль и согласование изменений НСИ во внешних ИБ</vt:lpstr>
      <vt:lpstr>Подключение объектов ВИБ к механизмам согласования</vt:lpstr>
      <vt:lpstr>Поставщики и потребители НСИ</vt:lpstr>
      <vt:lpstr>Внешняя ИБ - потребитель: изменения запрещены</vt:lpstr>
      <vt:lpstr>Внешняя ИБ - потребитель: изменения запрещены</vt:lpstr>
      <vt:lpstr>Внешняя ИБ - потребитель: изменения запрещены</vt:lpstr>
      <vt:lpstr>Внешняя ИБ - потребитель: изменения запрещены</vt:lpstr>
      <vt:lpstr>Внешняя ИБ - потребитель: изменения запрещены</vt:lpstr>
      <vt:lpstr>Презентация PowerPoint</vt:lpstr>
      <vt:lpstr>УТ: согласование нового элемента</vt:lpstr>
      <vt:lpstr>УТ: согласование нового элемента</vt:lpstr>
      <vt:lpstr>УТ: согласование нового элемента</vt:lpstr>
      <vt:lpstr>Презентация PowerPoint</vt:lpstr>
      <vt:lpstr>Утверждение заявок дочерних ИБ</vt:lpstr>
      <vt:lpstr>УХ: утверждение заявок дочерних ИБ</vt:lpstr>
      <vt:lpstr>УХ: утверждение заявок дочерних ИБ</vt:lpstr>
      <vt:lpstr>УХ: утверждение заявок дочерних ИБ</vt:lpstr>
      <vt:lpstr>УХ: утверждение заявок дочерних ИБ</vt:lpstr>
      <vt:lpstr>УХ: утверждение заявок дочерних ИБ</vt:lpstr>
      <vt:lpstr>УХ: утверждение заявок дочерних ИБ</vt:lpstr>
      <vt:lpstr>УТ: история согласования</vt:lpstr>
      <vt:lpstr>УТ: история согласования</vt:lpstr>
      <vt:lpstr>Презентация PowerPoint</vt:lpstr>
      <vt:lpstr>УТ: изменение активного элемента</vt:lpstr>
      <vt:lpstr>УТ: заявка на изменение НСИ</vt:lpstr>
      <vt:lpstr>УХ: просмотр изменений объекта</vt:lpstr>
      <vt:lpstr>УХ: просмотр изменений объекта</vt:lpstr>
      <vt:lpstr>УТ: поведение после утверждения</vt:lpstr>
      <vt:lpstr>Групповое согласование связанных заявок на изменение НСИ</vt:lpstr>
      <vt:lpstr>Групповое согласование связанных заявок</vt:lpstr>
      <vt:lpstr>Групповое согласование связанных заявок</vt:lpstr>
      <vt:lpstr>Согласование связанных заявок по маршруту основной</vt:lpstr>
      <vt:lpstr>Согласование связанных заявок по маршруту основной</vt:lpstr>
      <vt:lpstr>Согласование связанных заявок маршруту основной</vt:lpstr>
      <vt:lpstr>Согласование связанных заявок по своим маршрутам</vt:lpstr>
      <vt:lpstr>Согласование связанных заявок по своим маршрутам</vt:lpstr>
      <vt:lpstr>Согласование изменений связанных партнеров и контрагентов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 Леонид</dc:creator>
  <cp:lastModifiedBy>Ерилов Павел Александрович</cp:lastModifiedBy>
  <cp:revision>4018</cp:revision>
  <cp:lastPrinted>2015-05-12T12:08:53Z</cp:lastPrinted>
  <dcterms:created xsi:type="dcterms:W3CDTF">2004-06-25T18:36:23Z</dcterms:created>
  <dcterms:modified xsi:type="dcterms:W3CDTF">2025-10-24T14:32:58Z</dcterms:modified>
</cp:coreProperties>
</file>