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  <p:sldMasterId id="2147483691" r:id="rId5"/>
    <p:sldMasterId id="2147483692" r:id="rId6"/>
    <p:sldMasterId id="2147483693" r:id="rId7"/>
    <p:sldMasterId id="214748369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y="8229600" cx="14630400"/>
  <p:notesSz cx="8229600" cy="14630400"/>
  <p:embeddedFontLst>
    <p:embeddedFont>
      <p:font typeface="Montserrat"/>
      <p:regular r:id="rId40"/>
      <p:bold r:id="rId41"/>
      <p:italic r:id="rId42"/>
      <p:boldItalic r:id="rId43"/>
    </p:embeddedFont>
    <p:embeddedFont>
      <p:font typeface="Inter"/>
      <p:regular r:id="rId44"/>
      <p:bold r:id="rId45"/>
      <p:italic r:id="rId46"/>
      <p:boldItalic r:id="rId47"/>
    </p:embeddedFont>
    <p:embeddedFont>
      <p:font typeface="Tahoma"/>
      <p:regular r:id="rId48"/>
      <p:bold r:id="rId49"/>
    </p:embeddedFont>
    <p:embeddedFont>
      <p:font typeface="Helvetica Neue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FC348B-ECF5-49B3-8CB5-BD943065D010}">
  <a:tblStyle styleId="{2DFC348B-ECF5-49B3-8CB5-BD943065D0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0EE4A54-9BFB-4EE7-BA54-B04C681BC5E3}" styleName="Table_1">
    <a:wholeTbl>
      <a:tcTxStyle b="off" i="off">
        <a:font>
          <a:latin typeface="Suisse Intl"/>
          <a:ea typeface="Suisse Intl"/>
          <a:cs typeface="Suisse Intl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Suisse Intl"/>
          <a:ea typeface="Suisse Intl"/>
          <a:cs typeface="Suisse Intl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4A0B1477-E075-45A7-B0FC-5D0EF866FB53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44" Type="http://schemas.openxmlformats.org/officeDocument/2006/relationships/font" Target="fonts/Inter-regular.fntdata"/><Relationship Id="rId43" Type="http://schemas.openxmlformats.org/officeDocument/2006/relationships/font" Target="fonts/Montserrat-boldItalic.fntdata"/><Relationship Id="rId46" Type="http://schemas.openxmlformats.org/officeDocument/2006/relationships/font" Target="fonts/Inter-italic.fntdata"/><Relationship Id="rId45" Type="http://schemas.openxmlformats.org/officeDocument/2006/relationships/font" Target="fonts/Inter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font" Target="fonts/Tahoma-regular.fntdata"/><Relationship Id="rId47" Type="http://schemas.openxmlformats.org/officeDocument/2006/relationships/font" Target="fonts/Inter-boldItalic.fntdata"/><Relationship Id="rId4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HelveticaNeue-bold.fntdata"/><Relationship Id="rId50" Type="http://schemas.openxmlformats.org/officeDocument/2006/relationships/font" Target="fonts/HelveticaNeue-regular.fntdata"/><Relationship Id="rId53" Type="http://schemas.openxmlformats.org/officeDocument/2006/relationships/font" Target="fonts/HelveticaNeue-boldItalic.fntdata"/><Relationship Id="rId52" Type="http://schemas.openxmlformats.org/officeDocument/2006/relationships/font" Target="fonts/HelveticaNeue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cc558cae2_0_8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cc558cae2_0_8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6d07a77209_0_77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6d07a77209_0_77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b8f3886950_0_67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b8f3886950_0_67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9cc558cae2_0_148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9cc558cae2_0_148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9cc558cae2_0_154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9cc558cae2_0_154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b8f3886950_0_37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b8f3886950_0_37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9cc558cae2_0_285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9cc558cae2_0_285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9cc558cae2_0_279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9cc558cae2_0_279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b8f3886950_0_32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b8f3886950_0_32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b8f3886950_0_27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b8f3886950_0_27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e2ec13bce6_0_22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e2ec13bce6_0_22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cc558cae2_0_83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9cc558cae2_0_83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e2ec13bce6_0_44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e2ec13bce6_0_44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e2ec13bce6_0_119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e2ec13bce6_0_119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e2ec13bce6_0_276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e2ec13bce6_0_276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e2ec13bce6_0_288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e2ec13bce6_0_288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e2ec13bce6_0_351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e2ec13bce6_0_351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9cc558cae2_0_384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9cc558cae2_0_384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e378fa9952_1_0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e378fa9952_1_0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6d07a77209_0_70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6d07a77209_0_70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e2ec13bce6_0_224:notes"/>
          <p:cNvSpPr/>
          <p:nvPr>
            <p:ph idx="2" type="sldImg"/>
          </p:nvPr>
        </p:nvSpPr>
        <p:spPr>
          <a:xfrm>
            <a:off x="1029036" y="822954"/>
            <a:ext cx="4114200" cy="41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e2ec13bce6_0_224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b8f3886950_0_0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b8f3886950_0_0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cc558cae2_0_151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9cc558cae2_0_151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b8f3886950_0_5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b8f3886950_0_5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cc558cae2_0_160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9cc558cae2_0_160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cc558cae2_0_169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9cc558cae2_0_169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9cc558cae2_0_157:notes"/>
          <p:cNvSpPr/>
          <p:nvPr>
            <p:ph idx="2" type="sldImg"/>
          </p:nvPr>
        </p:nvSpPr>
        <p:spPr>
          <a:xfrm>
            <a:off x="1372049" y="1097272"/>
            <a:ext cx="548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9cc558cae2_0_157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8f3886950_0_110:notes"/>
          <p:cNvSpPr/>
          <p:nvPr>
            <p:ph idx="2" type="sldImg"/>
          </p:nvPr>
        </p:nvSpPr>
        <p:spPr>
          <a:xfrm>
            <a:off x="1029036" y="822954"/>
            <a:ext cx="4114200" cy="41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b8f3886950_0_110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8f3886950_0_167:notes"/>
          <p:cNvSpPr/>
          <p:nvPr>
            <p:ph idx="2" type="sldImg"/>
          </p:nvPr>
        </p:nvSpPr>
        <p:spPr>
          <a:xfrm>
            <a:off x="1029036" y="822954"/>
            <a:ext cx="4114200" cy="41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b8f3886950_0_167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b8f3886950_0_308:notes"/>
          <p:cNvSpPr/>
          <p:nvPr>
            <p:ph idx="2" type="sldImg"/>
          </p:nvPr>
        </p:nvSpPr>
        <p:spPr>
          <a:xfrm>
            <a:off x="1029036" y="822954"/>
            <a:ext cx="4114200" cy="41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b8f3886950_0_308:notes"/>
          <p:cNvSpPr txBox="1"/>
          <p:nvPr>
            <p:ph idx="1" type="body"/>
          </p:nvPr>
        </p:nvSpPr>
        <p:spPr>
          <a:xfrm>
            <a:off x="822960" y="694943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bg>
      <p:bgPr>
        <a:solidFill>
          <a:srgbClr val="000000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" name="Google Shape;9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479678" y="596093"/>
            <a:ext cx="1367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1" i="0" sz="4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ctrTitle"/>
          </p:nvPr>
        </p:nvSpPr>
        <p:spPr>
          <a:xfrm>
            <a:off x="1097280" y="2551176"/>
            <a:ext cx="12435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indent="-469900" lvl="0" marL="457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2750" lvl="2" marL="13716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0" type="dt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Завершающий слайд">
  <p:cSld name="21. Завершающий слайд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/>
          <p:nvPr/>
        </p:nvSpPr>
        <p:spPr>
          <a:xfrm>
            <a:off x="0" y="6371033"/>
            <a:ext cx="14630400" cy="18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825" lIns="109725" spcFirstLastPara="1" rIns="109725" wrap="square" tIns="432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619126" y="5448300"/>
            <a:ext cx="48693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0" spcFirstLastPara="1" rIns="109725" wrap="square" tIns="54825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/>
            </a:lvl5pPr>
            <a:lvl6pPr indent="-3683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indent="-3683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indent="-3683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indent="-3683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/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 amt="15000"/>
          </a:blip>
          <a:srcRect b="0" l="0" r="8776" t="0"/>
          <a:stretch/>
        </p:blipFill>
        <p:spPr>
          <a:xfrm>
            <a:off x="3265922" y="0"/>
            <a:ext cx="11364479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/>
          <p:nvPr/>
        </p:nvSpPr>
        <p:spPr>
          <a:xfrm>
            <a:off x="14015086" y="7614286"/>
            <a:ext cx="615300" cy="61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3">
            <a:alphaModFix amt="10000"/>
          </a:blip>
          <a:srcRect b="86416" l="6980" r="2718" t="0"/>
          <a:stretch/>
        </p:blipFill>
        <p:spPr>
          <a:xfrm>
            <a:off x="0" y="6798158"/>
            <a:ext cx="14630400" cy="1431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1828800" y="1346836"/>
            <a:ext cx="10972800" cy="28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54825" lIns="109725" spcFirstLastPara="1" rIns="109725" wrap="square" tIns="548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1828800" y="4322446"/>
            <a:ext cx="10972800" cy="19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1005840" y="7627620"/>
            <a:ext cx="3291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846320" y="7627620"/>
            <a:ext cx="4937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0332720" y="7627620"/>
            <a:ext cx="3291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27350" y="529594"/>
            <a:ext cx="126186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/>
        </p:nvSpPr>
        <p:spPr>
          <a:xfrm>
            <a:off x="14091455" y="7692109"/>
            <a:ext cx="538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1">
  <p:cSld name="OBJECT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rmAutofit/>
          </a:bodyPr>
          <a:lstStyle>
            <a:lvl1pPr indent="-387350" lvl="0" marL="4572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4650" lvl="1" marL="9144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2">
  <p:cSld name="OBJECT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rmAutofit/>
          </a:bodyPr>
          <a:lstStyle>
            <a:lvl1pPr indent="-387350" lvl="0" marL="4572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4650" lvl="1" marL="9144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0" y="0"/>
            <a:ext cx="24003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73125" spcFirstLastPara="1" rIns="73125" wrap="square" tIns="365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8733" y="1191320"/>
            <a:ext cx="13632900" cy="32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3375" lIns="103375" spcFirstLastPara="1" rIns="103375" wrap="square" tIns="103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  <a:defRPr sz="7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498719" y="4534598"/>
            <a:ext cx="136329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75" lIns="103375" spcFirstLastPara="1" rIns="103375" wrap="square" tIns="1033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9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3671863" y="7153549"/>
            <a:ext cx="7623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75" lIns="103375" spcFirstLastPara="1" rIns="103375" wrap="square" tIns="103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idx="10" type="dt"/>
          </p:nvPr>
        </p:nvSpPr>
        <p:spPr>
          <a:xfrm>
            <a:off x="1005840" y="7627620"/>
            <a:ext cx="3291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1"/>
          <p:cNvSpPr txBox="1"/>
          <p:nvPr>
            <p:ph idx="11" type="ftr"/>
          </p:nvPr>
        </p:nvSpPr>
        <p:spPr>
          <a:xfrm>
            <a:off x="4846320" y="7627620"/>
            <a:ext cx="4937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10332720" y="7627620"/>
            <a:ext cx="32919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25" spcFirstLastPara="1" rIns="109725" wrap="square" tIns="5482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bg>
      <p:bgPr>
        <a:solidFill>
          <a:srgbClr val="0000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" name="Google Shape;13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. Обложка без картинки">
  <p:cSld name="1_1. Обложка без картинки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964746" y="-446568"/>
            <a:ext cx="12664010" cy="78330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449896" y="6399728"/>
            <a:ext cx="66960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0" spcFirstLastPara="1" rIns="109725" wrap="square" tIns="548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None/>
              <a:defRPr/>
            </a:lvl5pPr>
            <a:lvl6pPr indent="-3746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449896" y="5894782"/>
            <a:ext cx="61227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0" spcFirstLastPara="1" rIns="109725" wrap="square" tIns="548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indent="-374650" lvl="1" marL="91440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2300"/>
              <a:buChar char="▪"/>
              <a:defRPr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None/>
              <a:defRPr/>
            </a:lvl5pPr>
            <a:lvl6pPr indent="-3746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  <p:sp>
        <p:nvSpPr>
          <p:cNvPr id="92" name="Google Shape;92;p22"/>
          <p:cNvSpPr/>
          <p:nvPr/>
        </p:nvSpPr>
        <p:spPr>
          <a:xfrm>
            <a:off x="14015086" y="7614286"/>
            <a:ext cx="615295" cy="615295"/>
          </a:xfrm>
          <a:custGeom>
            <a:rect b="b" l="l" r="r" t="t"/>
            <a:pathLst>
              <a:path extrusionOk="0" h="119999" w="119999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 txBox="1"/>
          <p:nvPr>
            <p:ph idx="3" type="body"/>
          </p:nvPr>
        </p:nvSpPr>
        <p:spPr>
          <a:xfrm>
            <a:off x="435310" y="5086909"/>
            <a:ext cx="96138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0" spcFirstLastPara="1" rIns="109725" wrap="square" tIns="548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0504"/>
              </a:buClr>
              <a:buSzPts val="4800"/>
              <a:buNone/>
              <a:defRPr b="1" i="0" sz="4800" u="none" cap="none" strike="noStrike">
                <a:solidFill>
                  <a:srgbClr val="0405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4650" lvl="1" marL="91440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2300"/>
              <a:buChar char="▪"/>
              <a:defRPr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None/>
              <a:defRPr/>
            </a:lvl5pPr>
            <a:lvl6pPr indent="-3746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indent="-3746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indent="-3746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indent="-3746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а. Цели проекта">
  <p:cSld name="4а. Цели проекта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13555933" y="7461147"/>
            <a:ext cx="8781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700" lIns="109700" spcFirstLastPara="1" rIns="109700" wrap="square" tIns="109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633016" y="2244090"/>
            <a:ext cx="6467100" cy="5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spcFirstLastPara="1" rIns="109700" wrap="square" tIns="109700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spcFirstLastPara="1" rIns="109700" wrap="square" tIns="109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 1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634520" y="990280"/>
            <a:ext cx="13260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type="title"/>
          </p:nvPr>
        </p:nvSpPr>
        <p:spPr>
          <a:xfrm>
            <a:off x="634520" y="6316960"/>
            <a:ext cx="134220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1"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title"/>
          </p:nvPr>
        </p:nvSpPr>
        <p:spPr>
          <a:xfrm>
            <a:off x="634520" y="1558320"/>
            <a:ext cx="134220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1"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479678" y="596093"/>
            <a:ext cx="1367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1" i="0" sz="4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2" type="ctrTitle"/>
          </p:nvPr>
        </p:nvSpPr>
        <p:spPr>
          <a:xfrm>
            <a:off x="1097280" y="2551176"/>
            <a:ext cx="12435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title"/>
          </p:nvPr>
        </p:nvSpPr>
        <p:spPr>
          <a:xfrm>
            <a:off x="498733" y="1191320"/>
            <a:ext cx="13632900" cy="32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3375" lIns="103375" spcFirstLastPara="1" rIns="103375" wrap="square" tIns="103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498719" y="4534598"/>
            <a:ext cx="136329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75" lIns="103375" spcFirstLastPara="1" rIns="103375" wrap="square" tIns="1033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100"/>
              <a:buFont typeface="Helvetica Neue"/>
              <a:buNone/>
              <a:defRPr sz="4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9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13671863" y="7153549"/>
            <a:ext cx="762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75" lIns="103375" spcFirstLastPara="1" rIns="103375" wrap="square" tIns="103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а. Цели проекта">
  <p:cSld name="4а. Цели проекта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idx="12" type="sldNum"/>
          </p:nvPr>
        </p:nvSpPr>
        <p:spPr>
          <a:xfrm>
            <a:off x="13555933" y="7461148"/>
            <a:ext cx="8781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700" lIns="109700" spcFirstLastPara="1" rIns="109700" wrap="square" tIns="109700">
            <a:normAutofit/>
          </a:bodyPr>
          <a:lstStyle>
            <a:lvl1pPr indent="0" lvl="0" marL="0" algn="r">
              <a:buClr>
                <a:schemeClr val="dk2"/>
              </a:buClr>
              <a:buSzPts val="1600"/>
              <a:buFont typeface="Arial"/>
              <a:buNone/>
              <a:defRPr/>
            </a:lvl1pPr>
            <a:lvl2pPr indent="0" lvl="1" marL="0" algn="r">
              <a:buClr>
                <a:schemeClr val="dk2"/>
              </a:buClr>
              <a:buSzPts val="1600"/>
              <a:buFont typeface="Arial"/>
              <a:buNone/>
              <a:defRPr/>
            </a:lvl2pPr>
            <a:lvl3pPr indent="0" lvl="2" marL="0" algn="r">
              <a:buClr>
                <a:schemeClr val="dk2"/>
              </a:buClr>
              <a:buSzPts val="1600"/>
              <a:buFont typeface="Arial"/>
              <a:buNone/>
              <a:defRPr/>
            </a:lvl3pPr>
            <a:lvl4pPr indent="0" lvl="3" marL="0" algn="r">
              <a:buClr>
                <a:schemeClr val="dk2"/>
              </a:buClr>
              <a:buSzPts val="1600"/>
              <a:buFont typeface="Arial"/>
              <a:buNone/>
              <a:defRPr/>
            </a:lvl4pPr>
            <a:lvl5pPr indent="0" lvl="4" marL="0" algn="r">
              <a:buClr>
                <a:schemeClr val="dk2"/>
              </a:buClr>
              <a:buSzPts val="1600"/>
              <a:buFont typeface="Arial"/>
              <a:buNone/>
              <a:defRPr/>
            </a:lvl5pPr>
            <a:lvl6pPr indent="0" lvl="5" marL="0" algn="r">
              <a:buClr>
                <a:schemeClr val="dk2"/>
              </a:buClr>
              <a:buSzPts val="1600"/>
              <a:buFont typeface="Arial"/>
              <a:buNone/>
              <a:defRPr/>
            </a:lvl6pPr>
            <a:lvl7pPr indent="0" lvl="6" marL="0" algn="r">
              <a:buClr>
                <a:schemeClr val="dk2"/>
              </a:buClr>
              <a:buSzPts val="1600"/>
              <a:buFont typeface="Arial"/>
              <a:buNone/>
              <a:defRPr/>
            </a:lvl7pPr>
            <a:lvl8pPr indent="0" lvl="7" marL="0" algn="r">
              <a:buClr>
                <a:schemeClr val="dk2"/>
              </a:buClr>
              <a:buSzPts val="1600"/>
              <a:buFont typeface="Arial"/>
              <a:buNone/>
              <a:defRPr/>
            </a:lvl8pPr>
            <a:lvl9pPr indent="0" lvl="8" marL="0" algn="r">
              <a:buClr>
                <a:schemeClr val="dk2"/>
              </a:buClr>
              <a:buSzPts val="16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30"/>
          <p:cNvSpPr txBox="1"/>
          <p:nvPr>
            <p:ph idx="1" type="body"/>
          </p:nvPr>
        </p:nvSpPr>
        <p:spPr>
          <a:xfrm>
            <a:off x="633017" y="2244090"/>
            <a:ext cx="6467100" cy="5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spcFirstLastPara="1" rIns="109700" wrap="square" tIns="1097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spcFirstLastPara="1" rIns="109700" wrap="square" tIns="109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Ваш макет 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32"/>
          <p:cNvGrpSpPr/>
          <p:nvPr/>
        </p:nvGrpSpPr>
        <p:grpSpPr>
          <a:xfrm>
            <a:off x="521" y="301"/>
            <a:ext cx="14629754" cy="8229236"/>
            <a:chOff x="0" y="0"/>
            <a:chExt cx="20104100" cy="11308556"/>
          </a:xfrm>
        </p:grpSpPr>
        <p:pic>
          <p:nvPicPr>
            <p:cNvPr id="122" name="Google Shape;122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20104100" cy="11308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2"/>
            <p:cNvSpPr/>
            <p:nvPr/>
          </p:nvSpPr>
          <p:spPr>
            <a:xfrm>
              <a:off x="228100" y="224975"/>
              <a:ext cx="19647900" cy="10859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bg>
      <p:bgPr>
        <a:solidFill>
          <a:srgbClr val="00000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" name="Google Shape;17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300"/>
              <a:buChar char="●"/>
              <a:defRPr sz="8300"/>
            </a:lvl1pPr>
            <a:lvl2pPr lvl="1" algn="ctr">
              <a:spcBef>
                <a:spcPts val="0"/>
              </a:spcBef>
              <a:spcAft>
                <a:spcPts val="0"/>
              </a:spcAft>
              <a:buSzPts val="8300"/>
              <a:buChar char="○"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8300"/>
              <a:buChar char="■"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8300"/>
              <a:buChar char="●"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8300"/>
              <a:buChar char="○"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8300"/>
              <a:buChar char="■"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8300"/>
              <a:buChar char="●"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8300"/>
              <a:buChar char="○"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8300"/>
              <a:buChar char="■"/>
              <a:defRPr sz="8300"/>
            </a:lvl9pPr>
          </a:lstStyle>
          <a:p/>
        </p:txBody>
      </p:sp>
      <p:sp>
        <p:nvSpPr>
          <p:cNvPr id="132" name="Google Shape;132;p35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 sz="2200"/>
            </a:lvl1pPr>
            <a:lvl2pPr lvl="1">
              <a:buNone/>
              <a:defRPr sz="2200"/>
            </a:lvl2pPr>
            <a:lvl3pPr lvl="2">
              <a:buNone/>
              <a:defRPr sz="2200"/>
            </a:lvl3pPr>
            <a:lvl4pPr lvl="3">
              <a:buNone/>
              <a:defRPr sz="2200"/>
            </a:lvl4pPr>
            <a:lvl5pPr lvl="4">
              <a:buNone/>
              <a:defRPr sz="2200"/>
            </a:lvl5pPr>
            <a:lvl6pPr lvl="5">
              <a:buNone/>
              <a:defRPr sz="2200"/>
            </a:lvl6pPr>
            <a:lvl7pPr lvl="6">
              <a:buNone/>
              <a:defRPr sz="2200"/>
            </a:lvl7pPr>
            <a:lvl8pPr lvl="7">
              <a:buNone/>
              <a:defRPr sz="2200"/>
            </a:lvl8pPr>
            <a:lvl9pPr lvl="8">
              <a:buNone/>
              <a:defRPr sz="2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140" name="Google Shape;140;p37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41" name="Google Shape;141;p3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8"/>
          <p:cNvSpPr txBox="1"/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44" name="Google Shape;144;p3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7" name="Google Shape;147;p39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1" name="Google Shape;151;p40"/>
          <p:cNvSpPr txBox="1"/>
          <p:nvPr>
            <p:ph idx="1" type="body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52" name="Google Shape;152;p40"/>
          <p:cNvSpPr txBox="1"/>
          <p:nvPr>
            <p:ph idx="2" type="body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53" name="Google Shape;153;p4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1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/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9" name="Google Shape;159;p42"/>
          <p:cNvSpPr txBox="1"/>
          <p:nvPr>
            <p:ph idx="1" type="body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60" name="Google Shape;160;p4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3"/>
          <p:cNvSpPr txBox="1"/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/>
        </p:txBody>
      </p:sp>
      <p:sp>
        <p:nvSpPr>
          <p:cNvPr id="163" name="Google Shape;163;p4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4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4"/>
          <p:cNvSpPr txBox="1"/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167" name="Google Shape;167;p44"/>
          <p:cNvSpPr txBox="1"/>
          <p:nvPr>
            <p:ph idx="1" type="subTitle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68" name="Google Shape;168;p44"/>
          <p:cNvSpPr txBox="1"/>
          <p:nvPr>
            <p:ph idx="2" type="body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69" name="Google Shape;169;p4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bg>
      <p:bgPr>
        <a:solidFill>
          <a:srgbClr val="00000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" name="Google Shape;21;p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5"/>
          <p:cNvSpPr txBox="1"/>
          <p:nvPr>
            <p:ph idx="1" type="body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</a:lstStyle>
          <a:p/>
        </p:txBody>
      </p:sp>
      <p:sp>
        <p:nvSpPr>
          <p:cNvPr id="172" name="Google Shape;172;p4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 txBox="1"/>
          <p:nvPr>
            <p:ph hasCustomPrompt="1" type="title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175" name="Google Shape;175;p46"/>
          <p:cNvSpPr txBox="1"/>
          <p:nvPr>
            <p:ph idx="1" type="body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 algn="ctr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" name="Google Shape;25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bg>
      <p:bgPr>
        <a:solidFill>
          <a:srgbClr val="00000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bg>
      <p:bgPr>
        <a:solidFill>
          <a:srgbClr val="000000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" name="Google Shape;34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1"/>
          <p:cNvPicPr preferRelativeResize="0"/>
          <p:nvPr/>
        </p:nvPicPr>
        <p:blipFill rotWithShape="1">
          <a:blip r:embed="rId1">
            <a:alphaModFix amt="10000"/>
          </a:blip>
          <a:srcRect b="86416" l="6980" r="2718" t="0"/>
          <a:stretch/>
        </p:blipFill>
        <p:spPr>
          <a:xfrm>
            <a:off x="0" y="6798158"/>
            <a:ext cx="14630400" cy="14314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/>
          <p:nvPr/>
        </p:nvSpPr>
        <p:spPr>
          <a:xfrm>
            <a:off x="14015086" y="7614286"/>
            <a:ext cx="615300" cy="615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4053270" y="7702867"/>
            <a:ext cx="538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25" lIns="109725" spcFirstLastPara="1" rIns="109725" wrap="square" tIns="54825">
            <a:noAutofit/>
          </a:bodyPr>
          <a:lstStyle>
            <a:lvl1pPr indent="0" lvl="0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627350" y="540958"/>
            <a:ext cx="126186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627348" y="1576553"/>
            <a:ext cx="6479700" cy="5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0" spcFirstLastPara="1" rIns="109725" wrap="square" tIns="54825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18211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" name="Google Shape;4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790" y="7294680"/>
            <a:ext cx="2283430" cy="50989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88">
          <p15:clr>
            <a:srgbClr val="F26B43"/>
          </p15:clr>
        </p15:guide>
        <p15:guide id="2" pos="390">
          <p15:clr>
            <a:srgbClr val="F26B43"/>
          </p15:clr>
        </p15:guide>
        <p15:guide id="3" pos="8826">
          <p15:clr>
            <a:srgbClr val="F26B43"/>
          </p15:clr>
        </p15:guide>
        <p15:guide id="4" orient="horz" pos="47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spcFirstLastPara="1" rIns="109700" wrap="square" tIns="109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 b="0" i="0" sz="3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spcFirstLastPara="1" rIns="109700" wrap="square" tIns="109700">
            <a:normAutofit/>
          </a:bodyPr>
          <a:lstStyle>
            <a:lvl1pPr indent="-3683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Char char="●"/>
              <a:defRPr b="0" i="0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655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○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655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■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655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655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○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655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■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655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655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○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655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■"/>
              <a:defRPr b="0" i="0" sz="1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13555933" y="7461148"/>
            <a:ext cx="8781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700" lIns="109700" spcFirstLastPara="1" rIns="109700" wrap="square" tIns="109700">
            <a:normAutofit/>
          </a:bodyPr>
          <a:lstStyle>
            <a:lvl1pPr indent="0" lvl="0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3020" y="5772149"/>
            <a:ext cx="1452436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28523" y="7697018"/>
            <a:ext cx="954636" cy="25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744" y="414068"/>
            <a:ext cx="2014538" cy="33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744" y="7690436"/>
            <a:ext cx="4188770" cy="296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5"/>
    <p:sldLayoutId id="214748367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36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Google Shape;137;p3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73.jpg"/><Relationship Id="rId5" Type="http://schemas.openxmlformats.org/officeDocument/2006/relationships/image" Target="../media/image6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8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5" Type="http://schemas.openxmlformats.org/officeDocument/2006/relationships/image" Target="../media/image78.png"/><Relationship Id="rId6" Type="http://schemas.openxmlformats.org/officeDocument/2006/relationships/image" Target="../media/image7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1" Type="http://schemas.openxmlformats.org/officeDocument/2006/relationships/image" Target="../media/image88.png"/><Relationship Id="rId10" Type="http://schemas.openxmlformats.org/officeDocument/2006/relationships/image" Target="../media/image7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85.png"/><Relationship Id="rId5" Type="http://schemas.openxmlformats.org/officeDocument/2006/relationships/image" Target="../media/image8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87.png"/><Relationship Id="rId5" Type="http://schemas.openxmlformats.org/officeDocument/2006/relationships/image" Target="../media/image8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0.png"/><Relationship Id="rId4" Type="http://schemas.openxmlformats.org/officeDocument/2006/relationships/image" Target="../media/image9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21.png"/><Relationship Id="rId7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0.png"/><Relationship Id="rId4" Type="http://schemas.openxmlformats.org/officeDocument/2006/relationships/image" Target="../media/image9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0.png"/><Relationship Id="rId4" Type="http://schemas.openxmlformats.org/officeDocument/2006/relationships/image" Target="../media/image9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0.png"/><Relationship Id="rId4" Type="http://schemas.openxmlformats.org/officeDocument/2006/relationships/image" Target="../media/image9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0.png"/><Relationship Id="rId4" Type="http://schemas.openxmlformats.org/officeDocument/2006/relationships/image" Target="../media/image9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89.png"/><Relationship Id="rId9" Type="http://schemas.openxmlformats.org/officeDocument/2006/relationships/image" Target="../media/image101.png"/><Relationship Id="rId5" Type="http://schemas.openxmlformats.org/officeDocument/2006/relationships/image" Target="../media/image93.png"/><Relationship Id="rId6" Type="http://schemas.openxmlformats.org/officeDocument/2006/relationships/image" Target="../media/image102.png"/><Relationship Id="rId7" Type="http://schemas.openxmlformats.org/officeDocument/2006/relationships/image" Target="../media/image94.png"/><Relationship Id="rId8" Type="http://schemas.openxmlformats.org/officeDocument/2006/relationships/image" Target="../media/image9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Relationship Id="rId4" Type="http://schemas.openxmlformats.org/officeDocument/2006/relationships/image" Target="../media/image9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Relationship Id="rId4" Type="http://schemas.openxmlformats.org/officeDocument/2006/relationships/image" Target="../media/image83.jpg"/><Relationship Id="rId5" Type="http://schemas.openxmlformats.org/officeDocument/2006/relationships/image" Target="../media/image9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jpg"/><Relationship Id="rId22" Type="http://schemas.openxmlformats.org/officeDocument/2006/relationships/image" Target="../media/image34.png"/><Relationship Id="rId21" Type="http://schemas.openxmlformats.org/officeDocument/2006/relationships/image" Target="../media/image38.jpg"/><Relationship Id="rId24" Type="http://schemas.openxmlformats.org/officeDocument/2006/relationships/image" Target="../media/image33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39.png"/><Relationship Id="rId26" Type="http://schemas.openxmlformats.org/officeDocument/2006/relationships/image" Target="../media/image41.jpg"/><Relationship Id="rId25" Type="http://schemas.openxmlformats.org/officeDocument/2006/relationships/image" Target="../media/image43.png"/><Relationship Id="rId27" Type="http://schemas.openxmlformats.org/officeDocument/2006/relationships/image" Target="../media/image40.png"/><Relationship Id="rId5" Type="http://schemas.openxmlformats.org/officeDocument/2006/relationships/image" Target="../media/image19.png"/><Relationship Id="rId6" Type="http://schemas.openxmlformats.org/officeDocument/2006/relationships/image" Target="../media/image42.jpg"/><Relationship Id="rId7" Type="http://schemas.openxmlformats.org/officeDocument/2006/relationships/image" Target="../media/image22.png"/><Relationship Id="rId8" Type="http://schemas.openxmlformats.org/officeDocument/2006/relationships/image" Target="../media/image30.png"/><Relationship Id="rId11" Type="http://schemas.openxmlformats.org/officeDocument/2006/relationships/image" Target="../media/image17.jpg"/><Relationship Id="rId10" Type="http://schemas.openxmlformats.org/officeDocument/2006/relationships/image" Target="../media/image35.png"/><Relationship Id="rId13" Type="http://schemas.openxmlformats.org/officeDocument/2006/relationships/image" Target="../media/image31.png"/><Relationship Id="rId12" Type="http://schemas.openxmlformats.org/officeDocument/2006/relationships/image" Target="../media/image20.png"/><Relationship Id="rId15" Type="http://schemas.openxmlformats.org/officeDocument/2006/relationships/image" Target="../media/image26.png"/><Relationship Id="rId14" Type="http://schemas.openxmlformats.org/officeDocument/2006/relationships/image" Target="../media/image36.png"/><Relationship Id="rId17" Type="http://schemas.openxmlformats.org/officeDocument/2006/relationships/image" Target="../media/image29.png"/><Relationship Id="rId16" Type="http://schemas.openxmlformats.org/officeDocument/2006/relationships/image" Target="../media/image24.png"/><Relationship Id="rId19" Type="http://schemas.openxmlformats.org/officeDocument/2006/relationships/image" Target="../media/image27.png"/><Relationship Id="rId1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22" Type="http://schemas.openxmlformats.org/officeDocument/2006/relationships/image" Target="../media/image65.png"/><Relationship Id="rId21" Type="http://schemas.openxmlformats.org/officeDocument/2006/relationships/image" Target="../media/image61.png"/><Relationship Id="rId24" Type="http://schemas.openxmlformats.org/officeDocument/2006/relationships/image" Target="../media/image69.png"/><Relationship Id="rId23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56.png"/><Relationship Id="rId9" Type="http://schemas.openxmlformats.org/officeDocument/2006/relationships/image" Target="../media/image50.png"/><Relationship Id="rId26" Type="http://schemas.openxmlformats.org/officeDocument/2006/relationships/image" Target="../media/image72.png"/><Relationship Id="rId25" Type="http://schemas.openxmlformats.org/officeDocument/2006/relationships/image" Target="../media/image62.png"/><Relationship Id="rId28" Type="http://schemas.openxmlformats.org/officeDocument/2006/relationships/image" Target="../media/image58.png"/><Relationship Id="rId27" Type="http://schemas.openxmlformats.org/officeDocument/2006/relationships/image" Target="../media/image64.png"/><Relationship Id="rId5" Type="http://schemas.openxmlformats.org/officeDocument/2006/relationships/image" Target="../media/image47.png"/><Relationship Id="rId6" Type="http://schemas.openxmlformats.org/officeDocument/2006/relationships/image" Target="../media/image52.png"/><Relationship Id="rId29" Type="http://schemas.openxmlformats.org/officeDocument/2006/relationships/image" Target="../media/image71.png"/><Relationship Id="rId7" Type="http://schemas.openxmlformats.org/officeDocument/2006/relationships/image" Target="../media/image59.png"/><Relationship Id="rId8" Type="http://schemas.openxmlformats.org/officeDocument/2006/relationships/image" Target="../media/image51.png"/><Relationship Id="rId31" Type="http://schemas.openxmlformats.org/officeDocument/2006/relationships/image" Target="../media/image79.png"/><Relationship Id="rId30" Type="http://schemas.openxmlformats.org/officeDocument/2006/relationships/image" Target="../media/image67.png"/><Relationship Id="rId11" Type="http://schemas.openxmlformats.org/officeDocument/2006/relationships/image" Target="../media/image57.png"/><Relationship Id="rId10" Type="http://schemas.openxmlformats.org/officeDocument/2006/relationships/image" Target="../media/image49.png"/><Relationship Id="rId32" Type="http://schemas.openxmlformats.org/officeDocument/2006/relationships/image" Target="../media/image75.png"/><Relationship Id="rId13" Type="http://schemas.openxmlformats.org/officeDocument/2006/relationships/image" Target="../media/image46.png"/><Relationship Id="rId12" Type="http://schemas.openxmlformats.org/officeDocument/2006/relationships/image" Target="../media/image44.png"/><Relationship Id="rId15" Type="http://schemas.openxmlformats.org/officeDocument/2006/relationships/image" Target="../media/image55.png"/><Relationship Id="rId14" Type="http://schemas.openxmlformats.org/officeDocument/2006/relationships/image" Target="../media/image66.png"/><Relationship Id="rId17" Type="http://schemas.openxmlformats.org/officeDocument/2006/relationships/image" Target="../media/image53.png"/><Relationship Id="rId16" Type="http://schemas.openxmlformats.org/officeDocument/2006/relationships/image" Target="../media/image48.png"/><Relationship Id="rId19" Type="http://schemas.openxmlformats.org/officeDocument/2006/relationships/image" Target="../media/image74.png"/><Relationship Id="rId18" Type="http://schemas.openxmlformats.org/officeDocument/2006/relationships/image" Target="../media/image6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8"/>
          <p:cNvSpPr txBox="1"/>
          <p:nvPr/>
        </p:nvSpPr>
        <p:spPr>
          <a:xfrm>
            <a:off x="1230175" y="2956225"/>
            <a:ext cx="9047400" cy="3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1С:Документооборот</a:t>
            </a:r>
            <a:endParaRPr b="1" sz="5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действии: </a:t>
            </a:r>
            <a:endParaRPr b="1" sz="5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800">
                <a:solidFill>
                  <a:srgbClr val="E50D71"/>
                </a:solidFill>
                <a:latin typeface="Tahoma"/>
                <a:ea typeface="Tahoma"/>
                <a:cs typeface="Tahoma"/>
                <a:sym typeface="Tahoma"/>
              </a:rPr>
              <a:t>взгляд пользователя</a:t>
            </a:r>
            <a:endParaRPr b="1" sz="5800">
              <a:solidFill>
                <a:srgbClr val="E50D7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/>
          <p:nvPr/>
        </p:nvSpPr>
        <p:spPr>
          <a:xfrm>
            <a:off x="415600" y="544525"/>
            <a:ext cx="100902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850" lIns="111850" spcFirstLastPara="1" rIns="111850" wrap="square" tIns="111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5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Эксперты вебинара:</a:t>
            </a:r>
            <a:endParaRPr sz="4405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p57"/>
          <p:cNvSpPr/>
          <p:nvPr/>
        </p:nvSpPr>
        <p:spPr>
          <a:xfrm>
            <a:off x="2941451" y="1697026"/>
            <a:ext cx="3339300" cy="3381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2025" lIns="104125" spcFirstLastPara="1" rIns="104125" wrap="square" tIns="52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None/>
            </a:pPr>
            <a:r>
              <a:t/>
            </a:r>
            <a:endParaRPr b="0" i="0" sz="208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7"/>
          <p:cNvSpPr txBox="1"/>
          <p:nvPr/>
        </p:nvSpPr>
        <p:spPr>
          <a:xfrm>
            <a:off x="2637751" y="6150461"/>
            <a:ext cx="39465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E50071"/>
                </a:solidFill>
                <a:latin typeface="Arial"/>
                <a:ea typeface="Arial"/>
                <a:cs typeface="Arial"/>
                <a:sym typeface="Arial"/>
              </a:rPr>
              <a:t>Илья Яценко</a:t>
            </a:r>
            <a:endParaRPr b="0" i="0" sz="23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0" i="0" lang="en-US" sz="23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Руководитель отдела внедрения</a:t>
            </a:r>
            <a:endParaRPr b="0" i="0" sz="23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7179766" y="6150461"/>
            <a:ext cx="57741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0100" lIns="140100" spcFirstLastPara="1" rIns="140100" wrap="square" tIns="140100">
            <a:spAutoFit/>
          </a:bodyPr>
          <a:lstStyle/>
          <a:p>
            <a:pPr indent="0" lvl="0" marL="15538" marR="15538" rtl="0" algn="ctr">
              <a:lnSpc>
                <a:spcPct val="115000"/>
              </a:lnSpc>
              <a:spcBef>
                <a:spcPts val="122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E50D71"/>
                </a:solidFill>
                <a:latin typeface="Arial"/>
                <a:ea typeface="Arial"/>
                <a:cs typeface="Arial"/>
                <a:sym typeface="Arial"/>
              </a:rPr>
              <a:t>Владислав Матюшин </a:t>
            </a:r>
            <a:endParaRPr b="1" i="0" sz="2325" u="none" cap="none" strike="noStrike">
              <a:solidFill>
                <a:srgbClr val="E500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5"/>
              <a:buFont typeface="Arial"/>
              <a:buNone/>
            </a:pPr>
            <a:r>
              <a:rPr b="0" i="0" lang="en-US" sz="23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Руководитель отдела автоматизации документооборота</a:t>
            </a:r>
            <a:endParaRPr b="0" i="0" sz="23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3366" y="1697025"/>
            <a:ext cx="3339275" cy="33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/>
          <p:nvPr/>
        </p:nvSpPr>
        <p:spPr>
          <a:xfrm>
            <a:off x="555074" y="941292"/>
            <a:ext cx="6273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58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Яценко Илья</a:t>
            </a:r>
            <a:endParaRPr b="1" i="0" sz="4800" u="none" cap="none" strike="noStrike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3" name="Google Shape;383;p58"/>
          <p:cNvSpPr txBox="1"/>
          <p:nvPr/>
        </p:nvSpPr>
        <p:spPr>
          <a:xfrm>
            <a:off x="576224" y="1784909"/>
            <a:ext cx="478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Руководитель</a:t>
            </a:r>
            <a:r>
              <a:rPr b="1" lang="en-US" sz="22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отдела внедрения</a:t>
            </a:r>
            <a:endParaRPr b="1" i="0" sz="2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8"/>
          <p:cNvSpPr txBox="1"/>
          <p:nvPr/>
        </p:nvSpPr>
        <p:spPr>
          <a:xfrm>
            <a:off x="5358220" y="2001463"/>
            <a:ext cx="8956200" cy="55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3006F"/>
                </a:solidFill>
                <a:latin typeface="Tahoma"/>
                <a:ea typeface="Tahoma"/>
                <a:cs typeface="Tahoma"/>
                <a:sym typeface="Tahoma"/>
              </a:rPr>
              <a:t>Компетенции:</a:t>
            </a:r>
            <a:endParaRPr b="1" sz="2200">
              <a:solidFill>
                <a:srgbClr val="E3006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Специалист-Консультант по 1С:Документооборот</a:t>
            </a:r>
            <a:endParaRPr sz="19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Проектные технологии внедрения</a:t>
            </a:r>
            <a:endParaRPr sz="19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Методология управления документами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3006F"/>
                </a:solidFill>
                <a:latin typeface="Tahoma"/>
                <a:ea typeface="Tahoma"/>
                <a:cs typeface="Tahoma"/>
                <a:sym typeface="Tahoma"/>
              </a:rPr>
              <a:t>Проектный опыт:</a:t>
            </a:r>
            <a:endParaRPr b="1" sz="2200">
              <a:solidFill>
                <a:srgbClr val="E3006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Старший аналитик на проекте по внедрению 1С:Документооборот 3.0 в «дочке» ГазПром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Системный Архитектор проекта по внедрению 1С:Документооборот 2.1 в небольшой производственной компании</a:t>
            </a:r>
            <a:endParaRPr sz="19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Руководитель проекта по внедрению 1С:Документооборот 3.0 в строительной компании по благоустройству территорий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descr="Изображение выглядит как одежда, Человеческое лицо, человек, ошейник&#10;&#10;Автоматически созданное описание" id="385" name="Google Shape;38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843" y="2795741"/>
            <a:ext cx="3986622" cy="398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/>
          <p:nvPr/>
        </p:nvSpPr>
        <p:spPr>
          <a:xfrm>
            <a:off x="793802" y="670450"/>
            <a:ext cx="136071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3750"/>
              <a:buFont typeface="Inter"/>
              <a:buNone/>
            </a:pPr>
            <a:r>
              <a:rPr b="1" i="0" lang="en-US" sz="4000" u="none" cap="none" strike="noStrike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Значение автоматизации делопроизводства</a:t>
            </a:r>
            <a:endParaRPr i="0" sz="4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1" name="Google Shape;391;p59"/>
          <p:cNvSpPr/>
          <p:nvPr/>
        </p:nvSpPr>
        <p:spPr>
          <a:xfrm>
            <a:off x="793790" y="1658422"/>
            <a:ext cx="13042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Inter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Автоматизация делопроизводства — это фундаментальная перестройка управления информацией, а не просто сокращение бумажной работы. 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Ручная обработка десятков и сотен документов (договоры, счета, служебные записки и т.д.) ежедневно может приводить к задержкам, ошибкам и финансовым рискам.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3800" y="3158198"/>
            <a:ext cx="6425100" cy="1453500"/>
          </a:xfrm>
          <a:prstGeom prst="roundRect">
            <a:avLst>
              <a:gd fmla="val 63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9"/>
          <p:cNvSpPr/>
          <p:nvPr/>
        </p:nvSpPr>
        <p:spPr>
          <a:xfrm>
            <a:off x="793790" y="3066693"/>
            <a:ext cx="6425100" cy="91500"/>
          </a:xfrm>
          <a:prstGeom prst="roundRect">
            <a:avLst>
              <a:gd fmla="val 8855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9"/>
          <p:cNvSpPr/>
          <p:nvPr/>
        </p:nvSpPr>
        <p:spPr>
          <a:xfrm>
            <a:off x="1009395" y="3364925"/>
            <a:ext cx="43989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Inter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Централизованный архив</a:t>
            </a:r>
            <a:endParaRPr i="0" sz="20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1009412" y="3781756"/>
            <a:ext cx="59937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Легкий поиск документов по реквизитам, ключевым словам или штрихкоду.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7411525" y="3189523"/>
            <a:ext cx="6425100" cy="1453500"/>
          </a:xfrm>
          <a:prstGeom prst="roundRect">
            <a:avLst>
              <a:gd fmla="val 63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9"/>
          <p:cNvSpPr/>
          <p:nvPr/>
        </p:nvSpPr>
        <p:spPr>
          <a:xfrm>
            <a:off x="7411522" y="3066693"/>
            <a:ext cx="6425100" cy="91500"/>
          </a:xfrm>
          <a:prstGeom prst="roundRect">
            <a:avLst>
              <a:gd fmla="val 8855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9"/>
          <p:cNvSpPr/>
          <p:nvPr/>
        </p:nvSpPr>
        <p:spPr>
          <a:xfrm>
            <a:off x="7627150" y="3379975"/>
            <a:ext cx="3749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Inter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Прозрачные маршруты</a:t>
            </a:r>
            <a:endParaRPr i="0" sz="20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7627144" y="3781756"/>
            <a:ext cx="59937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Автоматическое согласование, фиксация всех этапов и сроков.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793788" y="4841152"/>
            <a:ext cx="6425100" cy="1453500"/>
          </a:xfrm>
          <a:prstGeom prst="roundRect">
            <a:avLst>
              <a:gd fmla="val 63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9"/>
          <p:cNvSpPr/>
          <p:nvPr/>
        </p:nvSpPr>
        <p:spPr>
          <a:xfrm>
            <a:off x="793777" y="4818302"/>
            <a:ext cx="6425100" cy="91500"/>
          </a:xfrm>
          <a:prstGeom prst="roundRect">
            <a:avLst>
              <a:gd fmla="val 8855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9"/>
          <p:cNvSpPr/>
          <p:nvPr/>
        </p:nvSpPr>
        <p:spPr>
          <a:xfrm>
            <a:off x="1009379" y="5036675"/>
            <a:ext cx="45339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Inter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Контроль исполнения</a:t>
            </a:r>
            <a:endParaRPr i="0" sz="20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3" name="Google Shape;403;p59"/>
          <p:cNvSpPr/>
          <p:nvPr/>
        </p:nvSpPr>
        <p:spPr>
          <a:xfrm>
            <a:off x="1009400" y="5403452"/>
            <a:ext cx="59937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Автоматические напоминания и отчеты по поручениям и задачам.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9"/>
          <p:cNvSpPr/>
          <p:nvPr/>
        </p:nvSpPr>
        <p:spPr>
          <a:xfrm>
            <a:off x="7411513" y="4841152"/>
            <a:ext cx="6425100" cy="1453500"/>
          </a:xfrm>
          <a:prstGeom prst="roundRect">
            <a:avLst>
              <a:gd fmla="val 63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9"/>
          <p:cNvSpPr/>
          <p:nvPr/>
        </p:nvSpPr>
        <p:spPr>
          <a:xfrm>
            <a:off x="7411510" y="4818302"/>
            <a:ext cx="6425100" cy="91500"/>
          </a:xfrm>
          <a:prstGeom prst="roundRect">
            <a:avLst>
              <a:gd fmla="val 8855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9"/>
          <p:cNvSpPr/>
          <p:nvPr/>
        </p:nvSpPr>
        <p:spPr>
          <a:xfrm>
            <a:off x="7627139" y="5052338"/>
            <a:ext cx="3749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Inter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Безопасность и доступ</a:t>
            </a:r>
            <a:endParaRPr i="0" sz="20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7" name="Google Shape;407;p59"/>
          <p:cNvSpPr/>
          <p:nvPr/>
        </p:nvSpPr>
        <p:spPr>
          <a:xfrm>
            <a:off x="7627132" y="5419114"/>
            <a:ext cx="59937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Разграничение прав доступа и использование электронной подписи.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9"/>
          <p:cNvSpPr/>
          <p:nvPr/>
        </p:nvSpPr>
        <p:spPr>
          <a:xfrm>
            <a:off x="619125" y="6524110"/>
            <a:ext cx="130428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Inter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Результат: 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экономия времени, ресурсов и качественно новый уровень управляемости и безопасности работы с документацией.</a:t>
            </a:r>
            <a:endParaRPr i="0" sz="20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0"/>
          <p:cNvSpPr/>
          <p:nvPr/>
        </p:nvSpPr>
        <p:spPr>
          <a:xfrm>
            <a:off x="2067648" y="1316851"/>
            <a:ext cx="10657200" cy="5653200"/>
          </a:xfrm>
          <a:prstGeom prst="ellipse">
            <a:avLst/>
          </a:prstGeom>
          <a:noFill/>
          <a:ln cap="flat" cmpd="sng" w="1656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0"/>
          <p:cNvSpPr txBox="1"/>
          <p:nvPr/>
        </p:nvSpPr>
        <p:spPr>
          <a:xfrm>
            <a:off x="3917784" y="4103168"/>
            <a:ext cx="68853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96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1С:Документооборот 8</a:t>
            </a:r>
            <a:endParaRPr sz="1626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8846402" y="5260749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0"/>
          <p:cNvSpPr txBox="1"/>
          <p:nvPr/>
        </p:nvSpPr>
        <p:spPr>
          <a:xfrm>
            <a:off x="8902897" y="6765159"/>
            <a:ext cx="2235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Бизнес-процессы</a:t>
            </a:r>
            <a:endParaRPr sz="1826"/>
          </a:p>
        </p:txBody>
      </p:sp>
      <p:pic>
        <p:nvPicPr>
          <p:cNvPr id="417" name="Google Shape;41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0787" y="5685359"/>
            <a:ext cx="939178" cy="93917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0"/>
          <p:cNvSpPr/>
          <p:nvPr/>
        </p:nvSpPr>
        <p:spPr>
          <a:xfrm>
            <a:off x="8846402" y="1059062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0"/>
          <p:cNvSpPr txBox="1"/>
          <p:nvPr/>
        </p:nvSpPr>
        <p:spPr>
          <a:xfrm>
            <a:off x="8902897" y="2588585"/>
            <a:ext cx="2235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Контроль версий</a:t>
            </a:r>
            <a:endParaRPr sz="1826"/>
          </a:p>
        </p:txBody>
      </p:sp>
      <p:pic>
        <p:nvPicPr>
          <p:cNvPr id="420" name="Google Shape;42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0019" y="1552212"/>
            <a:ext cx="780715" cy="93917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0"/>
          <p:cNvSpPr/>
          <p:nvPr/>
        </p:nvSpPr>
        <p:spPr>
          <a:xfrm>
            <a:off x="11459033" y="3181867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11515528" y="4728750"/>
            <a:ext cx="2235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Делопроизводство</a:t>
            </a:r>
            <a:endParaRPr sz="1826"/>
          </a:p>
        </p:txBody>
      </p:sp>
      <p:pic>
        <p:nvPicPr>
          <p:cNvPr id="423" name="Google Shape;423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50380" y="3626547"/>
            <a:ext cx="765256" cy="93917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0"/>
          <p:cNvSpPr/>
          <p:nvPr/>
        </p:nvSpPr>
        <p:spPr>
          <a:xfrm>
            <a:off x="3534027" y="1059062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0"/>
          <p:cNvSpPr txBox="1"/>
          <p:nvPr/>
        </p:nvSpPr>
        <p:spPr>
          <a:xfrm>
            <a:off x="3590522" y="2588585"/>
            <a:ext cx="2235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Хранение документов </a:t>
            </a:r>
            <a:b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файлов</a:t>
            </a:r>
            <a:endParaRPr sz="1826"/>
          </a:p>
        </p:txBody>
      </p:sp>
      <p:pic>
        <p:nvPicPr>
          <p:cNvPr id="426" name="Google Shape;426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38412" y="1588929"/>
            <a:ext cx="939178" cy="86574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0"/>
          <p:cNvSpPr/>
          <p:nvPr/>
        </p:nvSpPr>
        <p:spPr>
          <a:xfrm>
            <a:off x="3534027" y="5260749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0"/>
          <p:cNvSpPr txBox="1"/>
          <p:nvPr/>
        </p:nvSpPr>
        <p:spPr>
          <a:xfrm>
            <a:off x="3590522" y="6765159"/>
            <a:ext cx="2235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Полнотекстовый </a:t>
            </a:r>
            <a:b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поиск</a:t>
            </a:r>
            <a:endParaRPr sz="1826"/>
          </a:p>
        </p:txBody>
      </p:sp>
      <p:pic>
        <p:nvPicPr>
          <p:cNvPr id="429" name="Google Shape;429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57464" y="5685359"/>
            <a:ext cx="701077" cy="93917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0"/>
          <p:cNvSpPr/>
          <p:nvPr/>
        </p:nvSpPr>
        <p:spPr>
          <a:xfrm>
            <a:off x="913800" y="3181867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0"/>
          <p:cNvSpPr txBox="1"/>
          <p:nvPr/>
        </p:nvSpPr>
        <p:spPr>
          <a:xfrm>
            <a:off x="970296" y="4728750"/>
            <a:ext cx="2235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Учёт рабочего </a:t>
            </a:r>
            <a:b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времени</a:t>
            </a:r>
            <a:endParaRPr sz="1826"/>
          </a:p>
        </p:txBody>
      </p:sp>
      <p:pic>
        <p:nvPicPr>
          <p:cNvPr id="432" name="Google Shape;432;p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57324" y="3626547"/>
            <a:ext cx="660902" cy="93917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0"/>
          <p:cNvSpPr/>
          <p:nvPr/>
        </p:nvSpPr>
        <p:spPr>
          <a:xfrm>
            <a:off x="6183779" y="5626239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0"/>
          <p:cNvSpPr txBox="1"/>
          <p:nvPr/>
        </p:nvSpPr>
        <p:spPr>
          <a:xfrm>
            <a:off x="6240274" y="7162851"/>
            <a:ext cx="2235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Учёт и контроль исполнения</a:t>
            </a:r>
            <a:endParaRPr sz="1826"/>
          </a:p>
        </p:txBody>
      </p:sp>
      <p:pic>
        <p:nvPicPr>
          <p:cNvPr id="435" name="Google Shape;435;p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88164" y="6072754"/>
            <a:ext cx="939178" cy="93144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0"/>
          <p:cNvSpPr/>
          <p:nvPr/>
        </p:nvSpPr>
        <p:spPr>
          <a:xfrm>
            <a:off x="6183779" y="437075"/>
            <a:ext cx="2348100" cy="23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3125">
            <a:solidFill>
              <a:srgbClr val="E500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25" lIns="119275" spcFirstLastPara="1" rIns="119275" wrap="square" tIns="59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0"/>
          <p:cNvSpPr txBox="1"/>
          <p:nvPr/>
        </p:nvSpPr>
        <p:spPr>
          <a:xfrm>
            <a:off x="6240274" y="1910530"/>
            <a:ext cx="2235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Коллективное редактирование</a:t>
            </a:r>
            <a:endParaRPr sz="1826"/>
          </a:p>
        </p:txBody>
      </p:sp>
      <p:pic>
        <p:nvPicPr>
          <p:cNvPr id="438" name="Google Shape;438;p6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86239" y="817041"/>
            <a:ext cx="943028" cy="93917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0"/>
          <p:cNvSpPr txBox="1"/>
          <p:nvPr/>
        </p:nvSpPr>
        <p:spPr>
          <a:xfrm>
            <a:off x="3917784" y="3709242"/>
            <a:ext cx="68853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Основные возможности</a:t>
            </a:r>
            <a:endParaRPr sz="1826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/>
          <p:nvPr/>
        </p:nvSpPr>
        <p:spPr>
          <a:xfrm>
            <a:off x="312829" y="1370450"/>
            <a:ext cx="138195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025" lIns="112075" spcFirstLastPara="1" rIns="112075" wrap="square" tIns="5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2942"/>
              <a:buFont typeface="Arial"/>
              <a:buNone/>
            </a:pPr>
            <a:r>
              <a:rPr b="1" i="0" lang="en-US" sz="4417" u="none" cap="none" strike="noStrike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Варианты поставок</a:t>
            </a:r>
            <a:endParaRPr i="0" sz="4417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61"/>
          <p:cNvSpPr/>
          <p:nvPr/>
        </p:nvSpPr>
        <p:spPr>
          <a:xfrm>
            <a:off x="257727" y="2629225"/>
            <a:ext cx="13929300" cy="4545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56025" lIns="112075" spcFirstLastPara="1" rIns="112075" wrap="square" tIns="5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7"/>
              <a:buFont typeface="Arial"/>
              <a:buNone/>
            </a:pPr>
            <a:r>
              <a:rPr b="1" i="0" lang="en-US" sz="2207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1С:Документооборот</a:t>
            </a:r>
            <a:endParaRPr i="0" sz="2207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6" name="Google Shape;446;p61"/>
          <p:cNvGrpSpPr/>
          <p:nvPr/>
        </p:nvGrpSpPr>
        <p:grpSpPr>
          <a:xfrm>
            <a:off x="257705" y="3239495"/>
            <a:ext cx="4385462" cy="907339"/>
            <a:chOff x="711200" y="1803397"/>
            <a:chExt cx="3515400" cy="740141"/>
          </a:xfrm>
        </p:grpSpPr>
        <p:sp>
          <p:nvSpPr>
            <p:cNvPr id="447" name="Google Shape;447;p61"/>
            <p:cNvSpPr/>
            <p:nvPr/>
          </p:nvSpPr>
          <p:spPr>
            <a:xfrm>
              <a:off x="711200" y="1808476"/>
              <a:ext cx="3512700" cy="701100"/>
            </a:xfrm>
            <a:prstGeom prst="roundRect">
              <a:avLst>
                <a:gd fmla="val 16667" name="adj"/>
              </a:avLst>
            </a:prstGeom>
            <a:noFill/>
            <a:ln cap="flat" cmpd="sng" w="15575">
              <a:solidFill>
                <a:srgbClr val="E500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t/>
              </a:r>
              <a:endParaRPr b="0" i="0" sz="220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1"/>
            <p:cNvSpPr/>
            <p:nvPr/>
          </p:nvSpPr>
          <p:spPr>
            <a:xfrm>
              <a:off x="711200" y="1803397"/>
              <a:ext cx="3515400" cy="370800"/>
            </a:xfrm>
            <a:prstGeom prst="roundRect">
              <a:avLst>
                <a:gd fmla="val 16667" name="adj"/>
              </a:avLst>
            </a:prstGeom>
            <a:solidFill>
              <a:srgbClr val="E50077"/>
            </a:solidFill>
            <a:ln>
              <a:noFill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КОРП</a:t>
              </a:r>
              <a:endParaRPr b="0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9" name="Google Shape;449;p61"/>
            <p:cNvCxnSpPr>
              <a:stCxn id="447" idx="2"/>
              <a:endCxn id="448" idx="2"/>
            </p:cNvCxnSpPr>
            <p:nvPr/>
          </p:nvCxnSpPr>
          <p:spPr>
            <a:xfrm flipH="1" rot="10800000">
              <a:off x="2467550" y="2174176"/>
              <a:ext cx="1200" cy="335400"/>
            </a:xfrm>
            <a:prstGeom prst="straightConnector1">
              <a:avLst/>
            </a:prstGeom>
            <a:noFill/>
            <a:ln cap="flat" cmpd="sng" w="15575">
              <a:solidFill>
                <a:srgbClr val="E5007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50" name="Google Shape;450;p61"/>
            <p:cNvSpPr txBox="1"/>
            <p:nvPr/>
          </p:nvSpPr>
          <p:spPr>
            <a:xfrm>
              <a:off x="1337407" y="2174238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025" lIns="112075" spcFirstLastPara="1" rIns="112075" wrap="square" tIns="5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2.1</a:t>
              </a:r>
              <a:endParaRPr b="1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1"/>
            <p:cNvSpPr txBox="1"/>
            <p:nvPr/>
          </p:nvSpPr>
          <p:spPr>
            <a:xfrm>
              <a:off x="3092548" y="2174238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025" lIns="112075" spcFirstLastPara="1" rIns="112075" wrap="square" tIns="5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3.0</a:t>
              </a:r>
              <a:endParaRPr b="1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61"/>
          <p:cNvGrpSpPr/>
          <p:nvPr/>
        </p:nvGrpSpPr>
        <p:grpSpPr>
          <a:xfrm>
            <a:off x="9773936" y="4789106"/>
            <a:ext cx="4385461" cy="907339"/>
            <a:chOff x="8361680" y="1803397"/>
            <a:chExt cx="3515400" cy="740141"/>
          </a:xfrm>
        </p:grpSpPr>
        <p:sp>
          <p:nvSpPr>
            <p:cNvPr id="453" name="Google Shape;453;p61"/>
            <p:cNvSpPr/>
            <p:nvPr/>
          </p:nvSpPr>
          <p:spPr>
            <a:xfrm>
              <a:off x="8361680" y="1808476"/>
              <a:ext cx="3515400" cy="701100"/>
            </a:xfrm>
            <a:prstGeom prst="roundRect">
              <a:avLst>
                <a:gd fmla="val 16667" name="adj"/>
              </a:avLst>
            </a:prstGeom>
            <a:noFill/>
            <a:ln cap="flat" cmpd="sng" w="15575">
              <a:solidFill>
                <a:srgbClr val="E500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t/>
              </a:r>
              <a:endParaRPr b="0" i="0" sz="220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1"/>
            <p:cNvSpPr/>
            <p:nvPr/>
          </p:nvSpPr>
          <p:spPr>
            <a:xfrm>
              <a:off x="8361680" y="1803397"/>
              <a:ext cx="3515400" cy="370800"/>
            </a:xfrm>
            <a:prstGeom prst="roundRect">
              <a:avLst>
                <a:gd fmla="val 16667" name="adj"/>
              </a:avLst>
            </a:prstGeom>
            <a:solidFill>
              <a:srgbClr val="E50077"/>
            </a:solidFill>
            <a:ln>
              <a:noFill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ДГУ</a:t>
              </a:r>
              <a:endParaRPr b="0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5" name="Google Shape;455;p61"/>
            <p:cNvCxnSpPr>
              <a:stCxn id="453" idx="2"/>
              <a:endCxn id="454" idx="2"/>
            </p:cNvCxnSpPr>
            <p:nvPr/>
          </p:nvCxnSpPr>
          <p:spPr>
            <a:xfrm rot="10800000">
              <a:off x="10119380" y="2174176"/>
              <a:ext cx="0" cy="335400"/>
            </a:xfrm>
            <a:prstGeom prst="straightConnector1">
              <a:avLst/>
            </a:prstGeom>
            <a:noFill/>
            <a:ln cap="flat" cmpd="sng" w="15575">
              <a:solidFill>
                <a:srgbClr val="E5007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56" name="Google Shape;456;p61"/>
            <p:cNvSpPr txBox="1"/>
            <p:nvPr/>
          </p:nvSpPr>
          <p:spPr>
            <a:xfrm>
              <a:off x="8987887" y="2174238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025" lIns="112075" spcFirstLastPara="1" rIns="112075" wrap="square" tIns="5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2.1</a:t>
              </a:r>
              <a:endParaRPr b="1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1"/>
            <p:cNvSpPr txBox="1"/>
            <p:nvPr/>
          </p:nvSpPr>
          <p:spPr>
            <a:xfrm>
              <a:off x="10743028" y="2174238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025" lIns="112075" spcFirstLastPara="1" rIns="112075" wrap="square" tIns="5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3.0</a:t>
              </a:r>
              <a:endParaRPr b="1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61"/>
          <p:cNvGrpSpPr/>
          <p:nvPr/>
        </p:nvGrpSpPr>
        <p:grpSpPr>
          <a:xfrm>
            <a:off x="5026206" y="3240362"/>
            <a:ext cx="4385461" cy="907339"/>
            <a:chOff x="8361680" y="1803397"/>
            <a:chExt cx="3515400" cy="740141"/>
          </a:xfrm>
        </p:grpSpPr>
        <p:sp>
          <p:nvSpPr>
            <p:cNvPr id="459" name="Google Shape;459;p61"/>
            <p:cNvSpPr/>
            <p:nvPr/>
          </p:nvSpPr>
          <p:spPr>
            <a:xfrm>
              <a:off x="8361680" y="1808476"/>
              <a:ext cx="3515400" cy="701100"/>
            </a:xfrm>
            <a:prstGeom prst="roundRect">
              <a:avLst>
                <a:gd fmla="val 16667" name="adj"/>
              </a:avLst>
            </a:prstGeom>
            <a:noFill/>
            <a:ln cap="flat" cmpd="sng" w="15575">
              <a:solidFill>
                <a:srgbClr val="E500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t/>
              </a:r>
              <a:endParaRPr b="0" i="0" sz="220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1"/>
            <p:cNvSpPr/>
            <p:nvPr/>
          </p:nvSpPr>
          <p:spPr>
            <a:xfrm>
              <a:off x="8361680" y="1803397"/>
              <a:ext cx="3515400" cy="370800"/>
            </a:xfrm>
            <a:prstGeom prst="roundRect">
              <a:avLst>
                <a:gd fmla="val 16667" name="adj"/>
              </a:avLst>
            </a:prstGeom>
            <a:solidFill>
              <a:srgbClr val="E50077"/>
            </a:solidFill>
            <a:ln>
              <a:noFill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ПРОФ</a:t>
              </a:r>
              <a:endParaRPr b="0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1" name="Google Shape;461;p61"/>
            <p:cNvCxnSpPr>
              <a:stCxn id="459" idx="2"/>
              <a:endCxn id="460" idx="2"/>
            </p:cNvCxnSpPr>
            <p:nvPr/>
          </p:nvCxnSpPr>
          <p:spPr>
            <a:xfrm rot="10800000">
              <a:off x="10119380" y="2174176"/>
              <a:ext cx="0" cy="335400"/>
            </a:xfrm>
            <a:prstGeom prst="straightConnector1">
              <a:avLst/>
            </a:prstGeom>
            <a:noFill/>
            <a:ln cap="flat" cmpd="sng" w="15575">
              <a:solidFill>
                <a:srgbClr val="E5007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2" name="Google Shape;462;p61"/>
            <p:cNvSpPr txBox="1"/>
            <p:nvPr/>
          </p:nvSpPr>
          <p:spPr>
            <a:xfrm>
              <a:off x="8987887" y="2174238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025" lIns="112075" spcFirstLastPara="1" rIns="112075" wrap="square" tIns="5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2.1</a:t>
              </a:r>
              <a:endParaRPr b="1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1"/>
            <p:cNvSpPr txBox="1"/>
            <p:nvPr/>
          </p:nvSpPr>
          <p:spPr>
            <a:xfrm>
              <a:off x="10426522" y="2174238"/>
              <a:ext cx="119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025" lIns="112075" spcFirstLastPara="1" rIns="112075" wrap="square" tIns="5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3.0 (beta)</a:t>
              </a:r>
              <a:endParaRPr b="1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61"/>
          <p:cNvGrpSpPr/>
          <p:nvPr/>
        </p:nvGrpSpPr>
        <p:grpSpPr>
          <a:xfrm>
            <a:off x="254101" y="4789106"/>
            <a:ext cx="4385461" cy="886502"/>
            <a:chOff x="8361680" y="1803397"/>
            <a:chExt cx="3515400" cy="723144"/>
          </a:xfrm>
        </p:grpSpPr>
        <p:sp>
          <p:nvSpPr>
            <p:cNvPr id="465" name="Google Shape;465;p61"/>
            <p:cNvSpPr/>
            <p:nvPr/>
          </p:nvSpPr>
          <p:spPr>
            <a:xfrm>
              <a:off x="8361680" y="1808476"/>
              <a:ext cx="3515400" cy="701100"/>
            </a:xfrm>
            <a:prstGeom prst="roundRect">
              <a:avLst>
                <a:gd fmla="val 16667" name="adj"/>
              </a:avLst>
            </a:prstGeom>
            <a:noFill/>
            <a:ln cap="flat" cmpd="sng" w="15575">
              <a:solidFill>
                <a:srgbClr val="E500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t/>
              </a:r>
              <a:endParaRPr b="0" i="0" sz="220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1"/>
            <p:cNvSpPr/>
            <p:nvPr/>
          </p:nvSpPr>
          <p:spPr>
            <a:xfrm>
              <a:off x="8361680" y="1803397"/>
              <a:ext cx="3515400" cy="370800"/>
            </a:xfrm>
            <a:prstGeom prst="roundRect">
              <a:avLst>
                <a:gd fmla="val 16667" name="adj"/>
              </a:avLst>
            </a:prstGeom>
            <a:solidFill>
              <a:srgbClr val="E50077"/>
            </a:solidFill>
            <a:ln>
              <a:noFill/>
            </a:ln>
          </p:spPr>
          <p:txBody>
            <a:bodyPr anchorCtr="0" anchor="ctr" bIns="56025" lIns="112075" spcFirstLastPara="1" rIns="112075" wrap="square" tIns="5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ДО Холдинга</a:t>
              </a:r>
              <a:endParaRPr b="0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1"/>
            <p:cNvSpPr txBox="1"/>
            <p:nvPr/>
          </p:nvSpPr>
          <p:spPr>
            <a:xfrm>
              <a:off x="9911388" y="2157241"/>
              <a:ext cx="51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6025" lIns="112075" spcFirstLastPara="1" rIns="112075" wrap="square" tIns="560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7"/>
                <a:buFont typeface="Arial"/>
                <a:buNone/>
              </a:pPr>
              <a:r>
                <a:rPr b="1" i="0" lang="en-US" sz="220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3.0</a:t>
              </a:r>
              <a:endParaRPr b="1" i="0" sz="220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/>
          <p:nvPr/>
        </p:nvSpPr>
        <p:spPr>
          <a:xfrm>
            <a:off x="793800" y="704800"/>
            <a:ext cx="109572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4200"/>
              <a:buFont typeface="Inter"/>
              <a:buNone/>
            </a:pPr>
            <a:r>
              <a:rPr b="1" lang="en-US" sz="40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1С:Договоры — автоматизация договорной работы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Google Shape;473;p62"/>
          <p:cNvSpPr/>
          <p:nvPr/>
        </p:nvSpPr>
        <p:spPr>
          <a:xfrm>
            <a:off x="793790" y="2241021"/>
            <a:ext cx="130428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Inter"/>
              <a:buNone/>
            </a:pPr>
            <a:r>
              <a:rPr lang="en-US" sz="2600">
                <a:solidFill>
                  <a:schemeClr val="dk1"/>
                </a:solidFill>
              </a:rPr>
              <a:t>П</a:t>
            </a:r>
            <a:r>
              <a:rPr lang="en-US" sz="2600">
                <a:solidFill>
                  <a:schemeClr val="dk1"/>
                </a:solidFill>
              </a:rPr>
              <a:t>ревращает сложный процесс работы с договорами в управляемый и прозрачный.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474" name="Google Shape;474;p62"/>
          <p:cNvSpPr/>
          <p:nvPr/>
        </p:nvSpPr>
        <p:spPr>
          <a:xfrm>
            <a:off x="2046030" y="2938313"/>
            <a:ext cx="24429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Inter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2"/>
          <p:cNvSpPr/>
          <p:nvPr/>
        </p:nvSpPr>
        <p:spPr>
          <a:xfrm>
            <a:off x="8944116" y="2938325"/>
            <a:ext cx="44196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Inter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2"/>
          <p:cNvSpPr/>
          <p:nvPr/>
        </p:nvSpPr>
        <p:spPr>
          <a:xfrm>
            <a:off x="793800" y="6984825"/>
            <a:ext cx="137361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Inter"/>
              <a:buNone/>
            </a:pPr>
            <a:r>
              <a:rPr b="1" lang="en-US" sz="1750">
                <a:solidFill>
                  <a:srgbClr val="000000"/>
                </a:solidFill>
              </a:rPr>
              <a:t>Все версии, приложения, акты, счета и переписка хранятся в единой карточке, обеспечивая быстрый доступ и аудит.</a:t>
            </a:r>
            <a:endParaRPr b="1" sz="1750">
              <a:solidFill>
                <a:schemeClr val="dk1"/>
              </a:solidFill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1266675" y="2775263"/>
            <a:ext cx="3574800" cy="4020000"/>
          </a:xfrm>
          <a:prstGeom prst="roundRect">
            <a:avLst>
              <a:gd fmla="val 63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2"/>
          <p:cNvSpPr txBox="1"/>
          <p:nvPr/>
        </p:nvSpPr>
        <p:spPr>
          <a:xfrm>
            <a:off x="1623775" y="3205775"/>
            <a:ext cx="32178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Шаблоны и автозаполнение</a:t>
            </a:r>
            <a:endParaRPr b="1" sz="21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/>
              <a:t>Создание договора за минуты: реквизиты и условия подставляются автоматически из справочников, исключая ошибки.</a:t>
            </a:r>
            <a:endParaRPr/>
          </a:p>
        </p:txBody>
      </p:sp>
      <p:sp>
        <p:nvSpPr>
          <p:cNvPr id="479" name="Google Shape;479;p62"/>
          <p:cNvSpPr/>
          <p:nvPr/>
        </p:nvSpPr>
        <p:spPr>
          <a:xfrm>
            <a:off x="9471875" y="2775250"/>
            <a:ext cx="3574800" cy="4020000"/>
          </a:xfrm>
          <a:prstGeom prst="roundRect">
            <a:avLst>
              <a:gd fmla="val 63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2"/>
          <p:cNvSpPr/>
          <p:nvPr/>
        </p:nvSpPr>
        <p:spPr>
          <a:xfrm>
            <a:off x="5369325" y="2775250"/>
            <a:ext cx="3574800" cy="4020000"/>
          </a:xfrm>
          <a:prstGeom prst="roundRect">
            <a:avLst>
              <a:gd fmla="val 633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2"/>
          <p:cNvSpPr txBox="1"/>
          <p:nvPr/>
        </p:nvSpPr>
        <p:spPr>
          <a:xfrm>
            <a:off x="5656725" y="3160175"/>
            <a:ext cx="30000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Многоуровневое согласование</a:t>
            </a:r>
            <a:endParaRPr b="1" sz="21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/>
              <a:t>Настройка маршрутов (юрист, бухгалтер, руководитель). Система направляет документ</a:t>
            </a:r>
            <a:endParaRPr sz="1650"/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/>
              <a:t>по цепочке, фиксирует визы и замечания.</a:t>
            </a:r>
            <a:endParaRPr/>
          </a:p>
        </p:txBody>
      </p:sp>
      <p:sp>
        <p:nvSpPr>
          <p:cNvPr id="482" name="Google Shape;482;p62"/>
          <p:cNvSpPr txBox="1"/>
          <p:nvPr/>
        </p:nvSpPr>
        <p:spPr>
          <a:xfrm>
            <a:off x="9759275" y="2998013"/>
            <a:ext cx="30000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Контроль исполнения</a:t>
            </a:r>
            <a:endParaRPr b="1" sz="21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latin typeface="Inter"/>
                <a:ea typeface="Inter"/>
                <a:cs typeface="Inter"/>
                <a:sym typeface="Inter"/>
              </a:rPr>
              <a:t>Контроль сроков действия, продления/расторжения, возврат оригиналов. Все этапы отображаются в карточке договора.</a:t>
            </a:r>
            <a:endParaRPr/>
          </a:p>
        </p:txBody>
      </p:sp>
      <p:pic>
        <p:nvPicPr>
          <p:cNvPr id="483" name="Google Shape;48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4025" y="262031"/>
            <a:ext cx="1128877" cy="174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55122" y="221750"/>
            <a:ext cx="1188149" cy="182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62"/>
          <p:cNvGrpSpPr/>
          <p:nvPr/>
        </p:nvGrpSpPr>
        <p:grpSpPr>
          <a:xfrm>
            <a:off x="12153127" y="679231"/>
            <a:ext cx="1365307" cy="867142"/>
            <a:chOff x="4969443" y="3215373"/>
            <a:chExt cx="3463489" cy="2199751"/>
          </a:xfrm>
        </p:grpSpPr>
        <p:sp>
          <p:nvSpPr>
            <p:cNvPr id="486" name="Google Shape;486;p62"/>
            <p:cNvSpPr/>
            <p:nvPr/>
          </p:nvSpPr>
          <p:spPr>
            <a:xfrm>
              <a:off x="5224732" y="4489024"/>
              <a:ext cx="3208200" cy="926100"/>
            </a:xfrm>
            <a:prstGeom prst="curvedUpArrow">
              <a:avLst>
                <a:gd fmla="val 23824" name="adj1"/>
                <a:gd fmla="val 78135" name="adj2"/>
                <a:gd fmla="val 52211" name="adj3"/>
              </a:avLst>
            </a:prstGeom>
            <a:solidFill>
              <a:srgbClr val="1C54FC"/>
            </a:solidFill>
            <a:ln cap="flat" cmpd="sng" w="497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8000" lIns="36050" spcFirstLastPara="1" rIns="3605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0">
                <a:solidFill>
                  <a:srgbClr val="F9E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2"/>
            <p:cNvSpPr/>
            <p:nvPr/>
          </p:nvSpPr>
          <p:spPr>
            <a:xfrm rot="10800000">
              <a:off x="4969443" y="3215373"/>
              <a:ext cx="3208200" cy="926100"/>
            </a:xfrm>
            <a:prstGeom prst="curvedUpArrow">
              <a:avLst>
                <a:gd fmla="val 23824" name="adj1"/>
                <a:gd fmla="val 78135" name="adj2"/>
                <a:gd fmla="val 52211" name="adj3"/>
              </a:avLst>
            </a:prstGeom>
            <a:solidFill>
              <a:srgbClr val="F9E900"/>
            </a:solidFill>
            <a:ln cap="flat" cmpd="sng" w="497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8000" lIns="36050" spcFirstLastPara="1" rIns="3605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0">
                <a:solidFill>
                  <a:srgbClr val="F9E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/>
          <p:nvPr/>
        </p:nvSpPr>
        <p:spPr>
          <a:xfrm>
            <a:off x="793800" y="853075"/>
            <a:ext cx="113529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4200"/>
              <a:buFont typeface="Inter"/>
              <a:buNone/>
            </a:pPr>
            <a:r>
              <a:rPr b="1" lang="en-US" sz="42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1С:Архив</a:t>
            </a:r>
            <a:endParaRPr b="1" sz="4200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2500"/>
              <a:buFont typeface="Inter"/>
              <a:buNone/>
            </a:pPr>
            <a:r>
              <a:rPr b="1" lang="en-US" sz="42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Долговременное хранение</a:t>
            </a:r>
            <a:endParaRPr b="1" sz="4200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3" name="Google Shape;493;p63"/>
          <p:cNvSpPr/>
          <p:nvPr/>
        </p:nvSpPr>
        <p:spPr>
          <a:xfrm>
            <a:off x="793803" y="2684375"/>
            <a:ext cx="132174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Inter"/>
              <a:buNone/>
            </a:pPr>
            <a:r>
              <a:rPr b="1" lang="en-US" sz="2250">
                <a:solidFill>
                  <a:srgbClr val="000000"/>
                </a:solidFill>
              </a:rPr>
              <a:t>Специализированная система для хранения юридически значимых документов.</a:t>
            </a:r>
            <a:endParaRPr b="1" sz="2250">
              <a:solidFill>
                <a:schemeClr val="dk1"/>
              </a:solidFill>
            </a:endParaRPr>
          </a:p>
        </p:txBody>
      </p:sp>
      <p:sp>
        <p:nvSpPr>
          <p:cNvPr id="494" name="Google Shape;494;p63"/>
          <p:cNvSpPr/>
          <p:nvPr/>
        </p:nvSpPr>
        <p:spPr>
          <a:xfrm>
            <a:off x="793790" y="3221552"/>
            <a:ext cx="12828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34290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</a:pPr>
            <a:r>
              <a:rPr b="1" lang="en-US" sz="2250">
                <a:solidFill>
                  <a:srgbClr val="000000"/>
                </a:solidFill>
              </a:rPr>
              <a:t>Централизованный архив:</a:t>
            </a:r>
            <a:r>
              <a:rPr lang="en-US" sz="2250">
                <a:solidFill>
                  <a:srgbClr val="000000"/>
                </a:solidFill>
              </a:rPr>
              <a:t> хранение</a:t>
            </a:r>
            <a:r>
              <a:rPr lang="en-US" sz="2250"/>
              <a:t> </a:t>
            </a:r>
            <a:r>
              <a:rPr lang="en-US" sz="2250">
                <a:solidFill>
                  <a:srgbClr val="000000"/>
                </a:solidFill>
              </a:rPr>
              <a:t>электронных документов с привязкой к делам и номенклатуре.</a:t>
            </a:r>
            <a:endParaRPr sz="2250">
              <a:solidFill>
                <a:schemeClr val="dk1"/>
              </a:solidFill>
            </a:endParaRPr>
          </a:p>
        </p:txBody>
      </p:sp>
      <p:sp>
        <p:nvSpPr>
          <p:cNvPr id="495" name="Google Shape;495;p63"/>
          <p:cNvSpPr/>
          <p:nvPr/>
        </p:nvSpPr>
        <p:spPr>
          <a:xfrm>
            <a:off x="793801" y="4331325"/>
            <a:ext cx="136344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34290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</a:pPr>
            <a:r>
              <a:rPr b="1" lang="en-US" sz="2250">
                <a:solidFill>
                  <a:srgbClr val="000000"/>
                </a:solidFill>
              </a:rPr>
              <a:t>Контроль сроков:</a:t>
            </a:r>
            <a:r>
              <a:rPr lang="en-US" sz="2250">
                <a:solidFill>
                  <a:srgbClr val="000000"/>
                </a:solidFill>
              </a:rPr>
              <a:t> автоматическое формирование актов на уничтожение по истечении нормативного срока хранения.</a:t>
            </a:r>
            <a:endParaRPr sz="2250">
              <a:solidFill>
                <a:schemeClr val="dk1"/>
              </a:solidFill>
            </a:endParaRPr>
          </a:p>
        </p:txBody>
      </p:sp>
      <p:sp>
        <p:nvSpPr>
          <p:cNvPr id="496" name="Google Shape;496;p63"/>
          <p:cNvSpPr/>
          <p:nvPr/>
        </p:nvSpPr>
        <p:spPr>
          <a:xfrm>
            <a:off x="793801" y="5441125"/>
            <a:ext cx="13471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34290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</a:pPr>
            <a:r>
              <a:rPr b="1" lang="en-US" sz="2250">
                <a:solidFill>
                  <a:srgbClr val="000000"/>
                </a:solidFill>
              </a:rPr>
              <a:t>Аудит и поиск:</a:t>
            </a:r>
            <a:r>
              <a:rPr lang="en-US" sz="2250">
                <a:solidFill>
                  <a:srgbClr val="000000"/>
                </a:solidFill>
              </a:rPr>
              <a:t> фиксация всех действий, гибкие права доступа, мощный поиск по реквизитам и штрихкодам.</a:t>
            </a:r>
            <a:endParaRPr sz="2250">
              <a:solidFill>
                <a:schemeClr val="dk1"/>
              </a:solidFill>
            </a:endParaRPr>
          </a:p>
        </p:txBody>
      </p:sp>
      <p:sp>
        <p:nvSpPr>
          <p:cNvPr id="497" name="Google Shape;497;p63"/>
          <p:cNvSpPr/>
          <p:nvPr/>
        </p:nvSpPr>
        <p:spPr>
          <a:xfrm>
            <a:off x="793801" y="6389425"/>
            <a:ext cx="13471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34290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</a:pPr>
            <a:r>
              <a:rPr b="1" lang="en-US" sz="2250">
                <a:solidFill>
                  <a:srgbClr val="000000"/>
                </a:solidFill>
              </a:rPr>
              <a:t>Интеграция:</a:t>
            </a:r>
            <a:r>
              <a:rPr lang="en-US" sz="2250">
                <a:solidFill>
                  <a:srgbClr val="000000"/>
                </a:solidFill>
              </a:rPr>
              <a:t> документы автоматически передаются из 1С:Документооборот с сохранением истории.</a:t>
            </a:r>
            <a:endParaRPr sz="2250">
              <a:solidFill>
                <a:schemeClr val="dk1"/>
              </a:solidFill>
            </a:endParaRPr>
          </a:p>
        </p:txBody>
      </p:sp>
      <p:pic>
        <p:nvPicPr>
          <p:cNvPr id="498" name="Google Shape;4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1725" y="399375"/>
            <a:ext cx="1714905" cy="17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22122" y="399375"/>
            <a:ext cx="1242874" cy="1914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63"/>
          <p:cNvGrpSpPr/>
          <p:nvPr/>
        </p:nvGrpSpPr>
        <p:grpSpPr>
          <a:xfrm>
            <a:off x="11973722" y="877751"/>
            <a:ext cx="1427997" cy="906957"/>
            <a:chOff x="4969443" y="3215373"/>
            <a:chExt cx="3463489" cy="2199751"/>
          </a:xfrm>
        </p:grpSpPr>
        <p:sp>
          <p:nvSpPr>
            <p:cNvPr id="501" name="Google Shape;501;p63"/>
            <p:cNvSpPr/>
            <p:nvPr/>
          </p:nvSpPr>
          <p:spPr>
            <a:xfrm>
              <a:off x="5224732" y="4489024"/>
              <a:ext cx="3208200" cy="926100"/>
            </a:xfrm>
            <a:prstGeom prst="curvedUpArrow">
              <a:avLst>
                <a:gd fmla="val 23824" name="adj1"/>
                <a:gd fmla="val 78135" name="adj2"/>
                <a:gd fmla="val 52211" name="adj3"/>
              </a:avLst>
            </a:prstGeom>
            <a:solidFill>
              <a:srgbClr val="1C54FC"/>
            </a:solidFill>
            <a:ln cap="flat" cmpd="sng" w="52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8850" lIns="37700" spcFirstLastPara="1" rIns="37700" wrap="square" tIns="18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42">
                <a:solidFill>
                  <a:srgbClr val="F9E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3"/>
            <p:cNvSpPr/>
            <p:nvPr/>
          </p:nvSpPr>
          <p:spPr>
            <a:xfrm rot="10800000">
              <a:off x="4969443" y="3215373"/>
              <a:ext cx="3208200" cy="926100"/>
            </a:xfrm>
            <a:prstGeom prst="curvedUpArrow">
              <a:avLst>
                <a:gd fmla="val 23824" name="adj1"/>
                <a:gd fmla="val 78135" name="adj2"/>
                <a:gd fmla="val 52211" name="adj3"/>
              </a:avLst>
            </a:prstGeom>
            <a:solidFill>
              <a:srgbClr val="F9E900"/>
            </a:solidFill>
            <a:ln cap="flat" cmpd="sng" w="525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8850" lIns="37700" spcFirstLastPara="1" rIns="37700" wrap="square" tIns="18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42">
                <a:solidFill>
                  <a:srgbClr val="F9E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4"/>
          <p:cNvSpPr txBox="1"/>
          <p:nvPr/>
        </p:nvSpPr>
        <p:spPr>
          <a:xfrm>
            <a:off x="1040287" y="2124831"/>
            <a:ext cx="11584200" cy="4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425" lIns="137425" spcFirstLastPara="1" rIns="137425" wrap="square" tIns="137425">
            <a:spAutoFit/>
          </a:bodyPr>
          <a:lstStyle/>
          <a:p>
            <a:pPr indent="-537729" lvl="0" marL="51544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7"/>
              <a:buAutoNum type="arabicPeriod"/>
            </a:pP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Основные </a:t>
            </a:r>
            <a:r>
              <a:rPr b="1"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настройки</a:t>
            </a: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ПП</a:t>
            </a:r>
            <a:endParaRPr sz="2455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37729" lvl="0" marL="51544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7"/>
              <a:buAutoNum type="arabicPeriod"/>
            </a:pP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Дополнительный </a:t>
            </a:r>
            <a:r>
              <a:rPr b="1"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функционал</a:t>
            </a:r>
            <a:endParaRPr b="1" sz="2455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37729" lvl="0" marL="51544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7"/>
              <a:buAutoNum type="arabicPeriod"/>
            </a:pP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Типовой </a:t>
            </a:r>
            <a:r>
              <a:rPr b="1"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бизнес-процесс</a:t>
            </a: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создания документа</a:t>
            </a:r>
            <a:endParaRPr sz="2455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37729" lvl="0" marL="51544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7"/>
              <a:buAutoNum type="arabicPeriod"/>
            </a:pP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Различные </a:t>
            </a:r>
            <a:r>
              <a:rPr b="1"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сценарии</a:t>
            </a: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совместной работы с задачами</a:t>
            </a:r>
            <a:endParaRPr sz="2455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37729" lvl="0" marL="51544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7"/>
              <a:buAutoNum type="arabicPeriod"/>
            </a:pP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Механизм бесшовной </a:t>
            </a:r>
            <a:r>
              <a:rPr b="1"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интеграции</a:t>
            </a: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ДО в </a:t>
            </a:r>
            <a:r>
              <a:rPr lang="en-US" sz="3057">
                <a:latin typeface="Tahoma"/>
                <a:ea typeface="Tahoma"/>
                <a:cs typeface="Tahoma"/>
                <a:sym typeface="Tahoma"/>
              </a:rPr>
              <a:t>ERP</a:t>
            </a:r>
            <a:endParaRPr sz="2455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37729" lvl="0" marL="51544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7"/>
              <a:buAutoNum type="arabicPeriod"/>
            </a:pP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Типовой </a:t>
            </a:r>
            <a:r>
              <a:rPr b="1"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бизнес-процесс</a:t>
            </a:r>
            <a:r>
              <a:rPr lang="en-US" sz="3057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работы в режиме одного окна</a:t>
            </a:r>
            <a:endParaRPr sz="3057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8" name="Google Shape;508;p64"/>
          <p:cNvSpPr txBox="1"/>
          <p:nvPr/>
        </p:nvSpPr>
        <p:spPr>
          <a:xfrm>
            <a:off x="799250" y="891163"/>
            <a:ext cx="103080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425" lIns="137425" spcFirstLastPara="1" rIns="137425" wrap="square" tIns="137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10">
                <a:solidFill>
                  <a:srgbClr val="E81B80"/>
                </a:solidFill>
                <a:latin typeface="Tahoma"/>
                <a:ea typeface="Tahoma"/>
                <a:cs typeface="Tahoma"/>
                <a:sym typeface="Tahoma"/>
              </a:rPr>
              <a:t>План Демонстрации:</a:t>
            </a:r>
            <a:endParaRPr b="1" sz="481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"/>
          <p:cNvSpPr txBox="1"/>
          <p:nvPr/>
        </p:nvSpPr>
        <p:spPr>
          <a:xfrm>
            <a:off x="378300" y="3393650"/>
            <a:ext cx="1387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Демонстрация функционала</a:t>
            </a:r>
            <a:endParaRPr sz="6000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66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0" name="Google Shape;5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30405" cy="822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6"/>
          <p:cNvSpPr/>
          <p:nvPr/>
        </p:nvSpPr>
        <p:spPr>
          <a:xfrm>
            <a:off x="674120" y="1548080"/>
            <a:ext cx="9671400" cy="1338300"/>
          </a:xfrm>
          <a:prstGeom prst="roundRect">
            <a:avLst>
              <a:gd fmla="val 16667" name="adj"/>
            </a:avLst>
          </a:prstGeom>
          <a:solidFill>
            <a:srgbClr val="E50071"/>
          </a:solidFill>
          <a:ln>
            <a:noFill/>
          </a:ln>
        </p:spPr>
        <p:txBody>
          <a:bodyPr anchorCtr="0" anchor="ctr" bIns="55075" lIns="110250" spcFirstLastPara="1" rIns="110250" wrap="square" tIns="55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6"/>
          <p:cNvSpPr/>
          <p:nvPr/>
        </p:nvSpPr>
        <p:spPr>
          <a:xfrm>
            <a:off x="861560" y="1655360"/>
            <a:ext cx="107622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Аудит эффективности 1С:Документооборот: </a:t>
            </a:r>
            <a:endParaRPr b="1" sz="3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настройки, процессы, риски</a:t>
            </a:r>
            <a:endParaRPr b="1" sz="3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3" name="Google Shape;523;p66"/>
          <p:cNvSpPr txBox="1"/>
          <p:nvPr/>
        </p:nvSpPr>
        <p:spPr>
          <a:xfrm>
            <a:off x="753120" y="2928080"/>
            <a:ext cx="84873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US" sz="2100">
                <a:solidFill>
                  <a:srgbClr val="E50077"/>
                </a:solidFill>
                <a:latin typeface="Tahoma"/>
                <a:ea typeface="Tahoma"/>
                <a:cs typeface="Tahoma"/>
                <a:sym typeface="Tahoma"/>
              </a:rPr>
              <a:t>диагностика состояния системы, анализ настроек текущей базы, рекомендации по улучшению работы</a:t>
            </a:r>
            <a:endParaRPr b="1" sz="2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4" name="Google Shape;524;p66"/>
          <p:cNvSpPr txBox="1"/>
          <p:nvPr/>
        </p:nvSpPr>
        <p:spPr>
          <a:xfrm>
            <a:off x="669080" y="3600320"/>
            <a:ext cx="111471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 вас уже внедрен 1С:Документооборот </a:t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(любая поставка), но:</a:t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5" name="Google Shape;525;p66"/>
          <p:cNvSpPr txBox="1"/>
          <p:nvPr/>
        </p:nvSpPr>
        <p:spPr>
          <a:xfrm>
            <a:off x="670280" y="4607200"/>
            <a:ext cx="129600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Документы теряются или зависают на согласованиях;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Сотрудники жалуются на неудобство работы;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Процессы изменились, а настройки системы остались прежними;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не уверены, что правильно используете систему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Хотите снизить операционные затраты, но непонятно, 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 что хвататься.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Мы проведем аудит, который даст конкретный план действий.</a:t>
            </a:r>
            <a:endParaRPr sz="2100"/>
          </a:p>
        </p:txBody>
      </p:sp>
      <p:pic>
        <p:nvPicPr>
          <p:cNvPr id="526" name="Google Shape;52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6920" y="2223160"/>
            <a:ext cx="2977079" cy="281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9"/>
          <p:cNvSpPr txBox="1"/>
          <p:nvPr/>
        </p:nvSpPr>
        <p:spPr>
          <a:xfrm>
            <a:off x="890261" y="615316"/>
            <a:ext cx="107436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40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Организационные моменты:</a:t>
            </a:r>
            <a:endParaRPr sz="4000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89" name="Google Shape;189;p49"/>
          <p:cNvGraphicFramePr/>
          <p:nvPr/>
        </p:nvGraphicFramePr>
        <p:xfrm>
          <a:off x="516036" y="17015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{2DFC348B-ECF5-49B3-8CB5-BD943065D010}</a:tableStyleId>
              </a:tblPr>
              <a:tblGrid>
                <a:gridCol w="1974200"/>
                <a:gridCol w="6776325"/>
              </a:tblGrid>
              <a:tr h="3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 arial"/>
                        <a:ea typeface=" arial"/>
                        <a:cs typeface=" arial"/>
                        <a:sym typeface=" 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Вопросы задаем в чат, в раздел «вопросы»</a:t>
                      </a:r>
                      <a:endParaRPr sz="23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 arial"/>
                        <a:ea typeface=" arial"/>
                        <a:cs typeface=" arial"/>
                        <a:sym typeface=" 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7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После обзорной части </a:t>
                      </a:r>
                      <a:endParaRPr sz="23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7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ответы на вопросы</a:t>
                      </a:r>
                      <a:endParaRPr sz="23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 arial"/>
                        <a:ea typeface=" arial"/>
                        <a:cs typeface=" arial"/>
                        <a:sym typeface=" 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7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Запись и презентация будут направлены на электронную почту после окончания вебинара. </a:t>
                      </a:r>
                      <a:endParaRPr sz="23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 arial"/>
                        <a:ea typeface=" arial"/>
                        <a:cs typeface=" arial"/>
                        <a:sym typeface=" 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7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Длительность вебинара – </a:t>
                      </a:r>
                      <a:r>
                        <a:rPr lang="en-US" sz="2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 90</a:t>
                      </a:r>
                      <a:r>
                        <a:rPr lang="en-US" sz="27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минут</a:t>
                      </a:r>
                      <a:endParaRPr sz="23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0" name="Google Shape;19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1813" y="1781836"/>
            <a:ext cx="415229" cy="50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1813" y="2804105"/>
            <a:ext cx="415229" cy="396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нверт со сплошной заливкой" id="192" name="Google Shape;19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3426" y="3851183"/>
            <a:ext cx="472019" cy="472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асы со сплошной заливкой" id="193" name="Google Shape;193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95032" y="4856200"/>
            <a:ext cx="528812" cy="5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30405" cy="822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7"/>
          <p:cNvSpPr/>
          <p:nvPr/>
        </p:nvSpPr>
        <p:spPr>
          <a:xfrm>
            <a:off x="674120" y="1548080"/>
            <a:ext cx="9671400" cy="1338300"/>
          </a:xfrm>
          <a:prstGeom prst="roundRect">
            <a:avLst>
              <a:gd fmla="val 16667" name="adj"/>
            </a:avLst>
          </a:prstGeom>
          <a:solidFill>
            <a:srgbClr val="E50071"/>
          </a:solidFill>
          <a:ln>
            <a:noFill/>
          </a:ln>
        </p:spPr>
        <p:txBody>
          <a:bodyPr anchorCtr="0" anchor="ctr" bIns="55075" lIns="110250" spcFirstLastPara="1" rIns="110250" wrap="square" tIns="55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7"/>
          <p:cNvSpPr/>
          <p:nvPr/>
        </p:nvSpPr>
        <p:spPr>
          <a:xfrm>
            <a:off x="861560" y="1655360"/>
            <a:ext cx="107622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Аудит эффективности 1С:Документооборот: </a:t>
            </a:r>
            <a:endParaRPr b="1" sz="3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настройки, процессы, риски</a:t>
            </a:r>
            <a:endParaRPr b="1" sz="3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4" name="Google Shape;534;p67"/>
          <p:cNvSpPr txBox="1"/>
          <p:nvPr/>
        </p:nvSpPr>
        <p:spPr>
          <a:xfrm>
            <a:off x="753120" y="2928080"/>
            <a:ext cx="84873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US" sz="2100">
                <a:solidFill>
                  <a:srgbClr val="E50077"/>
                </a:solidFill>
                <a:latin typeface="Tahoma"/>
                <a:ea typeface="Tahoma"/>
                <a:cs typeface="Tahoma"/>
                <a:sym typeface="Tahoma"/>
              </a:rPr>
              <a:t>диагностика состояния системы, анализ настроек текущей базы, рекомендации по улучшению работы</a:t>
            </a:r>
            <a:endParaRPr b="1" sz="2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5" name="Google Shape;535;p67"/>
          <p:cNvSpPr txBox="1"/>
          <p:nvPr/>
        </p:nvSpPr>
        <p:spPr>
          <a:xfrm>
            <a:off x="669080" y="3600320"/>
            <a:ext cx="111471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Результат аудита — не просто «отчёт», </a:t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 приоритизированный комплекс рекомендаций:</a:t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6" name="Google Shape;536;p67"/>
          <p:cNvSpPr txBox="1"/>
          <p:nvPr/>
        </p:nvSpPr>
        <p:spPr>
          <a:xfrm>
            <a:off x="670280" y="4607200"/>
            <a:ext cx="129600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 получит компания: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настройки системы нужно изменить прямо сейчас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процессы перепроектировать для сокращения времени согласования на 30–50%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 снизить риски штрафов и потери данных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следующие шаги стоит предпринять для оптимизации работы системы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537" name="Google Shape;53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6920" y="2223160"/>
            <a:ext cx="2977079" cy="281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8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8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30405" cy="822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68"/>
          <p:cNvSpPr txBox="1"/>
          <p:nvPr/>
        </p:nvSpPr>
        <p:spPr>
          <a:xfrm>
            <a:off x="725173" y="1338185"/>
            <a:ext cx="128922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Стоимость услуги</a:t>
            </a:r>
            <a:endParaRPr b="1" sz="7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46" name="Google Shape;546;p68"/>
          <p:cNvGraphicFramePr/>
          <p:nvPr/>
        </p:nvGraphicFramePr>
        <p:xfrm>
          <a:off x="694102" y="22055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{F0EE4A54-9BFB-4EE7-BA54-B04C681BC5E3}</a:tableStyleId>
              </a:tblPr>
              <a:tblGrid>
                <a:gridCol w="3694475"/>
                <a:gridCol w="4957650"/>
                <a:gridCol w="4302275"/>
              </a:tblGrid>
              <a:tr h="58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 Наименование услуги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00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услуги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00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Стоимость, ₽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0071"/>
                    </a:solidFill>
                  </a:tcPr>
                </a:tc>
              </a:tr>
              <a:tr h="58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Аудит эффективности 1С:Документооборот: настройки, процессы, риски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диагностика состояния системы, анализ настроек текущей базы, рекомендации по улучшению работы</a:t>
                      </a:r>
                      <a:endParaRPr sz="18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50 000</a:t>
                      </a:r>
                      <a:endParaRPr b="1" sz="2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2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(Оплата пилотного этапа полностью засчитывается в стоимость основного проекта в случае его запуска.)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4875" marB="54875" marR="109750" marL="109750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9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69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3" name="Google Shape;55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30405" cy="822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9"/>
          <p:cNvSpPr/>
          <p:nvPr/>
        </p:nvSpPr>
        <p:spPr>
          <a:xfrm>
            <a:off x="674120" y="1548080"/>
            <a:ext cx="9671400" cy="1338300"/>
          </a:xfrm>
          <a:prstGeom prst="roundRect">
            <a:avLst>
              <a:gd fmla="val 16667" name="adj"/>
            </a:avLst>
          </a:prstGeom>
          <a:solidFill>
            <a:srgbClr val="E50071"/>
          </a:solidFill>
          <a:ln>
            <a:noFill/>
          </a:ln>
        </p:spPr>
        <p:txBody>
          <a:bodyPr anchorCtr="0" anchor="ctr" bIns="55075" lIns="110250" spcFirstLastPara="1" rIns="110250" wrap="square" tIns="55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9"/>
          <p:cNvSpPr/>
          <p:nvPr/>
        </p:nvSpPr>
        <p:spPr>
          <a:xfrm>
            <a:off x="861551" y="1655350"/>
            <a:ext cx="91518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Целевая демонстрация на реальном документе в 1С:Документооборот</a:t>
            </a:r>
            <a:endParaRPr b="1" sz="3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69"/>
          <p:cNvSpPr txBox="1"/>
          <p:nvPr/>
        </p:nvSpPr>
        <p:spPr>
          <a:xfrm>
            <a:off x="753120" y="2928080"/>
            <a:ext cx="84873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US" sz="2100">
                <a:solidFill>
                  <a:srgbClr val="E50077"/>
                </a:solidFill>
                <a:latin typeface="Tahoma"/>
                <a:ea typeface="Tahoma"/>
                <a:cs typeface="Tahoma"/>
                <a:sym typeface="Tahoma"/>
              </a:rPr>
              <a:t>целевая демонстрация на примере документа клиента </a:t>
            </a:r>
            <a:endParaRPr b="1" sz="2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US" sz="2100">
                <a:solidFill>
                  <a:srgbClr val="E50077"/>
                </a:solidFill>
                <a:latin typeface="Tahoma"/>
                <a:ea typeface="Tahoma"/>
                <a:cs typeface="Tahoma"/>
                <a:sym typeface="Tahoma"/>
              </a:rPr>
              <a:t>в пределах типового функционала 1С:Документооборот</a:t>
            </a:r>
            <a:endParaRPr b="1" sz="2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1" sz="2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p69"/>
          <p:cNvSpPr txBox="1"/>
          <p:nvPr/>
        </p:nvSpPr>
        <p:spPr>
          <a:xfrm>
            <a:off x="669080" y="3600320"/>
            <a:ext cx="111471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Демонстрация покажет, как именно ваш счёт, договор или заявка проходит полный цикл в 1С:ДО — от создания и согласования до подписания и хранения.</a:t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8" name="Google Shape;558;p69"/>
          <p:cNvSpPr txBox="1"/>
          <p:nvPr/>
        </p:nvSpPr>
        <p:spPr>
          <a:xfrm>
            <a:off x="670275" y="5033925"/>
            <a:ext cx="129600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 получит компания: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Понимание типового функционала — никаких скрытых доработок, только то, что работает «из коробки». Увидите, достаточно ли вам этого.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Карту разрывов — если ваш процесс требует чего-то нестандартного, мы это зафиксируем и честно скажем.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Отсутствие риска — вы не покупаете «кота в мешке». 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сначала смотрите на своём примере, потом решаете.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559" name="Google Shape;55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1320" y="1191335"/>
            <a:ext cx="2977079" cy="281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30405" cy="822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0"/>
          <p:cNvSpPr/>
          <p:nvPr/>
        </p:nvSpPr>
        <p:spPr>
          <a:xfrm>
            <a:off x="674120" y="1548080"/>
            <a:ext cx="9671400" cy="1338300"/>
          </a:xfrm>
          <a:prstGeom prst="roundRect">
            <a:avLst>
              <a:gd fmla="val 16667" name="adj"/>
            </a:avLst>
          </a:prstGeom>
          <a:solidFill>
            <a:srgbClr val="E50071"/>
          </a:solidFill>
          <a:ln>
            <a:noFill/>
          </a:ln>
        </p:spPr>
        <p:txBody>
          <a:bodyPr anchorCtr="0" anchor="ctr" bIns="55075" lIns="110250" spcFirstLastPara="1" rIns="110250" wrap="square" tIns="55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70"/>
          <p:cNvSpPr/>
          <p:nvPr/>
        </p:nvSpPr>
        <p:spPr>
          <a:xfrm>
            <a:off x="861551" y="1655350"/>
            <a:ext cx="94839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Целевая демонстрация на реальном документе в 1С:Документооборот</a:t>
            </a:r>
            <a:endParaRPr b="1" sz="3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8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7" name="Google Shape;567;p70"/>
          <p:cNvSpPr txBox="1"/>
          <p:nvPr/>
        </p:nvSpPr>
        <p:spPr>
          <a:xfrm>
            <a:off x="753120" y="2928080"/>
            <a:ext cx="84873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5075" lIns="110250" spcFirstLastPara="1" rIns="110250" wrap="square" tIns="550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US" sz="2100">
                <a:solidFill>
                  <a:srgbClr val="E50077"/>
                </a:solidFill>
                <a:latin typeface="Tahoma"/>
                <a:ea typeface="Tahoma"/>
                <a:cs typeface="Tahoma"/>
                <a:sym typeface="Tahoma"/>
              </a:rPr>
              <a:t>целевая демонстрация на примере документа клиента </a:t>
            </a:r>
            <a:endParaRPr b="1" sz="2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US" sz="2100">
                <a:solidFill>
                  <a:srgbClr val="E50077"/>
                </a:solidFill>
                <a:latin typeface="Tahoma"/>
                <a:ea typeface="Tahoma"/>
                <a:cs typeface="Tahoma"/>
                <a:sym typeface="Tahoma"/>
              </a:rPr>
              <a:t>в пределах типового функционала 1С:Документооборот</a:t>
            </a:r>
            <a:endParaRPr b="1" sz="2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Google Shape;568;p70"/>
          <p:cNvSpPr txBox="1"/>
          <p:nvPr/>
        </p:nvSpPr>
        <p:spPr>
          <a:xfrm>
            <a:off x="669080" y="3600320"/>
            <a:ext cx="111471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Живая демонстрация на реальном документе с участниками встречи</a:t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9" name="Google Shape;569;p70"/>
          <p:cNvSpPr txBox="1"/>
          <p:nvPr/>
        </p:nvSpPr>
        <p:spPr>
          <a:xfrm>
            <a:off x="670280" y="4607200"/>
            <a:ext cx="129600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 получит компания: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Наглядную демонстрацию полного цикла обработки вашего реального документа — от создания до подписания и архивации в 1С:Документооборот.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Ответы на ключевые вопросы по нестандартным сценариям (отказ в согласовании, удалённое подписание, измеримая экономия времени).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Понимание, как система работает именно в вашем бизнес-контексте.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20700" lvl="0" marL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Основу для принятия решения о внедрении или отказе от автоматизации.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570" name="Google Shape;57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6920" y="2223160"/>
            <a:ext cx="2977079" cy="281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1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71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30405" cy="822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71"/>
          <p:cNvSpPr txBox="1"/>
          <p:nvPr/>
        </p:nvSpPr>
        <p:spPr>
          <a:xfrm>
            <a:off x="725173" y="1338185"/>
            <a:ext cx="128922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25" spcFirstLastPara="1" rIns="109725" wrap="square" tIns="5485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lang="en-US" sz="2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Стоимость услуги</a:t>
            </a:r>
            <a:endParaRPr b="1" sz="7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79" name="Google Shape;579;p71"/>
          <p:cNvGraphicFramePr/>
          <p:nvPr/>
        </p:nvGraphicFramePr>
        <p:xfrm>
          <a:off x="694102" y="22055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{F0EE4A54-9BFB-4EE7-BA54-B04C681BC5E3}</a:tableStyleId>
              </a:tblPr>
              <a:tblGrid>
                <a:gridCol w="3694475"/>
                <a:gridCol w="4957650"/>
                <a:gridCol w="4302275"/>
              </a:tblGrid>
              <a:tr h="58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 Наименование услуги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00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услуги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00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Стоимость, ₽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0071"/>
                    </a:solidFill>
                  </a:tcPr>
                </a:tc>
              </a:tr>
              <a:tr h="58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Целевая демонстрация на реальном документе в 1С:Документооборот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целевая демонстрация на примере документа клиента 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в пределах типового функционала 1С:Документооборот</a:t>
                      </a:r>
                      <a:endParaRPr sz="2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30 000</a:t>
                      </a:r>
                      <a:endParaRPr b="1" sz="2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(Оплата пилотного этапа полностью засчитывается в стоимость основного проекта в случае его запуска.)</a:t>
                      </a:r>
                      <a:endParaRPr sz="2200"/>
                    </a:p>
                  </a:txBody>
                  <a:tcPr marT="54875" marB="54875" marR="109750" marL="109750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2"/>
          <p:cNvSpPr txBox="1"/>
          <p:nvPr/>
        </p:nvSpPr>
        <p:spPr>
          <a:xfrm>
            <a:off x="619125" y="757125"/>
            <a:ext cx="13239600" cy="16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85" name="Google Shape;585;p72"/>
          <p:cNvSpPr txBox="1"/>
          <p:nvPr/>
        </p:nvSpPr>
        <p:spPr>
          <a:xfrm>
            <a:off x="619125" y="2434425"/>
            <a:ext cx="7669500" cy="22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 итогу выполнения работ Вы получите настройку:</a:t>
            </a:r>
            <a:endParaRPr b="1" sz="2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Нормативно-Справочной Информации (НСИ) индивидуально по данным клиента;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Служебных справочников;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2118"/>
              </a:solidFill>
            </a:endParaRPr>
          </a:p>
        </p:txBody>
      </p:sp>
      <p:sp>
        <p:nvSpPr>
          <p:cNvPr id="586" name="Google Shape;586;p72"/>
          <p:cNvSpPr/>
          <p:nvPr/>
        </p:nvSpPr>
        <p:spPr>
          <a:xfrm>
            <a:off x="8575975" y="4279375"/>
            <a:ext cx="5282700" cy="3805500"/>
          </a:xfrm>
          <a:prstGeom prst="roundRect">
            <a:avLst>
              <a:gd fmla="val 6338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72"/>
          <p:cNvSpPr txBox="1"/>
          <p:nvPr/>
        </p:nvSpPr>
        <p:spPr>
          <a:xfrm>
            <a:off x="8810275" y="4448125"/>
            <a:ext cx="4665600" cy="3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40070"/>
                </a:solidFill>
                <a:latin typeface="Tahoma"/>
                <a:ea typeface="Tahoma"/>
                <a:cs typeface="Tahoma"/>
                <a:sym typeface="Tahoma"/>
              </a:rPr>
              <a:t>А также:</a:t>
            </a:r>
            <a:endParaRPr b="1" sz="2800">
              <a:solidFill>
                <a:srgbClr val="E40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Типовые схемы совместной работы с документами;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Индексы нумерации;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Правила авто наименования;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Связи между документами;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Подключение к почтовому серверу;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Настройка согласования документов по электронной почте.</a:t>
            </a:r>
            <a:endParaRPr sz="1900"/>
          </a:p>
        </p:txBody>
      </p:sp>
      <p:sp>
        <p:nvSpPr>
          <p:cNvPr id="588" name="Google Shape;588;p72"/>
          <p:cNvSpPr/>
          <p:nvPr/>
        </p:nvSpPr>
        <p:spPr>
          <a:xfrm>
            <a:off x="494875" y="4966300"/>
            <a:ext cx="7500900" cy="3133200"/>
          </a:xfrm>
          <a:prstGeom prst="roundRect">
            <a:avLst>
              <a:gd fmla="val 63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89" name="Google Shape;589;p72"/>
          <p:cNvGraphicFramePr/>
          <p:nvPr/>
        </p:nvGraphicFramePr>
        <p:xfrm>
          <a:off x="494875" y="4826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{4A0B1477-E075-45A7-B0FC-5D0EF866FB53}</a:tableStyleId>
              </a:tblPr>
              <a:tblGrid>
                <a:gridCol w="3274450"/>
                <a:gridCol w="4058950"/>
              </a:tblGrid>
              <a:tr h="504825">
                <a:tc>
                  <a:txBody>
                    <a:bodyPr/>
                    <a:lstStyle/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E40070"/>
                          </a:solidFill>
                        </a:rPr>
                        <a:t>Внутренние документы</a:t>
                      </a:r>
                      <a:endParaRPr b="1" sz="1600">
                        <a:solidFill>
                          <a:srgbClr val="E4007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Доверенность, Служебная записка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666750">
                <a:tc>
                  <a:txBody>
                    <a:bodyPr/>
                    <a:lstStyle/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E40070"/>
                          </a:solidFill>
                        </a:rPr>
                        <a:t>Организационно-</a:t>
                      </a:r>
                      <a:endParaRPr b="1" sz="1600">
                        <a:solidFill>
                          <a:srgbClr val="E40070"/>
                        </a:solidFill>
                      </a:endParaRPr>
                    </a:p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E40070"/>
                          </a:solidFill>
                        </a:rPr>
                        <a:t>распорядительные документы</a:t>
                      </a:r>
                      <a:endParaRPr b="1" sz="1600">
                        <a:solidFill>
                          <a:srgbClr val="E4007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/>
                    </a:p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Приказ, Распоряжение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609600">
                <a:tc>
                  <a:txBody>
                    <a:bodyPr/>
                    <a:lstStyle/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E40070"/>
                          </a:solidFill>
                        </a:rPr>
                        <a:t>Корреспонденция</a:t>
                      </a:r>
                      <a:endParaRPr b="1" sz="1600">
                        <a:solidFill>
                          <a:srgbClr val="E4007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Входящее письмо, Исходящее письмо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590550">
                <a:tc>
                  <a:txBody>
                    <a:bodyPr/>
                    <a:lstStyle/>
                    <a:p>
                      <a:pPr indent="0" lvl="0" marL="165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E40070"/>
                          </a:solidFill>
                        </a:rPr>
                        <a:t>Договорные документы</a:t>
                      </a:r>
                      <a:endParaRPr b="1" sz="1600">
                        <a:solidFill>
                          <a:srgbClr val="E4007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165100" marR="406400" rtl="0" algn="l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Доходный договор, Расходный договор, Дополнительные соглашения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90" name="Google Shape;590;p72"/>
          <p:cNvSpPr/>
          <p:nvPr/>
        </p:nvSpPr>
        <p:spPr>
          <a:xfrm>
            <a:off x="414350" y="405075"/>
            <a:ext cx="13061400" cy="1873200"/>
          </a:xfrm>
          <a:prstGeom prst="roundRect">
            <a:avLst>
              <a:gd fmla="val 16667" name="adj"/>
            </a:avLst>
          </a:prstGeom>
          <a:solidFill>
            <a:srgbClr val="E50071"/>
          </a:solidFill>
          <a:ln>
            <a:noFill/>
          </a:ln>
        </p:spPr>
        <p:txBody>
          <a:bodyPr anchorCtr="0" anchor="ctr" bIns="55075" lIns="110250" spcFirstLastPara="1" rIns="110250" wrap="square" tIns="55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2"/>
          <p:cNvSpPr txBox="1"/>
          <p:nvPr/>
        </p:nvSpPr>
        <p:spPr>
          <a:xfrm>
            <a:off x="619125" y="615325"/>
            <a:ext cx="12528900" cy="1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Готовое решение на базе системы 1С:Документооборот 3.0 КОРП</a:t>
            </a:r>
            <a:endParaRPr b="1" sz="2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для организации делопроизводства и внутреннего документооборота </a:t>
            </a:r>
            <a:endParaRPr b="1" sz="2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 компаниях малого и среднего бизнеса.</a:t>
            </a:r>
            <a:endParaRPr b="1" sz="2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3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73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8" name="Google Shape;59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630405" cy="822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750" y="1562288"/>
            <a:ext cx="10248900" cy="6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4"/>
          <p:cNvSpPr txBox="1"/>
          <p:nvPr/>
        </p:nvSpPr>
        <p:spPr>
          <a:xfrm>
            <a:off x="632850" y="1099275"/>
            <a:ext cx="133647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116550" spcFirstLastPara="1" rIns="116550" wrap="square" tIns="58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3060"/>
              <a:buFont typeface="Arial"/>
              <a:buNone/>
            </a:pPr>
            <a:r>
              <a:rPr b="1" i="0" lang="en-US" sz="3900" u="none" cap="none" strike="noStrike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Оказываем полный комплекс услуг по </a:t>
            </a:r>
            <a:r>
              <a:rPr b="1" lang="en-US" sz="39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внедрению</a:t>
            </a:r>
            <a:endParaRPr sz="3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5" name="Google Shape;605;p74"/>
          <p:cNvSpPr txBox="1"/>
          <p:nvPr/>
        </p:nvSpPr>
        <p:spPr>
          <a:xfrm>
            <a:off x="2165265" y="2294109"/>
            <a:ext cx="37962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850" lIns="131725" spcFirstLastPara="1" rIns="131725" wrap="square" tIns="65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7"/>
              <a:buFont typeface="Arial"/>
              <a:buNone/>
            </a:pPr>
            <a:r>
              <a:rPr b="0" i="0" lang="en-US" sz="20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Установим коробочное решение на вашем сервере, проведем полную настройку</a:t>
            </a:r>
            <a:endParaRPr sz="2017"/>
          </a:p>
        </p:txBody>
      </p:sp>
      <p:sp>
        <p:nvSpPr>
          <p:cNvPr id="606" name="Google Shape;606;p74"/>
          <p:cNvSpPr txBox="1"/>
          <p:nvPr/>
        </p:nvSpPr>
        <p:spPr>
          <a:xfrm>
            <a:off x="2161180" y="3835415"/>
            <a:ext cx="37962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5850" lIns="131725" spcFirstLastPara="1" rIns="131725" wrap="square" tIns="65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7"/>
              <a:buFont typeface="Arial"/>
              <a:buNone/>
            </a:pPr>
            <a:r>
              <a:rPr b="0" i="0" lang="en-US" sz="20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Настроим и доработаем под ваши требования и задачи </a:t>
            </a:r>
            <a:endParaRPr sz="2017"/>
          </a:p>
        </p:txBody>
      </p:sp>
      <p:sp>
        <p:nvSpPr>
          <p:cNvPr id="607" name="Google Shape;607;p74"/>
          <p:cNvSpPr txBox="1"/>
          <p:nvPr/>
        </p:nvSpPr>
        <p:spPr>
          <a:xfrm>
            <a:off x="8293362" y="3697114"/>
            <a:ext cx="38025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6150" lIns="132350" spcFirstLastPara="1" rIns="132350" wrap="square" tIns="66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7"/>
              <a:buFont typeface="Arial"/>
              <a:buNone/>
            </a:pPr>
            <a:r>
              <a:rPr b="0" i="0" lang="en-US" sz="20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Обучим ваших сотрудников работе</a:t>
            </a:r>
            <a:endParaRPr sz="2027"/>
          </a:p>
        </p:txBody>
      </p:sp>
      <p:sp>
        <p:nvSpPr>
          <p:cNvPr id="608" name="Google Shape;608;p74"/>
          <p:cNvSpPr txBox="1"/>
          <p:nvPr/>
        </p:nvSpPr>
        <p:spPr>
          <a:xfrm>
            <a:off x="8317135" y="5064222"/>
            <a:ext cx="4284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6150" lIns="132350" spcFirstLastPara="1" rIns="132350" wrap="square" tIns="66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7"/>
              <a:buFont typeface="Arial"/>
              <a:buNone/>
            </a:pPr>
            <a:r>
              <a:rPr b="0" i="0" lang="en-US" sz="20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Интегрируем с любыми продуктами и сервисами</a:t>
            </a:r>
            <a:endParaRPr sz="2027"/>
          </a:p>
        </p:txBody>
      </p:sp>
      <p:sp>
        <p:nvSpPr>
          <p:cNvPr id="609" name="Google Shape;609;p74"/>
          <p:cNvSpPr txBox="1"/>
          <p:nvPr/>
        </p:nvSpPr>
        <p:spPr>
          <a:xfrm>
            <a:off x="2161180" y="5044127"/>
            <a:ext cx="43113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5850" lIns="131725" spcFirstLastPara="1" rIns="131725" wrap="square" tIns="65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7"/>
              <a:buFont typeface="Arial"/>
              <a:buNone/>
            </a:pPr>
            <a:r>
              <a:rPr b="0" i="0" lang="en-US" sz="20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Настроим автоматизацию бизнес-процессов </a:t>
            </a:r>
            <a:endParaRPr sz="2017"/>
          </a:p>
        </p:txBody>
      </p:sp>
      <p:pic>
        <p:nvPicPr>
          <p:cNvPr id="610" name="Google Shape;61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0481" y="2409022"/>
            <a:ext cx="674649" cy="77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9596" y="3931528"/>
            <a:ext cx="694809" cy="6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1318" y="5091410"/>
            <a:ext cx="694809" cy="76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7504" y="5102283"/>
            <a:ext cx="659709" cy="716913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74"/>
          <p:cNvSpPr txBox="1"/>
          <p:nvPr/>
        </p:nvSpPr>
        <p:spPr>
          <a:xfrm>
            <a:off x="8185776" y="2387596"/>
            <a:ext cx="36678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6150" lIns="132350" spcFirstLastPara="1" rIns="132350" wrap="square" tIns="66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7"/>
              <a:buFont typeface="Arial"/>
              <a:buNone/>
            </a:pPr>
            <a:r>
              <a:rPr b="0" i="0" lang="en-US" sz="20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Обеспечим техническую поддержку </a:t>
            </a:r>
            <a:endParaRPr sz="2027"/>
          </a:p>
        </p:txBody>
      </p:sp>
      <p:pic>
        <p:nvPicPr>
          <p:cNvPr id="615" name="Google Shape;615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50222" y="2431118"/>
            <a:ext cx="666242" cy="7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50231" y="3807734"/>
            <a:ext cx="773820" cy="608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5"/>
          <p:cNvSpPr txBox="1"/>
          <p:nvPr/>
        </p:nvSpPr>
        <p:spPr>
          <a:xfrm>
            <a:off x="851560" y="2100680"/>
            <a:ext cx="6617700" cy="5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Профессионализм</a:t>
            </a:r>
            <a:endParaRPr b="1" sz="5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7366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Более 320 000 успешных внедрений </a:t>
            </a:r>
            <a:b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различных отраслях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Более 70 вендоров в портфеле компании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Работа по международным стандартам ISO 9001-2015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Лидер отраслевых рейтингов фирмы 1С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736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штате компании 5000 сертифицированных 1С-специалистов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622" name="Google Shape;622;p75"/>
          <p:cNvSpPr txBox="1"/>
          <p:nvPr/>
        </p:nvSpPr>
        <p:spPr>
          <a:xfrm>
            <a:off x="7293560" y="2100680"/>
            <a:ext cx="5804700" cy="4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&amp; Надежность</a:t>
            </a:r>
            <a:endParaRPr sz="5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14605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 лет на рынке IT-решений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146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 филиалов, 70 городов, </a:t>
            </a:r>
            <a:b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 стран присутствия 9500 сотрудников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508000" lvl="0" marL="146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●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Крупнейший федеральный партнер многих разработчиков ПО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3" name="Google Shape;623;p75"/>
          <p:cNvSpPr txBox="1"/>
          <p:nvPr/>
        </p:nvSpPr>
        <p:spPr>
          <a:xfrm>
            <a:off x="851560" y="1291960"/>
            <a:ext cx="12438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>
                <a:solidFill>
                  <a:srgbClr val="E50077"/>
                </a:solidFill>
                <a:latin typeface="Tahoma"/>
                <a:ea typeface="Tahoma"/>
                <a:cs typeface="Tahoma"/>
                <a:sym typeface="Tahoma"/>
              </a:rPr>
              <a:t>Почему нам доверяют:</a:t>
            </a:r>
            <a:endParaRPr sz="6100">
              <a:solidFill>
                <a:srgbClr val="E5007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24" name="Google Shape;62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17600" y="6451120"/>
            <a:ext cx="1590320" cy="152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6"/>
          <p:cNvSpPr txBox="1"/>
          <p:nvPr/>
        </p:nvSpPr>
        <p:spPr>
          <a:xfrm>
            <a:off x="1542900" y="3203900"/>
            <a:ext cx="11544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Ответы на вопросы</a:t>
            </a:r>
            <a:endParaRPr sz="6000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0"/>
          <p:cNvSpPr txBox="1"/>
          <p:nvPr/>
        </p:nvSpPr>
        <p:spPr>
          <a:xfrm>
            <a:off x="604298" y="710148"/>
            <a:ext cx="136797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25" lIns="109075" spcFirstLastPara="1" rIns="109075" wrap="square" tIns="54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2863"/>
              <a:buFont typeface="Arial"/>
              <a:buNone/>
            </a:pPr>
            <a:r>
              <a:rPr b="1" lang="en-US" sz="40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Программа мероприятия</a:t>
            </a:r>
            <a:endParaRPr sz="4000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99;p50"/>
          <p:cNvSpPr txBox="1"/>
          <p:nvPr/>
        </p:nvSpPr>
        <p:spPr>
          <a:xfrm>
            <a:off x="604300" y="1828825"/>
            <a:ext cx="11876700" cy="4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525" lIns="109075" spcFirstLastPara="1" rIns="109075" wrap="square" tIns="545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1. Основные проблемы в документообороте и пути их решения.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2. Демонстрация пользовательского интерфейса 1С:Документооборот.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3. Совместная работа с документами: настройка маршрутов согласования, контроль исполнения, электронный архив.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4. Бесшовная интеграция с 1С:ERP: пользовательский интерфейс, преимущества для бизнеса.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5. Вопросы и ответы.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7"/>
          <p:cNvSpPr txBox="1"/>
          <p:nvPr/>
        </p:nvSpPr>
        <p:spPr>
          <a:xfrm>
            <a:off x="619127" y="357375"/>
            <a:ext cx="109899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3"/>
              <a:buFont typeface="Arial"/>
              <a:buNone/>
            </a:pPr>
            <a:r>
              <a:rPr b="1" lang="en-US" sz="6517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Давайте делать </a:t>
            </a:r>
            <a:endParaRPr b="1" sz="6517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3"/>
              <a:buFont typeface="Arial"/>
              <a:buNone/>
            </a:pPr>
            <a:r>
              <a:rPr b="1" lang="en-US" sz="6517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проекты вместе</a:t>
            </a:r>
            <a:r>
              <a:rPr b="1" lang="en-US" sz="5431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!</a:t>
            </a:r>
            <a:endParaRPr b="1" i="0" sz="5431" u="none" cap="none" strike="noStrike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5" name="Google Shape;635;p77"/>
          <p:cNvSpPr txBox="1"/>
          <p:nvPr/>
        </p:nvSpPr>
        <p:spPr>
          <a:xfrm>
            <a:off x="5402677" y="3103802"/>
            <a:ext cx="5410200" cy="15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2050" lIns="124125" spcFirstLastPara="1" rIns="124125" wrap="square" tIns="62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Font typeface="Arial"/>
              <a:buNone/>
            </a:pPr>
            <a:r>
              <a:rPr b="1" lang="en-US" sz="258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Илья Яценко</a:t>
            </a:r>
            <a:endParaRPr b="1" sz="2037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Font typeface="Arial"/>
              <a:buNone/>
            </a:pPr>
            <a:r>
              <a:rPr i="0" lang="en-US" sz="2444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Руководитель отдела внедрения</a:t>
            </a:r>
            <a:endParaRPr i="0" sz="2444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7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7"/>
          <p:cNvSpPr txBox="1"/>
          <p:nvPr/>
        </p:nvSpPr>
        <p:spPr>
          <a:xfrm>
            <a:off x="5502698" y="5194493"/>
            <a:ext cx="37941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2050" lIns="124125" spcFirstLastPara="1" rIns="124125" wrap="square" tIns="620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+7 (812) 325-49-49</a:t>
            </a:r>
            <a:endParaRPr sz="2037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iayatsenko@1cbit.ru </a:t>
            </a:r>
            <a:endParaRPr sz="2037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1bit.ru</a:t>
            </a:r>
            <a:endParaRPr sz="21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одежда, Человеческое лицо, человек, ошейник&#10;&#10;Автоматически созданное описание" id="637" name="Google Shape;63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74" y="3103802"/>
            <a:ext cx="3883525" cy="38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7"/>
          <p:cNvSpPr/>
          <p:nvPr/>
        </p:nvSpPr>
        <p:spPr>
          <a:xfrm>
            <a:off x="5502705" y="4693113"/>
            <a:ext cx="54102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2050" lIns="124125" spcFirstLastPara="1" rIns="124125" wrap="square" tIns="62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8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Связаться с экспертом:</a:t>
            </a:r>
            <a:endParaRPr b="1" sz="258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39" name="Google Shape;639;p77"/>
          <p:cNvGrpSpPr/>
          <p:nvPr/>
        </p:nvGrpSpPr>
        <p:grpSpPr>
          <a:xfrm flipH="1">
            <a:off x="9966906" y="4204071"/>
            <a:ext cx="3083504" cy="2971435"/>
            <a:chOff x="568403" y="2551530"/>
            <a:chExt cx="2117646" cy="2117764"/>
          </a:xfrm>
        </p:grpSpPr>
        <p:grpSp>
          <p:nvGrpSpPr>
            <p:cNvPr id="640" name="Google Shape;640;p77"/>
            <p:cNvGrpSpPr/>
            <p:nvPr/>
          </p:nvGrpSpPr>
          <p:grpSpPr>
            <a:xfrm>
              <a:off x="568403" y="2551531"/>
              <a:ext cx="269702" cy="274054"/>
              <a:chOff x="568403" y="2551531"/>
              <a:chExt cx="269702" cy="274054"/>
            </a:xfrm>
          </p:grpSpPr>
          <p:sp>
            <p:nvSpPr>
              <p:cNvPr id="641" name="Google Shape;641;p77"/>
              <p:cNvSpPr/>
              <p:nvPr/>
            </p:nvSpPr>
            <p:spPr>
              <a:xfrm>
                <a:off x="568404" y="2551531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77"/>
              <p:cNvSpPr/>
              <p:nvPr/>
            </p:nvSpPr>
            <p:spPr>
              <a:xfrm rot="-5400000">
                <a:off x="456352" y="2667936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3" name="Google Shape;643;p77"/>
            <p:cNvGrpSpPr/>
            <p:nvPr/>
          </p:nvGrpSpPr>
          <p:grpSpPr>
            <a:xfrm rot="5400000">
              <a:off x="2387391" y="2549354"/>
              <a:ext cx="269701" cy="274054"/>
              <a:chOff x="568403" y="2551531"/>
              <a:chExt cx="269702" cy="274054"/>
            </a:xfrm>
          </p:grpSpPr>
          <p:sp>
            <p:nvSpPr>
              <p:cNvPr id="644" name="Google Shape;644;p77"/>
              <p:cNvSpPr/>
              <p:nvPr/>
            </p:nvSpPr>
            <p:spPr>
              <a:xfrm>
                <a:off x="568404" y="2551531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77"/>
              <p:cNvSpPr/>
              <p:nvPr/>
            </p:nvSpPr>
            <p:spPr>
              <a:xfrm rot="-5400000">
                <a:off x="456352" y="2667936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77"/>
            <p:cNvGrpSpPr/>
            <p:nvPr/>
          </p:nvGrpSpPr>
          <p:grpSpPr>
            <a:xfrm rot="10800000">
              <a:off x="2416347" y="4395240"/>
              <a:ext cx="269702" cy="274054"/>
              <a:chOff x="568403" y="2551531"/>
              <a:chExt cx="269702" cy="274054"/>
            </a:xfrm>
          </p:grpSpPr>
          <p:sp>
            <p:nvSpPr>
              <p:cNvPr id="647" name="Google Shape;647;p77"/>
              <p:cNvSpPr/>
              <p:nvPr/>
            </p:nvSpPr>
            <p:spPr>
              <a:xfrm>
                <a:off x="568404" y="2551531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7"/>
              <p:cNvSpPr/>
              <p:nvPr/>
            </p:nvSpPr>
            <p:spPr>
              <a:xfrm rot="-5400000">
                <a:off x="456352" y="2667936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77"/>
            <p:cNvGrpSpPr/>
            <p:nvPr/>
          </p:nvGrpSpPr>
          <p:grpSpPr>
            <a:xfrm rot="-5400000">
              <a:off x="570581" y="4393158"/>
              <a:ext cx="269701" cy="274054"/>
              <a:chOff x="568403" y="2551531"/>
              <a:chExt cx="269702" cy="274054"/>
            </a:xfrm>
          </p:grpSpPr>
          <p:sp>
            <p:nvSpPr>
              <p:cNvPr id="650" name="Google Shape;650;p77"/>
              <p:cNvSpPr/>
              <p:nvPr/>
            </p:nvSpPr>
            <p:spPr>
              <a:xfrm>
                <a:off x="568404" y="2551531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77"/>
              <p:cNvSpPr/>
              <p:nvPr/>
            </p:nvSpPr>
            <p:spPr>
              <a:xfrm rot="-5400000">
                <a:off x="456352" y="2667936"/>
                <a:ext cx="269700" cy="45600"/>
              </a:xfrm>
              <a:prstGeom prst="rect">
                <a:avLst/>
              </a:prstGeom>
              <a:solidFill>
                <a:srgbClr val="E50071"/>
              </a:solidFill>
              <a:ln>
                <a:noFill/>
              </a:ln>
            </p:spPr>
            <p:txBody>
              <a:bodyPr anchorCtr="0" anchor="ctr" bIns="76250" lIns="152575" spcFirstLastPara="1" rIns="152575" wrap="square" tIns="76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52" name="Google Shape;652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50365" y="4331500"/>
            <a:ext cx="2716572" cy="271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1"/>
          <p:cNvGrpSpPr/>
          <p:nvPr/>
        </p:nvGrpSpPr>
        <p:grpSpPr>
          <a:xfrm>
            <a:off x="619116" y="2649556"/>
            <a:ext cx="13392260" cy="4280033"/>
            <a:chOff x="523302" y="2302620"/>
            <a:chExt cx="10788030" cy="3423205"/>
          </a:xfrm>
        </p:grpSpPr>
        <p:sp>
          <p:nvSpPr>
            <p:cNvPr id="205" name="Google Shape;205;p51"/>
            <p:cNvSpPr/>
            <p:nvPr/>
          </p:nvSpPr>
          <p:spPr>
            <a:xfrm>
              <a:off x="550863" y="2351776"/>
              <a:ext cx="1483200" cy="5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425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1">
                  <a:solidFill>
                    <a:srgbClr val="E5007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6751">
                  <a:solidFill>
                    <a:srgbClr val="E50071"/>
                  </a:solidFill>
                </a:rPr>
                <a:t>8</a:t>
              </a:r>
              <a:endParaRPr sz="1750"/>
            </a:p>
          </p:txBody>
        </p:sp>
        <p:sp>
          <p:nvSpPr>
            <p:cNvPr id="206" name="Google Shape;206;p51"/>
            <p:cNvSpPr/>
            <p:nvPr/>
          </p:nvSpPr>
          <p:spPr>
            <a:xfrm>
              <a:off x="523302" y="3076862"/>
              <a:ext cx="25872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лет на IT-рынке</a:t>
              </a:r>
              <a:endParaRPr sz="1750"/>
            </a:p>
          </p:txBody>
        </p:sp>
        <p:sp>
          <p:nvSpPr>
            <p:cNvPr id="207" name="Google Shape;207;p51"/>
            <p:cNvSpPr/>
            <p:nvPr/>
          </p:nvSpPr>
          <p:spPr>
            <a:xfrm>
              <a:off x="4384559" y="2302620"/>
              <a:ext cx="1922100" cy="6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425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1">
                  <a:solidFill>
                    <a:srgbClr val="E50071"/>
                  </a:solidFill>
                  <a:latin typeface="Arial"/>
                  <a:ea typeface="Arial"/>
                  <a:cs typeface="Arial"/>
                  <a:sym typeface="Arial"/>
                </a:rPr>
                <a:t>100+</a:t>
              </a:r>
              <a:endParaRPr sz="1750"/>
            </a:p>
          </p:txBody>
        </p:sp>
        <p:sp>
          <p:nvSpPr>
            <p:cNvPr id="208" name="Google Shape;208;p51"/>
            <p:cNvSpPr/>
            <p:nvPr/>
          </p:nvSpPr>
          <p:spPr>
            <a:xfrm>
              <a:off x="4502950" y="3027706"/>
              <a:ext cx="25044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офисов</a:t>
              </a:r>
              <a:endParaRPr sz="1750"/>
            </a:p>
          </p:txBody>
        </p:sp>
        <p:sp>
          <p:nvSpPr>
            <p:cNvPr id="209" name="Google Shape;209;p51"/>
            <p:cNvSpPr/>
            <p:nvPr/>
          </p:nvSpPr>
          <p:spPr>
            <a:xfrm>
              <a:off x="8256750" y="2351776"/>
              <a:ext cx="3024600" cy="6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425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1">
                  <a:solidFill>
                    <a:srgbClr val="E50071"/>
                  </a:solidFill>
                  <a:latin typeface="Arial"/>
                  <a:ea typeface="Arial"/>
                  <a:cs typeface="Arial"/>
                  <a:sym typeface="Arial"/>
                </a:rPr>
                <a:t>9 </a:t>
              </a:r>
              <a:r>
                <a:rPr b="1" lang="en-US" sz="6751">
                  <a:solidFill>
                    <a:srgbClr val="E50071"/>
                  </a:solidFill>
                </a:rPr>
                <a:t>5</a:t>
              </a:r>
              <a:r>
                <a:rPr b="1" lang="en-US" sz="6751">
                  <a:solidFill>
                    <a:srgbClr val="E50071"/>
                  </a:solidFill>
                  <a:latin typeface="Arial"/>
                  <a:ea typeface="Arial"/>
                  <a:cs typeface="Arial"/>
                  <a:sym typeface="Arial"/>
                </a:rPr>
                <a:t>00+</a:t>
              </a:r>
              <a:endParaRPr sz="1750"/>
            </a:p>
          </p:txBody>
        </p:sp>
        <p:sp>
          <p:nvSpPr>
            <p:cNvPr id="210" name="Google Shape;210;p51"/>
            <p:cNvSpPr/>
            <p:nvPr/>
          </p:nvSpPr>
          <p:spPr>
            <a:xfrm>
              <a:off x="8312832" y="3076862"/>
              <a:ext cx="28413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750"/>
            </a:p>
          </p:txBody>
        </p:sp>
        <p:sp>
          <p:nvSpPr>
            <p:cNvPr id="211" name="Google Shape;211;p51"/>
            <p:cNvSpPr/>
            <p:nvPr/>
          </p:nvSpPr>
          <p:spPr>
            <a:xfrm>
              <a:off x="8312832" y="4252872"/>
              <a:ext cx="29985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425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1">
                  <a:solidFill>
                    <a:srgbClr val="E50071"/>
                  </a:solidFill>
                  <a:latin typeface="Arial"/>
                  <a:ea typeface="Arial"/>
                  <a:cs typeface="Arial"/>
                  <a:sym typeface="Arial"/>
                </a:rPr>
                <a:t>320 000+</a:t>
              </a:r>
              <a:endParaRPr sz="1750"/>
            </a:p>
          </p:txBody>
        </p:sp>
        <p:sp>
          <p:nvSpPr>
            <p:cNvPr id="212" name="Google Shape;212;p51"/>
            <p:cNvSpPr/>
            <p:nvPr/>
          </p:nvSpPr>
          <p:spPr>
            <a:xfrm>
              <a:off x="8312832" y="5083396"/>
              <a:ext cx="28938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постоянных клиентов</a:t>
              </a:r>
              <a:endParaRPr sz="1750"/>
            </a:p>
          </p:txBody>
        </p:sp>
        <p:sp>
          <p:nvSpPr>
            <p:cNvPr id="213" name="Google Shape;213;p51"/>
            <p:cNvSpPr/>
            <p:nvPr/>
          </p:nvSpPr>
          <p:spPr>
            <a:xfrm>
              <a:off x="550863" y="4311056"/>
              <a:ext cx="255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425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1">
                  <a:solidFill>
                    <a:srgbClr val="E50071"/>
                  </a:solidFill>
                  <a:latin typeface="Arial"/>
                  <a:ea typeface="Arial"/>
                  <a:cs typeface="Arial"/>
                  <a:sym typeface="Arial"/>
                </a:rPr>
                <a:t>40+</a:t>
              </a:r>
              <a:endParaRPr sz="1750"/>
            </a:p>
          </p:txBody>
        </p:sp>
        <p:sp>
          <p:nvSpPr>
            <p:cNvPr id="214" name="Google Shape;214;p51"/>
            <p:cNvSpPr/>
            <p:nvPr/>
          </p:nvSpPr>
          <p:spPr>
            <a:xfrm>
              <a:off x="541521" y="5207725"/>
              <a:ext cx="2568900" cy="5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стран, в которых работают наши клиенты</a:t>
              </a:r>
              <a:endParaRPr sz="1750"/>
            </a:p>
          </p:txBody>
        </p:sp>
        <p:sp>
          <p:nvSpPr>
            <p:cNvPr id="215" name="Google Shape;215;p51"/>
            <p:cNvSpPr/>
            <p:nvPr/>
          </p:nvSpPr>
          <p:spPr>
            <a:xfrm>
              <a:off x="4502950" y="4263846"/>
              <a:ext cx="20664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425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751">
                  <a:solidFill>
                    <a:srgbClr val="E50071"/>
                  </a:solidFill>
                  <a:latin typeface="Arial"/>
                  <a:ea typeface="Arial"/>
                  <a:cs typeface="Arial"/>
                  <a:sym typeface="Arial"/>
                </a:rPr>
                <a:t>70+</a:t>
              </a:r>
              <a:endParaRPr sz="1750"/>
            </a:p>
          </p:txBody>
        </p:sp>
        <p:sp>
          <p:nvSpPr>
            <p:cNvPr id="216" name="Google Shape;216;p51"/>
            <p:cNvSpPr/>
            <p:nvPr/>
          </p:nvSpPr>
          <p:spPr>
            <a:xfrm>
              <a:off x="4546007" y="5170631"/>
              <a:ext cx="2587200" cy="5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вендоров IT-решений</a:t>
              </a:r>
              <a:endParaRPr sz="1750"/>
            </a:p>
            <a:p>
              <a:pPr indent="0" lvl="0" marL="0" marR="0" rtl="0" algn="l">
                <a:lnSpc>
                  <a:spcPct val="131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 оборудования</a:t>
              </a:r>
              <a:endParaRPr sz="1750"/>
            </a:p>
          </p:txBody>
        </p:sp>
      </p:grpSp>
      <p:sp>
        <p:nvSpPr>
          <p:cNvPr id="217" name="Google Shape;217;p51"/>
          <p:cNvSpPr txBox="1"/>
          <p:nvPr/>
        </p:nvSpPr>
        <p:spPr>
          <a:xfrm>
            <a:off x="557748" y="916725"/>
            <a:ext cx="67041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Первый Бит сегодня</a:t>
            </a:r>
            <a:endParaRPr b="1" sz="400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2"/>
          <p:cNvSpPr txBox="1"/>
          <p:nvPr/>
        </p:nvSpPr>
        <p:spPr>
          <a:xfrm>
            <a:off x="1233593" y="1813447"/>
            <a:ext cx="88254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60593" lvl="0" marL="56059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Noto Sans Symbols"/>
              <a:buChar char="▪"/>
            </a:pPr>
            <a:r>
              <a:rPr lang="en-US" sz="31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автоматизацией учета </a:t>
            </a:r>
            <a:endParaRPr sz="1717"/>
          </a:p>
          <a:p>
            <a:pPr indent="-560593" lvl="0" marL="56059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Noto Sans Symbols"/>
              <a:buChar char="▪"/>
            </a:pPr>
            <a:r>
              <a:rPr lang="en-US" sz="31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автоматизацией бизнес-процессов</a:t>
            </a:r>
            <a:endParaRPr sz="1717"/>
          </a:p>
          <a:p>
            <a:pPr indent="-560593" lvl="0" marL="56059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Noto Sans Symbols"/>
              <a:buChar char="▪"/>
            </a:pPr>
            <a:r>
              <a:rPr lang="en-US" sz="31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цифровизацией</a:t>
            </a:r>
            <a:endParaRPr sz="1717"/>
          </a:p>
          <a:p>
            <a:pPr indent="-394518" lvl="0" marL="56059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5"/>
              <a:buFont typeface="Noto Sans Symbols"/>
              <a:buNone/>
            </a:pPr>
            <a:r>
              <a:t/>
            </a:r>
            <a:endParaRPr b="1" sz="261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2"/>
          <p:cNvSpPr txBox="1"/>
          <p:nvPr/>
        </p:nvSpPr>
        <p:spPr>
          <a:xfrm>
            <a:off x="519101" y="915123"/>
            <a:ext cx="8856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24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Чем мы занимаемся</a:t>
            </a:r>
            <a:endParaRPr b="1" sz="4024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Google Shape;224;p52"/>
          <p:cNvSpPr txBox="1"/>
          <p:nvPr/>
        </p:nvSpPr>
        <p:spPr>
          <a:xfrm>
            <a:off x="519101" y="4523099"/>
            <a:ext cx="854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Наша миссия</a:t>
            </a:r>
            <a:endParaRPr b="1" sz="4000">
              <a:solidFill>
                <a:srgbClr val="E5007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5" name="Google Shape;225;p52"/>
          <p:cNvSpPr txBox="1"/>
          <p:nvPr/>
        </p:nvSpPr>
        <p:spPr>
          <a:xfrm>
            <a:off x="1233593" y="5521979"/>
            <a:ext cx="124266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736"/>
              </a:spcBef>
              <a:spcAft>
                <a:spcPts val="0"/>
              </a:spcAft>
              <a:buNone/>
            </a:pPr>
            <a:r>
              <a:rPr lang="en-US" sz="31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Делать бизнес наших Клиентов сильнее с помощью ИТ-решений.</a:t>
            </a:r>
            <a:endParaRPr sz="1717"/>
          </a:p>
          <a:p>
            <a:pPr indent="0" lvl="0" marL="0" marR="0" rtl="0" algn="l">
              <a:spcBef>
                <a:spcPts val="736"/>
              </a:spcBef>
              <a:spcAft>
                <a:spcPts val="0"/>
              </a:spcAft>
              <a:buNone/>
            </a:pPr>
            <a:r>
              <a:rPr lang="en-US" sz="31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Создавать возможности для успешного развития.</a:t>
            </a:r>
            <a:endParaRPr sz="31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3"/>
          <p:cNvGrpSpPr/>
          <p:nvPr/>
        </p:nvGrpSpPr>
        <p:grpSpPr>
          <a:xfrm>
            <a:off x="569031" y="2016489"/>
            <a:ext cx="13492319" cy="5971810"/>
            <a:chOff x="507363" y="1477367"/>
            <a:chExt cx="11327613" cy="5013693"/>
          </a:xfrm>
        </p:grpSpPr>
        <p:pic>
          <p:nvPicPr>
            <p:cNvPr id="231" name="Google Shape;231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02600" y="5881913"/>
              <a:ext cx="1673129" cy="485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upload.wikimedia.org/wikipedia/ru/7/76/%D0%9B%D0%BE%D0%B3%D0%BE%D1%82%D0%B8%D0%BF_%D0%9D%D0%BE%D1%80%D0%BD%D0%B8%D0%BA%D0%B5%D0%BB%D1%8C.png" id="232" name="Google Shape;232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7363" y="2482145"/>
              <a:ext cx="2077360" cy="1090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juniorrm.ru/images/2022/172022/Fosagro/Logo.jpg" id="233" name="Google Shape;233;p5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89386" y="2840565"/>
              <a:ext cx="2073509" cy="373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upload.wikimedia.org/wikipedia/ru/thumb/2/2d/Gazprom-Logo-rus.svg/2560px-Gazprom-Logo-rus.svg.png" id="234" name="Google Shape;234;p5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7363" y="1477367"/>
              <a:ext cx="1579345" cy="77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upload.wikimedia.org/wikipedia/commons/thumb/6/6f/Russian_Railways_Logo.svg/1280px-Russian_Railways_Logo.svg.png" id="235" name="Google Shape;235;p5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658408" y="2736588"/>
              <a:ext cx="1309713" cy="581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Файл:Tatneft-Logo.svg — Википедия" id="236" name="Google Shape;236;p5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02674" y="1587628"/>
              <a:ext cx="2131625" cy="665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Файл:Sibur Holding Logo.svg — Википедия" id="237" name="Google Shape;237;p5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440816" y="1769315"/>
              <a:ext cx="1744897" cy="582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Стропальщик 4 разряда: вакансия компании АО &quot;КОНАР&quot; в Челябинске на  chelyabinsk.zarplata.ru" id="238" name="Google Shape;238;p5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91807" y="2835906"/>
              <a:ext cx="1553358" cy="382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Улан-Удэнский авиационный завод, АО У-УАЗ" id="239" name="Google Shape;239;p5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286661" y="2706516"/>
              <a:ext cx="2548315" cy="641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upload.wikimedia.org/wikipedia/commons/thumb/c/c7/1-Yatek-rus.svg/768px-1-Yatek-rus.svg.png" id="240" name="Google Shape;240;p5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399528" y="1743122"/>
              <a:ext cx="1653225" cy="635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5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459351" y="1713691"/>
              <a:ext cx="2202935" cy="693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vodkapremium.com/files/files/logo-160-1(1).png" id="242" name="Google Shape;242;p5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962568" y="3677122"/>
              <a:ext cx="1611837" cy="805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kolbasa.ru/_v/kolbasa/_i/logo.png" id="243" name="Google Shape;243;p5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608634" y="3651071"/>
              <a:ext cx="1235012" cy="85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Боржоми" id="244" name="Google Shape;244;p5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11203" y="3935080"/>
              <a:ext cx="1520994" cy="29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Файл:Vkusvill textlogo 2021.svg — Википедия" id="245" name="Google Shape;245;p5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63867" y="5091581"/>
              <a:ext cx="1666478" cy="207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DI и ЭДО с торговой сетью Командор" id="246" name="Google Shape;246;p5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661138" y="5024817"/>
              <a:ext cx="2214697" cy="341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Вакансии компании Фрагария - работа в Воронеже, Москве" id="247" name="Google Shape;247;p5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658408" y="3473038"/>
              <a:ext cx="1309713" cy="121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5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0024999" y="3627761"/>
              <a:ext cx="1071638" cy="904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Логотип ЛитРес | Логотип, Книги" id="249" name="Google Shape;249;p5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9894528" y="5051063"/>
              <a:ext cx="1332580" cy="288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Логотип Детский мир / Магазины / Alllogos.ru" id="250" name="Google Shape;250;p5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5432554" y="4916336"/>
              <a:ext cx="1587172" cy="558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5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33391" y="5006237"/>
              <a:ext cx="1159747" cy="37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Ранхигс логотип (67 фото) » Рисунки для срисовки и не только" id="252" name="Google Shape;252;p5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069543" y="5919623"/>
              <a:ext cx="1397886" cy="456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Назарбаев Университет" id="253" name="Google Shape;253;p5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7737954" y="5628095"/>
              <a:ext cx="1150620" cy="862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abali.ru/wp-content/uploads/2016/05/logo_roza_hutor.png" id="254" name="Google Shape;254;p5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550818" y="5751510"/>
              <a:ext cx="2020001" cy="630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53"/>
          <p:cNvSpPr txBox="1"/>
          <p:nvPr/>
        </p:nvSpPr>
        <p:spPr>
          <a:xfrm>
            <a:off x="569025" y="963025"/>
            <a:ext cx="812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E50071"/>
                </a:solidFill>
                <a:latin typeface="Tahoma"/>
                <a:ea typeface="Tahoma"/>
                <a:cs typeface="Tahoma"/>
                <a:sym typeface="Tahoma"/>
              </a:rPr>
              <a:t>Среди наших клиентов</a:t>
            </a:r>
            <a:endParaRPr sz="4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4"/>
          <p:cNvSpPr/>
          <p:nvPr/>
        </p:nvSpPr>
        <p:spPr>
          <a:xfrm rot="2700000">
            <a:off x="6161311" y="4067886"/>
            <a:ext cx="489176" cy="5519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09700" lIns="109700" spcFirstLastPara="1" rIns="109700" wrap="square" tIns="109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54"/>
          <p:cNvGrpSpPr/>
          <p:nvPr/>
        </p:nvGrpSpPr>
        <p:grpSpPr>
          <a:xfrm>
            <a:off x="4035002" y="2182644"/>
            <a:ext cx="5040035" cy="5547941"/>
            <a:chOff x="913628" y="1528926"/>
            <a:chExt cx="4200029" cy="4623284"/>
          </a:xfrm>
        </p:grpSpPr>
        <p:grpSp>
          <p:nvGrpSpPr>
            <p:cNvPr id="262" name="Google Shape;262;p54"/>
            <p:cNvGrpSpPr/>
            <p:nvPr/>
          </p:nvGrpSpPr>
          <p:grpSpPr>
            <a:xfrm>
              <a:off x="913628" y="3799994"/>
              <a:ext cx="4200029" cy="2352216"/>
              <a:chOff x="1202040" y="2965817"/>
              <a:chExt cx="6219501" cy="3483217"/>
            </a:xfrm>
          </p:grpSpPr>
          <p:sp>
            <p:nvSpPr>
              <p:cNvPr id="263" name="Google Shape;263;p54"/>
              <p:cNvSpPr/>
              <p:nvPr/>
            </p:nvSpPr>
            <p:spPr>
              <a:xfrm>
                <a:off x="1590676" y="2965817"/>
                <a:ext cx="5436000" cy="27051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4" name="Google Shape;264;p54"/>
              <p:cNvGrpSpPr/>
              <p:nvPr/>
            </p:nvGrpSpPr>
            <p:grpSpPr>
              <a:xfrm>
                <a:off x="1202040" y="4442570"/>
                <a:ext cx="6219501" cy="2006463"/>
                <a:chOff x="1732896" y="3440691"/>
                <a:chExt cx="5202427" cy="2006463"/>
              </a:xfrm>
            </p:grpSpPr>
            <p:sp>
              <p:nvSpPr>
                <p:cNvPr id="265" name="Google Shape;265;p54"/>
                <p:cNvSpPr/>
                <p:nvPr/>
              </p:nvSpPr>
              <p:spPr>
                <a:xfrm rot="-1598868">
                  <a:off x="4029439" y="4044647"/>
                  <a:ext cx="2879567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54"/>
                <p:cNvSpPr/>
                <p:nvPr/>
              </p:nvSpPr>
              <p:spPr>
                <a:xfrm flipH="1" rot="-9207378">
                  <a:off x="1760062" y="4041979"/>
                  <a:ext cx="2879966" cy="80082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7" name="Google Shape;267;p54"/>
            <p:cNvGrpSpPr/>
            <p:nvPr/>
          </p:nvGrpSpPr>
          <p:grpSpPr>
            <a:xfrm>
              <a:off x="1278749" y="3248822"/>
              <a:ext cx="3478688" cy="2100060"/>
              <a:chOff x="1748829" y="2355712"/>
              <a:chExt cx="5151322" cy="3109818"/>
            </a:xfrm>
          </p:grpSpPr>
          <p:sp>
            <p:nvSpPr>
              <p:cNvPr id="268" name="Google Shape;268;p54"/>
              <p:cNvSpPr/>
              <p:nvPr/>
            </p:nvSpPr>
            <p:spPr>
              <a:xfrm>
                <a:off x="2116908" y="2355712"/>
                <a:ext cx="4421100" cy="21999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9" name="Google Shape;269;p54"/>
              <p:cNvGrpSpPr/>
              <p:nvPr/>
            </p:nvGrpSpPr>
            <p:grpSpPr>
              <a:xfrm>
                <a:off x="1748829" y="3459730"/>
                <a:ext cx="5151322" cy="2005800"/>
                <a:chOff x="1748829" y="3459730"/>
                <a:chExt cx="5151322" cy="2005800"/>
              </a:xfrm>
            </p:grpSpPr>
            <p:sp>
              <p:nvSpPr>
                <p:cNvPr id="270" name="Google Shape;270;p54"/>
                <p:cNvSpPr/>
                <p:nvPr/>
              </p:nvSpPr>
              <p:spPr>
                <a:xfrm rot="-1598868">
                  <a:off x="3994267" y="4063022"/>
                  <a:ext cx="2879567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54"/>
                <p:cNvSpPr/>
                <p:nvPr/>
              </p:nvSpPr>
              <p:spPr>
                <a:xfrm flipH="1" rot="-9207378">
                  <a:off x="1775995" y="4063234"/>
                  <a:ext cx="2879966" cy="80082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2" name="Google Shape;272;p54"/>
            <p:cNvGrpSpPr/>
            <p:nvPr/>
          </p:nvGrpSpPr>
          <p:grpSpPr>
            <a:xfrm>
              <a:off x="1593256" y="2686408"/>
              <a:ext cx="2857312" cy="1879313"/>
              <a:chOff x="2212465" y="1669387"/>
              <a:chExt cx="4231174" cy="2782931"/>
            </a:xfrm>
          </p:grpSpPr>
          <p:sp>
            <p:nvSpPr>
              <p:cNvPr id="273" name="Google Shape;273;p54"/>
              <p:cNvSpPr/>
              <p:nvPr/>
            </p:nvSpPr>
            <p:spPr>
              <a:xfrm>
                <a:off x="2528620" y="1669387"/>
                <a:ext cx="3567600" cy="17763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4" name="Google Shape;274;p54"/>
              <p:cNvGrpSpPr/>
              <p:nvPr/>
            </p:nvGrpSpPr>
            <p:grpSpPr>
              <a:xfrm>
                <a:off x="2212465" y="2429333"/>
                <a:ext cx="4231174" cy="2022985"/>
                <a:chOff x="1772683" y="3467303"/>
                <a:chExt cx="5131806" cy="2022985"/>
              </a:xfrm>
            </p:grpSpPr>
            <p:sp>
              <p:nvSpPr>
                <p:cNvPr id="275" name="Google Shape;275;p54"/>
                <p:cNvSpPr/>
                <p:nvPr/>
              </p:nvSpPr>
              <p:spPr>
                <a:xfrm rot="-1598810">
                  <a:off x="3966200" y="4078244"/>
                  <a:ext cx="2913778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54"/>
                <p:cNvSpPr/>
                <p:nvPr/>
              </p:nvSpPr>
              <p:spPr>
                <a:xfrm flipH="1" rot="-9207047">
                  <a:off x="1798083" y="4080825"/>
                  <a:ext cx="2912300" cy="80082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7" name="Google Shape;277;p54"/>
            <p:cNvGrpSpPr/>
            <p:nvPr/>
          </p:nvGrpSpPr>
          <p:grpSpPr>
            <a:xfrm>
              <a:off x="1928243" y="2097330"/>
              <a:ext cx="2182251" cy="1666205"/>
              <a:chOff x="2703346" y="998997"/>
              <a:chExt cx="3231528" cy="2467355"/>
            </a:xfrm>
          </p:grpSpPr>
          <p:grpSp>
            <p:nvGrpSpPr>
              <p:cNvPr id="278" name="Google Shape;278;p54"/>
              <p:cNvGrpSpPr/>
              <p:nvPr/>
            </p:nvGrpSpPr>
            <p:grpSpPr>
              <a:xfrm>
                <a:off x="2703346" y="1422152"/>
                <a:ext cx="3231528" cy="2044200"/>
                <a:chOff x="1776325" y="3428650"/>
                <a:chExt cx="5099460" cy="2044200"/>
              </a:xfrm>
            </p:grpSpPr>
            <p:sp>
              <p:nvSpPr>
                <p:cNvPr id="279" name="Google Shape;279;p54"/>
                <p:cNvSpPr/>
                <p:nvPr/>
              </p:nvSpPr>
              <p:spPr>
                <a:xfrm rot="-1598725">
                  <a:off x="3888570" y="4051142"/>
                  <a:ext cx="2965432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54"/>
                <p:cNvSpPr/>
                <p:nvPr/>
              </p:nvSpPr>
              <p:spPr>
                <a:xfrm flipH="1" rot="-9207185">
                  <a:off x="1798538" y="4049694"/>
                  <a:ext cx="2967575" cy="79921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1" name="Google Shape;281;p54"/>
              <p:cNvSpPr/>
              <p:nvPr/>
            </p:nvSpPr>
            <p:spPr>
              <a:xfrm>
                <a:off x="2989440" y="998997"/>
                <a:ext cx="2661600" cy="13251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4"/>
            <p:cNvGrpSpPr/>
            <p:nvPr/>
          </p:nvGrpSpPr>
          <p:grpSpPr>
            <a:xfrm>
              <a:off x="2254720" y="1528926"/>
              <a:ext cx="1527017" cy="1448096"/>
              <a:chOff x="3177245" y="333377"/>
              <a:chExt cx="2261243" cy="2144375"/>
            </a:xfrm>
          </p:grpSpPr>
          <p:grpSp>
            <p:nvGrpSpPr>
              <p:cNvPr id="283" name="Google Shape;283;p54"/>
              <p:cNvGrpSpPr/>
              <p:nvPr/>
            </p:nvGrpSpPr>
            <p:grpSpPr>
              <a:xfrm>
                <a:off x="3177245" y="391852"/>
                <a:ext cx="2261243" cy="2085900"/>
                <a:chOff x="1819113" y="3396493"/>
                <a:chExt cx="5042914" cy="2085900"/>
              </a:xfrm>
            </p:grpSpPr>
            <p:sp>
              <p:nvSpPr>
                <p:cNvPr id="284" name="Google Shape;284;p54"/>
                <p:cNvSpPr/>
                <p:nvPr/>
              </p:nvSpPr>
              <p:spPr>
                <a:xfrm rot="-1598578">
                  <a:off x="3786489" y="4039834"/>
                  <a:ext cx="3058675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4"/>
                <p:cNvSpPr/>
                <p:nvPr/>
              </p:nvSpPr>
              <p:spPr>
                <a:xfrm flipH="1" rot="-9207152">
                  <a:off x="1836439" y="4039212"/>
                  <a:ext cx="3060149" cy="79921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6" name="Google Shape;286;p54"/>
              <p:cNvSpPr/>
              <p:nvPr/>
            </p:nvSpPr>
            <p:spPr>
              <a:xfrm>
                <a:off x="3436309" y="333377"/>
                <a:ext cx="1750500" cy="8715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" name="Google Shape;287;p54"/>
            <p:cNvSpPr txBox="1"/>
            <p:nvPr/>
          </p:nvSpPr>
          <p:spPr>
            <a:xfrm rot="-1619430">
              <a:off x="2909833" y="5368471"/>
              <a:ext cx="2005540" cy="258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ИТ - ИНФРАСТРУКТУРА</a:t>
              </a:r>
              <a:endParaRPr sz="1700"/>
            </a:p>
          </p:txBody>
        </p:sp>
        <p:sp>
          <p:nvSpPr>
            <p:cNvPr id="288" name="Google Shape;288;p54"/>
            <p:cNvSpPr txBox="1"/>
            <p:nvPr/>
          </p:nvSpPr>
          <p:spPr>
            <a:xfrm rot="-1619834">
              <a:off x="3481705" y="4521565"/>
              <a:ext cx="622539" cy="259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УЧЁТ</a:t>
              </a:r>
              <a:endParaRPr sz="1700"/>
            </a:p>
          </p:txBody>
        </p:sp>
        <p:sp>
          <p:nvSpPr>
            <p:cNvPr id="289" name="Google Shape;289;p54"/>
            <p:cNvSpPr txBox="1"/>
            <p:nvPr/>
          </p:nvSpPr>
          <p:spPr>
            <a:xfrm rot="-1619584">
              <a:off x="3096779" y="3656189"/>
              <a:ext cx="1041679" cy="425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БИЗНЕС-ПРОЦЕССЫ</a:t>
              </a:r>
              <a:endParaRPr sz="1700"/>
            </a:p>
          </p:txBody>
        </p:sp>
        <p:sp>
          <p:nvSpPr>
            <p:cNvPr id="290" name="Google Shape;290;p54"/>
            <p:cNvSpPr txBox="1"/>
            <p:nvPr/>
          </p:nvSpPr>
          <p:spPr>
            <a:xfrm rot="-1618901">
              <a:off x="2898252" y="2961144"/>
              <a:ext cx="1143913" cy="259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ИНТЕГРАЦИИ</a:t>
              </a:r>
              <a:endParaRPr sz="1700"/>
            </a:p>
          </p:txBody>
        </p:sp>
        <p:sp>
          <p:nvSpPr>
            <p:cNvPr id="291" name="Google Shape;291;p54"/>
            <p:cNvSpPr txBox="1"/>
            <p:nvPr/>
          </p:nvSpPr>
          <p:spPr>
            <a:xfrm rot="-1619349">
              <a:off x="2850036" y="2114857"/>
              <a:ext cx="906303" cy="3487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РАБОТА С ДАННЫМИ</a:t>
              </a:r>
              <a:endParaRPr sz="1700"/>
            </a:p>
          </p:txBody>
        </p:sp>
      </p:grpSp>
      <p:sp>
        <p:nvSpPr>
          <p:cNvPr id="292" name="Google Shape;292;p54"/>
          <p:cNvSpPr txBox="1"/>
          <p:nvPr/>
        </p:nvSpPr>
        <p:spPr>
          <a:xfrm>
            <a:off x="708114" y="1081110"/>
            <a:ext cx="866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Контуры автоматизации</a:t>
            </a:r>
            <a:endParaRPr b="1" sz="3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55"/>
          <p:cNvGrpSpPr/>
          <p:nvPr/>
        </p:nvGrpSpPr>
        <p:grpSpPr>
          <a:xfrm>
            <a:off x="3031292" y="2209762"/>
            <a:ext cx="11599200" cy="5579640"/>
            <a:chOff x="2804173" y="1841468"/>
            <a:chExt cx="9666000" cy="4649700"/>
          </a:xfrm>
        </p:grpSpPr>
        <p:sp>
          <p:nvSpPr>
            <p:cNvPr id="298" name="Google Shape;298;p55"/>
            <p:cNvSpPr/>
            <p:nvPr/>
          </p:nvSpPr>
          <p:spPr>
            <a:xfrm>
              <a:off x="2804173" y="1841468"/>
              <a:ext cx="9666000" cy="4649700"/>
            </a:xfrm>
            <a:prstGeom prst="rect">
              <a:avLst/>
            </a:prstGeom>
            <a:solidFill>
              <a:srgbClr val="20C4B2">
                <a:alpha val="8630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" name="Google Shape;299;p55"/>
            <p:cNvGrpSpPr/>
            <p:nvPr/>
          </p:nvGrpSpPr>
          <p:grpSpPr>
            <a:xfrm>
              <a:off x="4507201" y="2013380"/>
              <a:ext cx="7072761" cy="4256379"/>
              <a:chOff x="4507201" y="2013380"/>
              <a:chExt cx="7072761" cy="4256379"/>
            </a:xfrm>
          </p:grpSpPr>
          <p:pic>
            <p:nvPicPr>
              <p:cNvPr id="300" name="Google Shape;300;p55"/>
              <p:cNvPicPr preferRelativeResize="0"/>
              <p:nvPr/>
            </p:nvPicPr>
            <p:blipFill rotWithShape="1">
              <a:blip r:embed="rId4">
                <a:alphaModFix/>
              </a:blip>
              <a:srcRect b="15009" l="6527" r="6213" t="10208"/>
              <a:stretch/>
            </p:blipFill>
            <p:spPr>
              <a:xfrm>
                <a:off x="4683367" y="5203571"/>
                <a:ext cx="1054366" cy="3164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1" name="Google Shape;301;p5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180950" y="5140749"/>
                <a:ext cx="1238218" cy="3695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55"/>
              <p:cNvPicPr preferRelativeResize="0"/>
              <p:nvPr/>
            </p:nvPicPr>
            <p:blipFill rotWithShape="1">
              <a:blip r:embed="rId6">
                <a:alphaModFix/>
              </a:blip>
              <a:srcRect b="27365" l="2397" r="3228" t="31804"/>
              <a:stretch/>
            </p:blipFill>
            <p:spPr>
              <a:xfrm>
                <a:off x="5961269" y="5854722"/>
                <a:ext cx="1523893" cy="2888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www.basealt.ru/typo3conf/ext/ttmpl/Resources/Public/Tmpl/images/icon01.png" id="303" name="Google Shape;303;p5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804464" y="5691972"/>
                <a:ext cx="812173" cy="5777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upload.wikimedia.org/wikipedia/commons/thumb/2/25/Kaspersky_logo.svg/1024px-Kaspersky_logo.svg.png" id="304" name="Google Shape;304;p5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767999" y="5282324"/>
                <a:ext cx="1252620" cy="2330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5" name="Google Shape;305;p5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270790" y="5555838"/>
                <a:ext cx="617141" cy="6015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5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9237727" y="5909992"/>
                <a:ext cx="867538" cy="182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7" name="Google Shape;307;p5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7756858" y="5916218"/>
                <a:ext cx="1274903" cy="2240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8" name="Google Shape;308;p5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9184951" y="5288705"/>
                <a:ext cx="952265" cy="1988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55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6044716" y="4654416"/>
                <a:ext cx="1440446" cy="231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0" name="Google Shape;310;p55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4870857" y="4575665"/>
                <a:ext cx="609147" cy="2773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1" name="Google Shape;311;p55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7685271" y="4686832"/>
                <a:ext cx="1418076" cy="1662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2" name="Google Shape;312;p55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6213977" y="3996022"/>
                <a:ext cx="1172165" cy="2047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www.cleverence.ru/upload/medialibrary/863/8637d6b37f5e18c9c22ac77716a8b632.png" id="313" name="Google Shape;313;p55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4618476" y="3998937"/>
                <a:ext cx="1184149" cy="198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4" name="Google Shape;314;p55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4905977" y="3389812"/>
                <a:ext cx="609147" cy="2773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55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6226714" y="3410897"/>
                <a:ext cx="1146691" cy="2352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Google Shape;316;p55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7939537" y="3393097"/>
                <a:ext cx="909545" cy="2708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Google Shape;317;p55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7976815" y="4028042"/>
                <a:ext cx="834988" cy="1407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8" name="Google Shape;318;p55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9425637" y="4029932"/>
                <a:ext cx="1967752" cy="136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55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9546562" y="3469059"/>
                <a:ext cx="1512358" cy="1606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55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6166262" y="2886321"/>
                <a:ext cx="1310164" cy="2274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1" name="Google Shape;321;p55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4606470" y="2620966"/>
                <a:ext cx="1208160" cy="461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55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8099106" y="2574272"/>
                <a:ext cx="590407" cy="5553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3" name="Google Shape;323;p55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10989555" y="5600522"/>
                <a:ext cx="590407" cy="5553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4" name="Google Shape;324;p55"/>
              <p:cNvPicPr preferRelativeResize="0"/>
              <p:nvPr/>
            </p:nvPicPr>
            <p:blipFill rotWithShape="1">
              <a:blip r:embed="rId26">
                <a:alphaModFix/>
              </a:blip>
              <a:srcRect b="13805" l="4936" r="4337" t="16084"/>
              <a:stretch/>
            </p:blipFill>
            <p:spPr>
              <a:xfrm>
                <a:off x="10408920" y="2013380"/>
                <a:ext cx="820527" cy="4053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55"/>
              <p:cNvPicPr preferRelativeResize="0"/>
              <p:nvPr/>
            </p:nvPicPr>
            <p:blipFill rotWithShape="1">
              <a:blip r:embed="rId27">
                <a:alphaModFix/>
              </a:blip>
              <a:srcRect b="27877" l="4710" r="5232" t="34486"/>
              <a:stretch/>
            </p:blipFill>
            <p:spPr>
              <a:xfrm>
                <a:off x="9114193" y="2133100"/>
                <a:ext cx="1038839" cy="2699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55"/>
              <p:cNvPicPr preferRelativeResize="0"/>
              <p:nvPr/>
            </p:nvPicPr>
            <p:blipFill rotWithShape="1">
              <a:blip r:embed="rId28">
                <a:alphaModFix/>
              </a:blip>
              <a:srcRect b="0" l="0" r="0" t="23465"/>
              <a:stretch/>
            </p:blipFill>
            <p:spPr>
              <a:xfrm>
                <a:off x="7879694" y="2136703"/>
                <a:ext cx="1029231" cy="3193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55"/>
              <p:cNvPicPr preferRelativeResize="0"/>
              <p:nvPr/>
            </p:nvPicPr>
            <p:blipFill rotWithShape="1">
              <a:blip r:embed="rId29">
                <a:alphaModFix/>
              </a:blip>
              <a:srcRect b="0" l="0" r="0" t="0"/>
              <a:stretch/>
            </p:blipFill>
            <p:spPr>
              <a:xfrm>
                <a:off x="4507201" y="2216518"/>
                <a:ext cx="1406699" cy="1597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55"/>
              <p:cNvPicPr preferRelativeResize="0"/>
              <p:nvPr/>
            </p:nvPicPr>
            <p:blipFill rotWithShape="1">
              <a:blip r:embed="rId30">
                <a:alphaModFix/>
              </a:blip>
              <a:srcRect b="0" l="0" r="0" t="0"/>
              <a:stretch/>
            </p:blipFill>
            <p:spPr>
              <a:xfrm>
                <a:off x="6301042" y="2174021"/>
                <a:ext cx="998034" cy="2447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9" name="Google Shape;329;p55"/>
              <p:cNvPicPr preferRelativeResize="0"/>
              <p:nvPr/>
            </p:nvPicPr>
            <p:blipFill rotWithShape="1">
              <a:blip r:embed="rId31">
                <a:alphaModFix/>
              </a:blip>
              <a:srcRect b="0" l="0" r="0" t="0"/>
              <a:stretch/>
            </p:blipFill>
            <p:spPr>
              <a:xfrm>
                <a:off x="10382473" y="5265726"/>
                <a:ext cx="1010916" cy="1620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0" name="Google Shape;330;p55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9582518" y="2865468"/>
                <a:ext cx="1440446" cy="231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1" name="Google Shape;331;p55"/>
              <p:cNvPicPr preferRelativeResize="0"/>
              <p:nvPr/>
            </p:nvPicPr>
            <p:blipFill rotWithShape="1">
              <a:blip r:embed="rId32">
                <a:alphaModFix/>
              </a:blip>
              <a:srcRect b="0" l="0" r="0" t="0"/>
              <a:stretch/>
            </p:blipFill>
            <p:spPr>
              <a:xfrm>
                <a:off x="9380684" y="4459485"/>
                <a:ext cx="1974005" cy="5986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32" name="Google Shape;332;p55"/>
          <p:cNvGrpSpPr/>
          <p:nvPr/>
        </p:nvGrpSpPr>
        <p:grpSpPr>
          <a:xfrm>
            <a:off x="575342" y="2176087"/>
            <a:ext cx="5040035" cy="5547941"/>
            <a:chOff x="913628" y="1528926"/>
            <a:chExt cx="4200029" cy="4623284"/>
          </a:xfrm>
        </p:grpSpPr>
        <p:grpSp>
          <p:nvGrpSpPr>
            <p:cNvPr id="333" name="Google Shape;333;p55"/>
            <p:cNvGrpSpPr/>
            <p:nvPr/>
          </p:nvGrpSpPr>
          <p:grpSpPr>
            <a:xfrm>
              <a:off x="913628" y="3799994"/>
              <a:ext cx="4200029" cy="2352216"/>
              <a:chOff x="1202040" y="2965817"/>
              <a:chExt cx="6219501" cy="3483217"/>
            </a:xfrm>
          </p:grpSpPr>
          <p:sp>
            <p:nvSpPr>
              <p:cNvPr id="334" name="Google Shape;334;p55"/>
              <p:cNvSpPr/>
              <p:nvPr/>
            </p:nvSpPr>
            <p:spPr>
              <a:xfrm>
                <a:off x="1590676" y="2965817"/>
                <a:ext cx="5436000" cy="27051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5" name="Google Shape;335;p55"/>
              <p:cNvGrpSpPr/>
              <p:nvPr/>
            </p:nvGrpSpPr>
            <p:grpSpPr>
              <a:xfrm>
                <a:off x="1202040" y="4442570"/>
                <a:ext cx="6219501" cy="2006463"/>
                <a:chOff x="1732896" y="3440691"/>
                <a:chExt cx="5202427" cy="2006463"/>
              </a:xfrm>
            </p:grpSpPr>
            <p:sp>
              <p:nvSpPr>
                <p:cNvPr id="336" name="Google Shape;336;p55"/>
                <p:cNvSpPr/>
                <p:nvPr/>
              </p:nvSpPr>
              <p:spPr>
                <a:xfrm rot="-1598868">
                  <a:off x="4029439" y="4044647"/>
                  <a:ext cx="2879567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55"/>
                <p:cNvSpPr/>
                <p:nvPr/>
              </p:nvSpPr>
              <p:spPr>
                <a:xfrm flipH="1" rot="-9207378">
                  <a:off x="1760062" y="4041979"/>
                  <a:ext cx="2879966" cy="80082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38" name="Google Shape;338;p55"/>
            <p:cNvGrpSpPr/>
            <p:nvPr/>
          </p:nvGrpSpPr>
          <p:grpSpPr>
            <a:xfrm>
              <a:off x="1278749" y="3248822"/>
              <a:ext cx="3478688" cy="2100060"/>
              <a:chOff x="1748829" y="2355712"/>
              <a:chExt cx="5151322" cy="3109818"/>
            </a:xfrm>
          </p:grpSpPr>
          <p:sp>
            <p:nvSpPr>
              <p:cNvPr id="339" name="Google Shape;339;p55"/>
              <p:cNvSpPr/>
              <p:nvPr/>
            </p:nvSpPr>
            <p:spPr>
              <a:xfrm>
                <a:off x="2116908" y="2355712"/>
                <a:ext cx="4421100" cy="21999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0" name="Google Shape;340;p55"/>
              <p:cNvGrpSpPr/>
              <p:nvPr/>
            </p:nvGrpSpPr>
            <p:grpSpPr>
              <a:xfrm>
                <a:off x="1748829" y="3459730"/>
                <a:ext cx="5151322" cy="2005800"/>
                <a:chOff x="1748829" y="3459730"/>
                <a:chExt cx="5151322" cy="2005800"/>
              </a:xfrm>
            </p:grpSpPr>
            <p:sp>
              <p:nvSpPr>
                <p:cNvPr id="341" name="Google Shape;341;p55"/>
                <p:cNvSpPr/>
                <p:nvPr/>
              </p:nvSpPr>
              <p:spPr>
                <a:xfrm rot="-1598868">
                  <a:off x="3994267" y="4063022"/>
                  <a:ext cx="2879567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55"/>
                <p:cNvSpPr/>
                <p:nvPr/>
              </p:nvSpPr>
              <p:spPr>
                <a:xfrm flipH="1" rot="-9207378">
                  <a:off x="1775995" y="4063234"/>
                  <a:ext cx="2879966" cy="80082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3" name="Google Shape;343;p55"/>
            <p:cNvGrpSpPr/>
            <p:nvPr/>
          </p:nvGrpSpPr>
          <p:grpSpPr>
            <a:xfrm>
              <a:off x="1593256" y="2686408"/>
              <a:ext cx="2857312" cy="1879313"/>
              <a:chOff x="2212465" y="1669387"/>
              <a:chExt cx="4231174" cy="2782931"/>
            </a:xfrm>
          </p:grpSpPr>
          <p:sp>
            <p:nvSpPr>
              <p:cNvPr id="344" name="Google Shape;344;p55"/>
              <p:cNvSpPr/>
              <p:nvPr/>
            </p:nvSpPr>
            <p:spPr>
              <a:xfrm>
                <a:off x="2528620" y="1669387"/>
                <a:ext cx="3567600" cy="17763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5"/>
              <p:cNvGrpSpPr/>
              <p:nvPr/>
            </p:nvGrpSpPr>
            <p:grpSpPr>
              <a:xfrm>
                <a:off x="2212465" y="2429333"/>
                <a:ext cx="4231174" cy="2022985"/>
                <a:chOff x="1772683" y="3467303"/>
                <a:chExt cx="5131806" cy="2022985"/>
              </a:xfrm>
            </p:grpSpPr>
            <p:sp>
              <p:nvSpPr>
                <p:cNvPr id="346" name="Google Shape;346;p55"/>
                <p:cNvSpPr/>
                <p:nvPr/>
              </p:nvSpPr>
              <p:spPr>
                <a:xfrm rot="-1598810">
                  <a:off x="3966200" y="4078244"/>
                  <a:ext cx="2913778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5"/>
                <p:cNvSpPr/>
                <p:nvPr/>
              </p:nvSpPr>
              <p:spPr>
                <a:xfrm flipH="1" rot="-9207047">
                  <a:off x="1798083" y="4080825"/>
                  <a:ext cx="2912300" cy="80082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8" name="Google Shape;348;p55"/>
            <p:cNvGrpSpPr/>
            <p:nvPr/>
          </p:nvGrpSpPr>
          <p:grpSpPr>
            <a:xfrm>
              <a:off x="1928243" y="2097330"/>
              <a:ext cx="2182251" cy="1666205"/>
              <a:chOff x="2703346" y="998997"/>
              <a:chExt cx="3231528" cy="2467355"/>
            </a:xfrm>
          </p:grpSpPr>
          <p:grpSp>
            <p:nvGrpSpPr>
              <p:cNvPr id="349" name="Google Shape;349;p55"/>
              <p:cNvGrpSpPr/>
              <p:nvPr/>
            </p:nvGrpSpPr>
            <p:grpSpPr>
              <a:xfrm>
                <a:off x="2703346" y="1422152"/>
                <a:ext cx="3231528" cy="2044200"/>
                <a:chOff x="1776325" y="3428650"/>
                <a:chExt cx="5099460" cy="2044200"/>
              </a:xfrm>
            </p:grpSpPr>
            <p:sp>
              <p:nvSpPr>
                <p:cNvPr id="350" name="Google Shape;350;p55"/>
                <p:cNvSpPr/>
                <p:nvPr/>
              </p:nvSpPr>
              <p:spPr>
                <a:xfrm rot="-1598725">
                  <a:off x="3888570" y="4051142"/>
                  <a:ext cx="2965432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55"/>
                <p:cNvSpPr/>
                <p:nvPr/>
              </p:nvSpPr>
              <p:spPr>
                <a:xfrm flipH="1" rot="-9207185">
                  <a:off x="1798538" y="4049694"/>
                  <a:ext cx="2967575" cy="79921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2" name="Google Shape;352;p55"/>
              <p:cNvSpPr/>
              <p:nvPr/>
            </p:nvSpPr>
            <p:spPr>
              <a:xfrm>
                <a:off x="2989440" y="998997"/>
                <a:ext cx="2661600" cy="13251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55"/>
            <p:cNvGrpSpPr/>
            <p:nvPr/>
          </p:nvGrpSpPr>
          <p:grpSpPr>
            <a:xfrm>
              <a:off x="2254720" y="1528926"/>
              <a:ext cx="1527017" cy="1448096"/>
              <a:chOff x="3177245" y="333377"/>
              <a:chExt cx="2261243" cy="2144375"/>
            </a:xfrm>
          </p:grpSpPr>
          <p:grpSp>
            <p:nvGrpSpPr>
              <p:cNvPr id="354" name="Google Shape;354;p55"/>
              <p:cNvGrpSpPr/>
              <p:nvPr/>
            </p:nvGrpSpPr>
            <p:grpSpPr>
              <a:xfrm>
                <a:off x="3177245" y="391852"/>
                <a:ext cx="2261243" cy="2085900"/>
                <a:chOff x="1819113" y="3396493"/>
                <a:chExt cx="5042914" cy="2085900"/>
              </a:xfrm>
            </p:grpSpPr>
            <p:sp>
              <p:nvSpPr>
                <p:cNvPr id="355" name="Google Shape;355;p55"/>
                <p:cNvSpPr/>
                <p:nvPr/>
              </p:nvSpPr>
              <p:spPr>
                <a:xfrm rot="-1598578">
                  <a:off x="3786489" y="4039834"/>
                  <a:ext cx="3058675" cy="799216"/>
                </a:xfrm>
                <a:prstGeom prst="parallelogram">
                  <a:avLst>
                    <a:gd fmla="val 50823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55"/>
                <p:cNvSpPr/>
                <p:nvPr/>
              </p:nvSpPr>
              <p:spPr>
                <a:xfrm flipH="1" rot="-9207152">
                  <a:off x="1836439" y="4039212"/>
                  <a:ext cx="3060149" cy="799215"/>
                </a:xfrm>
                <a:prstGeom prst="parallelogram">
                  <a:avLst>
                    <a:gd fmla="val 49716" name="adj"/>
                  </a:avLst>
                </a:prstGeom>
                <a:solidFill>
                  <a:srgbClr val="FA007D"/>
                </a:solidFill>
                <a:ln cap="flat" cmpd="sng" w="304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4850" lIns="109700" spcFirstLastPara="1" rIns="109700" wrap="square" tIns="548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7" name="Google Shape;357;p55"/>
              <p:cNvSpPr/>
              <p:nvPr/>
            </p:nvSpPr>
            <p:spPr>
              <a:xfrm>
                <a:off x="3436309" y="333377"/>
                <a:ext cx="1750500" cy="871500"/>
              </a:xfrm>
              <a:prstGeom prst="diamond">
                <a:avLst/>
              </a:prstGeom>
              <a:solidFill>
                <a:srgbClr val="FA007D"/>
              </a:solidFill>
              <a:ln cap="flat" cmpd="sng" w="304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850" lIns="109700" spcFirstLastPara="1" rIns="109700" wrap="square" tIns="54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55"/>
            <p:cNvSpPr txBox="1"/>
            <p:nvPr/>
          </p:nvSpPr>
          <p:spPr>
            <a:xfrm rot="-1619430">
              <a:off x="2909833" y="5368471"/>
              <a:ext cx="2005540" cy="258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ИТ - ИНФРАСТРУКТУРА</a:t>
              </a:r>
              <a:endParaRPr sz="1700"/>
            </a:p>
          </p:txBody>
        </p:sp>
        <p:sp>
          <p:nvSpPr>
            <p:cNvPr id="359" name="Google Shape;359;p55"/>
            <p:cNvSpPr txBox="1"/>
            <p:nvPr/>
          </p:nvSpPr>
          <p:spPr>
            <a:xfrm rot="-1619834">
              <a:off x="3481705" y="4521565"/>
              <a:ext cx="622539" cy="259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УЧЁТ</a:t>
              </a:r>
              <a:endParaRPr sz="1700"/>
            </a:p>
          </p:txBody>
        </p:sp>
        <p:sp>
          <p:nvSpPr>
            <p:cNvPr id="360" name="Google Shape;360;p55"/>
            <p:cNvSpPr txBox="1"/>
            <p:nvPr/>
          </p:nvSpPr>
          <p:spPr>
            <a:xfrm rot="-1619584">
              <a:off x="3096779" y="3656189"/>
              <a:ext cx="1041679" cy="425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БИЗНЕС-ПРОЦЕССЫ</a:t>
              </a:r>
              <a:endParaRPr sz="1700"/>
            </a:p>
          </p:txBody>
        </p:sp>
        <p:sp>
          <p:nvSpPr>
            <p:cNvPr id="361" name="Google Shape;361;p55"/>
            <p:cNvSpPr txBox="1"/>
            <p:nvPr/>
          </p:nvSpPr>
          <p:spPr>
            <a:xfrm rot="-1618901">
              <a:off x="2898252" y="2961144"/>
              <a:ext cx="1143913" cy="259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ИНТЕГРАЦИИ</a:t>
              </a:r>
              <a:endParaRPr sz="1700"/>
            </a:p>
          </p:txBody>
        </p:sp>
        <p:sp>
          <p:nvSpPr>
            <p:cNvPr id="362" name="Google Shape;362;p55"/>
            <p:cNvSpPr txBox="1"/>
            <p:nvPr/>
          </p:nvSpPr>
          <p:spPr>
            <a:xfrm rot="-1619349">
              <a:off x="2850036" y="2114857"/>
              <a:ext cx="906303" cy="3487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РАБОТА С ДАННЫМИ</a:t>
              </a:r>
              <a:endParaRPr sz="1700"/>
            </a:p>
          </p:txBody>
        </p:sp>
      </p:grpSp>
      <p:sp>
        <p:nvSpPr>
          <p:cNvPr id="363" name="Google Shape;363;p55"/>
          <p:cNvSpPr txBox="1"/>
          <p:nvPr/>
        </p:nvSpPr>
        <p:spPr>
          <a:xfrm>
            <a:off x="622928" y="1098150"/>
            <a:ext cx="1065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Решения, которые мы предлагаем</a:t>
            </a:r>
            <a:endParaRPr b="1" sz="3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1785" y="0"/>
            <a:ext cx="11898495" cy="83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ETTERS credentials_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C54FC"/>
      </a:accent1>
      <a:accent2>
        <a:srgbClr val="8D1CFC"/>
      </a:accent2>
      <a:accent3>
        <a:srgbClr val="FC5F1C"/>
      </a:accent3>
      <a:accent4>
        <a:srgbClr val="00CFCC"/>
      </a:accent4>
      <a:accent5>
        <a:srgbClr val="8D1CFC"/>
      </a:accent5>
      <a:accent6>
        <a:srgbClr val="00A5CF"/>
      </a:accent6>
      <a:hlink>
        <a:srgbClr val="0C0C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Bit">
  <a:themeElements>
    <a:clrScheme name="Другая 2">
      <a:dk1>
        <a:srgbClr val="040504"/>
      </a:dk1>
      <a:lt1>
        <a:srgbClr val="FFFFFF"/>
      </a:lt1>
      <a:dk2>
        <a:srgbClr val="E50D71"/>
      </a:dk2>
      <a:lt2>
        <a:srgbClr val="B8B8B8"/>
      </a:lt2>
      <a:accent1>
        <a:srgbClr val="E50D71"/>
      </a:accent1>
      <a:accent2>
        <a:srgbClr val="BD1E6B"/>
      </a:accent2>
      <a:accent3>
        <a:srgbClr val="D8D8D8"/>
      </a:accent3>
      <a:accent4>
        <a:srgbClr val="D8D8D8"/>
      </a:accent4>
      <a:accent5>
        <a:srgbClr val="E472A7"/>
      </a:accent5>
      <a:accent6>
        <a:srgbClr val="040504"/>
      </a:accent6>
      <a:hlink>
        <a:srgbClr val="D62A7A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