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6789" r:id="rId1"/>
    <p:sldMasterId id="2147486790" r:id="rId2"/>
    <p:sldMasterId id="2147486816" r:id="rId3"/>
  </p:sldMasterIdLst>
  <p:notesMasterIdLst>
    <p:notesMasterId r:id="rId35"/>
  </p:notesMasterIdLst>
  <p:handoutMasterIdLst>
    <p:handoutMasterId r:id="rId36"/>
  </p:handoutMasterIdLst>
  <p:sldIdLst>
    <p:sldId id="2632" r:id="rId4"/>
    <p:sldId id="2777" r:id="rId5"/>
    <p:sldId id="2778" r:id="rId6"/>
    <p:sldId id="2769" r:id="rId7"/>
    <p:sldId id="2762" r:id="rId8"/>
    <p:sldId id="2767" r:id="rId9"/>
    <p:sldId id="2768" r:id="rId10"/>
    <p:sldId id="261" r:id="rId11"/>
    <p:sldId id="2772" r:id="rId12"/>
    <p:sldId id="2745" r:id="rId13"/>
    <p:sldId id="2743" r:id="rId14"/>
    <p:sldId id="2732" r:id="rId15"/>
    <p:sldId id="2747" r:id="rId16"/>
    <p:sldId id="2753" r:id="rId17"/>
    <p:sldId id="2757" r:id="rId18"/>
    <p:sldId id="2755" r:id="rId19"/>
    <p:sldId id="2775" r:id="rId20"/>
    <p:sldId id="2776" r:id="rId21"/>
    <p:sldId id="2765" r:id="rId22"/>
    <p:sldId id="2766" r:id="rId23"/>
    <p:sldId id="2771" r:id="rId24"/>
    <p:sldId id="2744" r:id="rId25"/>
    <p:sldId id="2746" r:id="rId26"/>
    <p:sldId id="2761" r:id="rId27"/>
    <p:sldId id="2739" r:id="rId28"/>
    <p:sldId id="2735" r:id="rId29"/>
    <p:sldId id="2733" r:id="rId30"/>
    <p:sldId id="2736" r:id="rId31"/>
    <p:sldId id="2737" r:id="rId32"/>
    <p:sldId id="2770" r:id="rId33"/>
    <p:sldId id="2636" r:id="rId34"/>
  </p:sldIdLst>
  <p:sldSz cx="11522075" cy="6480175"/>
  <p:notesSz cx="6797675" cy="9926638"/>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Futura PT Demi" panose="020B0702020204020303" pitchFamily="34" charset="0"/>
      <p:regular r:id="rId43"/>
    </p:embeddedFont>
    <p:embeddedFont>
      <p:font typeface="Montserrat Black" panose="00000A00000000000000" pitchFamily="2" charset="-52"/>
      <p:bold r:id="rId44"/>
      <p:boldItalic r:id="rId45"/>
    </p:embeddedFont>
    <p:embeddedFont>
      <p:font typeface="Montserrat ExtraBold" panose="00000900000000000000" pitchFamily="2" charset="-52"/>
      <p:bold r:id="rId46"/>
      <p:boldItalic r:id="rId47"/>
    </p:embeddedFont>
    <p:embeddedFont>
      <p:font typeface="Montserrat Light" panose="00000400000000000000" pitchFamily="2" charset="-52"/>
      <p:regular r:id="rId48"/>
      <p:italic r:id="rId49"/>
    </p:embeddedFont>
    <p:embeddedFont>
      <p:font typeface="Montserrat Medium" panose="00000600000000000000" pitchFamily="2" charset="-52"/>
      <p:regular r:id="rId50"/>
      <p:italic r:id="rId51"/>
    </p:embeddedFont>
    <p:embeddedFont>
      <p:font typeface="Montserrat SemiBold" panose="00000700000000000000" pitchFamily="2" charset="-52"/>
      <p:bold r:id="rId52"/>
      <p:boldItalic r:id="rId53"/>
    </p:embeddedFont>
  </p:embeddedFontLst>
  <p:defaultTextStyle>
    <a:defPPr>
      <a:defRPr lang="en-US"/>
    </a:defPPr>
    <a:lvl1pPr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1pPr>
    <a:lvl2pPr marL="4572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2pPr>
    <a:lvl3pPr marL="9144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3pPr>
    <a:lvl4pPr marL="13716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4pPr>
    <a:lvl5pPr marL="1828800" algn="l" rtl="0" eaLnBrk="0" fontAlgn="base" hangingPunct="0">
      <a:spcBef>
        <a:spcPct val="0"/>
      </a:spcBef>
      <a:spcAft>
        <a:spcPct val="0"/>
      </a:spcAft>
      <a:defRPr sz="2100" b="1" kern="1200">
        <a:solidFill>
          <a:srgbClr val="006600"/>
        </a:solidFill>
        <a:latin typeface="Arial" panose="020B0604020202020204" pitchFamily="34" charset="0"/>
        <a:ea typeface="+mn-ea"/>
        <a:cs typeface="+mn-cs"/>
      </a:defRPr>
    </a:lvl5pPr>
    <a:lvl6pPr marL="2286000" algn="l" defTabSz="914400" rtl="0" eaLnBrk="1" latinLnBrk="0" hangingPunct="1">
      <a:defRPr sz="2100" b="1" kern="1200">
        <a:solidFill>
          <a:srgbClr val="006600"/>
        </a:solidFill>
        <a:latin typeface="Arial" panose="020B0604020202020204" pitchFamily="34" charset="0"/>
        <a:ea typeface="+mn-ea"/>
        <a:cs typeface="+mn-cs"/>
      </a:defRPr>
    </a:lvl6pPr>
    <a:lvl7pPr marL="2743200" algn="l" defTabSz="914400" rtl="0" eaLnBrk="1" latinLnBrk="0" hangingPunct="1">
      <a:defRPr sz="2100" b="1" kern="1200">
        <a:solidFill>
          <a:srgbClr val="006600"/>
        </a:solidFill>
        <a:latin typeface="Arial" panose="020B0604020202020204" pitchFamily="34" charset="0"/>
        <a:ea typeface="+mn-ea"/>
        <a:cs typeface="+mn-cs"/>
      </a:defRPr>
    </a:lvl7pPr>
    <a:lvl8pPr marL="3200400" algn="l" defTabSz="914400" rtl="0" eaLnBrk="1" latinLnBrk="0" hangingPunct="1">
      <a:defRPr sz="2100" b="1" kern="1200">
        <a:solidFill>
          <a:srgbClr val="006600"/>
        </a:solidFill>
        <a:latin typeface="Arial" panose="020B0604020202020204" pitchFamily="34" charset="0"/>
        <a:ea typeface="+mn-ea"/>
        <a:cs typeface="+mn-cs"/>
      </a:defRPr>
    </a:lvl8pPr>
    <a:lvl9pPr marL="3657600" algn="l" defTabSz="914400" rtl="0" eaLnBrk="1" latinLnBrk="0" hangingPunct="1">
      <a:defRPr sz="2100" b="1" kern="1200">
        <a:solidFill>
          <a:srgbClr val="006600"/>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5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52821"/>
    <a:srgbClr val="FFDE07"/>
    <a:srgbClr val="FFDD00"/>
    <a:srgbClr val="E9F5F6"/>
    <a:srgbClr val="A0F973"/>
    <a:srgbClr val="CCFFFF"/>
    <a:srgbClr val="F8F8F8"/>
    <a:srgbClr val="EAEAEA"/>
    <a:srgbClr val="99FF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05" autoAdjust="0"/>
    <p:restoredTop sz="91462" autoAdjust="0"/>
  </p:normalViewPr>
  <p:slideViewPr>
    <p:cSldViewPr showGuides="1">
      <p:cViewPr varScale="1">
        <p:scale>
          <a:sx n="117" d="100"/>
          <a:sy n="117" d="100"/>
        </p:scale>
        <p:origin x="606" y="102"/>
      </p:cViewPr>
      <p:guideLst>
        <p:guide orient="horz" pos="2041"/>
        <p:guide pos="3584"/>
      </p:guideLst>
    </p:cSldViewPr>
  </p:slideViewPr>
  <p:notesTextViewPr>
    <p:cViewPr>
      <p:scale>
        <a:sx n="100" d="100"/>
        <a:sy n="100" d="100"/>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A91E1DC-C571-4EBF-A242-288E203A9531}"/>
              </a:ext>
            </a:extLst>
          </p:cNvPr>
          <p:cNvSpPr>
            <a:spLocks noGrp="1" noChangeArrowheads="1"/>
          </p:cNvSpPr>
          <p:nvPr>
            <p:ph type="hdr" sz="quarter"/>
          </p:nvPr>
        </p:nvSpPr>
        <p:spPr bwMode="auto">
          <a:xfrm>
            <a:off x="0" y="0"/>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t" anchorCtr="0" compatLnSpc="1">
            <a:prstTxWarp prst="textNoShape">
              <a:avLst/>
            </a:prstTxWarp>
          </a:bodyPr>
          <a:lstStyle>
            <a:lvl1pP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20483" name="Rectangle 3">
            <a:extLst>
              <a:ext uri="{FF2B5EF4-FFF2-40B4-BE49-F238E27FC236}">
                <a16:creationId xmlns:a16="http://schemas.microsoft.com/office/drawing/2014/main" id="{CC636595-527D-49A3-BA0A-F154E972644D}"/>
              </a:ext>
            </a:extLst>
          </p:cNvPr>
          <p:cNvSpPr>
            <a:spLocks noGrp="1" noChangeArrowheads="1"/>
          </p:cNvSpPr>
          <p:nvPr>
            <p:ph type="dt" sz="quarter" idx="1"/>
          </p:nvPr>
        </p:nvSpPr>
        <p:spPr bwMode="auto">
          <a:xfrm>
            <a:off x="3851275" y="0"/>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t" anchorCtr="0" compatLnSpc="1">
            <a:prstTxWarp prst="textNoShape">
              <a:avLst/>
            </a:prstTxWarp>
          </a:bodyPr>
          <a:lstStyle>
            <a:lvl1pPr algn="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20484" name="Rectangle 4">
            <a:extLst>
              <a:ext uri="{FF2B5EF4-FFF2-40B4-BE49-F238E27FC236}">
                <a16:creationId xmlns:a16="http://schemas.microsoft.com/office/drawing/2014/main" id="{D50A7C07-A42B-42C5-A0D3-5EB0F9E64B93}"/>
              </a:ext>
            </a:extLst>
          </p:cNvPr>
          <p:cNvSpPr>
            <a:spLocks noGrp="1" noChangeArrowheads="1"/>
          </p:cNvSpPr>
          <p:nvPr>
            <p:ph type="ftr" sz="quarter" idx="2"/>
          </p:nvPr>
        </p:nvSpPr>
        <p:spPr bwMode="auto">
          <a:xfrm>
            <a:off x="0" y="9426575"/>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b" anchorCtr="0" compatLnSpc="1">
            <a:prstTxWarp prst="textNoShape">
              <a:avLst/>
            </a:prstTxWarp>
          </a:bodyPr>
          <a:lstStyle>
            <a:lvl1pP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20485" name="Rectangle 5">
            <a:extLst>
              <a:ext uri="{FF2B5EF4-FFF2-40B4-BE49-F238E27FC236}">
                <a16:creationId xmlns:a16="http://schemas.microsoft.com/office/drawing/2014/main" id="{46B0FD96-8120-4748-9AEF-E74218B840DA}"/>
              </a:ext>
            </a:extLst>
          </p:cNvPr>
          <p:cNvSpPr>
            <a:spLocks noGrp="1" noChangeArrowheads="1"/>
          </p:cNvSpPr>
          <p:nvPr>
            <p:ph type="sldNum" sz="quarter" idx="3"/>
          </p:nvPr>
        </p:nvSpPr>
        <p:spPr bwMode="auto">
          <a:xfrm>
            <a:off x="3851275" y="9426575"/>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b" anchorCtr="0" compatLnSpc="1">
            <a:prstTxWarp prst="textNoShape">
              <a:avLst/>
            </a:prstTxWarp>
          </a:bodyPr>
          <a:lstStyle>
            <a:lvl1pPr algn="r" defTabSz="912813" eaLnBrk="0" hangingPunct="0">
              <a:lnSpc>
                <a:spcPct val="100000"/>
              </a:lnSpc>
              <a:spcBef>
                <a:spcPct val="0"/>
              </a:spcBef>
              <a:buSzTx/>
              <a:buFontTx/>
              <a:buNone/>
              <a:defRPr sz="1200" b="0">
                <a:solidFill>
                  <a:schemeClr val="tx1"/>
                </a:solidFill>
                <a:latin typeface="Times New Roman" panose="02020603050405020304" pitchFamily="18" charset="0"/>
              </a:defRPr>
            </a:lvl1pPr>
          </a:lstStyle>
          <a:p>
            <a:pPr>
              <a:defRPr/>
            </a:pPr>
            <a:fld id="{9C1820BA-20AC-4C4B-9FBE-CE1DDE6B6D6C}"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4D48537-44B2-48EC-BCB1-12EB17B2911E}"/>
              </a:ext>
            </a:extLst>
          </p:cNvPr>
          <p:cNvSpPr>
            <a:spLocks noGrp="1" noChangeArrowheads="1"/>
          </p:cNvSpPr>
          <p:nvPr>
            <p:ph type="hdr" sz="quarter"/>
          </p:nvPr>
        </p:nvSpPr>
        <p:spPr bwMode="auto">
          <a:xfrm>
            <a:off x="0" y="0"/>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t" anchorCtr="0" compatLnSpc="1">
            <a:prstTxWarp prst="textNoShape">
              <a:avLst/>
            </a:prstTxWarp>
          </a:bodyPr>
          <a:lstStyle>
            <a:lvl1pP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3075" name="Rectangle 3">
            <a:extLst>
              <a:ext uri="{FF2B5EF4-FFF2-40B4-BE49-F238E27FC236}">
                <a16:creationId xmlns:a16="http://schemas.microsoft.com/office/drawing/2014/main" id="{963646FD-7006-47B2-944E-053A35FE466C}"/>
              </a:ext>
            </a:extLst>
          </p:cNvPr>
          <p:cNvSpPr>
            <a:spLocks noGrp="1" noRot="1" noChangeAspect="1" noChangeArrowheads="1"/>
          </p:cNvSpPr>
          <p:nvPr>
            <p:ph type="sldImg" idx="2"/>
          </p:nvPr>
        </p:nvSpPr>
        <p:spPr bwMode="auto">
          <a:xfrm>
            <a:off x="90488" y="742950"/>
            <a:ext cx="6616700"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2" name="Rectangle 4">
            <a:extLst>
              <a:ext uri="{FF2B5EF4-FFF2-40B4-BE49-F238E27FC236}">
                <a16:creationId xmlns:a16="http://schemas.microsoft.com/office/drawing/2014/main" id="{868B4864-6013-4BCA-9DD9-D719DF29FDD2}"/>
              </a:ext>
            </a:extLst>
          </p:cNvPr>
          <p:cNvSpPr>
            <a:spLocks noGrp="1" noChangeArrowheads="1"/>
          </p:cNvSpPr>
          <p:nvPr>
            <p:ph type="body" sz="quarter" idx="3"/>
          </p:nvPr>
        </p:nvSpPr>
        <p:spPr bwMode="auto">
          <a:xfrm>
            <a:off x="906463" y="4714875"/>
            <a:ext cx="4984750" cy="4468813"/>
          </a:xfrm>
          <a:prstGeom prst="rect">
            <a:avLst/>
          </a:prstGeom>
          <a:noFill/>
          <a:ln w="12700" cap="sq">
            <a:noFill/>
            <a:miter lim="800000"/>
            <a:headEnd type="none" w="sm" len="sm"/>
            <a:tailEnd type="none" w="sm" len="sm"/>
          </a:ln>
          <a:effectLst/>
        </p:spPr>
        <p:txBody>
          <a:bodyPr vert="horz" wrap="square" lIns="91370" tIns="45685" rIns="91370" bIns="45685"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3" name="Rectangle 5">
            <a:extLst>
              <a:ext uri="{FF2B5EF4-FFF2-40B4-BE49-F238E27FC236}">
                <a16:creationId xmlns:a16="http://schemas.microsoft.com/office/drawing/2014/main" id="{8D4B7A00-E359-4487-97C3-146DA0EE1139}"/>
              </a:ext>
            </a:extLst>
          </p:cNvPr>
          <p:cNvSpPr>
            <a:spLocks noGrp="1" noChangeArrowheads="1"/>
          </p:cNvSpPr>
          <p:nvPr>
            <p:ph type="dt" idx="1"/>
          </p:nvPr>
        </p:nvSpPr>
        <p:spPr bwMode="auto">
          <a:xfrm>
            <a:off x="3851275" y="0"/>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t" anchorCtr="0" compatLnSpc="1">
            <a:prstTxWarp prst="textNoShape">
              <a:avLst/>
            </a:prstTxWarp>
          </a:bodyPr>
          <a:lstStyle>
            <a:lvl1pPr algn="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2054" name="Rectangle 6">
            <a:extLst>
              <a:ext uri="{FF2B5EF4-FFF2-40B4-BE49-F238E27FC236}">
                <a16:creationId xmlns:a16="http://schemas.microsoft.com/office/drawing/2014/main" id="{107FC0B2-24D6-45D5-8143-C82F26B318D3}"/>
              </a:ext>
            </a:extLst>
          </p:cNvPr>
          <p:cNvSpPr>
            <a:spLocks noGrp="1" noChangeArrowheads="1"/>
          </p:cNvSpPr>
          <p:nvPr>
            <p:ph type="ftr" sz="quarter" idx="4"/>
          </p:nvPr>
        </p:nvSpPr>
        <p:spPr bwMode="auto">
          <a:xfrm>
            <a:off x="0" y="9426575"/>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b" anchorCtr="0" compatLnSpc="1">
            <a:prstTxWarp prst="textNoShape">
              <a:avLst/>
            </a:prstTxWarp>
          </a:bodyPr>
          <a:lstStyle>
            <a:lvl1pPr defTabSz="912813" eaLnBrk="0" hangingPunct="0">
              <a:lnSpc>
                <a:spcPct val="100000"/>
              </a:lnSpc>
              <a:spcBef>
                <a:spcPct val="0"/>
              </a:spcBef>
              <a:buSzTx/>
              <a:buFontTx/>
              <a:buNone/>
              <a:defRPr sz="1200" b="0">
                <a:solidFill>
                  <a:schemeClr val="tx1"/>
                </a:solidFill>
                <a:latin typeface="Times New Roman" pitchFamily="18" charset="0"/>
              </a:defRPr>
            </a:lvl1pPr>
          </a:lstStyle>
          <a:p>
            <a:pPr>
              <a:defRPr/>
            </a:pPr>
            <a:endParaRPr lang="ru-RU"/>
          </a:p>
        </p:txBody>
      </p:sp>
      <p:sp>
        <p:nvSpPr>
          <p:cNvPr id="2055" name="Rectangle 7">
            <a:extLst>
              <a:ext uri="{FF2B5EF4-FFF2-40B4-BE49-F238E27FC236}">
                <a16:creationId xmlns:a16="http://schemas.microsoft.com/office/drawing/2014/main" id="{38D781C6-7079-4DC8-ACDD-479D9B16FA4B}"/>
              </a:ext>
            </a:extLst>
          </p:cNvPr>
          <p:cNvSpPr>
            <a:spLocks noGrp="1" noChangeArrowheads="1"/>
          </p:cNvSpPr>
          <p:nvPr>
            <p:ph type="sldNum" sz="quarter" idx="5"/>
          </p:nvPr>
        </p:nvSpPr>
        <p:spPr bwMode="auto">
          <a:xfrm>
            <a:off x="3851275" y="9426575"/>
            <a:ext cx="2946400" cy="500063"/>
          </a:xfrm>
          <a:prstGeom prst="rect">
            <a:avLst/>
          </a:prstGeom>
          <a:noFill/>
          <a:ln w="12700" cap="sq">
            <a:noFill/>
            <a:miter lim="800000"/>
            <a:headEnd type="none" w="sm" len="sm"/>
            <a:tailEnd type="none" w="sm" len="sm"/>
          </a:ln>
          <a:effectLst/>
        </p:spPr>
        <p:txBody>
          <a:bodyPr vert="horz" wrap="square" lIns="91370" tIns="45685" rIns="91370" bIns="45685" numCol="1" anchor="b" anchorCtr="0" compatLnSpc="1">
            <a:prstTxWarp prst="textNoShape">
              <a:avLst/>
            </a:prstTxWarp>
          </a:bodyPr>
          <a:lstStyle>
            <a:lvl1pPr algn="r" defTabSz="912813" eaLnBrk="0" hangingPunct="0">
              <a:lnSpc>
                <a:spcPct val="100000"/>
              </a:lnSpc>
              <a:spcBef>
                <a:spcPct val="0"/>
              </a:spcBef>
              <a:buSzTx/>
              <a:buFontTx/>
              <a:buNone/>
              <a:defRPr sz="1200" b="0">
                <a:solidFill>
                  <a:schemeClr val="tx1"/>
                </a:solidFill>
                <a:latin typeface="Times New Roman" panose="02020603050405020304" pitchFamily="18" charset="0"/>
              </a:defRPr>
            </a:lvl1pPr>
          </a:lstStyle>
          <a:p>
            <a:pPr>
              <a:defRPr/>
            </a:pPr>
            <a:fld id="{8F2ED22D-BA23-4272-BC85-5AE5BC2C9E6E}"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mn-ea"/>
        <a:cs typeface="Arial" panose="020B0604020202020204" pitchFamily="34" charset="0"/>
      </a:defRPr>
    </a:lvl1pPr>
    <a:lvl2pPr marL="457200" algn="l" rtl="0" fontAlgn="base">
      <a:spcBef>
        <a:spcPct val="30000"/>
      </a:spcBef>
      <a:spcAft>
        <a:spcPct val="0"/>
      </a:spcAft>
      <a:defRPr kumimoji="1" sz="1200" kern="1200">
        <a:solidFill>
          <a:schemeClr val="tx1"/>
        </a:solidFill>
        <a:latin typeface="Times New Roman" pitchFamily="18" charset="0"/>
        <a:ea typeface="+mn-ea"/>
        <a:cs typeface="Arial" panose="020B0604020202020204" pitchFamily="34" charset="0"/>
      </a:defRPr>
    </a:lvl2pPr>
    <a:lvl3pPr marL="914400" algn="l" rtl="0" fontAlgn="base">
      <a:spcBef>
        <a:spcPct val="30000"/>
      </a:spcBef>
      <a:spcAft>
        <a:spcPct val="0"/>
      </a:spcAft>
      <a:defRPr kumimoji="1" sz="1200" kern="1200">
        <a:solidFill>
          <a:schemeClr val="tx1"/>
        </a:solidFill>
        <a:latin typeface="Times New Roman" pitchFamily="18" charset="0"/>
        <a:ea typeface="+mn-ea"/>
        <a:cs typeface="Arial" panose="020B0604020202020204" pitchFamily="34" charset="0"/>
      </a:defRPr>
    </a:lvl3pPr>
    <a:lvl4pPr marL="1371600" algn="l" rtl="0" fontAlgn="base">
      <a:spcBef>
        <a:spcPct val="30000"/>
      </a:spcBef>
      <a:spcAft>
        <a:spcPct val="0"/>
      </a:spcAft>
      <a:defRPr kumimoji="1" sz="1200" kern="1200">
        <a:solidFill>
          <a:schemeClr val="tx1"/>
        </a:solidFill>
        <a:latin typeface="Times New Roman" pitchFamily="18" charset="0"/>
        <a:ea typeface="+mn-ea"/>
        <a:cs typeface="Arial" panose="020B0604020202020204" pitchFamily="34" charset="0"/>
      </a:defRPr>
    </a:lvl4pPr>
    <a:lvl5pPr marL="1828800" algn="l" rtl="0" fontAlgn="base">
      <a:spcBef>
        <a:spcPct val="30000"/>
      </a:spcBef>
      <a:spcAft>
        <a:spcPct val="0"/>
      </a:spcAft>
      <a:defRPr kumimoji="1" sz="1200" kern="1200">
        <a:solidFill>
          <a:schemeClr val="tx1"/>
        </a:solidFill>
        <a:latin typeface="Times New Roman"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многим известно, с 1 января 2025 года вводятся специальные ставки по НДС для предприятий на УСН, у кого </a:t>
            </a:r>
            <a:r>
              <a:rPr kumimoji="1" lang="ru-RU" sz="1200" b="0" i="0" kern="1200" dirty="0">
                <a:solidFill>
                  <a:schemeClr val="tx1"/>
                </a:solidFill>
                <a:effectLst/>
                <a:latin typeface="Times New Roman" pitchFamily="18" charset="0"/>
                <a:ea typeface="+mn-ea"/>
                <a:cs typeface="Arial" panose="020B0604020202020204" pitchFamily="34" charset="0"/>
              </a:rPr>
              <a:t>доходы за 2024 год составили от 60 до 250 млн рублей применяется ставка 5%. Ставка НДС 7% применяется в случае, если доходы за 2024 год составили от 250 до 450 млн рублей. И электронного документооборота это также касается. </a:t>
            </a:r>
            <a:br>
              <a:rPr lang="ru-RU" dirty="0"/>
            </a:br>
            <a:r>
              <a:rPr lang="ru-RU" dirty="0"/>
              <a:t>В декабре 2023 года вышел новый формат УПД и счета фактуры, утвержденный приказом ФНС, который содержал в себе версии 5.01 – аналог </a:t>
            </a:r>
            <a:r>
              <a:rPr lang="ru-RU" dirty="0" err="1"/>
              <a:t>сч</a:t>
            </a:r>
            <a:r>
              <a:rPr lang="ru-RU" dirty="0"/>
              <a:t>-ф по 820 приказу и 5.02 новая версия. Так вот в прежних версиях не могли быть учтены изменения в налоговом законодательстве. С поддержкой 5.03 новые ставки, перечисленные на слайде учтены и с 1 января их можно будет указывать при отправке электронных документов. Есть и </a:t>
            </a:r>
            <a:r>
              <a:rPr lang="ru-RU" dirty="0" err="1"/>
              <a:t>некторые</a:t>
            </a:r>
            <a:r>
              <a:rPr lang="ru-RU" baseline="0" dirty="0"/>
              <a:t> другие косметические изменения</a:t>
            </a:r>
            <a:br>
              <a:rPr lang="ru-RU" dirty="0"/>
            </a:br>
            <a:r>
              <a:rPr lang="ru-RU" dirty="0"/>
              <a:t>Если импорт товаров осуществлялся из нескольких стран, то теперь есть возможность их указать, в случае с 5.02 можно было выбрать только одну. И небольшое изменение в стоимости товаров подлежащих прослеживаемости, в версии 5.02 оно было без копеек, к слову в постановлении 1137 тоже должны последовать изменения, касательно данного реквизита.  </a:t>
            </a:r>
          </a:p>
        </p:txBody>
      </p:sp>
    </p:spTree>
    <p:extLst>
      <p:ext uri="{BB962C8B-B14F-4D97-AF65-F5344CB8AC3E}">
        <p14:creationId xmlns:p14="http://schemas.microsoft.com/office/powerpoint/2010/main" val="598383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Arial" panose="020B0604020202020204" pitchFamily="34" charset="0"/>
              </a:rPr>
              <a:t>До текущего релиза у любого </a:t>
            </a:r>
            <a:r>
              <a:rPr kumimoji="1" lang="ru-RU" sz="1200" b="0" i="0" kern="1200" dirty="0" err="1">
                <a:solidFill>
                  <a:schemeClr val="tx1"/>
                </a:solidFill>
                <a:effectLst/>
                <a:latin typeface="Times New Roman" pitchFamily="18" charset="0"/>
                <a:ea typeface="+mn-ea"/>
                <a:cs typeface="Arial" panose="020B0604020202020204" pitchFamily="34" charset="0"/>
              </a:rPr>
              <a:t>электронннго</a:t>
            </a:r>
            <a:r>
              <a:rPr kumimoji="1" lang="ru-RU" sz="1200" b="0" i="0" kern="1200" dirty="0">
                <a:solidFill>
                  <a:schemeClr val="tx1"/>
                </a:solidFill>
                <a:effectLst/>
                <a:latin typeface="Times New Roman" pitchFamily="18" charset="0"/>
                <a:ea typeface="+mn-ea"/>
                <a:cs typeface="Arial" panose="020B0604020202020204" pitchFamily="34" charset="0"/>
              </a:rPr>
              <a:t> документа существовал реквизит </a:t>
            </a:r>
            <a:r>
              <a:rPr kumimoji="1" lang="ru-RU" sz="1200" b="0" i="0" kern="1200" dirty="0" err="1">
                <a:solidFill>
                  <a:schemeClr val="tx1"/>
                </a:solidFill>
                <a:effectLst/>
                <a:latin typeface="Times New Roman" pitchFamily="18" charset="0"/>
                <a:ea typeface="+mn-ea"/>
                <a:cs typeface="Arial" panose="020B0604020202020204" pitchFamily="34" charset="0"/>
              </a:rPr>
              <a:t>отствственный</a:t>
            </a:r>
            <a:r>
              <a:rPr kumimoji="1" lang="ru-RU" sz="1200" b="0" i="0" kern="1200" dirty="0">
                <a:solidFill>
                  <a:schemeClr val="tx1"/>
                </a:solidFill>
                <a:effectLst/>
                <a:latin typeface="Times New Roman" pitchFamily="18" charset="0"/>
                <a:ea typeface="+mn-ea"/>
                <a:cs typeface="Arial" panose="020B0604020202020204" pitchFamily="34" charset="0"/>
              </a:rPr>
              <a:t> независимо от каких либо обстоятельств. Ответственным по документу, автоматически устанавливается пользователь, выполнивший его получение. При необходимости ответственного можно сменить, для того чтобы передать документ другому сотруднику при необходимости. Для этого следует выбрать интересующий документ, и выполнить команду «Сменить ответственного» в рабочем месте «Текущие дела ЭДО». Но мы получали обратную связь, что пользователи использующие 1С-ЭДО только для отправки и получения электронных документов а не активных процессов согласования, не пользовались этим механизмов и </a:t>
            </a:r>
            <a:r>
              <a:rPr kumimoji="1" lang="ru-RU" sz="1200" b="0" i="0" kern="1200" dirty="0" err="1">
                <a:solidFill>
                  <a:schemeClr val="tx1"/>
                </a:solidFill>
                <a:effectLst/>
                <a:latin typeface="Times New Roman" pitchFamily="18" charset="0"/>
                <a:ea typeface="+mn-ea"/>
                <a:cs typeface="Arial" panose="020B0604020202020204" pitchFamily="34" charset="0"/>
              </a:rPr>
              <a:t>наличи</a:t>
            </a:r>
            <a:r>
              <a:rPr kumimoji="1" lang="ru-RU" sz="1200" b="0" i="0" kern="1200" dirty="0">
                <a:solidFill>
                  <a:schemeClr val="tx1"/>
                </a:solidFill>
                <a:effectLst/>
                <a:latin typeface="Times New Roman" pitchFamily="18" charset="0"/>
                <a:ea typeface="+mn-ea"/>
                <a:cs typeface="Arial" panose="020B0604020202020204" pitchFamily="34" charset="0"/>
              </a:rPr>
              <a:t> фильтров по </a:t>
            </a:r>
            <a:r>
              <a:rPr kumimoji="1" lang="ru-RU" sz="1200" b="0" i="0" kern="1200" dirty="0" err="1">
                <a:solidFill>
                  <a:schemeClr val="tx1"/>
                </a:solidFill>
                <a:effectLst/>
                <a:latin typeface="Times New Roman" pitchFamily="18" charset="0"/>
                <a:ea typeface="+mn-ea"/>
                <a:cs typeface="Arial" panose="020B0604020202020204" pitchFamily="34" charset="0"/>
              </a:rPr>
              <a:t>отстветнгными</a:t>
            </a:r>
            <a:r>
              <a:rPr kumimoji="1" lang="ru-RU" sz="1200" b="0" i="0" kern="1200" dirty="0">
                <a:solidFill>
                  <a:schemeClr val="tx1"/>
                </a:solidFill>
                <a:effectLst/>
                <a:latin typeface="Times New Roman" pitchFamily="18" charset="0"/>
                <a:ea typeface="+mn-ea"/>
                <a:cs typeface="Arial" panose="020B0604020202020204" pitchFamily="34" charset="0"/>
              </a:rPr>
              <a:t> или команды «сменить ответственного» только смущало. </a:t>
            </a:r>
            <a:r>
              <a:rPr kumimoji="1" lang="ru-RU" sz="1200" b="0" i="0" kern="1200" dirty="0" err="1">
                <a:solidFill>
                  <a:schemeClr val="tx1"/>
                </a:solidFill>
                <a:effectLst/>
                <a:latin typeface="Times New Roman" pitchFamily="18" charset="0"/>
                <a:ea typeface="+mn-ea"/>
                <a:cs typeface="Arial" panose="020B0604020202020204" pitchFamily="34" charset="0"/>
              </a:rPr>
              <a:t>Всвязи</a:t>
            </a:r>
            <a:r>
              <a:rPr kumimoji="1" lang="ru-RU" sz="1200" b="0" i="0" kern="1200" dirty="0">
                <a:solidFill>
                  <a:schemeClr val="tx1"/>
                </a:solidFill>
                <a:effectLst/>
                <a:latin typeface="Times New Roman" pitchFamily="18" charset="0"/>
                <a:ea typeface="+mn-ea"/>
                <a:cs typeface="Arial" panose="020B0604020202020204" pitchFamily="34" charset="0"/>
              </a:rPr>
              <a:t> с этим мы добавили возможность отключать ответственных, при обновлении в случае если в </a:t>
            </a:r>
            <a:r>
              <a:rPr kumimoji="1" lang="ru-RU" sz="1200" b="0" i="0" kern="1200" dirty="0" err="1">
                <a:solidFill>
                  <a:schemeClr val="tx1"/>
                </a:solidFill>
                <a:effectLst/>
                <a:latin typeface="Times New Roman" pitchFamily="18" charset="0"/>
                <a:ea typeface="+mn-ea"/>
                <a:cs typeface="Arial" panose="020B0604020202020204" pitchFamily="34" charset="0"/>
              </a:rPr>
              <a:t>информациоооной</a:t>
            </a:r>
            <a:r>
              <a:rPr kumimoji="1" lang="ru-RU" sz="1200" b="0" i="0" kern="1200" dirty="0">
                <a:solidFill>
                  <a:schemeClr val="tx1"/>
                </a:solidFill>
                <a:effectLst/>
                <a:latin typeface="Times New Roman" pitchFamily="18" charset="0"/>
                <a:ea typeface="+mn-ea"/>
                <a:cs typeface="Arial" panose="020B0604020202020204" pitchFamily="34" charset="0"/>
              </a:rPr>
              <a:t> базе есть только один пользователь с правами на </a:t>
            </a:r>
            <a:r>
              <a:rPr kumimoji="1" lang="ru-RU" sz="1200" b="0" i="0" kern="1200" dirty="0" err="1">
                <a:solidFill>
                  <a:schemeClr val="tx1"/>
                </a:solidFill>
                <a:effectLst/>
                <a:latin typeface="Times New Roman" pitchFamily="18" charset="0"/>
                <a:ea typeface="+mn-ea"/>
                <a:cs typeface="Arial" panose="020B0604020202020204" pitchFamily="34" charset="0"/>
              </a:rPr>
              <a:t>эдо</a:t>
            </a:r>
            <a:r>
              <a:rPr kumimoji="1" lang="ru-RU" sz="1200" b="0" i="0" kern="1200" dirty="0">
                <a:solidFill>
                  <a:schemeClr val="tx1"/>
                </a:solidFill>
                <a:effectLst/>
                <a:latin typeface="Times New Roman" pitchFamily="18" charset="0"/>
                <a:ea typeface="+mn-ea"/>
                <a:cs typeface="Arial" panose="020B0604020202020204" pitchFamily="34" charset="0"/>
              </a:rPr>
              <a:t>, то она будет отключена автоматически. Если несколько – но все равно не пользуетесь, то можно будет отключить в настройках обмена электронными </a:t>
            </a:r>
            <a:r>
              <a:rPr kumimoji="1" lang="ru-RU" sz="1200" b="0" i="0" kern="1200" dirty="0" err="1">
                <a:solidFill>
                  <a:schemeClr val="tx1"/>
                </a:solidFill>
                <a:effectLst/>
                <a:latin typeface="Times New Roman" pitchFamily="18" charset="0"/>
                <a:ea typeface="+mn-ea"/>
                <a:cs typeface="Arial" panose="020B0604020202020204" pitchFamily="34" charset="0"/>
              </a:rPr>
              <a:t>документвами</a:t>
            </a:r>
            <a:r>
              <a:rPr kumimoji="1" lang="ru-RU" sz="1200" b="0" i="0" kern="1200" dirty="0">
                <a:solidFill>
                  <a:schemeClr val="tx1"/>
                </a:solidFill>
                <a:effectLst/>
                <a:latin typeface="Times New Roman" pitchFamily="18" charset="0"/>
                <a:ea typeface="+mn-ea"/>
                <a:cs typeface="Arial" panose="020B0604020202020204" pitchFamily="34" charset="0"/>
              </a:rPr>
              <a:t>, а если пользуетесь – то </a:t>
            </a:r>
            <a:r>
              <a:rPr kumimoji="1" lang="ru-RU" sz="1200" b="0" i="0" kern="1200" dirty="0" err="1">
                <a:solidFill>
                  <a:schemeClr val="tx1"/>
                </a:solidFill>
                <a:effectLst/>
                <a:latin typeface="Times New Roman" pitchFamily="18" charset="0"/>
                <a:ea typeface="+mn-ea"/>
                <a:cs typeface="Arial" panose="020B0604020202020204" pitchFamily="34" charset="0"/>
              </a:rPr>
              <a:t>дял</a:t>
            </a:r>
            <a:r>
              <a:rPr kumimoji="1" lang="ru-RU" sz="1200" b="0" i="0" kern="1200" dirty="0">
                <a:solidFill>
                  <a:schemeClr val="tx1"/>
                </a:solidFill>
                <a:effectLst/>
                <a:latin typeface="Times New Roman" pitchFamily="18" charset="0"/>
                <a:ea typeface="+mn-ea"/>
                <a:cs typeface="Arial" panose="020B0604020202020204" pitchFamily="34" charset="0"/>
              </a:rPr>
              <a:t> вас ничего не изменится.</a:t>
            </a:r>
            <a:endParaRPr lang="ru-RU" dirty="0"/>
          </a:p>
        </p:txBody>
      </p:sp>
    </p:spTree>
    <p:extLst>
      <p:ext uri="{BB962C8B-B14F-4D97-AF65-F5344CB8AC3E}">
        <p14:creationId xmlns:p14="http://schemas.microsoft.com/office/powerpoint/2010/main" val="1723345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kern="1200" dirty="0">
                <a:solidFill>
                  <a:schemeClr val="tx1"/>
                </a:solidFill>
                <a:effectLst/>
                <a:latin typeface="Times New Roman" pitchFamily="18" charset="0"/>
                <a:ea typeface="+mn-ea"/>
                <a:cs typeface="Arial" panose="020B0604020202020204" pitchFamily="34" charset="0"/>
              </a:rPr>
              <a:t>Еще одно важное улучшение затрагивает поле основание в электронных документах.</a:t>
            </a:r>
            <a:r>
              <a:rPr kumimoji="1" lang="ru-RU" sz="1200" kern="1200" baseline="0" dirty="0">
                <a:solidFill>
                  <a:schemeClr val="tx1"/>
                </a:solidFill>
                <a:effectLst/>
                <a:latin typeface="Times New Roman" pitchFamily="18" charset="0"/>
                <a:ea typeface="+mn-ea"/>
                <a:cs typeface="Arial" panose="020B0604020202020204" pitchFamily="34" charset="0"/>
              </a:rPr>
              <a:t> При нетривиальном </a:t>
            </a:r>
            <a:r>
              <a:rPr kumimoji="1" lang="ru-RU" sz="1200" kern="1200" baseline="0" dirty="0" err="1">
                <a:solidFill>
                  <a:schemeClr val="tx1"/>
                </a:solidFill>
                <a:effectLst/>
                <a:latin typeface="Times New Roman" pitchFamily="18" charset="0"/>
                <a:ea typeface="+mn-ea"/>
                <a:cs typeface="Arial" panose="020B0604020202020204" pitchFamily="34" charset="0"/>
              </a:rPr>
              <a:t>заполнеии</a:t>
            </a:r>
            <a:r>
              <a:rPr kumimoji="1" lang="ru-RU" sz="1200" kern="1200" dirty="0">
                <a:solidFill>
                  <a:schemeClr val="tx1"/>
                </a:solidFill>
                <a:effectLst/>
                <a:latin typeface="Times New Roman" pitchFamily="18" charset="0"/>
                <a:ea typeface="+mn-ea"/>
                <a:cs typeface="Arial" panose="020B0604020202020204" pitchFamily="34" charset="0"/>
              </a:rPr>
              <a:t> реквизитов в карточке договора в поле основание в электронном документе могли затягиваться скобки. Также Контрагенты наших пользователей, которые не используют 1С ЭДО, получают электронные документы с дублированием даты и номере договора. Это было связано</a:t>
            </a:r>
            <a:r>
              <a:rPr kumimoji="1" lang="ru-RU" sz="1200" kern="1200" baseline="0" dirty="0">
                <a:solidFill>
                  <a:schemeClr val="tx1"/>
                </a:solidFill>
                <a:effectLst/>
                <a:latin typeface="Times New Roman" pitchFamily="18" charset="0"/>
                <a:ea typeface="+mn-ea"/>
                <a:cs typeface="Arial" panose="020B0604020202020204" pitchFamily="34" charset="0"/>
              </a:rPr>
              <a:t> с тем что в карточку договора номер дата прописывались в наименовании а так же были отдельные поля номер и дата</a:t>
            </a:r>
            <a:r>
              <a:rPr kumimoji="1" lang="ru-RU" sz="1200" kern="1200" dirty="0">
                <a:solidFill>
                  <a:schemeClr val="tx1"/>
                </a:solidFill>
                <a:effectLst/>
                <a:latin typeface="Times New Roman" pitchFamily="18" charset="0"/>
                <a:ea typeface="+mn-ea"/>
                <a:cs typeface="Arial" panose="020B0604020202020204" pitchFamily="34" charset="0"/>
              </a:rPr>
              <a:t>. В случаях случаях дублирования можно было решить ситуацию, скорректировать реквизиты договора, убрав из наименования дату и номер, но т.к. наименование является представлением, становится неудобно вести учет, например в таком случае в </a:t>
            </a:r>
            <a:r>
              <a:rPr kumimoji="1" lang="ru-RU" sz="1200" kern="1200" dirty="0" err="1">
                <a:solidFill>
                  <a:schemeClr val="tx1"/>
                </a:solidFill>
                <a:effectLst/>
                <a:latin typeface="Times New Roman" pitchFamily="18" charset="0"/>
                <a:ea typeface="+mn-ea"/>
                <a:cs typeface="Arial" panose="020B0604020202020204" pitchFamily="34" charset="0"/>
              </a:rPr>
              <a:t>оборотно</a:t>
            </a:r>
            <a:r>
              <a:rPr kumimoji="1" lang="ru-RU" sz="1200" kern="1200" dirty="0">
                <a:solidFill>
                  <a:schemeClr val="tx1"/>
                </a:solidFill>
                <a:effectLst/>
                <a:latin typeface="Times New Roman" pitchFamily="18" charset="0"/>
                <a:ea typeface="+mn-ea"/>
                <a:cs typeface="Arial" panose="020B0604020202020204" pitchFamily="34" charset="0"/>
              </a:rPr>
              <a:t> сальдовой ведомости любой договор бы</a:t>
            </a:r>
            <a:r>
              <a:rPr kumimoji="1" lang="ru-RU" sz="1200" kern="1200" baseline="0" dirty="0">
                <a:solidFill>
                  <a:schemeClr val="tx1"/>
                </a:solidFill>
                <a:effectLst/>
                <a:latin typeface="Times New Roman" pitchFamily="18" charset="0"/>
                <a:ea typeface="+mn-ea"/>
                <a:cs typeface="Arial" panose="020B0604020202020204" pitchFamily="34" charset="0"/>
              </a:rPr>
              <a:t> назывался договор,</a:t>
            </a:r>
            <a:r>
              <a:rPr kumimoji="1" lang="ru-RU" sz="1200" kern="1200" dirty="0">
                <a:solidFill>
                  <a:schemeClr val="tx1"/>
                </a:solidFill>
                <a:effectLst/>
                <a:latin typeface="Times New Roman" pitchFamily="18" charset="0"/>
                <a:ea typeface="+mn-ea"/>
                <a:cs typeface="Arial" panose="020B0604020202020204" pitchFamily="34" charset="0"/>
              </a:rPr>
              <a:t> а так же при выборе договора в любом учетном документе, например в документ реализации, тоже бы выводилось только слово договор Мы скорректировали поведение и теперь программа особым образом анализирует значения заполненные в реквизитах договора и не допускает вывода основания со скобками или с дублированием номера и даты.</a:t>
            </a:r>
            <a:endParaRPr lang="ru-RU" dirty="0"/>
          </a:p>
        </p:txBody>
      </p:sp>
    </p:spTree>
    <p:extLst>
      <p:ext uri="{BB962C8B-B14F-4D97-AF65-F5344CB8AC3E}">
        <p14:creationId xmlns:p14="http://schemas.microsoft.com/office/powerpoint/2010/main" val="195228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933727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Поговорим про доверенности, традиционно в каждом релизе мы уделяем особое внимание МЧД, и этот не исключение. Особое внимание мы уделили созданию и загрузке машиночитаемых доверенностей в вашей программе. Ранее некоторые вещи были скрыты,  но мы пересмотрели подход и теперь в карточке создания доверенности можно заполнить многие поля, особенно хочется отметить такие поля как должности доверителя и представителя, об этом часто просили и внутренний номер доверенности, это обязательное поле в МЧД. Мы даже получали обратную связь от пользователей, что внутренний номер для них даже важнее чем </a:t>
            </a:r>
            <a:r>
              <a:rPr lang="ru-RU" dirty="0" err="1"/>
              <a:t>гуид</a:t>
            </a:r>
            <a:r>
              <a:rPr lang="ru-RU" dirty="0"/>
              <a:t>. Мы его заполняли автоматически и оно равнялось номеру доверенности, то есть </a:t>
            </a:r>
            <a:r>
              <a:rPr lang="ru-RU" dirty="0" err="1"/>
              <a:t>гуиду</a:t>
            </a:r>
            <a:r>
              <a:rPr lang="ru-RU" dirty="0"/>
              <a:t>, но в интерфейсе программы его поменять было нельзя. Начиная с текущего релиза  оно по умолчанию также заполнено </a:t>
            </a:r>
            <a:r>
              <a:rPr lang="ru-RU" dirty="0" err="1"/>
              <a:t>гуидом</a:t>
            </a:r>
            <a:r>
              <a:rPr lang="ru-RU" dirty="0"/>
              <a:t>. Но если ест необходимость изменить – то всегда можно сделать при создании.</a:t>
            </a:r>
          </a:p>
        </p:txBody>
      </p:sp>
    </p:spTree>
    <p:extLst>
      <p:ext uri="{BB962C8B-B14F-4D97-AF65-F5344CB8AC3E}">
        <p14:creationId xmlns:p14="http://schemas.microsoft.com/office/powerpoint/2010/main" val="1740859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МЧД все еще является документом содержащим большое количество персональных данных и это чувствительная история для многих пользователей. К бумажным доверенностям сотрудники компаний уже привыкли и их оформление не вызывает у них никаких вопросов. Но к оформлению МЧД некоторые работники до сих пор относятся с известной долей недоверия. Самое частое опасение работника, отказывающегося от оформления МЧД, связано с тем, что МЧД раскрывается гораздо больше персональных сведений и личной информации. На самом деле все указанные предположения не соответствуют действительности. Состав персональных сведений, указываемых в МЧД, сейчас практически идентичен тем сведениям, которые указываются при оформлении бумажных доверенностей. Еще один повод для беспокойства работников касательно МЧД – это возможная утечка персональных данных при хранении электронной доверенности в распределенном реестре ФНС. Но, как и в случае с объемом персональных данных, который требуется для оформления МЧД, объективных причин для беспокойства за сохранность этих данных при хранении доверенностей не имеется. </a:t>
            </a:r>
          </a:p>
          <a:p>
            <a:r>
              <a:rPr lang="ru-RU" dirty="0"/>
              <a:t>Оформляемые на </a:t>
            </a:r>
            <a:r>
              <a:rPr lang="ru-RU" u="none" dirty="0">
                <a:solidFill>
                  <a:schemeClr val="tx1"/>
                </a:solidFill>
              </a:rPr>
              <a:t>работников </a:t>
            </a:r>
            <a:r>
              <a:rPr lang="ru-RU" u="none" baseline="0" dirty="0">
                <a:solidFill>
                  <a:schemeClr val="tx1"/>
                </a:solidFill>
              </a:rPr>
              <a:t>МЧД могут храниться</a:t>
            </a:r>
            <a:r>
              <a:rPr lang="ru-RU" u="none" dirty="0">
                <a:solidFill>
                  <a:schemeClr val="tx1"/>
                </a:solidFill>
              </a:rPr>
              <a:t> в том числе в РР ФНС России. Доступ к реестру имеет неограниченный круг лиц. Но это не значит, что любой желающий может получить доступ к конкретной МЧД, оформленной на конкретного </a:t>
            </a:r>
            <a:r>
              <a:rPr lang="ru-RU" dirty="0"/>
              <a:t>работника, и воспользоваться его персональными данными. И мы дополнительно усилили параметры по которым можно получить МЧД из РР ФНС. Получится загрузить только в том случае, если одновременно указать следующие данные: ИНН работодателя (доверителя); ИНН работника; GUID – уникальный код, служащий для идентификации электронной доверенности. Раньше были только ИНН доверителя и </a:t>
            </a:r>
            <a:r>
              <a:rPr lang="en-US" dirty="0"/>
              <a:t>GUID</a:t>
            </a:r>
            <a:r>
              <a:rPr lang="ru-RU" dirty="0"/>
              <a:t>, а теперь полностью соответствуем функционалу на портале ФНС и получить доверенность злоумышленникам будет еще сложней.</a:t>
            </a:r>
          </a:p>
          <a:p>
            <a:br>
              <a:rPr lang="ru-RU" dirty="0"/>
            </a:br>
            <a:br>
              <a:rPr lang="ru-RU" dirty="0"/>
            </a:br>
            <a:br>
              <a:rPr lang="ru-RU" dirty="0"/>
            </a:br>
            <a:br>
              <a:rPr lang="ru-RU" dirty="0"/>
            </a:br>
            <a:br>
              <a:rPr lang="ru-RU" dirty="0"/>
            </a:br>
            <a:endParaRPr lang="ru-RU" dirty="0"/>
          </a:p>
        </p:txBody>
      </p:sp>
    </p:spTree>
    <p:extLst>
      <p:ext uri="{BB962C8B-B14F-4D97-AF65-F5344CB8AC3E}">
        <p14:creationId xmlns:p14="http://schemas.microsoft.com/office/powerpoint/2010/main" val="3962797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Arial" panose="020B0604020202020204" pitchFamily="34" charset="0"/>
              </a:rPr>
              <a:t>Составные полномочия доверенности — это машиночитаемые полномочия, состоящие из отдельных модулей, каждый из которых включает определенное право и ограничение. Полномочия в МЧД теперь можно собирать как конструктор, а что это дает расскажем далее. </a:t>
            </a:r>
            <a:r>
              <a:rPr kumimoji="1" lang="ru-RU" sz="1200" b="1" i="0" kern="1200" dirty="0">
                <a:solidFill>
                  <a:schemeClr val="tx1"/>
                </a:solidFill>
                <a:effectLst/>
                <a:latin typeface="Times New Roman" pitchFamily="18" charset="0"/>
                <a:ea typeface="+mn-ea"/>
                <a:cs typeface="Arial" panose="020B0604020202020204" pitchFamily="34" charset="0"/>
              </a:rPr>
              <a:t>Составные полномочия позволяют более точно определить круг действий, которые может совершать сотрудник (представитель) по доверенности.  </a:t>
            </a:r>
            <a:endParaRPr kumimoji="1" lang="ru-RU" sz="1200" b="0" i="0" kern="1200" dirty="0">
              <a:solidFill>
                <a:schemeClr val="tx1"/>
              </a:solidFill>
              <a:effectLst/>
              <a:latin typeface="Times New Roman" pitchFamily="18" charset="0"/>
              <a:ea typeface="+mn-ea"/>
              <a:cs typeface="Arial" panose="020B0604020202020204" pitchFamily="34" charset="0"/>
            </a:endParaRPr>
          </a:p>
          <a:p>
            <a:r>
              <a:rPr kumimoji="1" lang="ru-RU" sz="1200" b="1" i="0" kern="1200" dirty="0">
                <a:solidFill>
                  <a:schemeClr val="tx1"/>
                </a:solidFill>
                <a:effectLst/>
                <a:latin typeface="Times New Roman" pitchFamily="18" charset="0"/>
                <a:ea typeface="+mn-ea"/>
                <a:cs typeface="Arial" panose="020B0604020202020204" pitchFamily="34" charset="0"/>
              </a:rPr>
              <a:t>Как было</a:t>
            </a:r>
          </a:p>
          <a:p>
            <a:r>
              <a:rPr kumimoji="1" lang="ru-RU" sz="1200" b="0" i="0" kern="1200" dirty="0">
                <a:solidFill>
                  <a:schemeClr val="tx1"/>
                </a:solidFill>
                <a:effectLst/>
                <a:latin typeface="Times New Roman" pitchFamily="18" charset="0"/>
                <a:ea typeface="+mn-ea"/>
                <a:cs typeface="Arial" panose="020B0604020202020204" pitchFamily="34" charset="0"/>
              </a:rPr>
              <a:t>Ранее при формировании МЧД машиночитаемые полномочия выбирались только из </a:t>
            </a:r>
            <a:r>
              <a:rPr kumimoji="1" lang="ru-RU" sz="1200" b="1" i="0" kern="1200" dirty="0">
                <a:solidFill>
                  <a:schemeClr val="tx1"/>
                </a:solidFill>
                <a:effectLst/>
                <a:latin typeface="Times New Roman" pitchFamily="18" charset="0"/>
                <a:ea typeface="+mn-ea"/>
                <a:cs typeface="Arial" panose="020B0604020202020204" pitchFamily="34" charset="0"/>
              </a:rPr>
              <a:t>Справочников полномочий</a:t>
            </a:r>
            <a:r>
              <a:rPr kumimoji="1" lang="ru-RU" sz="1200" b="0" i="0" kern="1200" dirty="0">
                <a:solidFill>
                  <a:schemeClr val="tx1"/>
                </a:solidFill>
                <a:effectLst/>
                <a:latin typeface="Times New Roman" pitchFamily="18" charset="0"/>
                <a:ea typeface="+mn-ea"/>
                <a:cs typeface="Arial" panose="020B0604020202020204" pitchFamily="34" charset="0"/>
              </a:rPr>
              <a:t> — например, из справочника ФНС или Единой системы нормативно-справочной информации (ЕСНСИ). Сотрудник наделялся правом подписывать электронные документы или получать их копии без указания подробностей (какие документы, на какую сумму, в каком филиале и прочее). </a:t>
            </a:r>
          </a:p>
          <a:p>
            <a:r>
              <a:rPr kumimoji="1" lang="ru-RU" sz="1200" b="0" i="0" kern="1200" dirty="0">
                <a:solidFill>
                  <a:schemeClr val="tx1"/>
                </a:solidFill>
                <a:effectLst/>
                <a:latin typeface="Times New Roman" pitchFamily="18" charset="0"/>
                <a:ea typeface="+mn-ea"/>
                <a:cs typeface="Arial" panose="020B0604020202020204" pitchFamily="34" charset="0"/>
              </a:rPr>
              <a:t>Конечно, более точные полномочия можно прописать в текстовом </a:t>
            </a:r>
            <a:r>
              <a:rPr kumimoji="1" lang="ru-RU" sz="1200" b="0" i="0" kern="1200" dirty="0" err="1">
                <a:solidFill>
                  <a:schemeClr val="tx1"/>
                </a:solidFill>
                <a:effectLst/>
                <a:latin typeface="Times New Roman" pitchFamily="18" charset="0"/>
                <a:ea typeface="+mn-ea"/>
                <a:cs typeface="Arial" panose="020B0604020202020204" pitchFamily="34" charset="0"/>
              </a:rPr>
              <a:t>человекочитаемом</a:t>
            </a:r>
            <a:r>
              <a:rPr kumimoji="1" lang="ru-RU" sz="1200" b="0" i="0" kern="1200" dirty="0">
                <a:solidFill>
                  <a:schemeClr val="tx1"/>
                </a:solidFill>
                <a:effectLst/>
                <a:latin typeface="Times New Roman" pitchFamily="18" charset="0"/>
                <a:ea typeface="+mn-ea"/>
                <a:cs typeface="Arial" panose="020B0604020202020204" pitchFamily="34" charset="0"/>
              </a:rPr>
              <a:t> виде, но они не проверяются информационными системами автоматически. Третьей стороне при получении такой МЧД нужно тратить время на ручную проверку, что сказывается на скорости рабочих процессов.</a:t>
            </a:r>
          </a:p>
          <a:p>
            <a:r>
              <a:rPr kumimoji="1" lang="ru-RU" sz="1200" b="1" i="0" kern="1200" dirty="0">
                <a:solidFill>
                  <a:schemeClr val="tx1"/>
                </a:solidFill>
                <a:effectLst/>
                <a:latin typeface="Times New Roman" pitchFamily="18" charset="0"/>
                <a:ea typeface="+mn-ea"/>
                <a:cs typeface="Arial" panose="020B0604020202020204" pitchFamily="34" charset="0"/>
              </a:rPr>
              <a:t>Как стало</a:t>
            </a:r>
          </a:p>
          <a:p>
            <a:r>
              <a:rPr kumimoji="1" lang="ru-RU" sz="1200" b="0" i="0" kern="1200" dirty="0">
                <a:solidFill>
                  <a:schemeClr val="tx1"/>
                </a:solidFill>
                <a:effectLst/>
                <a:latin typeface="Times New Roman" pitchFamily="18" charset="0"/>
                <a:ea typeface="+mn-ea"/>
                <a:cs typeface="Arial" panose="020B0604020202020204" pitchFamily="34" charset="0"/>
              </a:rPr>
              <a:t>Помимо привычных справочников в ЕСНСИ добавлен </a:t>
            </a:r>
            <a:r>
              <a:rPr kumimoji="1" lang="ru-RU" sz="1200" b="1" i="0" kern="1200" dirty="0">
                <a:solidFill>
                  <a:schemeClr val="tx1"/>
                </a:solidFill>
                <a:effectLst/>
                <a:latin typeface="Times New Roman" pitchFamily="18" charset="0"/>
                <a:ea typeface="+mn-ea"/>
                <a:cs typeface="Arial" panose="020B0604020202020204" pitchFamily="34" charset="0"/>
              </a:rPr>
              <a:t>Справочник значений для ограничений полномочий</a:t>
            </a:r>
            <a:r>
              <a:rPr kumimoji="1" lang="ru-RU" sz="1200" b="0" i="0" kern="1200" dirty="0">
                <a:solidFill>
                  <a:schemeClr val="tx1"/>
                </a:solidFill>
                <a:effectLst/>
                <a:latin typeface="Times New Roman" pitchFamily="18" charset="0"/>
                <a:ea typeface="+mn-ea"/>
                <a:cs typeface="Arial" panose="020B0604020202020204" pitchFamily="34" charset="0"/>
              </a:rPr>
              <a:t>. Теперь на любое выбранное глагольное машиночитаемое полномочие можно поставить ограничение по типу документа, видам обязательств, лимиту по сумме, филиалу контрагента или доверителя и другим параметрам. </a:t>
            </a:r>
          </a:p>
          <a:p>
            <a:r>
              <a:rPr kumimoji="1" lang="ru-RU" sz="1200" b="0" i="0" kern="1200" dirty="0">
                <a:solidFill>
                  <a:schemeClr val="tx1"/>
                </a:solidFill>
                <a:effectLst/>
                <a:latin typeface="Times New Roman" pitchFamily="18" charset="0"/>
                <a:ea typeface="+mn-ea"/>
                <a:cs typeface="Arial" panose="020B0604020202020204" pitchFamily="34" charset="0"/>
              </a:rPr>
              <a:t>К примеру, полномочие «Подписывать документы» может включать ограничения: договоры, на территории Московской области, в валюте Российский рубль, на суммы до 150 000 рублей. Представитель по такой МЧД не сможет подписать договор на 1 млн. рублей или другой тип документа в Ростовском филиале.</a:t>
            </a:r>
          </a:p>
          <a:p>
            <a:br>
              <a:rPr lang="ru-RU" dirty="0"/>
            </a:br>
            <a:endParaRPr lang="ru-RU" dirty="0"/>
          </a:p>
        </p:txBody>
      </p:sp>
    </p:spTree>
    <p:extLst>
      <p:ext uri="{BB962C8B-B14F-4D97-AF65-F5344CB8AC3E}">
        <p14:creationId xmlns:p14="http://schemas.microsoft.com/office/powerpoint/2010/main" val="1852420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прошлом своем вебинаре я рассказывал про меры, которые мы предприняли в связи с недоступностью распределенного реестра, подсветил что это временные решения и в скором времени мы добавим функционал, который будет аккуратно закрывать вопросы работы с доверенностями в условиях недоступности РР. Если при регистрации что то пошло не так, то больше не будет выпадать ошибка, так же не нужно следить за новостями что происходит с РР и галочкой выбирать регистрировать или не регистрировать доверенность. Теперь программа сама поймет что реестр недоступен – оставит доверенность в очереди на регистрацию, она даже будет иметь такой особенный статус «в очереди» и без вашего участия будет пытаться </a:t>
            </a:r>
            <a:r>
              <a:rPr lang="ru-RU" dirty="0" err="1"/>
              <a:t>зараегистрировать</a:t>
            </a:r>
            <a:r>
              <a:rPr lang="ru-RU" dirty="0"/>
              <a:t> все такие МЧД.  Так же в случае ошибки регистрации в распределённом реестре в статус доверенности будет выведено особенное сообщение, показывающее причину ошибки. Но самое главное что более недоступность распределённого реестра никак не повлияет на работу наших пользователей. А только предупредит что были некоторые проблемы с доступом.</a:t>
            </a:r>
          </a:p>
        </p:txBody>
      </p:sp>
    </p:spTree>
    <p:extLst>
      <p:ext uri="{BB962C8B-B14F-4D97-AF65-F5344CB8AC3E}">
        <p14:creationId xmlns:p14="http://schemas.microsoft.com/office/powerpoint/2010/main" val="15979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Для того что бы вам было доподлинно известен точный момент времени, когда доверенность вашего контрагента была например зарегистрирована и не отозвана – теперь мы выводим дату и время когда запрашивались данные по этой доверенности из Распределенного реестра. И эти данные выводятся как в сообщение при проверке подписи, так и в саму карточку доверенности в журнале МЧД. Это важно в том случае, если у вас </a:t>
            </a:r>
          </a:p>
        </p:txBody>
      </p:sp>
    </p:spTree>
    <p:extLst>
      <p:ext uri="{BB962C8B-B14F-4D97-AF65-F5344CB8AC3E}">
        <p14:creationId xmlns:p14="http://schemas.microsoft.com/office/powerpoint/2010/main" val="3699645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Традиционно доверенности загружаются в распределенный реестр ФНС, это происходит автоматически и не требует от вас дополнительных действий, достаточно ее подписать. И ваши контрагенты могут в любой момент получить данные по доверенности, и самое важное ее статус, что вообще с ней – действующая или отозванная.  И в этой классической модели распределенной реестр является доверенной третьей стороной. Но в условиях его недоступности, единственной системой хранения становится ваша информационная система, с которой ваши контрагенты не имеют связи и не могут запрашивать сведения по доверенностям. Поэтому в таком случае важно оповестить ваших контрагентов. И теперь в случае отзыва незарегистрированной МЧД программа выводит соответствующее предупреждение, с подготовленным текстом, относящейся к конкретной доверенности – вы можете его скопировать и отправить, например в электронной почте. Вот такие вот глубокие механизмы заботы о наших пользователях и  их контрагентов появляются в программе. </a:t>
            </a:r>
          </a:p>
        </p:txBody>
      </p:sp>
    </p:spTree>
    <p:extLst>
      <p:ext uri="{BB962C8B-B14F-4D97-AF65-F5344CB8AC3E}">
        <p14:creationId xmlns:p14="http://schemas.microsoft.com/office/powerpoint/2010/main" val="2904879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 рассматривая изменения в механизме проверки полномочий хочется показать конкретный пример. Вот МЧД с полномочием подписывать товарные… Это полномочие активно используется в МЧД для </a:t>
            </a:r>
            <a:r>
              <a:rPr lang="en-US" dirty="0"/>
              <a:t>b2b </a:t>
            </a:r>
            <a:r>
              <a:rPr lang="ru-RU" dirty="0"/>
              <a:t>взаимодействия и к этому полномочию настроены правила автоматической проверки. Важно, что поставляемые правила проверки прошли нашу внутреннюю юридическую оценку избегающую двоякого толкования. Однако не всем пользователям подходило и ранее единственным вариантом изменить правила проверки было прописать скрипт на языке 1с предприятие причем именно в самом полномочие в списке полномочий в классификаторе. Так же писались скрипты которые вообще полностью снимали проверку с доверенностей при использовании полномочий с особенными скриптами. Но самое главное требовалось совершать  дополнительных не всем понятных действий И настроить правила проверки в виде конструктора можно было только в доверенностях с текстовыми полномочиями.</a:t>
            </a:r>
          </a:p>
        </p:txBody>
      </p:sp>
    </p:spTree>
    <p:extLst>
      <p:ext uri="{BB962C8B-B14F-4D97-AF65-F5344CB8AC3E}">
        <p14:creationId xmlns:p14="http://schemas.microsoft.com/office/powerpoint/2010/main" val="4257146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многим известно, с 1 января 2025 года вводятся специальные ставки по НДС для предприятий на УСН, у кого </a:t>
            </a:r>
            <a:r>
              <a:rPr kumimoji="1" lang="ru-RU" sz="1200" b="0" i="0" kern="1200" dirty="0">
                <a:solidFill>
                  <a:schemeClr val="tx1"/>
                </a:solidFill>
                <a:effectLst/>
                <a:latin typeface="Times New Roman" pitchFamily="18" charset="0"/>
                <a:ea typeface="+mn-ea"/>
                <a:cs typeface="Arial" panose="020B0604020202020204" pitchFamily="34" charset="0"/>
              </a:rPr>
              <a:t>доходы за 2024 год составили от 60 до 250 млн рублей применяется ставка 5%. Ставка НДС 7% применяется в случае, если доходы за 2024 год составили от 250 до 450 млн рублей. И электронного документооборота это также касается. </a:t>
            </a:r>
            <a:br>
              <a:rPr lang="ru-RU" dirty="0"/>
            </a:br>
            <a:r>
              <a:rPr lang="ru-RU" dirty="0"/>
              <a:t>В декабре 2023 года вышел новый формат УПД и счета фактуры, утвержденный приказом ФНС, который содержал в себе версии 5.01 – аналог </a:t>
            </a:r>
            <a:r>
              <a:rPr lang="ru-RU" dirty="0" err="1"/>
              <a:t>сч</a:t>
            </a:r>
            <a:r>
              <a:rPr lang="ru-RU" dirty="0"/>
              <a:t>-ф по 820 приказу и 5.02 новая версия. Так вот в прежних версиях не могли быть учтены изменения в налоговом законодательстве. С поддержкой 5.03 новые ставки, перечисленные на слайде учтены и с 1 января их можно будет указывать при отправке электронных документов. Есть и </a:t>
            </a:r>
            <a:r>
              <a:rPr lang="ru-RU" dirty="0" err="1"/>
              <a:t>некторые</a:t>
            </a:r>
            <a:r>
              <a:rPr lang="ru-RU" baseline="0" dirty="0"/>
              <a:t> другие косметические изменения</a:t>
            </a:r>
            <a:br>
              <a:rPr lang="ru-RU" dirty="0"/>
            </a:br>
            <a:r>
              <a:rPr lang="ru-RU" dirty="0"/>
              <a:t>Если импорт товаров осуществлялся из нескольких стран, то теперь есть возможность их указать, в случае с 5.02 можно было выбрать только одну. И небольшое изменение в стоимости товаров подлежащих прослеживаемости, в версии 5.02 оно было без копеек, к слову в постановлении 1137 тоже должны последовать изменения, касательно данного реквизита.  </a:t>
            </a:r>
          </a:p>
        </p:txBody>
      </p:sp>
    </p:spTree>
    <p:extLst>
      <p:ext uri="{BB962C8B-B14F-4D97-AF65-F5344CB8AC3E}">
        <p14:creationId xmlns:p14="http://schemas.microsoft.com/office/powerpoint/2010/main" val="3131239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Теперь для доверенностей с такими полномочиями, да в принципе и для любой доверенности можно настраивать правила проверки в виде конструктора, а для более серьезных проверок в виде скрипта. Появился переключатель, показывающей что для конкретной доверенности были настроены или не настроены правила проверки. Помимо этого, всегда есть возможность вернуться к тем правилам которые поставляем мы, делается это через команду еще – дополнить типовыми правилами. Так же этот механизм можно использовать в административных целях, пока на предприятии решается какие виды документов подходят для конкретной доверенности, держать его выключенным, и такая доверенность в случае с исходящими документами автоматически не будет подобрана, программа попросит настроить правила. А вот уже после того как виды документов согласованы, добавлены в правила проверки – включить их и работа с такой доверенностью будет проходить в автоматическом режиме. Вот такой вот механизм появился в модуле, который позволяет работать с доверенностями, опираясь на собственное понимание ограничений по любой доверенности.</a:t>
            </a:r>
          </a:p>
        </p:txBody>
      </p:sp>
    </p:spTree>
    <p:extLst>
      <p:ext uri="{BB962C8B-B14F-4D97-AF65-F5344CB8AC3E}">
        <p14:creationId xmlns:p14="http://schemas.microsoft.com/office/powerpoint/2010/main" val="830893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ru-RU" sz="1200" b="0" i="0" kern="1200" dirty="0">
                <a:solidFill>
                  <a:schemeClr val="tx1"/>
                </a:solidFill>
                <a:effectLst/>
                <a:latin typeface="Times New Roman" pitchFamily="18" charset="0"/>
                <a:ea typeface="+mn-ea"/>
                <a:cs typeface="Arial" panose="020B0604020202020204" pitchFamily="34" charset="0"/>
              </a:rPr>
              <a:t>Мы опубликовали мобильный клиент «1С:Клиент ЭДО», которое позволяет работать электронным документооборотом 1С-ЭДО прямо на вашем смартфоне. Подписание осуществляется </a:t>
            </a:r>
            <a:r>
              <a:rPr kumimoji="1" lang="ru-RU" sz="1200" b="0" i="0" kern="1200" dirty="0" err="1">
                <a:solidFill>
                  <a:schemeClr val="tx1"/>
                </a:solidFill>
                <a:effectLst/>
                <a:latin typeface="Times New Roman" pitchFamily="18" charset="0"/>
                <a:ea typeface="+mn-ea"/>
                <a:cs typeface="Arial" panose="020B0604020202020204" pitchFamily="34" charset="0"/>
              </a:rPr>
              <a:t>нфс</a:t>
            </a:r>
            <a:r>
              <a:rPr kumimoji="1" lang="ru-RU" sz="1200" b="0" i="0" kern="1200" dirty="0">
                <a:solidFill>
                  <a:schemeClr val="tx1"/>
                </a:solidFill>
                <a:effectLst/>
                <a:latin typeface="Times New Roman" pitchFamily="18" charset="0"/>
                <a:ea typeface="+mn-ea"/>
                <a:cs typeface="Arial" panose="020B0604020202020204" pitchFamily="34" charset="0"/>
              </a:rPr>
              <a:t> или </a:t>
            </a:r>
            <a:r>
              <a:rPr kumimoji="1" lang="ru-RU" sz="1200" b="0" i="0" kern="1200" dirty="0" err="1">
                <a:solidFill>
                  <a:schemeClr val="tx1"/>
                </a:solidFill>
                <a:effectLst/>
                <a:latin typeface="Times New Roman" pitchFamily="18" charset="0"/>
                <a:ea typeface="+mn-ea"/>
                <a:cs typeface="Arial" panose="020B0604020202020204" pitchFamily="34" charset="0"/>
              </a:rPr>
              <a:t>юсб</a:t>
            </a:r>
            <a:r>
              <a:rPr kumimoji="1" lang="ru-RU" sz="1200" b="0" i="0" kern="1200" dirty="0">
                <a:solidFill>
                  <a:schemeClr val="tx1"/>
                </a:solidFill>
                <a:effectLst/>
                <a:latin typeface="Times New Roman" pitchFamily="18" charset="0"/>
                <a:ea typeface="+mn-ea"/>
                <a:cs typeface="Arial" panose="020B0604020202020204" pitchFamily="34" charset="0"/>
              </a:rPr>
              <a:t> </a:t>
            </a:r>
            <a:r>
              <a:rPr kumimoji="1" lang="ru-RU" sz="1200" b="0" i="0" kern="1200" dirty="0" err="1">
                <a:solidFill>
                  <a:schemeClr val="tx1"/>
                </a:solidFill>
                <a:effectLst/>
                <a:latin typeface="Times New Roman" pitchFamily="18" charset="0"/>
                <a:ea typeface="+mn-ea"/>
                <a:cs typeface="Arial" panose="020B0604020202020204" pitchFamily="34" charset="0"/>
              </a:rPr>
              <a:t>тайп</a:t>
            </a:r>
            <a:r>
              <a:rPr kumimoji="1" lang="ru-RU" sz="1200" b="0" i="0" kern="1200" dirty="0">
                <a:solidFill>
                  <a:schemeClr val="tx1"/>
                </a:solidFill>
                <a:effectLst/>
                <a:latin typeface="Times New Roman" pitchFamily="18" charset="0"/>
                <a:ea typeface="+mn-ea"/>
                <a:cs typeface="Arial" panose="020B0604020202020204" pitchFamily="34" charset="0"/>
              </a:rPr>
              <a:t> с токеном, в </a:t>
            </a:r>
            <a:r>
              <a:rPr kumimoji="1" lang="ru-RU" sz="1200" b="0" i="0" kern="1200" dirty="0" err="1">
                <a:solidFill>
                  <a:schemeClr val="tx1"/>
                </a:solidFill>
                <a:effectLst/>
                <a:latin typeface="Times New Roman" pitchFamily="18" charset="0"/>
                <a:ea typeface="+mn-ea"/>
                <a:cs typeface="Arial" panose="020B0604020202020204" pitchFamily="34" charset="0"/>
              </a:rPr>
              <a:t>русторе</a:t>
            </a:r>
            <a:r>
              <a:rPr kumimoji="1" lang="ru-RU" sz="1200" b="0" i="0" kern="1200" dirty="0">
                <a:solidFill>
                  <a:schemeClr val="tx1"/>
                </a:solidFill>
                <a:effectLst/>
                <a:latin typeface="Times New Roman" pitchFamily="18" charset="0"/>
                <a:ea typeface="+mn-ea"/>
                <a:cs typeface="Arial" panose="020B0604020202020204" pitchFamily="34" charset="0"/>
              </a:rPr>
              <a:t> приложение уже опубликовано, </a:t>
            </a:r>
            <a:r>
              <a:rPr kumimoji="1" lang="ru-RU" sz="1200" b="0" i="0" kern="1200" dirty="0" err="1">
                <a:solidFill>
                  <a:schemeClr val="tx1"/>
                </a:solidFill>
                <a:effectLst/>
                <a:latin typeface="Times New Roman" pitchFamily="18" charset="0"/>
                <a:ea typeface="+mn-ea"/>
                <a:cs typeface="Arial" panose="020B0604020202020204" pitchFamily="34" charset="0"/>
              </a:rPr>
              <a:t>эпстор</a:t>
            </a:r>
            <a:r>
              <a:rPr kumimoji="1" lang="ru-RU" sz="1200" b="0" i="0" kern="1200" dirty="0">
                <a:solidFill>
                  <a:schemeClr val="tx1"/>
                </a:solidFill>
                <a:effectLst/>
                <a:latin typeface="Times New Roman" pitchFamily="18" charset="0"/>
                <a:ea typeface="+mn-ea"/>
                <a:cs typeface="Arial" panose="020B0604020202020204" pitchFamily="34" charset="0"/>
              </a:rPr>
              <a:t> в процессе, так что будут охвачены обе платформы. В приложении доступны просмотр входящих и исходящих документов с удобными фильтрами, подписание отклонение и аннулирование документов. База должна быть собственная клиент-серверная с публикацией или на </a:t>
            </a:r>
            <a:r>
              <a:rPr kumimoji="1" lang="ru-RU" sz="1200" b="0" i="0" kern="1200" dirty="0" err="1">
                <a:solidFill>
                  <a:schemeClr val="tx1"/>
                </a:solidFill>
                <a:effectLst/>
                <a:latin typeface="Times New Roman" pitchFamily="18" charset="0"/>
                <a:ea typeface="+mn-ea"/>
                <a:cs typeface="Arial" panose="020B0604020202020204" pitchFamily="34" charset="0"/>
              </a:rPr>
              <a:t>фреше</a:t>
            </a:r>
            <a:r>
              <a:rPr kumimoji="1" lang="ru-RU" sz="1200" b="0" i="0" kern="1200" dirty="0">
                <a:solidFill>
                  <a:schemeClr val="tx1"/>
                </a:solidFill>
                <a:effectLst/>
                <a:latin typeface="Times New Roman" pitchFamily="18" charset="0"/>
                <a:ea typeface="+mn-ea"/>
                <a:cs typeface="Arial" panose="020B0604020202020204" pitchFamily="34" charset="0"/>
              </a:rPr>
              <a:t>. Обратите внимание, позиционируется как вариант для </a:t>
            </a:r>
            <a:r>
              <a:rPr kumimoji="1" lang="ru-RU" sz="1200" b="0" i="0" kern="1200" dirty="0" err="1">
                <a:solidFill>
                  <a:schemeClr val="tx1"/>
                </a:solidFill>
                <a:effectLst/>
                <a:latin typeface="Times New Roman" pitchFamily="18" charset="0"/>
                <a:ea typeface="+mn-ea"/>
                <a:cs typeface="Arial" panose="020B0604020202020204" pitchFamily="34" charset="0"/>
              </a:rPr>
              <a:t>руководителя,создание</a:t>
            </a:r>
            <a:r>
              <a:rPr kumimoji="1" lang="ru-RU" sz="1200" b="0" i="0" kern="1200" dirty="0">
                <a:solidFill>
                  <a:schemeClr val="tx1"/>
                </a:solidFill>
                <a:effectLst/>
                <a:latin typeface="Times New Roman" pitchFamily="18" charset="0"/>
                <a:ea typeface="+mn-ea"/>
                <a:cs typeface="Arial" panose="020B0604020202020204" pitchFamily="34" charset="0"/>
              </a:rPr>
              <a:t> учетных и электронных документов пока не доступно. То есть тот сценарий когда руководителю нужно только подписать.</a:t>
            </a:r>
            <a:br>
              <a:rPr lang="ru-RU" dirty="0"/>
            </a:br>
            <a:r>
              <a:rPr kumimoji="1" lang="ru-RU" sz="1200" b="0" i="0" kern="1200" dirty="0">
                <a:solidFill>
                  <a:schemeClr val="tx1"/>
                </a:solidFill>
                <a:effectLst/>
                <a:latin typeface="Times New Roman" pitchFamily="18" charset="0"/>
                <a:ea typeface="+mn-ea"/>
                <a:cs typeface="Arial" panose="020B0604020202020204" pitchFamily="34" charset="0"/>
              </a:rPr>
              <a:t>Если среди ваших клиентов есть пользователи КЭДО, готовые к пилотированию, кратко расскажите им о новой возможности: «Теперь документы ЭДО доступны в мобильном приложении — подписывайте, отклоняйте и управляйте ими даже вне офиса!». Предложите присоединиться к пилотным проектам. В течение месяца мы собираем заявки на участие, после чего проведем для группы демонстрацию возможностей, запустим пилотирование и соберем обратную связь.</a:t>
            </a:r>
            <a:endParaRPr lang="ru-RU" dirty="0"/>
          </a:p>
          <a:p>
            <a:endParaRPr lang="ru-RU" dirty="0"/>
          </a:p>
        </p:txBody>
      </p:sp>
    </p:spTree>
    <p:extLst>
      <p:ext uri="{BB962C8B-B14F-4D97-AF65-F5344CB8AC3E}">
        <p14:creationId xmlns:p14="http://schemas.microsoft.com/office/powerpoint/2010/main" val="3444621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a:solidFill>
                  <a:schemeClr val="tx1"/>
                </a:solidFill>
                <a:latin typeface="Montserrat Light" panose="00000400000000000000" pitchFamily="2" charset="-52"/>
              </a:rPr>
              <a:t>Еще одна немаловажная задача, которая стояла у нас на текущий релиз, это ситуация с которой сталкиваются наши пользователи и приходит много вопросов, а почему так, а что за папка «распаковать» в расширенном или «ошибки распаковки» в легком интерфейсе. Первое что хочется сказать, что существует несколько причин когда в эти папки могут попасть транспортные контейнеры: </a:t>
            </a:r>
            <a:r>
              <a:rPr kumimoji="1" lang="ru-RU" sz="1200" kern="1200" dirty="0">
                <a:solidFill>
                  <a:schemeClr val="tx1"/>
                </a:solidFill>
                <a:effectLst/>
                <a:latin typeface="Times New Roman" pitchFamily="18" charset="0"/>
                <a:ea typeface="+mn-ea"/>
                <a:cs typeface="Arial" panose="020B0604020202020204" pitchFamily="34" charset="0"/>
              </a:rPr>
              <a:t>это и неподдерживаемый формат электронных документов или отсутствие обязательных файлов или например не принятое приглашение от вашего контрагента. Также далеко не редкость когда при обмене первыми приходят технические сообщения, например подтверждение оператора поступает раньше чем сам документ. Но так же бывают случаи, когда контейнер не распаковывается при загрузке, но если вручную пытается произвести операцию распаковки, то контейнер распаковывается без ошибок.</a:t>
            </a:r>
            <a:r>
              <a:rPr lang="ru-RU" sz="1200" dirty="0">
                <a:solidFill>
                  <a:schemeClr val="tx1"/>
                </a:solidFill>
                <a:latin typeface="Montserrat Light" panose="00000400000000000000" pitchFamily="2" charset="-52"/>
              </a:rPr>
              <a:t> И мы озаботились это й проблемой и решили несколько задач, которые приводили к попаданию документов в эти папки. В первую очередь изменили логика установки статусов контейнеров. Теперь, по умолчанию, загруженные контейнеры имеют статус "К распаковке", а не "Неизвестный". Неизвестным контейнер станет только после того, как была попытка распаковки, завершившаяся неудачей. 2. Добавлен защитный механизм, направленный на </a:t>
            </a:r>
            <a:r>
              <a:rPr lang="ru-RU" sz="1200" dirty="0" err="1">
                <a:solidFill>
                  <a:schemeClr val="tx1"/>
                </a:solidFill>
                <a:latin typeface="Montserrat Light" panose="00000400000000000000" pitchFamily="2" charset="-52"/>
              </a:rPr>
              <a:t>дораспаковку</a:t>
            </a:r>
            <a:r>
              <a:rPr lang="ru-RU" sz="1200" dirty="0">
                <a:solidFill>
                  <a:schemeClr val="tx1"/>
                </a:solidFill>
                <a:latin typeface="Montserrat Light" panose="00000400000000000000" pitchFamily="2" charset="-52"/>
              </a:rPr>
              <a:t> служебных сообщений, которые иногда могут прийти раньше основного титула. Я это озвучил для тех наших слушателей, кто занимается сопровождением, рядовому пользователю знать и беспокоиться об этом не нужно. Самое главное что теперь папка эта будет пустая и </a:t>
            </a:r>
            <a:r>
              <a:rPr lang="ru-RU" sz="1200" dirty="0" err="1">
                <a:solidFill>
                  <a:schemeClr val="tx1"/>
                </a:solidFill>
                <a:latin typeface="Montserrat Light" panose="00000400000000000000" pitchFamily="2" charset="-52"/>
              </a:rPr>
              <a:t>и</a:t>
            </a:r>
            <a:r>
              <a:rPr lang="ru-RU" sz="1200" dirty="0">
                <a:solidFill>
                  <a:schemeClr val="tx1"/>
                </a:solidFill>
                <a:latin typeface="Montserrat Light" panose="00000400000000000000" pitchFamily="2" charset="-52"/>
              </a:rPr>
              <a:t> не нужно будет заходить в нее и распаковывать вручную поступившие документы. Еще один важный момент который хотел подсветить, в каком случае еще в эту папку могут попадать документы, если вы один идентификатор добавите в разные базы и начнете совершать обмены. Тогда конечно у вас начнется наполняться эта папка, так делать нельзя, пока что, но скоро мы это решим – ожидайте.</a:t>
            </a:r>
          </a:p>
        </p:txBody>
      </p:sp>
    </p:spTree>
    <p:extLst>
      <p:ext uri="{BB962C8B-B14F-4D97-AF65-F5344CB8AC3E}">
        <p14:creationId xmlns:p14="http://schemas.microsoft.com/office/powerpoint/2010/main" val="3361449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1" lang="ru-RU" sz="1200" b="0" i="0" kern="1200" dirty="0">
                <a:solidFill>
                  <a:schemeClr val="tx1"/>
                </a:solidFill>
                <a:effectLst/>
                <a:latin typeface="Times New Roman" pitchFamily="18" charset="0"/>
                <a:ea typeface="+mn-ea"/>
                <a:cs typeface="Arial" panose="020B0604020202020204" pitchFamily="34" charset="0"/>
              </a:rPr>
              <a:t>До текущего релиза наши пользователи, выбравшие в качестве оператора ЭДО «Калуга Астрал» сталкивались с тем, что отправка и получение документов невозможны, если в учетной записи есть хотя бы один отозванный сертификат, даже не смотря на то что в учетной записи есть действующие сертификаты. Такая ситуации случалась, например, когда сертификат руководителя был скомпрометирован, то есть попал в чужие руки, в срочном порядке запускалась процедура отзыва и выпускали новый, но отозванный в учетной записи оставался. В дополнение сообщение об ошибке выводилось только в журнал регистрации, куда не каждый доберется. Решить ситуацию можно было вручную: из списка сертификатов в учетной записи удалить отозванный, добавить новый и отправить новый регистрационный пакет(если по простому сохранить данные в учетной записи). Мы постарались автоматизировать процесс, теперь если программа обнаружит такую ситуацию, проанализирует все добавленные сертификаты на предмет </a:t>
            </a:r>
            <a:r>
              <a:rPr kumimoji="1" lang="ru-RU" sz="1200" b="0" i="0" kern="1200" dirty="0" err="1">
                <a:solidFill>
                  <a:schemeClr val="tx1"/>
                </a:solidFill>
                <a:effectLst/>
                <a:latin typeface="Times New Roman" pitchFamily="18" charset="0"/>
                <a:ea typeface="+mn-ea"/>
                <a:cs typeface="Arial" panose="020B0604020202020204" pitchFamily="34" charset="0"/>
              </a:rPr>
              <a:t>отозванности</a:t>
            </a:r>
            <a:r>
              <a:rPr kumimoji="1" lang="ru-RU" sz="1200" b="0" i="0" kern="1200" dirty="0">
                <a:solidFill>
                  <a:schemeClr val="tx1"/>
                </a:solidFill>
                <a:effectLst/>
                <a:latin typeface="Times New Roman" pitchFamily="18" charset="0"/>
                <a:ea typeface="+mn-ea"/>
                <a:cs typeface="Arial" panose="020B0604020202020204" pitchFamily="34" charset="0"/>
              </a:rPr>
              <a:t> и выведет такое вот окошко, в подсказке в котором можно будет удалить сертификаты, которые нельзя будет больше использовать. А в случае если в учётной записи не будет ни одного действующего сертификата, то программа выведет красное предупреждение об этом в форме учетной записи с содержанием «Нет действующих сертификатов». До этого релиза контролировался срок действия, и выходило уведомление «Все сертификаты просрочены». Таким образом, в первую очередь поверка будет встроена в процессы работы с документами, уведомление позволит пользователям оперативно видеть, какие действия выполнить, а предупреждения в учетной записи помогут решить вопрос еще до этапа получения документов. </a:t>
            </a:r>
            <a:endParaRPr lang="ru-RU" dirty="0"/>
          </a:p>
        </p:txBody>
      </p:sp>
    </p:spTree>
    <p:extLst>
      <p:ext uri="{BB962C8B-B14F-4D97-AF65-F5344CB8AC3E}">
        <p14:creationId xmlns:p14="http://schemas.microsoft.com/office/powerpoint/2010/main" val="384612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Теперь программа контролирует эту разницу сроков, проверяет срок действия ключа электронной подписи. И выполняет проверку электронной подписи с учетом срока действия ключа, если подпись в не </a:t>
            </a:r>
            <a:r>
              <a:rPr kumimoji="1" lang="en-US" sz="800" kern="1200" dirty="0" err="1">
                <a:solidFill>
                  <a:schemeClr val="tx1"/>
                </a:solidFill>
                <a:latin typeface="Times New Roman" pitchFamily="18" charset="0"/>
                <a:ea typeface="+mn-ea"/>
                <a:cs typeface="Arial" panose="020B0604020202020204" pitchFamily="34" charset="0"/>
              </a:rPr>
              <a:t>CAdES</a:t>
            </a:r>
            <a:r>
              <a:rPr kumimoji="1" lang="en-US" sz="800" kern="1200" dirty="0">
                <a:solidFill>
                  <a:schemeClr val="tx1"/>
                </a:solidFill>
                <a:latin typeface="Times New Roman" pitchFamily="18" charset="0"/>
                <a:ea typeface="+mn-ea"/>
                <a:cs typeface="Arial" panose="020B0604020202020204" pitchFamily="34" charset="0"/>
              </a:rPr>
              <a:t>-T</a:t>
            </a:r>
            <a:r>
              <a:rPr kumimoji="1" lang="ru-RU" sz="800" kern="1200" dirty="0">
                <a:solidFill>
                  <a:schemeClr val="tx1"/>
                </a:solidFill>
                <a:latin typeface="Times New Roman" pitchFamily="18" charset="0"/>
                <a:ea typeface="+mn-ea"/>
                <a:cs typeface="Arial" panose="020B0604020202020204" pitchFamily="34" charset="0"/>
              </a:rPr>
              <a:t>. Такой тип подписи настроен по умолчанию, но если вы поменяли его на </a:t>
            </a:r>
            <a:r>
              <a:rPr kumimoji="1" lang="en-US" sz="800" kern="1200" dirty="0">
                <a:solidFill>
                  <a:schemeClr val="tx1"/>
                </a:solidFill>
                <a:latin typeface="Times New Roman" pitchFamily="18" charset="0"/>
                <a:ea typeface="+mn-ea"/>
                <a:cs typeface="Arial" panose="020B0604020202020204" pitchFamily="34" charset="0"/>
              </a:rPr>
              <a:t>cades-</a:t>
            </a:r>
            <a:r>
              <a:rPr kumimoji="1" lang="en-US" sz="800" kern="1200" dirty="0" err="1">
                <a:solidFill>
                  <a:schemeClr val="tx1"/>
                </a:solidFill>
                <a:latin typeface="Times New Roman" pitchFamily="18" charset="0"/>
                <a:ea typeface="+mn-ea"/>
                <a:cs typeface="Arial" panose="020B0604020202020204" pitchFamily="34" charset="0"/>
              </a:rPr>
              <a:t>bes</a:t>
            </a:r>
            <a:r>
              <a:rPr kumimoji="1" lang="ru-RU" sz="800" kern="1200" dirty="0">
                <a:solidFill>
                  <a:schemeClr val="tx1"/>
                </a:solidFill>
                <a:latin typeface="Times New Roman" pitchFamily="18" charset="0"/>
                <a:ea typeface="+mn-ea"/>
                <a:cs typeface="Arial" panose="020B0604020202020204" pitchFamily="34" charset="0"/>
              </a:rPr>
              <a:t>, и используете длинные сертификаты, то стоит знать, что есть риск того, что без продления ключа спустя например 2 года подпись проверку не пройдет. Так же проводятся проверки и при подписании электронных документов, теперь контролируются сроки ключа электронной подписи и если они пройдут то программа </a:t>
            </a:r>
            <a:r>
              <a:rPr kumimoji="1" lang="ru-RU" sz="800" kern="1200" dirty="0" err="1">
                <a:solidFill>
                  <a:schemeClr val="tx1"/>
                </a:solidFill>
                <a:latin typeface="Times New Roman" pitchFamily="18" charset="0"/>
                <a:ea typeface="+mn-ea"/>
                <a:cs typeface="Arial" panose="020B0604020202020204" pitchFamily="34" charset="0"/>
              </a:rPr>
              <a:t>быдаст</a:t>
            </a:r>
            <a:r>
              <a:rPr kumimoji="1" lang="ru-RU" sz="800" kern="1200" dirty="0">
                <a:solidFill>
                  <a:schemeClr val="tx1"/>
                </a:solidFill>
                <a:latin typeface="Times New Roman" pitchFamily="18" charset="0"/>
                <a:ea typeface="+mn-ea"/>
                <a:cs typeface="Arial" panose="020B0604020202020204" pitchFamily="34" charset="0"/>
              </a:rPr>
              <a:t> блокирующее сообщение, что подписать электронные документы – нельзя.</a:t>
            </a:r>
            <a:endParaRPr lang="ru-RU" dirty="0"/>
          </a:p>
        </p:txBody>
      </p:sp>
    </p:spTree>
    <p:extLst>
      <p:ext uri="{BB962C8B-B14F-4D97-AF65-F5344CB8AC3E}">
        <p14:creationId xmlns:p14="http://schemas.microsoft.com/office/powerpoint/2010/main" val="419996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ru-RU" sz="1200" kern="1200" dirty="0">
                <a:solidFill>
                  <a:schemeClr val="tx1"/>
                </a:solidFill>
                <a:effectLst/>
                <a:latin typeface="Times New Roman" pitchFamily="18" charset="0"/>
                <a:ea typeface="+mn-ea"/>
                <a:cs typeface="Arial" panose="020B0604020202020204" pitchFamily="34" charset="0"/>
              </a:rPr>
              <a:t>Многое при использовании 1С-ЭДО бесплатное, но за исходящий трафик все таки нужно платить, и по большей части изменения коснутся тех наших пользователей, у которых нет обслуживающего партнера, и счета за использование ЭДО выставляются от 1С Онлайн. Отправляется письмо с копией счета на оплату на </a:t>
            </a:r>
            <a:r>
              <a:rPr kumimoji="1" lang="ru-RU" sz="1200" kern="1200" dirty="0" err="1">
                <a:solidFill>
                  <a:schemeClr val="tx1"/>
                </a:solidFill>
                <a:effectLst/>
                <a:latin typeface="Times New Roman" pitchFamily="18" charset="0"/>
                <a:ea typeface="+mn-ea"/>
                <a:cs typeface="Arial" panose="020B0604020202020204" pitchFamily="34" charset="0"/>
              </a:rPr>
              <a:t>email</a:t>
            </a:r>
            <a:r>
              <a:rPr kumimoji="1" lang="ru-RU" sz="1200" kern="1200" dirty="0">
                <a:solidFill>
                  <a:schemeClr val="tx1"/>
                </a:solidFill>
                <a:effectLst/>
                <a:latin typeface="Times New Roman" pitchFamily="18" charset="0"/>
                <a:ea typeface="+mn-ea"/>
                <a:cs typeface="Arial" panose="020B0604020202020204" pitchFamily="34" charset="0"/>
              </a:rPr>
              <a:t>, который был указан в интернет-поддержке. И не редкостью была ситуация, когда часть таких писем до адресатов не доходила из-за того, что </a:t>
            </a:r>
            <a:r>
              <a:rPr kumimoji="1" lang="ru-RU" sz="1200" kern="1200" dirty="0" err="1">
                <a:solidFill>
                  <a:schemeClr val="tx1"/>
                </a:solidFill>
                <a:effectLst/>
                <a:latin typeface="Times New Roman" pitchFamily="18" charset="0"/>
                <a:ea typeface="+mn-ea"/>
                <a:cs typeface="Arial" panose="020B0604020202020204" pitchFamily="34" charset="0"/>
              </a:rPr>
              <a:t>email</a:t>
            </a:r>
            <a:r>
              <a:rPr kumimoji="1" lang="ru-RU" sz="1200" kern="1200" dirty="0">
                <a:solidFill>
                  <a:schemeClr val="tx1"/>
                </a:solidFill>
                <a:effectLst/>
                <a:latin typeface="Times New Roman" pitchFamily="18" charset="0"/>
                <a:ea typeface="+mn-ea"/>
                <a:cs typeface="Arial" panose="020B0604020202020204" pitchFamily="34" charset="0"/>
              </a:rPr>
              <a:t> был не актуальный, или владелец </a:t>
            </a:r>
            <a:r>
              <a:rPr kumimoji="1" lang="ru-RU" sz="1200" kern="1200" dirty="0" err="1">
                <a:solidFill>
                  <a:schemeClr val="tx1"/>
                </a:solidFill>
                <a:effectLst/>
                <a:latin typeface="Times New Roman" pitchFamily="18" charset="0"/>
                <a:ea typeface="+mn-ea"/>
                <a:cs typeface="Arial" panose="020B0604020202020204" pitchFamily="34" charset="0"/>
              </a:rPr>
              <a:t>email</a:t>
            </a:r>
            <a:r>
              <a:rPr kumimoji="1" lang="ru-RU" sz="1200" kern="1200" dirty="0">
                <a:solidFill>
                  <a:schemeClr val="tx1"/>
                </a:solidFill>
                <a:effectLst/>
                <a:latin typeface="Times New Roman" pitchFamily="18" charset="0"/>
                <a:ea typeface="+mn-ea"/>
                <a:cs typeface="Arial" panose="020B0604020202020204" pitchFamily="34" charset="0"/>
              </a:rPr>
              <a:t> уже не работает в клиентской фирме. И если какое то время мы не получали оплату и блокировался доступ к 1С-ЭДО. Мы получали обращения в техподдержку, что ЭДО не работает, разберитесь, помогите, техподдержка отправляла счет на актуальный адрес электронный почты, и после оплаты доступ </a:t>
            </a:r>
            <a:r>
              <a:rPr kumimoji="1" lang="ru-RU" sz="1200" kern="1200" dirty="0" err="1">
                <a:solidFill>
                  <a:schemeClr val="tx1"/>
                </a:solidFill>
                <a:effectLst/>
                <a:latin typeface="Times New Roman" pitchFamily="18" charset="0"/>
                <a:ea typeface="+mn-ea"/>
                <a:cs typeface="Arial" panose="020B0604020202020204" pitchFamily="34" charset="0"/>
              </a:rPr>
              <a:t>возобновновлялся</a:t>
            </a:r>
            <a:r>
              <a:rPr kumimoji="1" lang="ru-RU" sz="1200" kern="1200" dirty="0">
                <a:solidFill>
                  <a:schemeClr val="tx1"/>
                </a:solidFill>
                <a:effectLst/>
                <a:latin typeface="Times New Roman" pitchFamily="18" charset="0"/>
                <a:ea typeface="+mn-ea"/>
                <a:cs typeface="Arial" panose="020B0604020202020204" pitchFamily="34" charset="0"/>
              </a:rPr>
              <a:t>. Вся эта схема работала, но отнимала дополнительные силы как клиентов, и техподдержки. И собственно для того что бы повысить вероятность того, что наши клиенты узнает о задолженности и оплатит счет вовремя в случае, если такая ситуация произошла – мы выводим сообщение о задолженности прямо в интерфейс «Текущие дела ЭДО». Помимо этого, если вы используете </a:t>
            </a:r>
            <a:r>
              <a:rPr kumimoji="1" lang="ru-RU" sz="1200" kern="1200" dirty="0" err="1">
                <a:solidFill>
                  <a:schemeClr val="tx1"/>
                </a:solidFill>
                <a:effectLst/>
                <a:latin typeface="Times New Roman" pitchFamily="18" charset="0"/>
                <a:ea typeface="+mn-ea"/>
                <a:cs typeface="Arial" panose="020B0604020202020204" pitchFamily="34" charset="0"/>
              </a:rPr>
              <a:t>предоплатные</a:t>
            </a:r>
            <a:r>
              <a:rPr kumimoji="1" lang="ru-RU" sz="1200" kern="1200" dirty="0">
                <a:solidFill>
                  <a:schemeClr val="tx1"/>
                </a:solidFill>
                <a:effectLst/>
                <a:latin typeface="Times New Roman" pitchFamily="18" charset="0"/>
                <a:ea typeface="+mn-ea"/>
                <a:cs typeface="Arial" panose="020B0604020202020204" pitchFamily="34" charset="0"/>
              </a:rPr>
              <a:t> тарифы, знаете какое количество у вас документов отправляется в месяц то по количеству отправленных сможете понимать что возможно стоит </a:t>
            </a:r>
            <a:r>
              <a:rPr kumimoji="1" lang="ru-RU" sz="1200" kern="1200" dirty="0" err="1">
                <a:solidFill>
                  <a:schemeClr val="tx1"/>
                </a:solidFill>
                <a:effectLst/>
                <a:latin typeface="Times New Roman" pitchFamily="18" charset="0"/>
                <a:ea typeface="+mn-ea"/>
                <a:cs typeface="Arial" panose="020B0604020202020204" pitchFamily="34" charset="0"/>
              </a:rPr>
              <a:t>переходиьна</a:t>
            </a:r>
            <a:r>
              <a:rPr kumimoji="1" lang="ru-RU" sz="1200" kern="1200" dirty="0">
                <a:solidFill>
                  <a:schemeClr val="tx1"/>
                </a:solidFill>
                <a:effectLst/>
                <a:latin typeface="Times New Roman" pitchFamily="18" charset="0"/>
                <a:ea typeface="+mn-ea"/>
                <a:cs typeface="Arial" panose="020B0604020202020204" pitchFamily="34" charset="0"/>
              </a:rPr>
              <a:t> тариф с большим </a:t>
            </a:r>
            <a:r>
              <a:rPr kumimoji="1" lang="ru-RU" sz="1200" kern="1200" dirty="0" err="1">
                <a:solidFill>
                  <a:schemeClr val="tx1"/>
                </a:solidFill>
                <a:effectLst/>
                <a:latin typeface="Times New Roman" pitchFamily="18" charset="0"/>
                <a:ea typeface="+mn-ea"/>
                <a:cs typeface="Arial" panose="020B0604020202020204" pitchFamily="34" charset="0"/>
              </a:rPr>
              <a:t>количествоим</a:t>
            </a:r>
            <a:r>
              <a:rPr kumimoji="1" lang="ru-RU" sz="1200" kern="1200" dirty="0">
                <a:solidFill>
                  <a:schemeClr val="tx1"/>
                </a:solidFill>
                <a:effectLst/>
                <a:latin typeface="Times New Roman" pitchFamily="18" charset="0"/>
                <a:ea typeface="+mn-ea"/>
                <a:cs typeface="Arial" panose="020B0604020202020204" pitchFamily="34" charset="0"/>
              </a:rPr>
              <a:t> документов в год.</a:t>
            </a:r>
          </a:p>
          <a:p>
            <a:endParaRPr lang="ru-RU" dirty="0"/>
          </a:p>
        </p:txBody>
      </p:sp>
    </p:spTree>
    <p:extLst>
      <p:ext uri="{BB962C8B-B14F-4D97-AF65-F5344CB8AC3E}">
        <p14:creationId xmlns:p14="http://schemas.microsoft.com/office/powerpoint/2010/main" val="352112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rtl="0" fontAlgn="base" hangingPunct="0">
              <a:spcBef>
                <a:spcPts val="432"/>
              </a:spcBef>
            </a:pPr>
            <a:r>
              <a:rPr lang="ru-RU" dirty="0"/>
              <a:t>Многие алгоритмы в 1С-ЭДО работают на стороне пользователя, и в случае возникновении сложностей или ошибок программа конечно </a:t>
            </a:r>
            <a:r>
              <a:rPr lang="ru-RU" dirty="0" err="1"/>
              <a:t>даолжна</a:t>
            </a:r>
            <a:r>
              <a:rPr lang="ru-RU" dirty="0"/>
              <a:t> давать подсказки как их можно самостоятельно решить. </a:t>
            </a:r>
            <a:r>
              <a:rPr lang="ru-RU" dirty="0" err="1"/>
              <a:t>Вообше</a:t>
            </a:r>
            <a:r>
              <a:rPr lang="ru-RU" dirty="0"/>
              <a:t> </a:t>
            </a:r>
            <a:r>
              <a:rPr lang="ru-RU" dirty="0">
                <a:effectLst/>
              </a:rPr>
              <a:t> возникновении проблемной ситуации в процессе работы с электронным документооборотом открывается окно со списком ошибок и способами их решения.</a:t>
            </a:r>
          </a:p>
          <a:p>
            <a:pPr algn="l" rtl="0" fontAlgn="base" hangingPunct="0">
              <a:spcBef>
                <a:spcPts val="432"/>
              </a:spcBef>
            </a:pPr>
            <a:r>
              <a:rPr lang="ru-RU" dirty="0">
                <a:effectLst/>
              </a:rPr>
              <a:t> Способы решения могут содержать гиперссылки на инструменты, способные устранить проблему. Это помогает самостоятельно решить возникающие проблемы при работе с модулем, не обращаясь в тех. поддержку или к собственным ИТ-специалистам. Но в некоторых случаях путь решения был затруднительный или не совсем понятный. Самый </a:t>
            </a:r>
            <a:r>
              <a:rPr lang="ru-RU" dirty="0" err="1">
                <a:effectLst/>
              </a:rPr>
              <a:t>простойпример</a:t>
            </a:r>
            <a:r>
              <a:rPr lang="ru-RU" dirty="0">
                <a:effectLst/>
              </a:rPr>
              <a:t> который модно привести – когда при получении документов вводился неверный пароль</a:t>
            </a:r>
          </a:p>
          <a:p>
            <a:br>
              <a:rPr lang="ru-RU" dirty="0"/>
            </a:br>
            <a:endParaRPr lang="ru-RU" dirty="0"/>
          </a:p>
          <a:p>
            <a:endParaRPr lang="ru-RU" dirty="0"/>
          </a:p>
        </p:txBody>
      </p:sp>
    </p:spTree>
    <p:extLst>
      <p:ext uri="{BB962C8B-B14F-4D97-AF65-F5344CB8AC3E}">
        <p14:creationId xmlns:p14="http://schemas.microsoft.com/office/powerpoint/2010/main" val="231597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Теперь все стало гораздо проще</a:t>
            </a:r>
          </a:p>
        </p:txBody>
      </p:sp>
    </p:spTree>
    <p:extLst>
      <p:ext uri="{BB962C8B-B14F-4D97-AF65-F5344CB8AC3E}">
        <p14:creationId xmlns:p14="http://schemas.microsoft.com/office/powerpoint/2010/main" val="47184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9863" y="1060450"/>
            <a:ext cx="8642350" cy="2255838"/>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439863" y="3403600"/>
            <a:ext cx="8642350" cy="15652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342412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875991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472488" y="107950"/>
            <a:ext cx="2733675" cy="44926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71463" y="107950"/>
            <a:ext cx="8048625" cy="44926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68419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71463" y="107950"/>
            <a:ext cx="10934700" cy="4492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565032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39863" y="1060450"/>
            <a:ext cx="8642350" cy="2255838"/>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439863" y="3403600"/>
            <a:ext cx="8642350" cy="15652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3689303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10648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1616075"/>
            <a:ext cx="9937750" cy="2695575"/>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785813" y="4337050"/>
            <a:ext cx="9937750" cy="14176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336145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271463" y="1606550"/>
            <a:ext cx="5391150" cy="29940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815013" y="1606550"/>
            <a:ext cx="5391150" cy="29940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937633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344488"/>
            <a:ext cx="9937750" cy="1252537"/>
          </a:xfrm>
        </p:spPr>
        <p:txBody>
          <a:bodyPr/>
          <a:lstStyle/>
          <a:p>
            <a:r>
              <a:rPr lang="ru-RU"/>
              <a:t>Образец заголовка</a:t>
            </a:r>
          </a:p>
        </p:txBody>
      </p:sp>
      <p:sp>
        <p:nvSpPr>
          <p:cNvPr id="3" name="Текст 2"/>
          <p:cNvSpPr>
            <a:spLocks noGrp="1"/>
          </p:cNvSpPr>
          <p:nvPr>
            <p:ph type="body" idx="1"/>
          </p:nvPr>
        </p:nvSpPr>
        <p:spPr>
          <a:xfrm>
            <a:off x="793750" y="1589088"/>
            <a:ext cx="48736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793750" y="2366963"/>
            <a:ext cx="48736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832475" y="1589088"/>
            <a:ext cx="48990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5832475" y="2366963"/>
            <a:ext cx="48990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303833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424813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89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81120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4899025" y="933450"/>
            <a:ext cx="5832475" cy="4605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441582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4899025" y="933450"/>
            <a:ext cx="5832475" cy="4605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049385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94376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472488" y="107950"/>
            <a:ext cx="2733675" cy="44926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71463" y="107950"/>
            <a:ext cx="8048625" cy="44926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63036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271463" y="107950"/>
            <a:ext cx="10934700" cy="4492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2323419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2988" y="107950"/>
            <a:ext cx="8893175" cy="1022350"/>
          </a:xfrm>
        </p:spPr>
        <p:txBody>
          <a:bodyPr/>
          <a:lstStyle/>
          <a:p>
            <a:r>
              <a:rPr lang="ru-RU"/>
              <a:t>Образец заголовка</a:t>
            </a:r>
          </a:p>
        </p:txBody>
      </p:sp>
      <p:sp>
        <p:nvSpPr>
          <p:cNvPr id="3" name="Диаграмма 2"/>
          <p:cNvSpPr>
            <a:spLocks noGrp="1"/>
          </p:cNvSpPr>
          <p:nvPr>
            <p:ph type="chart" idx="1"/>
          </p:nvPr>
        </p:nvSpPr>
        <p:spPr>
          <a:xfrm>
            <a:off x="271463" y="1606550"/>
            <a:ext cx="10934700" cy="2994025"/>
          </a:xfrm>
        </p:spPr>
        <p:txBody>
          <a:bodyPr/>
          <a:lstStyle/>
          <a:p>
            <a:pPr lvl="0"/>
            <a:endParaRPr lang="ru-RU" noProof="0"/>
          </a:p>
        </p:txBody>
      </p:sp>
    </p:spTree>
    <p:extLst>
      <p:ext uri="{BB962C8B-B14F-4D97-AF65-F5344CB8AC3E}">
        <p14:creationId xmlns:p14="http://schemas.microsoft.com/office/powerpoint/2010/main" val="3278150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36ADE4-3958-46CC-BDC1-AEA6D9E11C66}"/>
              </a:ext>
            </a:extLst>
          </p:cNvPr>
          <p:cNvSpPr>
            <a:spLocks noGrp="1"/>
          </p:cNvSpPr>
          <p:nvPr>
            <p:ph type="ctrTitle"/>
          </p:nvPr>
        </p:nvSpPr>
        <p:spPr>
          <a:xfrm>
            <a:off x="1439863" y="1060450"/>
            <a:ext cx="8642350" cy="2255838"/>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ACDED9AB-F90C-4684-AA0C-2453D00EB10E}"/>
              </a:ext>
            </a:extLst>
          </p:cNvPr>
          <p:cNvSpPr>
            <a:spLocks noGrp="1"/>
          </p:cNvSpPr>
          <p:nvPr>
            <p:ph type="subTitle" idx="1"/>
          </p:nvPr>
        </p:nvSpPr>
        <p:spPr>
          <a:xfrm>
            <a:off x="1439863" y="3403600"/>
            <a:ext cx="8642350" cy="15652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0A3FFEB-490A-4371-B36C-9DABE200E754}"/>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8A2D80B2-A61B-4D8A-8066-79973363D0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633E5AB-2935-4BF6-A56F-B2A7B7E4152D}"/>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71224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DACFE5-EF5C-4441-B61A-87C2F5C8089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A3679F4-5FD3-459B-9BEA-E174534737A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D4A537C-90DB-4990-A4CC-1087DBA6B1B7}"/>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00486445-CC79-4A56-9919-F5F1A8F99A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5252F5B-DFC6-49CA-BE70-7CAB34BCBBC8}"/>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42776839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3F84E6-F8BD-45AF-98C3-ADA303CBE74E}"/>
              </a:ext>
            </a:extLst>
          </p:cNvPr>
          <p:cNvSpPr>
            <a:spLocks noGrp="1"/>
          </p:cNvSpPr>
          <p:nvPr>
            <p:ph type="title"/>
          </p:nvPr>
        </p:nvSpPr>
        <p:spPr>
          <a:xfrm>
            <a:off x="785813" y="1616075"/>
            <a:ext cx="9937750" cy="2695575"/>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5B2834E-20D7-4D9A-8DC1-38A15006A95E}"/>
              </a:ext>
            </a:extLst>
          </p:cNvPr>
          <p:cNvSpPr>
            <a:spLocks noGrp="1"/>
          </p:cNvSpPr>
          <p:nvPr>
            <p:ph type="body" idx="1"/>
          </p:nvPr>
        </p:nvSpPr>
        <p:spPr>
          <a:xfrm>
            <a:off x="785813" y="4337050"/>
            <a:ext cx="9937750" cy="14176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75FDC1D-B824-44E2-BF2D-6640FD3ACE22}"/>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AC62E041-0A45-45A3-A4E6-782B911EA5B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9C92070-CA76-4668-9D8D-66E2B2AF6ABF}"/>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5955349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6FF208-3E45-4644-A80C-645988DDD87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D8D02CC-D85A-43C1-AB02-2995134033C0}"/>
              </a:ext>
            </a:extLst>
          </p:cNvPr>
          <p:cNvSpPr>
            <a:spLocks noGrp="1"/>
          </p:cNvSpPr>
          <p:nvPr>
            <p:ph sz="half" idx="1"/>
          </p:nvPr>
        </p:nvSpPr>
        <p:spPr>
          <a:xfrm>
            <a:off x="792163" y="1725613"/>
            <a:ext cx="4892675" cy="4111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9E6210F-C4FD-450E-B382-A56A985D8A1C}"/>
              </a:ext>
            </a:extLst>
          </p:cNvPr>
          <p:cNvSpPr>
            <a:spLocks noGrp="1"/>
          </p:cNvSpPr>
          <p:nvPr>
            <p:ph sz="half" idx="2"/>
          </p:nvPr>
        </p:nvSpPr>
        <p:spPr>
          <a:xfrm>
            <a:off x="5837238" y="1725613"/>
            <a:ext cx="4892675" cy="41116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DC50FEA-4E87-4081-99D6-A1D78D3CF05A}"/>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6" name="Нижний колонтитул 5">
            <a:extLst>
              <a:ext uri="{FF2B5EF4-FFF2-40B4-BE49-F238E27FC236}">
                <a16:creationId xmlns:a16="http://schemas.microsoft.com/office/drawing/2014/main" id="{A3B9910D-4415-450E-8190-CFE8A96D46D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F69754A-45E1-4AED-84AC-F0B6D0DCDE25}"/>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4263274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1616075"/>
            <a:ext cx="9937750" cy="2695575"/>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785813" y="4337050"/>
            <a:ext cx="9937750" cy="1417638"/>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2004840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DDE108-F983-445F-882E-9DCBC0FB1399}"/>
              </a:ext>
            </a:extLst>
          </p:cNvPr>
          <p:cNvSpPr>
            <a:spLocks noGrp="1"/>
          </p:cNvSpPr>
          <p:nvPr>
            <p:ph type="title"/>
          </p:nvPr>
        </p:nvSpPr>
        <p:spPr>
          <a:xfrm>
            <a:off x="793750" y="344488"/>
            <a:ext cx="9937750" cy="1252537"/>
          </a:xfrm>
        </p:spPr>
        <p:txBody>
          <a:bodyPr/>
          <a:lstStyle/>
          <a:p>
            <a:r>
              <a:rPr lang="ru-RU"/>
              <a:t>Образец заголовка</a:t>
            </a:r>
          </a:p>
        </p:txBody>
      </p:sp>
      <p:sp>
        <p:nvSpPr>
          <p:cNvPr id="3" name="Текст 2">
            <a:extLst>
              <a:ext uri="{FF2B5EF4-FFF2-40B4-BE49-F238E27FC236}">
                <a16:creationId xmlns:a16="http://schemas.microsoft.com/office/drawing/2014/main" id="{29729620-F1C9-4822-B12F-8AB54AF63A10}"/>
              </a:ext>
            </a:extLst>
          </p:cNvPr>
          <p:cNvSpPr>
            <a:spLocks noGrp="1"/>
          </p:cNvSpPr>
          <p:nvPr>
            <p:ph type="body" idx="1"/>
          </p:nvPr>
        </p:nvSpPr>
        <p:spPr>
          <a:xfrm>
            <a:off x="793750" y="1589088"/>
            <a:ext cx="48736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5271AF9D-AC98-46BF-8556-1329EEB61FBE}"/>
              </a:ext>
            </a:extLst>
          </p:cNvPr>
          <p:cNvSpPr>
            <a:spLocks noGrp="1"/>
          </p:cNvSpPr>
          <p:nvPr>
            <p:ph sz="half" idx="2"/>
          </p:nvPr>
        </p:nvSpPr>
        <p:spPr>
          <a:xfrm>
            <a:off x="793750" y="2366963"/>
            <a:ext cx="48736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2E3142C-B437-4506-8042-84A561DEC3B0}"/>
              </a:ext>
            </a:extLst>
          </p:cNvPr>
          <p:cNvSpPr>
            <a:spLocks noGrp="1"/>
          </p:cNvSpPr>
          <p:nvPr>
            <p:ph type="body" sz="quarter" idx="3"/>
          </p:nvPr>
        </p:nvSpPr>
        <p:spPr>
          <a:xfrm>
            <a:off x="5832475" y="1589088"/>
            <a:ext cx="48990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04B4B744-BD6B-415F-845D-0BB4AE181F5A}"/>
              </a:ext>
            </a:extLst>
          </p:cNvPr>
          <p:cNvSpPr>
            <a:spLocks noGrp="1"/>
          </p:cNvSpPr>
          <p:nvPr>
            <p:ph sz="quarter" idx="4"/>
          </p:nvPr>
        </p:nvSpPr>
        <p:spPr>
          <a:xfrm>
            <a:off x="5832475" y="2366963"/>
            <a:ext cx="48990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802A372-759E-46A4-8658-600A6BC2AC37}"/>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8" name="Нижний колонтитул 7">
            <a:extLst>
              <a:ext uri="{FF2B5EF4-FFF2-40B4-BE49-F238E27FC236}">
                <a16:creationId xmlns:a16="http://schemas.microsoft.com/office/drawing/2014/main" id="{B736061C-6062-484B-B7D9-B99D32AD32AD}"/>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86F7402-02BE-43F9-A85E-6A4BBD1E6CAE}"/>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225172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E4313E-1726-47DA-B08F-A6E452F1EC04}"/>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D8C2E11-DECE-465C-B075-D541FF04F58E}"/>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4" name="Нижний колонтитул 3">
            <a:extLst>
              <a:ext uri="{FF2B5EF4-FFF2-40B4-BE49-F238E27FC236}">
                <a16:creationId xmlns:a16="http://schemas.microsoft.com/office/drawing/2014/main" id="{616139E1-42B8-4BE0-BAAE-C6ECFA3D19F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4A07E51-CD6F-4AF3-B125-F0C3272E4AB0}"/>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1583826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623653CA-6B75-4099-AE7C-BE1BDDAC41A6}"/>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3" name="Нижний колонтитул 2">
            <a:extLst>
              <a:ext uri="{FF2B5EF4-FFF2-40B4-BE49-F238E27FC236}">
                <a16:creationId xmlns:a16="http://schemas.microsoft.com/office/drawing/2014/main" id="{1B5F8429-C4A7-4F00-905B-EF544C82312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84691FA2-A35B-4AE2-BC5C-15334CA1A33A}"/>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26154595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630C4F-82E3-47DA-85AD-3C3DE9D6039C}"/>
              </a:ext>
            </a:extLst>
          </p:cNvPr>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A06DF9B-EC7F-481F-B3F6-CFF97679EC34}"/>
              </a:ext>
            </a:extLst>
          </p:cNvPr>
          <p:cNvSpPr>
            <a:spLocks noGrp="1"/>
          </p:cNvSpPr>
          <p:nvPr>
            <p:ph idx="1"/>
          </p:nvPr>
        </p:nvSpPr>
        <p:spPr>
          <a:xfrm>
            <a:off x="4899025" y="933450"/>
            <a:ext cx="5832475" cy="4605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9A29128-B812-4D72-B283-9579CF098D28}"/>
              </a:ext>
            </a:extLst>
          </p:cNvPr>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D887DD0-0906-4ECB-8582-53DA6AE07C79}"/>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6" name="Нижний колонтитул 5">
            <a:extLst>
              <a:ext uri="{FF2B5EF4-FFF2-40B4-BE49-F238E27FC236}">
                <a16:creationId xmlns:a16="http://schemas.microsoft.com/office/drawing/2014/main" id="{867E5D7C-FEF8-4CC9-B696-C925E0ACE27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442EADE9-3E16-4C13-862E-CB9BCEC076F4}"/>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3601670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9CCA9B-95CA-4D86-8630-AC52FD6FA460}"/>
              </a:ext>
            </a:extLst>
          </p:cNvPr>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BCAB434-2A7E-46A2-B026-368969B2155E}"/>
              </a:ext>
            </a:extLst>
          </p:cNvPr>
          <p:cNvSpPr>
            <a:spLocks noGrp="1"/>
          </p:cNvSpPr>
          <p:nvPr>
            <p:ph type="pic" idx="1"/>
          </p:nvPr>
        </p:nvSpPr>
        <p:spPr>
          <a:xfrm>
            <a:off x="4899025" y="933450"/>
            <a:ext cx="5832475" cy="4605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065544A-8B64-4C59-A33C-54D609E04D0E}"/>
              </a:ext>
            </a:extLst>
          </p:cNvPr>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833F32FA-D19B-4802-A991-52FB933106A6}"/>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6" name="Нижний колонтитул 5">
            <a:extLst>
              <a:ext uri="{FF2B5EF4-FFF2-40B4-BE49-F238E27FC236}">
                <a16:creationId xmlns:a16="http://schemas.microsoft.com/office/drawing/2014/main" id="{BC7DC68C-BF7C-417B-92D1-E7B8B56ED1D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DA94153-9BB0-488A-B1CF-13B73772E33E}"/>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820533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508253-0A43-4234-89BE-D9CEB92EB1E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89E53AEE-110F-475B-9532-9DA60E62251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6A271F5-E8A8-45E5-8C36-28F96A7F46F8}"/>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F31BC115-DF40-426F-AAC3-024D93E8C4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3A6C7A5-4FB6-4FA4-B2A5-BA3448CF1F30}"/>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3131833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A446860-7D1C-4AC7-B41F-A66B2564DC72}"/>
              </a:ext>
            </a:extLst>
          </p:cNvPr>
          <p:cNvSpPr>
            <a:spLocks noGrp="1"/>
          </p:cNvSpPr>
          <p:nvPr>
            <p:ph type="title" orient="vert"/>
          </p:nvPr>
        </p:nvSpPr>
        <p:spPr>
          <a:xfrm>
            <a:off x="8245475" y="344488"/>
            <a:ext cx="2484438" cy="5492750"/>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199798A-AA60-4E57-BB2E-2BACD7F67A59}"/>
              </a:ext>
            </a:extLst>
          </p:cNvPr>
          <p:cNvSpPr>
            <a:spLocks noGrp="1"/>
          </p:cNvSpPr>
          <p:nvPr>
            <p:ph type="body" orient="vert" idx="1"/>
          </p:nvPr>
        </p:nvSpPr>
        <p:spPr>
          <a:xfrm>
            <a:off x="792163" y="344488"/>
            <a:ext cx="7300912" cy="54927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BFDC68E-2764-4308-86F0-806033B829B7}"/>
              </a:ext>
            </a:extLst>
          </p:cNvPr>
          <p:cNvSpPr>
            <a:spLocks noGrp="1"/>
          </p:cNvSpPr>
          <p:nvPr>
            <p:ph type="dt" sz="half" idx="10"/>
          </p:nvPr>
        </p:nvSpPr>
        <p:spPr/>
        <p:txBody>
          <a:body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825A735F-1752-4D0C-8BF8-0B636367BFD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F6309CB-4AA0-48C1-A3D3-EF42F3EFB4C2}"/>
              </a:ext>
            </a:extLst>
          </p:cNvPr>
          <p:cNvSpPr>
            <a:spLocks noGrp="1"/>
          </p:cNvSpPr>
          <p:nvPr>
            <p:ph type="sldNum" sz="quarter" idx="12"/>
          </p:nvPr>
        </p:nvSpPr>
        <p:spPr/>
        <p:txBody>
          <a:bodyPr/>
          <a:lstStyle/>
          <a:p>
            <a:fld id="{46936B5A-D221-4118-8F8C-47BFEAED83A4}" type="slidenum">
              <a:rPr lang="ru-RU" smtClean="0"/>
              <a:t>‹#›</a:t>
            </a:fld>
            <a:endParaRPr lang="ru-RU"/>
          </a:p>
        </p:txBody>
      </p:sp>
    </p:spTree>
    <p:extLst>
      <p:ext uri="{BB962C8B-B14F-4D97-AF65-F5344CB8AC3E}">
        <p14:creationId xmlns:p14="http://schemas.microsoft.com/office/powerpoint/2010/main" val="210033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271463" y="1606550"/>
            <a:ext cx="5391150" cy="29940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815013" y="1606550"/>
            <a:ext cx="5391150" cy="29940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0005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344488"/>
            <a:ext cx="9937750" cy="1252537"/>
          </a:xfrm>
        </p:spPr>
        <p:txBody>
          <a:bodyPr/>
          <a:lstStyle/>
          <a:p>
            <a:r>
              <a:rPr lang="ru-RU"/>
              <a:t>Образец заголовка</a:t>
            </a:r>
          </a:p>
        </p:txBody>
      </p:sp>
      <p:sp>
        <p:nvSpPr>
          <p:cNvPr id="3" name="Текст 2"/>
          <p:cNvSpPr>
            <a:spLocks noGrp="1"/>
          </p:cNvSpPr>
          <p:nvPr>
            <p:ph type="body" idx="1"/>
          </p:nvPr>
        </p:nvSpPr>
        <p:spPr>
          <a:xfrm>
            <a:off x="793750" y="1589088"/>
            <a:ext cx="48736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793750" y="2366963"/>
            <a:ext cx="48736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832475" y="1589088"/>
            <a:ext cx="4899025" cy="7778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5832475" y="2366963"/>
            <a:ext cx="4899025" cy="34813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85157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3985182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41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4899025" y="933450"/>
            <a:ext cx="5832475" cy="460533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121440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3750" y="431800"/>
            <a:ext cx="3716338" cy="1512888"/>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4899025" y="933450"/>
            <a:ext cx="5832475" cy="4605338"/>
          </a:xfrm>
        </p:spPr>
        <p:txBody>
          <a:bodyPr vert="horz" wrap="square" lIns="91431" tIns="45716" rIns="91431" bIns="45716"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793750" y="1944688"/>
            <a:ext cx="3716338" cy="360045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2242605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3">
            <a:extLst>
              <a:ext uri="{FF2B5EF4-FFF2-40B4-BE49-F238E27FC236}">
                <a16:creationId xmlns:a16="http://schemas.microsoft.com/office/drawing/2014/main" id="{77A15402-A4D0-48B6-86C7-77F664BF3B00}"/>
              </a:ext>
            </a:extLst>
          </p:cNvPr>
          <p:cNvSpPr>
            <a:spLocks noGrp="1" noChangeArrowheads="1"/>
          </p:cNvSpPr>
          <p:nvPr>
            <p:ph type="title"/>
          </p:nvPr>
        </p:nvSpPr>
        <p:spPr bwMode="auto">
          <a:xfrm>
            <a:off x="2232025" y="1944688"/>
            <a:ext cx="88931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ru-RU" altLang="ru-RU"/>
              <a:t>Наименование доклада</a:t>
            </a:r>
          </a:p>
        </p:txBody>
      </p:sp>
      <p:pic>
        <p:nvPicPr>
          <p:cNvPr id="1028" name="Picture 16" descr="Layer 2">
            <a:extLst>
              <a:ext uri="{FF2B5EF4-FFF2-40B4-BE49-F238E27FC236}">
                <a16:creationId xmlns:a16="http://schemas.microsoft.com/office/drawing/2014/main" id="{0B5CD209-E0F7-45B0-890F-81AC70B8047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288" y="152400"/>
            <a:ext cx="15509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31">
            <a:extLst>
              <a:ext uri="{FF2B5EF4-FFF2-40B4-BE49-F238E27FC236}">
                <a16:creationId xmlns:a16="http://schemas.microsoft.com/office/drawing/2014/main" id="{1A713DC6-556C-4ABA-ACB8-17E5302104F4}"/>
              </a:ext>
            </a:extLst>
          </p:cNvPr>
          <p:cNvSpPr txBox="1">
            <a:spLocks noChangeArrowheads="1"/>
          </p:cNvSpPr>
          <p:nvPr userDrawn="1"/>
        </p:nvSpPr>
        <p:spPr bwMode="auto">
          <a:xfrm>
            <a:off x="2160588" y="1079500"/>
            <a:ext cx="3382962" cy="304800"/>
          </a:xfrm>
          <a:prstGeom prst="rect">
            <a:avLst/>
          </a:prstGeom>
          <a:noFill/>
          <a:ln w="12699">
            <a:noFill/>
            <a:miter lim="800000"/>
            <a:headEnd type="none" w="sm" len="sm"/>
            <a:tailEnd type="none" w="sm" len="sm"/>
          </a:ln>
          <a:effectLst/>
        </p:spPr>
        <p:txBody>
          <a:bodyPr>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spcBef>
                <a:spcPct val="50000"/>
              </a:spcBef>
            </a:pPr>
            <a:r>
              <a:rPr lang="ru-RU" altLang="ru-RU" sz="1400" b="0">
                <a:solidFill>
                  <a:srgbClr val="800000"/>
                </a:solidFill>
                <a:cs typeface="Arial" panose="020B0604020202020204" pitchFamily="34" charset="0"/>
              </a:rPr>
              <a:t>28 февраля–3 марта 2025 года</a:t>
            </a:r>
          </a:p>
        </p:txBody>
      </p:sp>
      <p:sp>
        <p:nvSpPr>
          <p:cNvPr id="13" name="Text Box 44">
            <a:extLst>
              <a:ext uri="{FF2B5EF4-FFF2-40B4-BE49-F238E27FC236}">
                <a16:creationId xmlns:a16="http://schemas.microsoft.com/office/drawing/2014/main" id="{7F241E04-33E2-4EBF-8A83-D4069BBCE3A4}"/>
              </a:ext>
            </a:extLst>
          </p:cNvPr>
          <p:cNvSpPr txBox="1">
            <a:spLocks noChangeArrowheads="1"/>
          </p:cNvSpPr>
          <p:nvPr userDrawn="1"/>
        </p:nvSpPr>
        <p:spPr bwMode="auto">
          <a:xfrm>
            <a:off x="2160588" y="360363"/>
            <a:ext cx="4749800" cy="427037"/>
          </a:xfrm>
          <a:prstGeom prst="rect">
            <a:avLst/>
          </a:prstGeom>
          <a:noFill/>
          <a:ln w="44450" algn="ctr">
            <a:noFill/>
            <a:miter lim="800000"/>
            <a:headEnd/>
            <a:tailEnd/>
          </a:ln>
          <a:effectLst/>
        </p:spPr>
        <p:txBody>
          <a:bodyPr>
            <a:spAutoFit/>
          </a:bodyPr>
          <a:lstStyle/>
          <a:p>
            <a:pPr>
              <a:lnSpc>
                <a:spcPct val="110000"/>
              </a:lnSpc>
              <a:spcBef>
                <a:spcPct val="50000"/>
              </a:spcBef>
              <a:defRPr/>
            </a:pPr>
            <a:r>
              <a:rPr lang="ru-RU" sz="2000">
                <a:solidFill>
                  <a:srgbClr val="D20000"/>
                </a:solidFill>
                <a:latin typeface="Arial" charset="0"/>
              </a:rPr>
              <a:t>Семинар партнеров фирмы «1С»</a:t>
            </a:r>
          </a:p>
        </p:txBody>
      </p:sp>
    </p:spTree>
  </p:cSld>
  <p:clrMap bg1="lt1" tx1="dk1" bg2="lt2" tx2="dk2" accent1="accent1" accent2="accent2" accent3="accent3" accent4="accent4" accent5="accent5" accent6="accent6" hlink="hlink" folHlink="folHlink"/>
  <p:sldLayoutIdLst>
    <p:sldLayoutId id="2147486802" r:id="rId1"/>
    <p:sldLayoutId id="2147486801" r:id="rId2"/>
    <p:sldLayoutId id="2147486800" r:id="rId3"/>
    <p:sldLayoutId id="2147486799" r:id="rId4"/>
    <p:sldLayoutId id="2147486798" r:id="rId5"/>
    <p:sldLayoutId id="2147486797" r:id="rId6"/>
    <p:sldLayoutId id="2147486796" r:id="rId7"/>
    <p:sldLayoutId id="2147486795" r:id="rId8"/>
    <p:sldLayoutId id="2147486794" r:id="rId9"/>
    <p:sldLayoutId id="2147486793" r:id="rId10"/>
    <p:sldLayoutId id="2147486792" r:id="rId11"/>
    <p:sldLayoutId id="2147486791" r:id="rId12"/>
  </p:sldLayoutIdLst>
  <p:hf hdr="0" ftr="0" dt="0"/>
  <p:txStyles>
    <p:title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p:titleStyle>
    <p:body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077E1E74-F167-4109-A0E1-B9EE741064AE}"/>
              </a:ext>
            </a:extLst>
          </p:cNvPr>
          <p:cNvSpPr>
            <a:spLocks noGrp="1" noChangeArrowheads="1"/>
          </p:cNvSpPr>
          <p:nvPr>
            <p:ph type="body" idx="1"/>
          </p:nvPr>
        </p:nvSpPr>
        <p:spPr bwMode="auto">
          <a:xfrm>
            <a:off x="271463" y="1606550"/>
            <a:ext cx="109347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2051" name="Rectangle 13">
            <a:extLst>
              <a:ext uri="{FF2B5EF4-FFF2-40B4-BE49-F238E27FC236}">
                <a16:creationId xmlns:a16="http://schemas.microsoft.com/office/drawing/2014/main" id="{ABD48CEC-D7EE-4177-A9F6-80E51ACF7623}"/>
              </a:ext>
            </a:extLst>
          </p:cNvPr>
          <p:cNvSpPr>
            <a:spLocks noGrp="1" noChangeArrowheads="1"/>
          </p:cNvSpPr>
          <p:nvPr>
            <p:ph type="title"/>
          </p:nvPr>
        </p:nvSpPr>
        <p:spPr bwMode="auto">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lvl="0"/>
            <a:r>
              <a:rPr lang="ru-RU" altLang="ru-RU"/>
              <a:t>Образец заголовка</a:t>
            </a:r>
          </a:p>
        </p:txBody>
      </p:sp>
      <p:pic>
        <p:nvPicPr>
          <p:cNvPr id="2052" name="Picture 16" descr="Layer 2">
            <a:extLst>
              <a:ext uri="{FF2B5EF4-FFF2-40B4-BE49-F238E27FC236}">
                <a16:creationId xmlns:a16="http://schemas.microsoft.com/office/drawing/2014/main" id="{E15743E1-2745-4214-9218-E55A6DEAA6A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288" y="152400"/>
            <a:ext cx="15509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16" descr="Layer 2">
            <a:extLst>
              <a:ext uri="{FF2B5EF4-FFF2-40B4-BE49-F238E27FC236}">
                <a16:creationId xmlns:a16="http://schemas.microsoft.com/office/drawing/2014/main" id="{23E329E9-A1B6-4060-8381-1AC73B054A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288" y="152400"/>
            <a:ext cx="15509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5B77C32A-9AFA-4FD0-8649-30496E593A74}"/>
              </a:ext>
            </a:extLst>
          </p:cNvPr>
          <p:cNvSpPr txBox="1">
            <a:spLocks noChangeArrowheads="1"/>
          </p:cNvSpPr>
          <p:nvPr/>
        </p:nvSpPr>
        <p:spPr bwMode="auto">
          <a:xfrm>
            <a:off x="10602913" y="6035675"/>
            <a:ext cx="919162" cy="346120"/>
          </a:xfrm>
          <a:prstGeom prst="rect">
            <a:avLst/>
          </a:prstGeom>
          <a:noFill/>
          <a:ln w="44450" algn="ctr">
            <a:noFill/>
            <a:miter lim="800000"/>
            <a:headEnd/>
            <a:tailEnd/>
          </a:ln>
          <a:effectLst/>
        </p:spPr>
        <p:txBody>
          <a:bodyPr>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lgn="r" eaLnBrk="1" hangingPunct="1">
              <a:lnSpc>
                <a:spcPct val="110000"/>
              </a:lnSpc>
              <a:spcBef>
                <a:spcPct val="50000"/>
              </a:spcBef>
            </a:pPr>
            <a:fld id="{5BCC295F-2B11-4B3B-AF2B-EA2341ECD090}" type="slidenum">
              <a:rPr lang="ru-RU" altLang="ru-RU" sz="1600" baseline="0">
                <a:solidFill>
                  <a:schemeClr val="tx2"/>
                </a:solidFill>
                <a:latin typeface="Montserrat Medium" panose="00000600000000000000" pitchFamily="2" charset="-52"/>
                <a:cs typeface="Arial" panose="020B0604020202020204" pitchFamily="34" charset="0"/>
              </a:rPr>
              <a:pPr algn="r" eaLnBrk="1" hangingPunct="1">
                <a:lnSpc>
                  <a:spcPct val="110000"/>
                </a:lnSpc>
                <a:spcBef>
                  <a:spcPct val="50000"/>
                </a:spcBef>
              </a:pPr>
              <a:t>‹#›</a:t>
            </a:fld>
            <a:endParaRPr lang="ru-RU" altLang="ru-RU" sz="1600" baseline="0" dirty="0">
              <a:solidFill>
                <a:schemeClr val="tx2"/>
              </a:solidFill>
              <a:latin typeface="Montserrat Medium" panose="00000600000000000000" pitchFamily="2" charset="-52"/>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6815" r:id="rId1"/>
    <p:sldLayoutId id="2147486814" r:id="rId2"/>
    <p:sldLayoutId id="2147486813" r:id="rId3"/>
    <p:sldLayoutId id="2147486812" r:id="rId4"/>
    <p:sldLayoutId id="2147486811" r:id="rId5"/>
    <p:sldLayoutId id="2147486810" r:id="rId6"/>
    <p:sldLayoutId id="2147486809" r:id="rId7"/>
    <p:sldLayoutId id="2147486808" r:id="rId8"/>
    <p:sldLayoutId id="2147486807" r:id="rId9"/>
    <p:sldLayoutId id="2147486806" r:id="rId10"/>
    <p:sldLayoutId id="2147486805" r:id="rId11"/>
    <p:sldLayoutId id="2147486804" r:id="rId12"/>
    <p:sldLayoutId id="2147486803" r:id="rId13"/>
  </p:sldLayoutIdLst>
  <p:hf hdr="0" ftr="0" dt="0"/>
  <p:txStyles>
    <p:title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p:titleStyle>
    <p:body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D38131-C4BA-4D4D-91BB-6ADCA5A2E6BA}"/>
              </a:ext>
            </a:extLst>
          </p:cNvPr>
          <p:cNvSpPr>
            <a:spLocks noGrp="1"/>
          </p:cNvSpPr>
          <p:nvPr>
            <p:ph type="title"/>
          </p:nvPr>
        </p:nvSpPr>
        <p:spPr>
          <a:xfrm>
            <a:off x="792163" y="344488"/>
            <a:ext cx="9937750" cy="1252537"/>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4C45D832-9C74-4895-8560-BD960A1530D9}"/>
              </a:ext>
            </a:extLst>
          </p:cNvPr>
          <p:cNvSpPr>
            <a:spLocks noGrp="1"/>
          </p:cNvSpPr>
          <p:nvPr>
            <p:ph type="body" idx="1"/>
          </p:nvPr>
        </p:nvSpPr>
        <p:spPr>
          <a:xfrm>
            <a:off x="792163" y="1725613"/>
            <a:ext cx="9937750" cy="4111625"/>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CC0D68F-00E8-4C6D-8968-DB0078D06A6F}"/>
              </a:ext>
            </a:extLst>
          </p:cNvPr>
          <p:cNvSpPr>
            <a:spLocks noGrp="1"/>
          </p:cNvSpPr>
          <p:nvPr>
            <p:ph type="dt" sz="half" idx="2"/>
          </p:nvPr>
        </p:nvSpPr>
        <p:spPr>
          <a:xfrm>
            <a:off x="792163" y="6005513"/>
            <a:ext cx="2592387"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796DF5B9-962D-4DF2-ADBB-D2F6FBD1209D}" type="datetimeFigureOut">
              <a:rPr lang="ru-RU" smtClean="0"/>
              <a:t>21.04.2025</a:t>
            </a:fld>
            <a:endParaRPr lang="ru-RU"/>
          </a:p>
        </p:txBody>
      </p:sp>
      <p:sp>
        <p:nvSpPr>
          <p:cNvPr id="5" name="Нижний колонтитул 4">
            <a:extLst>
              <a:ext uri="{FF2B5EF4-FFF2-40B4-BE49-F238E27FC236}">
                <a16:creationId xmlns:a16="http://schemas.microsoft.com/office/drawing/2014/main" id="{D002CCA4-2D16-47EF-8650-75C098CEECA8}"/>
              </a:ext>
            </a:extLst>
          </p:cNvPr>
          <p:cNvSpPr>
            <a:spLocks noGrp="1"/>
          </p:cNvSpPr>
          <p:nvPr>
            <p:ph type="ftr" sz="quarter" idx="3"/>
          </p:nvPr>
        </p:nvSpPr>
        <p:spPr>
          <a:xfrm>
            <a:off x="3816350" y="6005513"/>
            <a:ext cx="3889375" cy="3460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7BAA55C-1E65-4A23-B450-CC091995AEAA}"/>
              </a:ext>
            </a:extLst>
          </p:cNvPr>
          <p:cNvSpPr>
            <a:spLocks noGrp="1"/>
          </p:cNvSpPr>
          <p:nvPr>
            <p:ph type="sldNum" sz="quarter" idx="4"/>
          </p:nvPr>
        </p:nvSpPr>
        <p:spPr>
          <a:xfrm>
            <a:off x="8137525" y="6005513"/>
            <a:ext cx="2592388" cy="346075"/>
          </a:xfrm>
          <a:prstGeom prst="rect">
            <a:avLst/>
          </a:prstGeom>
        </p:spPr>
        <p:txBody>
          <a:bodyPr vert="horz" lIns="91440" tIns="45720" rIns="91440" bIns="45720" rtlCol="0" anchor="ctr"/>
          <a:lstStyle>
            <a:lvl1pPr algn="r">
              <a:defRPr sz="1200">
                <a:solidFill>
                  <a:schemeClr val="tx1">
                    <a:tint val="75000"/>
                  </a:schemeClr>
                </a:solidFill>
              </a:defRPr>
            </a:lvl1pPr>
          </a:lstStyle>
          <a:p>
            <a:fld id="{46936B5A-D221-4118-8F8C-47BFEAED83A4}" type="slidenum">
              <a:rPr lang="ru-RU" smtClean="0"/>
              <a:t>‹#›</a:t>
            </a:fld>
            <a:endParaRPr lang="ru-RU"/>
          </a:p>
        </p:txBody>
      </p:sp>
    </p:spTree>
    <p:extLst>
      <p:ext uri="{BB962C8B-B14F-4D97-AF65-F5344CB8AC3E}">
        <p14:creationId xmlns:p14="http://schemas.microsoft.com/office/powerpoint/2010/main" val="3311067908"/>
      </p:ext>
    </p:extLst>
  </p:cSld>
  <p:clrMap bg1="lt1" tx1="dk1" bg2="lt2" tx2="dk2" accent1="accent1" accent2="accent2" accent3="accent3" accent4="accent4" accent5="accent5" accent6="accent6" hlink="hlink" folHlink="folHlink"/>
  <p:sldLayoutIdLst>
    <p:sldLayoutId id="2147486817" r:id="rId1"/>
    <p:sldLayoutId id="2147486818" r:id="rId2"/>
    <p:sldLayoutId id="2147486819" r:id="rId3"/>
    <p:sldLayoutId id="2147486820" r:id="rId4"/>
    <p:sldLayoutId id="2147486821" r:id="rId5"/>
    <p:sldLayoutId id="2147486822" r:id="rId6"/>
    <p:sldLayoutId id="2147486823" r:id="rId7"/>
    <p:sldLayoutId id="2147486824" r:id="rId8"/>
    <p:sldLayoutId id="2147486825" r:id="rId9"/>
    <p:sldLayoutId id="2147486826" r:id="rId10"/>
    <p:sldLayoutId id="2147486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6.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9.xml"/><Relationship Id="rId6" Type="http://schemas.openxmlformats.org/officeDocument/2006/relationships/image" Target="../media/image24.jpeg"/><Relationship Id="rId5" Type="http://schemas.openxmlformats.org/officeDocument/2006/relationships/image" Target="../media/image1.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a16="http://schemas.microsoft.com/office/drawing/2014/main" id="{DAECC4A6-F241-4108-A7AB-ABA18DFF55F2}"/>
              </a:ext>
            </a:extLst>
          </p:cNvPr>
          <p:cNvSpPr txBox="1">
            <a:spLocks noChangeArrowheads="1"/>
          </p:cNvSpPr>
          <p:nvPr/>
        </p:nvSpPr>
        <p:spPr bwMode="auto">
          <a:xfrm>
            <a:off x="5761037" y="1727919"/>
            <a:ext cx="184150" cy="11874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lgn="ctr"/>
            <a:br>
              <a:rPr lang="ru-RU" altLang="ru-RU" sz="2400" b="0">
                <a:solidFill>
                  <a:schemeClr val="tx1"/>
                </a:solidFill>
                <a:cs typeface="Arial" panose="020B0604020202020204" pitchFamily="34" charset="0"/>
              </a:rPr>
            </a:br>
            <a:endParaRPr lang="en-US" altLang="ru-RU" sz="2400" b="0">
              <a:solidFill>
                <a:schemeClr val="tx1"/>
              </a:solidFill>
              <a:cs typeface="Arial" panose="020B0604020202020204" pitchFamily="34" charset="0"/>
            </a:endParaRPr>
          </a:p>
          <a:p>
            <a:pPr algn="ctr"/>
            <a:endParaRPr lang="ru-RU" altLang="ru-RU" sz="2400" b="0">
              <a:solidFill>
                <a:schemeClr val="tx1"/>
              </a:solidFill>
              <a:cs typeface="Arial" panose="020B0604020202020204" pitchFamily="34" charset="0"/>
            </a:endParaRPr>
          </a:p>
        </p:txBody>
      </p:sp>
      <p:sp>
        <p:nvSpPr>
          <p:cNvPr id="67599" name="Rectangle 13">
            <a:extLst>
              <a:ext uri="{FF2B5EF4-FFF2-40B4-BE49-F238E27FC236}">
                <a16:creationId xmlns:a16="http://schemas.microsoft.com/office/drawing/2014/main" id="{2EFB2DEC-B18A-43CD-995B-184A700D61F4}"/>
              </a:ext>
            </a:extLst>
          </p:cNvPr>
          <p:cNvSpPr>
            <a:spLocks noGrp="1" noChangeArrowheads="1"/>
          </p:cNvSpPr>
          <p:nvPr>
            <p:ph type="ctrTitle"/>
          </p:nvPr>
        </p:nvSpPr>
        <p:spPr bwMode="auto">
          <a:xfrm>
            <a:off x="576461" y="1079847"/>
            <a:ext cx="8642350" cy="225583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ctr"/>
          <a:lstStyle/>
          <a:p>
            <a:pPr algn="l">
              <a:lnSpc>
                <a:spcPts val="4500"/>
              </a:lnSpc>
            </a:pPr>
            <a:r>
              <a:rPr lang="ru-RU" altLang="ru-RU" sz="5400" dirty="0">
                <a:latin typeface="Montserrat ExtraBold" panose="00000900000000000000" pitchFamily="2" charset="-52"/>
              </a:rPr>
              <a:t>Самое важное про</a:t>
            </a:r>
            <a:br>
              <a:rPr lang="en-US" altLang="ru-RU" sz="5400" dirty="0">
                <a:latin typeface="Montserrat ExtraBold" panose="00000900000000000000" pitchFamily="2" charset="-52"/>
              </a:rPr>
            </a:br>
            <a:r>
              <a:rPr lang="ru-RU" altLang="ru-RU" sz="5400" dirty="0">
                <a:latin typeface="Montserrat ExtraBold" panose="00000900000000000000" pitchFamily="2" charset="-52"/>
              </a:rPr>
              <a:t>1С-</a:t>
            </a:r>
            <a:r>
              <a:rPr lang="ru-RU" altLang="ru-RU" sz="5400" dirty="0">
                <a:solidFill>
                  <a:srgbClr val="E52821"/>
                </a:solidFill>
                <a:latin typeface="Montserrat ExtraBold" panose="00000900000000000000" pitchFamily="2" charset="-52"/>
              </a:rPr>
              <a:t>ЭДО</a:t>
            </a:r>
          </a:p>
        </p:txBody>
      </p:sp>
      <p:sp>
        <p:nvSpPr>
          <p:cNvPr id="5" name="Rectangle 10">
            <a:extLst>
              <a:ext uri="{FF2B5EF4-FFF2-40B4-BE49-F238E27FC236}">
                <a16:creationId xmlns:a16="http://schemas.microsoft.com/office/drawing/2014/main" id="{425D8542-149C-463A-ABF9-A938D5A0CD38}"/>
              </a:ext>
            </a:extLst>
          </p:cNvPr>
          <p:cNvSpPr>
            <a:spLocks noChangeArrowheads="1"/>
          </p:cNvSpPr>
          <p:nvPr/>
        </p:nvSpPr>
        <p:spPr bwMode="auto">
          <a:xfrm>
            <a:off x="576461" y="3168079"/>
            <a:ext cx="3706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txBody>
          <a:bodyPr wrap="none">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defRPr/>
            </a:pPr>
            <a:r>
              <a:rPr lang="ru-RU" sz="1400" b="0" dirty="0">
                <a:solidFill>
                  <a:schemeClr val="tx1"/>
                </a:solidFill>
                <a:latin typeface="Montserrat SemiBold" panose="00000700000000000000" pitchFamily="2" charset="-52"/>
              </a:rPr>
              <a:t>Головин</a:t>
            </a:r>
            <a:r>
              <a:rPr lang="ru-RU" sz="1400" b="0" dirty="0">
                <a:latin typeface="Montserrat SemiBold" panose="00000700000000000000" pitchFamily="2" charset="-52"/>
              </a:rPr>
              <a:t> </a:t>
            </a:r>
            <a:r>
              <a:rPr lang="ru-RU" sz="1400" b="0" dirty="0">
                <a:solidFill>
                  <a:schemeClr val="tx1"/>
                </a:solidFill>
                <a:latin typeface="Montserrat SemiBold" panose="00000700000000000000" pitchFamily="2" charset="-52"/>
              </a:rPr>
              <a:t>Денис</a:t>
            </a:r>
          </a:p>
          <a:p>
            <a:pPr>
              <a:defRPr/>
            </a:pPr>
            <a:r>
              <a:rPr lang="ru-RU" sz="1400" b="0" dirty="0">
                <a:solidFill>
                  <a:schemeClr val="tx1"/>
                </a:solidFill>
                <a:latin typeface="Montserrat SemiBold" panose="00000700000000000000" pitchFamily="2" charset="-52"/>
              </a:rPr>
              <a:t>Менеджер по продвижению 1С-ЭДО</a:t>
            </a:r>
          </a:p>
        </p:txBody>
      </p:sp>
      <p:sp>
        <p:nvSpPr>
          <p:cNvPr id="2" name="Прямоугольник 1">
            <a:extLst>
              <a:ext uri="{FF2B5EF4-FFF2-40B4-BE49-F238E27FC236}">
                <a16:creationId xmlns:a16="http://schemas.microsoft.com/office/drawing/2014/main" id="{5DC7792A-93BE-482A-AFEE-09AC05AF9A3B}"/>
              </a:ext>
            </a:extLst>
          </p:cNvPr>
          <p:cNvSpPr/>
          <p:nvPr/>
        </p:nvSpPr>
        <p:spPr bwMode="auto">
          <a:xfrm>
            <a:off x="11305653" y="5956955"/>
            <a:ext cx="216422" cy="52322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2"/>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Tree>
  </p:cSld>
  <p:clrMapOvr>
    <a:masterClrMapping/>
  </p:clrMapOvr>
  <p:transition spd="slow">
    <p:strips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A1E3B8-BD14-463C-AF6E-5CF928367609}"/>
              </a:ext>
            </a:extLst>
          </p:cNvPr>
          <p:cNvSpPr/>
          <p:nvPr/>
        </p:nvSpPr>
        <p:spPr>
          <a:xfrm>
            <a:off x="0" y="6480175"/>
            <a:ext cx="1526380" cy="415498"/>
          </a:xfrm>
          <a:prstGeom prst="rect">
            <a:avLst/>
          </a:prstGeom>
        </p:spPr>
        <p:txBody>
          <a:bodyPr wrap="none">
            <a:spAutoFit/>
          </a:bodyPr>
          <a:lstStyle/>
          <a:p>
            <a:r>
              <a:rPr lang="ru-RU" dirty="0"/>
              <a:t>000015927</a:t>
            </a:r>
          </a:p>
        </p:txBody>
      </p:sp>
      <p:pic>
        <p:nvPicPr>
          <p:cNvPr id="6" name="Рисунок 5">
            <a:extLst>
              <a:ext uri="{FF2B5EF4-FFF2-40B4-BE49-F238E27FC236}">
                <a16:creationId xmlns:a16="http://schemas.microsoft.com/office/drawing/2014/main" id="{2184CFD9-668F-405D-A874-2826F2C9D027}"/>
              </a:ext>
            </a:extLst>
          </p:cNvPr>
          <p:cNvPicPr>
            <a:picLocks noChangeAspect="1"/>
          </p:cNvPicPr>
          <p:nvPr/>
        </p:nvPicPr>
        <p:blipFill>
          <a:blip r:embed="rId3"/>
          <a:stretch>
            <a:fillRect/>
          </a:stretch>
        </p:blipFill>
        <p:spPr>
          <a:xfrm>
            <a:off x="293298" y="4033417"/>
            <a:ext cx="5010407" cy="2375022"/>
          </a:xfrm>
          <a:prstGeom prst="rect">
            <a:avLst/>
          </a:prstGeom>
        </p:spPr>
      </p:pic>
      <p:pic>
        <p:nvPicPr>
          <p:cNvPr id="7" name="Рисунок 6">
            <a:extLst>
              <a:ext uri="{FF2B5EF4-FFF2-40B4-BE49-F238E27FC236}">
                <a16:creationId xmlns:a16="http://schemas.microsoft.com/office/drawing/2014/main" id="{9861430E-3583-453E-AF61-B1ABC4E14569}"/>
              </a:ext>
            </a:extLst>
          </p:cNvPr>
          <p:cNvPicPr>
            <a:picLocks noChangeAspect="1"/>
          </p:cNvPicPr>
          <p:nvPr/>
        </p:nvPicPr>
        <p:blipFill>
          <a:blip r:embed="rId4"/>
          <a:stretch>
            <a:fillRect/>
          </a:stretch>
        </p:blipFill>
        <p:spPr>
          <a:xfrm>
            <a:off x="5859188" y="4033417"/>
            <a:ext cx="5346975" cy="2095608"/>
          </a:xfrm>
          <a:prstGeom prst="rect">
            <a:avLst/>
          </a:prstGeom>
        </p:spPr>
      </p:pic>
      <p:pic>
        <p:nvPicPr>
          <p:cNvPr id="8" name="Рисунок 7">
            <a:extLst>
              <a:ext uri="{FF2B5EF4-FFF2-40B4-BE49-F238E27FC236}">
                <a16:creationId xmlns:a16="http://schemas.microsoft.com/office/drawing/2014/main" id="{2BF0DB9E-6D11-44EF-828F-B228503129A0}"/>
              </a:ext>
            </a:extLst>
          </p:cNvPr>
          <p:cNvPicPr>
            <a:picLocks noChangeAspect="1"/>
          </p:cNvPicPr>
          <p:nvPr/>
        </p:nvPicPr>
        <p:blipFill>
          <a:blip r:embed="rId5"/>
          <a:stretch>
            <a:fillRect/>
          </a:stretch>
        </p:blipFill>
        <p:spPr>
          <a:xfrm>
            <a:off x="5266853" y="4916733"/>
            <a:ext cx="854224" cy="854224"/>
          </a:xfrm>
          <a:prstGeom prst="rect">
            <a:avLst/>
          </a:prstGeom>
          <a:effectLst>
            <a:outerShdw blurRad="292100" dist="38100" dir="5400000" algn="t" rotWithShape="0">
              <a:prstClr val="black">
                <a:alpha val="24000"/>
              </a:prstClr>
            </a:outerShdw>
          </a:effectLst>
        </p:spPr>
      </p:pic>
      <p:sp>
        <p:nvSpPr>
          <p:cNvPr id="9" name="Прямоугольник 8">
            <a:extLst>
              <a:ext uri="{FF2B5EF4-FFF2-40B4-BE49-F238E27FC236}">
                <a16:creationId xmlns:a16="http://schemas.microsoft.com/office/drawing/2014/main" id="{B860C9AA-1308-4153-8EB9-A497B05DC596}"/>
              </a:ext>
            </a:extLst>
          </p:cNvPr>
          <p:cNvSpPr/>
          <p:nvPr/>
        </p:nvSpPr>
        <p:spPr>
          <a:xfrm>
            <a:off x="328969" y="1610612"/>
            <a:ext cx="10877194" cy="2277547"/>
          </a:xfrm>
          <a:prstGeom prst="rect">
            <a:avLst/>
          </a:prstGeom>
        </p:spPr>
        <p:txBody>
          <a:bodyPr wrap="square">
            <a:spAutoFit/>
          </a:bodyPr>
          <a:lstStyle/>
          <a:p>
            <a:pPr>
              <a:spcBef>
                <a:spcPts val="0"/>
              </a:spcBef>
            </a:pPr>
            <a:r>
              <a:rPr lang="ru-RU" b="0" dirty="0">
                <a:solidFill>
                  <a:schemeClr val="tx1"/>
                </a:solidFill>
                <a:latin typeface="Montserrat SemiBold" panose="00000700000000000000" pitchFamily="2" charset="-52"/>
              </a:rPr>
              <a:t>Изменена логика</a:t>
            </a:r>
            <a:r>
              <a:rPr lang="ru-RU" b="0" dirty="0">
                <a:solidFill>
                  <a:schemeClr val="tx1"/>
                </a:solidFill>
                <a:latin typeface="Montserrat Medium" panose="00000600000000000000" pitchFamily="2" charset="-52"/>
              </a:rPr>
              <a:t> установки статусов транспортных контейнеров</a:t>
            </a:r>
            <a:br>
              <a:rPr lang="ru-RU" b="0" dirty="0">
                <a:solidFill>
                  <a:schemeClr val="tx1"/>
                </a:solidFill>
                <a:latin typeface="Montserrat Medium" panose="00000600000000000000" pitchFamily="2" charset="-52"/>
              </a:rPr>
            </a:br>
            <a:r>
              <a:rPr lang="ru-RU" sz="1800" b="0" dirty="0">
                <a:solidFill>
                  <a:schemeClr val="tx1"/>
                </a:solidFill>
                <a:latin typeface="Montserrat Light" panose="00000400000000000000" pitchFamily="2" charset="-52"/>
              </a:rPr>
              <a:t>Теперь, когда загружается контейнер, он автоматически получает статус "К распаковке", а не "Неизвестный". Статус "Неизвестный" присваивается только в случае неудачной распаковки</a:t>
            </a:r>
          </a:p>
          <a:p>
            <a:pPr>
              <a:spcBef>
                <a:spcPts val="1200"/>
              </a:spcBef>
            </a:pPr>
            <a:r>
              <a:rPr lang="ru-RU" b="0" dirty="0">
                <a:solidFill>
                  <a:schemeClr val="tx1"/>
                </a:solidFill>
                <a:latin typeface="Montserrat Medium" panose="00000600000000000000" pitchFamily="2" charset="-52"/>
              </a:rPr>
              <a:t>Автоматическая </a:t>
            </a:r>
            <a:r>
              <a:rPr lang="ru-RU" b="0" dirty="0" err="1">
                <a:solidFill>
                  <a:schemeClr val="tx1"/>
                </a:solidFill>
                <a:latin typeface="Montserrat SemiBold" panose="00000700000000000000" pitchFamily="2" charset="-52"/>
              </a:rPr>
              <a:t>дораспаковка</a:t>
            </a:r>
            <a:r>
              <a:rPr lang="ru-RU" b="0" dirty="0">
                <a:solidFill>
                  <a:schemeClr val="tx1"/>
                </a:solidFill>
                <a:latin typeface="Montserrat Medium" panose="00000600000000000000" pitchFamily="2" charset="-52"/>
              </a:rPr>
              <a:t> служебных сообщений</a:t>
            </a:r>
          </a:p>
          <a:p>
            <a:r>
              <a:rPr lang="ru-RU" sz="1800" b="0" dirty="0">
                <a:solidFill>
                  <a:schemeClr val="tx1"/>
                </a:solidFill>
                <a:latin typeface="Montserrat Light" panose="00000400000000000000" pitchFamily="2" charset="-52"/>
              </a:rPr>
              <a:t>Если они поступили раньше основного документа</a:t>
            </a:r>
          </a:p>
          <a:p>
            <a:endParaRPr lang="ru-RU" sz="1800" dirty="0">
              <a:solidFill>
                <a:schemeClr val="tx1"/>
              </a:solidFill>
              <a:latin typeface="Montserrat Light" panose="00000400000000000000" pitchFamily="2" charset="-52"/>
            </a:endParaRPr>
          </a:p>
        </p:txBody>
      </p:sp>
      <p:sp>
        <p:nvSpPr>
          <p:cNvPr id="10" name="TextBox 9">
            <a:extLst>
              <a:ext uri="{FF2B5EF4-FFF2-40B4-BE49-F238E27FC236}">
                <a16:creationId xmlns:a16="http://schemas.microsoft.com/office/drawing/2014/main" id="{07F6B56B-B7FE-45FA-AE01-B7B52577D9FB}"/>
              </a:ext>
            </a:extLst>
          </p:cNvPr>
          <p:cNvSpPr txBox="1"/>
          <p:nvPr/>
        </p:nvSpPr>
        <p:spPr>
          <a:xfrm>
            <a:off x="315912" y="3616677"/>
            <a:ext cx="2218433" cy="415498"/>
          </a:xfrm>
          <a:prstGeom prst="rect">
            <a:avLst/>
          </a:prstGeom>
          <a:noFill/>
        </p:spPr>
        <p:txBody>
          <a:bodyPr wrap="square" rtlCol="0">
            <a:spAutoFit/>
          </a:bodyPr>
          <a:lstStyle/>
          <a:p>
            <a:r>
              <a:rPr lang="ru-RU" dirty="0">
                <a:solidFill>
                  <a:srgbClr val="292929"/>
                </a:solidFill>
                <a:latin typeface="Montserrat Medium" panose="00000600000000000000" pitchFamily="2" charset="-52"/>
              </a:rPr>
              <a:t>Было</a:t>
            </a:r>
          </a:p>
        </p:txBody>
      </p:sp>
      <p:sp>
        <p:nvSpPr>
          <p:cNvPr id="11" name="TextBox 10">
            <a:extLst>
              <a:ext uri="{FF2B5EF4-FFF2-40B4-BE49-F238E27FC236}">
                <a16:creationId xmlns:a16="http://schemas.microsoft.com/office/drawing/2014/main" id="{C79D852D-8628-43A9-BB08-0029288CD916}"/>
              </a:ext>
            </a:extLst>
          </p:cNvPr>
          <p:cNvSpPr txBox="1"/>
          <p:nvPr/>
        </p:nvSpPr>
        <p:spPr>
          <a:xfrm>
            <a:off x="5856910" y="3617919"/>
            <a:ext cx="5088703" cy="415498"/>
          </a:xfrm>
          <a:prstGeom prst="rect">
            <a:avLst/>
          </a:prstGeom>
          <a:noFill/>
        </p:spPr>
        <p:txBody>
          <a:bodyPr wrap="square" rtlCol="0">
            <a:spAutoFit/>
          </a:bodyPr>
          <a:lstStyle/>
          <a:p>
            <a:r>
              <a:rPr lang="ru-RU" dirty="0">
                <a:solidFill>
                  <a:srgbClr val="FFDE07"/>
                </a:solidFill>
                <a:latin typeface="Montserrat Medium" panose="00000600000000000000" pitchFamily="2" charset="-52"/>
              </a:rPr>
              <a:t>Все документы распакуются сами</a:t>
            </a:r>
          </a:p>
        </p:txBody>
      </p:sp>
      <p:sp>
        <p:nvSpPr>
          <p:cNvPr id="12" name="Заголовок 3">
            <a:extLst>
              <a:ext uri="{FF2B5EF4-FFF2-40B4-BE49-F238E27FC236}">
                <a16:creationId xmlns:a16="http://schemas.microsoft.com/office/drawing/2014/main" id="{26C1D8C4-FECC-4421-AA47-6A476D5FE577}"/>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Распаковка транспортных</a:t>
            </a:r>
            <a:br>
              <a:rPr lang="ru-RU" sz="2800" dirty="0">
                <a:latin typeface="Montserrat SemiBold" panose="00000700000000000000" pitchFamily="2" charset="-52"/>
              </a:rPr>
            </a:br>
            <a:r>
              <a:rPr lang="ru-RU" sz="2800" dirty="0">
                <a:latin typeface="Montserrat SemiBold" panose="00000700000000000000" pitchFamily="2" charset="-52"/>
              </a:rPr>
              <a:t>контейнеров</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3551335318"/>
      </p:ext>
    </p:extLst>
  </p:cSld>
  <p:clrMapOvr>
    <a:masterClrMapping/>
  </p:clrMapOvr>
  <p:transition spd="slow">
    <p:strips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F31B920-1351-4DED-AF52-2107B8D3B12B}"/>
              </a:ext>
            </a:extLst>
          </p:cNvPr>
          <p:cNvSpPr/>
          <p:nvPr/>
        </p:nvSpPr>
        <p:spPr>
          <a:xfrm>
            <a:off x="0" y="6467124"/>
            <a:ext cx="1526380" cy="415498"/>
          </a:xfrm>
          <a:prstGeom prst="rect">
            <a:avLst/>
          </a:prstGeom>
        </p:spPr>
        <p:txBody>
          <a:bodyPr wrap="none">
            <a:spAutoFit/>
          </a:bodyPr>
          <a:lstStyle/>
          <a:p>
            <a:r>
              <a:rPr lang="ru-RU"/>
              <a:t>000015022</a:t>
            </a:r>
            <a:endParaRPr lang="ru-RU" dirty="0"/>
          </a:p>
        </p:txBody>
      </p:sp>
      <p:pic>
        <p:nvPicPr>
          <p:cNvPr id="8" name="Picture 2" descr="https://lh6.googleusercontent.com/proxy/Ale2gaX6bS4AwOggAH8hwLJznHX_iPtOppswt_ZLGqZ0MWrXJfnKjvFku2bCjwfqftLMIzpWi3EWd9QC85idhUfS_ZhOboJ8Ohb3F7sWD_Zel8MU-DJ-SMYgMjK355hj3VeZg46ca09IbAEpsto4QMptcHu_z5TBEiGxSMs=s0-d">
            <a:extLst>
              <a:ext uri="{FF2B5EF4-FFF2-40B4-BE49-F238E27FC236}">
                <a16:creationId xmlns:a16="http://schemas.microsoft.com/office/drawing/2014/main" id="{2449BA0C-AE14-438C-B73B-D20A1B70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682" y="271836"/>
            <a:ext cx="1161732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a:extLst>
              <a:ext uri="{FF2B5EF4-FFF2-40B4-BE49-F238E27FC236}">
                <a16:creationId xmlns:a16="http://schemas.microsoft.com/office/drawing/2014/main" id="{EC90AFEF-7BC7-4724-AF19-E642281F0A57}"/>
              </a:ext>
            </a:extLst>
          </p:cNvPr>
          <p:cNvPicPr>
            <a:picLocks noChangeAspect="1"/>
          </p:cNvPicPr>
          <p:nvPr/>
        </p:nvPicPr>
        <p:blipFill>
          <a:blip r:embed="rId4"/>
          <a:stretch>
            <a:fillRect/>
          </a:stretch>
        </p:blipFill>
        <p:spPr>
          <a:xfrm>
            <a:off x="6057959" y="1188212"/>
            <a:ext cx="7266553" cy="4541596"/>
          </a:xfrm>
          <a:prstGeom prst="rect">
            <a:avLst/>
          </a:prstGeom>
        </p:spPr>
      </p:pic>
      <p:pic>
        <p:nvPicPr>
          <p:cNvPr id="15" name="Рисунок 14">
            <a:extLst>
              <a:ext uri="{FF2B5EF4-FFF2-40B4-BE49-F238E27FC236}">
                <a16:creationId xmlns:a16="http://schemas.microsoft.com/office/drawing/2014/main" id="{BB9396A2-22F8-4B4E-B63E-6B674C9FCD23}"/>
              </a:ext>
            </a:extLst>
          </p:cNvPr>
          <p:cNvPicPr>
            <a:picLocks noChangeAspect="1"/>
          </p:cNvPicPr>
          <p:nvPr/>
        </p:nvPicPr>
        <p:blipFill>
          <a:blip r:embed="rId5">
            <a:extLst>
              <a:ext uri="{BEBA8EAE-BF5A-486C-A8C5-ECC9F3942E4B}">
                <a14:imgProps xmlns:a14="http://schemas.microsoft.com/office/drawing/2010/main">
                  <a14:imgLayer r:embed="rId6">
                    <a14:imgEffect>
                      <a14:artisticBlur radius="7"/>
                    </a14:imgEffect>
                  </a14:imgLayer>
                </a14:imgProps>
              </a:ext>
            </a:extLst>
          </a:blip>
          <a:srcRect/>
          <a:stretch>
            <a:fillRect/>
          </a:stretch>
        </p:blipFill>
        <p:spPr>
          <a:xfrm>
            <a:off x="6055325" y="1188212"/>
            <a:ext cx="7266552" cy="4541596"/>
          </a:xfrm>
          <a:custGeom>
            <a:avLst/>
            <a:gdLst>
              <a:gd name="connsiteX0" fmla="*/ 2066417 w 7266552"/>
              <a:gd name="connsiteY0" fmla="*/ 493973 h 4541596"/>
              <a:gd name="connsiteX1" fmla="*/ 2030412 w 7266552"/>
              <a:gd name="connsiteY1" fmla="*/ 529978 h 4541596"/>
              <a:gd name="connsiteX2" fmla="*/ 2030412 w 7266552"/>
              <a:gd name="connsiteY2" fmla="*/ 673992 h 4541596"/>
              <a:gd name="connsiteX3" fmla="*/ 2066417 w 7266552"/>
              <a:gd name="connsiteY3" fmla="*/ 709997 h 4541596"/>
              <a:gd name="connsiteX4" fmla="*/ 2210431 w 7266552"/>
              <a:gd name="connsiteY4" fmla="*/ 709997 h 4541596"/>
              <a:gd name="connsiteX5" fmla="*/ 2246436 w 7266552"/>
              <a:gd name="connsiteY5" fmla="*/ 673992 h 4541596"/>
              <a:gd name="connsiteX6" fmla="*/ 2246436 w 7266552"/>
              <a:gd name="connsiteY6" fmla="*/ 529978 h 4541596"/>
              <a:gd name="connsiteX7" fmla="*/ 2210431 w 7266552"/>
              <a:gd name="connsiteY7" fmla="*/ 493973 h 4541596"/>
              <a:gd name="connsiteX8" fmla="*/ 0 w 7266552"/>
              <a:gd name="connsiteY8" fmla="*/ 0 h 4541596"/>
              <a:gd name="connsiteX9" fmla="*/ 7266552 w 7266552"/>
              <a:gd name="connsiteY9" fmla="*/ 0 h 4541596"/>
              <a:gd name="connsiteX10" fmla="*/ 7266552 w 7266552"/>
              <a:gd name="connsiteY10" fmla="*/ 4541596 h 4541596"/>
              <a:gd name="connsiteX11" fmla="*/ 0 w 7266552"/>
              <a:gd name="connsiteY11" fmla="*/ 4541596 h 454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66552" h="4541596">
                <a:moveTo>
                  <a:pt x="2066417" y="493973"/>
                </a:moveTo>
                <a:cubicBezTo>
                  <a:pt x="2046532" y="493973"/>
                  <a:pt x="2030412" y="510093"/>
                  <a:pt x="2030412" y="529978"/>
                </a:cubicBezTo>
                <a:lnTo>
                  <a:pt x="2030412" y="673992"/>
                </a:lnTo>
                <a:cubicBezTo>
                  <a:pt x="2030412" y="693877"/>
                  <a:pt x="2046532" y="709997"/>
                  <a:pt x="2066417" y="709997"/>
                </a:cubicBezTo>
                <a:lnTo>
                  <a:pt x="2210431" y="709997"/>
                </a:lnTo>
                <a:cubicBezTo>
                  <a:pt x="2230316" y="709997"/>
                  <a:pt x="2246436" y="693877"/>
                  <a:pt x="2246436" y="673992"/>
                </a:cubicBezTo>
                <a:lnTo>
                  <a:pt x="2246436" y="529978"/>
                </a:lnTo>
                <a:cubicBezTo>
                  <a:pt x="2246436" y="510093"/>
                  <a:pt x="2230316" y="493973"/>
                  <a:pt x="2210431" y="493973"/>
                </a:cubicBezTo>
                <a:close/>
                <a:moveTo>
                  <a:pt x="0" y="0"/>
                </a:moveTo>
                <a:lnTo>
                  <a:pt x="7266552" y="0"/>
                </a:lnTo>
                <a:lnTo>
                  <a:pt x="7266552" y="4541596"/>
                </a:lnTo>
                <a:lnTo>
                  <a:pt x="0" y="4541596"/>
                </a:lnTo>
                <a:close/>
              </a:path>
            </a:pathLst>
          </a:custGeom>
        </p:spPr>
      </p:pic>
      <p:pic>
        <p:nvPicPr>
          <p:cNvPr id="7" name="Рисунок 6">
            <a:extLst>
              <a:ext uri="{FF2B5EF4-FFF2-40B4-BE49-F238E27FC236}">
                <a16:creationId xmlns:a16="http://schemas.microsoft.com/office/drawing/2014/main" id="{E6F1AB7F-EDB8-4253-9F77-037081449945}"/>
              </a:ext>
            </a:extLst>
          </p:cNvPr>
          <p:cNvPicPr>
            <a:picLocks noChangeAspect="1"/>
          </p:cNvPicPr>
          <p:nvPr/>
        </p:nvPicPr>
        <p:blipFill>
          <a:blip r:embed="rId7"/>
          <a:stretch>
            <a:fillRect/>
          </a:stretch>
        </p:blipFill>
        <p:spPr>
          <a:xfrm>
            <a:off x="216421" y="2046676"/>
            <a:ext cx="7980952" cy="1990476"/>
          </a:xfrm>
          <a:prstGeom prst="rect">
            <a:avLst/>
          </a:prstGeom>
          <a:ln w="28575">
            <a:solidFill>
              <a:schemeClr val="bg1">
                <a:lumMod val="85000"/>
              </a:schemeClr>
            </a:solidFill>
          </a:ln>
        </p:spPr>
      </p:pic>
      <p:pic>
        <p:nvPicPr>
          <p:cNvPr id="16" name="Рисунок 15">
            <a:extLst>
              <a:ext uri="{FF2B5EF4-FFF2-40B4-BE49-F238E27FC236}">
                <a16:creationId xmlns:a16="http://schemas.microsoft.com/office/drawing/2014/main" id="{C95FB35E-6F3A-451F-AFF7-B650F1417E00}"/>
              </a:ext>
            </a:extLst>
          </p:cNvPr>
          <p:cNvPicPr>
            <a:picLocks noChangeAspect="1"/>
          </p:cNvPicPr>
          <p:nvPr/>
        </p:nvPicPr>
        <p:blipFill>
          <a:blip r:embed="rId8"/>
          <a:stretch>
            <a:fillRect/>
          </a:stretch>
        </p:blipFill>
        <p:spPr>
          <a:xfrm rot="10800000">
            <a:off x="7201197" y="1712893"/>
            <a:ext cx="854224" cy="854224"/>
          </a:xfrm>
          <a:prstGeom prst="rect">
            <a:avLst/>
          </a:prstGeom>
          <a:effectLst>
            <a:outerShdw blurRad="292100" dist="38100" dir="5400000" algn="t" rotWithShape="0">
              <a:prstClr val="black">
                <a:alpha val="24000"/>
              </a:prstClr>
            </a:outerShdw>
          </a:effectLst>
        </p:spPr>
      </p:pic>
      <p:sp>
        <p:nvSpPr>
          <p:cNvPr id="17" name="TextBox 16">
            <a:extLst>
              <a:ext uri="{FF2B5EF4-FFF2-40B4-BE49-F238E27FC236}">
                <a16:creationId xmlns:a16="http://schemas.microsoft.com/office/drawing/2014/main" id="{2F56521C-0824-40D8-BA7C-EEE2B5E0D5EA}"/>
              </a:ext>
            </a:extLst>
          </p:cNvPr>
          <p:cNvSpPr txBox="1"/>
          <p:nvPr/>
        </p:nvSpPr>
        <p:spPr>
          <a:xfrm>
            <a:off x="215900" y="4201038"/>
            <a:ext cx="4939064" cy="1061829"/>
          </a:xfrm>
          <a:prstGeom prst="rect">
            <a:avLst/>
          </a:prstGeom>
          <a:noFill/>
        </p:spPr>
        <p:txBody>
          <a:bodyPr wrap="square" rtlCol="0">
            <a:spAutoFit/>
          </a:bodyPr>
          <a:lstStyle/>
          <a:p>
            <a:pPr>
              <a:spcAft>
                <a:spcPts val="600"/>
              </a:spcAft>
            </a:pPr>
            <a:r>
              <a:rPr lang="ru-RU" dirty="0">
                <a:solidFill>
                  <a:schemeClr val="tx1"/>
                </a:solidFill>
                <a:latin typeface="Montserrat Medium" panose="00000600000000000000" pitchFamily="2" charset="-52"/>
              </a:rPr>
              <a:t>Для абонентов «Калуга Астрал» предупреждение об отозванных сертификатах.</a:t>
            </a:r>
          </a:p>
        </p:txBody>
      </p:sp>
      <p:sp>
        <p:nvSpPr>
          <p:cNvPr id="18" name="Прямоугольник 17">
            <a:extLst>
              <a:ext uri="{FF2B5EF4-FFF2-40B4-BE49-F238E27FC236}">
                <a16:creationId xmlns:a16="http://schemas.microsoft.com/office/drawing/2014/main" id="{F93D2C34-5DD8-4C88-93AC-A9E5D17E7A70}"/>
              </a:ext>
            </a:extLst>
          </p:cNvPr>
          <p:cNvSpPr/>
          <p:nvPr/>
        </p:nvSpPr>
        <p:spPr>
          <a:xfrm>
            <a:off x="191831" y="5328319"/>
            <a:ext cx="4939064" cy="646331"/>
          </a:xfrm>
          <a:prstGeom prst="rect">
            <a:avLst/>
          </a:prstGeom>
        </p:spPr>
        <p:txBody>
          <a:bodyPr wrap="square">
            <a:spAutoFit/>
          </a:bodyPr>
          <a:lstStyle/>
          <a:p>
            <a:r>
              <a:rPr lang="ru-RU" sz="1800" dirty="0">
                <a:solidFill>
                  <a:schemeClr val="tx1"/>
                </a:solidFill>
                <a:latin typeface="Montserrat Light" panose="00000400000000000000" pitchFamily="2" charset="-52"/>
              </a:rPr>
              <a:t>Раньше информацию можно было увидеть только в журнале регистрации.</a:t>
            </a:r>
          </a:p>
        </p:txBody>
      </p:sp>
      <p:sp>
        <p:nvSpPr>
          <p:cNvPr id="11" name="Заголовок 3">
            <a:extLst>
              <a:ext uri="{FF2B5EF4-FFF2-40B4-BE49-F238E27FC236}">
                <a16:creationId xmlns:a16="http://schemas.microsoft.com/office/drawing/2014/main" id="{F0200174-E143-447B-9C30-C7F9B1D189DD}"/>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Отозванные сертификаты в УЗ</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2357806142"/>
      </p:ext>
    </p:extLst>
  </p:cSld>
  <p:clrMapOvr>
    <a:masterClrMapping/>
  </p:clrMapOvr>
  <p:transition spd="slow">
    <p:strips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AFB54B-D755-423D-8BB1-40A17B7D1A97}"/>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Контроль сертификатов</a:t>
            </a:r>
          </a:p>
        </p:txBody>
      </p:sp>
      <p:sp>
        <p:nvSpPr>
          <p:cNvPr id="3" name="Объект 2">
            <a:extLst>
              <a:ext uri="{FF2B5EF4-FFF2-40B4-BE49-F238E27FC236}">
                <a16:creationId xmlns:a16="http://schemas.microsoft.com/office/drawing/2014/main" id="{9F236550-7AB5-44A2-BDE7-DAFA57254FB2}"/>
              </a:ext>
            </a:extLst>
          </p:cNvPr>
          <p:cNvSpPr>
            <a:spLocks noGrp="1"/>
          </p:cNvSpPr>
          <p:nvPr>
            <p:ph idx="1"/>
          </p:nvPr>
        </p:nvSpPr>
        <p:spPr/>
        <p:txBody>
          <a:bodyPr/>
          <a:lstStyle/>
          <a:p>
            <a:pPr>
              <a:buFont typeface="Futura PT Demi" panose="020B0702020204020303" pitchFamily="34" charset="0"/>
              <a:buChar char="»"/>
            </a:pPr>
            <a:r>
              <a:rPr lang="ru-RU" dirty="0">
                <a:latin typeface="Montserrat Medium" panose="00000600000000000000" pitchFamily="2" charset="-52"/>
              </a:rPr>
              <a:t>Проверка ЭП теперь проходит с учетом срока действия ключа электронной подписи, если подпись без меток времени и истек срок действия ключа, то признать документы юридически значимыми НЕЛЬЗЯ</a:t>
            </a:r>
          </a:p>
          <a:p>
            <a:pPr>
              <a:buFont typeface="Futura PT Demi" panose="020B0702020204020303" pitchFamily="34" charset="0"/>
              <a:buChar char="»"/>
            </a:pPr>
            <a:endParaRPr lang="ru-RU" dirty="0">
              <a:latin typeface="Montserrat Medium" panose="00000600000000000000" pitchFamily="2" charset="-52"/>
            </a:endParaRPr>
          </a:p>
          <a:p>
            <a:r>
              <a:rPr lang="ru-RU" dirty="0">
                <a:latin typeface="Montserrat Medium" panose="00000600000000000000" pitchFamily="2" charset="-52"/>
              </a:rPr>
              <a:t>Программа не даст подписать документ и покажет предупреждение, если сертификат действующий, а срок действия ключа электронной подписи истек</a:t>
            </a:r>
          </a:p>
        </p:txBody>
      </p:sp>
      <p:sp>
        <p:nvSpPr>
          <p:cNvPr id="5" name="TextBox 4">
            <a:extLst>
              <a:ext uri="{FF2B5EF4-FFF2-40B4-BE49-F238E27FC236}">
                <a16:creationId xmlns:a16="http://schemas.microsoft.com/office/drawing/2014/main" id="{447A573A-F566-49C4-9B37-24D9B31318FC}"/>
              </a:ext>
            </a:extLst>
          </p:cNvPr>
          <p:cNvSpPr txBox="1"/>
          <p:nvPr/>
        </p:nvSpPr>
        <p:spPr>
          <a:xfrm>
            <a:off x="918783" y="5474076"/>
            <a:ext cx="8701409" cy="646331"/>
          </a:xfrm>
          <a:prstGeom prst="rect">
            <a:avLst/>
          </a:prstGeom>
          <a:noFill/>
        </p:spPr>
        <p:txBody>
          <a:bodyPr wrap="square" rtlCol="0">
            <a:spAutoFit/>
          </a:bodyPr>
          <a:lstStyle/>
          <a:p>
            <a:r>
              <a:rPr lang="ru-RU" sz="1800" dirty="0">
                <a:solidFill>
                  <a:schemeClr val="tx1"/>
                </a:solidFill>
                <a:latin typeface="Montserrat Medium" panose="00000600000000000000" pitchFamily="2" charset="-52"/>
              </a:rPr>
              <a:t>Рекомендуем проверить настройки,  подпись </a:t>
            </a:r>
            <a:r>
              <a:rPr lang="en-US" sz="1800" dirty="0" err="1">
                <a:solidFill>
                  <a:schemeClr val="tx1"/>
                </a:solidFill>
                <a:latin typeface="Montserrat Medium" panose="00000600000000000000" pitchFamily="2" charset="-52"/>
              </a:rPr>
              <a:t>CAdES</a:t>
            </a:r>
            <a:r>
              <a:rPr lang="en-US" sz="1800" dirty="0">
                <a:solidFill>
                  <a:schemeClr val="tx1"/>
                </a:solidFill>
                <a:latin typeface="Montserrat Medium" panose="00000600000000000000" pitchFamily="2" charset="-52"/>
              </a:rPr>
              <a:t>-T – </a:t>
            </a:r>
            <a:r>
              <a:rPr lang="ru-RU" sz="1800" dirty="0">
                <a:solidFill>
                  <a:schemeClr val="tx1"/>
                </a:solidFill>
                <a:latin typeface="Montserrat Medium" panose="00000600000000000000" pitchFamily="2" charset="-52"/>
              </a:rPr>
              <a:t>тип подписи по умолчанию в 1С-ЭДО</a:t>
            </a:r>
          </a:p>
        </p:txBody>
      </p:sp>
      <p:pic>
        <p:nvPicPr>
          <p:cNvPr id="6" name="Рисунок 5">
            <a:extLst>
              <a:ext uri="{FF2B5EF4-FFF2-40B4-BE49-F238E27FC236}">
                <a16:creationId xmlns:a16="http://schemas.microsoft.com/office/drawing/2014/main" id="{B1B44EBD-C61B-412F-81BC-C1D3833F44E1}"/>
              </a:ext>
            </a:extLst>
          </p:cNvPr>
          <p:cNvPicPr>
            <a:picLocks noChangeAspect="1"/>
          </p:cNvPicPr>
          <p:nvPr/>
        </p:nvPicPr>
        <p:blipFill>
          <a:blip r:embed="rId3"/>
          <a:stretch>
            <a:fillRect/>
          </a:stretch>
        </p:blipFill>
        <p:spPr>
          <a:xfrm>
            <a:off x="189757" y="5434038"/>
            <a:ext cx="710208" cy="710208"/>
          </a:xfrm>
          <a:prstGeom prst="rect">
            <a:avLst/>
          </a:prstGeom>
        </p:spPr>
      </p:pic>
    </p:spTree>
    <p:extLst>
      <p:ext uri="{BB962C8B-B14F-4D97-AF65-F5344CB8AC3E}">
        <p14:creationId xmlns:p14="http://schemas.microsoft.com/office/powerpoint/2010/main" val="3641121446"/>
      </p:ext>
    </p:extLst>
  </p:cSld>
  <p:clrMapOvr>
    <a:masterClrMapping/>
  </p:clrMapOvr>
  <p:transition spd="slow">
    <p:strips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A1E3B8-BD14-463C-AF6E-5CF928367609}"/>
              </a:ext>
            </a:extLst>
          </p:cNvPr>
          <p:cNvSpPr/>
          <p:nvPr/>
        </p:nvSpPr>
        <p:spPr>
          <a:xfrm>
            <a:off x="0" y="6480175"/>
            <a:ext cx="1526380" cy="415498"/>
          </a:xfrm>
          <a:prstGeom prst="rect">
            <a:avLst/>
          </a:prstGeom>
        </p:spPr>
        <p:txBody>
          <a:bodyPr wrap="none">
            <a:spAutoFit/>
          </a:bodyPr>
          <a:lstStyle/>
          <a:p>
            <a:r>
              <a:rPr lang="ru-RU" dirty="0"/>
              <a:t>000014585</a:t>
            </a:r>
          </a:p>
        </p:txBody>
      </p:sp>
      <p:pic>
        <p:nvPicPr>
          <p:cNvPr id="3" name="Рисунок 2">
            <a:extLst>
              <a:ext uri="{FF2B5EF4-FFF2-40B4-BE49-F238E27FC236}">
                <a16:creationId xmlns:a16="http://schemas.microsoft.com/office/drawing/2014/main" id="{456C07DD-1AB9-40D5-8D6A-6D3FA5D959AA}"/>
              </a:ext>
            </a:extLst>
          </p:cNvPr>
          <p:cNvPicPr>
            <a:picLocks noChangeAspect="1"/>
          </p:cNvPicPr>
          <p:nvPr/>
        </p:nvPicPr>
        <p:blipFill>
          <a:blip r:embed="rId3"/>
          <a:stretch>
            <a:fillRect/>
          </a:stretch>
        </p:blipFill>
        <p:spPr>
          <a:xfrm>
            <a:off x="239613" y="2159967"/>
            <a:ext cx="5249095" cy="3437538"/>
          </a:xfrm>
          <a:prstGeom prst="rect">
            <a:avLst/>
          </a:prstGeom>
        </p:spPr>
      </p:pic>
      <p:pic>
        <p:nvPicPr>
          <p:cNvPr id="1027" name="Picture 3">
            <a:extLst>
              <a:ext uri="{FF2B5EF4-FFF2-40B4-BE49-F238E27FC236}">
                <a16:creationId xmlns:a16="http://schemas.microsoft.com/office/drawing/2014/main" id="{5C5C2225-598B-439C-B8A4-11D548DA28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05" r="39058" b="-1"/>
          <a:stretch/>
        </p:blipFill>
        <p:spPr bwMode="auto">
          <a:xfrm>
            <a:off x="5958875" y="2231975"/>
            <a:ext cx="5247288" cy="343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821CF14-30AC-42BE-87FE-68273B32EAD7}"/>
              </a:ext>
            </a:extLst>
          </p:cNvPr>
          <p:cNvSpPr txBox="1"/>
          <p:nvPr/>
        </p:nvSpPr>
        <p:spPr>
          <a:xfrm>
            <a:off x="266526" y="1439887"/>
            <a:ext cx="2218433" cy="738664"/>
          </a:xfrm>
          <a:prstGeom prst="rect">
            <a:avLst/>
          </a:prstGeom>
          <a:noFill/>
        </p:spPr>
        <p:txBody>
          <a:bodyPr wrap="square" rtlCol="0">
            <a:spAutoFit/>
          </a:bodyPr>
          <a:lstStyle/>
          <a:p>
            <a:r>
              <a:rPr lang="ru-RU" dirty="0">
                <a:solidFill>
                  <a:srgbClr val="FEDD00"/>
                </a:solidFill>
                <a:latin typeface="Montserrat Medium" panose="00000600000000000000" pitchFamily="2" charset="-52"/>
              </a:rPr>
              <a:t>Расширенный</a:t>
            </a:r>
            <a:r>
              <a:rPr lang="ru-RU" dirty="0">
                <a:solidFill>
                  <a:schemeClr val="tx1"/>
                </a:solidFill>
                <a:latin typeface="Montserrat Medium" panose="00000600000000000000" pitchFamily="2" charset="-52"/>
              </a:rPr>
              <a:t> интерфейс</a:t>
            </a:r>
          </a:p>
        </p:txBody>
      </p:sp>
      <p:sp>
        <p:nvSpPr>
          <p:cNvPr id="9" name="TextBox 8">
            <a:extLst>
              <a:ext uri="{FF2B5EF4-FFF2-40B4-BE49-F238E27FC236}">
                <a16:creationId xmlns:a16="http://schemas.microsoft.com/office/drawing/2014/main" id="{E9042359-057E-42A9-9459-91AE0F9D4B81}"/>
              </a:ext>
            </a:extLst>
          </p:cNvPr>
          <p:cNvSpPr txBox="1"/>
          <p:nvPr/>
        </p:nvSpPr>
        <p:spPr>
          <a:xfrm>
            <a:off x="5958875" y="1421303"/>
            <a:ext cx="2218433" cy="738664"/>
          </a:xfrm>
          <a:prstGeom prst="rect">
            <a:avLst/>
          </a:prstGeom>
          <a:noFill/>
        </p:spPr>
        <p:txBody>
          <a:bodyPr wrap="square" rtlCol="0">
            <a:spAutoFit/>
          </a:bodyPr>
          <a:lstStyle/>
          <a:p>
            <a:r>
              <a:rPr lang="ru-RU" dirty="0">
                <a:solidFill>
                  <a:srgbClr val="FEDD00"/>
                </a:solidFill>
                <a:latin typeface="Montserrat Medium" panose="00000600000000000000" pitchFamily="2" charset="-52"/>
              </a:rPr>
              <a:t>Легкий</a:t>
            </a:r>
            <a:r>
              <a:rPr lang="ru-RU" dirty="0">
                <a:solidFill>
                  <a:schemeClr val="tx1"/>
                </a:solidFill>
                <a:latin typeface="Montserrat Medium" panose="00000600000000000000" pitchFamily="2" charset="-52"/>
              </a:rPr>
              <a:t> интерфейс</a:t>
            </a:r>
          </a:p>
        </p:txBody>
      </p:sp>
      <p:pic>
        <p:nvPicPr>
          <p:cNvPr id="7" name="Рисунок 6">
            <a:extLst>
              <a:ext uri="{FF2B5EF4-FFF2-40B4-BE49-F238E27FC236}">
                <a16:creationId xmlns:a16="http://schemas.microsoft.com/office/drawing/2014/main" id="{8BCDB7FB-A393-409D-BFB1-771B9E36D552}"/>
              </a:ext>
            </a:extLst>
          </p:cNvPr>
          <p:cNvPicPr>
            <a:picLocks noChangeAspect="1"/>
          </p:cNvPicPr>
          <p:nvPr/>
        </p:nvPicPr>
        <p:blipFill>
          <a:blip r:embed="rId5"/>
          <a:stretch>
            <a:fillRect/>
          </a:stretch>
        </p:blipFill>
        <p:spPr>
          <a:xfrm rot="10800000">
            <a:off x="7201197" y="4815290"/>
            <a:ext cx="854224" cy="854224"/>
          </a:xfrm>
          <a:prstGeom prst="rect">
            <a:avLst/>
          </a:prstGeom>
          <a:effectLst>
            <a:outerShdw blurRad="292100" dist="38100" dir="5400000" algn="t" rotWithShape="0">
              <a:prstClr val="black">
                <a:alpha val="24000"/>
              </a:prstClr>
            </a:outerShdw>
          </a:effectLst>
        </p:spPr>
      </p:pic>
      <p:pic>
        <p:nvPicPr>
          <p:cNvPr id="17" name="Рисунок 16">
            <a:extLst>
              <a:ext uri="{FF2B5EF4-FFF2-40B4-BE49-F238E27FC236}">
                <a16:creationId xmlns:a16="http://schemas.microsoft.com/office/drawing/2014/main" id="{C36D5C47-C818-44C2-BD4B-D20C2EF67C1F}"/>
              </a:ext>
            </a:extLst>
          </p:cNvPr>
          <p:cNvPicPr>
            <a:picLocks noChangeAspect="1"/>
          </p:cNvPicPr>
          <p:nvPr/>
        </p:nvPicPr>
        <p:blipFill>
          <a:blip r:embed="rId5"/>
          <a:stretch>
            <a:fillRect/>
          </a:stretch>
        </p:blipFill>
        <p:spPr>
          <a:xfrm rot="10800000">
            <a:off x="1346126" y="2131738"/>
            <a:ext cx="854224" cy="854224"/>
          </a:xfrm>
          <a:prstGeom prst="rect">
            <a:avLst/>
          </a:prstGeom>
          <a:effectLst>
            <a:outerShdw blurRad="292100" dist="38100" dir="5400000" algn="t" rotWithShape="0">
              <a:prstClr val="black">
                <a:alpha val="24000"/>
              </a:prstClr>
            </a:outerShdw>
          </a:effectLst>
        </p:spPr>
      </p:pic>
      <p:sp>
        <p:nvSpPr>
          <p:cNvPr id="10" name="Заголовок 1">
            <a:extLst>
              <a:ext uri="{FF2B5EF4-FFF2-40B4-BE49-F238E27FC236}">
                <a16:creationId xmlns:a16="http://schemas.microsoft.com/office/drawing/2014/main" id="{EEF9A9D4-A10D-430D-AB68-32B727304229}"/>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Информирование по трафику</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1265633915"/>
      </p:ext>
    </p:extLst>
  </p:cSld>
  <p:clrMapOvr>
    <a:masterClrMapping/>
  </p:clrMapOvr>
  <p:transition spd="slow">
    <p:strips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A1E3B8-BD14-463C-AF6E-5CF928367609}"/>
              </a:ext>
            </a:extLst>
          </p:cNvPr>
          <p:cNvSpPr/>
          <p:nvPr/>
        </p:nvSpPr>
        <p:spPr>
          <a:xfrm>
            <a:off x="-503660" y="6569004"/>
            <a:ext cx="1740533" cy="415498"/>
          </a:xfrm>
          <a:prstGeom prst="rect">
            <a:avLst/>
          </a:prstGeom>
        </p:spPr>
        <p:txBody>
          <a:bodyPr wrap="square">
            <a:spAutoFit/>
          </a:bodyPr>
          <a:lstStyle/>
          <a:p>
            <a:r>
              <a:rPr lang="ru-RU" dirty="0"/>
              <a:t>000017220</a:t>
            </a:r>
          </a:p>
        </p:txBody>
      </p:sp>
      <p:pic>
        <p:nvPicPr>
          <p:cNvPr id="6" name="Рисунок 5">
            <a:extLst>
              <a:ext uri="{FF2B5EF4-FFF2-40B4-BE49-F238E27FC236}">
                <a16:creationId xmlns:a16="http://schemas.microsoft.com/office/drawing/2014/main" id="{64B7B41E-8082-4E24-BD0B-AF7F5C548A72}"/>
              </a:ext>
            </a:extLst>
          </p:cNvPr>
          <p:cNvPicPr>
            <a:picLocks noChangeAspect="1"/>
          </p:cNvPicPr>
          <p:nvPr/>
        </p:nvPicPr>
        <p:blipFill>
          <a:blip r:embed="rId3"/>
          <a:stretch>
            <a:fillRect/>
          </a:stretch>
        </p:blipFill>
        <p:spPr>
          <a:xfrm>
            <a:off x="216421" y="1367879"/>
            <a:ext cx="3521197" cy="1156016"/>
          </a:xfrm>
          <a:prstGeom prst="rect">
            <a:avLst/>
          </a:prstGeom>
        </p:spPr>
      </p:pic>
      <p:pic>
        <p:nvPicPr>
          <p:cNvPr id="7" name="Рисунок 6">
            <a:extLst>
              <a:ext uri="{FF2B5EF4-FFF2-40B4-BE49-F238E27FC236}">
                <a16:creationId xmlns:a16="http://schemas.microsoft.com/office/drawing/2014/main" id="{616EF8F4-7572-4DEC-AC75-99ADDAB4F10C}"/>
              </a:ext>
            </a:extLst>
          </p:cNvPr>
          <p:cNvPicPr>
            <a:picLocks noChangeAspect="1"/>
          </p:cNvPicPr>
          <p:nvPr/>
        </p:nvPicPr>
        <p:blipFill>
          <a:blip r:embed="rId4"/>
          <a:stretch>
            <a:fillRect/>
          </a:stretch>
        </p:blipFill>
        <p:spPr>
          <a:xfrm>
            <a:off x="216421" y="2579288"/>
            <a:ext cx="2338607" cy="1202522"/>
          </a:xfrm>
          <a:prstGeom prst="rect">
            <a:avLst/>
          </a:prstGeom>
        </p:spPr>
      </p:pic>
      <p:pic>
        <p:nvPicPr>
          <p:cNvPr id="8" name="Рисунок 7">
            <a:extLst>
              <a:ext uri="{FF2B5EF4-FFF2-40B4-BE49-F238E27FC236}">
                <a16:creationId xmlns:a16="http://schemas.microsoft.com/office/drawing/2014/main" id="{5D3D4A5E-7B4E-4269-AE2E-36E5D3C138FA}"/>
              </a:ext>
            </a:extLst>
          </p:cNvPr>
          <p:cNvPicPr>
            <a:picLocks noChangeAspect="1"/>
          </p:cNvPicPr>
          <p:nvPr/>
        </p:nvPicPr>
        <p:blipFill>
          <a:blip r:embed="rId5"/>
          <a:stretch>
            <a:fillRect/>
          </a:stretch>
        </p:blipFill>
        <p:spPr>
          <a:xfrm>
            <a:off x="216421" y="3837203"/>
            <a:ext cx="2923257" cy="916840"/>
          </a:xfrm>
          <a:prstGeom prst="rect">
            <a:avLst/>
          </a:prstGeom>
        </p:spPr>
      </p:pic>
      <p:pic>
        <p:nvPicPr>
          <p:cNvPr id="9" name="Рисунок 8">
            <a:extLst>
              <a:ext uri="{FF2B5EF4-FFF2-40B4-BE49-F238E27FC236}">
                <a16:creationId xmlns:a16="http://schemas.microsoft.com/office/drawing/2014/main" id="{5F3C8E59-8B6C-418F-AD3E-E131E4F665CA}"/>
              </a:ext>
            </a:extLst>
          </p:cNvPr>
          <p:cNvPicPr>
            <a:picLocks noChangeAspect="1"/>
          </p:cNvPicPr>
          <p:nvPr/>
        </p:nvPicPr>
        <p:blipFill>
          <a:blip r:embed="rId6"/>
          <a:stretch>
            <a:fillRect/>
          </a:stretch>
        </p:blipFill>
        <p:spPr>
          <a:xfrm>
            <a:off x="223811" y="4809437"/>
            <a:ext cx="5534261" cy="1454986"/>
          </a:xfrm>
          <a:prstGeom prst="rect">
            <a:avLst/>
          </a:prstGeom>
        </p:spPr>
      </p:pic>
      <p:pic>
        <p:nvPicPr>
          <p:cNvPr id="10" name="Рисунок 9">
            <a:extLst>
              <a:ext uri="{FF2B5EF4-FFF2-40B4-BE49-F238E27FC236}">
                <a16:creationId xmlns:a16="http://schemas.microsoft.com/office/drawing/2014/main" id="{E7E19656-6754-4DDC-90F2-0F51E5B7C732}"/>
              </a:ext>
            </a:extLst>
          </p:cNvPr>
          <p:cNvPicPr>
            <a:picLocks noChangeAspect="1"/>
          </p:cNvPicPr>
          <p:nvPr/>
        </p:nvPicPr>
        <p:blipFill>
          <a:blip r:embed="rId7"/>
          <a:stretch>
            <a:fillRect/>
          </a:stretch>
        </p:blipFill>
        <p:spPr>
          <a:xfrm>
            <a:off x="5905053" y="2692400"/>
            <a:ext cx="5309577" cy="3572023"/>
          </a:xfrm>
          <a:prstGeom prst="rect">
            <a:avLst/>
          </a:prstGeom>
        </p:spPr>
      </p:pic>
      <p:pic>
        <p:nvPicPr>
          <p:cNvPr id="12" name="Рисунок 11">
            <a:extLst>
              <a:ext uri="{FF2B5EF4-FFF2-40B4-BE49-F238E27FC236}">
                <a16:creationId xmlns:a16="http://schemas.microsoft.com/office/drawing/2014/main" id="{646D9C83-5A17-41AC-B86F-B2523C7FE144}"/>
              </a:ext>
            </a:extLst>
          </p:cNvPr>
          <p:cNvPicPr>
            <a:picLocks noChangeAspect="1"/>
          </p:cNvPicPr>
          <p:nvPr/>
        </p:nvPicPr>
        <p:blipFill>
          <a:blip r:embed="rId8"/>
          <a:stretch>
            <a:fillRect/>
          </a:stretch>
        </p:blipFill>
        <p:spPr>
          <a:xfrm rot="5400000">
            <a:off x="360437" y="2389663"/>
            <a:ext cx="360040" cy="360040"/>
          </a:xfrm>
          <a:prstGeom prst="rect">
            <a:avLst/>
          </a:prstGeom>
          <a:effectLst>
            <a:outerShdw blurRad="292100" dist="38100" dir="5400000" algn="t" rotWithShape="0">
              <a:prstClr val="black">
                <a:alpha val="24000"/>
              </a:prstClr>
            </a:outerShdw>
          </a:effectLst>
        </p:spPr>
      </p:pic>
      <p:pic>
        <p:nvPicPr>
          <p:cNvPr id="13" name="Рисунок 12">
            <a:extLst>
              <a:ext uri="{FF2B5EF4-FFF2-40B4-BE49-F238E27FC236}">
                <a16:creationId xmlns:a16="http://schemas.microsoft.com/office/drawing/2014/main" id="{2422C937-3E99-43B2-95DC-7B56A7623F85}"/>
              </a:ext>
            </a:extLst>
          </p:cNvPr>
          <p:cNvPicPr>
            <a:picLocks noChangeAspect="1"/>
          </p:cNvPicPr>
          <p:nvPr/>
        </p:nvPicPr>
        <p:blipFill>
          <a:blip r:embed="rId8"/>
          <a:stretch>
            <a:fillRect/>
          </a:stretch>
        </p:blipFill>
        <p:spPr>
          <a:xfrm rot="5400000">
            <a:off x="360437" y="3657183"/>
            <a:ext cx="360040" cy="360040"/>
          </a:xfrm>
          <a:prstGeom prst="rect">
            <a:avLst/>
          </a:prstGeom>
          <a:effectLst>
            <a:outerShdw blurRad="292100" dist="38100" dir="5400000" algn="t" rotWithShape="0">
              <a:prstClr val="black">
                <a:alpha val="24000"/>
              </a:prstClr>
            </a:outerShdw>
          </a:effectLst>
        </p:spPr>
      </p:pic>
      <p:pic>
        <p:nvPicPr>
          <p:cNvPr id="14" name="Рисунок 13">
            <a:extLst>
              <a:ext uri="{FF2B5EF4-FFF2-40B4-BE49-F238E27FC236}">
                <a16:creationId xmlns:a16="http://schemas.microsoft.com/office/drawing/2014/main" id="{A7910EBF-E631-48C3-92BE-DE2F35625AF0}"/>
              </a:ext>
            </a:extLst>
          </p:cNvPr>
          <p:cNvPicPr>
            <a:picLocks noChangeAspect="1"/>
          </p:cNvPicPr>
          <p:nvPr/>
        </p:nvPicPr>
        <p:blipFill>
          <a:blip r:embed="rId8"/>
          <a:stretch>
            <a:fillRect/>
          </a:stretch>
        </p:blipFill>
        <p:spPr>
          <a:xfrm rot="5400000">
            <a:off x="360437" y="4635347"/>
            <a:ext cx="360040" cy="360040"/>
          </a:xfrm>
          <a:prstGeom prst="rect">
            <a:avLst/>
          </a:prstGeom>
          <a:effectLst>
            <a:outerShdw blurRad="292100" dist="38100" dir="5400000" algn="t" rotWithShape="0">
              <a:prstClr val="black">
                <a:alpha val="24000"/>
              </a:prstClr>
            </a:outerShdw>
          </a:effectLst>
        </p:spPr>
      </p:pic>
      <p:pic>
        <p:nvPicPr>
          <p:cNvPr id="15" name="Рисунок 14">
            <a:extLst>
              <a:ext uri="{FF2B5EF4-FFF2-40B4-BE49-F238E27FC236}">
                <a16:creationId xmlns:a16="http://schemas.microsoft.com/office/drawing/2014/main" id="{BEDE8940-7947-48B9-84BD-E9CFFF7463F7}"/>
              </a:ext>
            </a:extLst>
          </p:cNvPr>
          <p:cNvPicPr>
            <a:picLocks noChangeAspect="1"/>
          </p:cNvPicPr>
          <p:nvPr/>
        </p:nvPicPr>
        <p:blipFill>
          <a:blip r:embed="rId8"/>
          <a:stretch>
            <a:fillRect/>
          </a:stretch>
        </p:blipFill>
        <p:spPr>
          <a:xfrm>
            <a:off x="5651543" y="4896271"/>
            <a:ext cx="360040" cy="360040"/>
          </a:xfrm>
          <a:prstGeom prst="rect">
            <a:avLst/>
          </a:prstGeom>
          <a:effectLst>
            <a:outerShdw blurRad="292100" dist="38100" dir="5400000" algn="t" rotWithShape="0">
              <a:prstClr val="black">
                <a:alpha val="24000"/>
              </a:prstClr>
            </a:outerShdw>
          </a:effectLst>
        </p:spPr>
      </p:pic>
      <p:sp>
        <p:nvSpPr>
          <p:cNvPr id="16" name="Прямоугольник 15">
            <a:extLst>
              <a:ext uri="{FF2B5EF4-FFF2-40B4-BE49-F238E27FC236}">
                <a16:creationId xmlns:a16="http://schemas.microsoft.com/office/drawing/2014/main" id="{31108F9F-5D12-4AB3-9215-7812B15D58D6}"/>
              </a:ext>
            </a:extLst>
          </p:cNvPr>
          <p:cNvSpPr/>
          <p:nvPr/>
        </p:nvSpPr>
        <p:spPr>
          <a:xfrm>
            <a:off x="5758072" y="1727919"/>
            <a:ext cx="5401121" cy="738664"/>
          </a:xfrm>
          <a:prstGeom prst="rect">
            <a:avLst/>
          </a:prstGeom>
          <a:noFill/>
        </p:spPr>
        <p:txBody>
          <a:bodyPr wrap="square" rtlCol="0">
            <a:spAutoFit/>
          </a:bodyPr>
          <a:lstStyle/>
          <a:p>
            <a:pPr>
              <a:spcAft>
                <a:spcPts val="600"/>
              </a:spcAft>
            </a:pPr>
            <a:r>
              <a:rPr lang="ru-RU" dirty="0">
                <a:solidFill>
                  <a:schemeClr val="tx1"/>
                </a:solidFill>
                <a:latin typeface="Montserrat Medium" panose="00000600000000000000" pitchFamily="2" charset="-52"/>
              </a:rPr>
              <a:t>Так выглядела диагностика в случае неправильного ввода пароля</a:t>
            </a:r>
          </a:p>
        </p:txBody>
      </p:sp>
      <p:sp>
        <p:nvSpPr>
          <p:cNvPr id="3" name="TextBox 2">
            <a:extLst>
              <a:ext uri="{FF2B5EF4-FFF2-40B4-BE49-F238E27FC236}">
                <a16:creationId xmlns:a16="http://schemas.microsoft.com/office/drawing/2014/main" id="{B3042FDA-E336-4342-88F3-4C5EF8B5A723}"/>
              </a:ext>
            </a:extLst>
          </p:cNvPr>
          <p:cNvSpPr txBox="1"/>
          <p:nvPr/>
        </p:nvSpPr>
        <p:spPr>
          <a:xfrm>
            <a:off x="3735284" y="1367879"/>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1</a:t>
            </a:r>
          </a:p>
        </p:txBody>
      </p:sp>
      <p:sp>
        <p:nvSpPr>
          <p:cNvPr id="22" name="TextBox 21">
            <a:extLst>
              <a:ext uri="{FF2B5EF4-FFF2-40B4-BE49-F238E27FC236}">
                <a16:creationId xmlns:a16="http://schemas.microsoft.com/office/drawing/2014/main" id="{D9170A97-7AA1-467B-9C18-DA9989161D2C}"/>
              </a:ext>
            </a:extLst>
          </p:cNvPr>
          <p:cNvSpPr txBox="1"/>
          <p:nvPr/>
        </p:nvSpPr>
        <p:spPr>
          <a:xfrm>
            <a:off x="10225533" y="2692400"/>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5</a:t>
            </a:r>
          </a:p>
        </p:txBody>
      </p:sp>
      <p:sp>
        <p:nvSpPr>
          <p:cNvPr id="23" name="TextBox 22">
            <a:extLst>
              <a:ext uri="{FF2B5EF4-FFF2-40B4-BE49-F238E27FC236}">
                <a16:creationId xmlns:a16="http://schemas.microsoft.com/office/drawing/2014/main" id="{A24E199C-5AD4-42D1-AB5C-54AE639DBD7B}"/>
              </a:ext>
            </a:extLst>
          </p:cNvPr>
          <p:cNvSpPr txBox="1"/>
          <p:nvPr/>
        </p:nvSpPr>
        <p:spPr>
          <a:xfrm>
            <a:off x="4824933" y="4809437"/>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4</a:t>
            </a:r>
          </a:p>
        </p:txBody>
      </p:sp>
      <p:sp>
        <p:nvSpPr>
          <p:cNvPr id="24" name="TextBox 23">
            <a:extLst>
              <a:ext uri="{FF2B5EF4-FFF2-40B4-BE49-F238E27FC236}">
                <a16:creationId xmlns:a16="http://schemas.microsoft.com/office/drawing/2014/main" id="{7801F6F6-E8FD-48D0-9E3C-246EFF522FEC}"/>
              </a:ext>
            </a:extLst>
          </p:cNvPr>
          <p:cNvSpPr txBox="1"/>
          <p:nvPr/>
        </p:nvSpPr>
        <p:spPr>
          <a:xfrm>
            <a:off x="3139678" y="3861459"/>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3</a:t>
            </a:r>
          </a:p>
        </p:txBody>
      </p:sp>
      <p:sp>
        <p:nvSpPr>
          <p:cNvPr id="25" name="TextBox 24">
            <a:extLst>
              <a:ext uri="{FF2B5EF4-FFF2-40B4-BE49-F238E27FC236}">
                <a16:creationId xmlns:a16="http://schemas.microsoft.com/office/drawing/2014/main" id="{A4A74A73-B1B7-49E8-B940-A6DAECEAECCB}"/>
              </a:ext>
            </a:extLst>
          </p:cNvPr>
          <p:cNvSpPr txBox="1"/>
          <p:nvPr/>
        </p:nvSpPr>
        <p:spPr>
          <a:xfrm>
            <a:off x="2555028" y="2579288"/>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2</a:t>
            </a:r>
          </a:p>
        </p:txBody>
      </p:sp>
      <p:sp>
        <p:nvSpPr>
          <p:cNvPr id="20" name="Заголовок 1">
            <a:extLst>
              <a:ext uri="{FF2B5EF4-FFF2-40B4-BE49-F238E27FC236}">
                <a16:creationId xmlns:a16="http://schemas.microsoft.com/office/drawing/2014/main" id="{6A82C50F-683C-47D3-85F4-06F16F40ED64}"/>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Улучшение диагностики</a:t>
            </a:r>
          </a:p>
        </p:txBody>
      </p:sp>
    </p:spTree>
    <p:extLst>
      <p:ext uri="{BB962C8B-B14F-4D97-AF65-F5344CB8AC3E}">
        <p14:creationId xmlns:p14="http://schemas.microsoft.com/office/powerpoint/2010/main" val="308907602"/>
      </p:ext>
    </p:extLst>
  </p:cSld>
  <p:clrMapOvr>
    <a:masterClrMapping/>
  </p:clrMapOvr>
  <p:transition spd="slow">
    <p:strips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A1E3B8-BD14-463C-AF6E-5CF928367609}"/>
              </a:ext>
            </a:extLst>
          </p:cNvPr>
          <p:cNvSpPr/>
          <p:nvPr/>
        </p:nvSpPr>
        <p:spPr>
          <a:xfrm>
            <a:off x="-503660" y="6569004"/>
            <a:ext cx="1740533" cy="415498"/>
          </a:xfrm>
          <a:prstGeom prst="rect">
            <a:avLst/>
          </a:prstGeom>
        </p:spPr>
        <p:txBody>
          <a:bodyPr wrap="square">
            <a:spAutoFit/>
          </a:bodyPr>
          <a:lstStyle/>
          <a:p>
            <a:r>
              <a:rPr lang="ru-RU" dirty="0"/>
              <a:t>000017220</a:t>
            </a:r>
          </a:p>
        </p:txBody>
      </p:sp>
      <p:sp>
        <p:nvSpPr>
          <p:cNvPr id="16" name="Прямоугольник 15">
            <a:extLst>
              <a:ext uri="{FF2B5EF4-FFF2-40B4-BE49-F238E27FC236}">
                <a16:creationId xmlns:a16="http://schemas.microsoft.com/office/drawing/2014/main" id="{31108F9F-5D12-4AB3-9215-7812B15D58D6}"/>
              </a:ext>
            </a:extLst>
          </p:cNvPr>
          <p:cNvSpPr/>
          <p:nvPr/>
        </p:nvSpPr>
        <p:spPr>
          <a:xfrm>
            <a:off x="190673" y="1727919"/>
            <a:ext cx="5401121" cy="415498"/>
          </a:xfrm>
          <a:prstGeom prst="rect">
            <a:avLst/>
          </a:prstGeom>
          <a:noFill/>
        </p:spPr>
        <p:txBody>
          <a:bodyPr wrap="square" rtlCol="0">
            <a:spAutoFit/>
          </a:bodyPr>
          <a:lstStyle/>
          <a:p>
            <a:pPr>
              <a:spcAft>
                <a:spcPts val="600"/>
              </a:spcAft>
            </a:pPr>
            <a:r>
              <a:rPr lang="ru-RU" dirty="0">
                <a:solidFill>
                  <a:srgbClr val="FFDE07"/>
                </a:solidFill>
                <a:latin typeface="Montserrat Medium" panose="00000600000000000000" pitchFamily="2" charset="-52"/>
              </a:rPr>
              <a:t>Так диагностика выглядит теперь </a:t>
            </a:r>
          </a:p>
        </p:txBody>
      </p:sp>
      <p:pic>
        <p:nvPicPr>
          <p:cNvPr id="3" name="Рисунок 2">
            <a:extLst>
              <a:ext uri="{FF2B5EF4-FFF2-40B4-BE49-F238E27FC236}">
                <a16:creationId xmlns:a16="http://schemas.microsoft.com/office/drawing/2014/main" id="{724DA94F-6594-476C-8FFF-B7C5E6F7D27D}"/>
              </a:ext>
            </a:extLst>
          </p:cNvPr>
          <p:cNvPicPr>
            <a:picLocks noChangeAspect="1"/>
          </p:cNvPicPr>
          <p:nvPr/>
        </p:nvPicPr>
        <p:blipFill>
          <a:blip r:embed="rId3"/>
          <a:stretch>
            <a:fillRect/>
          </a:stretch>
        </p:blipFill>
        <p:spPr>
          <a:xfrm>
            <a:off x="215900" y="2780510"/>
            <a:ext cx="5479090" cy="1658020"/>
          </a:xfrm>
          <a:prstGeom prst="rect">
            <a:avLst/>
          </a:prstGeom>
        </p:spPr>
      </p:pic>
      <p:pic>
        <p:nvPicPr>
          <p:cNvPr id="11" name="Рисунок 10">
            <a:extLst>
              <a:ext uri="{FF2B5EF4-FFF2-40B4-BE49-F238E27FC236}">
                <a16:creationId xmlns:a16="http://schemas.microsoft.com/office/drawing/2014/main" id="{6277EF42-473F-4E7C-A8D9-D90A9FD471C2}"/>
              </a:ext>
            </a:extLst>
          </p:cNvPr>
          <p:cNvPicPr>
            <a:picLocks noChangeAspect="1"/>
          </p:cNvPicPr>
          <p:nvPr/>
        </p:nvPicPr>
        <p:blipFill>
          <a:blip r:embed="rId4"/>
          <a:stretch>
            <a:fillRect/>
          </a:stretch>
        </p:blipFill>
        <p:spPr>
          <a:xfrm>
            <a:off x="5750855" y="1993583"/>
            <a:ext cx="5555320" cy="3802012"/>
          </a:xfrm>
          <a:prstGeom prst="rect">
            <a:avLst/>
          </a:prstGeom>
        </p:spPr>
      </p:pic>
      <p:pic>
        <p:nvPicPr>
          <p:cNvPr id="12" name="Рисунок 11">
            <a:extLst>
              <a:ext uri="{FF2B5EF4-FFF2-40B4-BE49-F238E27FC236}">
                <a16:creationId xmlns:a16="http://schemas.microsoft.com/office/drawing/2014/main" id="{646D9C83-5A17-41AC-B86F-B2523C7FE144}"/>
              </a:ext>
            </a:extLst>
          </p:cNvPr>
          <p:cNvPicPr>
            <a:picLocks noChangeAspect="1"/>
          </p:cNvPicPr>
          <p:nvPr/>
        </p:nvPicPr>
        <p:blipFill>
          <a:blip r:embed="rId5"/>
          <a:stretch>
            <a:fillRect/>
          </a:stretch>
        </p:blipFill>
        <p:spPr>
          <a:xfrm>
            <a:off x="5534886" y="3429500"/>
            <a:ext cx="360040" cy="360040"/>
          </a:xfrm>
          <a:prstGeom prst="rect">
            <a:avLst/>
          </a:prstGeom>
          <a:effectLst>
            <a:outerShdw blurRad="292100" dist="38100" dir="5400000" algn="t" rotWithShape="0">
              <a:prstClr val="black">
                <a:alpha val="24000"/>
              </a:prstClr>
            </a:outerShdw>
          </a:effectLst>
        </p:spPr>
      </p:pic>
      <p:sp>
        <p:nvSpPr>
          <p:cNvPr id="10" name="TextBox 9">
            <a:extLst>
              <a:ext uri="{FF2B5EF4-FFF2-40B4-BE49-F238E27FC236}">
                <a16:creationId xmlns:a16="http://schemas.microsoft.com/office/drawing/2014/main" id="{1B3596F3-77F3-4B3D-8966-DACA0DF5FE54}"/>
              </a:ext>
            </a:extLst>
          </p:cNvPr>
          <p:cNvSpPr txBox="1"/>
          <p:nvPr/>
        </p:nvSpPr>
        <p:spPr>
          <a:xfrm>
            <a:off x="5426874" y="2414906"/>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1</a:t>
            </a:r>
          </a:p>
        </p:txBody>
      </p:sp>
      <p:sp>
        <p:nvSpPr>
          <p:cNvPr id="13" name="TextBox 12">
            <a:extLst>
              <a:ext uri="{FF2B5EF4-FFF2-40B4-BE49-F238E27FC236}">
                <a16:creationId xmlns:a16="http://schemas.microsoft.com/office/drawing/2014/main" id="{4BC1EBFA-7FE0-426C-B435-5CD24C369D7B}"/>
              </a:ext>
            </a:extLst>
          </p:cNvPr>
          <p:cNvSpPr txBox="1"/>
          <p:nvPr/>
        </p:nvSpPr>
        <p:spPr>
          <a:xfrm>
            <a:off x="10990139" y="1618456"/>
            <a:ext cx="216024" cy="415498"/>
          </a:xfrm>
          <a:prstGeom prst="rect">
            <a:avLst/>
          </a:prstGeom>
          <a:noFill/>
        </p:spPr>
        <p:txBody>
          <a:bodyPr wrap="square" rtlCol="0">
            <a:spAutoFit/>
          </a:bodyPr>
          <a:lstStyle/>
          <a:p>
            <a:r>
              <a:rPr lang="ru-RU" dirty="0">
                <a:solidFill>
                  <a:srgbClr val="FFDE07"/>
                </a:solidFill>
                <a:latin typeface="Montserrat SemiBold" panose="00000700000000000000" pitchFamily="2" charset="-52"/>
              </a:rPr>
              <a:t>2</a:t>
            </a:r>
          </a:p>
        </p:txBody>
      </p:sp>
      <p:sp>
        <p:nvSpPr>
          <p:cNvPr id="15" name="Заголовок 1">
            <a:extLst>
              <a:ext uri="{FF2B5EF4-FFF2-40B4-BE49-F238E27FC236}">
                <a16:creationId xmlns:a16="http://schemas.microsoft.com/office/drawing/2014/main" id="{40951C3B-5E97-4136-B324-CB7A0F26BB71}"/>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Улучшение диагностики</a:t>
            </a:r>
          </a:p>
        </p:txBody>
      </p:sp>
    </p:spTree>
    <p:extLst>
      <p:ext uri="{BB962C8B-B14F-4D97-AF65-F5344CB8AC3E}">
        <p14:creationId xmlns:p14="http://schemas.microsoft.com/office/powerpoint/2010/main" val="1694146144"/>
      </p:ext>
    </p:extLst>
  </p:cSld>
  <p:clrMapOvr>
    <a:masterClrMapping/>
  </p:clrMapOvr>
  <p:transition spd="slow">
    <p:strips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10">
            <a:extLst>
              <a:ext uri="{FF2B5EF4-FFF2-40B4-BE49-F238E27FC236}">
                <a16:creationId xmlns:a16="http://schemas.microsoft.com/office/drawing/2014/main" id="{55E4837E-B2DF-4039-87BD-D1F8DDFA449C}"/>
              </a:ext>
            </a:extLst>
          </p:cNvPr>
          <p:cNvSpPr/>
          <p:nvPr/>
        </p:nvSpPr>
        <p:spPr bwMode="auto">
          <a:xfrm>
            <a:off x="604049" y="1535353"/>
            <a:ext cx="1512168" cy="1512168"/>
          </a:xfrm>
          <a:prstGeom prst="roundRect">
            <a:avLst/>
          </a:prstGeom>
          <a:solidFill>
            <a:srgbClr val="FFC048"/>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 name="Прямоугольник 1">
            <a:extLst>
              <a:ext uri="{FF2B5EF4-FFF2-40B4-BE49-F238E27FC236}">
                <a16:creationId xmlns:a16="http://schemas.microsoft.com/office/drawing/2014/main" id="{0DA1E3B8-BD14-463C-AF6E-5CF928367609}"/>
              </a:ext>
            </a:extLst>
          </p:cNvPr>
          <p:cNvSpPr/>
          <p:nvPr/>
        </p:nvSpPr>
        <p:spPr>
          <a:xfrm>
            <a:off x="-71611" y="6422437"/>
            <a:ext cx="1526380" cy="415498"/>
          </a:xfrm>
          <a:prstGeom prst="rect">
            <a:avLst/>
          </a:prstGeom>
        </p:spPr>
        <p:txBody>
          <a:bodyPr wrap="none">
            <a:spAutoFit/>
          </a:bodyPr>
          <a:lstStyle/>
          <a:p>
            <a:r>
              <a:rPr lang="ru-RU" dirty="0"/>
              <a:t>000017590</a:t>
            </a:r>
          </a:p>
        </p:txBody>
      </p:sp>
      <p:pic>
        <p:nvPicPr>
          <p:cNvPr id="5" name="Рисунок 4">
            <a:extLst>
              <a:ext uri="{FF2B5EF4-FFF2-40B4-BE49-F238E27FC236}">
                <a16:creationId xmlns:a16="http://schemas.microsoft.com/office/drawing/2014/main" id="{C8ADC836-B48A-4869-B041-F00AD8CFDBB7}"/>
              </a:ext>
            </a:extLst>
          </p:cNvPr>
          <p:cNvPicPr>
            <a:picLocks noChangeAspect="1"/>
          </p:cNvPicPr>
          <p:nvPr/>
        </p:nvPicPr>
        <p:blipFill>
          <a:blip r:embed="rId4"/>
          <a:stretch>
            <a:fillRect/>
          </a:stretch>
        </p:blipFill>
        <p:spPr>
          <a:xfrm>
            <a:off x="703644" y="1650975"/>
            <a:ext cx="1280925" cy="1280925"/>
          </a:xfrm>
          <a:prstGeom prst="rect">
            <a:avLst/>
          </a:prstGeom>
        </p:spPr>
      </p:pic>
      <p:sp>
        <p:nvSpPr>
          <p:cNvPr id="6" name="Прямоугольник 5">
            <a:extLst>
              <a:ext uri="{FF2B5EF4-FFF2-40B4-BE49-F238E27FC236}">
                <a16:creationId xmlns:a16="http://schemas.microsoft.com/office/drawing/2014/main" id="{958BA3BC-0E30-47E0-B7FF-00ABB5B659AC}"/>
              </a:ext>
            </a:extLst>
          </p:cNvPr>
          <p:cNvSpPr/>
          <p:nvPr/>
        </p:nvSpPr>
        <p:spPr>
          <a:xfrm>
            <a:off x="2247864" y="1764419"/>
            <a:ext cx="7488832" cy="1061829"/>
          </a:xfrm>
          <a:prstGeom prst="rect">
            <a:avLst/>
          </a:prstGeom>
          <a:noFill/>
        </p:spPr>
        <p:txBody>
          <a:bodyPr wrap="square" rtlCol="0">
            <a:spAutoFit/>
          </a:bodyPr>
          <a:lstStyle/>
          <a:p>
            <a:pPr>
              <a:spcAft>
                <a:spcPts val="600"/>
              </a:spcAft>
            </a:pPr>
            <a:r>
              <a:rPr lang="ru-RU" dirty="0">
                <a:solidFill>
                  <a:schemeClr val="tx1"/>
                </a:solidFill>
                <a:latin typeface="Montserrat Medium" panose="00000600000000000000" pitchFamily="2" charset="-52"/>
              </a:rPr>
              <a:t>Ответственный – </a:t>
            </a:r>
            <a:r>
              <a:rPr lang="ru-RU" b="0" dirty="0">
                <a:solidFill>
                  <a:schemeClr val="tx1"/>
                </a:solidFill>
                <a:latin typeface="Montserrat Medium" panose="00000600000000000000" pitchFamily="2" charset="-52"/>
              </a:rPr>
              <a:t>пользователь, выполнивший получение документов или сотрудник, кому перенаправили электронный документ  </a:t>
            </a:r>
          </a:p>
        </p:txBody>
      </p:sp>
      <p:pic>
        <p:nvPicPr>
          <p:cNvPr id="7" name="Рисунок 6">
            <a:extLst>
              <a:ext uri="{FF2B5EF4-FFF2-40B4-BE49-F238E27FC236}">
                <a16:creationId xmlns:a16="http://schemas.microsoft.com/office/drawing/2014/main" id="{AD0B22F8-AE78-4D14-9681-772B105B6F9C}"/>
              </a:ext>
            </a:extLst>
          </p:cNvPr>
          <p:cNvPicPr>
            <a:picLocks noChangeAspect="1"/>
          </p:cNvPicPr>
          <p:nvPr/>
        </p:nvPicPr>
        <p:blipFill>
          <a:blip r:embed="rId5"/>
          <a:stretch>
            <a:fillRect/>
          </a:stretch>
        </p:blipFill>
        <p:spPr>
          <a:xfrm>
            <a:off x="5473005" y="5158163"/>
            <a:ext cx="4337273" cy="965250"/>
          </a:xfrm>
          <a:prstGeom prst="rect">
            <a:avLst/>
          </a:prstGeom>
        </p:spPr>
      </p:pic>
      <p:sp>
        <p:nvSpPr>
          <p:cNvPr id="3" name="TextBox 2">
            <a:extLst>
              <a:ext uri="{FF2B5EF4-FFF2-40B4-BE49-F238E27FC236}">
                <a16:creationId xmlns:a16="http://schemas.microsoft.com/office/drawing/2014/main" id="{F9D63175-E5FE-4D95-B28D-18D5EC9167C4}"/>
              </a:ext>
            </a:extLst>
          </p:cNvPr>
          <p:cNvSpPr txBox="1"/>
          <p:nvPr/>
        </p:nvSpPr>
        <p:spPr>
          <a:xfrm>
            <a:off x="1371560" y="5328319"/>
            <a:ext cx="4193257" cy="646331"/>
          </a:xfrm>
          <a:prstGeom prst="rect">
            <a:avLst/>
          </a:prstGeom>
        </p:spPr>
        <p:txBody>
          <a:bodyPr wrap="square">
            <a:spAutoFit/>
          </a:bodyPr>
          <a:lstStyle>
            <a:defPPr>
              <a:defRPr lang="en-US"/>
            </a:defPPr>
            <a:lvl1pPr>
              <a:spcAft>
                <a:spcPts val="600"/>
              </a:spcAft>
              <a:defRPr sz="1800">
                <a:solidFill>
                  <a:schemeClr val="tx1"/>
                </a:solidFill>
                <a:latin typeface="Montserrat Medium" panose="00000600000000000000" pitchFamily="2" charset="-52"/>
              </a:defRPr>
            </a:lvl1pPr>
          </a:lstStyle>
          <a:p>
            <a:r>
              <a:rPr lang="ru-RU" dirty="0"/>
              <a:t>В настройках можно включать и отключать функциональность</a:t>
            </a:r>
          </a:p>
        </p:txBody>
      </p:sp>
      <p:sp>
        <p:nvSpPr>
          <p:cNvPr id="8" name="TextBox 7">
            <a:extLst>
              <a:ext uri="{FF2B5EF4-FFF2-40B4-BE49-F238E27FC236}">
                <a16:creationId xmlns:a16="http://schemas.microsoft.com/office/drawing/2014/main" id="{3F9CB45D-00AA-480D-8658-0146C7A78C77}"/>
              </a:ext>
            </a:extLst>
          </p:cNvPr>
          <p:cNvSpPr txBox="1"/>
          <p:nvPr/>
        </p:nvSpPr>
        <p:spPr>
          <a:xfrm>
            <a:off x="735696" y="3384103"/>
            <a:ext cx="9001000" cy="1061829"/>
          </a:xfrm>
          <a:prstGeom prst="rect">
            <a:avLst/>
          </a:prstGeom>
          <a:noFill/>
        </p:spPr>
        <p:txBody>
          <a:bodyPr wrap="square" rtlCol="0">
            <a:spAutoFit/>
          </a:bodyPr>
          <a:lstStyle/>
          <a:p>
            <a:r>
              <a:rPr lang="ru-RU" b="0" dirty="0">
                <a:solidFill>
                  <a:schemeClr val="tx1"/>
                </a:solidFill>
                <a:latin typeface="Montserrat Medium" panose="00000600000000000000" pitchFamily="2" charset="-52"/>
              </a:rPr>
              <a:t>Если в базе 1 пользователь, то для минимизации интерфейса использование функциональной опции выключено по умолчанию</a:t>
            </a:r>
          </a:p>
        </p:txBody>
      </p:sp>
      <p:pic>
        <p:nvPicPr>
          <p:cNvPr id="9" name="Рисунок 8">
            <a:extLst>
              <a:ext uri="{FF2B5EF4-FFF2-40B4-BE49-F238E27FC236}">
                <a16:creationId xmlns:a16="http://schemas.microsoft.com/office/drawing/2014/main" id="{9CF0641B-F925-4869-A053-83FA55CC6D7F}"/>
              </a:ext>
            </a:extLst>
          </p:cNvPr>
          <p:cNvPicPr>
            <a:picLocks noChangeAspect="1"/>
          </p:cNvPicPr>
          <p:nvPr/>
        </p:nvPicPr>
        <p:blipFill>
          <a:blip r:embed="rId6"/>
          <a:stretch>
            <a:fillRect/>
          </a:stretch>
        </p:blipFill>
        <p:spPr>
          <a:xfrm>
            <a:off x="632033" y="5285684"/>
            <a:ext cx="710208" cy="710208"/>
          </a:xfrm>
          <a:prstGeom prst="rect">
            <a:avLst/>
          </a:prstGeom>
        </p:spPr>
      </p:pic>
      <p:sp>
        <p:nvSpPr>
          <p:cNvPr id="12" name="Заголовок 3">
            <a:extLst>
              <a:ext uri="{FF2B5EF4-FFF2-40B4-BE49-F238E27FC236}">
                <a16:creationId xmlns:a16="http://schemas.microsoft.com/office/drawing/2014/main" id="{5134A5C5-C46D-415E-BB70-3C0A0478C302}"/>
              </a:ext>
            </a:extLst>
          </p:cNvPr>
          <p:cNvSpPr txBox="1">
            <a:spLocks/>
          </p:cNvSpPr>
          <p:nvPr/>
        </p:nvSpPr>
        <p:spPr>
          <a:xfrm>
            <a:off x="2312988" y="107950"/>
            <a:ext cx="8893175" cy="1022350"/>
          </a:xfrm>
          <a:prstGeom prst="rect">
            <a:avLst/>
          </a:prstGeom>
        </p:spPr>
        <p:txBody>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Пересмотр логики ответственных</a:t>
            </a:r>
            <a:br>
              <a:rPr lang="ru-RU" sz="2800" b="0" dirty="0">
                <a:latin typeface="Montserrat SemiBold" panose="00000700000000000000" pitchFamily="2" charset="-52"/>
              </a:rPr>
            </a:br>
            <a:r>
              <a:rPr lang="ru-RU" sz="2800" b="0" dirty="0">
                <a:latin typeface="Montserrat SemiBold" panose="00000700000000000000" pitchFamily="2" charset="-52"/>
              </a:rPr>
              <a:t>за документы ЭДО</a:t>
            </a:r>
          </a:p>
        </p:txBody>
      </p:sp>
    </p:spTree>
    <p:extLst>
      <p:ext uri="{BB962C8B-B14F-4D97-AF65-F5344CB8AC3E}">
        <p14:creationId xmlns:p14="http://schemas.microsoft.com/office/powerpoint/2010/main" val="453417500"/>
      </p:ext>
    </p:extLst>
  </p:cSld>
  <p:clrMapOvr>
    <a:masterClrMapping/>
  </p:clrMapOvr>
  <p:transition spd="slow">
    <p:strips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a:extLst>
              <a:ext uri="{FF2B5EF4-FFF2-40B4-BE49-F238E27FC236}">
                <a16:creationId xmlns:a16="http://schemas.microsoft.com/office/drawing/2014/main" id="{4EE3F6CD-80C8-4157-82EA-320B409A5677}"/>
              </a:ext>
            </a:extLst>
          </p:cNvPr>
          <p:cNvGrpSpPr/>
          <p:nvPr/>
        </p:nvGrpSpPr>
        <p:grpSpPr>
          <a:xfrm>
            <a:off x="-1366555" y="719807"/>
            <a:ext cx="10800000" cy="6433200"/>
            <a:chOff x="-1956519" y="503783"/>
            <a:chExt cx="11616519" cy="6916905"/>
          </a:xfrm>
        </p:grpSpPr>
        <p:pic>
          <p:nvPicPr>
            <p:cNvPr id="8" name="Picture 2" descr="https://lh6.googleusercontent.com/proxy/Ale2gaX6bS4AwOggAH8hwLJznHX_iPtOppswt_ZLGqZ0MWrXJfnKjvFku2bCjwfqftLMIzpWi3EWd9QC85idhUfS_ZhOboJ8Ohb3F7sWD_Zel8MU-DJ-SMYgMjK355hj3VeZg46ca09IbAEpsto4QMptcHu_z5TBEiGxSMs=s0-d">
              <a:extLst>
                <a:ext uri="{FF2B5EF4-FFF2-40B4-BE49-F238E27FC236}">
                  <a16:creationId xmlns:a16="http://schemas.microsoft.com/office/drawing/2014/main" id="{751F1698-5BDD-4D48-B9FA-06B8EA78F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519" y="503783"/>
              <a:ext cx="11616519" cy="691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92478CD-295F-4F34-BD57-724D9A357BCE}"/>
                </a:ext>
              </a:extLst>
            </p:cNvPr>
            <p:cNvPicPr>
              <a:picLocks noChangeAspect="1"/>
            </p:cNvPicPr>
            <p:nvPr/>
          </p:nvPicPr>
          <p:blipFill>
            <a:blip r:embed="rId3"/>
            <a:stretch>
              <a:fillRect/>
            </a:stretch>
          </p:blipFill>
          <p:spPr>
            <a:xfrm>
              <a:off x="220265" y="1427187"/>
              <a:ext cx="7258408" cy="4536505"/>
            </a:xfrm>
            <a:prstGeom prst="rect">
              <a:avLst/>
            </a:prstGeom>
          </p:spPr>
        </p:pic>
      </p:grpSp>
      <p:sp>
        <p:nvSpPr>
          <p:cNvPr id="6" name="Прямоугольник: скругленные углы 5">
            <a:extLst>
              <a:ext uri="{FF2B5EF4-FFF2-40B4-BE49-F238E27FC236}">
                <a16:creationId xmlns:a16="http://schemas.microsoft.com/office/drawing/2014/main" id="{A8BE4246-77B7-43A0-8F6C-DFB39F74A529}"/>
              </a:ext>
            </a:extLst>
          </p:cNvPr>
          <p:cNvSpPr/>
          <p:nvPr/>
        </p:nvSpPr>
        <p:spPr bwMode="auto">
          <a:xfrm>
            <a:off x="6832600" y="2260600"/>
            <a:ext cx="4479408" cy="2147168"/>
          </a:xfrm>
          <a:prstGeom prst="roundRect">
            <a:avLst/>
          </a:prstGeom>
          <a:solidFill>
            <a:schemeClr val="bg1">
              <a:alpha val="75000"/>
            </a:schemeClr>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4"/>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7" name="TextBox 6">
            <a:extLst>
              <a:ext uri="{FF2B5EF4-FFF2-40B4-BE49-F238E27FC236}">
                <a16:creationId xmlns:a16="http://schemas.microsoft.com/office/drawing/2014/main" id="{220B19CF-47EB-447D-B38D-D9F084CF5806}"/>
              </a:ext>
            </a:extLst>
          </p:cNvPr>
          <p:cNvSpPr txBox="1"/>
          <p:nvPr/>
        </p:nvSpPr>
        <p:spPr>
          <a:xfrm>
            <a:off x="6908867" y="2314887"/>
            <a:ext cx="4392943" cy="2092881"/>
          </a:xfrm>
          <a:prstGeom prst="rect">
            <a:avLst/>
          </a:prstGeom>
          <a:noFill/>
        </p:spPr>
        <p:txBody>
          <a:bodyPr wrap="square">
            <a:spAutoFit/>
          </a:bodyPr>
          <a:lstStyle/>
          <a:p>
            <a:pPr>
              <a:defRPr/>
            </a:pPr>
            <a:r>
              <a:rPr lang="ru-RU" sz="2400" b="0" dirty="0">
                <a:solidFill>
                  <a:schemeClr val="tx1"/>
                </a:solidFill>
                <a:latin typeface="Montserrat Medium" panose="00000600000000000000" pitchFamily="2" charset="-52"/>
              </a:rPr>
              <a:t>Легкие Текущие дела:</a:t>
            </a:r>
          </a:p>
          <a:p>
            <a:pPr marL="457200" indent="-457200">
              <a:spcBef>
                <a:spcPts val="600"/>
              </a:spcBef>
              <a:buClr>
                <a:srgbClr val="C00000"/>
              </a:buClr>
              <a:buFont typeface="Futura PT Demi" panose="020B0702020204020303" pitchFamily="34" charset="0"/>
              <a:buChar char="»"/>
              <a:defRPr/>
            </a:pPr>
            <a:r>
              <a:rPr lang="ru-RU" sz="2400" b="0" dirty="0">
                <a:solidFill>
                  <a:schemeClr val="tx1"/>
                </a:solidFill>
                <a:latin typeface="Montserrat Medium" panose="00000600000000000000" pitchFamily="2" charset="-52"/>
              </a:rPr>
              <a:t>Работали в других решениях</a:t>
            </a:r>
          </a:p>
          <a:p>
            <a:pPr marL="457200" indent="-457200">
              <a:spcBef>
                <a:spcPts val="600"/>
              </a:spcBef>
              <a:buClr>
                <a:srgbClr val="C00000"/>
              </a:buClr>
              <a:buFont typeface="Futura PT Demi" panose="020B0702020204020303" pitchFamily="34" charset="0"/>
              <a:buChar char="»"/>
              <a:defRPr/>
            </a:pPr>
            <a:r>
              <a:rPr lang="ru-RU" sz="2400" b="0" dirty="0">
                <a:solidFill>
                  <a:schemeClr val="tx1"/>
                </a:solidFill>
                <a:latin typeface="Montserrat Medium" panose="00000600000000000000" pitchFamily="2" charset="-52"/>
              </a:rPr>
              <a:t>Нужна полная картина по документообороту</a:t>
            </a:r>
          </a:p>
        </p:txBody>
      </p:sp>
      <p:sp>
        <p:nvSpPr>
          <p:cNvPr id="10" name="Заголовок 1">
            <a:extLst>
              <a:ext uri="{FF2B5EF4-FFF2-40B4-BE49-F238E27FC236}">
                <a16:creationId xmlns:a16="http://schemas.microsoft.com/office/drawing/2014/main" id="{DBF5AD8F-CF98-4FC7-AAF7-B6F975960AC2}"/>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Легкий интерфейс 1С-ЭДО</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3964988275"/>
      </p:ext>
    </p:extLst>
  </p:cSld>
  <p:clrMapOvr>
    <a:masterClrMapping/>
  </p:clrMapOvr>
  <p:transition spd="slow">
    <p:strips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lh6.googleusercontent.com/proxy/Ale2gaX6bS4AwOggAH8hwLJznHX_iPtOppswt_ZLGqZ0MWrXJfnKjvFku2bCjwfqftLMIzpWi3EWd9QC85idhUfS_ZhOboJ8Ohb3F7sWD_Zel8MU-DJ-SMYgMjK355hj3VeZg46ca09IbAEpsto4QMptcHu_z5TBEiGxSMs=s0-d">
            <a:extLst>
              <a:ext uri="{FF2B5EF4-FFF2-40B4-BE49-F238E27FC236}">
                <a16:creationId xmlns:a16="http://schemas.microsoft.com/office/drawing/2014/main" id="{A8BC5598-6C75-4894-BDEF-AF24450F7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781" y="719807"/>
            <a:ext cx="10800000" cy="64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Заголовок 1">
            <a:extLst>
              <a:ext uri="{FF2B5EF4-FFF2-40B4-BE49-F238E27FC236}">
                <a16:creationId xmlns:a16="http://schemas.microsoft.com/office/drawing/2014/main" id="{E72BDE2C-BE0B-4582-840D-8A3677103D0A}"/>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Легкий интерфейс 1С-ЭДО</a:t>
            </a:r>
            <a:endParaRPr lang="ru-RU" sz="2800" b="0" dirty="0">
              <a:latin typeface="Montserrat SemiBold" panose="00000700000000000000" pitchFamily="2" charset="-52"/>
            </a:endParaRPr>
          </a:p>
        </p:txBody>
      </p:sp>
      <p:pic>
        <p:nvPicPr>
          <p:cNvPr id="4" name="Рисунок 3">
            <a:extLst>
              <a:ext uri="{FF2B5EF4-FFF2-40B4-BE49-F238E27FC236}">
                <a16:creationId xmlns:a16="http://schemas.microsoft.com/office/drawing/2014/main" id="{6B782DD7-DF96-46A9-8008-FCC7956B8624}"/>
              </a:ext>
            </a:extLst>
          </p:cNvPr>
          <p:cNvPicPr>
            <a:picLocks noChangeAspect="1"/>
          </p:cNvPicPr>
          <p:nvPr/>
        </p:nvPicPr>
        <p:blipFill>
          <a:blip r:embed="rId3"/>
          <a:stretch>
            <a:fillRect/>
          </a:stretch>
        </p:blipFill>
        <p:spPr>
          <a:xfrm>
            <a:off x="3678688" y="1560885"/>
            <a:ext cx="6747105" cy="4234708"/>
          </a:xfrm>
          <a:prstGeom prst="rect">
            <a:avLst/>
          </a:prstGeom>
        </p:spPr>
      </p:pic>
      <p:sp>
        <p:nvSpPr>
          <p:cNvPr id="11" name="Прямоугольник: скругленные углы 10">
            <a:extLst>
              <a:ext uri="{FF2B5EF4-FFF2-40B4-BE49-F238E27FC236}">
                <a16:creationId xmlns:a16="http://schemas.microsoft.com/office/drawing/2014/main" id="{89A77D2A-C78F-494E-91EB-AC9AAF6E3ACF}"/>
              </a:ext>
            </a:extLst>
          </p:cNvPr>
          <p:cNvSpPr/>
          <p:nvPr/>
        </p:nvSpPr>
        <p:spPr bwMode="auto">
          <a:xfrm>
            <a:off x="-8673" y="2231975"/>
            <a:ext cx="4473566" cy="2959166"/>
          </a:xfrm>
          <a:prstGeom prst="roundRect">
            <a:avLst/>
          </a:prstGeom>
          <a:solidFill>
            <a:schemeClr val="bg1">
              <a:alpha val="95000"/>
            </a:schemeClr>
          </a:solidFill>
          <a:ln w="22225">
            <a:noFill/>
            <a:round/>
            <a:headEnd/>
            <a:tailEnd/>
          </a:ln>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5042" tIns="44222" rIns="85042" bIns="44222">
            <a:spAutoFit/>
          </a:bodyPr>
          <a:lstStyle/>
          <a:p>
            <a:r>
              <a:rPr lang="ru-RU" sz="2400" b="0" dirty="0">
                <a:solidFill>
                  <a:schemeClr val="tx1"/>
                </a:solidFill>
                <a:latin typeface="Montserrat Medium" panose="00000600000000000000" pitchFamily="2" charset="-52"/>
              </a:rPr>
              <a:t>Легкие карточки:</a:t>
            </a:r>
          </a:p>
          <a:p>
            <a:pPr marL="342900" indent="-342900">
              <a:buClr>
                <a:srgbClr val="C00000"/>
              </a:buClr>
              <a:buFont typeface="Futura PT Demi" panose="020B0702020204020303" pitchFamily="34" charset="0"/>
              <a:buChar char="»"/>
            </a:pPr>
            <a:r>
              <a:rPr lang="ru-RU" sz="2400" b="0" dirty="0">
                <a:solidFill>
                  <a:schemeClr val="tx1"/>
                </a:solidFill>
                <a:latin typeface="Montserrat Medium" panose="00000600000000000000" pitchFamily="2" charset="-52"/>
              </a:rPr>
              <a:t>Содержат только необходимую информацию</a:t>
            </a:r>
          </a:p>
          <a:p>
            <a:pPr marL="342900" indent="-342900">
              <a:buClr>
                <a:srgbClr val="C00000"/>
              </a:buClr>
              <a:buFont typeface="Futura PT Demi" panose="020B0702020204020303" pitchFamily="34" charset="0"/>
              <a:buChar char="»"/>
            </a:pPr>
            <a:r>
              <a:rPr lang="ru-RU" sz="2400" b="0" dirty="0">
                <a:solidFill>
                  <a:schemeClr val="tx1"/>
                </a:solidFill>
                <a:latin typeface="Montserrat Medium" panose="00000600000000000000" pitchFamily="2" charset="-52"/>
              </a:rPr>
              <a:t>Удобнее при пакетном документообороте</a:t>
            </a:r>
          </a:p>
        </p:txBody>
      </p:sp>
      <p:pic>
        <p:nvPicPr>
          <p:cNvPr id="10" name="Рисунок 9">
            <a:extLst>
              <a:ext uri="{FF2B5EF4-FFF2-40B4-BE49-F238E27FC236}">
                <a16:creationId xmlns:a16="http://schemas.microsoft.com/office/drawing/2014/main" id="{FD6EC2D5-F3B7-4307-A417-666016B761F8}"/>
              </a:ext>
            </a:extLst>
          </p:cNvPr>
          <p:cNvPicPr>
            <a:picLocks noChangeAspect="1"/>
          </p:cNvPicPr>
          <p:nvPr/>
        </p:nvPicPr>
        <p:blipFill>
          <a:blip r:embed="rId4"/>
          <a:stretch>
            <a:fillRect/>
          </a:stretch>
        </p:blipFill>
        <p:spPr>
          <a:xfrm rot="10800000">
            <a:off x="5082065" y="2517678"/>
            <a:ext cx="360040" cy="360040"/>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2140739935"/>
      </p:ext>
    </p:extLst>
  </p:cSld>
  <p:clrMapOvr>
    <a:masterClrMapping/>
  </p:clrMapOvr>
  <p:transition spd="slow">
    <p:strips dir="l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E8684FAB-3569-41E0-876B-60B6A4664D25}"/>
              </a:ext>
            </a:extLst>
          </p:cNvPr>
          <p:cNvSpPr/>
          <p:nvPr/>
        </p:nvSpPr>
        <p:spPr>
          <a:xfrm>
            <a:off x="328969" y="1439887"/>
            <a:ext cx="10977206" cy="3954929"/>
          </a:xfrm>
          <a:prstGeom prst="rect">
            <a:avLst/>
          </a:prstGeom>
        </p:spPr>
        <p:txBody>
          <a:bodyPr wrap="square">
            <a:spAutoFit/>
          </a:bodyPr>
          <a:lstStyle/>
          <a:p>
            <a:pPr>
              <a:spcBef>
                <a:spcPts val="0"/>
              </a:spcBef>
              <a:buClr>
                <a:srgbClr val="C00000"/>
              </a:buClr>
            </a:pPr>
            <a:r>
              <a:rPr lang="ru-RU" b="0" dirty="0">
                <a:solidFill>
                  <a:schemeClr val="tx1"/>
                </a:solidFill>
                <a:latin typeface="Montserrat SemiBold" panose="00000700000000000000" pitchFamily="2" charset="-52"/>
              </a:rPr>
              <a:t>С какой проблемой сталкивались:</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В основании передачи договор заполнялся в скобках, например: Договор </a:t>
            </a:r>
            <a:r>
              <a:rPr lang="ru-RU" b="0" dirty="0">
                <a:solidFill>
                  <a:schemeClr val="tx1"/>
                </a:solidFill>
                <a:latin typeface="Montserrat Medium" panose="00000600000000000000" pitchFamily="2" charset="-52"/>
              </a:rPr>
              <a:t>(</a:t>
            </a:r>
            <a:r>
              <a:rPr lang="ru-RU" b="0" dirty="0">
                <a:solidFill>
                  <a:schemeClr val="tx1"/>
                </a:solidFill>
                <a:latin typeface="Montserrat Light" panose="00000400000000000000" pitchFamily="2" charset="-52"/>
              </a:rPr>
              <a:t>№128-ю от 02.10.2024</a:t>
            </a:r>
            <a:r>
              <a:rPr lang="ru-RU" b="0" dirty="0">
                <a:solidFill>
                  <a:schemeClr val="tx1"/>
                </a:solidFill>
                <a:latin typeface="Montserrat Medium" panose="00000600000000000000" pitchFamily="2" charset="-52"/>
              </a:rPr>
              <a:t>)</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При отправке в роуминг дублировались значения, например: Договор </a:t>
            </a:r>
            <a:r>
              <a:rPr lang="ru-RU" b="0" dirty="0">
                <a:solidFill>
                  <a:schemeClr val="tx1"/>
                </a:solidFill>
                <a:latin typeface="Montserrat Medium" panose="00000600000000000000" pitchFamily="2" charset="-52"/>
              </a:rPr>
              <a:t>128-ю от 02.10.2024</a:t>
            </a:r>
            <a:r>
              <a:rPr lang="ru-RU" b="0" dirty="0">
                <a:solidFill>
                  <a:schemeClr val="tx1"/>
                </a:solidFill>
                <a:latin typeface="Montserrat Light" panose="00000400000000000000" pitchFamily="2" charset="-52"/>
              </a:rPr>
              <a:t> №128-ю от 02.10.2024 </a:t>
            </a:r>
          </a:p>
          <a:p>
            <a:pPr>
              <a:spcBef>
                <a:spcPts val="1200"/>
              </a:spcBef>
              <a:buClr>
                <a:srgbClr val="C00000"/>
              </a:buClr>
            </a:pPr>
            <a:r>
              <a:rPr lang="ru-RU" b="0" dirty="0">
                <a:solidFill>
                  <a:schemeClr val="tx1"/>
                </a:solidFill>
                <a:latin typeface="Montserrat SemiBold" panose="00000700000000000000" pitchFamily="2" charset="-52"/>
              </a:rPr>
              <a:t>С чем было связано:</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Реквизит </a:t>
            </a:r>
            <a:r>
              <a:rPr lang="ru-RU" b="0" dirty="0" err="1">
                <a:solidFill>
                  <a:schemeClr val="tx1"/>
                </a:solidFill>
                <a:latin typeface="Montserrat Light" panose="00000400000000000000" pitchFamily="2" charset="-52"/>
              </a:rPr>
              <a:t>НаимОсн</a:t>
            </a:r>
            <a:r>
              <a:rPr lang="ru-RU" b="0" dirty="0">
                <a:solidFill>
                  <a:schemeClr val="tx1"/>
                </a:solidFill>
                <a:latin typeface="Montserrat Light" panose="00000400000000000000" pitchFamily="2" charset="-52"/>
              </a:rPr>
              <a:t> заполнялся значением поля Наименование из карточки договора, а он при создании нового договора заполняется значением «</a:t>
            </a:r>
            <a:r>
              <a:rPr lang="ru-RU" b="0" dirty="0" err="1">
                <a:solidFill>
                  <a:schemeClr val="tx1"/>
                </a:solidFill>
                <a:latin typeface="Montserrat Light" panose="00000400000000000000" pitchFamily="2" charset="-52"/>
              </a:rPr>
              <a:t>Договор+Номер+Дата</a:t>
            </a:r>
            <a:r>
              <a:rPr lang="ru-RU" b="0" dirty="0">
                <a:solidFill>
                  <a:schemeClr val="tx1"/>
                </a:solidFill>
                <a:latin typeface="Montserrat Light" panose="00000400000000000000" pitchFamily="2" charset="-52"/>
              </a:rPr>
              <a:t>»  </a:t>
            </a:r>
          </a:p>
          <a:p>
            <a:pPr>
              <a:spcBef>
                <a:spcPts val="1200"/>
              </a:spcBef>
              <a:buClr>
                <a:srgbClr val="C00000"/>
              </a:buClr>
            </a:pPr>
            <a:r>
              <a:rPr lang="ru-RU" b="0" dirty="0">
                <a:solidFill>
                  <a:schemeClr val="tx1"/>
                </a:solidFill>
                <a:latin typeface="Montserrat SemiBold" panose="00000700000000000000" pitchFamily="2" charset="-52"/>
              </a:rPr>
              <a:t>Теперь программа контролирует значение в карточке договора и формирует </a:t>
            </a:r>
            <a:r>
              <a:rPr lang="en-US" b="0" dirty="0">
                <a:solidFill>
                  <a:schemeClr val="tx1"/>
                </a:solidFill>
                <a:latin typeface="Montserrat SemiBold" panose="00000700000000000000" pitchFamily="2" charset="-52"/>
              </a:rPr>
              <a:t>xml</a:t>
            </a:r>
            <a:r>
              <a:rPr lang="ru-RU" b="0" dirty="0">
                <a:solidFill>
                  <a:schemeClr val="tx1"/>
                </a:solidFill>
                <a:latin typeface="Montserrat SemiBold" panose="00000700000000000000" pitchFamily="2" charset="-52"/>
              </a:rPr>
              <a:t>-файл без дублирования в поле Основание передачи</a:t>
            </a:r>
          </a:p>
        </p:txBody>
      </p:sp>
      <p:pic>
        <p:nvPicPr>
          <p:cNvPr id="9" name="Рисунок 8">
            <a:extLst>
              <a:ext uri="{FF2B5EF4-FFF2-40B4-BE49-F238E27FC236}">
                <a16:creationId xmlns:a16="http://schemas.microsoft.com/office/drawing/2014/main" id="{9982F35A-E1B2-4C27-AF2E-951CD72EC25F}"/>
              </a:ext>
            </a:extLst>
          </p:cNvPr>
          <p:cNvPicPr>
            <a:picLocks noChangeAspect="1"/>
          </p:cNvPicPr>
          <p:nvPr/>
        </p:nvPicPr>
        <p:blipFill>
          <a:blip r:embed="rId3"/>
          <a:stretch>
            <a:fillRect/>
          </a:stretch>
        </p:blipFill>
        <p:spPr>
          <a:xfrm>
            <a:off x="328969" y="5531328"/>
            <a:ext cx="710208" cy="710208"/>
          </a:xfrm>
          <a:prstGeom prst="rect">
            <a:avLst/>
          </a:prstGeom>
        </p:spPr>
      </p:pic>
      <p:sp>
        <p:nvSpPr>
          <p:cNvPr id="10" name="TextBox 9">
            <a:extLst>
              <a:ext uri="{FF2B5EF4-FFF2-40B4-BE49-F238E27FC236}">
                <a16:creationId xmlns:a16="http://schemas.microsoft.com/office/drawing/2014/main" id="{189336D5-3BC5-4203-A2C9-206E9B3C9489}"/>
              </a:ext>
            </a:extLst>
          </p:cNvPr>
          <p:cNvSpPr txBox="1"/>
          <p:nvPr/>
        </p:nvSpPr>
        <p:spPr>
          <a:xfrm>
            <a:off x="1039177" y="5563266"/>
            <a:ext cx="7458164" cy="646331"/>
          </a:xfrm>
          <a:prstGeom prst="rect">
            <a:avLst/>
          </a:prstGeom>
        </p:spPr>
        <p:txBody>
          <a:bodyPr wrap="square">
            <a:spAutoFit/>
          </a:bodyPr>
          <a:lstStyle>
            <a:defPPr>
              <a:defRPr lang="en-US"/>
            </a:defPPr>
            <a:lvl1pPr>
              <a:spcAft>
                <a:spcPts val="600"/>
              </a:spcAft>
              <a:defRPr sz="1800">
                <a:solidFill>
                  <a:schemeClr val="tx1"/>
                </a:solidFill>
                <a:latin typeface="Montserrat Medium" panose="00000600000000000000" pitchFamily="2" charset="-52"/>
              </a:defRPr>
            </a:lvl1pPr>
          </a:lstStyle>
          <a:p>
            <a:r>
              <a:rPr lang="ru-RU" dirty="0"/>
              <a:t>Такое поведение модуля 1С-ЭДО исправлено в Бухгалтерии предприятия, в других конфигурациях не проявлялось</a:t>
            </a:r>
          </a:p>
        </p:txBody>
      </p:sp>
      <p:sp>
        <p:nvSpPr>
          <p:cNvPr id="8" name="Заголовок 1">
            <a:extLst>
              <a:ext uri="{FF2B5EF4-FFF2-40B4-BE49-F238E27FC236}">
                <a16:creationId xmlns:a16="http://schemas.microsoft.com/office/drawing/2014/main" id="{D89F65DB-87CE-47A4-BC37-4B4ADF77C1AD}"/>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Исправление дублирования</a:t>
            </a:r>
            <a:br>
              <a:rPr lang="ru-RU" sz="2800" dirty="0">
                <a:latin typeface="Montserrat SemiBold" panose="00000700000000000000" pitchFamily="2" charset="-52"/>
              </a:rPr>
            </a:br>
            <a:r>
              <a:rPr lang="ru-RU" sz="2800" dirty="0">
                <a:latin typeface="Montserrat SemiBold" panose="00000700000000000000" pitchFamily="2" charset="-52"/>
              </a:rPr>
              <a:t>основания передачи</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4227090379"/>
      </p:ext>
    </p:extLst>
  </p:cSld>
  <p:clrMapOvr>
    <a:masterClrMapping/>
  </p:clrMapOvr>
  <p:transition spd="slow">
    <p:strips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3">
            <a:extLst>
              <a:ext uri="{FF2B5EF4-FFF2-40B4-BE49-F238E27FC236}">
                <a16:creationId xmlns:a16="http://schemas.microsoft.com/office/drawing/2014/main" id="{FFB0E739-0BD4-439C-919A-60BD47690437}"/>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Какие у нас есть решения для ЭДО </a:t>
            </a:r>
          </a:p>
        </p:txBody>
      </p:sp>
      <p:grpSp>
        <p:nvGrpSpPr>
          <p:cNvPr id="14" name="Группа 13">
            <a:extLst>
              <a:ext uri="{FF2B5EF4-FFF2-40B4-BE49-F238E27FC236}">
                <a16:creationId xmlns:a16="http://schemas.microsoft.com/office/drawing/2014/main" id="{826AC8CE-D6B4-4ED7-A6D2-706C78CB5390}"/>
              </a:ext>
            </a:extLst>
          </p:cNvPr>
          <p:cNvGrpSpPr/>
          <p:nvPr/>
        </p:nvGrpSpPr>
        <p:grpSpPr>
          <a:xfrm>
            <a:off x="144414" y="2172026"/>
            <a:ext cx="1466666" cy="1492694"/>
            <a:chOff x="1728589" y="1215363"/>
            <a:chExt cx="4536505" cy="4617012"/>
          </a:xfrm>
        </p:grpSpPr>
        <p:sp>
          <p:nvSpPr>
            <p:cNvPr id="15" name="Полилиния: фигура 14">
              <a:extLst>
                <a:ext uri="{FF2B5EF4-FFF2-40B4-BE49-F238E27FC236}">
                  <a16:creationId xmlns:a16="http://schemas.microsoft.com/office/drawing/2014/main" id="{3632AEE0-1ED1-4303-8399-6C13C6C7BDF1}"/>
                </a:ext>
              </a:extLst>
            </p:cNvPr>
            <p:cNvSpPr/>
            <p:nvPr/>
          </p:nvSpPr>
          <p:spPr bwMode="auto">
            <a:xfrm>
              <a:off x="2608989" y="2187108"/>
              <a:ext cx="3644063" cy="3641722"/>
            </a:xfrm>
            <a:custGeom>
              <a:avLst/>
              <a:gdLst>
                <a:gd name="connsiteX0" fmla="*/ 1994107 w 3704188"/>
                <a:gd name="connsiteY0" fmla="*/ 19063 h 3641722"/>
                <a:gd name="connsiteX1" fmla="*/ 2908507 w 3704188"/>
                <a:gd name="connsiteY1" fmla="*/ 77121 h 3641722"/>
                <a:gd name="connsiteX2" fmla="*/ 3068165 w 3704188"/>
                <a:gd name="connsiteY2" fmla="*/ 48092 h 3641722"/>
                <a:gd name="connsiteX3" fmla="*/ 3547136 w 3704188"/>
                <a:gd name="connsiteY3" fmla="*/ 48092 h 3641722"/>
                <a:gd name="connsiteX4" fmla="*/ 3692279 w 3704188"/>
                <a:gd name="connsiteY4" fmla="*/ 352892 h 3641722"/>
                <a:gd name="connsiteX5" fmla="*/ 3692279 w 3704188"/>
                <a:gd name="connsiteY5" fmla="*/ 846378 h 3641722"/>
                <a:gd name="connsiteX6" fmla="*/ 3663250 w 3704188"/>
                <a:gd name="connsiteY6" fmla="*/ 3009006 h 3641722"/>
                <a:gd name="connsiteX7" fmla="*/ 3648736 w 3704188"/>
                <a:gd name="connsiteY7" fmla="*/ 3371863 h 3641722"/>
                <a:gd name="connsiteX8" fmla="*/ 3590679 w 3704188"/>
                <a:gd name="connsiteY8" fmla="*/ 3517006 h 3641722"/>
                <a:gd name="connsiteX9" fmla="*/ 3416507 w 3704188"/>
                <a:gd name="connsiteY9" fmla="*/ 3633121 h 3641722"/>
                <a:gd name="connsiteX10" fmla="*/ 3068165 w 3704188"/>
                <a:gd name="connsiteY10" fmla="*/ 3633121 h 3641722"/>
                <a:gd name="connsiteX11" fmla="*/ 266907 w 3704188"/>
                <a:gd name="connsiteY11" fmla="*/ 3575063 h 3641722"/>
                <a:gd name="connsiteX12" fmla="*/ 92736 w 3704188"/>
                <a:gd name="connsiteY12" fmla="*/ 3502492 h 3641722"/>
                <a:gd name="connsiteX13" fmla="*/ 78222 w 3704188"/>
                <a:gd name="connsiteY13" fmla="*/ 3110606 h 3641722"/>
                <a:gd name="connsiteX14" fmla="*/ 136279 w 3704188"/>
                <a:gd name="connsiteY14" fmla="*/ 1993006 h 3641722"/>
                <a:gd name="connsiteX15" fmla="*/ 136279 w 3704188"/>
                <a:gd name="connsiteY15" fmla="*/ 1862378 h 3641722"/>
                <a:gd name="connsiteX16" fmla="*/ 208850 w 3704188"/>
                <a:gd name="connsiteY16" fmla="*/ 1818835 h 3641722"/>
                <a:gd name="connsiteX17" fmla="*/ 266907 w 3704188"/>
                <a:gd name="connsiteY17" fmla="*/ 1804321 h 3641722"/>
                <a:gd name="connsiteX18" fmla="*/ 441079 w 3704188"/>
                <a:gd name="connsiteY18" fmla="*/ 1818835 h 3641722"/>
                <a:gd name="connsiteX19" fmla="*/ 673307 w 3704188"/>
                <a:gd name="connsiteY19" fmla="*/ 1818835 h 3641722"/>
                <a:gd name="connsiteX20" fmla="*/ 731365 w 3704188"/>
                <a:gd name="connsiteY20" fmla="*/ 1804321 h 3641722"/>
                <a:gd name="connsiteX21" fmla="*/ 745879 w 3704188"/>
                <a:gd name="connsiteY21" fmla="*/ 1601121 h 3641722"/>
                <a:gd name="connsiteX22" fmla="*/ 760393 w 3704188"/>
                <a:gd name="connsiteY22" fmla="*/ 1426949 h 3641722"/>
                <a:gd name="connsiteX23" fmla="*/ 891022 w 3704188"/>
                <a:gd name="connsiteY23" fmla="*/ 1296321 h 3641722"/>
                <a:gd name="connsiteX24" fmla="*/ 1123250 w 3704188"/>
                <a:gd name="connsiteY24" fmla="*/ 1296321 h 3641722"/>
                <a:gd name="connsiteX25" fmla="*/ 1268393 w 3704188"/>
                <a:gd name="connsiteY25" fmla="*/ 1470492 h 3641722"/>
                <a:gd name="connsiteX26" fmla="*/ 1297422 w 3704188"/>
                <a:gd name="connsiteY26" fmla="*/ 1615635 h 3641722"/>
                <a:gd name="connsiteX27" fmla="*/ 1282907 w 3704188"/>
                <a:gd name="connsiteY27" fmla="*/ 1760778 h 3641722"/>
                <a:gd name="connsiteX28" fmla="*/ 1384507 w 3704188"/>
                <a:gd name="connsiteY28" fmla="*/ 1789806 h 3641722"/>
                <a:gd name="connsiteX29" fmla="*/ 1500622 w 3704188"/>
                <a:gd name="connsiteY29" fmla="*/ 1804321 h 3641722"/>
                <a:gd name="connsiteX30" fmla="*/ 1834450 w 3704188"/>
                <a:gd name="connsiteY30" fmla="*/ 1789806 h 3641722"/>
                <a:gd name="connsiteX31" fmla="*/ 1892507 w 3704188"/>
                <a:gd name="connsiteY31" fmla="*/ 1673692 h 3641722"/>
                <a:gd name="connsiteX32" fmla="*/ 1877993 w 3704188"/>
                <a:gd name="connsiteY32" fmla="*/ 1426949 h 3641722"/>
                <a:gd name="connsiteX33" fmla="*/ 1877993 w 3704188"/>
                <a:gd name="connsiteY33" fmla="*/ 1325349 h 3641722"/>
                <a:gd name="connsiteX34" fmla="*/ 1877993 w 3704188"/>
                <a:gd name="connsiteY34" fmla="*/ 1194721 h 3641722"/>
                <a:gd name="connsiteX35" fmla="*/ 2037650 w 3704188"/>
                <a:gd name="connsiteY35" fmla="*/ 1180206 h 3641722"/>
                <a:gd name="connsiteX36" fmla="*/ 2168279 w 3704188"/>
                <a:gd name="connsiteY36" fmla="*/ 1180206 h 3641722"/>
                <a:gd name="connsiteX37" fmla="*/ 2298907 w 3704188"/>
                <a:gd name="connsiteY37" fmla="*/ 1122149 h 3641722"/>
                <a:gd name="connsiteX38" fmla="*/ 2400507 w 3704188"/>
                <a:gd name="connsiteY38" fmla="*/ 1035063 h 3641722"/>
                <a:gd name="connsiteX39" fmla="*/ 2429536 w 3704188"/>
                <a:gd name="connsiteY39" fmla="*/ 918949 h 3641722"/>
                <a:gd name="connsiteX40" fmla="*/ 2385993 w 3704188"/>
                <a:gd name="connsiteY40" fmla="*/ 788321 h 3641722"/>
                <a:gd name="connsiteX41" fmla="*/ 2240850 w 3704188"/>
                <a:gd name="connsiteY41" fmla="*/ 686721 h 3641722"/>
                <a:gd name="connsiteX42" fmla="*/ 2052165 w 3704188"/>
                <a:gd name="connsiteY42" fmla="*/ 672206 h 3641722"/>
                <a:gd name="connsiteX43" fmla="*/ 1921536 w 3704188"/>
                <a:gd name="connsiteY43" fmla="*/ 672206 h 3641722"/>
                <a:gd name="connsiteX44" fmla="*/ 1877993 w 3704188"/>
                <a:gd name="connsiteY44" fmla="*/ 541578 h 3641722"/>
                <a:gd name="connsiteX45" fmla="*/ 1863479 w 3704188"/>
                <a:gd name="connsiteY45" fmla="*/ 381921 h 3641722"/>
                <a:gd name="connsiteX46" fmla="*/ 1863479 w 3704188"/>
                <a:gd name="connsiteY46" fmla="*/ 207749 h 3641722"/>
                <a:gd name="connsiteX47" fmla="*/ 1877993 w 3704188"/>
                <a:gd name="connsiteY47" fmla="*/ 62606 h 3641722"/>
                <a:gd name="connsiteX48" fmla="*/ 1921536 w 3704188"/>
                <a:gd name="connsiteY48" fmla="*/ 4549 h 3641722"/>
                <a:gd name="connsiteX49" fmla="*/ 1994107 w 3704188"/>
                <a:gd name="connsiteY49" fmla="*/ 19063 h 3641722"/>
                <a:gd name="connsiteX0" fmla="*/ 1953304 w 3663385"/>
                <a:gd name="connsiteY0" fmla="*/ 19063 h 3641722"/>
                <a:gd name="connsiteX1" fmla="*/ 2867704 w 3663385"/>
                <a:gd name="connsiteY1" fmla="*/ 77121 h 3641722"/>
                <a:gd name="connsiteX2" fmla="*/ 3027362 w 3663385"/>
                <a:gd name="connsiteY2" fmla="*/ 48092 h 3641722"/>
                <a:gd name="connsiteX3" fmla="*/ 3506333 w 3663385"/>
                <a:gd name="connsiteY3" fmla="*/ 48092 h 3641722"/>
                <a:gd name="connsiteX4" fmla="*/ 3651476 w 3663385"/>
                <a:gd name="connsiteY4" fmla="*/ 352892 h 3641722"/>
                <a:gd name="connsiteX5" fmla="*/ 3651476 w 3663385"/>
                <a:gd name="connsiteY5" fmla="*/ 846378 h 3641722"/>
                <a:gd name="connsiteX6" fmla="*/ 3622447 w 3663385"/>
                <a:gd name="connsiteY6" fmla="*/ 3009006 h 3641722"/>
                <a:gd name="connsiteX7" fmla="*/ 3607933 w 3663385"/>
                <a:gd name="connsiteY7" fmla="*/ 3371863 h 3641722"/>
                <a:gd name="connsiteX8" fmla="*/ 3549876 w 3663385"/>
                <a:gd name="connsiteY8" fmla="*/ 3517006 h 3641722"/>
                <a:gd name="connsiteX9" fmla="*/ 3375704 w 3663385"/>
                <a:gd name="connsiteY9" fmla="*/ 3633121 h 3641722"/>
                <a:gd name="connsiteX10" fmla="*/ 3027362 w 3663385"/>
                <a:gd name="connsiteY10" fmla="*/ 3633121 h 3641722"/>
                <a:gd name="connsiteX11" fmla="*/ 226104 w 3663385"/>
                <a:gd name="connsiteY11" fmla="*/ 3575063 h 3641722"/>
                <a:gd name="connsiteX12" fmla="*/ 153533 w 3663385"/>
                <a:gd name="connsiteY12" fmla="*/ 3546942 h 3641722"/>
                <a:gd name="connsiteX13" fmla="*/ 51933 w 3663385"/>
                <a:gd name="connsiteY13" fmla="*/ 3502492 h 3641722"/>
                <a:gd name="connsiteX14" fmla="*/ 37419 w 3663385"/>
                <a:gd name="connsiteY14" fmla="*/ 3110606 h 3641722"/>
                <a:gd name="connsiteX15" fmla="*/ 95476 w 3663385"/>
                <a:gd name="connsiteY15" fmla="*/ 1993006 h 3641722"/>
                <a:gd name="connsiteX16" fmla="*/ 95476 w 3663385"/>
                <a:gd name="connsiteY16" fmla="*/ 1862378 h 3641722"/>
                <a:gd name="connsiteX17" fmla="*/ 168047 w 3663385"/>
                <a:gd name="connsiteY17" fmla="*/ 1818835 h 3641722"/>
                <a:gd name="connsiteX18" fmla="*/ 226104 w 3663385"/>
                <a:gd name="connsiteY18" fmla="*/ 1804321 h 3641722"/>
                <a:gd name="connsiteX19" fmla="*/ 400276 w 3663385"/>
                <a:gd name="connsiteY19" fmla="*/ 1818835 h 3641722"/>
                <a:gd name="connsiteX20" fmla="*/ 632504 w 3663385"/>
                <a:gd name="connsiteY20" fmla="*/ 1818835 h 3641722"/>
                <a:gd name="connsiteX21" fmla="*/ 690562 w 3663385"/>
                <a:gd name="connsiteY21" fmla="*/ 1804321 h 3641722"/>
                <a:gd name="connsiteX22" fmla="*/ 705076 w 3663385"/>
                <a:gd name="connsiteY22" fmla="*/ 1601121 h 3641722"/>
                <a:gd name="connsiteX23" fmla="*/ 719590 w 3663385"/>
                <a:gd name="connsiteY23" fmla="*/ 1426949 h 3641722"/>
                <a:gd name="connsiteX24" fmla="*/ 850219 w 3663385"/>
                <a:gd name="connsiteY24" fmla="*/ 1296321 h 3641722"/>
                <a:gd name="connsiteX25" fmla="*/ 1082447 w 3663385"/>
                <a:gd name="connsiteY25" fmla="*/ 1296321 h 3641722"/>
                <a:gd name="connsiteX26" fmla="*/ 1227590 w 3663385"/>
                <a:gd name="connsiteY26" fmla="*/ 1470492 h 3641722"/>
                <a:gd name="connsiteX27" fmla="*/ 1256619 w 3663385"/>
                <a:gd name="connsiteY27" fmla="*/ 1615635 h 3641722"/>
                <a:gd name="connsiteX28" fmla="*/ 1242104 w 3663385"/>
                <a:gd name="connsiteY28" fmla="*/ 1760778 h 3641722"/>
                <a:gd name="connsiteX29" fmla="*/ 1343704 w 3663385"/>
                <a:gd name="connsiteY29" fmla="*/ 1789806 h 3641722"/>
                <a:gd name="connsiteX30" fmla="*/ 1459819 w 3663385"/>
                <a:gd name="connsiteY30" fmla="*/ 1804321 h 3641722"/>
                <a:gd name="connsiteX31" fmla="*/ 1793647 w 3663385"/>
                <a:gd name="connsiteY31" fmla="*/ 1789806 h 3641722"/>
                <a:gd name="connsiteX32" fmla="*/ 1851704 w 3663385"/>
                <a:gd name="connsiteY32" fmla="*/ 1673692 h 3641722"/>
                <a:gd name="connsiteX33" fmla="*/ 1837190 w 3663385"/>
                <a:gd name="connsiteY33" fmla="*/ 1426949 h 3641722"/>
                <a:gd name="connsiteX34" fmla="*/ 1837190 w 3663385"/>
                <a:gd name="connsiteY34" fmla="*/ 1325349 h 3641722"/>
                <a:gd name="connsiteX35" fmla="*/ 1837190 w 3663385"/>
                <a:gd name="connsiteY35" fmla="*/ 1194721 h 3641722"/>
                <a:gd name="connsiteX36" fmla="*/ 1996847 w 3663385"/>
                <a:gd name="connsiteY36" fmla="*/ 1180206 h 3641722"/>
                <a:gd name="connsiteX37" fmla="*/ 2127476 w 3663385"/>
                <a:gd name="connsiteY37" fmla="*/ 1180206 h 3641722"/>
                <a:gd name="connsiteX38" fmla="*/ 2258104 w 3663385"/>
                <a:gd name="connsiteY38" fmla="*/ 1122149 h 3641722"/>
                <a:gd name="connsiteX39" fmla="*/ 2359704 w 3663385"/>
                <a:gd name="connsiteY39" fmla="*/ 1035063 h 3641722"/>
                <a:gd name="connsiteX40" fmla="*/ 2388733 w 3663385"/>
                <a:gd name="connsiteY40" fmla="*/ 918949 h 3641722"/>
                <a:gd name="connsiteX41" fmla="*/ 2345190 w 3663385"/>
                <a:gd name="connsiteY41" fmla="*/ 788321 h 3641722"/>
                <a:gd name="connsiteX42" fmla="*/ 2200047 w 3663385"/>
                <a:gd name="connsiteY42" fmla="*/ 686721 h 3641722"/>
                <a:gd name="connsiteX43" fmla="*/ 2011362 w 3663385"/>
                <a:gd name="connsiteY43" fmla="*/ 672206 h 3641722"/>
                <a:gd name="connsiteX44" fmla="*/ 1880733 w 3663385"/>
                <a:gd name="connsiteY44" fmla="*/ 672206 h 3641722"/>
                <a:gd name="connsiteX45" fmla="*/ 1837190 w 3663385"/>
                <a:gd name="connsiteY45" fmla="*/ 541578 h 3641722"/>
                <a:gd name="connsiteX46" fmla="*/ 1822676 w 3663385"/>
                <a:gd name="connsiteY46" fmla="*/ 381921 h 3641722"/>
                <a:gd name="connsiteX47" fmla="*/ 1822676 w 3663385"/>
                <a:gd name="connsiteY47" fmla="*/ 207749 h 3641722"/>
                <a:gd name="connsiteX48" fmla="*/ 1837190 w 3663385"/>
                <a:gd name="connsiteY48" fmla="*/ 62606 h 3641722"/>
                <a:gd name="connsiteX49" fmla="*/ 1880733 w 3663385"/>
                <a:gd name="connsiteY49" fmla="*/ 4549 h 3641722"/>
                <a:gd name="connsiteX50" fmla="*/ 1953304 w 3663385"/>
                <a:gd name="connsiteY50" fmla="*/ 19063 h 3641722"/>
                <a:gd name="connsiteX0" fmla="*/ 1933982 w 3644063"/>
                <a:gd name="connsiteY0" fmla="*/ 19063 h 3641722"/>
                <a:gd name="connsiteX1" fmla="*/ 2848382 w 3644063"/>
                <a:gd name="connsiteY1" fmla="*/ 77121 h 3641722"/>
                <a:gd name="connsiteX2" fmla="*/ 3008040 w 3644063"/>
                <a:gd name="connsiteY2" fmla="*/ 48092 h 3641722"/>
                <a:gd name="connsiteX3" fmla="*/ 3487011 w 3644063"/>
                <a:gd name="connsiteY3" fmla="*/ 48092 h 3641722"/>
                <a:gd name="connsiteX4" fmla="*/ 3632154 w 3644063"/>
                <a:gd name="connsiteY4" fmla="*/ 352892 h 3641722"/>
                <a:gd name="connsiteX5" fmla="*/ 3632154 w 3644063"/>
                <a:gd name="connsiteY5" fmla="*/ 846378 h 3641722"/>
                <a:gd name="connsiteX6" fmla="*/ 3603125 w 3644063"/>
                <a:gd name="connsiteY6" fmla="*/ 3009006 h 3641722"/>
                <a:gd name="connsiteX7" fmla="*/ 3588611 w 3644063"/>
                <a:gd name="connsiteY7" fmla="*/ 3371863 h 3641722"/>
                <a:gd name="connsiteX8" fmla="*/ 3530554 w 3644063"/>
                <a:gd name="connsiteY8" fmla="*/ 3517006 h 3641722"/>
                <a:gd name="connsiteX9" fmla="*/ 3356382 w 3644063"/>
                <a:gd name="connsiteY9" fmla="*/ 3633121 h 3641722"/>
                <a:gd name="connsiteX10" fmla="*/ 3008040 w 3644063"/>
                <a:gd name="connsiteY10" fmla="*/ 3633121 h 3641722"/>
                <a:gd name="connsiteX11" fmla="*/ 206782 w 3644063"/>
                <a:gd name="connsiteY11" fmla="*/ 3575063 h 3641722"/>
                <a:gd name="connsiteX12" fmla="*/ 200886 w 3644063"/>
                <a:gd name="connsiteY12" fmla="*/ 3570755 h 3641722"/>
                <a:gd name="connsiteX13" fmla="*/ 134211 w 3644063"/>
                <a:gd name="connsiteY13" fmla="*/ 3546942 h 3641722"/>
                <a:gd name="connsiteX14" fmla="*/ 32611 w 3644063"/>
                <a:gd name="connsiteY14" fmla="*/ 3502492 h 3641722"/>
                <a:gd name="connsiteX15" fmla="*/ 18097 w 3644063"/>
                <a:gd name="connsiteY15" fmla="*/ 3110606 h 3641722"/>
                <a:gd name="connsiteX16" fmla="*/ 76154 w 3644063"/>
                <a:gd name="connsiteY16" fmla="*/ 1993006 h 3641722"/>
                <a:gd name="connsiteX17" fmla="*/ 76154 w 3644063"/>
                <a:gd name="connsiteY17" fmla="*/ 1862378 h 3641722"/>
                <a:gd name="connsiteX18" fmla="*/ 148725 w 3644063"/>
                <a:gd name="connsiteY18" fmla="*/ 1818835 h 3641722"/>
                <a:gd name="connsiteX19" fmla="*/ 206782 w 3644063"/>
                <a:gd name="connsiteY19" fmla="*/ 1804321 h 3641722"/>
                <a:gd name="connsiteX20" fmla="*/ 380954 w 3644063"/>
                <a:gd name="connsiteY20" fmla="*/ 1818835 h 3641722"/>
                <a:gd name="connsiteX21" fmla="*/ 613182 w 3644063"/>
                <a:gd name="connsiteY21" fmla="*/ 1818835 h 3641722"/>
                <a:gd name="connsiteX22" fmla="*/ 671240 w 3644063"/>
                <a:gd name="connsiteY22" fmla="*/ 1804321 h 3641722"/>
                <a:gd name="connsiteX23" fmla="*/ 685754 w 3644063"/>
                <a:gd name="connsiteY23" fmla="*/ 1601121 h 3641722"/>
                <a:gd name="connsiteX24" fmla="*/ 700268 w 3644063"/>
                <a:gd name="connsiteY24" fmla="*/ 1426949 h 3641722"/>
                <a:gd name="connsiteX25" fmla="*/ 830897 w 3644063"/>
                <a:gd name="connsiteY25" fmla="*/ 1296321 h 3641722"/>
                <a:gd name="connsiteX26" fmla="*/ 1063125 w 3644063"/>
                <a:gd name="connsiteY26" fmla="*/ 1296321 h 3641722"/>
                <a:gd name="connsiteX27" fmla="*/ 1208268 w 3644063"/>
                <a:gd name="connsiteY27" fmla="*/ 1470492 h 3641722"/>
                <a:gd name="connsiteX28" fmla="*/ 1237297 w 3644063"/>
                <a:gd name="connsiteY28" fmla="*/ 1615635 h 3641722"/>
                <a:gd name="connsiteX29" fmla="*/ 1222782 w 3644063"/>
                <a:gd name="connsiteY29" fmla="*/ 1760778 h 3641722"/>
                <a:gd name="connsiteX30" fmla="*/ 1324382 w 3644063"/>
                <a:gd name="connsiteY30" fmla="*/ 1789806 h 3641722"/>
                <a:gd name="connsiteX31" fmla="*/ 1440497 w 3644063"/>
                <a:gd name="connsiteY31" fmla="*/ 1804321 h 3641722"/>
                <a:gd name="connsiteX32" fmla="*/ 1774325 w 3644063"/>
                <a:gd name="connsiteY32" fmla="*/ 1789806 h 3641722"/>
                <a:gd name="connsiteX33" fmla="*/ 1832382 w 3644063"/>
                <a:gd name="connsiteY33" fmla="*/ 1673692 h 3641722"/>
                <a:gd name="connsiteX34" fmla="*/ 1817868 w 3644063"/>
                <a:gd name="connsiteY34" fmla="*/ 1426949 h 3641722"/>
                <a:gd name="connsiteX35" fmla="*/ 1817868 w 3644063"/>
                <a:gd name="connsiteY35" fmla="*/ 1325349 h 3641722"/>
                <a:gd name="connsiteX36" fmla="*/ 1817868 w 3644063"/>
                <a:gd name="connsiteY36" fmla="*/ 1194721 h 3641722"/>
                <a:gd name="connsiteX37" fmla="*/ 1977525 w 3644063"/>
                <a:gd name="connsiteY37" fmla="*/ 1180206 h 3641722"/>
                <a:gd name="connsiteX38" fmla="*/ 2108154 w 3644063"/>
                <a:gd name="connsiteY38" fmla="*/ 1180206 h 3641722"/>
                <a:gd name="connsiteX39" fmla="*/ 2238782 w 3644063"/>
                <a:gd name="connsiteY39" fmla="*/ 1122149 h 3641722"/>
                <a:gd name="connsiteX40" fmla="*/ 2340382 w 3644063"/>
                <a:gd name="connsiteY40" fmla="*/ 1035063 h 3641722"/>
                <a:gd name="connsiteX41" fmla="*/ 2369411 w 3644063"/>
                <a:gd name="connsiteY41" fmla="*/ 918949 h 3641722"/>
                <a:gd name="connsiteX42" fmla="*/ 2325868 w 3644063"/>
                <a:gd name="connsiteY42" fmla="*/ 788321 h 3641722"/>
                <a:gd name="connsiteX43" fmla="*/ 2180725 w 3644063"/>
                <a:gd name="connsiteY43" fmla="*/ 686721 h 3641722"/>
                <a:gd name="connsiteX44" fmla="*/ 1992040 w 3644063"/>
                <a:gd name="connsiteY44" fmla="*/ 672206 h 3641722"/>
                <a:gd name="connsiteX45" fmla="*/ 1861411 w 3644063"/>
                <a:gd name="connsiteY45" fmla="*/ 672206 h 3641722"/>
                <a:gd name="connsiteX46" fmla="*/ 1817868 w 3644063"/>
                <a:gd name="connsiteY46" fmla="*/ 541578 h 3641722"/>
                <a:gd name="connsiteX47" fmla="*/ 1803354 w 3644063"/>
                <a:gd name="connsiteY47" fmla="*/ 381921 h 3641722"/>
                <a:gd name="connsiteX48" fmla="*/ 1803354 w 3644063"/>
                <a:gd name="connsiteY48" fmla="*/ 207749 h 3641722"/>
                <a:gd name="connsiteX49" fmla="*/ 1817868 w 3644063"/>
                <a:gd name="connsiteY49" fmla="*/ 62606 h 3641722"/>
                <a:gd name="connsiteX50" fmla="*/ 1861411 w 3644063"/>
                <a:gd name="connsiteY50" fmla="*/ 4549 h 3641722"/>
                <a:gd name="connsiteX51" fmla="*/ 1933982 w 3644063"/>
                <a:gd name="connsiteY51" fmla="*/ 19063 h 3641722"/>
                <a:gd name="connsiteX0" fmla="*/ 1933982 w 3644063"/>
                <a:gd name="connsiteY0" fmla="*/ 19063 h 3641722"/>
                <a:gd name="connsiteX1" fmla="*/ 2848382 w 3644063"/>
                <a:gd name="connsiteY1" fmla="*/ 77121 h 3641722"/>
                <a:gd name="connsiteX2" fmla="*/ 3008040 w 3644063"/>
                <a:gd name="connsiteY2" fmla="*/ 48092 h 3641722"/>
                <a:gd name="connsiteX3" fmla="*/ 3487011 w 3644063"/>
                <a:gd name="connsiteY3" fmla="*/ 48092 h 3641722"/>
                <a:gd name="connsiteX4" fmla="*/ 3632154 w 3644063"/>
                <a:gd name="connsiteY4" fmla="*/ 352892 h 3641722"/>
                <a:gd name="connsiteX5" fmla="*/ 3632154 w 3644063"/>
                <a:gd name="connsiteY5" fmla="*/ 846378 h 3641722"/>
                <a:gd name="connsiteX6" fmla="*/ 3603125 w 3644063"/>
                <a:gd name="connsiteY6" fmla="*/ 3009006 h 3641722"/>
                <a:gd name="connsiteX7" fmla="*/ 3588611 w 3644063"/>
                <a:gd name="connsiteY7" fmla="*/ 3371863 h 3641722"/>
                <a:gd name="connsiteX8" fmla="*/ 3530554 w 3644063"/>
                <a:gd name="connsiteY8" fmla="*/ 3517006 h 3641722"/>
                <a:gd name="connsiteX9" fmla="*/ 3356382 w 3644063"/>
                <a:gd name="connsiteY9" fmla="*/ 3633121 h 3641722"/>
                <a:gd name="connsiteX10" fmla="*/ 3008040 w 3644063"/>
                <a:gd name="connsiteY10" fmla="*/ 3633121 h 3641722"/>
                <a:gd name="connsiteX11" fmla="*/ 206782 w 3644063"/>
                <a:gd name="connsiteY11" fmla="*/ 3575063 h 3641722"/>
                <a:gd name="connsiteX12" fmla="*/ 200886 w 3644063"/>
                <a:gd name="connsiteY12" fmla="*/ 3570755 h 3641722"/>
                <a:gd name="connsiteX13" fmla="*/ 134211 w 3644063"/>
                <a:gd name="connsiteY13" fmla="*/ 3546942 h 3641722"/>
                <a:gd name="connsiteX14" fmla="*/ 27848 w 3644063"/>
                <a:gd name="connsiteY14" fmla="*/ 3402479 h 3641722"/>
                <a:gd name="connsiteX15" fmla="*/ 18097 w 3644063"/>
                <a:gd name="connsiteY15" fmla="*/ 3110606 h 3641722"/>
                <a:gd name="connsiteX16" fmla="*/ 76154 w 3644063"/>
                <a:gd name="connsiteY16" fmla="*/ 1993006 h 3641722"/>
                <a:gd name="connsiteX17" fmla="*/ 76154 w 3644063"/>
                <a:gd name="connsiteY17" fmla="*/ 1862378 h 3641722"/>
                <a:gd name="connsiteX18" fmla="*/ 148725 w 3644063"/>
                <a:gd name="connsiteY18" fmla="*/ 1818835 h 3641722"/>
                <a:gd name="connsiteX19" fmla="*/ 206782 w 3644063"/>
                <a:gd name="connsiteY19" fmla="*/ 1804321 h 3641722"/>
                <a:gd name="connsiteX20" fmla="*/ 380954 w 3644063"/>
                <a:gd name="connsiteY20" fmla="*/ 1818835 h 3641722"/>
                <a:gd name="connsiteX21" fmla="*/ 613182 w 3644063"/>
                <a:gd name="connsiteY21" fmla="*/ 1818835 h 3641722"/>
                <a:gd name="connsiteX22" fmla="*/ 671240 w 3644063"/>
                <a:gd name="connsiteY22" fmla="*/ 1804321 h 3641722"/>
                <a:gd name="connsiteX23" fmla="*/ 685754 w 3644063"/>
                <a:gd name="connsiteY23" fmla="*/ 1601121 h 3641722"/>
                <a:gd name="connsiteX24" fmla="*/ 700268 w 3644063"/>
                <a:gd name="connsiteY24" fmla="*/ 1426949 h 3641722"/>
                <a:gd name="connsiteX25" fmla="*/ 830897 w 3644063"/>
                <a:gd name="connsiteY25" fmla="*/ 1296321 h 3641722"/>
                <a:gd name="connsiteX26" fmla="*/ 1063125 w 3644063"/>
                <a:gd name="connsiteY26" fmla="*/ 1296321 h 3641722"/>
                <a:gd name="connsiteX27" fmla="*/ 1208268 w 3644063"/>
                <a:gd name="connsiteY27" fmla="*/ 1470492 h 3641722"/>
                <a:gd name="connsiteX28" fmla="*/ 1237297 w 3644063"/>
                <a:gd name="connsiteY28" fmla="*/ 1615635 h 3641722"/>
                <a:gd name="connsiteX29" fmla="*/ 1222782 w 3644063"/>
                <a:gd name="connsiteY29" fmla="*/ 1760778 h 3641722"/>
                <a:gd name="connsiteX30" fmla="*/ 1324382 w 3644063"/>
                <a:gd name="connsiteY30" fmla="*/ 1789806 h 3641722"/>
                <a:gd name="connsiteX31" fmla="*/ 1440497 w 3644063"/>
                <a:gd name="connsiteY31" fmla="*/ 1804321 h 3641722"/>
                <a:gd name="connsiteX32" fmla="*/ 1774325 w 3644063"/>
                <a:gd name="connsiteY32" fmla="*/ 1789806 h 3641722"/>
                <a:gd name="connsiteX33" fmla="*/ 1832382 w 3644063"/>
                <a:gd name="connsiteY33" fmla="*/ 1673692 h 3641722"/>
                <a:gd name="connsiteX34" fmla="*/ 1817868 w 3644063"/>
                <a:gd name="connsiteY34" fmla="*/ 1426949 h 3641722"/>
                <a:gd name="connsiteX35" fmla="*/ 1817868 w 3644063"/>
                <a:gd name="connsiteY35" fmla="*/ 1325349 h 3641722"/>
                <a:gd name="connsiteX36" fmla="*/ 1817868 w 3644063"/>
                <a:gd name="connsiteY36" fmla="*/ 1194721 h 3641722"/>
                <a:gd name="connsiteX37" fmla="*/ 1977525 w 3644063"/>
                <a:gd name="connsiteY37" fmla="*/ 1180206 h 3641722"/>
                <a:gd name="connsiteX38" fmla="*/ 2108154 w 3644063"/>
                <a:gd name="connsiteY38" fmla="*/ 1180206 h 3641722"/>
                <a:gd name="connsiteX39" fmla="*/ 2238782 w 3644063"/>
                <a:gd name="connsiteY39" fmla="*/ 1122149 h 3641722"/>
                <a:gd name="connsiteX40" fmla="*/ 2340382 w 3644063"/>
                <a:gd name="connsiteY40" fmla="*/ 1035063 h 3641722"/>
                <a:gd name="connsiteX41" fmla="*/ 2369411 w 3644063"/>
                <a:gd name="connsiteY41" fmla="*/ 918949 h 3641722"/>
                <a:gd name="connsiteX42" fmla="*/ 2325868 w 3644063"/>
                <a:gd name="connsiteY42" fmla="*/ 788321 h 3641722"/>
                <a:gd name="connsiteX43" fmla="*/ 2180725 w 3644063"/>
                <a:gd name="connsiteY43" fmla="*/ 686721 h 3641722"/>
                <a:gd name="connsiteX44" fmla="*/ 1992040 w 3644063"/>
                <a:gd name="connsiteY44" fmla="*/ 672206 h 3641722"/>
                <a:gd name="connsiteX45" fmla="*/ 1861411 w 3644063"/>
                <a:gd name="connsiteY45" fmla="*/ 672206 h 3641722"/>
                <a:gd name="connsiteX46" fmla="*/ 1817868 w 3644063"/>
                <a:gd name="connsiteY46" fmla="*/ 541578 h 3641722"/>
                <a:gd name="connsiteX47" fmla="*/ 1803354 w 3644063"/>
                <a:gd name="connsiteY47" fmla="*/ 381921 h 3641722"/>
                <a:gd name="connsiteX48" fmla="*/ 1803354 w 3644063"/>
                <a:gd name="connsiteY48" fmla="*/ 207749 h 3641722"/>
                <a:gd name="connsiteX49" fmla="*/ 1817868 w 3644063"/>
                <a:gd name="connsiteY49" fmla="*/ 62606 h 3641722"/>
                <a:gd name="connsiteX50" fmla="*/ 1861411 w 3644063"/>
                <a:gd name="connsiteY50" fmla="*/ 4549 h 3641722"/>
                <a:gd name="connsiteX51" fmla="*/ 1933982 w 3644063"/>
                <a:gd name="connsiteY51" fmla="*/ 19063 h 36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644063" h="3641722">
                  <a:moveTo>
                    <a:pt x="1933982" y="19063"/>
                  </a:moveTo>
                  <a:cubicBezTo>
                    <a:pt x="2098477" y="31158"/>
                    <a:pt x="2669372" y="72283"/>
                    <a:pt x="2848382" y="77121"/>
                  </a:cubicBezTo>
                  <a:cubicBezTo>
                    <a:pt x="3027392" y="81959"/>
                    <a:pt x="2901602" y="52930"/>
                    <a:pt x="3008040" y="48092"/>
                  </a:cubicBezTo>
                  <a:cubicBezTo>
                    <a:pt x="3114478" y="43254"/>
                    <a:pt x="3382992" y="-2708"/>
                    <a:pt x="3487011" y="48092"/>
                  </a:cubicBezTo>
                  <a:cubicBezTo>
                    <a:pt x="3591030" y="98892"/>
                    <a:pt x="3607964" y="219844"/>
                    <a:pt x="3632154" y="352892"/>
                  </a:cubicBezTo>
                  <a:cubicBezTo>
                    <a:pt x="3656345" y="485940"/>
                    <a:pt x="3636992" y="403692"/>
                    <a:pt x="3632154" y="846378"/>
                  </a:cubicBezTo>
                  <a:cubicBezTo>
                    <a:pt x="3627316" y="1289064"/>
                    <a:pt x="3610382" y="2588092"/>
                    <a:pt x="3603125" y="3009006"/>
                  </a:cubicBezTo>
                  <a:cubicBezTo>
                    <a:pt x="3595868" y="3429920"/>
                    <a:pt x="3600706" y="3287196"/>
                    <a:pt x="3588611" y="3371863"/>
                  </a:cubicBezTo>
                  <a:cubicBezTo>
                    <a:pt x="3576516" y="3456530"/>
                    <a:pt x="3569259" y="3473463"/>
                    <a:pt x="3530554" y="3517006"/>
                  </a:cubicBezTo>
                  <a:cubicBezTo>
                    <a:pt x="3491849" y="3560549"/>
                    <a:pt x="3443468" y="3613768"/>
                    <a:pt x="3356382" y="3633121"/>
                  </a:cubicBezTo>
                  <a:cubicBezTo>
                    <a:pt x="3269296" y="3652474"/>
                    <a:pt x="3008040" y="3633121"/>
                    <a:pt x="3008040" y="3633121"/>
                  </a:cubicBezTo>
                  <a:lnTo>
                    <a:pt x="206782" y="3575063"/>
                  </a:lnTo>
                  <a:cubicBezTo>
                    <a:pt x="-261077" y="3564669"/>
                    <a:pt x="212981" y="3575442"/>
                    <a:pt x="200886" y="3570755"/>
                  </a:cubicBezTo>
                  <a:cubicBezTo>
                    <a:pt x="188791" y="3566068"/>
                    <a:pt x="128126" y="3558319"/>
                    <a:pt x="134211" y="3546942"/>
                  </a:cubicBezTo>
                  <a:cubicBezTo>
                    <a:pt x="140296" y="3535565"/>
                    <a:pt x="47200" y="3475202"/>
                    <a:pt x="27848" y="3402479"/>
                  </a:cubicBezTo>
                  <a:cubicBezTo>
                    <a:pt x="8496" y="3329756"/>
                    <a:pt x="10046" y="3345518"/>
                    <a:pt x="18097" y="3110606"/>
                  </a:cubicBezTo>
                  <a:cubicBezTo>
                    <a:pt x="26148" y="2875694"/>
                    <a:pt x="66478" y="2201044"/>
                    <a:pt x="76154" y="1993006"/>
                  </a:cubicBezTo>
                  <a:cubicBezTo>
                    <a:pt x="85830" y="1784968"/>
                    <a:pt x="64059" y="1891406"/>
                    <a:pt x="76154" y="1862378"/>
                  </a:cubicBezTo>
                  <a:cubicBezTo>
                    <a:pt x="88249" y="1833350"/>
                    <a:pt x="126954" y="1828511"/>
                    <a:pt x="148725" y="1818835"/>
                  </a:cubicBezTo>
                  <a:cubicBezTo>
                    <a:pt x="170496" y="1809159"/>
                    <a:pt x="168077" y="1804321"/>
                    <a:pt x="206782" y="1804321"/>
                  </a:cubicBezTo>
                  <a:cubicBezTo>
                    <a:pt x="245487" y="1804321"/>
                    <a:pt x="313221" y="1816416"/>
                    <a:pt x="380954" y="1818835"/>
                  </a:cubicBezTo>
                  <a:cubicBezTo>
                    <a:pt x="448687" y="1821254"/>
                    <a:pt x="613182" y="1818835"/>
                    <a:pt x="613182" y="1818835"/>
                  </a:cubicBezTo>
                  <a:cubicBezTo>
                    <a:pt x="661563" y="1816416"/>
                    <a:pt x="659145" y="1840607"/>
                    <a:pt x="671240" y="1804321"/>
                  </a:cubicBezTo>
                  <a:cubicBezTo>
                    <a:pt x="683335" y="1768035"/>
                    <a:pt x="680916" y="1664016"/>
                    <a:pt x="685754" y="1601121"/>
                  </a:cubicBezTo>
                  <a:cubicBezTo>
                    <a:pt x="690592" y="1538226"/>
                    <a:pt x="676078" y="1477749"/>
                    <a:pt x="700268" y="1426949"/>
                  </a:cubicBezTo>
                  <a:cubicBezTo>
                    <a:pt x="724458" y="1376149"/>
                    <a:pt x="770421" y="1318092"/>
                    <a:pt x="830897" y="1296321"/>
                  </a:cubicBezTo>
                  <a:cubicBezTo>
                    <a:pt x="891373" y="1274550"/>
                    <a:pt x="1000230" y="1267293"/>
                    <a:pt x="1063125" y="1296321"/>
                  </a:cubicBezTo>
                  <a:cubicBezTo>
                    <a:pt x="1126020" y="1325349"/>
                    <a:pt x="1179239" y="1417273"/>
                    <a:pt x="1208268" y="1470492"/>
                  </a:cubicBezTo>
                  <a:cubicBezTo>
                    <a:pt x="1237297" y="1523711"/>
                    <a:pt x="1234878" y="1567254"/>
                    <a:pt x="1237297" y="1615635"/>
                  </a:cubicBezTo>
                  <a:cubicBezTo>
                    <a:pt x="1239716" y="1664016"/>
                    <a:pt x="1208268" y="1731750"/>
                    <a:pt x="1222782" y="1760778"/>
                  </a:cubicBezTo>
                  <a:cubicBezTo>
                    <a:pt x="1237296" y="1789806"/>
                    <a:pt x="1288096" y="1782549"/>
                    <a:pt x="1324382" y="1789806"/>
                  </a:cubicBezTo>
                  <a:cubicBezTo>
                    <a:pt x="1360668" y="1797063"/>
                    <a:pt x="1365507" y="1804321"/>
                    <a:pt x="1440497" y="1804321"/>
                  </a:cubicBezTo>
                  <a:cubicBezTo>
                    <a:pt x="1515487" y="1804321"/>
                    <a:pt x="1709011" y="1811578"/>
                    <a:pt x="1774325" y="1789806"/>
                  </a:cubicBezTo>
                  <a:cubicBezTo>
                    <a:pt x="1839639" y="1768035"/>
                    <a:pt x="1825125" y="1734168"/>
                    <a:pt x="1832382" y="1673692"/>
                  </a:cubicBezTo>
                  <a:cubicBezTo>
                    <a:pt x="1839639" y="1613216"/>
                    <a:pt x="1820287" y="1485006"/>
                    <a:pt x="1817868" y="1426949"/>
                  </a:cubicBezTo>
                  <a:cubicBezTo>
                    <a:pt x="1815449" y="1368892"/>
                    <a:pt x="1817868" y="1325349"/>
                    <a:pt x="1817868" y="1325349"/>
                  </a:cubicBezTo>
                  <a:cubicBezTo>
                    <a:pt x="1817868" y="1286644"/>
                    <a:pt x="1791259" y="1218911"/>
                    <a:pt x="1817868" y="1194721"/>
                  </a:cubicBezTo>
                  <a:cubicBezTo>
                    <a:pt x="1844477" y="1170531"/>
                    <a:pt x="1929144" y="1182625"/>
                    <a:pt x="1977525" y="1180206"/>
                  </a:cubicBezTo>
                  <a:cubicBezTo>
                    <a:pt x="2025906" y="1177787"/>
                    <a:pt x="2064611" y="1189882"/>
                    <a:pt x="2108154" y="1180206"/>
                  </a:cubicBezTo>
                  <a:cubicBezTo>
                    <a:pt x="2151697" y="1170530"/>
                    <a:pt x="2200077" y="1146339"/>
                    <a:pt x="2238782" y="1122149"/>
                  </a:cubicBezTo>
                  <a:cubicBezTo>
                    <a:pt x="2277487" y="1097959"/>
                    <a:pt x="2318611" y="1068930"/>
                    <a:pt x="2340382" y="1035063"/>
                  </a:cubicBezTo>
                  <a:cubicBezTo>
                    <a:pt x="2362153" y="1001196"/>
                    <a:pt x="2371830" y="960073"/>
                    <a:pt x="2369411" y="918949"/>
                  </a:cubicBezTo>
                  <a:cubicBezTo>
                    <a:pt x="2366992" y="877825"/>
                    <a:pt x="2357316" y="827026"/>
                    <a:pt x="2325868" y="788321"/>
                  </a:cubicBezTo>
                  <a:cubicBezTo>
                    <a:pt x="2294420" y="749616"/>
                    <a:pt x="2236363" y="706074"/>
                    <a:pt x="2180725" y="686721"/>
                  </a:cubicBezTo>
                  <a:cubicBezTo>
                    <a:pt x="2125087" y="667369"/>
                    <a:pt x="2045259" y="674625"/>
                    <a:pt x="1992040" y="672206"/>
                  </a:cubicBezTo>
                  <a:cubicBezTo>
                    <a:pt x="1938821" y="669787"/>
                    <a:pt x="1890440" y="693977"/>
                    <a:pt x="1861411" y="672206"/>
                  </a:cubicBezTo>
                  <a:cubicBezTo>
                    <a:pt x="1832382" y="650435"/>
                    <a:pt x="1827544" y="589959"/>
                    <a:pt x="1817868" y="541578"/>
                  </a:cubicBezTo>
                  <a:cubicBezTo>
                    <a:pt x="1808192" y="493197"/>
                    <a:pt x="1805773" y="437559"/>
                    <a:pt x="1803354" y="381921"/>
                  </a:cubicBezTo>
                  <a:cubicBezTo>
                    <a:pt x="1800935" y="326283"/>
                    <a:pt x="1800935" y="260968"/>
                    <a:pt x="1803354" y="207749"/>
                  </a:cubicBezTo>
                  <a:cubicBezTo>
                    <a:pt x="1805773" y="154530"/>
                    <a:pt x="1817868" y="62606"/>
                    <a:pt x="1817868" y="62606"/>
                  </a:cubicBezTo>
                  <a:cubicBezTo>
                    <a:pt x="1827544" y="28739"/>
                    <a:pt x="1839640" y="16644"/>
                    <a:pt x="1861411" y="4549"/>
                  </a:cubicBezTo>
                  <a:cubicBezTo>
                    <a:pt x="1883182" y="-7546"/>
                    <a:pt x="1769487" y="6968"/>
                    <a:pt x="1933982" y="19063"/>
                  </a:cubicBezTo>
                  <a:close/>
                </a:path>
              </a:pathLst>
            </a:custGeom>
            <a:solidFill>
              <a:srgbClr val="FFDE07"/>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006600"/>
                </a:solidFill>
                <a:effectLst/>
                <a:latin typeface="Arial" panose="020B0604020202020204" pitchFamily="34" charset="0"/>
              </a:endParaRPr>
            </a:p>
          </p:txBody>
        </p:sp>
        <p:grpSp>
          <p:nvGrpSpPr>
            <p:cNvPr id="16" name="Группа 15">
              <a:extLst>
                <a:ext uri="{FF2B5EF4-FFF2-40B4-BE49-F238E27FC236}">
                  <a16:creationId xmlns:a16="http://schemas.microsoft.com/office/drawing/2014/main" id="{2E238A08-6C39-4599-B721-E1A0EB28EC26}"/>
                </a:ext>
              </a:extLst>
            </p:cNvPr>
            <p:cNvGrpSpPr/>
            <p:nvPr/>
          </p:nvGrpSpPr>
          <p:grpSpPr>
            <a:xfrm>
              <a:off x="1728589" y="1215363"/>
              <a:ext cx="4536505" cy="4617012"/>
              <a:chOff x="3322637" y="715141"/>
              <a:chExt cx="4876800" cy="4963346"/>
            </a:xfrm>
          </p:grpSpPr>
          <p:sp>
            <p:nvSpPr>
              <p:cNvPr id="17" name="Полилиния: фигура 16">
                <a:extLst>
                  <a:ext uri="{FF2B5EF4-FFF2-40B4-BE49-F238E27FC236}">
                    <a16:creationId xmlns:a16="http://schemas.microsoft.com/office/drawing/2014/main" id="{C7F29337-4F48-4761-815D-E3AAA38BC46A}"/>
                  </a:ext>
                </a:extLst>
              </p:cNvPr>
              <p:cNvSpPr/>
              <p:nvPr/>
            </p:nvSpPr>
            <p:spPr bwMode="auto">
              <a:xfrm>
                <a:off x="3377521" y="853919"/>
                <a:ext cx="2514377" cy="1948951"/>
              </a:xfrm>
              <a:custGeom>
                <a:avLst/>
                <a:gdLst>
                  <a:gd name="connsiteX0" fmla="*/ 207508 w 2514377"/>
                  <a:gd name="connsiteY0" fmla="*/ 46687 h 1993213"/>
                  <a:gd name="connsiteX1" fmla="*/ 1934708 w 2514377"/>
                  <a:gd name="connsiteY1" fmla="*/ 61201 h 1993213"/>
                  <a:gd name="connsiteX2" fmla="*/ 1949222 w 2514377"/>
                  <a:gd name="connsiteY2" fmla="*/ 728858 h 1993213"/>
                  <a:gd name="connsiteX3" fmla="*/ 2457222 w 2514377"/>
                  <a:gd name="connsiteY3" fmla="*/ 801430 h 1993213"/>
                  <a:gd name="connsiteX4" fmla="*/ 2500765 w 2514377"/>
                  <a:gd name="connsiteY4" fmla="*/ 1004630 h 1993213"/>
                  <a:gd name="connsiteX5" fmla="*/ 2442708 w 2514377"/>
                  <a:gd name="connsiteY5" fmla="*/ 1222344 h 1993213"/>
                  <a:gd name="connsiteX6" fmla="*/ 2224993 w 2514377"/>
                  <a:gd name="connsiteY6" fmla="*/ 1280401 h 1993213"/>
                  <a:gd name="connsiteX7" fmla="*/ 1963736 w 2514377"/>
                  <a:gd name="connsiteY7" fmla="*/ 1323944 h 1993213"/>
                  <a:gd name="connsiteX8" fmla="*/ 1949222 w 2514377"/>
                  <a:gd name="connsiteY8" fmla="*/ 1425544 h 1993213"/>
                  <a:gd name="connsiteX9" fmla="*/ 1920193 w 2514377"/>
                  <a:gd name="connsiteY9" fmla="*/ 1672287 h 1993213"/>
                  <a:gd name="connsiteX10" fmla="*/ 1934708 w 2514377"/>
                  <a:gd name="connsiteY10" fmla="*/ 1875487 h 1993213"/>
                  <a:gd name="connsiteX11" fmla="*/ 1934708 w 2514377"/>
                  <a:gd name="connsiteY11" fmla="*/ 1977087 h 1993213"/>
                  <a:gd name="connsiteX12" fmla="*/ 1658936 w 2514377"/>
                  <a:gd name="connsiteY12" fmla="*/ 1991601 h 1993213"/>
                  <a:gd name="connsiteX13" fmla="*/ 1441222 w 2514377"/>
                  <a:gd name="connsiteY13" fmla="*/ 1962573 h 1993213"/>
                  <a:gd name="connsiteX14" fmla="*/ 1281565 w 2514377"/>
                  <a:gd name="connsiteY14" fmla="*/ 1933544 h 1993213"/>
                  <a:gd name="connsiteX15" fmla="*/ 1267050 w 2514377"/>
                  <a:gd name="connsiteY15" fmla="*/ 1817430 h 1993213"/>
                  <a:gd name="connsiteX16" fmla="*/ 1267050 w 2514377"/>
                  <a:gd name="connsiteY16" fmla="*/ 1686801 h 1993213"/>
                  <a:gd name="connsiteX17" fmla="*/ 1238022 w 2514377"/>
                  <a:gd name="connsiteY17" fmla="*/ 1541658 h 1993213"/>
                  <a:gd name="connsiteX18" fmla="*/ 1121908 w 2514377"/>
                  <a:gd name="connsiteY18" fmla="*/ 1425544 h 1993213"/>
                  <a:gd name="connsiteX19" fmla="*/ 1034822 w 2514377"/>
                  <a:gd name="connsiteY19" fmla="*/ 1411030 h 1993213"/>
                  <a:gd name="connsiteX20" fmla="*/ 846136 w 2514377"/>
                  <a:gd name="connsiteY20" fmla="*/ 1411030 h 1993213"/>
                  <a:gd name="connsiteX21" fmla="*/ 773565 w 2514377"/>
                  <a:gd name="connsiteY21" fmla="*/ 1469087 h 1993213"/>
                  <a:gd name="connsiteX22" fmla="*/ 715508 w 2514377"/>
                  <a:gd name="connsiteY22" fmla="*/ 1541658 h 1993213"/>
                  <a:gd name="connsiteX23" fmla="*/ 715508 w 2514377"/>
                  <a:gd name="connsiteY23" fmla="*/ 1657773 h 1993213"/>
                  <a:gd name="connsiteX24" fmla="*/ 700993 w 2514377"/>
                  <a:gd name="connsiteY24" fmla="*/ 1773887 h 1993213"/>
                  <a:gd name="connsiteX25" fmla="*/ 700993 w 2514377"/>
                  <a:gd name="connsiteY25" fmla="*/ 1890001 h 1993213"/>
                  <a:gd name="connsiteX26" fmla="*/ 671965 w 2514377"/>
                  <a:gd name="connsiteY26" fmla="*/ 1948058 h 1993213"/>
                  <a:gd name="connsiteX27" fmla="*/ 425222 w 2514377"/>
                  <a:gd name="connsiteY27" fmla="*/ 1977087 h 1993213"/>
                  <a:gd name="connsiteX28" fmla="*/ 105908 w 2514377"/>
                  <a:gd name="connsiteY28" fmla="*/ 1977087 h 1993213"/>
                  <a:gd name="connsiteX29" fmla="*/ 4308 w 2514377"/>
                  <a:gd name="connsiteY29" fmla="*/ 1846458 h 1993213"/>
                  <a:gd name="connsiteX30" fmla="*/ 18822 w 2514377"/>
                  <a:gd name="connsiteY30" fmla="*/ 1570687 h 1993213"/>
                  <a:gd name="connsiteX31" fmla="*/ 18822 w 2514377"/>
                  <a:gd name="connsiteY31" fmla="*/ 1323944 h 1993213"/>
                  <a:gd name="connsiteX32" fmla="*/ 47850 w 2514377"/>
                  <a:gd name="connsiteY32" fmla="*/ 888515 h 1993213"/>
                  <a:gd name="connsiteX33" fmla="*/ 18822 w 2514377"/>
                  <a:gd name="connsiteY33" fmla="*/ 554687 h 1993213"/>
                  <a:gd name="connsiteX34" fmla="*/ 47850 w 2514377"/>
                  <a:gd name="connsiteY34" fmla="*/ 206344 h 1993213"/>
                  <a:gd name="connsiteX35" fmla="*/ 207508 w 2514377"/>
                  <a:gd name="connsiteY35" fmla="*/ 46687 h 1993213"/>
                  <a:gd name="connsiteX0" fmla="*/ 207508 w 2514377"/>
                  <a:gd name="connsiteY0" fmla="*/ 20236 h 1966762"/>
                  <a:gd name="connsiteX1" fmla="*/ 1789565 w 2514377"/>
                  <a:gd name="connsiteY1" fmla="*/ 78293 h 1966762"/>
                  <a:gd name="connsiteX2" fmla="*/ 1949222 w 2514377"/>
                  <a:gd name="connsiteY2" fmla="*/ 702407 h 1966762"/>
                  <a:gd name="connsiteX3" fmla="*/ 2457222 w 2514377"/>
                  <a:gd name="connsiteY3" fmla="*/ 774979 h 1966762"/>
                  <a:gd name="connsiteX4" fmla="*/ 2500765 w 2514377"/>
                  <a:gd name="connsiteY4" fmla="*/ 978179 h 1966762"/>
                  <a:gd name="connsiteX5" fmla="*/ 2442708 w 2514377"/>
                  <a:gd name="connsiteY5" fmla="*/ 1195893 h 1966762"/>
                  <a:gd name="connsiteX6" fmla="*/ 2224993 w 2514377"/>
                  <a:gd name="connsiteY6" fmla="*/ 1253950 h 1966762"/>
                  <a:gd name="connsiteX7" fmla="*/ 1963736 w 2514377"/>
                  <a:gd name="connsiteY7" fmla="*/ 1297493 h 1966762"/>
                  <a:gd name="connsiteX8" fmla="*/ 1949222 w 2514377"/>
                  <a:gd name="connsiteY8" fmla="*/ 1399093 h 1966762"/>
                  <a:gd name="connsiteX9" fmla="*/ 1920193 w 2514377"/>
                  <a:gd name="connsiteY9" fmla="*/ 1645836 h 1966762"/>
                  <a:gd name="connsiteX10" fmla="*/ 1934708 w 2514377"/>
                  <a:gd name="connsiteY10" fmla="*/ 1849036 h 1966762"/>
                  <a:gd name="connsiteX11" fmla="*/ 1934708 w 2514377"/>
                  <a:gd name="connsiteY11" fmla="*/ 1950636 h 1966762"/>
                  <a:gd name="connsiteX12" fmla="*/ 1658936 w 2514377"/>
                  <a:gd name="connsiteY12" fmla="*/ 1965150 h 1966762"/>
                  <a:gd name="connsiteX13" fmla="*/ 1441222 w 2514377"/>
                  <a:gd name="connsiteY13" fmla="*/ 1936122 h 1966762"/>
                  <a:gd name="connsiteX14" fmla="*/ 1281565 w 2514377"/>
                  <a:gd name="connsiteY14" fmla="*/ 1907093 h 1966762"/>
                  <a:gd name="connsiteX15" fmla="*/ 1267050 w 2514377"/>
                  <a:gd name="connsiteY15" fmla="*/ 1790979 h 1966762"/>
                  <a:gd name="connsiteX16" fmla="*/ 1267050 w 2514377"/>
                  <a:gd name="connsiteY16" fmla="*/ 1660350 h 1966762"/>
                  <a:gd name="connsiteX17" fmla="*/ 1238022 w 2514377"/>
                  <a:gd name="connsiteY17" fmla="*/ 1515207 h 1966762"/>
                  <a:gd name="connsiteX18" fmla="*/ 1121908 w 2514377"/>
                  <a:gd name="connsiteY18" fmla="*/ 1399093 h 1966762"/>
                  <a:gd name="connsiteX19" fmla="*/ 1034822 w 2514377"/>
                  <a:gd name="connsiteY19" fmla="*/ 1384579 h 1966762"/>
                  <a:gd name="connsiteX20" fmla="*/ 846136 w 2514377"/>
                  <a:gd name="connsiteY20" fmla="*/ 1384579 h 1966762"/>
                  <a:gd name="connsiteX21" fmla="*/ 773565 w 2514377"/>
                  <a:gd name="connsiteY21" fmla="*/ 1442636 h 1966762"/>
                  <a:gd name="connsiteX22" fmla="*/ 715508 w 2514377"/>
                  <a:gd name="connsiteY22" fmla="*/ 1515207 h 1966762"/>
                  <a:gd name="connsiteX23" fmla="*/ 715508 w 2514377"/>
                  <a:gd name="connsiteY23" fmla="*/ 1631322 h 1966762"/>
                  <a:gd name="connsiteX24" fmla="*/ 700993 w 2514377"/>
                  <a:gd name="connsiteY24" fmla="*/ 1747436 h 1966762"/>
                  <a:gd name="connsiteX25" fmla="*/ 700993 w 2514377"/>
                  <a:gd name="connsiteY25" fmla="*/ 1863550 h 1966762"/>
                  <a:gd name="connsiteX26" fmla="*/ 671965 w 2514377"/>
                  <a:gd name="connsiteY26" fmla="*/ 1921607 h 1966762"/>
                  <a:gd name="connsiteX27" fmla="*/ 425222 w 2514377"/>
                  <a:gd name="connsiteY27" fmla="*/ 1950636 h 1966762"/>
                  <a:gd name="connsiteX28" fmla="*/ 105908 w 2514377"/>
                  <a:gd name="connsiteY28" fmla="*/ 1950636 h 1966762"/>
                  <a:gd name="connsiteX29" fmla="*/ 4308 w 2514377"/>
                  <a:gd name="connsiteY29" fmla="*/ 1820007 h 1966762"/>
                  <a:gd name="connsiteX30" fmla="*/ 18822 w 2514377"/>
                  <a:gd name="connsiteY30" fmla="*/ 1544236 h 1966762"/>
                  <a:gd name="connsiteX31" fmla="*/ 18822 w 2514377"/>
                  <a:gd name="connsiteY31" fmla="*/ 1297493 h 1966762"/>
                  <a:gd name="connsiteX32" fmla="*/ 47850 w 2514377"/>
                  <a:gd name="connsiteY32" fmla="*/ 862064 h 1966762"/>
                  <a:gd name="connsiteX33" fmla="*/ 18822 w 2514377"/>
                  <a:gd name="connsiteY33" fmla="*/ 528236 h 1966762"/>
                  <a:gd name="connsiteX34" fmla="*/ 47850 w 2514377"/>
                  <a:gd name="connsiteY34" fmla="*/ 179893 h 1966762"/>
                  <a:gd name="connsiteX35" fmla="*/ 207508 w 2514377"/>
                  <a:gd name="connsiteY35" fmla="*/ 20236 h 1966762"/>
                  <a:gd name="connsiteX0" fmla="*/ 207508 w 2514377"/>
                  <a:gd name="connsiteY0" fmla="*/ 2425 h 1948951"/>
                  <a:gd name="connsiteX1" fmla="*/ 1789565 w 2514377"/>
                  <a:gd name="connsiteY1" fmla="*/ 60482 h 1948951"/>
                  <a:gd name="connsiteX2" fmla="*/ 1949222 w 2514377"/>
                  <a:gd name="connsiteY2" fmla="*/ 684596 h 1948951"/>
                  <a:gd name="connsiteX3" fmla="*/ 2457222 w 2514377"/>
                  <a:gd name="connsiteY3" fmla="*/ 757168 h 1948951"/>
                  <a:gd name="connsiteX4" fmla="*/ 2500765 w 2514377"/>
                  <a:gd name="connsiteY4" fmla="*/ 960368 h 1948951"/>
                  <a:gd name="connsiteX5" fmla="*/ 2442708 w 2514377"/>
                  <a:gd name="connsiteY5" fmla="*/ 1178082 h 1948951"/>
                  <a:gd name="connsiteX6" fmla="*/ 2224993 w 2514377"/>
                  <a:gd name="connsiteY6" fmla="*/ 1236139 h 1948951"/>
                  <a:gd name="connsiteX7" fmla="*/ 1963736 w 2514377"/>
                  <a:gd name="connsiteY7" fmla="*/ 1279682 h 1948951"/>
                  <a:gd name="connsiteX8" fmla="*/ 1949222 w 2514377"/>
                  <a:gd name="connsiteY8" fmla="*/ 1381282 h 1948951"/>
                  <a:gd name="connsiteX9" fmla="*/ 1920193 w 2514377"/>
                  <a:gd name="connsiteY9" fmla="*/ 1628025 h 1948951"/>
                  <a:gd name="connsiteX10" fmla="*/ 1934708 w 2514377"/>
                  <a:gd name="connsiteY10" fmla="*/ 1831225 h 1948951"/>
                  <a:gd name="connsiteX11" fmla="*/ 1934708 w 2514377"/>
                  <a:gd name="connsiteY11" fmla="*/ 1932825 h 1948951"/>
                  <a:gd name="connsiteX12" fmla="*/ 1658936 w 2514377"/>
                  <a:gd name="connsiteY12" fmla="*/ 1947339 h 1948951"/>
                  <a:gd name="connsiteX13" fmla="*/ 1441222 w 2514377"/>
                  <a:gd name="connsiteY13" fmla="*/ 1918311 h 1948951"/>
                  <a:gd name="connsiteX14" fmla="*/ 1281565 w 2514377"/>
                  <a:gd name="connsiteY14" fmla="*/ 1889282 h 1948951"/>
                  <a:gd name="connsiteX15" fmla="*/ 1267050 w 2514377"/>
                  <a:gd name="connsiteY15" fmla="*/ 1773168 h 1948951"/>
                  <a:gd name="connsiteX16" fmla="*/ 1267050 w 2514377"/>
                  <a:gd name="connsiteY16" fmla="*/ 1642539 h 1948951"/>
                  <a:gd name="connsiteX17" fmla="*/ 1238022 w 2514377"/>
                  <a:gd name="connsiteY17" fmla="*/ 1497396 h 1948951"/>
                  <a:gd name="connsiteX18" fmla="*/ 1121908 w 2514377"/>
                  <a:gd name="connsiteY18" fmla="*/ 1381282 h 1948951"/>
                  <a:gd name="connsiteX19" fmla="*/ 1034822 w 2514377"/>
                  <a:gd name="connsiteY19" fmla="*/ 1366768 h 1948951"/>
                  <a:gd name="connsiteX20" fmla="*/ 846136 w 2514377"/>
                  <a:gd name="connsiteY20" fmla="*/ 1366768 h 1948951"/>
                  <a:gd name="connsiteX21" fmla="*/ 773565 w 2514377"/>
                  <a:gd name="connsiteY21" fmla="*/ 1424825 h 1948951"/>
                  <a:gd name="connsiteX22" fmla="*/ 715508 w 2514377"/>
                  <a:gd name="connsiteY22" fmla="*/ 1497396 h 1948951"/>
                  <a:gd name="connsiteX23" fmla="*/ 715508 w 2514377"/>
                  <a:gd name="connsiteY23" fmla="*/ 1613511 h 1948951"/>
                  <a:gd name="connsiteX24" fmla="*/ 700993 w 2514377"/>
                  <a:gd name="connsiteY24" fmla="*/ 1729625 h 1948951"/>
                  <a:gd name="connsiteX25" fmla="*/ 700993 w 2514377"/>
                  <a:gd name="connsiteY25" fmla="*/ 1845739 h 1948951"/>
                  <a:gd name="connsiteX26" fmla="*/ 671965 w 2514377"/>
                  <a:gd name="connsiteY26" fmla="*/ 1903796 h 1948951"/>
                  <a:gd name="connsiteX27" fmla="*/ 425222 w 2514377"/>
                  <a:gd name="connsiteY27" fmla="*/ 1932825 h 1948951"/>
                  <a:gd name="connsiteX28" fmla="*/ 105908 w 2514377"/>
                  <a:gd name="connsiteY28" fmla="*/ 1932825 h 1948951"/>
                  <a:gd name="connsiteX29" fmla="*/ 4308 w 2514377"/>
                  <a:gd name="connsiteY29" fmla="*/ 1802196 h 1948951"/>
                  <a:gd name="connsiteX30" fmla="*/ 18822 w 2514377"/>
                  <a:gd name="connsiteY30" fmla="*/ 1526425 h 1948951"/>
                  <a:gd name="connsiteX31" fmla="*/ 18822 w 2514377"/>
                  <a:gd name="connsiteY31" fmla="*/ 1279682 h 1948951"/>
                  <a:gd name="connsiteX32" fmla="*/ 47850 w 2514377"/>
                  <a:gd name="connsiteY32" fmla="*/ 844253 h 1948951"/>
                  <a:gd name="connsiteX33" fmla="*/ 18822 w 2514377"/>
                  <a:gd name="connsiteY33" fmla="*/ 510425 h 1948951"/>
                  <a:gd name="connsiteX34" fmla="*/ 47850 w 2514377"/>
                  <a:gd name="connsiteY34" fmla="*/ 162082 h 1948951"/>
                  <a:gd name="connsiteX35" fmla="*/ 207508 w 2514377"/>
                  <a:gd name="connsiteY35" fmla="*/ 2425 h 194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14377" h="1948951">
                    <a:moveTo>
                      <a:pt x="207508" y="2425"/>
                    </a:moveTo>
                    <a:cubicBezTo>
                      <a:pt x="497794" y="-14508"/>
                      <a:pt x="1455736" y="62901"/>
                      <a:pt x="1789565" y="60482"/>
                    </a:cubicBezTo>
                    <a:cubicBezTo>
                      <a:pt x="2123394" y="58063"/>
                      <a:pt x="1837946" y="568482"/>
                      <a:pt x="1949222" y="684596"/>
                    </a:cubicBezTo>
                    <a:cubicBezTo>
                      <a:pt x="2060498" y="800710"/>
                      <a:pt x="2365298" y="711206"/>
                      <a:pt x="2457222" y="757168"/>
                    </a:cubicBezTo>
                    <a:cubicBezTo>
                      <a:pt x="2549146" y="803130"/>
                      <a:pt x="2503184" y="890216"/>
                      <a:pt x="2500765" y="960368"/>
                    </a:cubicBezTo>
                    <a:cubicBezTo>
                      <a:pt x="2498346" y="1030520"/>
                      <a:pt x="2488670" y="1132120"/>
                      <a:pt x="2442708" y="1178082"/>
                    </a:cubicBezTo>
                    <a:cubicBezTo>
                      <a:pt x="2396746" y="1224044"/>
                      <a:pt x="2304822" y="1219206"/>
                      <a:pt x="2224993" y="1236139"/>
                    </a:cubicBezTo>
                    <a:cubicBezTo>
                      <a:pt x="2145164" y="1253072"/>
                      <a:pt x="2009698" y="1255492"/>
                      <a:pt x="1963736" y="1279682"/>
                    </a:cubicBezTo>
                    <a:cubicBezTo>
                      <a:pt x="1917774" y="1303872"/>
                      <a:pt x="1956479" y="1323225"/>
                      <a:pt x="1949222" y="1381282"/>
                    </a:cubicBezTo>
                    <a:cubicBezTo>
                      <a:pt x="1941965" y="1439339"/>
                      <a:pt x="1922612" y="1553035"/>
                      <a:pt x="1920193" y="1628025"/>
                    </a:cubicBezTo>
                    <a:cubicBezTo>
                      <a:pt x="1917774" y="1703015"/>
                      <a:pt x="1932289" y="1780425"/>
                      <a:pt x="1934708" y="1831225"/>
                    </a:cubicBezTo>
                    <a:cubicBezTo>
                      <a:pt x="1937127" y="1882025"/>
                      <a:pt x="1980670" y="1913473"/>
                      <a:pt x="1934708" y="1932825"/>
                    </a:cubicBezTo>
                    <a:cubicBezTo>
                      <a:pt x="1888746" y="1952177"/>
                      <a:pt x="1741184" y="1949758"/>
                      <a:pt x="1658936" y="1947339"/>
                    </a:cubicBezTo>
                    <a:cubicBezTo>
                      <a:pt x="1576688" y="1944920"/>
                      <a:pt x="1504117" y="1927987"/>
                      <a:pt x="1441222" y="1918311"/>
                    </a:cubicBezTo>
                    <a:cubicBezTo>
                      <a:pt x="1378327" y="1908635"/>
                      <a:pt x="1310594" y="1913472"/>
                      <a:pt x="1281565" y="1889282"/>
                    </a:cubicBezTo>
                    <a:cubicBezTo>
                      <a:pt x="1252536" y="1865092"/>
                      <a:pt x="1269469" y="1814292"/>
                      <a:pt x="1267050" y="1773168"/>
                    </a:cubicBezTo>
                    <a:cubicBezTo>
                      <a:pt x="1264631" y="1732044"/>
                      <a:pt x="1271888" y="1688501"/>
                      <a:pt x="1267050" y="1642539"/>
                    </a:cubicBezTo>
                    <a:cubicBezTo>
                      <a:pt x="1262212" y="1596577"/>
                      <a:pt x="1262212" y="1540939"/>
                      <a:pt x="1238022" y="1497396"/>
                    </a:cubicBezTo>
                    <a:cubicBezTo>
                      <a:pt x="1213832" y="1453853"/>
                      <a:pt x="1155775" y="1403053"/>
                      <a:pt x="1121908" y="1381282"/>
                    </a:cubicBezTo>
                    <a:cubicBezTo>
                      <a:pt x="1088041" y="1359511"/>
                      <a:pt x="1080784" y="1369187"/>
                      <a:pt x="1034822" y="1366768"/>
                    </a:cubicBezTo>
                    <a:cubicBezTo>
                      <a:pt x="988860" y="1364349"/>
                      <a:pt x="889679" y="1357092"/>
                      <a:pt x="846136" y="1366768"/>
                    </a:cubicBezTo>
                    <a:cubicBezTo>
                      <a:pt x="802593" y="1376444"/>
                      <a:pt x="795336" y="1403054"/>
                      <a:pt x="773565" y="1424825"/>
                    </a:cubicBezTo>
                    <a:cubicBezTo>
                      <a:pt x="751794" y="1446596"/>
                      <a:pt x="725184" y="1465948"/>
                      <a:pt x="715508" y="1497396"/>
                    </a:cubicBezTo>
                    <a:cubicBezTo>
                      <a:pt x="705832" y="1528844"/>
                      <a:pt x="717927" y="1574806"/>
                      <a:pt x="715508" y="1613511"/>
                    </a:cubicBezTo>
                    <a:cubicBezTo>
                      <a:pt x="713089" y="1652216"/>
                      <a:pt x="703412" y="1690920"/>
                      <a:pt x="700993" y="1729625"/>
                    </a:cubicBezTo>
                    <a:cubicBezTo>
                      <a:pt x="698574" y="1768330"/>
                      <a:pt x="700993" y="1845739"/>
                      <a:pt x="700993" y="1845739"/>
                    </a:cubicBezTo>
                    <a:cubicBezTo>
                      <a:pt x="696155" y="1874768"/>
                      <a:pt x="717927" y="1889282"/>
                      <a:pt x="671965" y="1903796"/>
                    </a:cubicBezTo>
                    <a:cubicBezTo>
                      <a:pt x="626003" y="1918310"/>
                      <a:pt x="519565" y="1927987"/>
                      <a:pt x="425222" y="1932825"/>
                    </a:cubicBezTo>
                    <a:cubicBezTo>
                      <a:pt x="330879" y="1937663"/>
                      <a:pt x="176060" y="1954597"/>
                      <a:pt x="105908" y="1932825"/>
                    </a:cubicBezTo>
                    <a:cubicBezTo>
                      <a:pt x="35756" y="1911054"/>
                      <a:pt x="18822" y="1869929"/>
                      <a:pt x="4308" y="1802196"/>
                    </a:cubicBezTo>
                    <a:cubicBezTo>
                      <a:pt x="-10206" y="1734463"/>
                      <a:pt x="16403" y="1613511"/>
                      <a:pt x="18822" y="1526425"/>
                    </a:cubicBezTo>
                    <a:cubicBezTo>
                      <a:pt x="21241" y="1439339"/>
                      <a:pt x="13984" y="1393377"/>
                      <a:pt x="18822" y="1279682"/>
                    </a:cubicBezTo>
                    <a:cubicBezTo>
                      <a:pt x="23660" y="1165987"/>
                      <a:pt x="47850" y="972462"/>
                      <a:pt x="47850" y="844253"/>
                    </a:cubicBezTo>
                    <a:cubicBezTo>
                      <a:pt x="47850" y="716044"/>
                      <a:pt x="18822" y="624120"/>
                      <a:pt x="18822" y="510425"/>
                    </a:cubicBezTo>
                    <a:cubicBezTo>
                      <a:pt x="18822" y="396730"/>
                      <a:pt x="21241" y="246749"/>
                      <a:pt x="47850" y="162082"/>
                    </a:cubicBezTo>
                    <a:cubicBezTo>
                      <a:pt x="74459" y="77415"/>
                      <a:pt x="-82778" y="19358"/>
                      <a:pt x="207508" y="2425"/>
                    </a:cubicBezTo>
                    <a:close/>
                  </a:path>
                </a:pathLst>
              </a:custGeom>
              <a:solidFill>
                <a:srgbClr val="FFDE07"/>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006600"/>
                  </a:solidFill>
                  <a:effectLst/>
                  <a:latin typeface="Arial" panose="020B0604020202020204" pitchFamily="34" charset="0"/>
                </a:endParaRPr>
              </a:p>
            </p:txBody>
          </p:sp>
          <p:pic>
            <p:nvPicPr>
              <p:cNvPr id="18" name="Рисунок 17">
                <a:extLst>
                  <a:ext uri="{FF2B5EF4-FFF2-40B4-BE49-F238E27FC236}">
                    <a16:creationId xmlns:a16="http://schemas.microsoft.com/office/drawing/2014/main" id="{6EE530B0-4B8F-4220-BE55-0BF1593C0E11}"/>
                  </a:ext>
                </a:extLst>
              </p:cNvPr>
              <p:cNvPicPr>
                <a:picLocks noChangeAspect="1"/>
              </p:cNvPicPr>
              <p:nvPr/>
            </p:nvPicPr>
            <p:blipFill>
              <a:blip r:embed="rId4"/>
              <a:stretch>
                <a:fillRect/>
              </a:stretch>
            </p:blipFill>
            <p:spPr>
              <a:xfrm>
                <a:off x="3322637" y="801687"/>
                <a:ext cx="4876800" cy="4876800"/>
              </a:xfrm>
              <a:prstGeom prst="rect">
                <a:avLst/>
              </a:prstGeom>
            </p:spPr>
          </p:pic>
          <p:sp>
            <p:nvSpPr>
              <p:cNvPr id="19" name="TextBox 18">
                <a:extLst>
                  <a:ext uri="{FF2B5EF4-FFF2-40B4-BE49-F238E27FC236}">
                    <a16:creationId xmlns:a16="http://schemas.microsoft.com/office/drawing/2014/main" id="{F50E92F9-3D5B-4DA7-A446-497425F7D55F}"/>
                  </a:ext>
                </a:extLst>
              </p:cNvPr>
              <p:cNvSpPr txBox="1"/>
              <p:nvPr/>
            </p:nvSpPr>
            <p:spPr>
              <a:xfrm>
                <a:off x="3322800" y="715141"/>
                <a:ext cx="2154896" cy="2072141"/>
              </a:xfrm>
              <a:prstGeom prst="rect">
                <a:avLst/>
              </a:prstGeom>
              <a:noFill/>
            </p:spPr>
            <p:txBody>
              <a:bodyPr wrap="square" rtlCol="0" anchor="ctr">
                <a:noAutofit/>
              </a:bodyPr>
              <a:lstStyle/>
              <a:p>
                <a:pPr algn="ctr"/>
                <a:r>
                  <a:rPr lang="ru-RU" sz="900" b="0" dirty="0">
                    <a:solidFill>
                      <a:srgbClr val="D61621"/>
                    </a:solidFill>
                    <a:effectLst>
                      <a:outerShdw blurRad="431165" dir="5400000" sx="99000" sy="99000" algn="ctr" rotWithShape="0">
                        <a:schemeClr val="bg1">
                          <a:lumMod val="50000"/>
                          <a:alpha val="30000"/>
                        </a:schemeClr>
                      </a:outerShdw>
                    </a:effectLst>
                    <a:latin typeface="Montserrat ExtraBold" panose="00000900000000000000" pitchFamily="2" charset="-52"/>
                  </a:rPr>
                  <a:t>1С-ЭДО</a:t>
                </a:r>
              </a:p>
            </p:txBody>
          </p:sp>
        </p:grpSp>
      </p:grpSp>
      <p:sp>
        <p:nvSpPr>
          <p:cNvPr id="20" name="TextBox 19">
            <a:extLst>
              <a:ext uri="{FF2B5EF4-FFF2-40B4-BE49-F238E27FC236}">
                <a16:creationId xmlns:a16="http://schemas.microsoft.com/office/drawing/2014/main" id="{8192330A-AC7D-49FD-8BFB-73F1B81C291F}"/>
              </a:ext>
            </a:extLst>
          </p:cNvPr>
          <p:cNvSpPr txBox="1"/>
          <p:nvPr/>
        </p:nvSpPr>
        <p:spPr>
          <a:xfrm>
            <a:off x="1842858" y="2116069"/>
            <a:ext cx="3610824" cy="830997"/>
          </a:xfrm>
          <a:prstGeom prst="rect">
            <a:avLst/>
          </a:prstGeom>
          <a:noFill/>
        </p:spPr>
        <p:txBody>
          <a:bodyPr wrap="square">
            <a:spAutoFit/>
          </a:bodyPr>
          <a:lstStyle>
            <a:defPPr>
              <a:defRPr lang="en-US"/>
            </a:defPPr>
            <a:lvl1pPr>
              <a:defRPr sz="2400" b="0">
                <a:solidFill>
                  <a:schemeClr val="tx1"/>
                </a:solidFill>
                <a:latin typeface="+mn-lt"/>
              </a:defRPr>
            </a:lvl1pPr>
          </a:lstStyle>
          <a:p>
            <a:r>
              <a:rPr lang="ru-RU" dirty="0">
                <a:latin typeface="Montserrat Medium" panose="00000600000000000000" pitchFamily="2" charset="-52"/>
              </a:rPr>
              <a:t>Встроенный модуль в конфигурациях 1С</a:t>
            </a:r>
          </a:p>
        </p:txBody>
      </p:sp>
      <p:sp>
        <p:nvSpPr>
          <p:cNvPr id="21" name="TextBox 20">
            <a:extLst>
              <a:ext uri="{FF2B5EF4-FFF2-40B4-BE49-F238E27FC236}">
                <a16:creationId xmlns:a16="http://schemas.microsoft.com/office/drawing/2014/main" id="{EFE71F6B-E31D-4256-9669-8A537C1C265D}"/>
              </a:ext>
            </a:extLst>
          </p:cNvPr>
          <p:cNvSpPr txBox="1"/>
          <p:nvPr/>
        </p:nvSpPr>
        <p:spPr>
          <a:xfrm>
            <a:off x="1820175" y="2960915"/>
            <a:ext cx="3960187" cy="1840504"/>
          </a:xfrm>
          <a:prstGeom prst="rect">
            <a:avLst/>
          </a:prstGeom>
          <a:noFill/>
        </p:spPr>
        <p:txBody>
          <a:bodyPr wrap="square">
            <a:spAutoFit/>
          </a:bodyPr>
          <a:lstStyle/>
          <a:p>
            <a:pPr eaLnBrk="1" hangingPunct="1">
              <a:lnSpc>
                <a:spcPct val="85000"/>
              </a:lnSpc>
              <a:spcBef>
                <a:spcPct val="50000"/>
              </a:spcBef>
              <a:buSzPct val="120000"/>
              <a:defRPr/>
            </a:pPr>
            <a:r>
              <a:rPr lang="ru-RU" sz="1600" b="0" dirty="0">
                <a:solidFill>
                  <a:schemeClr val="tx1"/>
                </a:solidFill>
                <a:latin typeface="Montserrat Light" panose="00000400000000000000" pitchFamily="2" charset="-52"/>
              </a:rPr>
              <a:t>Без необходимости переключения в другие программы</a:t>
            </a:r>
          </a:p>
          <a:p>
            <a:pPr eaLnBrk="1" hangingPunct="1">
              <a:lnSpc>
                <a:spcPct val="85000"/>
              </a:lnSpc>
              <a:spcBef>
                <a:spcPct val="50000"/>
              </a:spcBef>
              <a:buSzPct val="120000"/>
              <a:defRPr/>
            </a:pPr>
            <a:r>
              <a:rPr lang="ru-RU" sz="1600" b="0" dirty="0">
                <a:solidFill>
                  <a:schemeClr val="tx1"/>
                </a:solidFill>
                <a:latin typeface="Montserrat Light" panose="00000400000000000000" pitchFamily="2" charset="-52"/>
              </a:rPr>
              <a:t>Полностью интегрирован с учетной системой</a:t>
            </a:r>
          </a:p>
          <a:p>
            <a:pPr eaLnBrk="1" hangingPunct="1">
              <a:lnSpc>
                <a:spcPct val="85000"/>
              </a:lnSpc>
              <a:spcBef>
                <a:spcPct val="50000"/>
              </a:spcBef>
              <a:buSzPct val="120000"/>
              <a:defRPr/>
            </a:pPr>
            <a:r>
              <a:rPr lang="ru-RU" sz="1600" b="0" dirty="0">
                <a:solidFill>
                  <a:schemeClr val="tx1"/>
                </a:solidFill>
                <a:latin typeface="Montserrat Light" panose="00000400000000000000" pitchFamily="2" charset="-52"/>
              </a:rPr>
              <a:t>Бизнес-логика ЭДО на стороне пользователя</a:t>
            </a:r>
          </a:p>
          <a:p>
            <a:pPr>
              <a:defRPr/>
            </a:pPr>
            <a:endParaRPr lang="ru-RU" sz="1600" b="0" dirty="0">
              <a:solidFill>
                <a:schemeClr val="tx1"/>
              </a:solidFill>
              <a:latin typeface="Montserrat Light" panose="00000400000000000000" pitchFamily="2" charset="-52"/>
            </a:endParaRPr>
          </a:p>
        </p:txBody>
      </p:sp>
      <p:sp>
        <p:nvSpPr>
          <p:cNvPr id="22" name="TextBox 21">
            <a:extLst>
              <a:ext uri="{FF2B5EF4-FFF2-40B4-BE49-F238E27FC236}">
                <a16:creationId xmlns:a16="http://schemas.microsoft.com/office/drawing/2014/main" id="{A387BC86-83C8-4D41-91EF-58E30810F187}"/>
              </a:ext>
            </a:extLst>
          </p:cNvPr>
          <p:cNvSpPr txBox="1"/>
          <p:nvPr/>
        </p:nvSpPr>
        <p:spPr>
          <a:xfrm>
            <a:off x="7356356" y="2047378"/>
            <a:ext cx="4171622" cy="830997"/>
          </a:xfrm>
          <a:prstGeom prst="rect">
            <a:avLst/>
          </a:prstGeom>
          <a:noFill/>
        </p:spPr>
        <p:txBody>
          <a:bodyPr wrap="square">
            <a:spAutoFit/>
          </a:bodyPr>
          <a:lstStyle/>
          <a:p>
            <a:pPr>
              <a:defRPr/>
            </a:pPr>
            <a:r>
              <a:rPr lang="ru-RU" sz="2400" b="0" dirty="0">
                <a:solidFill>
                  <a:schemeClr val="tx1"/>
                </a:solidFill>
                <a:latin typeface="Montserrat Medium" panose="00000600000000000000" pitchFamily="2" charset="-52"/>
              </a:rPr>
              <a:t>Отдельное приложение</a:t>
            </a:r>
          </a:p>
          <a:p>
            <a:pPr>
              <a:defRPr/>
            </a:pPr>
            <a:r>
              <a:rPr lang="ru-RU" sz="2400" b="0" dirty="0">
                <a:solidFill>
                  <a:schemeClr val="tx1"/>
                </a:solidFill>
                <a:latin typeface="Montserrat Medium" panose="00000600000000000000" pitchFamily="2" charset="-52"/>
              </a:rPr>
              <a:t>1С:Клиент ЭДО 8</a:t>
            </a:r>
          </a:p>
        </p:txBody>
      </p:sp>
      <p:sp>
        <p:nvSpPr>
          <p:cNvPr id="23" name="TextBox 22">
            <a:extLst>
              <a:ext uri="{FF2B5EF4-FFF2-40B4-BE49-F238E27FC236}">
                <a16:creationId xmlns:a16="http://schemas.microsoft.com/office/drawing/2014/main" id="{633B37B6-4ACB-455E-8A83-D14D7180A002}"/>
              </a:ext>
            </a:extLst>
          </p:cNvPr>
          <p:cNvSpPr txBox="1"/>
          <p:nvPr/>
        </p:nvSpPr>
        <p:spPr>
          <a:xfrm>
            <a:off x="7356356" y="2966094"/>
            <a:ext cx="3960187" cy="2434233"/>
          </a:xfrm>
          <a:prstGeom prst="rect">
            <a:avLst/>
          </a:prstGeom>
          <a:noFill/>
        </p:spPr>
        <p:txBody>
          <a:bodyPr wrap="square">
            <a:spAutoFit/>
          </a:bodyPr>
          <a:lstStyle/>
          <a:p>
            <a:pPr eaLnBrk="1" hangingPunct="1">
              <a:lnSpc>
                <a:spcPct val="85000"/>
              </a:lnSpc>
              <a:spcBef>
                <a:spcPct val="50000"/>
              </a:spcBef>
              <a:buSzPct val="120000"/>
            </a:pPr>
            <a:r>
              <a:rPr lang="ru-RU" sz="1600" b="0" dirty="0">
                <a:solidFill>
                  <a:schemeClr val="tx1"/>
                </a:solidFill>
                <a:latin typeface="Montserrat Light" panose="00000400000000000000" pitchFamily="2" charset="-52"/>
              </a:rPr>
              <a:t>Нет учетной программы или это не программа «1С», но нужны преимущества 1С-ЭДО</a:t>
            </a:r>
          </a:p>
          <a:p>
            <a:pPr eaLnBrk="1" hangingPunct="1">
              <a:lnSpc>
                <a:spcPct val="85000"/>
              </a:lnSpc>
              <a:spcBef>
                <a:spcPct val="50000"/>
              </a:spcBef>
              <a:buSzPct val="120000"/>
            </a:pPr>
            <a:r>
              <a:rPr lang="ru-RU" sz="1600" b="0" dirty="0">
                <a:solidFill>
                  <a:schemeClr val="tx1"/>
                </a:solidFill>
                <a:latin typeface="Montserrat Light" panose="00000400000000000000" pitchFamily="2" charset="-52"/>
              </a:rPr>
              <a:t>Есть локальная программа</a:t>
            </a:r>
            <a:br>
              <a:rPr lang="ru-RU" sz="1600" b="0" dirty="0">
                <a:solidFill>
                  <a:schemeClr val="tx1"/>
                </a:solidFill>
                <a:latin typeface="Montserrat Light" panose="00000400000000000000" pitchFamily="2" charset="-52"/>
              </a:rPr>
            </a:br>
            <a:r>
              <a:rPr lang="ru-RU" sz="1600" b="0" dirty="0">
                <a:solidFill>
                  <a:schemeClr val="tx1"/>
                </a:solidFill>
                <a:latin typeface="Montserrat Light" panose="00000400000000000000" pitchFamily="2" charset="-52"/>
              </a:rPr>
              <a:t>«1С», но хотите работать</a:t>
            </a:r>
            <a:br>
              <a:rPr lang="ru-RU" sz="1600" b="0" dirty="0">
                <a:solidFill>
                  <a:schemeClr val="tx1"/>
                </a:solidFill>
                <a:latin typeface="Montserrat Light" panose="00000400000000000000" pitchFamily="2" charset="-52"/>
              </a:rPr>
            </a:br>
            <a:r>
              <a:rPr lang="ru-RU" sz="1600" b="0" dirty="0">
                <a:solidFill>
                  <a:schemeClr val="tx1"/>
                </a:solidFill>
                <a:latin typeface="Montserrat Light" panose="00000400000000000000" pitchFamily="2" charset="-52"/>
              </a:rPr>
              <a:t>с электронными документами из</a:t>
            </a:r>
            <a:br>
              <a:rPr lang="ru-RU" sz="1600" b="0" dirty="0">
                <a:solidFill>
                  <a:schemeClr val="tx1"/>
                </a:solidFill>
                <a:latin typeface="Montserrat Light" panose="00000400000000000000" pitchFamily="2" charset="-52"/>
              </a:rPr>
            </a:br>
            <a:r>
              <a:rPr lang="ru-RU" sz="1600" b="0" dirty="0">
                <a:solidFill>
                  <a:schemeClr val="tx1"/>
                </a:solidFill>
                <a:latin typeface="Montserrat Light" panose="00000400000000000000" pitchFamily="2" charset="-52"/>
              </a:rPr>
              <a:t>веб-сервиса</a:t>
            </a:r>
          </a:p>
          <a:p>
            <a:pPr eaLnBrk="1" hangingPunct="1">
              <a:lnSpc>
                <a:spcPct val="85000"/>
              </a:lnSpc>
              <a:spcBef>
                <a:spcPct val="50000"/>
              </a:spcBef>
              <a:buSzPct val="120000"/>
              <a:defRPr/>
            </a:pPr>
            <a:r>
              <a:rPr lang="ru-RU" sz="1600" b="0" dirty="0">
                <a:solidFill>
                  <a:schemeClr val="tx1"/>
                </a:solidFill>
                <a:latin typeface="Montserrat Light" panose="00000400000000000000" pitchFamily="2" charset="-52"/>
              </a:rPr>
              <a:t>Создан для быстрого старта обмена электронными документами</a:t>
            </a:r>
          </a:p>
          <a:p>
            <a:pPr>
              <a:defRPr/>
            </a:pPr>
            <a:endParaRPr lang="ru-RU" sz="1600" b="0" dirty="0">
              <a:solidFill>
                <a:schemeClr val="tx1"/>
              </a:solidFill>
              <a:latin typeface="Montserrat Light" panose="00000400000000000000" pitchFamily="2" charset="-52"/>
            </a:endParaRPr>
          </a:p>
        </p:txBody>
      </p:sp>
      <p:grpSp>
        <p:nvGrpSpPr>
          <p:cNvPr id="24" name="Группа 23">
            <a:extLst>
              <a:ext uri="{FF2B5EF4-FFF2-40B4-BE49-F238E27FC236}">
                <a16:creationId xmlns:a16="http://schemas.microsoft.com/office/drawing/2014/main" id="{D8AC84F1-EF2A-46F7-95F3-5A76D67AB700}"/>
              </a:ext>
            </a:extLst>
          </p:cNvPr>
          <p:cNvGrpSpPr/>
          <p:nvPr/>
        </p:nvGrpSpPr>
        <p:grpSpPr>
          <a:xfrm>
            <a:off x="5761037" y="2341633"/>
            <a:ext cx="1466502" cy="1466502"/>
            <a:chOff x="3744813" y="4248199"/>
            <a:chExt cx="1466502" cy="1466502"/>
          </a:xfrm>
        </p:grpSpPr>
        <p:sp>
          <p:nvSpPr>
            <p:cNvPr id="25" name="Прямоугольник: скругленные углы 24">
              <a:extLst>
                <a:ext uri="{FF2B5EF4-FFF2-40B4-BE49-F238E27FC236}">
                  <a16:creationId xmlns:a16="http://schemas.microsoft.com/office/drawing/2014/main" id="{5187B408-BF13-4166-BA5B-1942509C2244}"/>
                </a:ext>
              </a:extLst>
            </p:cNvPr>
            <p:cNvSpPr/>
            <p:nvPr/>
          </p:nvSpPr>
          <p:spPr bwMode="auto">
            <a:xfrm>
              <a:off x="3744813" y="4248199"/>
              <a:ext cx="1466502" cy="1466502"/>
            </a:xfrm>
            <a:prstGeom prst="roundRect">
              <a:avLst>
                <a:gd name="adj" fmla="val 18399"/>
              </a:avLst>
            </a:prstGeom>
            <a:solidFill>
              <a:srgbClr val="FFDD00"/>
            </a:solidFill>
            <a:ln>
              <a:noFill/>
            </a:ln>
            <a:effec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dirty="0">
                <a:ln>
                  <a:noFill/>
                </a:ln>
                <a:solidFill>
                  <a:srgbClr val="006600"/>
                </a:solidFill>
                <a:effectLst/>
                <a:latin typeface="Arial" panose="020B0604020202020204" pitchFamily="34" charset="0"/>
              </a:endParaRPr>
            </a:p>
          </p:txBody>
        </p:sp>
        <p:pic>
          <p:nvPicPr>
            <p:cNvPr id="26" name="Рисунок 25">
              <a:extLst>
                <a:ext uri="{FF2B5EF4-FFF2-40B4-BE49-F238E27FC236}">
                  <a16:creationId xmlns:a16="http://schemas.microsoft.com/office/drawing/2014/main" id="{EE2B04D4-A418-4D8E-93A0-65D0F75D87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93162" y="4356211"/>
              <a:ext cx="1169804" cy="1250478"/>
            </a:xfrm>
            <a:prstGeom prst="rect">
              <a:avLst/>
            </a:prstGeom>
          </p:spPr>
        </p:pic>
      </p:grpSp>
    </p:spTree>
    <p:extLst>
      <p:ext uri="{BB962C8B-B14F-4D97-AF65-F5344CB8AC3E}">
        <p14:creationId xmlns:p14="http://schemas.microsoft.com/office/powerpoint/2010/main" val="886381115"/>
      </p:ext>
    </p:extLst>
  </p:cSld>
  <p:clrMapOvr>
    <a:masterClrMapping/>
  </p:clrMapOvr>
  <p:transition spd="slow">
    <p:strips dir="l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1F69B558-C621-4124-8F53-250258C95F04}"/>
              </a:ext>
            </a:extLst>
          </p:cNvPr>
          <p:cNvPicPr>
            <a:picLocks noChangeAspect="1"/>
          </p:cNvPicPr>
          <p:nvPr/>
        </p:nvPicPr>
        <p:blipFill>
          <a:blip r:embed="rId3"/>
          <a:stretch>
            <a:fillRect/>
          </a:stretch>
        </p:blipFill>
        <p:spPr>
          <a:xfrm>
            <a:off x="720477" y="1727919"/>
            <a:ext cx="9321643" cy="969361"/>
          </a:xfrm>
          <a:prstGeom prst="rect">
            <a:avLst/>
          </a:prstGeom>
        </p:spPr>
      </p:pic>
      <p:sp>
        <p:nvSpPr>
          <p:cNvPr id="2" name="Заголовок 1">
            <a:extLst>
              <a:ext uri="{FF2B5EF4-FFF2-40B4-BE49-F238E27FC236}">
                <a16:creationId xmlns:a16="http://schemas.microsoft.com/office/drawing/2014/main" id="{75610DA5-A22C-470C-8DE7-A5B72BFFC6A3}"/>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Автоматический прием приглашений</a:t>
            </a:r>
          </a:p>
        </p:txBody>
      </p:sp>
      <p:pic>
        <p:nvPicPr>
          <p:cNvPr id="5" name="Рисунок 4">
            <a:extLst>
              <a:ext uri="{FF2B5EF4-FFF2-40B4-BE49-F238E27FC236}">
                <a16:creationId xmlns:a16="http://schemas.microsoft.com/office/drawing/2014/main" id="{EF730FE1-3C18-4B5A-BA34-D4BC8558F4C6}"/>
              </a:ext>
            </a:extLst>
          </p:cNvPr>
          <p:cNvPicPr>
            <a:picLocks noChangeAspect="1"/>
          </p:cNvPicPr>
          <p:nvPr/>
        </p:nvPicPr>
        <p:blipFill>
          <a:blip r:embed="rId4"/>
          <a:stretch>
            <a:fillRect/>
          </a:stretch>
        </p:blipFill>
        <p:spPr>
          <a:xfrm>
            <a:off x="5318829" y="1758399"/>
            <a:ext cx="360040" cy="360040"/>
          </a:xfrm>
          <a:prstGeom prst="rect">
            <a:avLst/>
          </a:prstGeom>
          <a:effectLst>
            <a:outerShdw blurRad="292100" dist="38100" dir="5400000" algn="t" rotWithShape="0">
              <a:prstClr val="black">
                <a:alpha val="24000"/>
              </a:prstClr>
            </a:outerShdw>
          </a:effectLst>
        </p:spPr>
      </p:pic>
      <p:sp>
        <p:nvSpPr>
          <p:cNvPr id="6" name="Прямоугольник 5">
            <a:extLst>
              <a:ext uri="{FF2B5EF4-FFF2-40B4-BE49-F238E27FC236}">
                <a16:creationId xmlns:a16="http://schemas.microsoft.com/office/drawing/2014/main" id="{81C2D6DF-9861-4151-9AD9-6305D098E16A}"/>
              </a:ext>
            </a:extLst>
          </p:cNvPr>
          <p:cNvSpPr/>
          <p:nvPr/>
        </p:nvSpPr>
        <p:spPr>
          <a:xfrm>
            <a:off x="428981" y="3024063"/>
            <a:ext cx="10877194" cy="1923604"/>
          </a:xfrm>
          <a:prstGeom prst="rect">
            <a:avLst/>
          </a:prstGeom>
        </p:spPr>
        <p:txBody>
          <a:bodyPr wrap="square">
            <a:spAutoFit/>
          </a:bodyPr>
          <a:lstStyle/>
          <a:p>
            <a:pPr>
              <a:spcBef>
                <a:spcPts val="0"/>
              </a:spcBef>
            </a:pPr>
            <a:r>
              <a:rPr lang="ru-RU" b="0" dirty="0">
                <a:solidFill>
                  <a:schemeClr val="tx1"/>
                </a:solidFill>
                <a:latin typeface="Montserrat SemiBold" panose="00000700000000000000" pitchFamily="2" charset="-52"/>
              </a:rPr>
              <a:t>Можно поставить на поток обработку входящих документов.</a:t>
            </a:r>
          </a:p>
          <a:p>
            <a:pPr>
              <a:spcBef>
                <a:spcPts val="0"/>
              </a:spcBef>
            </a:pPr>
            <a:r>
              <a:rPr lang="ru-RU" b="0" dirty="0">
                <a:solidFill>
                  <a:schemeClr val="tx1"/>
                </a:solidFill>
                <a:latin typeface="Montserrat SemiBold" panose="00000700000000000000" pitchFamily="2" charset="-52"/>
              </a:rPr>
              <a:t>Программа может автоматически:</a:t>
            </a:r>
          </a:p>
          <a:p>
            <a:pPr marL="285750" indent="-285750">
              <a:spcBef>
                <a:spcPts val="600"/>
              </a:spcBef>
              <a:buClr>
                <a:srgbClr val="C00000"/>
              </a:buClr>
              <a:buFont typeface="Futura PT Demi" panose="020B0702020204020303" pitchFamily="34" charset="0"/>
              <a:buChar char="»"/>
            </a:pPr>
            <a:r>
              <a:rPr lang="ru-RU" sz="1800" b="0" dirty="0">
                <a:solidFill>
                  <a:schemeClr val="tx1"/>
                </a:solidFill>
                <a:latin typeface="Montserrat Light" panose="00000400000000000000" pitchFamily="2" charset="-52"/>
              </a:rPr>
              <a:t>Создавать карточки контрагентов</a:t>
            </a:r>
          </a:p>
          <a:p>
            <a:pPr marL="285750" indent="-285750">
              <a:spcBef>
                <a:spcPts val="600"/>
              </a:spcBef>
              <a:buClr>
                <a:srgbClr val="C00000"/>
              </a:buClr>
              <a:buFont typeface="Futura PT Demi" panose="020B0702020204020303" pitchFamily="34" charset="0"/>
              <a:buChar char="»"/>
            </a:pPr>
            <a:r>
              <a:rPr lang="ru-RU" sz="1800" b="0" dirty="0">
                <a:solidFill>
                  <a:schemeClr val="tx1"/>
                </a:solidFill>
                <a:latin typeface="Montserrat Light" panose="00000400000000000000" pitchFamily="2" charset="-52"/>
              </a:rPr>
              <a:t>Принимать приглашения к обмену электронными документами</a:t>
            </a:r>
          </a:p>
          <a:p>
            <a:pPr>
              <a:spcBef>
                <a:spcPts val="1200"/>
              </a:spcBef>
            </a:pPr>
            <a:r>
              <a:rPr lang="ru-RU" b="0" dirty="0">
                <a:solidFill>
                  <a:schemeClr val="tx1"/>
                </a:solidFill>
                <a:latin typeface="Montserrat Medium" panose="00000600000000000000" pitchFamily="2" charset="-52"/>
              </a:rPr>
              <a:t>Сделано для упрощения взаимодействия с контрагентами</a:t>
            </a:r>
            <a:endParaRPr lang="ru-RU" sz="1800" dirty="0">
              <a:solidFill>
                <a:schemeClr val="tx1"/>
              </a:solidFill>
              <a:latin typeface="Montserrat Light" panose="00000400000000000000" pitchFamily="2" charset="-52"/>
            </a:endParaRPr>
          </a:p>
        </p:txBody>
      </p:sp>
      <p:sp>
        <p:nvSpPr>
          <p:cNvPr id="7" name="Прямоугольник 6">
            <a:extLst>
              <a:ext uri="{FF2B5EF4-FFF2-40B4-BE49-F238E27FC236}">
                <a16:creationId xmlns:a16="http://schemas.microsoft.com/office/drawing/2014/main" id="{7178F92A-B713-487D-8178-EB435A0F46F7}"/>
              </a:ext>
            </a:extLst>
          </p:cNvPr>
          <p:cNvSpPr/>
          <p:nvPr/>
        </p:nvSpPr>
        <p:spPr>
          <a:xfrm>
            <a:off x="899965" y="5457261"/>
            <a:ext cx="8685466" cy="646331"/>
          </a:xfrm>
          <a:prstGeom prst="rect">
            <a:avLst/>
          </a:prstGeom>
        </p:spPr>
        <p:txBody>
          <a:bodyPr wrap="square">
            <a:spAutoFit/>
          </a:bodyPr>
          <a:lstStyle/>
          <a:p>
            <a:r>
              <a:rPr lang="ru-RU" sz="1800" b="0" dirty="0">
                <a:solidFill>
                  <a:schemeClr val="tx1"/>
                </a:solidFill>
                <a:latin typeface="Montserrat SemiBold" panose="00000700000000000000" pitchFamily="2" charset="-52"/>
              </a:rPr>
              <a:t>Автоматический прием приглашений доступен при автоматическом создании контрагентов</a:t>
            </a:r>
          </a:p>
        </p:txBody>
      </p:sp>
      <p:pic>
        <p:nvPicPr>
          <p:cNvPr id="8" name="Рисунок 7">
            <a:extLst>
              <a:ext uri="{FF2B5EF4-FFF2-40B4-BE49-F238E27FC236}">
                <a16:creationId xmlns:a16="http://schemas.microsoft.com/office/drawing/2014/main" id="{913DDE94-FDB6-453B-8297-B5BCD0997417}"/>
              </a:ext>
            </a:extLst>
          </p:cNvPr>
          <p:cNvPicPr>
            <a:picLocks noChangeAspect="1"/>
          </p:cNvPicPr>
          <p:nvPr/>
        </p:nvPicPr>
        <p:blipFill>
          <a:blip r:embed="rId5"/>
          <a:stretch>
            <a:fillRect/>
          </a:stretch>
        </p:blipFill>
        <p:spPr>
          <a:xfrm>
            <a:off x="189757" y="5434038"/>
            <a:ext cx="710208" cy="710208"/>
          </a:xfrm>
          <a:prstGeom prst="rect">
            <a:avLst/>
          </a:prstGeom>
        </p:spPr>
      </p:pic>
    </p:spTree>
    <p:extLst>
      <p:ext uri="{BB962C8B-B14F-4D97-AF65-F5344CB8AC3E}">
        <p14:creationId xmlns:p14="http://schemas.microsoft.com/office/powerpoint/2010/main" val="806980637"/>
      </p:ext>
    </p:extLst>
  </p:cSld>
  <p:clrMapOvr>
    <a:masterClrMapping/>
  </p:clrMapOvr>
  <p:transition spd="slow">
    <p:strips dir="l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0155FE7B-2961-4DB3-84B6-36336BF26DF9}"/>
              </a:ext>
            </a:extLst>
          </p:cNvPr>
          <p:cNvSpPr>
            <a:spLocks noGrp="1"/>
          </p:cNvSpPr>
          <p:nvPr>
            <p:ph type="title"/>
          </p:nvPr>
        </p:nvSpPr>
        <p:spPr>
          <a:xfrm>
            <a:off x="2312988" y="107950"/>
            <a:ext cx="6904037" cy="1022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МЧД в 1С-ЭДО</a:t>
            </a:r>
          </a:p>
        </p:txBody>
      </p:sp>
      <p:sp>
        <p:nvSpPr>
          <p:cNvPr id="5" name="Объект 2">
            <a:extLst>
              <a:ext uri="{FF2B5EF4-FFF2-40B4-BE49-F238E27FC236}">
                <a16:creationId xmlns:a16="http://schemas.microsoft.com/office/drawing/2014/main" id="{868211FB-9FC7-4266-B48F-03D6470E96C0}"/>
              </a:ext>
            </a:extLst>
          </p:cNvPr>
          <p:cNvSpPr>
            <a:spLocks noGrp="1"/>
          </p:cNvSpPr>
          <p:nvPr>
            <p:ph idx="1"/>
          </p:nvPr>
        </p:nvSpPr>
        <p:spPr>
          <a:xfrm>
            <a:off x="395991" y="1591604"/>
            <a:ext cx="10934700" cy="2994025"/>
          </a:xfrm>
        </p:spPr>
        <p:txBody>
          <a:bodyPr/>
          <a:lstStyle/>
          <a:p>
            <a:pPr marL="0" indent="0">
              <a:buNone/>
            </a:pPr>
            <a:r>
              <a:rPr lang="ru-RU" dirty="0">
                <a:solidFill>
                  <a:srgbClr val="292929"/>
                </a:solidFill>
                <a:latin typeface="Montserrat SemiBold" panose="00000700000000000000" pitchFamily="2" charset="-52"/>
              </a:rPr>
              <a:t>В 1С-ЭДО поддержан полный жизненный цикл работы с МЧД:</a:t>
            </a:r>
          </a:p>
        </p:txBody>
      </p:sp>
      <p:sp>
        <p:nvSpPr>
          <p:cNvPr id="6" name="Прямоугольник: скругленные углы 5">
            <a:extLst>
              <a:ext uri="{FF2B5EF4-FFF2-40B4-BE49-F238E27FC236}">
                <a16:creationId xmlns:a16="http://schemas.microsoft.com/office/drawing/2014/main" id="{FAA5C80A-AB5C-4A00-8737-98D9D1E0BFF4}"/>
              </a:ext>
            </a:extLst>
          </p:cNvPr>
          <p:cNvSpPr/>
          <p:nvPr/>
        </p:nvSpPr>
        <p:spPr bwMode="auto">
          <a:xfrm>
            <a:off x="508485" y="2080617"/>
            <a:ext cx="3132000" cy="1016308"/>
          </a:xfrm>
          <a:prstGeom prst="roundRect">
            <a:avLst/>
          </a:prstGeom>
          <a:noFill/>
          <a:ln w="34925">
            <a:solidFill>
              <a:srgbClr val="FFDE07"/>
            </a:solidFill>
          </a:ln>
          <a:effectLst/>
          <a:extLst/>
        </p:spPr>
        <p:txBody>
          <a:bodyPr vert="horz" wrap="square" lIns="90000" tIns="46800" rIns="90000" bIns="46800" numCol="1" rtlCol="0" anchor="t" anchorCtr="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Создание или загрузка из РР ФНС или</a:t>
            </a:r>
            <a:r>
              <a:rPr lang="ru-RU" sz="1400" b="0" dirty="0">
                <a:solidFill>
                  <a:srgbClr val="292929"/>
                </a:solidFill>
                <a:latin typeface="Montserrat Medium" panose="00000600000000000000" pitchFamily="2" charset="-52"/>
              </a:rPr>
              <a:t> </a:t>
            </a:r>
            <a:r>
              <a:rPr lang="ru-RU" b="0" dirty="0">
                <a:solidFill>
                  <a:srgbClr val="292929"/>
                </a:solidFill>
                <a:latin typeface="Montserrat Medium" panose="00000600000000000000" pitchFamily="2" charset="-52"/>
              </a:rPr>
              <a:t>из</a:t>
            </a:r>
            <a:r>
              <a:rPr lang="ru-RU" sz="1400" b="0" dirty="0">
                <a:solidFill>
                  <a:srgbClr val="292929"/>
                </a:solidFill>
                <a:latin typeface="Montserrat Medium" panose="00000600000000000000" pitchFamily="2" charset="-52"/>
              </a:rPr>
              <a:t> </a:t>
            </a:r>
            <a:r>
              <a:rPr lang="ru-RU" b="0" dirty="0">
                <a:solidFill>
                  <a:srgbClr val="292929"/>
                </a:solidFill>
                <a:latin typeface="Montserrat Medium" panose="00000600000000000000" pitchFamily="2" charset="-52"/>
              </a:rPr>
              <a:t>файлов</a:t>
            </a:r>
          </a:p>
        </p:txBody>
      </p:sp>
      <p:sp>
        <p:nvSpPr>
          <p:cNvPr id="7" name="Прямоугольник: скругленные углы 6">
            <a:extLst>
              <a:ext uri="{FF2B5EF4-FFF2-40B4-BE49-F238E27FC236}">
                <a16:creationId xmlns:a16="http://schemas.microsoft.com/office/drawing/2014/main" id="{0ED37B6D-08AE-45C7-BC6B-96049D2D4594}"/>
              </a:ext>
            </a:extLst>
          </p:cNvPr>
          <p:cNvSpPr/>
          <p:nvPr/>
        </p:nvSpPr>
        <p:spPr bwMode="auto">
          <a:xfrm>
            <a:off x="511097" y="3361122"/>
            <a:ext cx="3132000" cy="1008000"/>
          </a:xfrm>
          <a:prstGeom prst="roundRect">
            <a:avLst/>
          </a:prstGeom>
          <a:no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Выдача в порядке передоверия</a:t>
            </a:r>
          </a:p>
        </p:txBody>
      </p:sp>
      <p:sp>
        <p:nvSpPr>
          <p:cNvPr id="8" name="Прямоугольник: скругленные углы 7">
            <a:extLst>
              <a:ext uri="{FF2B5EF4-FFF2-40B4-BE49-F238E27FC236}">
                <a16:creationId xmlns:a16="http://schemas.microsoft.com/office/drawing/2014/main" id="{2FFEA0C7-9A98-427E-B5F8-35BE884CD21B}"/>
              </a:ext>
            </a:extLst>
          </p:cNvPr>
          <p:cNvSpPr/>
          <p:nvPr/>
        </p:nvSpPr>
        <p:spPr bwMode="auto">
          <a:xfrm>
            <a:off x="4214881" y="2080617"/>
            <a:ext cx="3132000" cy="1008000"/>
          </a:xfrm>
          <a:prstGeom prst="roundRect">
            <a:avLst/>
          </a:prstGeom>
          <a:no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Встроенный классификатор полномочий</a:t>
            </a:r>
          </a:p>
        </p:txBody>
      </p:sp>
      <p:sp>
        <p:nvSpPr>
          <p:cNvPr id="9" name="Прямоугольник: скругленные углы 8">
            <a:extLst>
              <a:ext uri="{FF2B5EF4-FFF2-40B4-BE49-F238E27FC236}">
                <a16:creationId xmlns:a16="http://schemas.microsoft.com/office/drawing/2014/main" id="{36F3BFC4-91A9-4452-8AEC-FB1E0EE4B053}"/>
              </a:ext>
            </a:extLst>
          </p:cNvPr>
          <p:cNvSpPr/>
          <p:nvPr/>
        </p:nvSpPr>
        <p:spPr bwMode="auto">
          <a:xfrm>
            <a:off x="7921277" y="2080617"/>
            <a:ext cx="3132000" cy="1008000"/>
          </a:xfrm>
          <a:prstGeom prst="roundRect">
            <a:avLst/>
          </a:prstGeom>
          <a:no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Отзыв доверенности</a:t>
            </a:r>
          </a:p>
        </p:txBody>
      </p:sp>
      <p:sp>
        <p:nvSpPr>
          <p:cNvPr id="10" name="Прямоугольник: скругленные углы 9">
            <a:extLst>
              <a:ext uri="{FF2B5EF4-FFF2-40B4-BE49-F238E27FC236}">
                <a16:creationId xmlns:a16="http://schemas.microsoft.com/office/drawing/2014/main" id="{31446380-D18D-499B-922C-5E4D9178C4DD}"/>
              </a:ext>
            </a:extLst>
          </p:cNvPr>
          <p:cNvSpPr/>
          <p:nvPr/>
        </p:nvSpPr>
        <p:spPr bwMode="auto">
          <a:xfrm>
            <a:off x="4214881" y="3374942"/>
            <a:ext cx="3132000" cy="1008000"/>
          </a:xfrm>
          <a:prstGeom prst="roundRect">
            <a:avLst/>
          </a:prstGeom>
          <a:no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Работа с нотариальными МЧД</a:t>
            </a:r>
          </a:p>
        </p:txBody>
      </p:sp>
      <p:sp>
        <p:nvSpPr>
          <p:cNvPr id="11" name="Прямоугольник: скругленные углы 10">
            <a:extLst>
              <a:ext uri="{FF2B5EF4-FFF2-40B4-BE49-F238E27FC236}">
                <a16:creationId xmlns:a16="http://schemas.microsoft.com/office/drawing/2014/main" id="{04EC7FB2-6F37-4A34-881D-7DDC14198293}"/>
              </a:ext>
            </a:extLst>
          </p:cNvPr>
          <p:cNvSpPr/>
          <p:nvPr/>
        </p:nvSpPr>
        <p:spPr bwMode="auto">
          <a:xfrm>
            <a:off x="7921277" y="3374942"/>
            <a:ext cx="3132000" cy="1008000"/>
          </a:xfrm>
          <a:prstGeom prst="roundRect">
            <a:avLst/>
          </a:prstGeom>
          <a:no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Работа с ЭДО и МЧД без доступа к РР ФНС</a:t>
            </a:r>
          </a:p>
        </p:txBody>
      </p:sp>
      <p:sp>
        <p:nvSpPr>
          <p:cNvPr id="12" name="Прямоугольник: скругленные углы 11">
            <a:extLst>
              <a:ext uri="{FF2B5EF4-FFF2-40B4-BE49-F238E27FC236}">
                <a16:creationId xmlns:a16="http://schemas.microsoft.com/office/drawing/2014/main" id="{3FC324B9-2FAA-4C89-BE65-E8EDF2F6C8C9}"/>
              </a:ext>
            </a:extLst>
          </p:cNvPr>
          <p:cNvSpPr>
            <a:spLocks/>
          </p:cNvSpPr>
          <p:nvPr/>
        </p:nvSpPr>
        <p:spPr bwMode="auto">
          <a:xfrm>
            <a:off x="504453" y="5234294"/>
            <a:ext cx="3132000" cy="1008000"/>
          </a:xfrm>
          <a:prstGeom prst="roundRect">
            <a:avLst/>
          </a:prstGeom>
          <a:solidFill>
            <a:srgbClr val="FFDE07"/>
          </a:solid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Правила проверки полномочий</a:t>
            </a:r>
          </a:p>
        </p:txBody>
      </p:sp>
      <p:sp>
        <p:nvSpPr>
          <p:cNvPr id="13" name="Прямоугольник: скругленные углы 12">
            <a:extLst>
              <a:ext uri="{FF2B5EF4-FFF2-40B4-BE49-F238E27FC236}">
                <a16:creationId xmlns:a16="http://schemas.microsoft.com/office/drawing/2014/main" id="{E56BCB49-2F12-4341-B253-097C077BB404}"/>
              </a:ext>
            </a:extLst>
          </p:cNvPr>
          <p:cNvSpPr>
            <a:spLocks noChangeAspect="1"/>
          </p:cNvSpPr>
          <p:nvPr/>
        </p:nvSpPr>
        <p:spPr bwMode="auto">
          <a:xfrm>
            <a:off x="4208237" y="5248115"/>
            <a:ext cx="3132000" cy="1016308"/>
          </a:xfrm>
          <a:prstGeom prst="roundRect">
            <a:avLst/>
          </a:prstGeom>
          <a:solidFill>
            <a:srgbClr val="FFDE07"/>
          </a:solid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Работа с файловыми МЧД</a:t>
            </a:r>
          </a:p>
        </p:txBody>
      </p:sp>
      <p:sp>
        <p:nvSpPr>
          <p:cNvPr id="14" name="Прямоугольник: скругленные углы 13">
            <a:extLst>
              <a:ext uri="{FF2B5EF4-FFF2-40B4-BE49-F238E27FC236}">
                <a16:creationId xmlns:a16="http://schemas.microsoft.com/office/drawing/2014/main" id="{FB4D8555-EFE8-489E-BACB-9AE0BB8E0304}"/>
              </a:ext>
            </a:extLst>
          </p:cNvPr>
          <p:cNvSpPr>
            <a:spLocks noChangeAspect="1"/>
          </p:cNvSpPr>
          <p:nvPr/>
        </p:nvSpPr>
        <p:spPr bwMode="auto">
          <a:xfrm>
            <a:off x="7914633" y="5248115"/>
            <a:ext cx="3132000" cy="1016308"/>
          </a:xfrm>
          <a:prstGeom prst="roundRect">
            <a:avLst/>
          </a:prstGeom>
          <a:solidFill>
            <a:srgbClr val="FFDE07"/>
          </a:solidFill>
          <a:ln w="34925">
            <a:solidFill>
              <a:srgbClr val="FFDE07"/>
            </a:solidFill>
          </a:ln>
          <a:effectLst/>
          <a:extLst/>
        </p:spPr>
        <p:txBody>
          <a:bodyPr rot="0" spcFirstLastPara="0" vertOverflow="overflow" horzOverflow="overflow" vert="horz" wrap="square" lIns="90000" tIns="46800" rIns="90000" bIns="46800" numCol="1" spcCol="0" rtlCol="0" fromWordArt="0" anchor="t" anchorCtr="0" forceAA="0" compatLnSpc="1">
            <a:prstTxWarp prst="textNoShape">
              <a:avLst/>
            </a:prstTxWarp>
            <a:noAutofit/>
          </a:bodyPr>
          <a:lstStyle/>
          <a:p>
            <a:pPr eaLnBrk="1" hangingPunct="1">
              <a:lnSpc>
                <a:spcPct val="85000"/>
              </a:lnSpc>
              <a:spcBef>
                <a:spcPct val="50000"/>
              </a:spcBef>
              <a:buSzPct val="120000"/>
            </a:pPr>
            <a:r>
              <a:rPr lang="ru-RU" b="0" dirty="0">
                <a:solidFill>
                  <a:srgbClr val="292929"/>
                </a:solidFill>
                <a:latin typeface="Montserrat Medium" panose="00000600000000000000" pitchFamily="2" charset="-52"/>
              </a:rPr>
              <a:t>Журнал МЧД</a:t>
            </a:r>
          </a:p>
        </p:txBody>
      </p:sp>
      <p:sp>
        <p:nvSpPr>
          <p:cNvPr id="15" name="Объект 2">
            <a:extLst>
              <a:ext uri="{FF2B5EF4-FFF2-40B4-BE49-F238E27FC236}">
                <a16:creationId xmlns:a16="http://schemas.microsoft.com/office/drawing/2014/main" id="{B9ECD392-7362-4480-91AB-9CBED6F4D306}"/>
              </a:ext>
            </a:extLst>
          </p:cNvPr>
          <p:cNvSpPr txBox="1">
            <a:spLocks/>
          </p:cNvSpPr>
          <p:nvPr/>
        </p:nvSpPr>
        <p:spPr bwMode="auto">
          <a:xfrm>
            <a:off x="395991" y="4745281"/>
            <a:ext cx="10934700" cy="4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lvl1pPr marL="342900" indent="-342900" algn="l" rtl="0" eaLnBrk="0" fontAlgn="base" hangingPunct="0">
              <a:spcBef>
                <a:spcPct val="20000"/>
              </a:spcBef>
              <a:spcAft>
                <a:spcPct val="0"/>
              </a:spcAft>
              <a:buClr>
                <a:srgbClr val="CC0000"/>
              </a:buClr>
              <a:buChar char="•"/>
              <a:defRPr sz="2100" kern="1200">
                <a:solidFill>
                  <a:schemeClr val="tx1"/>
                </a:solidFill>
                <a:latin typeface="+mn-lt"/>
                <a:ea typeface="+mn-ea"/>
                <a:cs typeface="+mn-cs"/>
              </a:defRPr>
            </a:lvl1pPr>
            <a:lvl2pPr marL="742950" indent="-287338" algn="l" rtl="0" eaLnBrk="0" fontAlgn="base" hangingPunct="0">
              <a:spcBef>
                <a:spcPct val="20000"/>
              </a:spcBef>
              <a:spcAft>
                <a:spcPct val="0"/>
              </a:spcAft>
              <a:buClr>
                <a:srgbClr val="CC0000"/>
              </a:buClr>
              <a:buChar char="•"/>
              <a:defRPr sz="1700" kern="1200">
                <a:solidFill>
                  <a:schemeClr val="tx1"/>
                </a:solidFill>
                <a:latin typeface="+mn-lt"/>
                <a:ea typeface="+mn-ea"/>
                <a:cs typeface="+mn-cs"/>
              </a:defRPr>
            </a:lvl2pPr>
            <a:lvl3pPr marL="1144588" indent="-230188" algn="l" rtl="0" eaLnBrk="0" fontAlgn="base" hangingPunct="0">
              <a:spcBef>
                <a:spcPct val="20000"/>
              </a:spcBef>
              <a:spcAft>
                <a:spcPct val="0"/>
              </a:spcAft>
              <a:buClr>
                <a:srgbClr val="CC0000"/>
              </a:buClr>
              <a:buChar char="•"/>
              <a:defRPr sz="16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C0000"/>
              </a:buClr>
              <a:buChar char="•"/>
              <a:defRPr sz="1400" kern="1200">
                <a:solidFill>
                  <a:schemeClr val="tx1"/>
                </a:solidFill>
                <a:latin typeface="+mn-lt"/>
                <a:ea typeface="+mn-ea"/>
                <a:cs typeface="+mn-cs"/>
              </a:defRPr>
            </a:lvl4pPr>
            <a:lvl5pPr marL="2055813" indent="-227013" algn="l" rtl="0" eaLnBrk="0" fontAlgn="base" hangingPunct="0">
              <a:spcBef>
                <a:spcPct val="20000"/>
              </a:spcBef>
              <a:spcAft>
                <a:spcPct val="0"/>
              </a:spcAft>
              <a:buClr>
                <a:srgbClr val="CC0000"/>
              </a:buClr>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00000"/>
              </a:buClr>
              <a:buFontTx/>
              <a:buNone/>
            </a:pPr>
            <a:r>
              <a:rPr lang="ru-RU" b="0" dirty="0">
                <a:solidFill>
                  <a:srgbClr val="292929"/>
                </a:solidFill>
                <a:latin typeface="Montserrat SemiBold" panose="00000700000000000000" pitchFamily="2" charset="-52"/>
              </a:rPr>
              <a:t>Уникальные возможности при работе с МЧД:</a:t>
            </a:r>
          </a:p>
        </p:txBody>
      </p:sp>
    </p:spTree>
    <p:extLst>
      <p:ext uri="{BB962C8B-B14F-4D97-AF65-F5344CB8AC3E}">
        <p14:creationId xmlns:p14="http://schemas.microsoft.com/office/powerpoint/2010/main" val="3761472825"/>
      </p:ext>
    </p:extLst>
  </p:cSld>
  <p:clrMapOvr>
    <a:masterClrMapping/>
  </p:clrMapOvr>
  <p:transition spd="slow">
    <p:strips dir="l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F31B920-1351-4DED-AF52-2107B8D3B12B}"/>
              </a:ext>
            </a:extLst>
          </p:cNvPr>
          <p:cNvSpPr/>
          <p:nvPr/>
        </p:nvSpPr>
        <p:spPr>
          <a:xfrm>
            <a:off x="0" y="6467124"/>
            <a:ext cx="1526380" cy="415498"/>
          </a:xfrm>
          <a:prstGeom prst="rect">
            <a:avLst/>
          </a:prstGeom>
        </p:spPr>
        <p:txBody>
          <a:bodyPr wrap="none">
            <a:spAutoFit/>
          </a:bodyPr>
          <a:lstStyle/>
          <a:p>
            <a:r>
              <a:rPr lang="ru-RU"/>
              <a:t>000015919</a:t>
            </a:r>
            <a:endParaRPr lang="ru-RU" dirty="0"/>
          </a:p>
        </p:txBody>
      </p:sp>
      <p:pic>
        <p:nvPicPr>
          <p:cNvPr id="7" name="Рисунок 6">
            <a:extLst>
              <a:ext uri="{FF2B5EF4-FFF2-40B4-BE49-F238E27FC236}">
                <a16:creationId xmlns:a16="http://schemas.microsoft.com/office/drawing/2014/main" id="{12B5F8E3-E316-4CBF-A50A-2E031AC15B24}"/>
              </a:ext>
            </a:extLst>
          </p:cNvPr>
          <p:cNvPicPr>
            <a:picLocks noChangeAspect="1"/>
          </p:cNvPicPr>
          <p:nvPr/>
        </p:nvPicPr>
        <p:blipFill>
          <a:blip r:embed="rId3"/>
          <a:stretch>
            <a:fillRect/>
          </a:stretch>
        </p:blipFill>
        <p:spPr>
          <a:xfrm>
            <a:off x="5742412" y="1861761"/>
            <a:ext cx="5292588" cy="4536504"/>
          </a:xfrm>
          <a:prstGeom prst="rect">
            <a:avLst/>
          </a:prstGeom>
        </p:spPr>
      </p:pic>
      <p:sp>
        <p:nvSpPr>
          <p:cNvPr id="8" name="TextBox 7">
            <a:extLst>
              <a:ext uri="{FF2B5EF4-FFF2-40B4-BE49-F238E27FC236}">
                <a16:creationId xmlns:a16="http://schemas.microsoft.com/office/drawing/2014/main" id="{D7B8F92A-4004-4771-AD0B-A02FB08FED6D}"/>
              </a:ext>
            </a:extLst>
          </p:cNvPr>
          <p:cNvSpPr txBox="1"/>
          <p:nvPr/>
        </p:nvSpPr>
        <p:spPr>
          <a:xfrm>
            <a:off x="144413" y="1439887"/>
            <a:ext cx="2218433" cy="415498"/>
          </a:xfrm>
          <a:prstGeom prst="rect">
            <a:avLst/>
          </a:prstGeom>
          <a:noFill/>
        </p:spPr>
        <p:txBody>
          <a:bodyPr wrap="square" rtlCol="0">
            <a:spAutoFit/>
          </a:bodyPr>
          <a:lstStyle/>
          <a:p>
            <a:r>
              <a:rPr lang="ru-RU" dirty="0">
                <a:solidFill>
                  <a:srgbClr val="292929"/>
                </a:solidFill>
                <a:latin typeface="Montserrat Medium" panose="00000600000000000000" pitchFamily="2" charset="-52"/>
              </a:rPr>
              <a:t>Было</a:t>
            </a:r>
          </a:p>
        </p:txBody>
      </p:sp>
      <p:sp>
        <p:nvSpPr>
          <p:cNvPr id="9" name="TextBox 8">
            <a:extLst>
              <a:ext uri="{FF2B5EF4-FFF2-40B4-BE49-F238E27FC236}">
                <a16:creationId xmlns:a16="http://schemas.microsoft.com/office/drawing/2014/main" id="{F6F9DD92-F74B-4B6C-A370-B5349C896438}"/>
              </a:ext>
            </a:extLst>
          </p:cNvPr>
          <p:cNvSpPr txBox="1"/>
          <p:nvPr/>
        </p:nvSpPr>
        <p:spPr>
          <a:xfrm>
            <a:off x="5761037" y="1421303"/>
            <a:ext cx="4941980" cy="415498"/>
          </a:xfrm>
          <a:prstGeom prst="rect">
            <a:avLst/>
          </a:prstGeom>
          <a:noFill/>
        </p:spPr>
        <p:txBody>
          <a:bodyPr wrap="square" rtlCol="0">
            <a:spAutoFit/>
          </a:bodyPr>
          <a:lstStyle/>
          <a:p>
            <a:r>
              <a:rPr lang="ru-RU" dirty="0">
                <a:solidFill>
                  <a:srgbClr val="FEDD00"/>
                </a:solidFill>
                <a:latin typeface="Montserrat Medium" panose="00000600000000000000" pitchFamily="2" charset="-52"/>
              </a:rPr>
              <a:t>Добавили нужные поля</a:t>
            </a:r>
            <a:endParaRPr lang="ru-RU" dirty="0">
              <a:solidFill>
                <a:schemeClr val="tx1"/>
              </a:solidFill>
              <a:latin typeface="Montserrat Medium" panose="00000600000000000000" pitchFamily="2" charset="-52"/>
            </a:endParaRPr>
          </a:p>
        </p:txBody>
      </p:sp>
      <p:pic>
        <p:nvPicPr>
          <p:cNvPr id="10" name="Рисунок 9">
            <a:extLst>
              <a:ext uri="{FF2B5EF4-FFF2-40B4-BE49-F238E27FC236}">
                <a16:creationId xmlns:a16="http://schemas.microsoft.com/office/drawing/2014/main" id="{68960EEB-03DF-40D3-B028-FBFCA50EF382}"/>
              </a:ext>
            </a:extLst>
          </p:cNvPr>
          <p:cNvPicPr>
            <a:picLocks noChangeAspect="1"/>
          </p:cNvPicPr>
          <p:nvPr/>
        </p:nvPicPr>
        <p:blipFill>
          <a:blip r:embed="rId4"/>
          <a:stretch>
            <a:fillRect/>
          </a:stretch>
        </p:blipFill>
        <p:spPr>
          <a:xfrm>
            <a:off x="204530" y="1861761"/>
            <a:ext cx="5160159" cy="4536503"/>
          </a:xfrm>
          <a:prstGeom prst="rect">
            <a:avLst/>
          </a:prstGeom>
        </p:spPr>
      </p:pic>
      <p:pic>
        <p:nvPicPr>
          <p:cNvPr id="11" name="Рисунок 10">
            <a:extLst>
              <a:ext uri="{FF2B5EF4-FFF2-40B4-BE49-F238E27FC236}">
                <a16:creationId xmlns:a16="http://schemas.microsoft.com/office/drawing/2014/main" id="{F82C4684-27D4-4944-BACD-C71AFC934B57}"/>
              </a:ext>
            </a:extLst>
          </p:cNvPr>
          <p:cNvPicPr>
            <a:picLocks noChangeAspect="1"/>
          </p:cNvPicPr>
          <p:nvPr/>
        </p:nvPicPr>
        <p:blipFill>
          <a:blip r:embed="rId5"/>
          <a:stretch>
            <a:fillRect/>
          </a:stretch>
        </p:blipFill>
        <p:spPr>
          <a:xfrm>
            <a:off x="5639499" y="3507482"/>
            <a:ext cx="134144" cy="134144"/>
          </a:xfrm>
          <a:prstGeom prst="rect">
            <a:avLst/>
          </a:prstGeom>
        </p:spPr>
      </p:pic>
      <p:pic>
        <p:nvPicPr>
          <p:cNvPr id="12" name="Рисунок 11">
            <a:extLst>
              <a:ext uri="{FF2B5EF4-FFF2-40B4-BE49-F238E27FC236}">
                <a16:creationId xmlns:a16="http://schemas.microsoft.com/office/drawing/2014/main" id="{39D29030-49AB-4AC5-9038-D27B262367FB}"/>
              </a:ext>
            </a:extLst>
          </p:cNvPr>
          <p:cNvPicPr>
            <a:picLocks noChangeAspect="1"/>
          </p:cNvPicPr>
          <p:nvPr/>
        </p:nvPicPr>
        <p:blipFill>
          <a:blip r:embed="rId5"/>
          <a:stretch>
            <a:fillRect/>
          </a:stretch>
        </p:blipFill>
        <p:spPr>
          <a:xfrm>
            <a:off x="5642746" y="3672606"/>
            <a:ext cx="134144" cy="134144"/>
          </a:xfrm>
          <a:prstGeom prst="rect">
            <a:avLst/>
          </a:prstGeom>
        </p:spPr>
      </p:pic>
      <p:pic>
        <p:nvPicPr>
          <p:cNvPr id="13" name="Рисунок 12">
            <a:extLst>
              <a:ext uri="{FF2B5EF4-FFF2-40B4-BE49-F238E27FC236}">
                <a16:creationId xmlns:a16="http://schemas.microsoft.com/office/drawing/2014/main" id="{845322AA-6B9F-40D9-94C4-BA86D270A887}"/>
              </a:ext>
            </a:extLst>
          </p:cNvPr>
          <p:cNvPicPr>
            <a:picLocks noChangeAspect="1"/>
          </p:cNvPicPr>
          <p:nvPr/>
        </p:nvPicPr>
        <p:blipFill>
          <a:blip r:embed="rId5"/>
          <a:stretch>
            <a:fillRect/>
          </a:stretch>
        </p:blipFill>
        <p:spPr>
          <a:xfrm>
            <a:off x="5648655" y="4729345"/>
            <a:ext cx="134144" cy="134144"/>
          </a:xfrm>
          <a:prstGeom prst="rect">
            <a:avLst/>
          </a:prstGeom>
        </p:spPr>
      </p:pic>
      <p:pic>
        <p:nvPicPr>
          <p:cNvPr id="14" name="Рисунок 13">
            <a:extLst>
              <a:ext uri="{FF2B5EF4-FFF2-40B4-BE49-F238E27FC236}">
                <a16:creationId xmlns:a16="http://schemas.microsoft.com/office/drawing/2014/main" id="{08EA352F-A219-4A34-B627-6D495DC050CF}"/>
              </a:ext>
            </a:extLst>
          </p:cNvPr>
          <p:cNvPicPr>
            <a:picLocks noChangeAspect="1"/>
          </p:cNvPicPr>
          <p:nvPr/>
        </p:nvPicPr>
        <p:blipFill>
          <a:blip r:embed="rId5"/>
          <a:stretch>
            <a:fillRect/>
          </a:stretch>
        </p:blipFill>
        <p:spPr>
          <a:xfrm>
            <a:off x="8425333" y="2200237"/>
            <a:ext cx="134144" cy="134144"/>
          </a:xfrm>
          <a:prstGeom prst="rect">
            <a:avLst/>
          </a:prstGeom>
        </p:spPr>
      </p:pic>
      <p:pic>
        <p:nvPicPr>
          <p:cNvPr id="15" name="Рисунок 14">
            <a:extLst>
              <a:ext uri="{FF2B5EF4-FFF2-40B4-BE49-F238E27FC236}">
                <a16:creationId xmlns:a16="http://schemas.microsoft.com/office/drawing/2014/main" id="{0B8B0EE4-9006-4F04-A77F-82493FD639D4}"/>
              </a:ext>
            </a:extLst>
          </p:cNvPr>
          <p:cNvPicPr>
            <a:picLocks noChangeAspect="1"/>
          </p:cNvPicPr>
          <p:nvPr/>
        </p:nvPicPr>
        <p:blipFill>
          <a:blip r:embed="rId5"/>
          <a:stretch>
            <a:fillRect/>
          </a:stretch>
        </p:blipFill>
        <p:spPr>
          <a:xfrm>
            <a:off x="8317401" y="3345962"/>
            <a:ext cx="134144" cy="134144"/>
          </a:xfrm>
          <a:prstGeom prst="rect">
            <a:avLst/>
          </a:prstGeom>
        </p:spPr>
      </p:pic>
      <p:sp>
        <p:nvSpPr>
          <p:cNvPr id="16" name="Прямоугольник 15">
            <a:extLst>
              <a:ext uri="{FF2B5EF4-FFF2-40B4-BE49-F238E27FC236}">
                <a16:creationId xmlns:a16="http://schemas.microsoft.com/office/drawing/2014/main" id="{A9A87405-81EF-461E-9B41-8ABF92BF1449}"/>
              </a:ext>
            </a:extLst>
          </p:cNvPr>
          <p:cNvSpPr/>
          <p:nvPr/>
        </p:nvSpPr>
        <p:spPr>
          <a:xfrm>
            <a:off x="191831" y="5485109"/>
            <a:ext cx="4939064" cy="923330"/>
          </a:xfrm>
          <a:prstGeom prst="rect">
            <a:avLst/>
          </a:prstGeom>
        </p:spPr>
        <p:txBody>
          <a:bodyPr wrap="square">
            <a:spAutoFit/>
          </a:bodyPr>
          <a:lstStyle/>
          <a:p>
            <a:r>
              <a:rPr lang="ru-RU" sz="1800" dirty="0">
                <a:solidFill>
                  <a:schemeClr val="tx1"/>
                </a:solidFill>
                <a:latin typeface="Montserrat Light" panose="00000400000000000000" pitchFamily="2" charset="-52"/>
              </a:rPr>
              <a:t>Поле </a:t>
            </a:r>
            <a:r>
              <a:rPr lang="ru-RU" sz="1800" dirty="0">
                <a:solidFill>
                  <a:schemeClr val="tx1"/>
                </a:solidFill>
                <a:latin typeface="Montserrat Medium" panose="00000600000000000000" pitchFamily="2" charset="-52"/>
              </a:rPr>
              <a:t>«Внутренний номер» </a:t>
            </a:r>
            <a:r>
              <a:rPr lang="ru-RU" sz="1800" dirty="0">
                <a:solidFill>
                  <a:schemeClr val="tx1"/>
                </a:solidFill>
                <a:latin typeface="Montserrat Light" panose="00000400000000000000" pitchFamily="2" charset="-52"/>
              </a:rPr>
              <a:t>заполнялось и раньше и равнялось значению </a:t>
            </a:r>
            <a:r>
              <a:rPr lang="en-US" sz="1800" dirty="0">
                <a:solidFill>
                  <a:schemeClr val="tx1"/>
                </a:solidFill>
                <a:latin typeface="Montserrat Light" panose="00000400000000000000" pitchFamily="2" charset="-52"/>
              </a:rPr>
              <a:t>GUID.</a:t>
            </a:r>
            <a:br>
              <a:rPr lang="ru-RU" sz="1800" dirty="0">
                <a:solidFill>
                  <a:schemeClr val="tx1"/>
                </a:solidFill>
                <a:latin typeface="Montserrat Light" panose="00000400000000000000" pitchFamily="2" charset="-52"/>
              </a:rPr>
            </a:br>
            <a:r>
              <a:rPr lang="ru-RU" sz="1800" b="0" dirty="0">
                <a:solidFill>
                  <a:schemeClr val="tx1"/>
                </a:solidFill>
                <a:latin typeface="Montserrat Medium" panose="00000600000000000000" pitchFamily="2" charset="-52"/>
              </a:rPr>
              <a:t>Теперь – </a:t>
            </a:r>
            <a:r>
              <a:rPr lang="ru-RU" sz="1800" dirty="0">
                <a:solidFill>
                  <a:schemeClr val="tx1"/>
                </a:solidFill>
                <a:latin typeface="Montserrat Medium" panose="00000600000000000000" pitchFamily="2" charset="-52"/>
              </a:rPr>
              <a:t>можно изменить</a:t>
            </a:r>
          </a:p>
        </p:txBody>
      </p:sp>
      <p:sp>
        <p:nvSpPr>
          <p:cNvPr id="17" name="Заголовок 1">
            <a:extLst>
              <a:ext uri="{FF2B5EF4-FFF2-40B4-BE49-F238E27FC236}">
                <a16:creationId xmlns:a16="http://schemas.microsoft.com/office/drawing/2014/main" id="{42A9FAF4-9F26-4234-95A8-EAE4F04B1461}"/>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МЧД дополнительные поля</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1652276830"/>
      </p:ext>
    </p:extLst>
  </p:cSld>
  <p:clrMapOvr>
    <a:masterClrMapping/>
  </p:clrMapOvr>
  <p:transition spd="slow">
    <p:strips dir="l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609F3C72-955D-4972-A92F-1464ADFCBE8C}"/>
              </a:ext>
            </a:extLst>
          </p:cNvPr>
          <p:cNvPicPr>
            <a:picLocks noChangeAspect="1"/>
          </p:cNvPicPr>
          <p:nvPr/>
        </p:nvPicPr>
        <p:blipFill>
          <a:blip r:embed="rId3"/>
          <a:stretch>
            <a:fillRect/>
          </a:stretch>
        </p:blipFill>
        <p:spPr>
          <a:xfrm>
            <a:off x="5761037" y="1760429"/>
            <a:ext cx="5445546" cy="3133800"/>
          </a:xfrm>
          <a:prstGeom prst="rect">
            <a:avLst/>
          </a:prstGeom>
        </p:spPr>
      </p:pic>
      <p:sp>
        <p:nvSpPr>
          <p:cNvPr id="2" name="Прямоугольник 1">
            <a:extLst>
              <a:ext uri="{FF2B5EF4-FFF2-40B4-BE49-F238E27FC236}">
                <a16:creationId xmlns:a16="http://schemas.microsoft.com/office/drawing/2014/main" id="{0DA1E3B8-BD14-463C-AF6E-5CF928367609}"/>
              </a:ext>
            </a:extLst>
          </p:cNvPr>
          <p:cNvSpPr/>
          <p:nvPr/>
        </p:nvSpPr>
        <p:spPr>
          <a:xfrm>
            <a:off x="0" y="6480175"/>
            <a:ext cx="1526380" cy="415498"/>
          </a:xfrm>
          <a:prstGeom prst="rect">
            <a:avLst/>
          </a:prstGeom>
        </p:spPr>
        <p:txBody>
          <a:bodyPr wrap="none">
            <a:spAutoFit/>
          </a:bodyPr>
          <a:lstStyle/>
          <a:p>
            <a:r>
              <a:rPr lang="ru-RU" dirty="0"/>
              <a:t>000015974</a:t>
            </a:r>
          </a:p>
        </p:txBody>
      </p:sp>
      <p:pic>
        <p:nvPicPr>
          <p:cNvPr id="7" name="Рисунок 6">
            <a:extLst>
              <a:ext uri="{FF2B5EF4-FFF2-40B4-BE49-F238E27FC236}">
                <a16:creationId xmlns:a16="http://schemas.microsoft.com/office/drawing/2014/main" id="{B5C5DF13-D2BA-4E75-BA19-46DE96510653}"/>
              </a:ext>
            </a:extLst>
          </p:cNvPr>
          <p:cNvPicPr>
            <a:picLocks noChangeAspect="1"/>
          </p:cNvPicPr>
          <p:nvPr/>
        </p:nvPicPr>
        <p:blipFill>
          <a:blip r:embed="rId4"/>
          <a:stretch>
            <a:fillRect/>
          </a:stretch>
        </p:blipFill>
        <p:spPr>
          <a:xfrm>
            <a:off x="215900" y="3662312"/>
            <a:ext cx="6337217" cy="2746127"/>
          </a:xfrm>
          <a:prstGeom prst="rect">
            <a:avLst/>
          </a:prstGeom>
        </p:spPr>
      </p:pic>
      <p:sp>
        <p:nvSpPr>
          <p:cNvPr id="9" name="Прямоугольник 8">
            <a:extLst>
              <a:ext uri="{FF2B5EF4-FFF2-40B4-BE49-F238E27FC236}">
                <a16:creationId xmlns:a16="http://schemas.microsoft.com/office/drawing/2014/main" id="{C300D994-39F5-4D69-BD79-4F73FC5135CA}"/>
              </a:ext>
            </a:extLst>
          </p:cNvPr>
          <p:cNvSpPr/>
          <p:nvPr/>
        </p:nvSpPr>
        <p:spPr>
          <a:xfrm>
            <a:off x="9433445" y="1763775"/>
            <a:ext cx="1800199" cy="369332"/>
          </a:xfrm>
          <a:prstGeom prst="rect">
            <a:avLst/>
          </a:prstGeom>
        </p:spPr>
        <p:txBody>
          <a:bodyPr wrap="square">
            <a:spAutoFit/>
          </a:bodyPr>
          <a:lstStyle/>
          <a:p>
            <a:r>
              <a:rPr lang="ru-RU" sz="1800" dirty="0">
                <a:solidFill>
                  <a:srgbClr val="009EF7"/>
                </a:solidFill>
                <a:latin typeface="Montserrat SemiBold" panose="00000700000000000000" pitchFamily="2" charset="-52"/>
              </a:rPr>
              <a:t>Портал ФНС</a:t>
            </a:r>
          </a:p>
        </p:txBody>
      </p:sp>
      <p:sp>
        <p:nvSpPr>
          <p:cNvPr id="10" name="Прямоугольник 9">
            <a:extLst>
              <a:ext uri="{FF2B5EF4-FFF2-40B4-BE49-F238E27FC236}">
                <a16:creationId xmlns:a16="http://schemas.microsoft.com/office/drawing/2014/main" id="{DCB894E6-8D01-4B70-941C-5FD7EB9FE3E5}"/>
              </a:ext>
            </a:extLst>
          </p:cNvPr>
          <p:cNvSpPr/>
          <p:nvPr/>
        </p:nvSpPr>
        <p:spPr>
          <a:xfrm>
            <a:off x="216421" y="3240087"/>
            <a:ext cx="2376264" cy="369332"/>
          </a:xfrm>
          <a:prstGeom prst="rect">
            <a:avLst/>
          </a:prstGeom>
        </p:spPr>
        <p:txBody>
          <a:bodyPr wrap="square">
            <a:spAutoFit/>
          </a:bodyPr>
          <a:lstStyle/>
          <a:p>
            <a:r>
              <a:rPr lang="ru-RU" sz="1800" dirty="0">
                <a:solidFill>
                  <a:srgbClr val="292929"/>
                </a:solidFill>
                <a:latin typeface="Montserrat SemiBold" panose="00000700000000000000" pitchFamily="2" charset="-52"/>
              </a:rPr>
              <a:t>Модуль </a:t>
            </a:r>
            <a:r>
              <a:rPr lang="ru-RU" sz="1800" dirty="0">
                <a:solidFill>
                  <a:srgbClr val="FFDE07"/>
                </a:solidFill>
                <a:latin typeface="Montserrat SemiBold" panose="00000700000000000000" pitchFamily="2" charset="-52"/>
              </a:rPr>
              <a:t>1С-ЭДО</a:t>
            </a:r>
          </a:p>
        </p:txBody>
      </p:sp>
      <p:pic>
        <p:nvPicPr>
          <p:cNvPr id="11" name="Рисунок 10">
            <a:extLst>
              <a:ext uri="{FF2B5EF4-FFF2-40B4-BE49-F238E27FC236}">
                <a16:creationId xmlns:a16="http://schemas.microsoft.com/office/drawing/2014/main" id="{6E8E7E19-A573-43BF-B734-CB12EC2B0C5B}"/>
              </a:ext>
            </a:extLst>
          </p:cNvPr>
          <p:cNvPicPr>
            <a:picLocks noChangeAspect="1"/>
          </p:cNvPicPr>
          <p:nvPr/>
        </p:nvPicPr>
        <p:blipFill>
          <a:blip r:embed="rId5"/>
          <a:stretch>
            <a:fillRect/>
          </a:stretch>
        </p:blipFill>
        <p:spPr>
          <a:xfrm>
            <a:off x="76820" y="5194175"/>
            <a:ext cx="278160" cy="278160"/>
          </a:xfrm>
          <a:prstGeom prst="rect">
            <a:avLst/>
          </a:prstGeom>
        </p:spPr>
      </p:pic>
      <p:sp>
        <p:nvSpPr>
          <p:cNvPr id="12" name="Заголовок 1">
            <a:extLst>
              <a:ext uri="{FF2B5EF4-FFF2-40B4-BE49-F238E27FC236}">
                <a16:creationId xmlns:a16="http://schemas.microsoft.com/office/drawing/2014/main" id="{B262C27F-3674-4EFC-BD76-59A2F4299048}"/>
              </a:ext>
            </a:extLst>
          </p:cNvPr>
          <p:cNvSpPr txBox="1">
            <a:spLocks/>
          </p:cNvSpPr>
          <p:nvPr/>
        </p:nvSpPr>
        <p:spPr>
          <a:xfrm>
            <a:off x="2312988" y="107950"/>
            <a:ext cx="6904037"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dirty="0">
                <a:latin typeface="Montserrat SemiBold" panose="00000700000000000000" pitchFamily="2" charset="-52"/>
              </a:rPr>
              <a:t>Загрузка МЧД по 3-м параметрам</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4290585686"/>
      </p:ext>
    </p:extLst>
  </p:cSld>
  <p:clrMapOvr>
    <a:masterClrMapping/>
  </p:clrMapOvr>
  <p:transition spd="slow">
    <p:strips dir="l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DA1E3B8-BD14-463C-AF6E-5CF928367609}"/>
              </a:ext>
            </a:extLst>
          </p:cNvPr>
          <p:cNvSpPr/>
          <p:nvPr/>
        </p:nvSpPr>
        <p:spPr>
          <a:xfrm>
            <a:off x="0" y="6480175"/>
            <a:ext cx="1526380" cy="415498"/>
          </a:xfrm>
          <a:prstGeom prst="rect">
            <a:avLst/>
          </a:prstGeom>
        </p:spPr>
        <p:txBody>
          <a:bodyPr wrap="none">
            <a:spAutoFit/>
          </a:bodyPr>
          <a:lstStyle/>
          <a:p>
            <a:r>
              <a:rPr lang="ru-RU" dirty="0"/>
              <a:t>000017686</a:t>
            </a:r>
          </a:p>
        </p:txBody>
      </p:sp>
      <p:sp>
        <p:nvSpPr>
          <p:cNvPr id="5" name="Прямоугольник 4">
            <a:extLst>
              <a:ext uri="{FF2B5EF4-FFF2-40B4-BE49-F238E27FC236}">
                <a16:creationId xmlns:a16="http://schemas.microsoft.com/office/drawing/2014/main" id="{CA2DB906-AD76-48C4-BB51-B1B27654477A}"/>
              </a:ext>
            </a:extLst>
          </p:cNvPr>
          <p:cNvSpPr/>
          <p:nvPr/>
        </p:nvSpPr>
        <p:spPr>
          <a:xfrm>
            <a:off x="144413" y="1871663"/>
            <a:ext cx="3816424" cy="1969770"/>
          </a:xfrm>
          <a:prstGeom prst="rect">
            <a:avLst/>
          </a:prstGeom>
        </p:spPr>
        <p:txBody>
          <a:bodyPr wrap="square">
            <a:spAutoFit/>
          </a:bodyPr>
          <a:lstStyle/>
          <a:p>
            <a:pPr>
              <a:spcAft>
                <a:spcPts val="600"/>
              </a:spcAft>
            </a:pPr>
            <a:r>
              <a:rPr lang="ru-RU" dirty="0">
                <a:solidFill>
                  <a:schemeClr val="tx1"/>
                </a:solidFill>
                <a:latin typeface="Montserrat Medium" panose="00000600000000000000" pitchFamily="2" charset="-52"/>
              </a:rPr>
              <a:t>МЧД могут содержать особенные полномочия, с ограничениями по:</a:t>
            </a:r>
          </a:p>
          <a:p>
            <a:pPr>
              <a:spcAft>
                <a:spcPts val="600"/>
              </a:spcAft>
            </a:pPr>
            <a:r>
              <a:rPr lang="ru-RU" sz="1800" dirty="0">
                <a:solidFill>
                  <a:schemeClr val="tx1"/>
                </a:solidFill>
                <a:latin typeface="Montserrat Light" panose="00000400000000000000" pitchFamily="2" charset="-52"/>
              </a:rPr>
              <a:t>Типу документа</a:t>
            </a:r>
            <a:br>
              <a:rPr lang="ru-RU" sz="1800" dirty="0">
                <a:solidFill>
                  <a:schemeClr val="tx1"/>
                </a:solidFill>
                <a:latin typeface="Montserrat Light" panose="00000400000000000000" pitchFamily="2" charset="-52"/>
              </a:rPr>
            </a:br>
            <a:r>
              <a:rPr lang="ru-RU" sz="1800" dirty="0">
                <a:solidFill>
                  <a:schemeClr val="tx1"/>
                </a:solidFill>
                <a:latin typeface="Montserrat Light" panose="00000400000000000000" pitchFamily="2" charset="-52"/>
              </a:rPr>
              <a:t>Сумме</a:t>
            </a:r>
            <a:br>
              <a:rPr lang="ru-RU" sz="1800" dirty="0">
                <a:solidFill>
                  <a:schemeClr val="tx1"/>
                </a:solidFill>
                <a:latin typeface="Montserrat Light" panose="00000400000000000000" pitchFamily="2" charset="-52"/>
              </a:rPr>
            </a:br>
            <a:r>
              <a:rPr lang="ru-RU" sz="1800" dirty="0">
                <a:solidFill>
                  <a:schemeClr val="tx1"/>
                </a:solidFill>
                <a:latin typeface="Montserrat Light" panose="00000400000000000000" pitchFamily="2" charset="-52"/>
              </a:rPr>
              <a:t>Типу валюты</a:t>
            </a:r>
            <a:endParaRPr lang="ru-RU" sz="1800" dirty="0">
              <a:solidFill>
                <a:schemeClr val="tx1"/>
              </a:solidFill>
              <a:latin typeface="Montserrat Medium" panose="00000600000000000000" pitchFamily="2" charset="-52"/>
            </a:endParaRPr>
          </a:p>
        </p:txBody>
      </p:sp>
      <p:sp>
        <p:nvSpPr>
          <p:cNvPr id="14" name="Прямоугольник 13">
            <a:extLst>
              <a:ext uri="{FF2B5EF4-FFF2-40B4-BE49-F238E27FC236}">
                <a16:creationId xmlns:a16="http://schemas.microsoft.com/office/drawing/2014/main" id="{7C759B07-CB24-4AD7-B531-BD8B48FB5C1C}"/>
              </a:ext>
            </a:extLst>
          </p:cNvPr>
          <p:cNvSpPr/>
          <p:nvPr/>
        </p:nvSpPr>
        <p:spPr>
          <a:xfrm>
            <a:off x="899965" y="5328319"/>
            <a:ext cx="3060872" cy="923330"/>
          </a:xfrm>
          <a:prstGeom prst="rect">
            <a:avLst/>
          </a:prstGeom>
        </p:spPr>
        <p:txBody>
          <a:bodyPr wrap="square">
            <a:spAutoFit/>
          </a:bodyPr>
          <a:lstStyle/>
          <a:p>
            <a:pPr>
              <a:spcAft>
                <a:spcPts val="600"/>
              </a:spcAft>
            </a:pPr>
            <a:r>
              <a:rPr lang="ru-RU" sz="1800" dirty="0">
                <a:solidFill>
                  <a:schemeClr val="tx1"/>
                </a:solidFill>
                <a:latin typeface="Montserrat Medium" panose="00000600000000000000" pitchFamily="2" charset="-52"/>
              </a:rPr>
              <a:t>Создание таких МЧД в предстоящих релизах</a:t>
            </a:r>
            <a:br>
              <a:rPr lang="ru-RU" sz="1800" dirty="0">
                <a:solidFill>
                  <a:schemeClr val="tx1"/>
                </a:solidFill>
                <a:latin typeface="Montserrat Medium" panose="00000600000000000000" pitchFamily="2" charset="-52"/>
              </a:rPr>
            </a:br>
            <a:r>
              <a:rPr lang="ru-RU" sz="1800" dirty="0">
                <a:solidFill>
                  <a:schemeClr val="tx1"/>
                </a:solidFill>
                <a:latin typeface="Montserrat Medium" panose="00000600000000000000" pitchFamily="2" charset="-52"/>
              </a:rPr>
              <a:t>1С-ЭДО</a:t>
            </a:r>
          </a:p>
        </p:txBody>
      </p:sp>
      <p:pic>
        <p:nvPicPr>
          <p:cNvPr id="15" name="Рисунок 14">
            <a:extLst>
              <a:ext uri="{FF2B5EF4-FFF2-40B4-BE49-F238E27FC236}">
                <a16:creationId xmlns:a16="http://schemas.microsoft.com/office/drawing/2014/main" id="{2DFB9DB3-D2EE-4993-B029-46E58E143C82}"/>
              </a:ext>
            </a:extLst>
          </p:cNvPr>
          <p:cNvPicPr>
            <a:picLocks noChangeAspect="1"/>
          </p:cNvPicPr>
          <p:nvPr/>
        </p:nvPicPr>
        <p:blipFill>
          <a:blip r:embed="rId3"/>
          <a:stretch>
            <a:fillRect/>
          </a:stretch>
        </p:blipFill>
        <p:spPr>
          <a:xfrm>
            <a:off x="189757" y="5434038"/>
            <a:ext cx="710208" cy="710208"/>
          </a:xfrm>
          <a:prstGeom prst="rect">
            <a:avLst/>
          </a:prstGeom>
        </p:spPr>
      </p:pic>
      <p:pic>
        <p:nvPicPr>
          <p:cNvPr id="7" name="Рисунок 6">
            <a:extLst>
              <a:ext uri="{FF2B5EF4-FFF2-40B4-BE49-F238E27FC236}">
                <a16:creationId xmlns:a16="http://schemas.microsoft.com/office/drawing/2014/main" id="{5656FF35-D605-4551-BD32-63E13B7F9186}"/>
              </a:ext>
            </a:extLst>
          </p:cNvPr>
          <p:cNvPicPr>
            <a:picLocks noChangeAspect="1"/>
          </p:cNvPicPr>
          <p:nvPr/>
        </p:nvPicPr>
        <p:blipFill>
          <a:blip r:embed="rId4"/>
          <a:stretch>
            <a:fillRect/>
          </a:stretch>
        </p:blipFill>
        <p:spPr>
          <a:xfrm>
            <a:off x="3829831" y="1634366"/>
            <a:ext cx="7690245" cy="4432528"/>
          </a:xfrm>
          <a:prstGeom prst="rect">
            <a:avLst/>
          </a:prstGeom>
        </p:spPr>
      </p:pic>
      <p:pic>
        <p:nvPicPr>
          <p:cNvPr id="12" name="Рисунок 11">
            <a:extLst>
              <a:ext uri="{FF2B5EF4-FFF2-40B4-BE49-F238E27FC236}">
                <a16:creationId xmlns:a16="http://schemas.microsoft.com/office/drawing/2014/main" id="{54D01D1A-B461-4109-9D71-9E6AE1946810}"/>
              </a:ext>
            </a:extLst>
          </p:cNvPr>
          <p:cNvPicPr>
            <a:picLocks noChangeAspect="1"/>
          </p:cNvPicPr>
          <p:nvPr/>
        </p:nvPicPr>
        <p:blipFill>
          <a:blip r:embed="rId5"/>
          <a:stretch>
            <a:fillRect/>
          </a:stretch>
        </p:blipFill>
        <p:spPr>
          <a:xfrm rot="10800000">
            <a:off x="6897530" y="4474095"/>
            <a:ext cx="854224" cy="854224"/>
          </a:xfrm>
          <a:prstGeom prst="rect">
            <a:avLst/>
          </a:prstGeom>
          <a:effectLst>
            <a:outerShdw blurRad="292100" dist="38100" dir="5400000" algn="t" rotWithShape="0">
              <a:prstClr val="black">
                <a:alpha val="24000"/>
              </a:prstClr>
            </a:outerShdw>
          </a:effectLst>
        </p:spPr>
      </p:pic>
      <p:sp>
        <p:nvSpPr>
          <p:cNvPr id="9" name="Заголовок 3">
            <a:extLst>
              <a:ext uri="{FF2B5EF4-FFF2-40B4-BE49-F238E27FC236}">
                <a16:creationId xmlns:a16="http://schemas.microsoft.com/office/drawing/2014/main" id="{EA89A8B5-9857-46D6-8360-C94599C6079C}"/>
              </a:ext>
            </a:extLst>
          </p:cNvPr>
          <p:cNvSpPr txBox="1">
            <a:spLocks/>
          </p:cNvSpPr>
          <p:nvPr/>
        </p:nvSpPr>
        <p:spPr>
          <a:xfrm>
            <a:off x="2312988" y="107950"/>
            <a:ext cx="8893175" cy="1022350"/>
          </a:xfrm>
          <a:prstGeom prst="rect">
            <a:avLst/>
          </a:prstGeom>
        </p:spPr>
        <p:txBody>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a:latin typeface="Montserrat SemiBold" panose="00000700000000000000" pitchFamily="2" charset="-52"/>
              </a:rPr>
              <a:t>Визуализация МЧД с составными полномочиями</a:t>
            </a:r>
            <a:endParaRPr lang="ru-RU" sz="2800" b="0" dirty="0">
              <a:latin typeface="Montserrat SemiBold" panose="00000700000000000000" pitchFamily="2" charset="-52"/>
            </a:endParaRPr>
          </a:p>
        </p:txBody>
      </p:sp>
    </p:spTree>
    <p:extLst>
      <p:ext uri="{BB962C8B-B14F-4D97-AF65-F5344CB8AC3E}">
        <p14:creationId xmlns:p14="http://schemas.microsoft.com/office/powerpoint/2010/main" val="1159776335"/>
      </p:ext>
    </p:extLst>
  </p:cSld>
  <p:clrMapOvr>
    <a:masterClrMapping/>
  </p:clrMapOvr>
  <p:transition spd="slow">
    <p:strips dir="ld"/>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8309D8-D12E-4AE2-8534-8BBEB88CA450}"/>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Работа с МЧД при недоступности</a:t>
            </a:r>
            <a:br>
              <a:rPr lang="ru-RU" sz="2800" dirty="0">
                <a:latin typeface="Montserrat SemiBold" panose="00000700000000000000" pitchFamily="2" charset="-52"/>
              </a:rPr>
            </a:br>
            <a:r>
              <a:rPr lang="ru-RU" sz="2800" dirty="0">
                <a:latin typeface="Montserrat SemiBold" panose="00000700000000000000" pitchFamily="2" charset="-52"/>
              </a:rPr>
              <a:t>Распределенного реестра ФНС</a:t>
            </a:r>
          </a:p>
        </p:txBody>
      </p:sp>
      <p:sp>
        <p:nvSpPr>
          <p:cNvPr id="10" name="TextBox 9">
            <a:extLst>
              <a:ext uri="{FF2B5EF4-FFF2-40B4-BE49-F238E27FC236}">
                <a16:creationId xmlns:a16="http://schemas.microsoft.com/office/drawing/2014/main" id="{19001059-6059-4C19-A3DE-70D9779BA8A2}"/>
              </a:ext>
            </a:extLst>
          </p:cNvPr>
          <p:cNvSpPr txBox="1"/>
          <p:nvPr/>
        </p:nvSpPr>
        <p:spPr>
          <a:xfrm>
            <a:off x="325514" y="1515631"/>
            <a:ext cx="7883795" cy="2492990"/>
          </a:xfrm>
          <a:prstGeom prst="rect">
            <a:avLst/>
          </a:prstGeom>
          <a:noFill/>
        </p:spPr>
        <p:txBody>
          <a:bodyPr wrap="square" rtlCol="0">
            <a:spAutoFit/>
          </a:bodyPr>
          <a:lstStyle/>
          <a:p>
            <a:pPr>
              <a:spcBef>
                <a:spcPct val="20000"/>
              </a:spcBef>
              <a:buClr>
                <a:srgbClr val="CC0000"/>
              </a:buClr>
            </a:pPr>
            <a:r>
              <a:rPr lang="ru-RU" b="0" dirty="0">
                <a:solidFill>
                  <a:schemeClr val="tx1"/>
                </a:solidFill>
                <a:latin typeface="Montserrat Medium" panose="00000600000000000000" pitchFamily="2" charset="-52"/>
              </a:rPr>
              <a:t>Некоторые изменения, облегчающие работу с МЧД:</a:t>
            </a:r>
          </a:p>
          <a:p>
            <a:pPr marL="342900" indent="-342900">
              <a:spcBef>
                <a:spcPts val="600"/>
              </a:spcBef>
              <a:buClr>
                <a:srgbClr val="CC0000"/>
              </a:buClr>
              <a:buFont typeface="Futura PT Demi" panose="020B0702020204020303" pitchFamily="34" charset="0"/>
              <a:buChar char="»"/>
            </a:pPr>
            <a:r>
              <a:rPr lang="ru-RU" sz="2000" b="0" dirty="0">
                <a:solidFill>
                  <a:schemeClr val="tx1"/>
                </a:solidFill>
                <a:latin typeface="Montserrat Light" panose="00000400000000000000" pitchFamily="2" charset="-52"/>
              </a:rPr>
              <a:t>Добавлен новый статус  - «</a:t>
            </a:r>
            <a:r>
              <a:rPr lang="ru-RU" sz="2000" dirty="0">
                <a:solidFill>
                  <a:srgbClr val="FFC000"/>
                </a:solidFill>
                <a:latin typeface="Montserrat Light" panose="00000400000000000000" pitchFamily="2" charset="-52"/>
              </a:rPr>
              <a:t>в очереди на регистрацию</a:t>
            </a:r>
            <a:r>
              <a:rPr lang="ru-RU" sz="2000" b="0" dirty="0">
                <a:solidFill>
                  <a:schemeClr val="tx1"/>
                </a:solidFill>
                <a:latin typeface="Montserrat Light" panose="00000400000000000000" pitchFamily="2" charset="-52"/>
              </a:rPr>
              <a:t>»</a:t>
            </a:r>
          </a:p>
          <a:p>
            <a:pPr marL="342900" indent="-342900">
              <a:spcBef>
                <a:spcPts val="600"/>
              </a:spcBef>
              <a:buClr>
                <a:srgbClr val="CC0000"/>
              </a:buClr>
              <a:buFont typeface="Futura PT Demi" panose="020B0702020204020303" pitchFamily="34" charset="0"/>
              <a:buChar char="»"/>
            </a:pPr>
            <a:r>
              <a:rPr lang="ru-RU" sz="2000" b="0" dirty="0">
                <a:solidFill>
                  <a:schemeClr val="tx1"/>
                </a:solidFill>
                <a:latin typeface="Montserrat Light" panose="00000400000000000000" pitchFamily="2" charset="-52"/>
              </a:rPr>
              <a:t>При ошибке регистрации или отзыва – сообщение в статусе</a:t>
            </a:r>
          </a:p>
          <a:p>
            <a:pPr marL="342900" indent="-342900">
              <a:spcBef>
                <a:spcPts val="600"/>
              </a:spcBef>
              <a:buClr>
                <a:srgbClr val="CC0000"/>
              </a:buClr>
              <a:buFont typeface="Futura PT Demi" panose="020B0702020204020303" pitchFamily="34" charset="0"/>
              <a:buChar char="»"/>
            </a:pPr>
            <a:r>
              <a:rPr lang="ru-RU" sz="2000" b="0" dirty="0">
                <a:solidFill>
                  <a:schemeClr val="tx1"/>
                </a:solidFill>
                <a:latin typeface="Montserrat Light" panose="00000400000000000000" pitchFamily="2" charset="-52"/>
              </a:rPr>
              <a:t>Если Распределенный реестр ФНС недоступен и доверенность действительна, подписание</a:t>
            </a:r>
            <a:br>
              <a:rPr lang="ru-RU" sz="2000" b="0" dirty="0">
                <a:solidFill>
                  <a:schemeClr val="tx1"/>
                </a:solidFill>
                <a:latin typeface="Montserrat Light" panose="00000400000000000000" pitchFamily="2" charset="-52"/>
              </a:rPr>
            </a:br>
            <a:r>
              <a:rPr lang="ru-RU" sz="2000" b="0" dirty="0">
                <a:solidFill>
                  <a:schemeClr val="tx1"/>
                </a:solidFill>
                <a:latin typeface="Montserrat Light" panose="00000400000000000000" pitchFamily="2" charset="-52"/>
              </a:rPr>
              <a:t>документов не блокируется</a:t>
            </a:r>
          </a:p>
        </p:txBody>
      </p:sp>
      <p:pic>
        <p:nvPicPr>
          <p:cNvPr id="11" name="Picture 4" descr="C:\Users\GOLOVI~1\AppData\Local\Temp\SNAGHTML23383114.PNG">
            <a:extLst>
              <a:ext uri="{FF2B5EF4-FFF2-40B4-BE49-F238E27FC236}">
                <a16:creationId xmlns:a16="http://schemas.microsoft.com/office/drawing/2014/main" id="{79357A40-EC23-4C3B-851C-604901BB6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928" y="2906823"/>
            <a:ext cx="2984500" cy="3429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F93B0C0C-F7E7-4D1C-83D2-3D205DDC9916}"/>
              </a:ext>
            </a:extLst>
          </p:cNvPr>
          <p:cNvSpPr/>
          <p:nvPr/>
        </p:nvSpPr>
        <p:spPr>
          <a:xfrm>
            <a:off x="1513755" y="4206128"/>
            <a:ext cx="5759450" cy="830997"/>
          </a:xfrm>
          <a:prstGeom prst="rect">
            <a:avLst/>
          </a:prstGeom>
        </p:spPr>
        <p:txBody>
          <a:bodyPr>
            <a:spAutoFit/>
          </a:bodyPr>
          <a:lstStyle/>
          <a:p>
            <a:r>
              <a:rPr lang="ru-RU" sz="2400" b="0" dirty="0">
                <a:solidFill>
                  <a:srgbClr val="FFC000"/>
                </a:solidFill>
                <a:latin typeface="Montserrat Medium" panose="00000600000000000000" pitchFamily="2" charset="-52"/>
              </a:rPr>
              <a:t>Недоступность Распределенного реестра не блокирует работу</a:t>
            </a:r>
          </a:p>
        </p:txBody>
      </p:sp>
      <p:pic>
        <p:nvPicPr>
          <p:cNvPr id="16" name="Рисунок 15">
            <a:extLst>
              <a:ext uri="{FF2B5EF4-FFF2-40B4-BE49-F238E27FC236}">
                <a16:creationId xmlns:a16="http://schemas.microsoft.com/office/drawing/2014/main" id="{1CC6F446-B462-46D1-8572-D83FD7F491F8}"/>
              </a:ext>
            </a:extLst>
          </p:cNvPr>
          <p:cNvPicPr>
            <a:picLocks noChangeAspect="1"/>
          </p:cNvPicPr>
          <p:nvPr/>
        </p:nvPicPr>
        <p:blipFill>
          <a:blip r:embed="rId4"/>
          <a:stretch>
            <a:fillRect/>
          </a:stretch>
        </p:blipFill>
        <p:spPr>
          <a:xfrm>
            <a:off x="7273205" y="4253958"/>
            <a:ext cx="854224" cy="854224"/>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4074683069"/>
      </p:ext>
    </p:extLst>
  </p:cSld>
  <p:clrMapOvr>
    <a:masterClrMapping/>
  </p:clrMapOvr>
  <p:transition spd="slow">
    <p:strips dir="l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ABF8C90-2781-4164-9193-C8B8C7C32ECB}"/>
              </a:ext>
            </a:extLst>
          </p:cNvPr>
          <p:cNvPicPr>
            <a:picLocks noChangeAspect="1"/>
          </p:cNvPicPr>
          <p:nvPr/>
        </p:nvPicPr>
        <p:blipFill>
          <a:blip r:embed="rId3"/>
          <a:stretch>
            <a:fillRect/>
          </a:stretch>
        </p:blipFill>
        <p:spPr>
          <a:xfrm>
            <a:off x="432445" y="1443160"/>
            <a:ext cx="10297144" cy="4402917"/>
          </a:xfrm>
          <a:prstGeom prst="rect">
            <a:avLst/>
          </a:prstGeom>
        </p:spPr>
      </p:pic>
      <p:sp>
        <p:nvSpPr>
          <p:cNvPr id="2" name="Заголовок 1">
            <a:extLst>
              <a:ext uri="{FF2B5EF4-FFF2-40B4-BE49-F238E27FC236}">
                <a16:creationId xmlns:a16="http://schemas.microsoft.com/office/drawing/2014/main" id="{B1CCE76C-4C50-4DA0-8D2E-01B793490434}"/>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Дата и время проверки МЧД</a:t>
            </a:r>
          </a:p>
        </p:txBody>
      </p:sp>
      <p:sp>
        <p:nvSpPr>
          <p:cNvPr id="6" name="Прямоугольник: скругленные углы 26">
            <a:extLst>
              <a:ext uri="{FF2B5EF4-FFF2-40B4-BE49-F238E27FC236}">
                <a16:creationId xmlns:a16="http://schemas.microsoft.com/office/drawing/2014/main" id="{28595A82-66F4-4ECE-9DC6-758B550E58BA}"/>
              </a:ext>
            </a:extLst>
          </p:cNvPr>
          <p:cNvSpPr>
            <a:spLocks noChangeArrowheads="1"/>
          </p:cNvSpPr>
          <p:nvPr/>
        </p:nvSpPr>
        <p:spPr bwMode="auto">
          <a:xfrm>
            <a:off x="6985174" y="3044685"/>
            <a:ext cx="4321002" cy="2801392"/>
          </a:xfrm>
          <a:prstGeom prst="roundRect">
            <a:avLst>
              <a:gd name="adj" fmla="val 16667"/>
            </a:avLst>
          </a:prstGeom>
          <a:solidFill>
            <a:schemeClr val="bg1">
              <a:alpha val="95000"/>
            </a:schemeClr>
          </a:solidFill>
          <a:ln w="22225">
            <a:noFill/>
            <a:round/>
            <a:headEnd/>
            <a:tailEnd/>
          </a:ln>
        </p:spPr>
        <p:txBody>
          <a:bodyPr wrap="square" lIns="85042" tIns="44222" rIns="85042" bIns="44222">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sz="1984" b="0" dirty="0">
                <a:solidFill>
                  <a:schemeClr val="tx1"/>
                </a:solidFill>
                <a:latin typeface="Montserrat Medium" panose="00000600000000000000" pitchFamily="2" charset="-52"/>
              </a:rPr>
              <a:t>Показываем на какой момент МЧД имела указанный статус.</a:t>
            </a:r>
            <a:br>
              <a:rPr lang="ru-RU" sz="1984" b="0" dirty="0">
                <a:solidFill>
                  <a:schemeClr val="tx1"/>
                </a:solidFill>
                <a:latin typeface="Montserrat Medium" panose="00000600000000000000" pitchFamily="2" charset="-52"/>
              </a:rPr>
            </a:br>
            <a:r>
              <a:rPr lang="ru-RU" sz="1984" b="0" dirty="0">
                <a:solidFill>
                  <a:schemeClr val="tx1"/>
                </a:solidFill>
                <a:latin typeface="Montserrat Medium" panose="00000600000000000000" pitchFamily="2" charset="-52"/>
              </a:rPr>
              <a:t>Обновление:</a:t>
            </a:r>
          </a:p>
          <a:p>
            <a:pPr marL="342900" indent="-342900">
              <a:buClr>
                <a:srgbClr val="C00000"/>
              </a:buClr>
              <a:buFont typeface="Futura PT Demi" panose="020B0702020204020303" pitchFamily="34" charset="0"/>
              <a:buChar char="»"/>
            </a:pPr>
            <a:r>
              <a:rPr lang="ru-RU" sz="1984" b="0" dirty="0">
                <a:solidFill>
                  <a:schemeClr val="tx1"/>
                </a:solidFill>
                <a:latin typeface="Montserrat Medium" panose="00000600000000000000" pitchFamily="2" charset="-52"/>
              </a:rPr>
              <a:t>При получении ЭД с этой МЧД</a:t>
            </a:r>
          </a:p>
          <a:p>
            <a:pPr marL="342900" indent="-342900">
              <a:buClr>
                <a:srgbClr val="C00000"/>
              </a:buClr>
              <a:buFont typeface="Futura PT Demi" panose="020B0702020204020303" pitchFamily="34" charset="0"/>
              <a:buChar char="»"/>
            </a:pPr>
            <a:r>
              <a:rPr lang="ru-RU" sz="1984" b="0" dirty="0">
                <a:solidFill>
                  <a:schemeClr val="tx1"/>
                </a:solidFill>
                <a:latin typeface="Montserrat Medium" panose="00000600000000000000" pitchFamily="2" charset="-52"/>
              </a:rPr>
              <a:t>При ручном обновлении статуса</a:t>
            </a:r>
          </a:p>
        </p:txBody>
      </p:sp>
      <p:pic>
        <p:nvPicPr>
          <p:cNvPr id="8" name="Рисунок 7">
            <a:extLst>
              <a:ext uri="{FF2B5EF4-FFF2-40B4-BE49-F238E27FC236}">
                <a16:creationId xmlns:a16="http://schemas.microsoft.com/office/drawing/2014/main" id="{3C203F00-EA11-488A-8F24-DBE1A70F2E0D}"/>
              </a:ext>
            </a:extLst>
          </p:cNvPr>
          <p:cNvPicPr>
            <a:picLocks noChangeAspect="1"/>
          </p:cNvPicPr>
          <p:nvPr/>
        </p:nvPicPr>
        <p:blipFill>
          <a:blip r:embed="rId4"/>
          <a:stretch>
            <a:fillRect/>
          </a:stretch>
        </p:blipFill>
        <p:spPr>
          <a:xfrm rot="10800000">
            <a:off x="10448458" y="2034031"/>
            <a:ext cx="854224" cy="854224"/>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1624411840"/>
      </p:ext>
    </p:extLst>
  </p:cSld>
  <p:clrMapOvr>
    <a:masterClrMapping/>
  </p:clrMapOvr>
  <p:transition spd="slow">
    <p:strips dir="l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2A92B0-EE31-4C08-9F61-D8EC480F132E}"/>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Отзыв незарегистрированных МЧД</a:t>
            </a:r>
          </a:p>
        </p:txBody>
      </p:sp>
      <p:pic>
        <p:nvPicPr>
          <p:cNvPr id="4" name="Рисунок 3">
            <a:extLst>
              <a:ext uri="{FF2B5EF4-FFF2-40B4-BE49-F238E27FC236}">
                <a16:creationId xmlns:a16="http://schemas.microsoft.com/office/drawing/2014/main" id="{7F25BD8F-3BD1-4D8D-B7A4-8747D01238E9}"/>
              </a:ext>
            </a:extLst>
          </p:cNvPr>
          <p:cNvPicPr>
            <a:picLocks noChangeAspect="1"/>
          </p:cNvPicPr>
          <p:nvPr/>
        </p:nvPicPr>
        <p:blipFill>
          <a:blip r:embed="rId3"/>
          <a:stretch>
            <a:fillRect/>
          </a:stretch>
        </p:blipFill>
        <p:spPr>
          <a:xfrm>
            <a:off x="1657857" y="1198314"/>
            <a:ext cx="9548306" cy="4541267"/>
          </a:xfrm>
          <a:prstGeom prst="rect">
            <a:avLst/>
          </a:prstGeom>
        </p:spPr>
      </p:pic>
      <p:pic>
        <p:nvPicPr>
          <p:cNvPr id="5" name="Рисунок 4">
            <a:extLst>
              <a:ext uri="{FF2B5EF4-FFF2-40B4-BE49-F238E27FC236}">
                <a16:creationId xmlns:a16="http://schemas.microsoft.com/office/drawing/2014/main" id="{F3205C1B-EA8A-4A98-9C04-50F653DB556C}"/>
              </a:ext>
            </a:extLst>
          </p:cNvPr>
          <p:cNvPicPr>
            <a:picLocks noChangeAspect="1"/>
          </p:cNvPicPr>
          <p:nvPr/>
        </p:nvPicPr>
        <p:blipFill>
          <a:blip r:embed="rId4"/>
          <a:stretch>
            <a:fillRect/>
          </a:stretch>
        </p:blipFill>
        <p:spPr>
          <a:xfrm>
            <a:off x="4680917" y="4032175"/>
            <a:ext cx="3896385" cy="1509337"/>
          </a:xfrm>
          <a:prstGeom prst="rect">
            <a:avLst/>
          </a:prstGeom>
        </p:spPr>
      </p:pic>
      <p:pic>
        <p:nvPicPr>
          <p:cNvPr id="6" name="Рисунок 5">
            <a:extLst>
              <a:ext uri="{FF2B5EF4-FFF2-40B4-BE49-F238E27FC236}">
                <a16:creationId xmlns:a16="http://schemas.microsoft.com/office/drawing/2014/main" id="{744B5EAC-6744-4712-9690-92C125A1A736}"/>
              </a:ext>
            </a:extLst>
          </p:cNvPr>
          <p:cNvPicPr>
            <a:picLocks noChangeAspect="1"/>
          </p:cNvPicPr>
          <p:nvPr/>
        </p:nvPicPr>
        <p:blipFill>
          <a:blip r:embed="rId5"/>
          <a:stretch>
            <a:fillRect/>
          </a:stretch>
        </p:blipFill>
        <p:spPr>
          <a:xfrm>
            <a:off x="199448" y="2831502"/>
            <a:ext cx="4273272" cy="3432773"/>
          </a:xfrm>
          <a:prstGeom prst="rect">
            <a:avLst/>
          </a:prstGeom>
        </p:spPr>
      </p:pic>
      <p:sp>
        <p:nvSpPr>
          <p:cNvPr id="10" name="Прямоугольник 9">
            <a:extLst>
              <a:ext uri="{FF2B5EF4-FFF2-40B4-BE49-F238E27FC236}">
                <a16:creationId xmlns:a16="http://schemas.microsoft.com/office/drawing/2014/main" id="{18B156ED-5088-4776-9957-7D27FDBEC1E2}"/>
              </a:ext>
            </a:extLst>
          </p:cNvPr>
          <p:cNvSpPr/>
          <p:nvPr/>
        </p:nvSpPr>
        <p:spPr bwMode="auto">
          <a:xfrm>
            <a:off x="4786313" y="2135006"/>
            <a:ext cx="164397" cy="127182"/>
          </a:xfrm>
          <a:prstGeom prst="rect">
            <a:avLst/>
          </a:prstGeom>
          <a:solidFill>
            <a:srgbClr val="FFFAD9"/>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11" name="Прямоугольник 10">
            <a:extLst>
              <a:ext uri="{FF2B5EF4-FFF2-40B4-BE49-F238E27FC236}">
                <a16:creationId xmlns:a16="http://schemas.microsoft.com/office/drawing/2014/main" id="{B906B142-EA9D-4C67-8208-D034AF45EAD0}"/>
              </a:ext>
            </a:extLst>
          </p:cNvPr>
          <p:cNvSpPr/>
          <p:nvPr/>
        </p:nvSpPr>
        <p:spPr bwMode="auto">
          <a:xfrm>
            <a:off x="5360044" y="3577737"/>
            <a:ext cx="1085206" cy="200513"/>
          </a:xfrm>
          <a:prstGeom prst="rect">
            <a:avLst/>
          </a:prstGeom>
          <a:solidFill>
            <a:srgbClr val="FFFAD9"/>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14" name="Прямоугольник 13">
            <a:extLst>
              <a:ext uri="{FF2B5EF4-FFF2-40B4-BE49-F238E27FC236}">
                <a16:creationId xmlns:a16="http://schemas.microsoft.com/office/drawing/2014/main" id="{09574275-160C-41A3-A2C9-83ECD80A0943}"/>
              </a:ext>
            </a:extLst>
          </p:cNvPr>
          <p:cNvSpPr/>
          <p:nvPr/>
        </p:nvSpPr>
        <p:spPr bwMode="auto">
          <a:xfrm>
            <a:off x="3509963" y="3931919"/>
            <a:ext cx="84137" cy="182882"/>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16" name="Прямоугольник 15">
            <a:extLst>
              <a:ext uri="{FF2B5EF4-FFF2-40B4-BE49-F238E27FC236}">
                <a16:creationId xmlns:a16="http://schemas.microsoft.com/office/drawing/2014/main" id="{F21D8656-CD5C-4E2B-A652-6D6047613816}"/>
              </a:ext>
            </a:extLst>
          </p:cNvPr>
          <p:cNvSpPr/>
          <p:nvPr/>
        </p:nvSpPr>
        <p:spPr bwMode="auto">
          <a:xfrm>
            <a:off x="901555" y="4663815"/>
            <a:ext cx="950077" cy="173229"/>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15" name="Прямоугольник 14">
            <a:extLst>
              <a:ext uri="{FF2B5EF4-FFF2-40B4-BE49-F238E27FC236}">
                <a16:creationId xmlns:a16="http://schemas.microsoft.com/office/drawing/2014/main" id="{E87B4B93-7C00-4ADE-8602-78767A61238B}"/>
              </a:ext>
            </a:extLst>
          </p:cNvPr>
          <p:cNvSpPr/>
          <p:nvPr/>
        </p:nvSpPr>
        <p:spPr bwMode="auto">
          <a:xfrm>
            <a:off x="541487" y="5232919"/>
            <a:ext cx="903863" cy="1476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1" name="TextBox 20">
            <a:extLst>
              <a:ext uri="{FF2B5EF4-FFF2-40B4-BE49-F238E27FC236}">
                <a16:creationId xmlns:a16="http://schemas.microsoft.com/office/drawing/2014/main" id="{172FFE99-ABC3-4F24-B774-3A8F309854ED}"/>
              </a:ext>
            </a:extLst>
          </p:cNvPr>
          <p:cNvSpPr txBox="1"/>
          <p:nvPr/>
        </p:nvSpPr>
        <p:spPr>
          <a:xfrm>
            <a:off x="484611" y="5182480"/>
            <a:ext cx="1107369" cy="246221"/>
          </a:xfrm>
          <a:prstGeom prst="rect">
            <a:avLst/>
          </a:prstGeom>
          <a:noFill/>
        </p:spPr>
        <p:txBody>
          <a:bodyPr wrap="square" rtlCol="0">
            <a:spAutoFit/>
          </a:bodyPr>
          <a:lstStyle/>
          <a:p>
            <a:r>
              <a:rPr lang="ru-RU" sz="950" b="0" dirty="0">
                <a:solidFill>
                  <a:srgbClr val="292929"/>
                </a:solidFill>
              </a:rPr>
              <a:t>321-805-166 15         </a:t>
            </a:r>
          </a:p>
        </p:txBody>
      </p:sp>
      <p:sp>
        <p:nvSpPr>
          <p:cNvPr id="23" name="Прямоугольник 22">
            <a:extLst>
              <a:ext uri="{FF2B5EF4-FFF2-40B4-BE49-F238E27FC236}">
                <a16:creationId xmlns:a16="http://schemas.microsoft.com/office/drawing/2014/main" id="{7BDC27C5-8AB1-4C2E-B3BF-038A2CF55E39}"/>
              </a:ext>
            </a:extLst>
          </p:cNvPr>
          <p:cNvSpPr/>
          <p:nvPr/>
        </p:nvSpPr>
        <p:spPr bwMode="auto">
          <a:xfrm>
            <a:off x="541486" y="4672819"/>
            <a:ext cx="903863" cy="1476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4" name="Прямоугольник 23">
            <a:extLst>
              <a:ext uri="{FF2B5EF4-FFF2-40B4-BE49-F238E27FC236}">
                <a16:creationId xmlns:a16="http://schemas.microsoft.com/office/drawing/2014/main" id="{91DF94C0-1F34-46CD-9045-4B903878E8D9}"/>
              </a:ext>
            </a:extLst>
          </p:cNvPr>
          <p:cNvSpPr/>
          <p:nvPr/>
        </p:nvSpPr>
        <p:spPr bwMode="auto">
          <a:xfrm>
            <a:off x="2132392" y="4663815"/>
            <a:ext cx="667681" cy="1476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5" name="Прямоугольник 24">
            <a:extLst>
              <a:ext uri="{FF2B5EF4-FFF2-40B4-BE49-F238E27FC236}">
                <a16:creationId xmlns:a16="http://schemas.microsoft.com/office/drawing/2014/main" id="{AB75D046-F115-4119-8C41-2C220829F5C2}"/>
              </a:ext>
            </a:extLst>
          </p:cNvPr>
          <p:cNvSpPr/>
          <p:nvPr/>
        </p:nvSpPr>
        <p:spPr bwMode="auto">
          <a:xfrm>
            <a:off x="3100173" y="4663815"/>
            <a:ext cx="903863" cy="1476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6" name="Прямоугольник 25">
            <a:extLst>
              <a:ext uri="{FF2B5EF4-FFF2-40B4-BE49-F238E27FC236}">
                <a16:creationId xmlns:a16="http://schemas.microsoft.com/office/drawing/2014/main" id="{6371B9C0-F6C5-4187-90BF-AD335D99824F}"/>
              </a:ext>
            </a:extLst>
          </p:cNvPr>
          <p:cNvSpPr/>
          <p:nvPr/>
        </p:nvSpPr>
        <p:spPr bwMode="auto">
          <a:xfrm>
            <a:off x="2550102" y="5085269"/>
            <a:ext cx="762664" cy="147650"/>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8" name="TextBox 7">
            <a:extLst>
              <a:ext uri="{FF2B5EF4-FFF2-40B4-BE49-F238E27FC236}">
                <a16:creationId xmlns:a16="http://schemas.microsoft.com/office/drawing/2014/main" id="{80FFE4FB-C1F9-4C2C-B583-0F6FB4317EB5}"/>
              </a:ext>
            </a:extLst>
          </p:cNvPr>
          <p:cNvSpPr txBox="1"/>
          <p:nvPr/>
        </p:nvSpPr>
        <p:spPr>
          <a:xfrm>
            <a:off x="478313" y="4624720"/>
            <a:ext cx="3468637" cy="238527"/>
          </a:xfrm>
          <a:prstGeom prst="rect">
            <a:avLst/>
          </a:prstGeom>
          <a:noFill/>
        </p:spPr>
        <p:txBody>
          <a:bodyPr wrap="square" rtlCol="0">
            <a:spAutoFit/>
          </a:bodyPr>
          <a:lstStyle/>
          <a:p>
            <a:r>
              <a:rPr lang="ru-RU" sz="950" b="0" dirty="0">
                <a:solidFill>
                  <a:srgbClr val="292929"/>
                </a:solidFill>
              </a:rPr>
              <a:t>КОМПАНИЯ ТУР"                 7725459557         772605007         </a:t>
            </a:r>
          </a:p>
        </p:txBody>
      </p:sp>
      <p:sp>
        <p:nvSpPr>
          <p:cNvPr id="22" name="TextBox 21">
            <a:extLst>
              <a:ext uri="{FF2B5EF4-FFF2-40B4-BE49-F238E27FC236}">
                <a16:creationId xmlns:a16="http://schemas.microsoft.com/office/drawing/2014/main" id="{06B08E62-C90A-4A02-81C5-585805259C14}"/>
              </a:ext>
            </a:extLst>
          </p:cNvPr>
          <p:cNvSpPr txBox="1"/>
          <p:nvPr/>
        </p:nvSpPr>
        <p:spPr>
          <a:xfrm>
            <a:off x="2470837" y="5055262"/>
            <a:ext cx="1225390" cy="230832"/>
          </a:xfrm>
          <a:prstGeom prst="rect">
            <a:avLst/>
          </a:prstGeom>
          <a:noFill/>
        </p:spPr>
        <p:txBody>
          <a:bodyPr wrap="square" rtlCol="0">
            <a:spAutoFit/>
          </a:bodyPr>
          <a:lstStyle/>
          <a:p>
            <a:r>
              <a:rPr lang="ru-RU" sz="900" b="0" dirty="0">
                <a:solidFill>
                  <a:srgbClr val="292929"/>
                </a:solidFill>
              </a:rPr>
              <a:t>737564685264</a:t>
            </a:r>
          </a:p>
        </p:txBody>
      </p:sp>
      <p:sp>
        <p:nvSpPr>
          <p:cNvPr id="28" name="Прямоугольник 27">
            <a:extLst>
              <a:ext uri="{FF2B5EF4-FFF2-40B4-BE49-F238E27FC236}">
                <a16:creationId xmlns:a16="http://schemas.microsoft.com/office/drawing/2014/main" id="{5A371A18-4A20-4098-A4CD-B09495AC7EC4}"/>
              </a:ext>
            </a:extLst>
          </p:cNvPr>
          <p:cNvSpPr/>
          <p:nvPr/>
        </p:nvSpPr>
        <p:spPr bwMode="auto">
          <a:xfrm>
            <a:off x="5147389" y="3558761"/>
            <a:ext cx="929159" cy="152971"/>
          </a:xfrm>
          <a:prstGeom prst="rect">
            <a:avLst/>
          </a:prstGeom>
          <a:solidFill>
            <a:srgbClr val="FFFAD9"/>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6"/>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27" name="TextBox 26">
            <a:extLst>
              <a:ext uri="{FF2B5EF4-FFF2-40B4-BE49-F238E27FC236}">
                <a16:creationId xmlns:a16="http://schemas.microsoft.com/office/drawing/2014/main" id="{DB62F159-ABCC-456C-910C-25AFF9A76E09}"/>
              </a:ext>
            </a:extLst>
          </p:cNvPr>
          <p:cNvSpPr txBox="1"/>
          <p:nvPr/>
        </p:nvSpPr>
        <p:spPr>
          <a:xfrm>
            <a:off x="5057245" y="3527912"/>
            <a:ext cx="1366574" cy="238527"/>
          </a:xfrm>
          <a:prstGeom prst="rect">
            <a:avLst/>
          </a:prstGeom>
          <a:noFill/>
        </p:spPr>
        <p:txBody>
          <a:bodyPr wrap="square" rtlCol="0">
            <a:spAutoFit/>
          </a:bodyPr>
          <a:lstStyle/>
          <a:p>
            <a:r>
              <a:rPr lang="ru-RU" sz="900" b="0" dirty="0">
                <a:solidFill>
                  <a:srgbClr val="292929"/>
                </a:solidFill>
              </a:rPr>
              <a:t>КОМПАНИЯ ТУР"</a:t>
            </a:r>
          </a:p>
        </p:txBody>
      </p:sp>
      <p:pic>
        <p:nvPicPr>
          <p:cNvPr id="29" name="Рисунок 28">
            <a:extLst>
              <a:ext uri="{FF2B5EF4-FFF2-40B4-BE49-F238E27FC236}">
                <a16:creationId xmlns:a16="http://schemas.microsoft.com/office/drawing/2014/main" id="{E081DA82-7EC8-46B0-8ECF-2C8A5CB83CE0}"/>
              </a:ext>
            </a:extLst>
          </p:cNvPr>
          <p:cNvPicPr>
            <a:picLocks noChangeAspect="1"/>
          </p:cNvPicPr>
          <p:nvPr/>
        </p:nvPicPr>
        <p:blipFill>
          <a:blip r:embed="rId7"/>
          <a:stretch>
            <a:fillRect/>
          </a:stretch>
        </p:blipFill>
        <p:spPr>
          <a:xfrm rot="10800000">
            <a:off x="8479380" y="3782610"/>
            <a:ext cx="854224" cy="854224"/>
          </a:xfrm>
          <a:prstGeom prst="rect">
            <a:avLst/>
          </a:prstGeom>
          <a:effectLst>
            <a:outerShdw blurRad="292100" dist="38100" dir="5400000" algn="t" rotWithShape="0">
              <a:prstClr val="black">
                <a:alpha val="24000"/>
              </a:prstClr>
            </a:outerShdw>
          </a:effectLst>
        </p:spPr>
      </p:pic>
      <p:pic>
        <p:nvPicPr>
          <p:cNvPr id="30" name="Рисунок 29">
            <a:extLst>
              <a:ext uri="{FF2B5EF4-FFF2-40B4-BE49-F238E27FC236}">
                <a16:creationId xmlns:a16="http://schemas.microsoft.com/office/drawing/2014/main" id="{13A2D23B-2F39-48F4-9497-76EC5228EFFC}"/>
              </a:ext>
            </a:extLst>
          </p:cNvPr>
          <p:cNvPicPr>
            <a:picLocks noChangeAspect="1"/>
          </p:cNvPicPr>
          <p:nvPr/>
        </p:nvPicPr>
        <p:blipFill>
          <a:blip r:embed="rId7"/>
          <a:stretch>
            <a:fillRect/>
          </a:stretch>
        </p:blipFill>
        <p:spPr>
          <a:xfrm rot="10800000">
            <a:off x="3923290" y="3780345"/>
            <a:ext cx="854224" cy="854224"/>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4254395172"/>
      </p:ext>
    </p:extLst>
  </p:cSld>
  <p:clrMapOvr>
    <a:masterClrMapping/>
  </p:clrMapOvr>
  <p:transition spd="slow">
    <p:strips dir="l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66AF39F-17D3-4C2A-AF97-CB602CF75A41}"/>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Полномочия в МЧД</a:t>
            </a:r>
          </a:p>
        </p:txBody>
      </p:sp>
      <p:pic>
        <p:nvPicPr>
          <p:cNvPr id="4" name="Рисунок 3">
            <a:extLst>
              <a:ext uri="{FF2B5EF4-FFF2-40B4-BE49-F238E27FC236}">
                <a16:creationId xmlns:a16="http://schemas.microsoft.com/office/drawing/2014/main" id="{9E205622-FDD9-413E-8BB7-A00187095954}"/>
              </a:ext>
            </a:extLst>
          </p:cNvPr>
          <p:cNvPicPr>
            <a:picLocks noChangeAspect="1"/>
          </p:cNvPicPr>
          <p:nvPr/>
        </p:nvPicPr>
        <p:blipFill>
          <a:blip r:embed="rId3"/>
          <a:stretch>
            <a:fillRect/>
          </a:stretch>
        </p:blipFill>
        <p:spPr>
          <a:xfrm>
            <a:off x="720477" y="1365759"/>
            <a:ext cx="10081120" cy="5006465"/>
          </a:xfrm>
          <a:prstGeom prst="rect">
            <a:avLst/>
          </a:prstGeom>
        </p:spPr>
      </p:pic>
      <p:sp>
        <p:nvSpPr>
          <p:cNvPr id="6" name="Прямоугольник: скругленные углы 26">
            <a:extLst>
              <a:ext uri="{FF2B5EF4-FFF2-40B4-BE49-F238E27FC236}">
                <a16:creationId xmlns:a16="http://schemas.microsoft.com/office/drawing/2014/main" id="{3E265E15-411B-4F1C-8EE9-59A9A6C7B51D}"/>
              </a:ext>
            </a:extLst>
          </p:cNvPr>
          <p:cNvSpPr>
            <a:spLocks noChangeArrowheads="1"/>
          </p:cNvSpPr>
          <p:nvPr/>
        </p:nvSpPr>
        <p:spPr bwMode="auto">
          <a:xfrm>
            <a:off x="8209309" y="4263188"/>
            <a:ext cx="3528392" cy="1112277"/>
          </a:xfrm>
          <a:prstGeom prst="roundRect">
            <a:avLst>
              <a:gd name="adj" fmla="val 16667"/>
            </a:avLst>
          </a:prstGeom>
          <a:solidFill>
            <a:schemeClr val="bg1"/>
          </a:solidFill>
          <a:ln w="22225">
            <a:noFill/>
            <a:round/>
            <a:headEnd/>
            <a:tailEnd/>
          </a:ln>
        </p:spPr>
        <p:txBody>
          <a:bodyPr wrap="square" lIns="85042" tIns="44222" rIns="85042" bIns="44222">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sz="1984" b="0" dirty="0">
                <a:solidFill>
                  <a:schemeClr val="tx1"/>
                </a:solidFill>
                <a:latin typeface="Montserrat Medium" panose="00000600000000000000" pitchFamily="2" charset="-52"/>
              </a:rPr>
              <a:t>Полномочие</a:t>
            </a:r>
            <a:br>
              <a:rPr lang="ru-RU" sz="1984" b="0" dirty="0">
                <a:solidFill>
                  <a:schemeClr val="tx1"/>
                </a:solidFill>
                <a:latin typeface="Montserrat Medium" panose="00000600000000000000" pitchFamily="2" charset="-52"/>
              </a:rPr>
            </a:br>
            <a:r>
              <a:rPr lang="ru-RU" sz="1984" b="0" dirty="0">
                <a:solidFill>
                  <a:schemeClr val="tx1"/>
                </a:solidFill>
                <a:latin typeface="Montserrat Medium" panose="00000600000000000000" pitchFamily="2" charset="-52"/>
              </a:rPr>
              <a:t>с поставляемыми правилами проверки</a:t>
            </a:r>
          </a:p>
        </p:txBody>
      </p:sp>
      <p:pic>
        <p:nvPicPr>
          <p:cNvPr id="8" name="Рисунок 7">
            <a:extLst>
              <a:ext uri="{FF2B5EF4-FFF2-40B4-BE49-F238E27FC236}">
                <a16:creationId xmlns:a16="http://schemas.microsoft.com/office/drawing/2014/main" id="{0D857CD4-E161-43C8-9753-8FBE52261859}"/>
              </a:ext>
            </a:extLst>
          </p:cNvPr>
          <p:cNvPicPr>
            <a:picLocks noChangeAspect="1"/>
          </p:cNvPicPr>
          <p:nvPr/>
        </p:nvPicPr>
        <p:blipFill>
          <a:blip r:embed="rId4"/>
          <a:stretch>
            <a:fillRect/>
          </a:stretch>
        </p:blipFill>
        <p:spPr>
          <a:xfrm rot="10800000">
            <a:off x="7422157" y="4392215"/>
            <a:ext cx="854224" cy="854224"/>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3010098842"/>
      </p:ext>
    </p:extLst>
  </p:cSld>
  <p:clrMapOvr>
    <a:masterClrMapping/>
  </p:clrMapOvr>
  <p:transition spd="slow">
    <p:strips dir="l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96D5121-1181-4683-B7E8-C51CA851CC4A}"/>
              </a:ext>
            </a:extLst>
          </p:cNvPr>
          <p:cNvPicPr>
            <a:picLocks noChangeAspect="1"/>
          </p:cNvPicPr>
          <p:nvPr/>
        </p:nvPicPr>
        <p:blipFill>
          <a:blip r:embed="rId3"/>
          <a:stretch>
            <a:fillRect/>
          </a:stretch>
        </p:blipFill>
        <p:spPr>
          <a:xfrm>
            <a:off x="1063534" y="1343634"/>
            <a:ext cx="9297680" cy="4785320"/>
          </a:xfrm>
          <a:prstGeom prst="rect">
            <a:avLst/>
          </a:prstGeom>
        </p:spPr>
      </p:pic>
      <p:sp>
        <p:nvSpPr>
          <p:cNvPr id="2" name="Заголовок 1">
            <a:extLst>
              <a:ext uri="{FF2B5EF4-FFF2-40B4-BE49-F238E27FC236}">
                <a16:creationId xmlns:a16="http://schemas.microsoft.com/office/drawing/2014/main" id="{5CB48A22-1A72-40B1-AF37-59B49EF726E5}"/>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sz="2800" dirty="0">
                <a:latin typeface="Montserrat SemiBold" panose="00000700000000000000" pitchFamily="2" charset="-52"/>
              </a:rPr>
              <a:t>Проверка проверки полномочий. Новое</a:t>
            </a:r>
          </a:p>
        </p:txBody>
      </p:sp>
      <p:sp>
        <p:nvSpPr>
          <p:cNvPr id="13" name="Прямоугольник: скругленные углы 26">
            <a:extLst>
              <a:ext uri="{FF2B5EF4-FFF2-40B4-BE49-F238E27FC236}">
                <a16:creationId xmlns:a16="http://schemas.microsoft.com/office/drawing/2014/main" id="{54D95E35-9385-446C-B1B3-5968206EBD00}"/>
              </a:ext>
            </a:extLst>
          </p:cNvPr>
          <p:cNvSpPr>
            <a:spLocks noChangeArrowheads="1"/>
          </p:cNvSpPr>
          <p:nvPr/>
        </p:nvSpPr>
        <p:spPr bwMode="auto">
          <a:xfrm>
            <a:off x="6985173" y="3800706"/>
            <a:ext cx="4239667" cy="2125746"/>
          </a:xfrm>
          <a:prstGeom prst="roundRect">
            <a:avLst>
              <a:gd name="adj" fmla="val 16667"/>
            </a:avLst>
          </a:prstGeom>
          <a:solidFill>
            <a:schemeClr val="bg1"/>
          </a:solidFill>
          <a:ln w="22225">
            <a:noFill/>
            <a:round/>
            <a:headEnd/>
            <a:tailEnd/>
          </a:ln>
        </p:spPr>
        <p:txBody>
          <a:bodyPr wrap="square" lIns="85042" tIns="44222" rIns="85042" bIns="44222">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sz="1984" b="0" dirty="0">
                <a:solidFill>
                  <a:schemeClr val="tx1"/>
                </a:solidFill>
                <a:latin typeface="Montserrat Medium" panose="00000600000000000000" pitchFamily="2" charset="-52"/>
              </a:rPr>
              <a:t>Для любой доверенности можно:</a:t>
            </a:r>
          </a:p>
          <a:p>
            <a:pPr marL="342900" indent="-342900">
              <a:buClr>
                <a:srgbClr val="C00000"/>
              </a:buClr>
              <a:buFont typeface="Futura PT Demi" panose="020B0702020204020303" pitchFamily="34" charset="0"/>
              <a:buChar char="»"/>
            </a:pPr>
            <a:r>
              <a:rPr lang="ru-RU" sz="1984" b="0" dirty="0">
                <a:solidFill>
                  <a:schemeClr val="tx1"/>
                </a:solidFill>
                <a:latin typeface="Montserrat Medium" panose="00000600000000000000" pitchFamily="2" charset="-52"/>
              </a:rPr>
              <a:t>Настроить собственные правила проверки</a:t>
            </a:r>
          </a:p>
          <a:p>
            <a:pPr marL="342900" indent="-342900">
              <a:buClr>
                <a:srgbClr val="C00000"/>
              </a:buClr>
              <a:buFont typeface="Futura PT Demi" panose="020B0702020204020303" pitchFamily="34" charset="0"/>
              <a:buChar char="»"/>
            </a:pPr>
            <a:r>
              <a:rPr lang="ru-RU" sz="1984" b="0" dirty="0">
                <a:solidFill>
                  <a:schemeClr val="tx1"/>
                </a:solidFill>
                <a:latin typeface="Montserrat Medium" panose="00000600000000000000" pitchFamily="2" charset="-52"/>
              </a:rPr>
              <a:t>Вернуться к правилам по умолчанию</a:t>
            </a:r>
          </a:p>
        </p:txBody>
      </p:sp>
      <p:pic>
        <p:nvPicPr>
          <p:cNvPr id="6" name="Рисунок 5">
            <a:extLst>
              <a:ext uri="{FF2B5EF4-FFF2-40B4-BE49-F238E27FC236}">
                <a16:creationId xmlns:a16="http://schemas.microsoft.com/office/drawing/2014/main" id="{029B3F8A-8A59-444E-B9AE-309E4B6DC798}"/>
              </a:ext>
            </a:extLst>
          </p:cNvPr>
          <p:cNvPicPr>
            <a:picLocks noChangeAspect="1"/>
          </p:cNvPicPr>
          <p:nvPr/>
        </p:nvPicPr>
        <p:blipFill>
          <a:blip r:embed="rId4"/>
          <a:stretch>
            <a:fillRect/>
          </a:stretch>
        </p:blipFill>
        <p:spPr>
          <a:xfrm rot="10800000">
            <a:off x="2664693" y="2015951"/>
            <a:ext cx="854224" cy="854224"/>
          </a:xfrm>
          <a:prstGeom prst="rect">
            <a:avLst/>
          </a:prstGeom>
          <a:effectLst>
            <a:outerShdw blurRad="292100" dist="38100" dir="5400000" algn="t" rotWithShape="0">
              <a:prstClr val="black">
                <a:alpha val="24000"/>
              </a:prstClr>
            </a:outerShdw>
          </a:effectLst>
        </p:spPr>
      </p:pic>
    </p:spTree>
    <p:extLst>
      <p:ext uri="{BB962C8B-B14F-4D97-AF65-F5344CB8AC3E}">
        <p14:creationId xmlns:p14="http://schemas.microsoft.com/office/powerpoint/2010/main" val="2876723682"/>
      </p:ext>
    </p:extLst>
  </p:cSld>
  <p:clrMapOvr>
    <a:masterClrMapping/>
  </p:clrMapOvr>
  <p:transition spd="slow">
    <p:strips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328BBA9-82A5-4C22-8209-F451C742D910}"/>
              </a:ext>
            </a:extLst>
          </p:cNvPr>
          <p:cNvSpPr txBox="1">
            <a:spLocks/>
          </p:cNvSpPr>
          <p:nvPr/>
        </p:nvSpPr>
        <p:spPr>
          <a:xfrm>
            <a:off x="281616" y="3096071"/>
            <a:ext cx="2887133" cy="598498"/>
          </a:xfrm>
          <a:prstGeom prst="rect">
            <a:avLst/>
          </a:prstGeom>
        </p:spPr>
        <p:txBody>
          <a:bodyP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b="0" dirty="0" err="1">
                <a:latin typeface="Montserrat SemiBold" panose="00000700000000000000" pitchFamily="2" charset="-52"/>
              </a:rPr>
              <a:t>БизКуб</a:t>
            </a:r>
            <a:r>
              <a:rPr lang="ru-RU" b="0" dirty="0">
                <a:latin typeface="Montserrat SemiBold" panose="00000700000000000000" pitchFamily="2" charset="-52"/>
              </a:rPr>
              <a:t> ЭДО</a:t>
            </a:r>
          </a:p>
        </p:txBody>
      </p:sp>
      <p:pic>
        <p:nvPicPr>
          <p:cNvPr id="3" name="Рисунок 2">
            <a:extLst>
              <a:ext uri="{FF2B5EF4-FFF2-40B4-BE49-F238E27FC236}">
                <a16:creationId xmlns:a16="http://schemas.microsoft.com/office/drawing/2014/main" id="{B1E528AC-DF6C-4268-9566-B6096866CB6D}"/>
              </a:ext>
            </a:extLst>
          </p:cNvPr>
          <p:cNvPicPr>
            <a:picLocks noChangeAspect="1"/>
          </p:cNvPicPr>
          <p:nvPr/>
        </p:nvPicPr>
        <p:blipFill>
          <a:blip r:embed="rId2"/>
          <a:stretch>
            <a:fillRect/>
          </a:stretch>
        </p:blipFill>
        <p:spPr>
          <a:xfrm>
            <a:off x="3634830" y="885106"/>
            <a:ext cx="7633245" cy="3075061"/>
          </a:xfrm>
          <a:prstGeom prst="roundRect">
            <a:avLst/>
          </a:prstGeom>
        </p:spPr>
      </p:pic>
      <p:sp>
        <p:nvSpPr>
          <p:cNvPr id="4" name="Прямоугольник 3">
            <a:extLst>
              <a:ext uri="{FF2B5EF4-FFF2-40B4-BE49-F238E27FC236}">
                <a16:creationId xmlns:a16="http://schemas.microsoft.com/office/drawing/2014/main" id="{EEAB1F77-BA22-4831-B16D-33A1A8278383}"/>
              </a:ext>
            </a:extLst>
          </p:cNvPr>
          <p:cNvSpPr/>
          <p:nvPr/>
        </p:nvSpPr>
        <p:spPr>
          <a:xfrm>
            <a:off x="247650" y="3694569"/>
            <a:ext cx="9505056" cy="2677656"/>
          </a:xfrm>
          <a:prstGeom prst="rect">
            <a:avLst/>
          </a:prstGeom>
        </p:spPr>
        <p:txBody>
          <a:bodyPr wrap="square">
            <a:spAutoFit/>
          </a:bodyPr>
          <a:lstStyle/>
          <a:p>
            <a:pPr marL="342900" indent="-342900">
              <a:buClr>
                <a:srgbClr val="C00000"/>
              </a:buClr>
              <a:buFont typeface="Futura PT Demi" panose="020B0702020204020303" pitchFamily="34" charset="0"/>
              <a:buChar char="»"/>
            </a:pPr>
            <a:r>
              <a:rPr lang="ru-RU" b="0" dirty="0">
                <a:solidFill>
                  <a:schemeClr val="tx1"/>
                </a:solidFill>
                <a:latin typeface="Montserrat Medium" panose="00000600000000000000" pitchFamily="2" charset="-52"/>
              </a:rPr>
              <a:t>В интерфейсе приложения только, что нужно для работы с электронными документами</a:t>
            </a:r>
          </a:p>
          <a:p>
            <a:pPr marL="342900" indent="-342900">
              <a:buClr>
                <a:srgbClr val="C00000"/>
              </a:buClr>
              <a:buFont typeface="Futura PT Demi" panose="020B0702020204020303" pitchFamily="34" charset="0"/>
              <a:buChar char="»"/>
            </a:pPr>
            <a:r>
              <a:rPr lang="ru-RU" b="0" dirty="0">
                <a:solidFill>
                  <a:schemeClr val="tx1"/>
                </a:solidFill>
                <a:latin typeface="Montserrat Medium" panose="00000600000000000000" pitchFamily="2" charset="-52"/>
              </a:rPr>
              <a:t>Информация о контрагентах, договорах и товарах вводятся один раз, а далее приложение заполнит автоматически</a:t>
            </a:r>
          </a:p>
          <a:p>
            <a:pPr marL="342900" indent="-342900">
              <a:buClr>
                <a:srgbClr val="C00000"/>
              </a:buClr>
              <a:buFont typeface="Futura PT Demi" panose="020B0702020204020303" pitchFamily="34" charset="0"/>
              <a:buChar char="»"/>
            </a:pPr>
            <a:r>
              <a:rPr lang="ru-RU" b="0" dirty="0">
                <a:solidFill>
                  <a:schemeClr val="tx1"/>
                </a:solidFill>
                <a:latin typeface="Montserrat Medium" panose="00000600000000000000" pitchFamily="2" charset="-52"/>
              </a:rPr>
              <a:t>Отправлять документы с </a:t>
            </a:r>
            <a:r>
              <a:rPr lang="ru-RU" b="0" dirty="0" err="1">
                <a:solidFill>
                  <a:schemeClr val="tx1"/>
                </a:solidFill>
                <a:latin typeface="Montserrat Medium" panose="00000600000000000000" pitchFamily="2" charset="-52"/>
              </a:rPr>
              <a:t>БизКуб</a:t>
            </a:r>
            <a:r>
              <a:rPr lang="ru-RU" b="0" dirty="0">
                <a:solidFill>
                  <a:schemeClr val="tx1"/>
                </a:solidFill>
                <a:latin typeface="Montserrat Medium" panose="00000600000000000000" pitchFamily="2" charset="-52"/>
              </a:rPr>
              <a:t> ЭДО выгодно – цена в 3 раза дешевле привычной. </a:t>
            </a:r>
          </a:p>
          <a:p>
            <a:pPr marL="342900" indent="-342900">
              <a:buClr>
                <a:srgbClr val="C00000"/>
              </a:buClr>
              <a:buFont typeface="Futura PT Demi" panose="020B0702020204020303" pitchFamily="34" charset="0"/>
              <a:buChar char="»"/>
            </a:pPr>
            <a:r>
              <a:rPr lang="ru-RU" b="0" dirty="0">
                <a:solidFill>
                  <a:schemeClr val="tx1"/>
                </a:solidFill>
                <a:latin typeface="Montserrat Medium" panose="00000600000000000000" pitchFamily="2" charset="-52"/>
              </a:rPr>
              <a:t>Работайте с приложением, где удобно: на компьютере, смартфоне или планшете.</a:t>
            </a:r>
          </a:p>
        </p:txBody>
      </p:sp>
      <p:sp>
        <p:nvSpPr>
          <p:cNvPr id="5" name="Заголовок 3">
            <a:extLst>
              <a:ext uri="{FF2B5EF4-FFF2-40B4-BE49-F238E27FC236}">
                <a16:creationId xmlns:a16="http://schemas.microsoft.com/office/drawing/2014/main" id="{02847D18-5295-4608-9F4B-CD776D902F6C}"/>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Какие у нас есть решения для ЭДО </a:t>
            </a:r>
          </a:p>
        </p:txBody>
      </p:sp>
    </p:spTree>
    <p:extLst>
      <p:ext uri="{BB962C8B-B14F-4D97-AF65-F5344CB8AC3E}">
        <p14:creationId xmlns:p14="http://schemas.microsoft.com/office/powerpoint/2010/main" val="272485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9D4D75C6-9FA0-4C76-86AF-B59ED5C9F229}"/>
              </a:ext>
            </a:extLst>
          </p:cNvPr>
          <p:cNvSpPr>
            <a:spLocks noGrp="1"/>
          </p:cNvSpPr>
          <p:nvPr>
            <p:ph type="title"/>
          </p:nvPr>
        </p:nvSpPr>
        <p:spPr>
          <a:xfrm>
            <a:off x="2312988" y="107950"/>
            <a:ext cx="8893175" cy="102235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r>
              <a:rPr lang="ru-RU" dirty="0">
                <a:latin typeface="Montserrat SemiBold" panose="00000700000000000000" pitchFamily="2" charset="-52"/>
              </a:rPr>
              <a:t>1С-ЭДО образовательный</a:t>
            </a:r>
          </a:p>
        </p:txBody>
      </p:sp>
      <p:sp>
        <p:nvSpPr>
          <p:cNvPr id="7" name="Прямоугольник: скругленные углы 6">
            <a:extLst>
              <a:ext uri="{FF2B5EF4-FFF2-40B4-BE49-F238E27FC236}">
                <a16:creationId xmlns:a16="http://schemas.microsoft.com/office/drawing/2014/main" id="{1D64939A-476A-49B8-9487-05A81E6E8901}"/>
              </a:ext>
            </a:extLst>
          </p:cNvPr>
          <p:cNvSpPr/>
          <p:nvPr/>
        </p:nvSpPr>
        <p:spPr bwMode="auto">
          <a:xfrm>
            <a:off x="2115002" y="5414012"/>
            <a:ext cx="2853044" cy="712395"/>
          </a:xfrm>
          <a:prstGeom prst="roundRect">
            <a:avLst/>
          </a:prstGeom>
          <a:solidFill>
            <a:srgbClr val="FFDE07">
              <a:alpha val="75000"/>
            </a:srgbClr>
          </a:solidFill>
          <a:ln>
            <a:noFill/>
          </a:ln>
          <a:effectLst/>
          <a:extLst/>
        </p:spPr>
        <p:txBody>
          <a:bodyPr wrap="square" lIns="90000" tIns="46800" rIns="90000" bIns="46800">
            <a:spAutoFit/>
          </a:bodyPr>
          <a:lstStyle/>
          <a:p>
            <a:pPr marL="541338">
              <a:lnSpc>
                <a:spcPct val="85000"/>
              </a:lnSpc>
              <a:buSzPct val="120000"/>
              <a:defRPr/>
            </a:pPr>
            <a:r>
              <a:rPr lang="ru-RU" b="0" dirty="0">
                <a:solidFill>
                  <a:schemeClr val="tx1"/>
                </a:solidFill>
                <a:latin typeface="Montserrat Medium" panose="00000600000000000000" pitchFamily="2" charset="-52"/>
              </a:rPr>
              <a:t>Наш </a:t>
            </a:r>
            <a:r>
              <a:rPr lang="ru-RU" b="0" dirty="0" err="1">
                <a:solidFill>
                  <a:schemeClr val="tx1"/>
                </a:solidFill>
                <a:latin typeface="Montserrat Medium" panose="00000600000000000000" pitchFamily="2" charset="-52"/>
              </a:rPr>
              <a:t>телеграм</a:t>
            </a:r>
            <a:br>
              <a:rPr lang="en-US" b="0" dirty="0">
                <a:solidFill>
                  <a:schemeClr val="tx1"/>
                </a:solidFill>
                <a:latin typeface="Montserrat Medium" panose="00000600000000000000" pitchFamily="2" charset="-52"/>
              </a:rPr>
            </a:br>
            <a:r>
              <a:rPr lang="ru-RU" b="0" dirty="0">
                <a:solidFill>
                  <a:schemeClr val="tx1"/>
                </a:solidFill>
                <a:latin typeface="Montserrat Medium" panose="00000600000000000000" pitchFamily="2" charset="-52"/>
              </a:rPr>
              <a:t>канал</a:t>
            </a:r>
          </a:p>
        </p:txBody>
      </p:sp>
      <p:pic>
        <p:nvPicPr>
          <p:cNvPr id="8" name="Рисунок 7">
            <a:extLst>
              <a:ext uri="{FF2B5EF4-FFF2-40B4-BE49-F238E27FC236}">
                <a16:creationId xmlns:a16="http://schemas.microsoft.com/office/drawing/2014/main" id="{F02304F6-51CD-42E6-940A-2F96AD58E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29" y="4453893"/>
            <a:ext cx="1810530" cy="1810530"/>
          </a:xfrm>
          <a:prstGeom prst="rect">
            <a:avLst/>
          </a:prstGeom>
        </p:spPr>
      </p:pic>
      <p:pic>
        <p:nvPicPr>
          <p:cNvPr id="9" name="Рисунок 8">
            <a:extLst>
              <a:ext uri="{FF2B5EF4-FFF2-40B4-BE49-F238E27FC236}">
                <a16:creationId xmlns:a16="http://schemas.microsoft.com/office/drawing/2014/main" id="{A14B23AE-72BB-4C5B-B44D-C5843D8E2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621" y="5333384"/>
            <a:ext cx="855001" cy="855001"/>
          </a:xfrm>
          <a:prstGeom prst="rect">
            <a:avLst/>
          </a:prstGeom>
        </p:spPr>
      </p:pic>
      <p:sp>
        <p:nvSpPr>
          <p:cNvPr id="10" name="Прямоугольник: скругленные углы 9">
            <a:extLst>
              <a:ext uri="{FF2B5EF4-FFF2-40B4-BE49-F238E27FC236}">
                <a16:creationId xmlns:a16="http://schemas.microsoft.com/office/drawing/2014/main" id="{B026E642-E9EB-47BF-A779-D2BBDE3CD345}"/>
              </a:ext>
            </a:extLst>
          </p:cNvPr>
          <p:cNvSpPr/>
          <p:nvPr/>
        </p:nvSpPr>
        <p:spPr bwMode="auto">
          <a:xfrm>
            <a:off x="7561237" y="5414012"/>
            <a:ext cx="2940786" cy="714878"/>
          </a:xfrm>
          <a:prstGeom prst="roundRect">
            <a:avLst/>
          </a:prstGeom>
          <a:solidFill>
            <a:srgbClr val="FFDE07">
              <a:alpha val="75000"/>
            </a:srgbClr>
          </a:solidFill>
          <a:ln>
            <a:noFill/>
          </a:ln>
          <a:effectLst/>
          <a:extLst/>
        </p:spPr>
        <p:txBody>
          <a:bodyPr wrap="square" lIns="90000" tIns="46800" rIns="90000" bIns="46800">
            <a:spAutoFit/>
          </a:bodyPr>
          <a:lstStyle/>
          <a:p>
            <a:pPr marL="715963">
              <a:lnSpc>
                <a:spcPct val="85000"/>
              </a:lnSpc>
              <a:buSzPct val="120000"/>
              <a:defRPr/>
            </a:pPr>
            <a:r>
              <a:rPr lang="ru-RU" b="0" dirty="0">
                <a:solidFill>
                  <a:schemeClr val="tx1"/>
                </a:solidFill>
                <a:latin typeface="Montserrat Medium" panose="00000600000000000000" pitchFamily="2" charset="-52"/>
              </a:rPr>
              <a:t>Наш </a:t>
            </a:r>
            <a:r>
              <a:rPr lang="ru-RU" b="0" dirty="0" err="1">
                <a:solidFill>
                  <a:schemeClr val="tx1"/>
                </a:solidFill>
                <a:latin typeface="Montserrat Medium" panose="00000600000000000000" pitchFamily="2" charset="-52"/>
              </a:rPr>
              <a:t>рутуб</a:t>
            </a:r>
            <a:br>
              <a:rPr lang="en-US" b="0" dirty="0">
                <a:solidFill>
                  <a:schemeClr val="tx1"/>
                </a:solidFill>
                <a:latin typeface="Montserrat Medium" panose="00000600000000000000" pitchFamily="2" charset="-52"/>
              </a:rPr>
            </a:br>
            <a:r>
              <a:rPr lang="ru-RU" b="0" dirty="0">
                <a:solidFill>
                  <a:schemeClr val="tx1"/>
                </a:solidFill>
                <a:latin typeface="Montserrat Medium" panose="00000600000000000000" pitchFamily="2" charset="-52"/>
              </a:rPr>
              <a:t>канал</a:t>
            </a:r>
          </a:p>
        </p:txBody>
      </p:sp>
      <p:pic>
        <p:nvPicPr>
          <p:cNvPr id="11" name="Рисунок 10">
            <a:extLst>
              <a:ext uri="{FF2B5EF4-FFF2-40B4-BE49-F238E27FC236}">
                <a16:creationId xmlns:a16="http://schemas.microsoft.com/office/drawing/2014/main" id="{8B265EFE-1E4A-4BC8-AC29-4DEF8FA19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718" y="4464223"/>
            <a:ext cx="1785444" cy="1785444"/>
          </a:xfrm>
          <a:prstGeom prst="rect">
            <a:avLst/>
          </a:prstGeom>
        </p:spPr>
      </p:pic>
      <p:pic>
        <p:nvPicPr>
          <p:cNvPr id="12" name="Рисунок 11">
            <a:extLst>
              <a:ext uri="{FF2B5EF4-FFF2-40B4-BE49-F238E27FC236}">
                <a16:creationId xmlns:a16="http://schemas.microsoft.com/office/drawing/2014/main" id="{92C92247-84E0-4A5B-99A8-67941F56A3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3243" y="5472852"/>
            <a:ext cx="576064" cy="576064"/>
          </a:xfrm>
          <a:prstGeom prst="rect">
            <a:avLst/>
          </a:prstGeom>
        </p:spPr>
      </p:pic>
      <p:sp>
        <p:nvSpPr>
          <p:cNvPr id="13" name="Прямоугольник 12">
            <a:extLst>
              <a:ext uri="{FF2B5EF4-FFF2-40B4-BE49-F238E27FC236}">
                <a16:creationId xmlns:a16="http://schemas.microsoft.com/office/drawing/2014/main" id="{2CC4787E-06FF-4EBF-B39E-348479F2A77A}"/>
              </a:ext>
            </a:extLst>
          </p:cNvPr>
          <p:cNvSpPr/>
          <p:nvPr/>
        </p:nvSpPr>
        <p:spPr>
          <a:xfrm>
            <a:off x="144413" y="1439887"/>
            <a:ext cx="11161240" cy="3147015"/>
          </a:xfrm>
          <a:prstGeom prst="rect">
            <a:avLst/>
          </a:prstGeom>
        </p:spPr>
        <p:txBody>
          <a:bodyPr wrap="square">
            <a:spAutoFit/>
          </a:bodyPr>
          <a:lstStyle/>
          <a:p>
            <a:pPr eaLnBrk="1" hangingPunct="1">
              <a:lnSpc>
                <a:spcPct val="85000"/>
              </a:lnSpc>
              <a:buSzPct val="110000"/>
              <a:defRPr/>
            </a:pPr>
            <a:r>
              <a:rPr lang="ru-RU" altLang="ru-RU" b="0" dirty="0">
                <a:solidFill>
                  <a:schemeClr val="tx1"/>
                </a:solidFill>
                <a:latin typeface="Montserrat SemiBold" panose="00000700000000000000" pitchFamily="2" charset="-52"/>
              </a:rPr>
              <a:t>Наши офлайн- и онлайн-мероприятия и площадки:</a:t>
            </a:r>
          </a:p>
          <a:p>
            <a:pPr marL="342900"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 В 2024 году провели первую конференцию «Практика 1С:ЭДО»</a:t>
            </a:r>
          </a:p>
          <a:p>
            <a:pPr marL="800100" lvl="1"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17 докладов, 4.5 часа, 6000+ просмотров </a:t>
            </a:r>
          </a:p>
          <a:p>
            <a:pPr marL="342900"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Регулярные лекции и вебинары по изменениям в 1С-ЭДО и законодательстве </a:t>
            </a:r>
          </a:p>
          <a:p>
            <a:pPr marL="342900"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Активно ведем канал 1С:ЭДО в </a:t>
            </a:r>
            <a:r>
              <a:rPr lang="ru-RU" altLang="ru-RU" b="0" dirty="0" err="1">
                <a:solidFill>
                  <a:schemeClr val="tx1"/>
                </a:solidFill>
                <a:latin typeface="Montserrat Medium" panose="00000600000000000000" pitchFamily="2" charset="-52"/>
              </a:rPr>
              <a:t>Телеграм</a:t>
            </a:r>
            <a:r>
              <a:rPr lang="ru-RU" altLang="ru-RU" b="0" dirty="0">
                <a:solidFill>
                  <a:schemeClr val="tx1"/>
                </a:solidFill>
                <a:latin typeface="Montserrat Medium" panose="00000600000000000000" pitchFamily="2" charset="-52"/>
              </a:rPr>
              <a:t> - самое главное про 1С-ЭДО от создателей продукта</a:t>
            </a:r>
          </a:p>
          <a:p>
            <a:pPr marL="342900" lvl="1"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Каналы 1С-ЭДО на </a:t>
            </a:r>
            <a:r>
              <a:rPr lang="en-US" altLang="ru-RU" b="0" dirty="0">
                <a:solidFill>
                  <a:schemeClr val="tx1"/>
                </a:solidFill>
                <a:latin typeface="Montserrat Medium" panose="00000600000000000000" pitchFamily="2" charset="-52"/>
              </a:rPr>
              <a:t>RUTUBE </a:t>
            </a:r>
            <a:r>
              <a:rPr lang="ru-RU" altLang="ru-RU" b="0" dirty="0">
                <a:solidFill>
                  <a:schemeClr val="tx1"/>
                </a:solidFill>
                <a:latin typeface="Montserrat Medium" panose="00000600000000000000" pitchFamily="2" charset="-52"/>
              </a:rPr>
              <a:t>и </a:t>
            </a:r>
            <a:r>
              <a:rPr lang="en-US" altLang="ru-RU" b="0" dirty="0">
                <a:solidFill>
                  <a:schemeClr val="tx1"/>
                </a:solidFill>
                <a:latin typeface="Montserrat Medium" panose="00000600000000000000" pitchFamily="2" charset="-52"/>
              </a:rPr>
              <a:t>YouTube</a:t>
            </a:r>
            <a:endParaRPr lang="ru-RU" altLang="ru-RU" b="0" dirty="0">
              <a:solidFill>
                <a:schemeClr val="tx1"/>
              </a:solidFill>
              <a:latin typeface="Montserrat Medium" panose="00000600000000000000" pitchFamily="2" charset="-52"/>
            </a:endParaRPr>
          </a:p>
          <a:p>
            <a:pPr marL="342900" indent="-342900" eaLnBrk="1" hangingPunct="1">
              <a:lnSpc>
                <a:spcPct val="85000"/>
              </a:lnSpc>
              <a:spcBef>
                <a:spcPts val="400"/>
              </a:spcBef>
              <a:buClr>
                <a:srgbClr val="C00000"/>
              </a:buClr>
              <a:buSzPct val="110000"/>
              <a:buFont typeface="Futura PT Demi" panose="020B0702020204020303" pitchFamily="34" charset="0"/>
              <a:buChar char="»"/>
              <a:defRPr/>
            </a:pPr>
            <a:r>
              <a:rPr lang="ru-RU" altLang="ru-RU" b="0" dirty="0">
                <a:solidFill>
                  <a:schemeClr val="tx1"/>
                </a:solidFill>
                <a:latin typeface="Montserrat Medium" panose="00000600000000000000" pitchFamily="2" charset="-52"/>
              </a:rPr>
              <a:t>Регулярные встречи с пользователями для обсуждения сложных ситуаций и ответов на вопросы</a:t>
            </a:r>
          </a:p>
        </p:txBody>
      </p:sp>
    </p:spTree>
    <p:extLst>
      <p:ext uri="{BB962C8B-B14F-4D97-AF65-F5344CB8AC3E}">
        <p14:creationId xmlns:p14="http://schemas.microsoft.com/office/powerpoint/2010/main" val="2336735639"/>
      </p:ext>
    </p:extLst>
  </p:cSld>
  <p:clrMapOvr>
    <a:masterClrMapping/>
  </p:clrMapOvr>
  <p:transition spd="slow">
    <p:strips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a:extLst>
              <a:ext uri="{FF2B5EF4-FFF2-40B4-BE49-F238E27FC236}">
                <a16:creationId xmlns:a16="http://schemas.microsoft.com/office/drawing/2014/main" id="{BF078976-BAC8-4C94-A1F0-8EAFA150B5D6}"/>
              </a:ext>
            </a:extLst>
          </p:cNvPr>
          <p:cNvSpPr txBox="1">
            <a:spLocks noChangeArrowheads="1"/>
          </p:cNvSpPr>
          <p:nvPr/>
        </p:nvSpPr>
        <p:spPr bwMode="auto">
          <a:xfrm>
            <a:off x="5792788" y="1727200"/>
            <a:ext cx="184150" cy="118745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lgn="ctr"/>
            <a:br>
              <a:rPr lang="ru-RU" altLang="ru-RU" sz="2400" b="0">
                <a:solidFill>
                  <a:schemeClr val="tx1"/>
                </a:solidFill>
                <a:cs typeface="Arial" panose="020B0604020202020204" pitchFamily="34" charset="0"/>
              </a:rPr>
            </a:br>
            <a:endParaRPr lang="en-US" altLang="ru-RU" sz="2400" b="0">
              <a:solidFill>
                <a:schemeClr val="tx1"/>
              </a:solidFill>
              <a:cs typeface="Arial" panose="020B0604020202020204" pitchFamily="34" charset="0"/>
            </a:endParaRPr>
          </a:p>
          <a:p>
            <a:pPr algn="ctr"/>
            <a:endParaRPr lang="ru-RU" altLang="ru-RU" sz="2400" b="0">
              <a:solidFill>
                <a:schemeClr val="tx1"/>
              </a:solidFill>
              <a:cs typeface="Arial" panose="020B0604020202020204" pitchFamily="34" charset="0"/>
            </a:endParaRPr>
          </a:p>
        </p:txBody>
      </p:sp>
      <p:sp>
        <p:nvSpPr>
          <p:cNvPr id="174084" name="Rectangle 13">
            <a:extLst>
              <a:ext uri="{FF2B5EF4-FFF2-40B4-BE49-F238E27FC236}">
                <a16:creationId xmlns:a16="http://schemas.microsoft.com/office/drawing/2014/main" id="{8EB1744C-49DE-4AEE-9067-E465E3CC6A90}"/>
              </a:ext>
            </a:extLst>
          </p:cNvPr>
          <p:cNvSpPr>
            <a:spLocks noGrp="1" noChangeArrowheads="1"/>
          </p:cNvSpPr>
          <p:nvPr>
            <p:ph type="title" idx="4294967295"/>
          </p:nvPr>
        </p:nvSpPr>
        <p:spPr bwMode="auto">
          <a:xfrm>
            <a:off x="2532082" y="2665085"/>
            <a:ext cx="8893175"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ctr" anchorCtr="0" compatLnSpc="1">
            <a:prstTxWarp prst="textNoShape">
              <a:avLst/>
            </a:prstTxWarp>
          </a:bodyPr>
          <a:lstStyle/>
          <a:p>
            <a:pPr>
              <a:lnSpc>
                <a:spcPts val="4500"/>
              </a:lnSpc>
            </a:pPr>
            <a:r>
              <a:rPr lang="ru-RU" altLang="ru-RU" sz="5400" dirty="0">
                <a:latin typeface="Montserrat ExtraBold" panose="00000900000000000000" pitchFamily="2" charset="-52"/>
              </a:rPr>
              <a:t>Самое важное про</a:t>
            </a:r>
            <a:br>
              <a:rPr lang="en-US" altLang="ru-RU" sz="5400" dirty="0">
                <a:latin typeface="Montserrat ExtraBold" panose="00000900000000000000" pitchFamily="2" charset="-52"/>
              </a:rPr>
            </a:br>
            <a:r>
              <a:rPr lang="ru-RU" altLang="ru-RU" sz="5400" dirty="0">
                <a:latin typeface="Montserrat ExtraBold" panose="00000900000000000000" pitchFamily="2" charset="-52"/>
              </a:rPr>
              <a:t>1С-</a:t>
            </a:r>
            <a:r>
              <a:rPr lang="ru-RU" altLang="ru-RU" sz="5400" dirty="0">
                <a:solidFill>
                  <a:srgbClr val="E52821"/>
                </a:solidFill>
                <a:latin typeface="Montserrat ExtraBold" panose="00000900000000000000" pitchFamily="2" charset="-52"/>
              </a:rPr>
              <a:t>ЭДО</a:t>
            </a:r>
            <a:endParaRPr lang="ru-RU" altLang="ru-RU" sz="5400" dirty="0">
              <a:solidFill>
                <a:srgbClr val="FFDE07"/>
              </a:solidFill>
              <a:latin typeface="Montserrat ExtraBold" panose="00000900000000000000" pitchFamily="2" charset="-52"/>
            </a:endParaRPr>
          </a:p>
        </p:txBody>
      </p:sp>
      <p:sp>
        <p:nvSpPr>
          <p:cNvPr id="174085" name="Text Box 5">
            <a:extLst>
              <a:ext uri="{FF2B5EF4-FFF2-40B4-BE49-F238E27FC236}">
                <a16:creationId xmlns:a16="http://schemas.microsoft.com/office/drawing/2014/main" id="{7824FDD9-792C-461D-990F-B4362DA65AAE}"/>
              </a:ext>
            </a:extLst>
          </p:cNvPr>
          <p:cNvSpPr txBox="1">
            <a:spLocks noChangeArrowheads="1"/>
          </p:cNvSpPr>
          <p:nvPr/>
        </p:nvSpPr>
        <p:spPr bwMode="auto">
          <a:xfrm>
            <a:off x="2520677" y="4679950"/>
            <a:ext cx="439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ru-RU" altLang="ru-RU" sz="2400" dirty="0">
                <a:solidFill>
                  <a:srgbClr val="D9241C"/>
                </a:solidFill>
                <a:latin typeface="Montserrat Medium" panose="00000600000000000000" pitchFamily="2" charset="-52"/>
              </a:rPr>
              <a:t>Спасибо за внимание!</a:t>
            </a:r>
          </a:p>
        </p:txBody>
      </p:sp>
      <p:sp>
        <p:nvSpPr>
          <p:cNvPr id="2" name="Прямоугольник 1">
            <a:extLst>
              <a:ext uri="{FF2B5EF4-FFF2-40B4-BE49-F238E27FC236}">
                <a16:creationId xmlns:a16="http://schemas.microsoft.com/office/drawing/2014/main" id="{DCED25C2-D947-43D8-AEE3-239956B53A0F}"/>
              </a:ext>
            </a:extLst>
          </p:cNvPr>
          <p:cNvSpPr/>
          <p:nvPr/>
        </p:nvSpPr>
        <p:spPr bwMode="auto">
          <a:xfrm>
            <a:off x="11161637" y="6048399"/>
            <a:ext cx="360438" cy="431776"/>
          </a:xfrm>
          <a:prstGeom prst="rect">
            <a:avLst/>
          </a:prstGeom>
          <a:solidFill>
            <a:schemeClr val="bg1"/>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2"/>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6" name="Rectangle 10">
            <a:extLst>
              <a:ext uri="{FF2B5EF4-FFF2-40B4-BE49-F238E27FC236}">
                <a16:creationId xmlns:a16="http://schemas.microsoft.com/office/drawing/2014/main" id="{2C81CA91-EEC0-4339-AA6E-9261E6B41778}"/>
              </a:ext>
            </a:extLst>
          </p:cNvPr>
          <p:cNvSpPr>
            <a:spLocks noChangeArrowheads="1"/>
          </p:cNvSpPr>
          <p:nvPr/>
        </p:nvSpPr>
        <p:spPr bwMode="auto">
          <a:xfrm>
            <a:off x="7667389" y="5786789"/>
            <a:ext cx="37064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lgn="ctr">
                <a:solidFill>
                  <a:srgbClr val="000000"/>
                </a:solidFill>
                <a:miter lim="800000"/>
                <a:headEnd/>
                <a:tailEnd/>
              </a14:hiddenLine>
            </a:ext>
          </a:extLst>
        </p:spPr>
        <p:txBody>
          <a:bodyPr wrap="none">
            <a:spAutoFit/>
          </a:bodyPr>
          <a:lstStyle>
            <a:lvl1pPr>
              <a:defRPr sz="2100">
                <a:solidFill>
                  <a:srgbClr val="006600"/>
                </a:solidFill>
                <a:latin typeface="Arial" panose="020B0604020202020204" pitchFamily="34" charset="0"/>
              </a:defRPr>
            </a:lvl1pPr>
            <a:lvl2pPr marL="742950" indent="-285750">
              <a:defRPr sz="2100">
                <a:solidFill>
                  <a:srgbClr val="006600"/>
                </a:solidFill>
                <a:latin typeface="Arial" panose="020B0604020202020204" pitchFamily="34" charset="0"/>
              </a:defRPr>
            </a:lvl2pPr>
            <a:lvl3pPr marL="1143000" indent="-228600">
              <a:defRPr sz="2100">
                <a:solidFill>
                  <a:srgbClr val="006600"/>
                </a:solidFill>
                <a:latin typeface="Arial" panose="020B0604020202020204" pitchFamily="34" charset="0"/>
              </a:defRPr>
            </a:lvl3pPr>
            <a:lvl4pPr marL="1600200" indent="-228600">
              <a:defRPr sz="2100">
                <a:solidFill>
                  <a:srgbClr val="006600"/>
                </a:solidFill>
                <a:latin typeface="Arial" panose="020B0604020202020204" pitchFamily="34" charset="0"/>
              </a:defRPr>
            </a:lvl4pPr>
            <a:lvl5pPr marL="2057400" indent="-228600">
              <a:defRPr sz="2100">
                <a:solidFill>
                  <a:srgbClr val="006600"/>
                </a:solidFill>
                <a:latin typeface="Arial" panose="020B0604020202020204" pitchFamily="34" charset="0"/>
              </a:defRPr>
            </a:lvl5pPr>
            <a:lvl6pPr marL="2514600" indent="-228600" eaLnBrk="0" fontAlgn="base" hangingPunct="0">
              <a:spcBef>
                <a:spcPct val="0"/>
              </a:spcBef>
              <a:spcAft>
                <a:spcPct val="0"/>
              </a:spcAft>
              <a:defRPr sz="2100">
                <a:solidFill>
                  <a:srgbClr val="006600"/>
                </a:solidFill>
                <a:latin typeface="Arial" panose="020B0604020202020204" pitchFamily="34" charset="0"/>
              </a:defRPr>
            </a:lvl6pPr>
            <a:lvl7pPr marL="2971800" indent="-228600" eaLnBrk="0" fontAlgn="base" hangingPunct="0">
              <a:spcBef>
                <a:spcPct val="0"/>
              </a:spcBef>
              <a:spcAft>
                <a:spcPct val="0"/>
              </a:spcAft>
              <a:defRPr sz="2100">
                <a:solidFill>
                  <a:srgbClr val="006600"/>
                </a:solidFill>
                <a:latin typeface="Arial" panose="020B0604020202020204" pitchFamily="34" charset="0"/>
              </a:defRPr>
            </a:lvl7pPr>
            <a:lvl8pPr marL="3429000" indent="-228600" eaLnBrk="0" fontAlgn="base" hangingPunct="0">
              <a:spcBef>
                <a:spcPct val="0"/>
              </a:spcBef>
              <a:spcAft>
                <a:spcPct val="0"/>
              </a:spcAft>
              <a:defRPr sz="2100">
                <a:solidFill>
                  <a:srgbClr val="006600"/>
                </a:solidFill>
                <a:latin typeface="Arial" panose="020B0604020202020204" pitchFamily="34" charset="0"/>
              </a:defRPr>
            </a:lvl8pPr>
            <a:lvl9pPr marL="3886200" indent="-228600" eaLnBrk="0" fontAlgn="base" hangingPunct="0">
              <a:spcBef>
                <a:spcPct val="0"/>
              </a:spcBef>
              <a:spcAft>
                <a:spcPct val="0"/>
              </a:spcAft>
              <a:defRPr sz="2100">
                <a:solidFill>
                  <a:srgbClr val="006600"/>
                </a:solidFill>
                <a:latin typeface="Arial" panose="020B0604020202020204" pitchFamily="34" charset="0"/>
              </a:defRPr>
            </a:lvl9pPr>
          </a:lstStyle>
          <a:p>
            <a:pPr algn="r">
              <a:defRPr/>
            </a:pPr>
            <a:r>
              <a:rPr lang="ru-RU" sz="1400" b="0" dirty="0">
                <a:solidFill>
                  <a:schemeClr val="tx1"/>
                </a:solidFill>
                <a:latin typeface="Montserrat SemiBold" panose="00000700000000000000" pitchFamily="2" charset="-52"/>
              </a:rPr>
              <a:t>Головин</a:t>
            </a:r>
            <a:r>
              <a:rPr lang="ru-RU" sz="1400" b="0" dirty="0">
                <a:latin typeface="Montserrat SemiBold" panose="00000700000000000000" pitchFamily="2" charset="-52"/>
              </a:rPr>
              <a:t> </a:t>
            </a:r>
            <a:r>
              <a:rPr lang="ru-RU" sz="1400" b="0" dirty="0">
                <a:solidFill>
                  <a:schemeClr val="tx1"/>
                </a:solidFill>
                <a:latin typeface="Montserrat SemiBold" panose="00000700000000000000" pitchFamily="2" charset="-52"/>
              </a:rPr>
              <a:t>Денис</a:t>
            </a:r>
          </a:p>
          <a:p>
            <a:pPr algn="r">
              <a:defRPr/>
            </a:pPr>
            <a:r>
              <a:rPr lang="ru-RU" sz="1400" b="0" dirty="0">
                <a:solidFill>
                  <a:schemeClr val="tx1"/>
                </a:solidFill>
                <a:latin typeface="Montserrat SemiBold" panose="00000700000000000000" pitchFamily="2" charset="-52"/>
              </a:rPr>
              <a:t>Менеджер по продвижению 1С-ЭДО</a:t>
            </a:r>
          </a:p>
        </p:txBody>
      </p:sp>
    </p:spTree>
  </p:cSld>
  <p:clrMapOvr>
    <a:masterClrMapping/>
  </p:clrMapOvr>
  <p:transition spd="slow">
    <p:strips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DC42E0-95F8-4D12-A874-7AAC87D646F1}"/>
              </a:ext>
            </a:extLst>
          </p:cNvPr>
          <p:cNvSpPr txBox="1">
            <a:spLocks noChangeArrowheads="1"/>
          </p:cNvSpPr>
          <p:nvPr/>
        </p:nvSpPr>
        <p:spPr bwMode="auto">
          <a:xfrm>
            <a:off x="282575" y="2682875"/>
            <a:ext cx="2160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2400" dirty="0">
                <a:solidFill>
                  <a:srgbClr val="FFDE07"/>
                </a:solidFill>
                <a:latin typeface="Montserrat Medium" panose="00000600000000000000" pitchFamily="2" charset="-52"/>
              </a:rPr>
              <a:t>1.9.12.44</a:t>
            </a:r>
          </a:p>
        </p:txBody>
      </p:sp>
      <p:sp>
        <p:nvSpPr>
          <p:cNvPr id="4" name="TextBox 3">
            <a:extLst>
              <a:ext uri="{FF2B5EF4-FFF2-40B4-BE49-F238E27FC236}">
                <a16:creationId xmlns:a16="http://schemas.microsoft.com/office/drawing/2014/main" id="{1E9DE881-7DAC-4B25-94DD-7ED17114F752}"/>
              </a:ext>
            </a:extLst>
          </p:cNvPr>
          <p:cNvSpPr txBox="1">
            <a:spLocks noChangeArrowheads="1"/>
          </p:cNvSpPr>
          <p:nvPr/>
        </p:nvSpPr>
        <p:spPr bwMode="auto">
          <a:xfrm>
            <a:off x="0" y="3063875"/>
            <a:ext cx="2160588" cy="1754326"/>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Изменение правил проверки МЧД</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Усиление проверки ЭП</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МЧД без доступа</a:t>
            </a:r>
            <a:br>
              <a:rPr lang="ru-RU" altLang="ru-RU" sz="1400" b="0" dirty="0">
                <a:solidFill>
                  <a:schemeClr val="accent4">
                    <a:lumMod val="95000"/>
                    <a:lumOff val="5000"/>
                  </a:schemeClr>
                </a:solidFill>
                <a:latin typeface="Montserrat Light" panose="00000400000000000000" pitchFamily="2" charset="-52"/>
              </a:rPr>
            </a:br>
            <a:r>
              <a:rPr lang="ru-RU" altLang="ru-RU" sz="1400" b="0" dirty="0">
                <a:solidFill>
                  <a:schemeClr val="accent4">
                    <a:lumMod val="95000"/>
                    <a:lumOff val="5000"/>
                  </a:schemeClr>
                </a:solidFill>
                <a:latin typeface="Montserrat Light" panose="00000400000000000000" pitchFamily="2" charset="-52"/>
              </a:rPr>
              <a:t>в РР ФНС</a:t>
            </a:r>
          </a:p>
        </p:txBody>
      </p:sp>
      <p:sp>
        <p:nvSpPr>
          <p:cNvPr id="5" name="TextBox 4">
            <a:extLst>
              <a:ext uri="{FF2B5EF4-FFF2-40B4-BE49-F238E27FC236}">
                <a16:creationId xmlns:a16="http://schemas.microsoft.com/office/drawing/2014/main" id="{CDD82CA2-9797-4E75-BED1-A791AC05E51E}"/>
              </a:ext>
            </a:extLst>
          </p:cNvPr>
          <p:cNvSpPr txBox="1"/>
          <p:nvPr/>
        </p:nvSpPr>
        <p:spPr>
          <a:xfrm>
            <a:off x="320675" y="1446515"/>
            <a:ext cx="1695946" cy="707886"/>
          </a:xfrm>
          <a:prstGeom prst="rect">
            <a:avLst/>
          </a:prstGeom>
          <a:noFill/>
        </p:spPr>
        <p:txBody>
          <a:bodyPr wrap="square">
            <a:spAutoFit/>
          </a:bodyPr>
          <a:lstStyle/>
          <a:p>
            <a:pPr>
              <a:defRPr/>
            </a:pPr>
            <a:r>
              <a:rPr lang="ru-RU" sz="4000" dirty="0">
                <a:solidFill>
                  <a:srgbClr val="FFDE07"/>
                </a:solidFill>
                <a:latin typeface="Montserrat SemiBold" panose="00000700000000000000" pitchFamily="2" charset="-52"/>
              </a:rPr>
              <a:t>2024</a:t>
            </a:r>
          </a:p>
        </p:txBody>
      </p:sp>
      <p:sp>
        <p:nvSpPr>
          <p:cNvPr id="6" name="TextBox 5">
            <a:extLst>
              <a:ext uri="{FF2B5EF4-FFF2-40B4-BE49-F238E27FC236}">
                <a16:creationId xmlns:a16="http://schemas.microsoft.com/office/drawing/2014/main" id="{3110542F-9071-47E3-BFFA-D81D76EEC5D4}"/>
              </a:ext>
            </a:extLst>
          </p:cNvPr>
          <p:cNvSpPr txBox="1"/>
          <p:nvPr/>
        </p:nvSpPr>
        <p:spPr>
          <a:xfrm>
            <a:off x="1800597" y="1627698"/>
            <a:ext cx="3816424" cy="461963"/>
          </a:xfrm>
          <a:prstGeom prst="rect">
            <a:avLst/>
          </a:prstGeom>
          <a:noFill/>
        </p:spPr>
        <p:txBody>
          <a:bodyPr wrap="square">
            <a:spAutoFit/>
          </a:bodyPr>
          <a:lstStyle/>
          <a:p>
            <a:pPr>
              <a:defRPr/>
            </a:pPr>
            <a:r>
              <a:rPr lang="ru-RU" sz="2400" b="0" dirty="0">
                <a:solidFill>
                  <a:srgbClr val="292929"/>
                </a:solidFill>
                <a:latin typeface="Montserrat Medium" panose="00000600000000000000" pitchFamily="2" charset="-52"/>
              </a:rPr>
              <a:t>Выпустили 8 релизов</a:t>
            </a:r>
          </a:p>
        </p:txBody>
      </p:sp>
      <p:sp>
        <p:nvSpPr>
          <p:cNvPr id="7" name="TextBox 6">
            <a:extLst>
              <a:ext uri="{FF2B5EF4-FFF2-40B4-BE49-F238E27FC236}">
                <a16:creationId xmlns:a16="http://schemas.microsoft.com/office/drawing/2014/main" id="{5B5A5BBE-FDB5-4DB8-BAD5-375EF9A45720}"/>
              </a:ext>
            </a:extLst>
          </p:cNvPr>
          <p:cNvSpPr txBox="1"/>
          <p:nvPr/>
        </p:nvSpPr>
        <p:spPr>
          <a:xfrm>
            <a:off x="312738" y="2232025"/>
            <a:ext cx="8167687" cy="461665"/>
          </a:xfrm>
          <a:prstGeom prst="rect">
            <a:avLst/>
          </a:prstGeom>
          <a:noFill/>
        </p:spPr>
        <p:txBody>
          <a:bodyPr wrap="square">
            <a:spAutoFit/>
          </a:bodyPr>
          <a:lstStyle/>
          <a:p>
            <a:pPr>
              <a:defRPr/>
            </a:pPr>
            <a:r>
              <a:rPr lang="ru-RU" sz="2400" b="0" dirty="0">
                <a:solidFill>
                  <a:srgbClr val="292929"/>
                </a:solidFill>
                <a:latin typeface="Montserrat Medium" panose="00000600000000000000" pitchFamily="2" charset="-52"/>
              </a:rPr>
              <a:t>Некоторые возможности недавних релизов:</a:t>
            </a:r>
          </a:p>
        </p:txBody>
      </p:sp>
      <p:sp>
        <p:nvSpPr>
          <p:cNvPr id="8" name="TextBox 7">
            <a:extLst>
              <a:ext uri="{FF2B5EF4-FFF2-40B4-BE49-F238E27FC236}">
                <a16:creationId xmlns:a16="http://schemas.microsoft.com/office/drawing/2014/main" id="{4EFD762D-73EC-41E2-814F-2AD75BEA3F60}"/>
              </a:ext>
            </a:extLst>
          </p:cNvPr>
          <p:cNvSpPr txBox="1"/>
          <p:nvPr/>
        </p:nvSpPr>
        <p:spPr>
          <a:xfrm>
            <a:off x="1422400" y="5060950"/>
            <a:ext cx="2740025" cy="738664"/>
          </a:xfrm>
          <a:prstGeom prst="rect">
            <a:avLst/>
          </a:prstGeom>
          <a:noFill/>
        </p:spPr>
        <p:txBody>
          <a:bodyPr>
            <a:spAutoFit/>
          </a:bodyPr>
          <a:lstStyle/>
          <a:p>
            <a:pPr>
              <a:defRPr/>
            </a:pPr>
            <a:r>
              <a:rPr lang="ru-RU" b="0" dirty="0">
                <a:solidFill>
                  <a:srgbClr val="292929"/>
                </a:solidFill>
                <a:latin typeface="Montserrat Medium" panose="00000600000000000000" pitchFamily="2" charset="-52"/>
              </a:rPr>
              <a:t>Отражение</a:t>
            </a:r>
            <a:br>
              <a:rPr lang="ru-RU" b="0" dirty="0">
                <a:solidFill>
                  <a:srgbClr val="292929"/>
                </a:solidFill>
                <a:latin typeface="Montserrat Medium" panose="00000600000000000000" pitchFamily="2" charset="-52"/>
              </a:rPr>
            </a:br>
            <a:r>
              <a:rPr lang="ru-RU" b="0" dirty="0">
                <a:solidFill>
                  <a:srgbClr val="292929"/>
                </a:solidFill>
                <a:latin typeface="Montserrat Medium" panose="00000600000000000000" pitchFamily="2" charset="-52"/>
              </a:rPr>
              <a:t>законодательства</a:t>
            </a:r>
          </a:p>
        </p:txBody>
      </p:sp>
      <p:sp>
        <p:nvSpPr>
          <p:cNvPr id="9" name="TextBox 8">
            <a:extLst>
              <a:ext uri="{FF2B5EF4-FFF2-40B4-BE49-F238E27FC236}">
                <a16:creationId xmlns:a16="http://schemas.microsoft.com/office/drawing/2014/main" id="{17E48113-C9B5-466F-883E-8BFDAC117AB4}"/>
              </a:ext>
            </a:extLst>
          </p:cNvPr>
          <p:cNvSpPr txBox="1"/>
          <p:nvPr/>
        </p:nvSpPr>
        <p:spPr>
          <a:xfrm>
            <a:off x="5468938" y="5062538"/>
            <a:ext cx="2740025" cy="1061829"/>
          </a:xfrm>
          <a:prstGeom prst="rect">
            <a:avLst/>
          </a:prstGeom>
          <a:noFill/>
        </p:spPr>
        <p:txBody>
          <a:bodyPr>
            <a:spAutoFit/>
          </a:bodyPr>
          <a:lstStyle/>
          <a:p>
            <a:pPr>
              <a:defRPr/>
            </a:pPr>
            <a:r>
              <a:rPr lang="ru-RU" b="0" dirty="0">
                <a:solidFill>
                  <a:srgbClr val="292929"/>
                </a:solidFill>
                <a:latin typeface="Montserrat Medium" panose="00000600000000000000" pitchFamily="2" charset="-52"/>
              </a:rPr>
              <a:t>Улучшение интерфейса и юзабилити</a:t>
            </a:r>
          </a:p>
        </p:txBody>
      </p:sp>
      <p:sp>
        <p:nvSpPr>
          <p:cNvPr id="10" name="TextBox 9">
            <a:extLst>
              <a:ext uri="{FF2B5EF4-FFF2-40B4-BE49-F238E27FC236}">
                <a16:creationId xmlns:a16="http://schemas.microsoft.com/office/drawing/2014/main" id="{FB3A7684-7669-42FD-95C9-1384B65729C1}"/>
              </a:ext>
            </a:extLst>
          </p:cNvPr>
          <p:cNvSpPr txBox="1"/>
          <p:nvPr/>
        </p:nvSpPr>
        <p:spPr>
          <a:xfrm>
            <a:off x="9142413" y="5040313"/>
            <a:ext cx="2740025" cy="738664"/>
          </a:xfrm>
          <a:prstGeom prst="rect">
            <a:avLst/>
          </a:prstGeom>
          <a:noFill/>
        </p:spPr>
        <p:txBody>
          <a:bodyPr>
            <a:spAutoFit/>
          </a:bodyPr>
          <a:lstStyle/>
          <a:p>
            <a:pPr>
              <a:defRPr/>
            </a:pPr>
            <a:r>
              <a:rPr lang="ru-RU" b="0" dirty="0">
                <a:solidFill>
                  <a:srgbClr val="292929"/>
                </a:solidFill>
                <a:latin typeface="Montserrat Medium" panose="00000600000000000000" pitchFamily="2" charset="-52"/>
              </a:rPr>
              <a:t>Работа с обращениями</a:t>
            </a:r>
          </a:p>
        </p:txBody>
      </p:sp>
      <p:grpSp>
        <p:nvGrpSpPr>
          <p:cNvPr id="11" name="Группа 31">
            <a:extLst>
              <a:ext uri="{FF2B5EF4-FFF2-40B4-BE49-F238E27FC236}">
                <a16:creationId xmlns:a16="http://schemas.microsoft.com/office/drawing/2014/main" id="{8E54C01F-A188-4A8F-9531-8601E3B0A062}"/>
              </a:ext>
            </a:extLst>
          </p:cNvPr>
          <p:cNvGrpSpPr>
            <a:grpSpLocks/>
          </p:cNvGrpSpPr>
          <p:nvPr/>
        </p:nvGrpSpPr>
        <p:grpSpPr bwMode="auto">
          <a:xfrm>
            <a:off x="320675" y="5060950"/>
            <a:ext cx="1090613" cy="1090613"/>
            <a:chOff x="5215992" y="2695042"/>
            <a:chExt cx="1090091" cy="1090091"/>
          </a:xfrm>
        </p:grpSpPr>
        <p:sp>
          <p:nvSpPr>
            <p:cNvPr id="12" name="Прямоугольник: скругленные углы 32">
              <a:extLst>
                <a:ext uri="{FF2B5EF4-FFF2-40B4-BE49-F238E27FC236}">
                  <a16:creationId xmlns:a16="http://schemas.microsoft.com/office/drawing/2014/main" id="{DCDC7893-4D1A-47D6-80C7-4721ED0C06A0}"/>
                </a:ext>
              </a:extLst>
            </p:cNvPr>
            <p:cNvSpPr>
              <a:spLocks noChangeArrowheads="1"/>
            </p:cNvSpPr>
            <p:nvPr/>
          </p:nvSpPr>
          <p:spPr bwMode="auto">
            <a:xfrm>
              <a:off x="5215992" y="2695042"/>
              <a:ext cx="1090091" cy="1090091"/>
            </a:xfrm>
            <a:prstGeom prst="roundRect">
              <a:avLst>
                <a:gd name="adj" fmla="val 16667"/>
              </a:avLst>
            </a:prstGeom>
            <a:solidFill>
              <a:srgbClr val="FFDE0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2"/>
                </a:buBlip>
              </a:pPr>
              <a:endParaRPr lang="ru-RU" altLang="ru-RU" b="0"/>
            </a:p>
          </p:txBody>
        </p:sp>
        <p:pic>
          <p:nvPicPr>
            <p:cNvPr id="13" name="Рисунок 33">
              <a:extLst>
                <a:ext uri="{FF2B5EF4-FFF2-40B4-BE49-F238E27FC236}">
                  <a16:creationId xmlns:a16="http://schemas.microsoft.com/office/drawing/2014/main" id="{AAB45E49-0AED-408F-AFC9-E6CD64E42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1037" y="2790087"/>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Группа 34">
            <a:extLst>
              <a:ext uri="{FF2B5EF4-FFF2-40B4-BE49-F238E27FC236}">
                <a16:creationId xmlns:a16="http://schemas.microsoft.com/office/drawing/2014/main" id="{1EC3006F-9C90-4FF9-9FC8-1C854D4881BF}"/>
              </a:ext>
            </a:extLst>
          </p:cNvPr>
          <p:cNvGrpSpPr>
            <a:grpSpLocks/>
          </p:cNvGrpSpPr>
          <p:nvPr/>
        </p:nvGrpSpPr>
        <p:grpSpPr bwMode="auto">
          <a:xfrm>
            <a:off x="4379913" y="5089525"/>
            <a:ext cx="1089025" cy="1090613"/>
            <a:chOff x="5215992" y="2695042"/>
            <a:chExt cx="1090091" cy="1090091"/>
          </a:xfrm>
        </p:grpSpPr>
        <p:sp>
          <p:nvSpPr>
            <p:cNvPr id="15" name="Прямоугольник: скругленные углы 35">
              <a:extLst>
                <a:ext uri="{FF2B5EF4-FFF2-40B4-BE49-F238E27FC236}">
                  <a16:creationId xmlns:a16="http://schemas.microsoft.com/office/drawing/2014/main" id="{5EEB61E6-FF98-4400-9C9D-2AF8EB98CE12}"/>
                </a:ext>
              </a:extLst>
            </p:cNvPr>
            <p:cNvSpPr>
              <a:spLocks noChangeArrowheads="1"/>
            </p:cNvSpPr>
            <p:nvPr/>
          </p:nvSpPr>
          <p:spPr bwMode="auto">
            <a:xfrm>
              <a:off x="5215992" y="2695042"/>
              <a:ext cx="1090091" cy="1090091"/>
            </a:xfrm>
            <a:prstGeom prst="roundRect">
              <a:avLst>
                <a:gd name="adj" fmla="val 16667"/>
              </a:avLst>
            </a:prstGeom>
            <a:solidFill>
              <a:srgbClr val="FFDE0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2"/>
                </a:buBlip>
              </a:pPr>
              <a:endParaRPr lang="ru-RU" altLang="ru-RU" b="0"/>
            </a:p>
          </p:txBody>
        </p:sp>
        <p:pic>
          <p:nvPicPr>
            <p:cNvPr id="16" name="Рисунок 36">
              <a:extLst>
                <a:ext uri="{FF2B5EF4-FFF2-40B4-BE49-F238E27FC236}">
                  <a16:creationId xmlns:a16="http://schemas.microsoft.com/office/drawing/2014/main" id="{DF3E81DD-B0A9-4CA2-BCD0-2D71765C5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1037" y="2790087"/>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Группа 37">
            <a:extLst>
              <a:ext uri="{FF2B5EF4-FFF2-40B4-BE49-F238E27FC236}">
                <a16:creationId xmlns:a16="http://schemas.microsoft.com/office/drawing/2014/main" id="{4EC20B3C-E659-49D9-B734-1918367ABA1E}"/>
              </a:ext>
            </a:extLst>
          </p:cNvPr>
          <p:cNvGrpSpPr>
            <a:grpSpLocks/>
          </p:cNvGrpSpPr>
          <p:nvPr/>
        </p:nvGrpSpPr>
        <p:grpSpPr bwMode="auto">
          <a:xfrm>
            <a:off x="8051800" y="5053013"/>
            <a:ext cx="1090613" cy="1089025"/>
            <a:chOff x="5215992" y="2695042"/>
            <a:chExt cx="1090091" cy="1090091"/>
          </a:xfrm>
        </p:grpSpPr>
        <p:sp>
          <p:nvSpPr>
            <p:cNvPr id="18" name="Прямоугольник: скругленные углы 38">
              <a:extLst>
                <a:ext uri="{FF2B5EF4-FFF2-40B4-BE49-F238E27FC236}">
                  <a16:creationId xmlns:a16="http://schemas.microsoft.com/office/drawing/2014/main" id="{B6D3F4E3-6982-4062-BB73-E4682C34E671}"/>
                </a:ext>
              </a:extLst>
            </p:cNvPr>
            <p:cNvSpPr>
              <a:spLocks noChangeArrowheads="1"/>
            </p:cNvSpPr>
            <p:nvPr/>
          </p:nvSpPr>
          <p:spPr bwMode="auto">
            <a:xfrm>
              <a:off x="5215992" y="2695042"/>
              <a:ext cx="1090091" cy="1090091"/>
            </a:xfrm>
            <a:prstGeom prst="roundRect">
              <a:avLst>
                <a:gd name="adj" fmla="val 16667"/>
              </a:avLst>
            </a:prstGeom>
            <a:solidFill>
              <a:srgbClr val="FFDE07"/>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2"/>
                </a:buBlip>
              </a:pPr>
              <a:endParaRPr lang="ru-RU" altLang="ru-RU" b="0"/>
            </a:p>
          </p:txBody>
        </p:sp>
        <p:pic>
          <p:nvPicPr>
            <p:cNvPr id="19" name="Рисунок 39">
              <a:extLst>
                <a:ext uri="{FF2B5EF4-FFF2-40B4-BE49-F238E27FC236}">
                  <a16:creationId xmlns:a16="http://schemas.microsoft.com/office/drawing/2014/main" id="{8AE99FE3-648E-4757-9181-B529BCB452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037" y="2790087"/>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19">
            <a:extLst>
              <a:ext uri="{FF2B5EF4-FFF2-40B4-BE49-F238E27FC236}">
                <a16:creationId xmlns:a16="http://schemas.microsoft.com/office/drawing/2014/main" id="{E03AC948-FC49-417D-9585-FC3CBDCE1C75}"/>
              </a:ext>
            </a:extLst>
          </p:cNvPr>
          <p:cNvSpPr txBox="1">
            <a:spLocks noChangeArrowheads="1"/>
          </p:cNvSpPr>
          <p:nvPr/>
        </p:nvSpPr>
        <p:spPr bwMode="auto">
          <a:xfrm>
            <a:off x="2016621" y="3063875"/>
            <a:ext cx="2160587" cy="1030288"/>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Дата и время проверки МЧД</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Отзыв файловых МЧД</a:t>
            </a:r>
          </a:p>
        </p:txBody>
      </p:sp>
      <p:sp>
        <p:nvSpPr>
          <p:cNvPr id="21" name="TextBox 2">
            <a:extLst>
              <a:ext uri="{FF2B5EF4-FFF2-40B4-BE49-F238E27FC236}">
                <a16:creationId xmlns:a16="http://schemas.microsoft.com/office/drawing/2014/main" id="{A81E5B32-DB73-4A3E-BAB9-9BA6C45F3315}"/>
              </a:ext>
            </a:extLst>
          </p:cNvPr>
          <p:cNvSpPr txBox="1">
            <a:spLocks noChangeArrowheads="1"/>
          </p:cNvSpPr>
          <p:nvPr/>
        </p:nvSpPr>
        <p:spPr bwMode="auto">
          <a:xfrm>
            <a:off x="4392613" y="2693988"/>
            <a:ext cx="216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r>
              <a:rPr lang="ru-RU" altLang="ru-RU" sz="2400">
                <a:solidFill>
                  <a:srgbClr val="FFDE07"/>
                </a:solidFill>
                <a:latin typeface="Montserrat Medium" panose="00000600000000000000" pitchFamily="2" charset="-52"/>
              </a:rPr>
              <a:t>1.9.13.41</a:t>
            </a:r>
          </a:p>
        </p:txBody>
      </p:sp>
      <p:sp>
        <p:nvSpPr>
          <p:cNvPr id="22" name="TextBox 21">
            <a:extLst>
              <a:ext uri="{FF2B5EF4-FFF2-40B4-BE49-F238E27FC236}">
                <a16:creationId xmlns:a16="http://schemas.microsoft.com/office/drawing/2014/main" id="{C3C4C242-2AAA-448C-99B8-B15AF8C1511B}"/>
              </a:ext>
            </a:extLst>
          </p:cNvPr>
          <p:cNvSpPr txBox="1">
            <a:spLocks noChangeArrowheads="1"/>
          </p:cNvSpPr>
          <p:nvPr/>
        </p:nvSpPr>
        <p:spPr bwMode="auto">
          <a:xfrm>
            <a:off x="4110038" y="3074988"/>
            <a:ext cx="2160587" cy="1754187"/>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Поддержка УПД 5.03</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Улучшение распаковки ТК</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Контроль отозванных сертификатов</a:t>
            </a:r>
          </a:p>
        </p:txBody>
      </p:sp>
      <p:sp>
        <p:nvSpPr>
          <p:cNvPr id="23" name="TextBox 22">
            <a:extLst>
              <a:ext uri="{FF2B5EF4-FFF2-40B4-BE49-F238E27FC236}">
                <a16:creationId xmlns:a16="http://schemas.microsoft.com/office/drawing/2014/main" id="{5E786260-DDC7-4614-B0C4-B673770ECEC9}"/>
              </a:ext>
            </a:extLst>
          </p:cNvPr>
          <p:cNvSpPr txBox="1">
            <a:spLocks noChangeArrowheads="1"/>
          </p:cNvSpPr>
          <p:nvPr/>
        </p:nvSpPr>
        <p:spPr bwMode="auto">
          <a:xfrm>
            <a:off x="8856663" y="3074988"/>
            <a:ext cx="2160587" cy="1969770"/>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Изменение визуализации УПД</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Улучшение диагностики</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Автоматический прием приглашений</a:t>
            </a:r>
          </a:p>
        </p:txBody>
      </p:sp>
      <p:sp>
        <p:nvSpPr>
          <p:cNvPr id="24" name="TextBox 23">
            <a:extLst>
              <a:ext uri="{FF2B5EF4-FFF2-40B4-BE49-F238E27FC236}">
                <a16:creationId xmlns:a16="http://schemas.microsoft.com/office/drawing/2014/main" id="{98784023-2EF6-463A-AFFE-A4C1AB7E7DA0}"/>
              </a:ext>
            </a:extLst>
          </p:cNvPr>
          <p:cNvSpPr txBox="1">
            <a:spLocks noChangeArrowheads="1"/>
          </p:cNvSpPr>
          <p:nvPr/>
        </p:nvSpPr>
        <p:spPr bwMode="auto">
          <a:xfrm>
            <a:off x="6319838" y="3084513"/>
            <a:ext cx="2160587" cy="1538287"/>
          </a:xfrm>
          <a:prstGeom prst="rect">
            <a:avLst/>
          </a:prstGeom>
          <a:noFill/>
          <a:ln>
            <a:noFill/>
          </a:ln>
        </p:spPr>
        <p:txBody>
          <a:bodyPr>
            <a:spAutoFit/>
          </a:bodyPr>
          <a:lstStyle>
            <a:lvl1pPr>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Дополнительные поля в МЧД</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Загрузка МЧД по</a:t>
            </a:r>
            <a:br>
              <a:rPr lang="ru-RU" altLang="ru-RU" sz="1400" b="0" dirty="0">
                <a:solidFill>
                  <a:schemeClr val="accent4">
                    <a:lumMod val="95000"/>
                    <a:lumOff val="5000"/>
                  </a:schemeClr>
                </a:solidFill>
                <a:latin typeface="Montserrat Light" panose="00000400000000000000" pitchFamily="2" charset="-52"/>
              </a:rPr>
            </a:br>
            <a:r>
              <a:rPr lang="ru-RU" altLang="ru-RU" sz="1400" b="0" dirty="0">
                <a:solidFill>
                  <a:schemeClr val="accent4">
                    <a:lumMod val="95000"/>
                    <a:lumOff val="5000"/>
                  </a:schemeClr>
                </a:solidFill>
                <a:latin typeface="Montserrat Light" panose="00000400000000000000" pitchFamily="2" charset="-52"/>
              </a:rPr>
              <a:t>3-м параметрам</a:t>
            </a:r>
          </a:p>
          <a:p>
            <a:pPr marL="342900" indent="-342900">
              <a:spcBef>
                <a:spcPts val="600"/>
              </a:spcBef>
              <a:buClr>
                <a:srgbClr val="C00000"/>
              </a:buClr>
              <a:buFont typeface="Futura PT Demi" panose="020B0702020204020303" pitchFamily="34" charset="0"/>
              <a:buChar char="»"/>
              <a:defRPr/>
            </a:pPr>
            <a:r>
              <a:rPr lang="ru-RU" altLang="ru-RU" sz="1400" b="0" dirty="0">
                <a:solidFill>
                  <a:schemeClr val="accent4">
                    <a:lumMod val="95000"/>
                    <a:lumOff val="5000"/>
                  </a:schemeClr>
                </a:solidFill>
                <a:latin typeface="Montserrat Light" panose="00000400000000000000" pitchFamily="2" charset="-52"/>
              </a:rPr>
              <a:t>Уведомление о задолженности</a:t>
            </a:r>
          </a:p>
        </p:txBody>
      </p:sp>
      <p:sp>
        <p:nvSpPr>
          <p:cNvPr id="25" name="Прямоугольник: скругленные углы 2">
            <a:extLst>
              <a:ext uri="{FF2B5EF4-FFF2-40B4-BE49-F238E27FC236}">
                <a16:creationId xmlns:a16="http://schemas.microsoft.com/office/drawing/2014/main" id="{971F4212-BEBD-47BC-B820-3AFDE0E1095E}"/>
              </a:ext>
            </a:extLst>
          </p:cNvPr>
          <p:cNvSpPr>
            <a:spLocks noChangeArrowheads="1"/>
          </p:cNvSpPr>
          <p:nvPr/>
        </p:nvSpPr>
        <p:spPr bwMode="auto">
          <a:xfrm>
            <a:off x="4110038" y="2693988"/>
            <a:ext cx="6979591" cy="2311191"/>
          </a:xfrm>
          <a:prstGeom prst="roundRect">
            <a:avLst>
              <a:gd name="adj" fmla="val 16667"/>
            </a:avLst>
          </a:prstGeom>
          <a:noFill/>
          <a:ln w="31750">
            <a:solidFill>
              <a:srgbClr val="FFDE07"/>
            </a:solid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marL="381000" indent="-381000">
              <a:defRPr sz="2100" b="1">
                <a:solidFill>
                  <a:srgbClr val="006600"/>
                </a:solidFill>
                <a:latin typeface="Arial" panose="020B0604020202020204" pitchFamily="34" charset="0"/>
              </a:defRPr>
            </a:lvl1pPr>
            <a:lvl2pPr marL="742950" indent="-285750">
              <a:defRPr sz="2100" b="1">
                <a:solidFill>
                  <a:srgbClr val="006600"/>
                </a:solidFill>
                <a:latin typeface="Arial" panose="020B0604020202020204" pitchFamily="34" charset="0"/>
              </a:defRPr>
            </a:lvl2pPr>
            <a:lvl3pPr marL="1143000" indent="-228600">
              <a:defRPr sz="2100" b="1">
                <a:solidFill>
                  <a:srgbClr val="006600"/>
                </a:solidFill>
                <a:latin typeface="Arial" panose="020B0604020202020204" pitchFamily="34" charset="0"/>
              </a:defRPr>
            </a:lvl3pPr>
            <a:lvl4pPr marL="1600200" indent="-228600">
              <a:defRPr sz="2100" b="1">
                <a:solidFill>
                  <a:srgbClr val="006600"/>
                </a:solidFill>
                <a:latin typeface="Arial" panose="020B0604020202020204" pitchFamily="34" charset="0"/>
              </a:defRPr>
            </a:lvl4pPr>
            <a:lvl5pPr marL="2057400" indent="-228600">
              <a:defRPr sz="2100" b="1">
                <a:solidFill>
                  <a:srgbClr val="006600"/>
                </a:solidFill>
                <a:latin typeface="Arial" panose="020B0604020202020204" pitchFamily="34" charset="0"/>
              </a:defRPr>
            </a:lvl5pPr>
            <a:lvl6pPr marL="2514600" indent="-228600" eaLnBrk="0" fontAlgn="base" hangingPunct="0">
              <a:spcBef>
                <a:spcPct val="0"/>
              </a:spcBef>
              <a:spcAft>
                <a:spcPct val="0"/>
              </a:spcAft>
              <a:defRPr sz="2100" b="1">
                <a:solidFill>
                  <a:srgbClr val="006600"/>
                </a:solidFill>
                <a:latin typeface="Arial" panose="020B0604020202020204" pitchFamily="34" charset="0"/>
              </a:defRPr>
            </a:lvl6pPr>
            <a:lvl7pPr marL="2971800" indent="-228600" eaLnBrk="0" fontAlgn="base" hangingPunct="0">
              <a:spcBef>
                <a:spcPct val="0"/>
              </a:spcBef>
              <a:spcAft>
                <a:spcPct val="0"/>
              </a:spcAft>
              <a:defRPr sz="2100" b="1">
                <a:solidFill>
                  <a:srgbClr val="006600"/>
                </a:solidFill>
                <a:latin typeface="Arial" panose="020B0604020202020204" pitchFamily="34" charset="0"/>
              </a:defRPr>
            </a:lvl7pPr>
            <a:lvl8pPr marL="3429000" indent="-228600" eaLnBrk="0" fontAlgn="base" hangingPunct="0">
              <a:spcBef>
                <a:spcPct val="0"/>
              </a:spcBef>
              <a:spcAft>
                <a:spcPct val="0"/>
              </a:spcAft>
              <a:defRPr sz="2100" b="1">
                <a:solidFill>
                  <a:srgbClr val="006600"/>
                </a:solidFill>
                <a:latin typeface="Arial" panose="020B0604020202020204" pitchFamily="34" charset="0"/>
              </a:defRPr>
            </a:lvl8pPr>
            <a:lvl9pPr marL="3886200" indent="-228600" eaLnBrk="0" fontAlgn="base" hangingPunct="0">
              <a:spcBef>
                <a:spcPct val="0"/>
              </a:spcBef>
              <a:spcAft>
                <a:spcPct val="0"/>
              </a:spcAft>
              <a:defRPr sz="2100" b="1">
                <a:solidFill>
                  <a:srgbClr val="006600"/>
                </a:solidFill>
                <a:latin typeface="Arial" panose="020B0604020202020204" pitchFamily="34" charset="0"/>
              </a:defRPr>
            </a:lvl9pPr>
          </a:lstStyle>
          <a:p>
            <a:pPr eaLnBrk="1" hangingPunct="1">
              <a:lnSpc>
                <a:spcPct val="85000"/>
              </a:lnSpc>
              <a:spcBef>
                <a:spcPct val="50000"/>
              </a:spcBef>
              <a:buSzPct val="120000"/>
              <a:buFontTx/>
              <a:buBlip>
                <a:blip r:embed="rId2"/>
              </a:buBlip>
            </a:pPr>
            <a:endParaRPr lang="ru-RU" altLang="ru-RU" b="0"/>
          </a:p>
        </p:txBody>
      </p:sp>
      <p:sp>
        <p:nvSpPr>
          <p:cNvPr id="26" name="Заголовок 3">
            <a:extLst>
              <a:ext uri="{FF2B5EF4-FFF2-40B4-BE49-F238E27FC236}">
                <a16:creationId xmlns:a16="http://schemas.microsoft.com/office/drawing/2014/main" id="{05BB6CF7-A9B0-4C3F-8721-B63AA9C1A4AC}"/>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ЭДО – важное для нас направление</a:t>
            </a:r>
          </a:p>
        </p:txBody>
      </p:sp>
      <p:sp>
        <p:nvSpPr>
          <p:cNvPr id="27" name="TextBox 26">
            <a:extLst>
              <a:ext uri="{FF2B5EF4-FFF2-40B4-BE49-F238E27FC236}">
                <a16:creationId xmlns:a16="http://schemas.microsoft.com/office/drawing/2014/main" id="{EC076A11-0CDB-474C-B40B-B8510755136A}"/>
              </a:ext>
            </a:extLst>
          </p:cNvPr>
          <p:cNvSpPr txBox="1"/>
          <p:nvPr/>
        </p:nvSpPr>
        <p:spPr>
          <a:xfrm>
            <a:off x="5779268" y="1452081"/>
            <a:ext cx="1695946" cy="707886"/>
          </a:xfrm>
          <a:prstGeom prst="rect">
            <a:avLst/>
          </a:prstGeom>
          <a:noFill/>
        </p:spPr>
        <p:txBody>
          <a:bodyPr wrap="square">
            <a:spAutoFit/>
          </a:bodyPr>
          <a:lstStyle/>
          <a:p>
            <a:pPr>
              <a:defRPr/>
            </a:pPr>
            <a:r>
              <a:rPr lang="ru-RU" sz="4000" dirty="0">
                <a:solidFill>
                  <a:srgbClr val="FFDE07"/>
                </a:solidFill>
                <a:latin typeface="Montserrat SemiBold" panose="00000700000000000000" pitchFamily="2" charset="-52"/>
              </a:rPr>
              <a:t>2025</a:t>
            </a:r>
          </a:p>
        </p:txBody>
      </p:sp>
      <p:sp>
        <p:nvSpPr>
          <p:cNvPr id="28" name="TextBox 27">
            <a:extLst>
              <a:ext uri="{FF2B5EF4-FFF2-40B4-BE49-F238E27FC236}">
                <a16:creationId xmlns:a16="http://schemas.microsoft.com/office/drawing/2014/main" id="{182BA937-A2D9-43BF-88B4-4D66D9A9A938}"/>
              </a:ext>
            </a:extLst>
          </p:cNvPr>
          <p:cNvSpPr txBox="1"/>
          <p:nvPr/>
        </p:nvSpPr>
        <p:spPr>
          <a:xfrm>
            <a:off x="7259190" y="1633264"/>
            <a:ext cx="3816424" cy="461963"/>
          </a:xfrm>
          <a:prstGeom prst="rect">
            <a:avLst/>
          </a:prstGeom>
          <a:noFill/>
        </p:spPr>
        <p:txBody>
          <a:bodyPr wrap="square">
            <a:spAutoFit/>
          </a:bodyPr>
          <a:lstStyle/>
          <a:p>
            <a:pPr>
              <a:defRPr/>
            </a:pPr>
            <a:r>
              <a:rPr lang="ru-RU" sz="2400" b="0" dirty="0">
                <a:solidFill>
                  <a:srgbClr val="292929"/>
                </a:solidFill>
                <a:latin typeface="Montserrat Medium" panose="00000600000000000000" pitchFamily="2" charset="-52"/>
              </a:rPr>
              <a:t>Выпустили 6 релиза</a:t>
            </a:r>
          </a:p>
        </p:txBody>
      </p:sp>
    </p:spTree>
    <p:extLst>
      <p:ext uri="{BB962C8B-B14F-4D97-AF65-F5344CB8AC3E}">
        <p14:creationId xmlns:p14="http://schemas.microsoft.com/office/powerpoint/2010/main" val="3794003881"/>
      </p:ext>
    </p:extLst>
  </p:cSld>
  <p:clrMapOvr>
    <a:masterClrMapping/>
  </p:clrMapOvr>
  <p:transition spd="slow">
    <p:strips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33873F13-00F0-41E4-999C-18F4434F557D}"/>
              </a:ext>
            </a:extLst>
          </p:cNvPr>
          <p:cNvSpPr/>
          <p:nvPr/>
        </p:nvSpPr>
        <p:spPr>
          <a:xfrm>
            <a:off x="328969" y="1254946"/>
            <a:ext cx="10877194" cy="2431435"/>
          </a:xfrm>
          <a:prstGeom prst="rect">
            <a:avLst/>
          </a:prstGeom>
        </p:spPr>
        <p:txBody>
          <a:bodyPr wrap="square">
            <a:spAutoFit/>
          </a:bodyPr>
          <a:lstStyle/>
          <a:p>
            <a:pPr>
              <a:spcBef>
                <a:spcPts val="0"/>
              </a:spcBef>
              <a:buClr>
                <a:srgbClr val="C00000"/>
              </a:buClr>
            </a:pPr>
            <a:r>
              <a:rPr lang="ru-RU" b="0" dirty="0">
                <a:solidFill>
                  <a:schemeClr val="tx1"/>
                </a:solidFill>
                <a:latin typeface="Montserrat SemiBold" panose="00000700000000000000" pitchFamily="2" charset="-52"/>
              </a:rPr>
              <a:t>Основные изменения:</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новые ставки НДС: 5, 7, 5/105, 5/107, 9,09 и 16,67%</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графа 10А счет фактуры Наименование страны происхождения – теперь каталог</a:t>
            </a:r>
          </a:p>
          <a:p>
            <a:pPr marL="342900" indent="-342900">
              <a:spcBef>
                <a:spcPts val="0"/>
              </a:spcBef>
              <a:buClr>
                <a:srgbClr val="C00000"/>
              </a:buClr>
              <a:buFont typeface="Futura PT Demi" panose="020B0702020204020303" pitchFamily="34" charset="0"/>
              <a:buChar char="»"/>
            </a:pPr>
            <a:r>
              <a:rPr lang="ru-RU" b="0" dirty="0">
                <a:solidFill>
                  <a:schemeClr val="tx1"/>
                </a:solidFill>
                <a:latin typeface="Montserrat Light" panose="00000400000000000000" pitchFamily="2" charset="-52"/>
              </a:rPr>
              <a:t>стоимость товара подлежащего прослеживаемости без НДС – теперь с знаками после «,»</a:t>
            </a:r>
            <a:endParaRPr lang="ru-RU" b="0" dirty="0">
              <a:solidFill>
                <a:schemeClr val="tx1"/>
              </a:solidFill>
              <a:latin typeface="Montserrat SemiBold" panose="00000700000000000000" pitchFamily="2" charset="-52"/>
            </a:endParaRPr>
          </a:p>
          <a:p>
            <a:pPr>
              <a:spcBef>
                <a:spcPts val="600"/>
              </a:spcBef>
              <a:buClr>
                <a:srgbClr val="C00000"/>
              </a:buClr>
            </a:pPr>
            <a:r>
              <a:rPr lang="ru-RU" b="0" dirty="0">
                <a:solidFill>
                  <a:schemeClr val="tx1"/>
                </a:solidFill>
                <a:latin typeface="Montserrat SemiBold" panose="00000700000000000000" pitchFamily="2" charset="-52"/>
              </a:rPr>
              <a:t>Некоторые выводы по результатам перехода:</a:t>
            </a:r>
          </a:p>
        </p:txBody>
      </p:sp>
      <p:sp>
        <p:nvSpPr>
          <p:cNvPr id="3" name="Заголовок 3">
            <a:extLst>
              <a:ext uri="{FF2B5EF4-FFF2-40B4-BE49-F238E27FC236}">
                <a16:creationId xmlns:a16="http://schemas.microsoft.com/office/drawing/2014/main" id="{FFB0E739-0BD4-439C-919A-60BD47690437}"/>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Переход на УПД 5.03 с 1 апреля </a:t>
            </a:r>
          </a:p>
        </p:txBody>
      </p:sp>
      <p:pic>
        <p:nvPicPr>
          <p:cNvPr id="4" name="Рисунок 3">
            <a:extLst>
              <a:ext uri="{FF2B5EF4-FFF2-40B4-BE49-F238E27FC236}">
                <a16:creationId xmlns:a16="http://schemas.microsoft.com/office/drawing/2014/main" id="{09D4A4E7-38C3-4013-87D1-34745A767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69" y="3875086"/>
            <a:ext cx="1286612" cy="1286612"/>
          </a:xfrm>
          <a:prstGeom prst="rect">
            <a:avLst/>
          </a:prstGeom>
        </p:spPr>
      </p:pic>
      <p:sp>
        <p:nvSpPr>
          <p:cNvPr id="5" name="TextBox 4">
            <a:extLst>
              <a:ext uri="{FF2B5EF4-FFF2-40B4-BE49-F238E27FC236}">
                <a16:creationId xmlns:a16="http://schemas.microsoft.com/office/drawing/2014/main" id="{1BDEF751-CB1D-4652-9504-023815B3639D}"/>
              </a:ext>
            </a:extLst>
          </p:cNvPr>
          <p:cNvSpPr txBox="1"/>
          <p:nvPr/>
        </p:nvSpPr>
        <p:spPr>
          <a:xfrm>
            <a:off x="1656580" y="3875087"/>
            <a:ext cx="2472691" cy="1384995"/>
          </a:xfrm>
          <a:prstGeom prst="rect">
            <a:avLst/>
          </a:prstGeom>
          <a:noFill/>
        </p:spPr>
        <p:txBody>
          <a:bodyPr wrap="square" rtlCol="0">
            <a:spAutoFit/>
          </a:bodyPr>
          <a:lstStyle/>
          <a:p>
            <a:r>
              <a:rPr lang="ru-RU" b="0" dirty="0">
                <a:solidFill>
                  <a:schemeClr val="tx1"/>
                </a:solidFill>
                <a:latin typeface="Montserrat Light" panose="00000400000000000000" pitchFamily="2" charset="-52"/>
              </a:rPr>
              <a:t>Относительно свежая</a:t>
            </a:r>
            <a:br>
              <a:rPr lang="ru-RU" b="0" dirty="0">
                <a:solidFill>
                  <a:schemeClr val="tx1"/>
                </a:solidFill>
                <a:latin typeface="Montserrat Light" panose="00000400000000000000" pitchFamily="2" charset="-52"/>
              </a:rPr>
            </a:br>
            <a:r>
              <a:rPr lang="ru-RU" b="0" dirty="0">
                <a:solidFill>
                  <a:schemeClr val="tx1"/>
                </a:solidFill>
                <a:latin typeface="Montserrat Light" panose="00000400000000000000" pitchFamily="2" charset="-52"/>
              </a:rPr>
              <a:t>версия программы 1С*</a:t>
            </a:r>
          </a:p>
        </p:txBody>
      </p:sp>
      <p:pic>
        <p:nvPicPr>
          <p:cNvPr id="7" name="Рисунок 6">
            <a:extLst>
              <a:ext uri="{FF2B5EF4-FFF2-40B4-BE49-F238E27FC236}">
                <a16:creationId xmlns:a16="http://schemas.microsoft.com/office/drawing/2014/main" id="{4592E7EE-FE65-4454-B75F-D5EDBC264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561" y="4026353"/>
            <a:ext cx="1174793" cy="1174793"/>
          </a:xfrm>
          <a:prstGeom prst="rect">
            <a:avLst/>
          </a:prstGeom>
        </p:spPr>
      </p:pic>
      <p:sp>
        <p:nvSpPr>
          <p:cNvPr id="10" name="TextBox 9">
            <a:extLst>
              <a:ext uri="{FF2B5EF4-FFF2-40B4-BE49-F238E27FC236}">
                <a16:creationId xmlns:a16="http://schemas.microsoft.com/office/drawing/2014/main" id="{67589296-1056-4A3B-8301-A7007EB09883}"/>
              </a:ext>
            </a:extLst>
          </p:cNvPr>
          <p:cNvSpPr txBox="1"/>
          <p:nvPr/>
        </p:nvSpPr>
        <p:spPr>
          <a:xfrm>
            <a:off x="5724780" y="4198251"/>
            <a:ext cx="2232248" cy="738664"/>
          </a:xfrm>
          <a:prstGeom prst="rect">
            <a:avLst/>
          </a:prstGeom>
          <a:noFill/>
        </p:spPr>
        <p:txBody>
          <a:bodyPr wrap="square" rtlCol="0">
            <a:spAutoFit/>
          </a:bodyPr>
          <a:lstStyle/>
          <a:p>
            <a:r>
              <a:rPr lang="ru-RU" b="0" dirty="0">
                <a:solidFill>
                  <a:schemeClr val="tx1"/>
                </a:solidFill>
                <a:latin typeface="Montserrat Light" panose="00000400000000000000" pitchFamily="2" charset="-52"/>
              </a:rPr>
              <a:t>Автозагрузка </a:t>
            </a:r>
            <a:r>
              <a:rPr lang="ru-RU" b="0" dirty="0" err="1">
                <a:solidFill>
                  <a:schemeClr val="tx1"/>
                </a:solidFill>
                <a:latin typeface="Montserrat Light" panose="00000400000000000000" pitchFamily="2" charset="-52"/>
              </a:rPr>
              <a:t>патчей</a:t>
            </a:r>
            <a:endParaRPr lang="ru-RU" b="0" dirty="0">
              <a:solidFill>
                <a:schemeClr val="tx1"/>
              </a:solidFill>
              <a:latin typeface="Montserrat Light" panose="00000400000000000000" pitchFamily="2" charset="-52"/>
            </a:endParaRPr>
          </a:p>
        </p:txBody>
      </p:sp>
      <p:sp>
        <p:nvSpPr>
          <p:cNvPr id="8" name="TextBox 7">
            <a:extLst>
              <a:ext uri="{FF2B5EF4-FFF2-40B4-BE49-F238E27FC236}">
                <a16:creationId xmlns:a16="http://schemas.microsoft.com/office/drawing/2014/main" id="{821EF02A-1590-45A6-84E4-055514654C15}"/>
              </a:ext>
            </a:extLst>
          </p:cNvPr>
          <p:cNvSpPr txBox="1"/>
          <p:nvPr/>
        </p:nvSpPr>
        <p:spPr>
          <a:xfrm>
            <a:off x="3776753" y="4244704"/>
            <a:ext cx="501233" cy="646331"/>
          </a:xfrm>
          <a:prstGeom prst="rect">
            <a:avLst/>
          </a:prstGeom>
          <a:noFill/>
        </p:spPr>
        <p:txBody>
          <a:bodyPr wrap="square" rtlCol="0">
            <a:spAutoFit/>
          </a:bodyPr>
          <a:lstStyle/>
          <a:p>
            <a:r>
              <a:rPr lang="ru-RU" sz="3600" dirty="0">
                <a:solidFill>
                  <a:schemeClr val="tx1"/>
                </a:solidFill>
                <a:latin typeface="Montserrat Medium" panose="00000600000000000000" pitchFamily="2" charset="-52"/>
              </a:rPr>
              <a:t>+</a:t>
            </a:r>
          </a:p>
        </p:txBody>
      </p:sp>
      <p:sp>
        <p:nvSpPr>
          <p:cNvPr id="11" name="TextBox 10">
            <a:extLst>
              <a:ext uri="{FF2B5EF4-FFF2-40B4-BE49-F238E27FC236}">
                <a16:creationId xmlns:a16="http://schemas.microsoft.com/office/drawing/2014/main" id="{BA9C3CBB-57ED-4D51-9C61-56608F35996A}"/>
              </a:ext>
            </a:extLst>
          </p:cNvPr>
          <p:cNvSpPr txBox="1"/>
          <p:nvPr/>
        </p:nvSpPr>
        <p:spPr>
          <a:xfrm>
            <a:off x="7780084" y="4214053"/>
            <a:ext cx="501233" cy="646331"/>
          </a:xfrm>
          <a:prstGeom prst="rect">
            <a:avLst/>
          </a:prstGeom>
          <a:noFill/>
        </p:spPr>
        <p:txBody>
          <a:bodyPr wrap="square" rtlCol="0">
            <a:spAutoFit/>
          </a:bodyPr>
          <a:lstStyle/>
          <a:p>
            <a:r>
              <a:rPr lang="ru-RU" sz="3600" dirty="0">
                <a:solidFill>
                  <a:schemeClr val="tx1"/>
                </a:solidFill>
                <a:latin typeface="Montserrat Medium" panose="00000600000000000000" pitchFamily="2" charset="-52"/>
              </a:rPr>
              <a:t>=</a:t>
            </a:r>
          </a:p>
        </p:txBody>
      </p:sp>
      <p:sp>
        <p:nvSpPr>
          <p:cNvPr id="12" name="TextBox 11">
            <a:extLst>
              <a:ext uri="{FF2B5EF4-FFF2-40B4-BE49-F238E27FC236}">
                <a16:creationId xmlns:a16="http://schemas.microsoft.com/office/drawing/2014/main" id="{E52E2B8D-D416-489B-9552-EEF832EDBE43}"/>
              </a:ext>
            </a:extLst>
          </p:cNvPr>
          <p:cNvSpPr txBox="1"/>
          <p:nvPr/>
        </p:nvSpPr>
        <p:spPr>
          <a:xfrm>
            <a:off x="8281317" y="3816151"/>
            <a:ext cx="2232248" cy="1384995"/>
          </a:xfrm>
          <a:prstGeom prst="rect">
            <a:avLst/>
          </a:prstGeom>
          <a:noFill/>
        </p:spPr>
        <p:txBody>
          <a:bodyPr wrap="square" rtlCol="0">
            <a:spAutoFit/>
          </a:bodyPr>
          <a:lstStyle/>
          <a:p>
            <a:r>
              <a:rPr lang="ru-RU" b="0" dirty="0">
                <a:solidFill>
                  <a:schemeClr val="tx1"/>
                </a:solidFill>
                <a:latin typeface="Montserrat Light" panose="00000400000000000000" pitchFamily="2" charset="-52"/>
              </a:rPr>
              <a:t>Спокойный переход на новую версию УПД и </a:t>
            </a:r>
            <a:r>
              <a:rPr lang="ru-RU" b="0" dirty="0" err="1">
                <a:solidFill>
                  <a:schemeClr val="tx1"/>
                </a:solidFill>
                <a:latin typeface="Montserrat Light" panose="00000400000000000000" pitchFamily="2" charset="-52"/>
              </a:rPr>
              <a:t>сч</a:t>
            </a:r>
            <a:r>
              <a:rPr lang="ru-RU" b="0" dirty="0">
                <a:solidFill>
                  <a:schemeClr val="tx1"/>
                </a:solidFill>
                <a:latin typeface="Montserrat Light" panose="00000400000000000000" pitchFamily="2" charset="-52"/>
              </a:rPr>
              <a:t>-ф</a:t>
            </a:r>
          </a:p>
        </p:txBody>
      </p:sp>
      <p:sp>
        <p:nvSpPr>
          <p:cNvPr id="13" name="Прямоугольник 12">
            <a:extLst>
              <a:ext uri="{FF2B5EF4-FFF2-40B4-BE49-F238E27FC236}">
                <a16:creationId xmlns:a16="http://schemas.microsoft.com/office/drawing/2014/main" id="{58763336-12A5-40DB-921C-6E99F837E8BD}"/>
              </a:ext>
            </a:extLst>
          </p:cNvPr>
          <p:cNvSpPr/>
          <p:nvPr/>
        </p:nvSpPr>
        <p:spPr>
          <a:xfrm>
            <a:off x="328969" y="5832375"/>
            <a:ext cx="10688652" cy="415498"/>
          </a:xfrm>
          <a:prstGeom prst="rect">
            <a:avLst/>
          </a:prstGeom>
        </p:spPr>
        <p:txBody>
          <a:bodyPr wrap="square">
            <a:spAutoFit/>
          </a:bodyPr>
          <a:lstStyle/>
          <a:p>
            <a:r>
              <a:rPr lang="ru-RU" b="0" dirty="0">
                <a:solidFill>
                  <a:srgbClr val="333333"/>
                </a:solidFill>
                <a:latin typeface="Montserrat Light" panose="00000400000000000000" pitchFamily="2" charset="-52"/>
              </a:rPr>
              <a:t>*Рекомендованные версии программ в </a:t>
            </a:r>
            <a:r>
              <a:rPr lang="ru-RU" b="0" dirty="0" err="1">
                <a:solidFill>
                  <a:srgbClr val="333333"/>
                </a:solidFill>
                <a:latin typeface="Montserrat Light" panose="00000400000000000000" pitchFamily="2" charset="-52"/>
              </a:rPr>
              <a:t>инфописьме</a:t>
            </a:r>
            <a:r>
              <a:rPr lang="ru-RU" b="0" dirty="0">
                <a:solidFill>
                  <a:srgbClr val="333333"/>
                </a:solidFill>
                <a:latin typeface="Montserrat Light" panose="00000400000000000000" pitchFamily="2" charset="-52"/>
              </a:rPr>
              <a:t> </a:t>
            </a:r>
            <a:r>
              <a:rPr lang="ru-RU" dirty="0">
                <a:solidFill>
                  <a:srgbClr val="333333"/>
                </a:solidFill>
                <a:latin typeface="Montserrat Light" panose="00000400000000000000" pitchFamily="2" charset="-52"/>
              </a:rPr>
              <a:t>№32904 от 03.04.2025</a:t>
            </a:r>
            <a:endParaRPr lang="ru-RU" i="0" dirty="0">
              <a:solidFill>
                <a:srgbClr val="333333"/>
              </a:solidFill>
              <a:effectLst/>
              <a:latin typeface="Montserrat Light" panose="00000400000000000000" pitchFamily="2" charset="-52"/>
            </a:endParaRPr>
          </a:p>
        </p:txBody>
      </p:sp>
    </p:spTree>
    <p:extLst>
      <p:ext uri="{BB962C8B-B14F-4D97-AF65-F5344CB8AC3E}">
        <p14:creationId xmlns:p14="http://schemas.microsoft.com/office/powerpoint/2010/main" val="2805156229"/>
      </p:ext>
    </p:extLst>
  </p:cSld>
  <p:clrMapOvr>
    <a:masterClrMapping/>
  </p:clrMapOvr>
  <p:transition spd="slow">
    <p:strips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Прямоугольник: скругленные углы 39">
            <a:extLst>
              <a:ext uri="{FF2B5EF4-FFF2-40B4-BE49-F238E27FC236}">
                <a16:creationId xmlns:a16="http://schemas.microsoft.com/office/drawing/2014/main" id="{AE540124-6CE6-402E-A3FD-26A85AEB10B3}"/>
              </a:ext>
            </a:extLst>
          </p:cNvPr>
          <p:cNvSpPr/>
          <p:nvPr/>
        </p:nvSpPr>
        <p:spPr bwMode="auto">
          <a:xfrm>
            <a:off x="6448320" y="2217670"/>
            <a:ext cx="2769101" cy="940328"/>
          </a:xfrm>
          <a:prstGeom prst="roundRect">
            <a:avLst/>
          </a:prstGeom>
          <a:solidFill>
            <a:srgbClr val="FFDE07"/>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39" name="Прямоугольник: скругленные углы 38">
            <a:extLst>
              <a:ext uri="{FF2B5EF4-FFF2-40B4-BE49-F238E27FC236}">
                <a16:creationId xmlns:a16="http://schemas.microsoft.com/office/drawing/2014/main" id="{710DC90F-4A40-4A8E-9D52-D8012F71ED0B}"/>
              </a:ext>
            </a:extLst>
          </p:cNvPr>
          <p:cNvSpPr/>
          <p:nvPr/>
        </p:nvSpPr>
        <p:spPr bwMode="auto">
          <a:xfrm>
            <a:off x="3240758" y="2228827"/>
            <a:ext cx="1877368" cy="939252"/>
          </a:xfrm>
          <a:prstGeom prst="roundRect">
            <a:avLst/>
          </a:prstGeom>
          <a:solidFill>
            <a:srgbClr val="FFDE07"/>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38" name="Прямоугольник: скругленные углы 37">
            <a:extLst>
              <a:ext uri="{FF2B5EF4-FFF2-40B4-BE49-F238E27FC236}">
                <a16:creationId xmlns:a16="http://schemas.microsoft.com/office/drawing/2014/main" id="{293F1E00-C241-4BAE-B7F2-933D71D792AF}"/>
              </a:ext>
            </a:extLst>
          </p:cNvPr>
          <p:cNvSpPr/>
          <p:nvPr/>
        </p:nvSpPr>
        <p:spPr bwMode="auto">
          <a:xfrm>
            <a:off x="288430" y="2231975"/>
            <a:ext cx="1877368" cy="939252"/>
          </a:xfrm>
          <a:prstGeom prst="roundRect">
            <a:avLst/>
          </a:prstGeom>
          <a:solidFill>
            <a:srgbClr val="FFDE07"/>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sp>
        <p:nvSpPr>
          <p:cNvPr id="9" name="Прямоугольник 8">
            <a:extLst>
              <a:ext uri="{FF2B5EF4-FFF2-40B4-BE49-F238E27FC236}">
                <a16:creationId xmlns:a16="http://schemas.microsoft.com/office/drawing/2014/main" id="{33873F13-00F0-41E4-999C-18F4434F557D}"/>
              </a:ext>
            </a:extLst>
          </p:cNvPr>
          <p:cNvSpPr/>
          <p:nvPr/>
        </p:nvSpPr>
        <p:spPr>
          <a:xfrm>
            <a:off x="302578" y="1640007"/>
            <a:ext cx="10877194" cy="415498"/>
          </a:xfrm>
          <a:prstGeom prst="rect">
            <a:avLst/>
          </a:prstGeom>
        </p:spPr>
        <p:txBody>
          <a:bodyPr wrap="square">
            <a:spAutoFit/>
          </a:bodyPr>
          <a:lstStyle/>
          <a:p>
            <a:pPr>
              <a:spcBef>
                <a:spcPts val="0"/>
              </a:spcBef>
              <a:buClr>
                <a:srgbClr val="C00000"/>
              </a:buClr>
            </a:pPr>
            <a:r>
              <a:rPr lang="ru-RU" b="0" dirty="0">
                <a:solidFill>
                  <a:schemeClr val="tx1"/>
                </a:solidFill>
                <a:latin typeface="Montserrat SemiBold" panose="00000700000000000000" pitchFamily="2" charset="-52"/>
              </a:rPr>
              <a:t>Опубликован МК для версии Клиент ЭДО 2.9.13.41</a:t>
            </a:r>
          </a:p>
        </p:txBody>
      </p:sp>
      <p:sp>
        <p:nvSpPr>
          <p:cNvPr id="3" name="Заголовок 3">
            <a:extLst>
              <a:ext uri="{FF2B5EF4-FFF2-40B4-BE49-F238E27FC236}">
                <a16:creationId xmlns:a16="http://schemas.microsoft.com/office/drawing/2014/main" id="{FFB0E739-0BD4-439C-919A-60BD47690437}"/>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Мобильный клиент</a:t>
            </a:r>
            <a:br>
              <a:rPr lang="ru-RU" sz="2800" b="0" dirty="0">
                <a:latin typeface="Montserrat SemiBold" panose="00000700000000000000" pitchFamily="2" charset="-52"/>
              </a:rPr>
            </a:br>
            <a:r>
              <a:rPr lang="ru-RU" sz="2800" b="0" dirty="0">
                <a:latin typeface="Montserrat SemiBold" panose="00000700000000000000" pitchFamily="2" charset="-52"/>
              </a:rPr>
              <a:t>1С:Клиент ЭДО</a:t>
            </a:r>
          </a:p>
        </p:txBody>
      </p:sp>
      <p:sp>
        <p:nvSpPr>
          <p:cNvPr id="7" name="TextBox 6">
            <a:extLst>
              <a:ext uri="{FF2B5EF4-FFF2-40B4-BE49-F238E27FC236}">
                <a16:creationId xmlns:a16="http://schemas.microsoft.com/office/drawing/2014/main" id="{79ED6B87-FE12-4F36-9C63-12C876476410}"/>
              </a:ext>
            </a:extLst>
          </p:cNvPr>
          <p:cNvSpPr txBox="1"/>
          <p:nvPr/>
        </p:nvSpPr>
        <p:spPr>
          <a:xfrm>
            <a:off x="1872605" y="5556144"/>
            <a:ext cx="2218433" cy="738664"/>
          </a:xfrm>
          <a:prstGeom prst="rect">
            <a:avLst/>
          </a:prstGeom>
          <a:noFill/>
        </p:spPr>
        <p:txBody>
          <a:bodyPr wrap="square" rtlCol="0">
            <a:spAutoFit/>
          </a:bodyPr>
          <a:lstStyle/>
          <a:p>
            <a:r>
              <a:rPr lang="en-US" b="0" dirty="0">
                <a:solidFill>
                  <a:srgbClr val="292929"/>
                </a:solidFill>
                <a:latin typeface="Montserrat Medium" panose="00000600000000000000" pitchFamily="2" charset="-52"/>
              </a:rPr>
              <a:t>C</a:t>
            </a:r>
            <a:r>
              <a:rPr lang="ru-RU" b="0" dirty="0">
                <a:solidFill>
                  <a:srgbClr val="292929"/>
                </a:solidFill>
                <a:latin typeface="Montserrat Medium" panose="00000600000000000000" pitchFamily="2" charset="-52"/>
              </a:rPr>
              <a:t>качать</a:t>
            </a:r>
            <a:br>
              <a:rPr lang="ru-RU" b="0" dirty="0">
                <a:solidFill>
                  <a:srgbClr val="292929"/>
                </a:solidFill>
                <a:latin typeface="Montserrat Medium" panose="00000600000000000000" pitchFamily="2" charset="-52"/>
              </a:rPr>
            </a:br>
            <a:r>
              <a:rPr lang="ru-RU" b="0" dirty="0">
                <a:solidFill>
                  <a:srgbClr val="292929"/>
                </a:solidFill>
                <a:latin typeface="Montserrat Medium" panose="00000600000000000000" pitchFamily="2" charset="-52"/>
              </a:rPr>
              <a:t>в </a:t>
            </a:r>
            <a:r>
              <a:rPr lang="en-US" b="0" dirty="0" err="1">
                <a:solidFill>
                  <a:srgbClr val="292929"/>
                </a:solidFill>
                <a:latin typeface="Montserrat Medium" panose="00000600000000000000" pitchFamily="2" charset="-52"/>
              </a:rPr>
              <a:t>RuStore</a:t>
            </a:r>
            <a:endParaRPr lang="ru-RU" b="0" dirty="0">
              <a:solidFill>
                <a:srgbClr val="292929"/>
              </a:solidFill>
              <a:latin typeface="Montserrat Medium" panose="00000600000000000000" pitchFamily="2" charset="-52"/>
            </a:endParaRPr>
          </a:p>
        </p:txBody>
      </p:sp>
      <p:grpSp>
        <p:nvGrpSpPr>
          <p:cNvPr id="8" name="Группа 7">
            <a:extLst>
              <a:ext uri="{FF2B5EF4-FFF2-40B4-BE49-F238E27FC236}">
                <a16:creationId xmlns:a16="http://schemas.microsoft.com/office/drawing/2014/main" id="{53D917C8-27D7-4E2A-B415-59AE17BA872D}"/>
              </a:ext>
            </a:extLst>
          </p:cNvPr>
          <p:cNvGrpSpPr/>
          <p:nvPr/>
        </p:nvGrpSpPr>
        <p:grpSpPr>
          <a:xfrm>
            <a:off x="291303" y="4713507"/>
            <a:ext cx="1581302" cy="1581302"/>
            <a:chOff x="7962899" y="4829744"/>
            <a:chExt cx="1326529" cy="1326529"/>
          </a:xfrm>
        </p:grpSpPr>
        <p:sp>
          <p:nvSpPr>
            <p:cNvPr id="6" name="Прямоугольник: скругленные углы 5">
              <a:extLst>
                <a:ext uri="{FF2B5EF4-FFF2-40B4-BE49-F238E27FC236}">
                  <a16:creationId xmlns:a16="http://schemas.microsoft.com/office/drawing/2014/main" id="{07FDDD4B-16D1-445F-A323-B6D6FCA527D4}"/>
                </a:ext>
              </a:extLst>
            </p:cNvPr>
            <p:cNvSpPr/>
            <p:nvPr/>
          </p:nvSpPr>
          <p:spPr bwMode="auto">
            <a:xfrm>
              <a:off x="7962899" y="4829744"/>
              <a:ext cx="1326529" cy="1326529"/>
            </a:xfrm>
            <a:prstGeom prst="roundRect">
              <a:avLst/>
            </a:prstGeom>
            <a:solidFill>
              <a:srgbClr val="FFDE07"/>
            </a:solidFill>
            <a:ln>
              <a:noFill/>
            </a:ln>
            <a:effectLs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3"/>
                </a:buBlip>
                <a:tabLst/>
              </a:pPr>
              <a:endParaRPr kumimoji="0" lang="ru-RU" sz="2100" b="0" i="0" u="none" strike="noStrike" cap="none" normalizeH="0" baseline="0">
                <a:ln>
                  <a:noFill/>
                </a:ln>
                <a:solidFill>
                  <a:srgbClr val="006600"/>
                </a:solidFill>
                <a:effectLst/>
                <a:latin typeface="Arial" panose="020B0604020202020204" pitchFamily="34" charset="0"/>
              </a:endParaRPr>
            </a:p>
          </p:txBody>
        </p:sp>
        <p:pic>
          <p:nvPicPr>
            <p:cNvPr id="5" name="Рисунок 4">
              <a:extLst>
                <a:ext uri="{FF2B5EF4-FFF2-40B4-BE49-F238E27FC236}">
                  <a16:creationId xmlns:a16="http://schemas.microsoft.com/office/drawing/2014/main" id="{5787B31E-3CCF-4257-BC9B-E8F63C489A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236" y="4917081"/>
              <a:ext cx="1151855" cy="1151855"/>
            </a:xfrm>
            <a:prstGeom prst="rect">
              <a:avLst/>
            </a:prstGeom>
          </p:spPr>
        </p:pic>
      </p:grpSp>
      <p:pic>
        <p:nvPicPr>
          <p:cNvPr id="13" name="Рисунок 12">
            <a:extLst>
              <a:ext uri="{FF2B5EF4-FFF2-40B4-BE49-F238E27FC236}">
                <a16:creationId xmlns:a16="http://schemas.microsoft.com/office/drawing/2014/main" id="{E81DE014-53B7-4620-B192-AC8F655C3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437" y="2289764"/>
            <a:ext cx="878315" cy="878315"/>
          </a:xfrm>
          <a:prstGeom prst="rect">
            <a:avLst/>
          </a:prstGeom>
        </p:spPr>
      </p:pic>
      <p:pic>
        <p:nvPicPr>
          <p:cNvPr id="15" name="Рисунок 14">
            <a:extLst>
              <a:ext uri="{FF2B5EF4-FFF2-40B4-BE49-F238E27FC236}">
                <a16:creationId xmlns:a16="http://schemas.microsoft.com/office/drawing/2014/main" id="{D8A75078-B112-4A5D-A08C-F40D6CBD0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534" y="2330913"/>
            <a:ext cx="795383" cy="795383"/>
          </a:xfrm>
          <a:prstGeom prst="rect">
            <a:avLst/>
          </a:prstGeom>
        </p:spPr>
      </p:pic>
      <p:sp>
        <p:nvSpPr>
          <p:cNvPr id="16" name="TextBox 15">
            <a:extLst>
              <a:ext uri="{FF2B5EF4-FFF2-40B4-BE49-F238E27FC236}">
                <a16:creationId xmlns:a16="http://schemas.microsoft.com/office/drawing/2014/main" id="{1AEB1ABB-B567-49FD-9B98-DAB64B06674B}"/>
              </a:ext>
            </a:extLst>
          </p:cNvPr>
          <p:cNvSpPr txBox="1"/>
          <p:nvPr/>
        </p:nvSpPr>
        <p:spPr>
          <a:xfrm>
            <a:off x="288430" y="3296712"/>
            <a:ext cx="2448272" cy="1061829"/>
          </a:xfrm>
          <a:prstGeom prst="rect">
            <a:avLst/>
          </a:prstGeom>
          <a:noFill/>
        </p:spPr>
        <p:txBody>
          <a:bodyPr wrap="square" rtlCol="0">
            <a:spAutoFit/>
          </a:bodyPr>
          <a:lstStyle/>
          <a:p>
            <a:r>
              <a:rPr lang="ru-RU" b="0" dirty="0">
                <a:solidFill>
                  <a:srgbClr val="292929"/>
                </a:solidFill>
                <a:latin typeface="Montserrat Medium" panose="00000600000000000000" pitchFamily="2" charset="-52"/>
              </a:rPr>
              <a:t>Подписание </a:t>
            </a:r>
            <a:r>
              <a:rPr lang="en-US" b="0" dirty="0">
                <a:solidFill>
                  <a:srgbClr val="292929"/>
                </a:solidFill>
                <a:latin typeface="Montserrat Medium" panose="00000600000000000000" pitchFamily="2" charset="-52"/>
              </a:rPr>
              <a:t>NFC </a:t>
            </a:r>
            <a:r>
              <a:rPr lang="ru-RU" b="0" dirty="0">
                <a:solidFill>
                  <a:srgbClr val="292929"/>
                </a:solidFill>
                <a:latin typeface="Montserrat Medium" panose="00000600000000000000" pitchFamily="2" charset="-52"/>
              </a:rPr>
              <a:t>или </a:t>
            </a:r>
            <a:r>
              <a:rPr lang="en-US" b="0" dirty="0">
                <a:solidFill>
                  <a:srgbClr val="292929"/>
                </a:solidFill>
                <a:latin typeface="Montserrat Medium" panose="00000600000000000000" pitchFamily="2" charset="-52"/>
              </a:rPr>
              <a:t>USB </a:t>
            </a:r>
            <a:r>
              <a:rPr lang="ru-RU" b="0" dirty="0">
                <a:solidFill>
                  <a:srgbClr val="292929"/>
                </a:solidFill>
                <a:latin typeface="Montserrat Medium" panose="00000600000000000000" pitchFamily="2" charset="-52"/>
              </a:rPr>
              <a:t>токеном</a:t>
            </a:r>
          </a:p>
        </p:txBody>
      </p:sp>
      <p:pic>
        <p:nvPicPr>
          <p:cNvPr id="20" name="Рисунок 19">
            <a:extLst>
              <a:ext uri="{FF2B5EF4-FFF2-40B4-BE49-F238E27FC236}">
                <a16:creationId xmlns:a16="http://schemas.microsoft.com/office/drawing/2014/main" id="{82C49BAE-9CFF-4190-8B62-527C0457A6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2361" y="2305036"/>
            <a:ext cx="796589" cy="796589"/>
          </a:xfrm>
          <a:prstGeom prst="rect">
            <a:avLst/>
          </a:prstGeom>
        </p:spPr>
      </p:pic>
      <p:sp>
        <p:nvSpPr>
          <p:cNvPr id="21" name="TextBox 20">
            <a:extLst>
              <a:ext uri="{FF2B5EF4-FFF2-40B4-BE49-F238E27FC236}">
                <a16:creationId xmlns:a16="http://schemas.microsoft.com/office/drawing/2014/main" id="{C8D9A1BF-8591-420A-BF21-8B932B71A427}"/>
              </a:ext>
            </a:extLst>
          </p:cNvPr>
          <p:cNvSpPr txBox="1"/>
          <p:nvPr/>
        </p:nvSpPr>
        <p:spPr>
          <a:xfrm>
            <a:off x="3168750" y="3300860"/>
            <a:ext cx="2693107" cy="738664"/>
          </a:xfrm>
          <a:prstGeom prst="rect">
            <a:avLst/>
          </a:prstGeom>
          <a:noFill/>
        </p:spPr>
        <p:txBody>
          <a:bodyPr wrap="square" rtlCol="0">
            <a:spAutoFit/>
          </a:bodyPr>
          <a:lstStyle/>
          <a:p>
            <a:r>
              <a:rPr lang="en-US" b="0" dirty="0">
                <a:solidFill>
                  <a:srgbClr val="292929"/>
                </a:solidFill>
                <a:latin typeface="Montserrat Medium" panose="00000600000000000000" pitchFamily="2" charset="-52"/>
              </a:rPr>
              <a:t>Android – </a:t>
            </a:r>
            <a:r>
              <a:rPr lang="ru-RU" b="0" dirty="0">
                <a:solidFill>
                  <a:srgbClr val="292929"/>
                </a:solidFill>
                <a:latin typeface="Montserrat Medium" panose="00000600000000000000" pitchFamily="2" charset="-52"/>
              </a:rPr>
              <a:t>уже</a:t>
            </a:r>
          </a:p>
          <a:p>
            <a:r>
              <a:rPr lang="en-US" b="0" dirty="0">
                <a:solidFill>
                  <a:srgbClr val="292929"/>
                </a:solidFill>
                <a:latin typeface="Montserrat Medium" panose="00000600000000000000" pitchFamily="2" charset="-52"/>
              </a:rPr>
              <a:t>IOS – </a:t>
            </a:r>
            <a:r>
              <a:rPr lang="ru-RU" sz="2000" b="0" dirty="0">
                <a:solidFill>
                  <a:srgbClr val="292929"/>
                </a:solidFill>
                <a:latin typeface="Montserrat Medium" panose="00000600000000000000" pitchFamily="2" charset="-52"/>
              </a:rPr>
              <a:t>публикация</a:t>
            </a:r>
          </a:p>
        </p:txBody>
      </p:sp>
      <p:sp>
        <p:nvSpPr>
          <p:cNvPr id="30" name="TextBox 29">
            <a:extLst>
              <a:ext uri="{FF2B5EF4-FFF2-40B4-BE49-F238E27FC236}">
                <a16:creationId xmlns:a16="http://schemas.microsoft.com/office/drawing/2014/main" id="{DA6A1392-D4E9-43C6-9FD6-A6D5997513B8}"/>
              </a:ext>
            </a:extLst>
          </p:cNvPr>
          <p:cNvSpPr txBox="1"/>
          <p:nvPr/>
        </p:nvSpPr>
        <p:spPr>
          <a:xfrm>
            <a:off x="6337101" y="3240087"/>
            <a:ext cx="4968552" cy="2031325"/>
          </a:xfrm>
          <a:prstGeom prst="rect">
            <a:avLst/>
          </a:prstGeom>
          <a:noFill/>
        </p:spPr>
        <p:txBody>
          <a:bodyPr wrap="square" rtlCol="0">
            <a:spAutoFit/>
          </a:bodyPr>
          <a:lstStyle/>
          <a:p>
            <a:pPr marL="342900" indent="-342900">
              <a:buClr>
                <a:srgbClr val="C00000"/>
              </a:buClr>
              <a:buFont typeface="Futura PT Demi" panose="020B0702020204020303" pitchFamily="34" charset="0"/>
              <a:buChar char="»"/>
            </a:pPr>
            <a:r>
              <a:rPr lang="ru-RU" b="0" dirty="0">
                <a:solidFill>
                  <a:srgbClr val="292929"/>
                </a:solidFill>
                <a:latin typeface="Montserrat Medium" panose="00000600000000000000" pitchFamily="2" charset="-52"/>
              </a:rPr>
              <a:t>Рабочее место с фильтром документов</a:t>
            </a:r>
          </a:p>
          <a:p>
            <a:pPr marL="342900" indent="-342900">
              <a:buClr>
                <a:srgbClr val="C00000"/>
              </a:buClr>
              <a:buFont typeface="Futura PT Demi" panose="020B0702020204020303" pitchFamily="34" charset="0"/>
              <a:buChar char="»"/>
            </a:pPr>
            <a:r>
              <a:rPr lang="ru-RU" b="0" dirty="0">
                <a:solidFill>
                  <a:srgbClr val="292929"/>
                </a:solidFill>
                <a:latin typeface="Montserrat Medium" panose="00000600000000000000" pitchFamily="2" charset="-52"/>
              </a:rPr>
              <a:t>Предпросмотр документов</a:t>
            </a:r>
          </a:p>
          <a:p>
            <a:pPr marL="342900" indent="-342900">
              <a:buClr>
                <a:srgbClr val="C00000"/>
              </a:buClr>
              <a:buFont typeface="Futura PT Demi" panose="020B0702020204020303" pitchFamily="34" charset="0"/>
              <a:buChar char="»"/>
            </a:pPr>
            <a:r>
              <a:rPr lang="ru-RU" b="0" dirty="0">
                <a:solidFill>
                  <a:srgbClr val="292929"/>
                </a:solidFill>
                <a:latin typeface="Montserrat Medium" panose="00000600000000000000" pitchFamily="2" charset="-52"/>
              </a:rPr>
              <a:t>Подписание исходящих</a:t>
            </a:r>
          </a:p>
          <a:p>
            <a:pPr marL="342900" indent="-342900">
              <a:buClr>
                <a:srgbClr val="C00000"/>
              </a:buClr>
              <a:buFont typeface="Futura PT Demi" panose="020B0702020204020303" pitchFamily="34" charset="0"/>
              <a:buChar char="»"/>
            </a:pPr>
            <a:r>
              <a:rPr lang="ru-RU" b="0" dirty="0">
                <a:solidFill>
                  <a:srgbClr val="292929"/>
                </a:solidFill>
                <a:latin typeface="Montserrat Medium" panose="00000600000000000000" pitchFamily="2" charset="-52"/>
              </a:rPr>
              <a:t>Подписание/отклонение/ан-</a:t>
            </a:r>
            <a:r>
              <a:rPr lang="ru-RU" b="0" dirty="0" err="1">
                <a:solidFill>
                  <a:srgbClr val="292929"/>
                </a:solidFill>
                <a:latin typeface="Montserrat Medium" panose="00000600000000000000" pitchFamily="2" charset="-52"/>
              </a:rPr>
              <a:t>нулирование</a:t>
            </a:r>
            <a:r>
              <a:rPr lang="ru-RU" b="0" dirty="0">
                <a:solidFill>
                  <a:srgbClr val="292929"/>
                </a:solidFill>
                <a:latin typeface="Montserrat Medium" panose="00000600000000000000" pitchFamily="2" charset="-52"/>
              </a:rPr>
              <a:t> входящих</a:t>
            </a:r>
          </a:p>
        </p:txBody>
      </p:sp>
      <p:sp>
        <p:nvSpPr>
          <p:cNvPr id="34" name="TextBox 33">
            <a:extLst>
              <a:ext uri="{FF2B5EF4-FFF2-40B4-BE49-F238E27FC236}">
                <a16:creationId xmlns:a16="http://schemas.microsoft.com/office/drawing/2014/main" id="{1AA79832-1C18-4A0F-B56B-781797D940F3}"/>
              </a:ext>
            </a:extLst>
          </p:cNvPr>
          <p:cNvSpPr txBox="1"/>
          <p:nvPr/>
        </p:nvSpPr>
        <p:spPr>
          <a:xfrm>
            <a:off x="6472958" y="2489207"/>
            <a:ext cx="2530152" cy="461665"/>
          </a:xfrm>
          <a:prstGeom prst="rect">
            <a:avLst/>
          </a:prstGeom>
          <a:noFill/>
        </p:spPr>
        <p:txBody>
          <a:bodyPr wrap="square" rtlCol="0">
            <a:spAutoFit/>
          </a:bodyPr>
          <a:lstStyle/>
          <a:p>
            <a:r>
              <a:rPr lang="ru-RU" sz="2400" dirty="0">
                <a:solidFill>
                  <a:srgbClr val="292929"/>
                </a:solidFill>
                <a:latin typeface="Montserrat SemiBold" panose="00000700000000000000" pitchFamily="2" charset="-52"/>
              </a:rPr>
              <a:t>Возможности:</a:t>
            </a:r>
          </a:p>
        </p:txBody>
      </p:sp>
      <p:pic>
        <p:nvPicPr>
          <p:cNvPr id="37" name="Рисунок 36">
            <a:extLst>
              <a:ext uri="{FF2B5EF4-FFF2-40B4-BE49-F238E27FC236}">
                <a16:creationId xmlns:a16="http://schemas.microsoft.com/office/drawing/2014/main" id="{B5B37F95-1ACC-48E1-84D1-85ED435A08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0189" y="2303983"/>
            <a:ext cx="795383" cy="795383"/>
          </a:xfrm>
          <a:prstGeom prst="rect">
            <a:avLst/>
          </a:prstGeom>
        </p:spPr>
      </p:pic>
      <p:sp>
        <p:nvSpPr>
          <p:cNvPr id="41" name="TextBox 40">
            <a:extLst>
              <a:ext uri="{FF2B5EF4-FFF2-40B4-BE49-F238E27FC236}">
                <a16:creationId xmlns:a16="http://schemas.microsoft.com/office/drawing/2014/main" id="{025E75B9-904A-4486-BCFB-13CAD637521A}"/>
              </a:ext>
            </a:extLst>
          </p:cNvPr>
          <p:cNvSpPr txBox="1"/>
          <p:nvPr/>
        </p:nvSpPr>
        <p:spPr>
          <a:xfrm>
            <a:off x="4125572" y="5572459"/>
            <a:ext cx="7105200" cy="738664"/>
          </a:xfrm>
          <a:prstGeom prst="rect">
            <a:avLst/>
          </a:prstGeom>
          <a:noFill/>
        </p:spPr>
        <p:txBody>
          <a:bodyPr wrap="square" rtlCol="0">
            <a:spAutoFit/>
          </a:bodyPr>
          <a:lstStyle/>
          <a:p>
            <a:r>
              <a:rPr lang="ru-RU" b="0" dirty="0">
                <a:solidFill>
                  <a:srgbClr val="292929"/>
                </a:solidFill>
                <a:latin typeface="Montserrat SemiBold" panose="00000700000000000000" pitchFamily="2" charset="-52"/>
              </a:rPr>
              <a:t>Сейчас принимаем заявки на пилоты, адрес </a:t>
            </a:r>
            <a:r>
              <a:rPr lang="en-US" b="0" dirty="0">
                <a:solidFill>
                  <a:srgbClr val="292929"/>
                </a:solidFill>
                <a:latin typeface="Montserrat SemiBold" panose="00000700000000000000" pitchFamily="2" charset="-52"/>
              </a:rPr>
              <a:t>doc@1c.ru</a:t>
            </a:r>
            <a:endParaRPr lang="ru-RU" b="0" dirty="0">
              <a:solidFill>
                <a:srgbClr val="292929"/>
              </a:solidFill>
              <a:latin typeface="Montserrat SemiBold" panose="00000700000000000000" pitchFamily="2" charset="-52"/>
            </a:endParaRPr>
          </a:p>
        </p:txBody>
      </p:sp>
    </p:spTree>
    <p:extLst>
      <p:ext uri="{BB962C8B-B14F-4D97-AF65-F5344CB8AC3E}">
        <p14:creationId xmlns:p14="http://schemas.microsoft.com/office/powerpoint/2010/main" val="3231682649"/>
      </p:ext>
    </p:extLst>
  </p:cSld>
  <p:clrMapOvr>
    <a:masterClrMapping/>
  </p:clrMapOvr>
  <p:transition spd="slow">
    <p:strips dir="l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3">
            <a:extLst>
              <a:ext uri="{FF2B5EF4-FFF2-40B4-BE49-F238E27FC236}">
                <a16:creationId xmlns:a16="http://schemas.microsoft.com/office/drawing/2014/main" id="{00B925E3-B852-4DE1-A213-414A64FFE407}"/>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Мобильный клиент</a:t>
            </a:r>
            <a:br>
              <a:rPr lang="ru-RU" sz="2800" b="0" dirty="0">
                <a:latin typeface="Montserrat SemiBold" panose="00000700000000000000" pitchFamily="2" charset="-52"/>
              </a:rPr>
            </a:br>
            <a:r>
              <a:rPr lang="ru-RU" sz="2800" b="0" dirty="0">
                <a:latin typeface="Montserrat SemiBold" panose="00000700000000000000" pitchFamily="2" charset="-52"/>
              </a:rPr>
              <a:t>1С:Клиент ЭДО</a:t>
            </a:r>
          </a:p>
        </p:txBody>
      </p:sp>
      <p:pic>
        <p:nvPicPr>
          <p:cNvPr id="4" name="Рисунок 3">
            <a:extLst>
              <a:ext uri="{FF2B5EF4-FFF2-40B4-BE49-F238E27FC236}">
                <a16:creationId xmlns:a16="http://schemas.microsoft.com/office/drawing/2014/main" id="{961FC2AE-3CD4-4BDF-9432-DA0E305EA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222" y="1264529"/>
            <a:ext cx="2956521" cy="5256038"/>
          </a:xfrm>
          <a:prstGeom prst="rect">
            <a:avLst/>
          </a:prstGeom>
        </p:spPr>
      </p:pic>
      <p:pic>
        <p:nvPicPr>
          <p:cNvPr id="6" name="Рисунок 5">
            <a:extLst>
              <a:ext uri="{FF2B5EF4-FFF2-40B4-BE49-F238E27FC236}">
                <a16:creationId xmlns:a16="http://schemas.microsoft.com/office/drawing/2014/main" id="{62C878A4-F7A9-49F0-8661-4C5C2A046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836" y="1264529"/>
            <a:ext cx="2956521" cy="5256038"/>
          </a:xfrm>
          <a:prstGeom prst="rect">
            <a:avLst/>
          </a:prstGeom>
        </p:spPr>
      </p:pic>
      <p:pic>
        <p:nvPicPr>
          <p:cNvPr id="8" name="Рисунок 7">
            <a:extLst>
              <a:ext uri="{FF2B5EF4-FFF2-40B4-BE49-F238E27FC236}">
                <a16:creationId xmlns:a16="http://schemas.microsoft.com/office/drawing/2014/main" id="{F7CC3FD0-2A39-46C1-B865-7844DA2B7C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8214" y="1264529"/>
            <a:ext cx="2956521" cy="5256038"/>
          </a:xfrm>
          <a:prstGeom prst="rect">
            <a:avLst/>
          </a:prstGeom>
        </p:spPr>
      </p:pic>
      <p:sp>
        <p:nvSpPr>
          <p:cNvPr id="9" name="TextBox 8">
            <a:extLst>
              <a:ext uri="{FF2B5EF4-FFF2-40B4-BE49-F238E27FC236}">
                <a16:creationId xmlns:a16="http://schemas.microsoft.com/office/drawing/2014/main" id="{7008E70E-7346-4676-B0F6-7F20C7231477}"/>
              </a:ext>
            </a:extLst>
          </p:cNvPr>
          <p:cNvSpPr txBox="1"/>
          <p:nvPr/>
        </p:nvSpPr>
        <p:spPr>
          <a:xfrm>
            <a:off x="1903499" y="5662022"/>
            <a:ext cx="2448272" cy="738664"/>
          </a:xfrm>
          <a:prstGeom prst="rect">
            <a:avLst/>
          </a:prstGeom>
          <a:noFill/>
        </p:spPr>
        <p:txBody>
          <a:bodyPr wrap="square" rtlCol="0">
            <a:spAutoFit/>
          </a:bodyPr>
          <a:lstStyle/>
          <a:p>
            <a:r>
              <a:rPr lang="ru-RU" b="0" dirty="0">
                <a:solidFill>
                  <a:srgbClr val="292929"/>
                </a:solidFill>
                <a:latin typeface="Montserrat Medium" panose="00000600000000000000" pitchFamily="2" charset="-52"/>
              </a:rPr>
              <a:t>Список документов</a:t>
            </a:r>
          </a:p>
        </p:txBody>
      </p:sp>
      <p:sp>
        <p:nvSpPr>
          <p:cNvPr id="10" name="TextBox 9">
            <a:extLst>
              <a:ext uri="{FF2B5EF4-FFF2-40B4-BE49-F238E27FC236}">
                <a16:creationId xmlns:a16="http://schemas.microsoft.com/office/drawing/2014/main" id="{9274FACD-F678-4BD6-9C72-1147D3151485}"/>
              </a:ext>
            </a:extLst>
          </p:cNvPr>
          <p:cNvSpPr txBox="1"/>
          <p:nvPr/>
        </p:nvSpPr>
        <p:spPr>
          <a:xfrm>
            <a:off x="4704085" y="5662022"/>
            <a:ext cx="2448272" cy="738664"/>
          </a:xfrm>
          <a:prstGeom prst="rect">
            <a:avLst/>
          </a:prstGeom>
          <a:noFill/>
        </p:spPr>
        <p:txBody>
          <a:bodyPr wrap="square" rtlCol="0">
            <a:spAutoFit/>
          </a:bodyPr>
          <a:lstStyle/>
          <a:p>
            <a:r>
              <a:rPr lang="ru-RU" b="0" dirty="0">
                <a:solidFill>
                  <a:srgbClr val="292929"/>
                </a:solidFill>
                <a:latin typeface="Montserrat Medium" panose="00000600000000000000" pitchFamily="2" charset="-52"/>
              </a:rPr>
              <a:t>Карточка документа</a:t>
            </a:r>
          </a:p>
        </p:txBody>
      </p:sp>
      <p:sp>
        <p:nvSpPr>
          <p:cNvPr id="11" name="TextBox 10">
            <a:extLst>
              <a:ext uri="{FF2B5EF4-FFF2-40B4-BE49-F238E27FC236}">
                <a16:creationId xmlns:a16="http://schemas.microsoft.com/office/drawing/2014/main" id="{7C328E4F-2078-4054-9804-9F1FE70DD699}"/>
              </a:ext>
            </a:extLst>
          </p:cNvPr>
          <p:cNvSpPr txBox="1"/>
          <p:nvPr/>
        </p:nvSpPr>
        <p:spPr>
          <a:xfrm>
            <a:off x="7456463" y="5662022"/>
            <a:ext cx="2448272" cy="415498"/>
          </a:xfrm>
          <a:prstGeom prst="rect">
            <a:avLst/>
          </a:prstGeom>
          <a:noFill/>
        </p:spPr>
        <p:txBody>
          <a:bodyPr wrap="square" rtlCol="0">
            <a:spAutoFit/>
          </a:bodyPr>
          <a:lstStyle/>
          <a:p>
            <a:r>
              <a:rPr lang="ru-RU" b="0" dirty="0">
                <a:solidFill>
                  <a:srgbClr val="292929"/>
                </a:solidFill>
                <a:latin typeface="Montserrat Medium" panose="00000600000000000000" pitchFamily="2" charset="-52"/>
              </a:rPr>
              <a:t>Подписание</a:t>
            </a:r>
          </a:p>
        </p:txBody>
      </p:sp>
    </p:spTree>
    <p:extLst>
      <p:ext uri="{BB962C8B-B14F-4D97-AF65-F5344CB8AC3E}">
        <p14:creationId xmlns:p14="http://schemas.microsoft.com/office/powerpoint/2010/main" val="3188687638"/>
      </p:ext>
    </p:extLst>
  </p:cSld>
  <p:clrMapOvr>
    <a:masterClrMapping/>
  </p:clrMapOvr>
  <p:transition spd="slow">
    <p:strips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D205FB0D-656C-45C2-8FEF-C77744DCB45D}"/>
              </a:ext>
            </a:extLst>
          </p:cNvPr>
          <p:cNvGrpSpPr/>
          <p:nvPr/>
        </p:nvGrpSpPr>
        <p:grpSpPr>
          <a:xfrm>
            <a:off x="216421" y="835655"/>
            <a:ext cx="4752528" cy="2908488"/>
            <a:chOff x="1152525" y="689043"/>
            <a:chExt cx="4752528" cy="2908488"/>
          </a:xfrm>
        </p:grpSpPr>
        <p:sp>
          <p:nvSpPr>
            <p:cNvPr id="5" name="TextBox 4">
              <a:extLst>
                <a:ext uri="{FF2B5EF4-FFF2-40B4-BE49-F238E27FC236}">
                  <a16:creationId xmlns:a16="http://schemas.microsoft.com/office/drawing/2014/main" id="{2B0D7151-5461-4C33-8639-EA3E89D4487D}"/>
                </a:ext>
              </a:extLst>
            </p:cNvPr>
            <p:cNvSpPr txBox="1"/>
            <p:nvPr/>
          </p:nvSpPr>
          <p:spPr>
            <a:xfrm>
              <a:off x="1152525" y="689043"/>
              <a:ext cx="3240360" cy="2400657"/>
            </a:xfrm>
            <a:prstGeom prst="rect">
              <a:avLst/>
            </a:prstGeom>
            <a:noFill/>
          </p:spPr>
          <p:txBody>
            <a:bodyPr wrap="square" rtlCol="0">
              <a:spAutoFit/>
            </a:bodyPr>
            <a:lstStyle/>
            <a:p>
              <a:r>
                <a:rPr lang="ru-RU" sz="15000" dirty="0">
                  <a:solidFill>
                    <a:srgbClr val="FFDE07"/>
                  </a:solidFill>
                  <a:latin typeface="Montserrat Black" panose="00000A00000000000000" pitchFamily="2" charset="-52"/>
                </a:rPr>
                <a:t>01</a:t>
              </a:r>
            </a:p>
          </p:txBody>
        </p:sp>
        <p:sp>
          <p:nvSpPr>
            <p:cNvPr id="6" name="TextBox 5">
              <a:extLst>
                <a:ext uri="{FF2B5EF4-FFF2-40B4-BE49-F238E27FC236}">
                  <a16:creationId xmlns:a16="http://schemas.microsoft.com/office/drawing/2014/main" id="{CC565BE6-69B4-4D17-B33C-108E628FFC18}"/>
                </a:ext>
              </a:extLst>
            </p:cNvPr>
            <p:cNvSpPr txBox="1"/>
            <p:nvPr/>
          </p:nvSpPr>
          <p:spPr>
            <a:xfrm>
              <a:off x="2412665" y="1627761"/>
              <a:ext cx="3492388" cy="1969770"/>
            </a:xfrm>
            <a:prstGeom prst="rect">
              <a:avLst/>
            </a:prstGeom>
            <a:noFill/>
          </p:spPr>
          <p:txBody>
            <a:bodyPr wrap="square" rtlCol="0">
              <a:spAutoFit/>
            </a:bodyPr>
            <a:lstStyle/>
            <a:p>
              <a:r>
                <a:rPr lang="ru-RU" altLang="ru-RU" dirty="0">
                  <a:solidFill>
                    <a:schemeClr val="tx1"/>
                  </a:solidFill>
                  <a:latin typeface="Montserrat Medium" panose="00000600000000000000" pitchFamily="2" charset="-52"/>
                </a:rPr>
                <a:t>Выпущена пилотная версия</a:t>
              </a:r>
            </a:p>
            <a:p>
              <a:pPr marL="285750" indent="-285750">
                <a:buClr>
                  <a:srgbClr val="C00000"/>
                </a:buClr>
                <a:buFont typeface="Futura PT Demi" panose="020B0702020204020303" pitchFamily="34" charset="0"/>
                <a:buChar char="»"/>
              </a:pPr>
              <a:r>
                <a:rPr lang="en-US" altLang="ru-RU" sz="1600" b="0" dirty="0">
                  <a:solidFill>
                    <a:schemeClr val="tx1"/>
                  </a:solidFill>
                  <a:latin typeface="Montserrat Light" panose="00000400000000000000" pitchFamily="2" charset="-52"/>
                </a:rPr>
                <a:t>1</a:t>
              </a:r>
              <a:r>
                <a:rPr lang="ru-RU" altLang="ru-RU" sz="1600" b="0" dirty="0">
                  <a:solidFill>
                    <a:schemeClr val="tx1"/>
                  </a:solidFill>
                  <a:latin typeface="Montserrat Light" panose="00000400000000000000" pitchFamily="2" charset="-52"/>
                </a:rPr>
                <a:t>С:Библиотека электронных документов</a:t>
              </a:r>
              <a:r>
                <a:rPr lang="en-US" altLang="ru-RU" sz="1600" b="0" dirty="0">
                  <a:solidFill>
                    <a:schemeClr val="tx1"/>
                  </a:solidFill>
                  <a:latin typeface="Montserrat Light" panose="00000400000000000000" pitchFamily="2" charset="-52"/>
                </a:rPr>
                <a:t> 1</a:t>
              </a:r>
              <a:r>
                <a:rPr lang="ru-RU" altLang="ru-RU" sz="1600" b="0" dirty="0">
                  <a:solidFill>
                    <a:schemeClr val="tx1"/>
                  </a:solidFill>
                  <a:latin typeface="Montserrat Light" panose="00000400000000000000" pitchFamily="2" charset="-52"/>
                </a:rPr>
                <a:t>.9.13.41</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1С:Клиент ЭДО 2.9.13.41</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Уже встроено почти во все учетные конфигурации 1С</a:t>
              </a:r>
            </a:p>
          </p:txBody>
        </p:sp>
      </p:grpSp>
      <p:grpSp>
        <p:nvGrpSpPr>
          <p:cNvPr id="7" name="Группа 6">
            <a:extLst>
              <a:ext uri="{FF2B5EF4-FFF2-40B4-BE49-F238E27FC236}">
                <a16:creationId xmlns:a16="http://schemas.microsoft.com/office/drawing/2014/main" id="{DDB788A5-E3BC-4B67-A6F4-4699659D9BC5}"/>
              </a:ext>
            </a:extLst>
          </p:cNvPr>
          <p:cNvGrpSpPr/>
          <p:nvPr/>
        </p:nvGrpSpPr>
        <p:grpSpPr>
          <a:xfrm>
            <a:off x="6049069" y="1785416"/>
            <a:ext cx="5259512" cy="4801314"/>
            <a:chOff x="6694213" y="1941738"/>
            <a:chExt cx="5259512" cy="4801314"/>
          </a:xfrm>
        </p:grpSpPr>
        <p:sp>
          <p:nvSpPr>
            <p:cNvPr id="8" name="TextBox 7">
              <a:extLst>
                <a:ext uri="{FF2B5EF4-FFF2-40B4-BE49-F238E27FC236}">
                  <a16:creationId xmlns:a16="http://schemas.microsoft.com/office/drawing/2014/main" id="{0F506D94-099A-42EB-B48D-ABD8F4F69238}"/>
                </a:ext>
              </a:extLst>
            </p:cNvPr>
            <p:cNvSpPr txBox="1"/>
            <p:nvPr/>
          </p:nvSpPr>
          <p:spPr>
            <a:xfrm>
              <a:off x="6694213" y="1941738"/>
              <a:ext cx="3240360" cy="2400657"/>
            </a:xfrm>
            <a:prstGeom prst="rect">
              <a:avLst/>
            </a:prstGeom>
            <a:noFill/>
          </p:spPr>
          <p:txBody>
            <a:bodyPr wrap="square" rtlCol="0">
              <a:spAutoFit/>
            </a:bodyPr>
            <a:lstStyle>
              <a:defPPr>
                <a:defRPr lang="en-US"/>
              </a:defPPr>
              <a:lvl1pPr>
                <a:defRPr sz="15000">
                  <a:solidFill>
                    <a:srgbClr val="FFDE07"/>
                  </a:solidFill>
                  <a:latin typeface="Montserrat Black" panose="00000A00000000000000" pitchFamily="2" charset="-52"/>
                </a:defRPr>
              </a:lvl1pPr>
            </a:lstStyle>
            <a:p>
              <a:r>
                <a:rPr lang="ru-RU" dirty="0"/>
                <a:t>02</a:t>
              </a:r>
            </a:p>
          </p:txBody>
        </p:sp>
        <p:sp>
          <p:nvSpPr>
            <p:cNvPr id="9" name="TextBox 8">
              <a:extLst>
                <a:ext uri="{FF2B5EF4-FFF2-40B4-BE49-F238E27FC236}">
                  <a16:creationId xmlns:a16="http://schemas.microsoft.com/office/drawing/2014/main" id="{BBB848E7-59D4-47FF-B56B-8BB5D7806468}"/>
                </a:ext>
              </a:extLst>
            </p:cNvPr>
            <p:cNvSpPr txBox="1"/>
            <p:nvPr/>
          </p:nvSpPr>
          <p:spPr>
            <a:xfrm>
              <a:off x="7954353" y="2880456"/>
              <a:ext cx="3999372" cy="3862596"/>
            </a:xfrm>
            <a:prstGeom prst="rect">
              <a:avLst/>
            </a:prstGeom>
          </p:spPr>
          <p:txBody>
            <a:bodyPr wrap="square" rtlCol="0">
              <a:spAutoFit/>
            </a:bodyPr>
            <a:lstStyle/>
            <a:p>
              <a:r>
                <a:rPr lang="ru-RU" dirty="0">
                  <a:solidFill>
                    <a:schemeClr val="tx1"/>
                  </a:solidFill>
                  <a:latin typeface="Montserrat Medium" panose="00000600000000000000" pitchFamily="2" charset="-52"/>
                </a:rPr>
                <a:t>Возможности</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Использование одного идентификатора ЭДО в разных приложениях 1С</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Объединение идентификаторов ЭДО в едином центре для подписания через мобильное приложение.</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Простое восстановление архива ЭДО при подключении нового приложения 1С</a:t>
              </a:r>
              <a:endParaRPr lang="en-US" altLang="ru-RU" sz="1600" b="0" dirty="0">
                <a:solidFill>
                  <a:schemeClr val="tx1"/>
                </a:solidFill>
                <a:latin typeface="Montserrat Light" panose="00000400000000000000" pitchFamily="2" charset="-52"/>
              </a:endParaRP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Работает как в базах установленных у вас </a:t>
              </a:r>
              <a:r>
                <a:rPr lang="ru-RU" altLang="ru-RU" sz="1600" b="0" dirty="0" err="1">
                  <a:solidFill>
                    <a:schemeClr val="tx1"/>
                  </a:solidFill>
                  <a:latin typeface="Montserrat Light" panose="00000400000000000000" pitchFamily="2" charset="-52"/>
                </a:rPr>
                <a:t>On-Premise</a:t>
              </a:r>
              <a:r>
                <a:rPr lang="ru-RU" altLang="ru-RU" sz="1600" b="0" dirty="0">
                  <a:solidFill>
                    <a:schemeClr val="tx1"/>
                  </a:solidFill>
                  <a:latin typeface="Montserrat Light" panose="00000400000000000000" pitchFamily="2" charset="-52"/>
                </a:rPr>
                <a:t>, так и в облаке 1С:Fresh</a:t>
              </a:r>
            </a:p>
            <a:p>
              <a:pPr marL="285750" indent="-285750">
                <a:buClr>
                  <a:srgbClr val="C00000"/>
                </a:buClr>
                <a:buFont typeface="Futura PT Demi" panose="020B0702020204020303" pitchFamily="34" charset="0"/>
                <a:buChar char="»"/>
              </a:pPr>
              <a:endParaRPr lang="ru-RU" altLang="ru-RU" sz="1600" dirty="0">
                <a:solidFill>
                  <a:schemeClr val="tx1"/>
                </a:solidFill>
                <a:latin typeface="+mn-lt"/>
              </a:endParaRPr>
            </a:p>
          </p:txBody>
        </p:sp>
      </p:grpSp>
      <p:grpSp>
        <p:nvGrpSpPr>
          <p:cNvPr id="12" name="Группа 11">
            <a:extLst>
              <a:ext uri="{FF2B5EF4-FFF2-40B4-BE49-F238E27FC236}">
                <a16:creationId xmlns:a16="http://schemas.microsoft.com/office/drawing/2014/main" id="{523D7D6B-37D9-48EC-94E6-194F7AAE9328}"/>
              </a:ext>
            </a:extLst>
          </p:cNvPr>
          <p:cNvGrpSpPr/>
          <p:nvPr/>
        </p:nvGrpSpPr>
        <p:grpSpPr>
          <a:xfrm>
            <a:off x="2304653" y="3441600"/>
            <a:ext cx="4572508" cy="3077765"/>
            <a:chOff x="2448669" y="4007782"/>
            <a:chExt cx="4572508" cy="3077765"/>
          </a:xfrm>
        </p:grpSpPr>
        <p:sp>
          <p:nvSpPr>
            <p:cNvPr id="10" name="TextBox 9">
              <a:extLst>
                <a:ext uri="{FF2B5EF4-FFF2-40B4-BE49-F238E27FC236}">
                  <a16:creationId xmlns:a16="http://schemas.microsoft.com/office/drawing/2014/main" id="{D2CD9828-3D9D-494E-9734-673A609EA2EC}"/>
                </a:ext>
              </a:extLst>
            </p:cNvPr>
            <p:cNvSpPr txBox="1"/>
            <p:nvPr/>
          </p:nvSpPr>
          <p:spPr>
            <a:xfrm>
              <a:off x="2448669" y="4007782"/>
              <a:ext cx="3240360" cy="2400657"/>
            </a:xfrm>
            <a:prstGeom prst="rect">
              <a:avLst/>
            </a:prstGeom>
            <a:noFill/>
          </p:spPr>
          <p:txBody>
            <a:bodyPr wrap="square" rtlCol="0">
              <a:spAutoFit/>
            </a:bodyPr>
            <a:lstStyle>
              <a:defPPr>
                <a:defRPr lang="en-US"/>
              </a:defPPr>
              <a:lvl1pPr>
                <a:defRPr sz="15000">
                  <a:solidFill>
                    <a:srgbClr val="FFDE07"/>
                  </a:solidFill>
                  <a:latin typeface="Montserrat Black" panose="00000A00000000000000" pitchFamily="2" charset="-52"/>
                </a:defRPr>
              </a:lvl1pPr>
            </a:lstStyle>
            <a:p>
              <a:r>
                <a:rPr lang="ru-RU" dirty="0"/>
                <a:t>03</a:t>
              </a:r>
            </a:p>
          </p:txBody>
        </p:sp>
        <p:sp>
          <p:nvSpPr>
            <p:cNvPr id="11" name="TextBox 10">
              <a:extLst>
                <a:ext uri="{FF2B5EF4-FFF2-40B4-BE49-F238E27FC236}">
                  <a16:creationId xmlns:a16="http://schemas.microsoft.com/office/drawing/2014/main" id="{85B6E1FE-2297-4C53-9FC6-3AAD6BF6F657}"/>
                </a:ext>
              </a:extLst>
            </p:cNvPr>
            <p:cNvSpPr txBox="1"/>
            <p:nvPr/>
          </p:nvSpPr>
          <p:spPr>
            <a:xfrm>
              <a:off x="3780817" y="4946500"/>
              <a:ext cx="3240360" cy="2139047"/>
            </a:xfrm>
            <a:prstGeom prst="rect">
              <a:avLst/>
            </a:prstGeom>
            <a:noFill/>
          </p:spPr>
          <p:txBody>
            <a:bodyPr wrap="square" rtlCol="0">
              <a:spAutoFit/>
            </a:bodyPr>
            <a:lstStyle/>
            <a:p>
              <a:r>
                <a:rPr lang="ru-RU" altLang="ru-RU" dirty="0">
                  <a:solidFill>
                    <a:schemeClr val="tx1"/>
                  </a:solidFill>
                  <a:latin typeface="Montserrat Medium" panose="00000600000000000000" pitchFamily="2" charset="-52"/>
                </a:rPr>
                <a:t>В планах</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Выпуск финальной версии - октябрь 2025</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Перенос документов с локального ЭДО</a:t>
              </a:r>
            </a:p>
            <a:p>
              <a:pPr marL="285750" indent="-285750">
                <a:buClr>
                  <a:srgbClr val="C00000"/>
                </a:buClr>
                <a:buFont typeface="Futura PT Demi" panose="020B0702020204020303" pitchFamily="34" charset="0"/>
                <a:buChar char="»"/>
              </a:pPr>
              <a:r>
                <a:rPr lang="ru-RU" altLang="ru-RU" sz="1600" b="0" dirty="0">
                  <a:solidFill>
                    <a:schemeClr val="tx1"/>
                  </a:solidFill>
                  <a:latin typeface="Montserrat Light" panose="00000400000000000000" pitchFamily="2" charset="-52"/>
                </a:rPr>
                <a:t>Распределение документов по видам и контрагентам</a:t>
              </a:r>
            </a:p>
          </p:txBody>
        </p:sp>
      </p:grpSp>
      <p:sp>
        <p:nvSpPr>
          <p:cNvPr id="14" name="Заголовок 3">
            <a:extLst>
              <a:ext uri="{FF2B5EF4-FFF2-40B4-BE49-F238E27FC236}">
                <a16:creationId xmlns:a16="http://schemas.microsoft.com/office/drawing/2014/main" id="{85484846-3A4B-4B7C-8C55-6478D410199F}"/>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Облачный 1С-ЭДО</a:t>
            </a:r>
          </a:p>
        </p:txBody>
      </p:sp>
    </p:spTree>
    <p:extLst>
      <p:ext uri="{BB962C8B-B14F-4D97-AF65-F5344CB8AC3E}">
        <p14:creationId xmlns:p14="http://schemas.microsoft.com/office/powerpoint/2010/main" val="1055875324"/>
      </p:ext>
    </p:extLst>
  </p:cSld>
  <p:clrMapOvr>
    <a:masterClrMapping/>
  </p:clrMapOvr>
  <p:transition spd="slow">
    <p:strips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3">
            <a:extLst>
              <a:ext uri="{FF2B5EF4-FFF2-40B4-BE49-F238E27FC236}">
                <a16:creationId xmlns:a16="http://schemas.microsoft.com/office/drawing/2014/main" id="{858CB2E0-332A-4FEA-9C40-17A6FF3D9521}"/>
              </a:ext>
            </a:extLst>
          </p:cNvPr>
          <p:cNvSpPr txBox="1">
            <a:spLocks/>
          </p:cNvSpPr>
          <p:nvPr/>
        </p:nvSpPr>
        <p:spPr>
          <a:xfrm>
            <a:off x="2312988" y="107950"/>
            <a:ext cx="8893175" cy="1022350"/>
          </a:xfrm>
          <a:prstGeom prst="rect">
            <a:avLst/>
          </a:prstGeom>
        </p:spPr>
        <p:txBody>
          <a:bodyPr anchor="ctr"/>
          <a:lstStyle>
            <a:lvl1pPr algn="l" rtl="0" eaLnBrk="0" fontAlgn="base" hangingPunct="0">
              <a:spcBef>
                <a:spcPct val="0"/>
              </a:spcBef>
              <a:spcAft>
                <a:spcPct val="0"/>
              </a:spcAft>
              <a:defRPr sz="2900" kern="1200">
                <a:solidFill>
                  <a:schemeClr val="tx2"/>
                </a:solidFill>
                <a:latin typeface="+mj-lt"/>
                <a:ea typeface="+mj-ea"/>
                <a:cs typeface="+mj-cs"/>
              </a:defRPr>
            </a:lvl1pPr>
            <a:lvl2pPr algn="l" rtl="0" eaLnBrk="0" fontAlgn="base" hangingPunct="0">
              <a:spcBef>
                <a:spcPct val="0"/>
              </a:spcBef>
              <a:spcAft>
                <a:spcPct val="0"/>
              </a:spcAft>
              <a:defRPr sz="2900">
                <a:solidFill>
                  <a:schemeClr val="tx2"/>
                </a:solidFill>
                <a:latin typeface="Futura PT Demi" panose="020B0702020204020303" pitchFamily="34" charset="0"/>
              </a:defRPr>
            </a:lvl2pPr>
            <a:lvl3pPr algn="l" rtl="0" eaLnBrk="0" fontAlgn="base" hangingPunct="0">
              <a:spcBef>
                <a:spcPct val="0"/>
              </a:spcBef>
              <a:spcAft>
                <a:spcPct val="0"/>
              </a:spcAft>
              <a:defRPr sz="2900">
                <a:solidFill>
                  <a:schemeClr val="tx2"/>
                </a:solidFill>
                <a:latin typeface="Futura PT Demi" panose="020B0702020204020303" pitchFamily="34" charset="0"/>
              </a:defRPr>
            </a:lvl3pPr>
            <a:lvl4pPr algn="l" rtl="0" eaLnBrk="0" fontAlgn="base" hangingPunct="0">
              <a:spcBef>
                <a:spcPct val="0"/>
              </a:spcBef>
              <a:spcAft>
                <a:spcPct val="0"/>
              </a:spcAft>
              <a:defRPr sz="2900">
                <a:solidFill>
                  <a:schemeClr val="tx2"/>
                </a:solidFill>
                <a:latin typeface="Futura PT Demi" panose="020B0702020204020303" pitchFamily="34" charset="0"/>
              </a:defRPr>
            </a:lvl4pPr>
            <a:lvl5pPr algn="l" rtl="0" eaLnBrk="0" fontAlgn="base" hangingPunct="0">
              <a:spcBef>
                <a:spcPct val="0"/>
              </a:spcBef>
              <a:spcAft>
                <a:spcPct val="0"/>
              </a:spcAft>
              <a:defRPr sz="2900">
                <a:solidFill>
                  <a:schemeClr val="tx2"/>
                </a:solidFill>
                <a:latin typeface="Futura PT Demi" panose="020B0702020204020303" pitchFamily="34" charset="0"/>
              </a:defRPr>
            </a:lvl5pPr>
            <a:lvl6pPr marL="457200" algn="l" rtl="0" eaLnBrk="0" fontAlgn="base" hangingPunct="0">
              <a:spcBef>
                <a:spcPct val="0"/>
              </a:spcBef>
              <a:spcAft>
                <a:spcPct val="0"/>
              </a:spcAft>
              <a:defRPr sz="2900">
                <a:solidFill>
                  <a:schemeClr val="tx2"/>
                </a:solidFill>
                <a:latin typeface="Futura PT Demi" panose="020B0702020204020303" pitchFamily="34" charset="0"/>
              </a:defRPr>
            </a:lvl6pPr>
            <a:lvl7pPr marL="914400" algn="l" rtl="0" eaLnBrk="0" fontAlgn="base" hangingPunct="0">
              <a:spcBef>
                <a:spcPct val="0"/>
              </a:spcBef>
              <a:spcAft>
                <a:spcPct val="0"/>
              </a:spcAft>
              <a:defRPr sz="2900">
                <a:solidFill>
                  <a:schemeClr val="tx2"/>
                </a:solidFill>
                <a:latin typeface="Futura PT Demi" panose="020B0702020204020303" pitchFamily="34" charset="0"/>
              </a:defRPr>
            </a:lvl7pPr>
            <a:lvl8pPr marL="1371600" algn="l" rtl="0" eaLnBrk="0" fontAlgn="base" hangingPunct="0">
              <a:spcBef>
                <a:spcPct val="0"/>
              </a:spcBef>
              <a:spcAft>
                <a:spcPct val="0"/>
              </a:spcAft>
              <a:defRPr sz="2900">
                <a:solidFill>
                  <a:schemeClr val="tx2"/>
                </a:solidFill>
                <a:latin typeface="Futura PT Demi" panose="020B0702020204020303" pitchFamily="34" charset="0"/>
              </a:defRPr>
            </a:lvl8pPr>
            <a:lvl9pPr marL="1828800" algn="l" rtl="0" eaLnBrk="0" fontAlgn="base" hangingPunct="0">
              <a:spcBef>
                <a:spcPct val="0"/>
              </a:spcBef>
              <a:spcAft>
                <a:spcPct val="0"/>
              </a:spcAft>
              <a:defRPr sz="2900">
                <a:solidFill>
                  <a:schemeClr val="tx2"/>
                </a:solidFill>
                <a:latin typeface="Futura PT Demi" panose="020B0702020204020303" pitchFamily="34" charset="0"/>
              </a:defRPr>
            </a:lvl9pPr>
          </a:lstStyle>
          <a:p>
            <a:r>
              <a:rPr lang="ru-RU" sz="2800" b="0" dirty="0">
                <a:latin typeface="Montserrat SemiBold" panose="00000700000000000000" pitchFamily="2" charset="-52"/>
              </a:rPr>
              <a:t>Облачный 1С-ЭДО</a:t>
            </a:r>
          </a:p>
        </p:txBody>
      </p:sp>
      <p:grpSp>
        <p:nvGrpSpPr>
          <p:cNvPr id="31" name="Группа 30">
            <a:extLst>
              <a:ext uri="{FF2B5EF4-FFF2-40B4-BE49-F238E27FC236}">
                <a16:creationId xmlns:a16="http://schemas.microsoft.com/office/drawing/2014/main" id="{823C2099-9D52-4DD7-AD3F-5E105B2EDE81}"/>
              </a:ext>
            </a:extLst>
          </p:cNvPr>
          <p:cNvGrpSpPr/>
          <p:nvPr/>
        </p:nvGrpSpPr>
        <p:grpSpPr>
          <a:xfrm>
            <a:off x="744734" y="1871935"/>
            <a:ext cx="3222622" cy="950997"/>
            <a:chOff x="1220791" y="1071056"/>
            <a:chExt cx="3222622" cy="950997"/>
          </a:xfrm>
        </p:grpSpPr>
        <p:sp>
          <p:nvSpPr>
            <p:cNvPr id="28" name="Прямоугольник: скругленные углы 27">
              <a:extLst>
                <a:ext uri="{FF2B5EF4-FFF2-40B4-BE49-F238E27FC236}">
                  <a16:creationId xmlns:a16="http://schemas.microsoft.com/office/drawing/2014/main" id="{EF8D888E-2158-4BA0-B2CB-E89D68231560}"/>
                </a:ext>
              </a:extLst>
            </p:cNvPr>
            <p:cNvSpPr/>
            <p:nvPr/>
          </p:nvSpPr>
          <p:spPr bwMode="auto">
            <a:xfrm>
              <a:off x="1220791" y="1071056"/>
              <a:ext cx="3222622"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sp>
          <p:nvSpPr>
            <p:cNvPr id="29" name="TextBox 28">
              <a:extLst>
                <a:ext uri="{FF2B5EF4-FFF2-40B4-BE49-F238E27FC236}">
                  <a16:creationId xmlns:a16="http://schemas.microsoft.com/office/drawing/2014/main" id="{917981CD-D88E-4274-953D-713C74390378}"/>
                </a:ext>
              </a:extLst>
            </p:cNvPr>
            <p:cNvSpPr txBox="1"/>
            <p:nvPr/>
          </p:nvSpPr>
          <p:spPr>
            <a:xfrm>
              <a:off x="2088629" y="1079847"/>
              <a:ext cx="1093250" cy="415498"/>
            </a:xfrm>
            <a:prstGeom prst="rect">
              <a:avLst/>
            </a:prstGeom>
            <a:noFill/>
          </p:spPr>
          <p:txBody>
            <a:bodyPr wrap="square" rtlCol="0">
              <a:spAutoFit/>
            </a:bodyPr>
            <a:lstStyle/>
            <a:p>
              <a:r>
                <a:rPr lang="ru-RU" dirty="0">
                  <a:solidFill>
                    <a:schemeClr val="tx1"/>
                  </a:solidFill>
                  <a:latin typeface="Montserrat Medium" panose="00000600000000000000" pitchFamily="2" charset="-52"/>
                </a:rPr>
                <a:t>1С:</a:t>
              </a:r>
              <a:r>
                <a:rPr lang="en-US" dirty="0">
                  <a:solidFill>
                    <a:schemeClr val="tx1"/>
                  </a:solidFill>
                  <a:latin typeface="Montserrat Medium" panose="00000600000000000000" pitchFamily="2" charset="-52"/>
                </a:rPr>
                <a:t>ERP</a:t>
              </a:r>
              <a:endParaRPr lang="ru-RU" dirty="0">
                <a:solidFill>
                  <a:schemeClr val="tx1"/>
                </a:solidFill>
                <a:latin typeface="Montserrat Medium" panose="00000600000000000000" pitchFamily="2" charset="-52"/>
              </a:endParaRPr>
            </a:p>
          </p:txBody>
        </p:sp>
        <p:pic>
          <p:nvPicPr>
            <p:cNvPr id="27" name="Рисунок 105">
              <a:extLst>
                <a:ext uri="{FF2B5EF4-FFF2-40B4-BE49-F238E27FC236}">
                  <a16:creationId xmlns:a16="http://schemas.microsoft.com/office/drawing/2014/main" id="{FF69DE41-7B13-4F67-B73F-8A2F253EF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977" y="1269151"/>
              <a:ext cx="577090" cy="5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Прямоугольник: скругленные углы 29">
              <a:extLst>
                <a:ext uri="{FF2B5EF4-FFF2-40B4-BE49-F238E27FC236}">
                  <a16:creationId xmlns:a16="http://schemas.microsoft.com/office/drawing/2014/main" id="{67384503-4ED1-4AB8-8C53-7506BCCA7CD9}"/>
                </a:ext>
              </a:extLst>
            </p:cNvPr>
            <p:cNvSpPr/>
            <p:nvPr/>
          </p:nvSpPr>
          <p:spPr bwMode="auto">
            <a:xfrm>
              <a:off x="2162560" y="1466477"/>
              <a:ext cx="2086310" cy="408482"/>
            </a:xfrm>
            <a:prstGeom prst="roundRect">
              <a:avLst/>
            </a:prstGeom>
            <a:solidFill>
              <a:srgbClr val="FFDD00"/>
            </a:solidFill>
            <a:ln>
              <a:noFill/>
            </a:ln>
            <a:effectLst>
              <a:outerShdw blurRad="431131" dir="5400000" sx="99000" sy="99000" algn="ctr" rotWithShape="0">
                <a:schemeClr val="bg1">
                  <a:lumMod val="50000"/>
                  <a:alpha val="30000"/>
                </a:schemeClr>
              </a:outerShdw>
            </a:effectLst>
            <a:extLst/>
          </p:spPr>
          <p:txBody>
            <a:bodyPr rot="0" spcFirstLastPara="0" vertOverflow="overflow" horzOverflow="overflow" vert="horz" wrap="square" lIns="85042" tIns="44222" rIns="85042" bIns="44222" numCol="1" spcCol="0" rtlCol="0" fromWordArt="0" anchor="ctr" anchorCtr="0" forceAA="0" compatLnSpc="1">
              <a:prstTxWarp prst="textNoShape">
                <a:avLst/>
              </a:prstTxWarp>
              <a:noAutofit/>
            </a:bodyPr>
            <a:lstStyle/>
            <a:p>
              <a:pPr eaLnBrk="1" hangingPunct="1">
                <a:lnSpc>
                  <a:spcPct val="85000"/>
                </a:lnSpc>
                <a:spcBef>
                  <a:spcPct val="50000"/>
                </a:spcBef>
                <a:buClr>
                  <a:srgbClr val="C00000"/>
                </a:buClr>
                <a:buSzPct val="120000"/>
              </a:pPr>
              <a:r>
                <a:rPr lang="ru-RU" altLang="ru-RU" sz="1800" dirty="0">
                  <a:solidFill>
                    <a:schemeClr val="tx1"/>
                  </a:solidFill>
                  <a:latin typeface="Montserrat Light" panose="00000400000000000000" pitchFamily="2" charset="-52"/>
                </a:rPr>
                <a:t>Модуль 1С-ЭДО</a:t>
              </a:r>
            </a:p>
          </p:txBody>
        </p:sp>
      </p:grpSp>
      <p:grpSp>
        <p:nvGrpSpPr>
          <p:cNvPr id="37" name="Группа 36">
            <a:extLst>
              <a:ext uri="{FF2B5EF4-FFF2-40B4-BE49-F238E27FC236}">
                <a16:creationId xmlns:a16="http://schemas.microsoft.com/office/drawing/2014/main" id="{02AC325F-1380-41B9-BE4D-240B4CA48181}"/>
              </a:ext>
            </a:extLst>
          </p:cNvPr>
          <p:cNvGrpSpPr/>
          <p:nvPr/>
        </p:nvGrpSpPr>
        <p:grpSpPr>
          <a:xfrm>
            <a:off x="744734" y="4421779"/>
            <a:ext cx="3222622" cy="950997"/>
            <a:chOff x="1220791" y="1071056"/>
            <a:chExt cx="3222622" cy="950997"/>
          </a:xfrm>
        </p:grpSpPr>
        <p:sp>
          <p:nvSpPr>
            <p:cNvPr id="38" name="Прямоугольник: скругленные углы 37">
              <a:extLst>
                <a:ext uri="{FF2B5EF4-FFF2-40B4-BE49-F238E27FC236}">
                  <a16:creationId xmlns:a16="http://schemas.microsoft.com/office/drawing/2014/main" id="{6354DD25-DC76-4F30-8A93-98F5E5F10D04}"/>
                </a:ext>
              </a:extLst>
            </p:cNvPr>
            <p:cNvSpPr/>
            <p:nvPr/>
          </p:nvSpPr>
          <p:spPr bwMode="auto">
            <a:xfrm>
              <a:off x="1220791" y="1071056"/>
              <a:ext cx="3222622"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sp>
          <p:nvSpPr>
            <p:cNvPr id="39" name="TextBox 38">
              <a:extLst>
                <a:ext uri="{FF2B5EF4-FFF2-40B4-BE49-F238E27FC236}">
                  <a16:creationId xmlns:a16="http://schemas.microsoft.com/office/drawing/2014/main" id="{4C1A3BCC-75A6-4FBE-BAF2-FCC0B2161933}"/>
                </a:ext>
              </a:extLst>
            </p:cNvPr>
            <p:cNvSpPr txBox="1"/>
            <p:nvPr/>
          </p:nvSpPr>
          <p:spPr>
            <a:xfrm>
              <a:off x="2081215" y="1079847"/>
              <a:ext cx="2362197" cy="415498"/>
            </a:xfrm>
            <a:prstGeom prst="rect">
              <a:avLst/>
            </a:prstGeom>
            <a:noFill/>
          </p:spPr>
          <p:txBody>
            <a:bodyPr wrap="square" rtlCol="0">
              <a:spAutoFit/>
            </a:bodyPr>
            <a:lstStyle/>
            <a:p>
              <a:r>
                <a:rPr lang="ru-RU" dirty="0">
                  <a:solidFill>
                    <a:schemeClr val="tx1"/>
                  </a:solidFill>
                  <a:latin typeface="Montserrat Medium" panose="00000600000000000000" pitchFamily="2" charset="-52"/>
                </a:rPr>
                <a:t>1С:Бухгалтерия</a:t>
              </a:r>
            </a:p>
          </p:txBody>
        </p:sp>
        <p:sp>
          <p:nvSpPr>
            <p:cNvPr id="41" name="Прямоугольник: скругленные углы 40">
              <a:extLst>
                <a:ext uri="{FF2B5EF4-FFF2-40B4-BE49-F238E27FC236}">
                  <a16:creationId xmlns:a16="http://schemas.microsoft.com/office/drawing/2014/main" id="{F4E85EE4-654F-48A6-BFE7-12F9A6ABAFB6}"/>
                </a:ext>
              </a:extLst>
            </p:cNvPr>
            <p:cNvSpPr/>
            <p:nvPr/>
          </p:nvSpPr>
          <p:spPr bwMode="auto">
            <a:xfrm>
              <a:off x="2162560" y="1466477"/>
              <a:ext cx="2086310" cy="408482"/>
            </a:xfrm>
            <a:prstGeom prst="roundRect">
              <a:avLst/>
            </a:prstGeom>
            <a:solidFill>
              <a:srgbClr val="FFDD00"/>
            </a:solidFill>
            <a:ln>
              <a:noFill/>
            </a:ln>
            <a:effectLst>
              <a:outerShdw blurRad="431131" dir="5400000" sx="99000" sy="99000" algn="ctr" rotWithShape="0">
                <a:schemeClr val="bg1">
                  <a:lumMod val="50000"/>
                  <a:alpha val="30000"/>
                </a:schemeClr>
              </a:outerShdw>
            </a:effectLst>
            <a:extLst/>
          </p:spPr>
          <p:txBody>
            <a:bodyPr rot="0" spcFirstLastPara="0" vertOverflow="overflow" horzOverflow="overflow" vert="horz" wrap="square" lIns="85042" tIns="44222" rIns="85042" bIns="44222" numCol="1" spcCol="0" rtlCol="0" fromWordArt="0" anchor="ctr" anchorCtr="0" forceAA="0" compatLnSpc="1">
              <a:prstTxWarp prst="textNoShape">
                <a:avLst/>
              </a:prstTxWarp>
              <a:noAutofit/>
            </a:bodyPr>
            <a:lstStyle/>
            <a:p>
              <a:pPr eaLnBrk="1" hangingPunct="1">
                <a:lnSpc>
                  <a:spcPct val="85000"/>
                </a:lnSpc>
                <a:spcBef>
                  <a:spcPct val="50000"/>
                </a:spcBef>
                <a:buClr>
                  <a:srgbClr val="C00000"/>
                </a:buClr>
                <a:buSzPct val="120000"/>
              </a:pPr>
              <a:r>
                <a:rPr lang="ru-RU" altLang="ru-RU" sz="1800" dirty="0">
                  <a:solidFill>
                    <a:schemeClr val="tx1"/>
                  </a:solidFill>
                  <a:latin typeface="Montserrat Light" panose="00000400000000000000" pitchFamily="2" charset="-52"/>
                </a:rPr>
                <a:t>Модуль 1С-ЭДО</a:t>
              </a:r>
            </a:p>
          </p:txBody>
        </p:sp>
      </p:grpSp>
      <p:grpSp>
        <p:nvGrpSpPr>
          <p:cNvPr id="42" name="Группа 41">
            <a:extLst>
              <a:ext uri="{FF2B5EF4-FFF2-40B4-BE49-F238E27FC236}">
                <a16:creationId xmlns:a16="http://schemas.microsoft.com/office/drawing/2014/main" id="{5C21A213-8709-4399-B0D8-77A3FE57A6BF}"/>
              </a:ext>
            </a:extLst>
          </p:cNvPr>
          <p:cNvGrpSpPr/>
          <p:nvPr/>
        </p:nvGrpSpPr>
        <p:grpSpPr>
          <a:xfrm>
            <a:off x="744734" y="3146857"/>
            <a:ext cx="3222622" cy="950997"/>
            <a:chOff x="1220791" y="1071056"/>
            <a:chExt cx="3222622" cy="950997"/>
          </a:xfrm>
        </p:grpSpPr>
        <p:sp>
          <p:nvSpPr>
            <p:cNvPr id="43" name="Прямоугольник: скругленные углы 42">
              <a:extLst>
                <a:ext uri="{FF2B5EF4-FFF2-40B4-BE49-F238E27FC236}">
                  <a16:creationId xmlns:a16="http://schemas.microsoft.com/office/drawing/2014/main" id="{75823872-3860-40D9-9A88-78866672A48B}"/>
                </a:ext>
              </a:extLst>
            </p:cNvPr>
            <p:cNvSpPr/>
            <p:nvPr/>
          </p:nvSpPr>
          <p:spPr bwMode="auto">
            <a:xfrm>
              <a:off x="1220791" y="1071056"/>
              <a:ext cx="3222622"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sp>
          <p:nvSpPr>
            <p:cNvPr id="44" name="TextBox 43">
              <a:extLst>
                <a:ext uri="{FF2B5EF4-FFF2-40B4-BE49-F238E27FC236}">
                  <a16:creationId xmlns:a16="http://schemas.microsoft.com/office/drawing/2014/main" id="{0885FD25-8EE8-46EC-9AC5-B968C24FA8A2}"/>
                </a:ext>
              </a:extLst>
            </p:cNvPr>
            <p:cNvSpPr txBox="1"/>
            <p:nvPr/>
          </p:nvSpPr>
          <p:spPr>
            <a:xfrm>
              <a:off x="2081215" y="1079847"/>
              <a:ext cx="2362197" cy="415498"/>
            </a:xfrm>
            <a:prstGeom prst="rect">
              <a:avLst/>
            </a:prstGeom>
            <a:noFill/>
          </p:spPr>
          <p:txBody>
            <a:bodyPr wrap="square" rtlCol="0">
              <a:spAutoFit/>
            </a:bodyPr>
            <a:lstStyle/>
            <a:p>
              <a:r>
                <a:rPr lang="ru-RU" dirty="0">
                  <a:solidFill>
                    <a:schemeClr val="tx1"/>
                  </a:solidFill>
                  <a:latin typeface="Montserrat Medium" panose="00000600000000000000" pitchFamily="2" charset="-52"/>
                </a:rPr>
                <a:t>1С:ДО</a:t>
              </a:r>
            </a:p>
          </p:txBody>
        </p:sp>
        <p:sp>
          <p:nvSpPr>
            <p:cNvPr id="46" name="Прямоугольник: скругленные углы 45">
              <a:extLst>
                <a:ext uri="{FF2B5EF4-FFF2-40B4-BE49-F238E27FC236}">
                  <a16:creationId xmlns:a16="http://schemas.microsoft.com/office/drawing/2014/main" id="{971A25F7-DECC-421D-A376-D9C940221176}"/>
                </a:ext>
              </a:extLst>
            </p:cNvPr>
            <p:cNvSpPr/>
            <p:nvPr/>
          </p:nvSpPr>
          <p:spPr bwMode="auto">
            <a:xfrm>
              <a:off x="2162560" y="1466477"/>
              <a:ext cx="2086310" cy="408482"/>
            </a:xfrm>
            <a:prstGeom prst="roundRect">
              <a:avLst/>
            </a:prstGeom>
            <a:solidFill>
              <a:srgbClr val="FFDD00"/>
            </a:solidFill>
            <a:ln>
              <a:noFill/>
            </a:ln>
            <a:effectLst>
              <a:outerShdw blurRad="431131" dir="5400000" sx="99000" sy="99000" algn="ctr" rotWithShape="0">
                <a:schemeClr val="bg1">
                  <a:lumMod val="50000"/>
                  <a:alpha val="30000"/>
                </a:schemeClr>
              </a:outerShdw>
            </a:effectLst>
            <a:extLst/>
          </p:spPr>
          <p:txBody>
            <a:bodyPr rot="0" spcFirstLastPara="0" vertOverflow="overflow" horzOverflow="overflow" vert="horz" wrap="square" lIns="85042" tIns="44222" rIns="85042" bIns="44222" numCol="1" spcCol="0" rtlCol="0" fromWordArt="0" anchor="ctr" anchorCtr="0" forceAA="0" compatLnSpc="1">
              <a:prstTxWarp prst="textNoShape">
                <a:avLst/>
              </a:prstTxWarp>
              <a:noAutofit/>
            </a:bodyPr>
            <a:lstStyle/>
            <a:p>
              <a:pPr eaLnBrk="1" hangingPunct="1">
                <a:lnSpc>
                  <a:spcPct val="85000"/>
                </a:lnSpc>
                <a:spcBef>
                  <a:spcPct val="50000"/>
                </a:spcBef>
                <a:buClr>
                  <a:srgbClr val="C00000"/>
                </a:buClr>
                <a:buSzPct val="120000"/>
              </a:pPr>
              <a:r>
                <a:rPr lang="ru-RU" altLang="ru-RU" sz="1800" dirty="0">
                  <a:solidFill>
                    <a:schemeClr val="tx1"/>
                  </a:solidFill>
                  <a:latin typeface="Montserrat Light" panose="00000400000000000000" pitchFamily="2" charset="-52"/>
                </a:rPr>
                <a:t>Модуль 1С-ЭДО</a:t>
              </a:r>
            </a:p>
          </p:txBody>
        </p:sp>
      </p:grpSp>
      <p:pic>
        <p:nvPicPr>
          <p:cNvPr id="26" name="Рисунок 100">
            <a:extLst>
              <a:ext uri="{FF2B5EF4-FFF2-40B4-BE49-F238E27FC236}">
                <a16:creationId xmlns:a16="http://schemas.microsoft.com/office/drawing/2014/main" id="{73DDEEF7-4C09-4463-B99B-EBA952019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920" y="3333797"/>
            <a:ext cx="577090" cy="57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114">
            <a:extLst>
              <a:ext uri="{FF2B5EF4-FFF2-40B4-BE49-F238E27FC236}">
                <a16:creationId xmlns:a16="http://schemas.microsoft.com/office/drawing/2014/main" id="{6F9C099C-62EE-4BDA-8149-77F91624B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664" y="4558068"/>
            <a:ext cx="575974" cy="5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Прямоугольник: скругленные углы 46">
            <a:extLst>
              <a:ext uri="{FF2B5EF4-FFF2-40B4-BE49-F238E27FC236}">
                <a16:creationId xmlns:a16="http://schemas.microsoft.com/office/drawing/2014/main" id="{DAE351AC-EBC5-4568-A6A6-486F50177AFC}"/>
              </a:ext>
            </a:extLst>
          </p:cNvPr>
          <p:cNvSpPr/>
          <p:nvPr/>
        </p:nvSpPr>
        <p:spPr bwMode="auto">
          <a:xfrm>
            <a:off x="5487077" y="2060675"/>
            <a:ext cx="2155031" cy="408482"/>
          </a:xfrm>
          <a:prstGeom prst="roundRect">
            <a:avLst/>
          </a:prstGeom>
          <a:solidFill>
            <a:srgbClr val="FFDD00"/>
          </a:solidFill>
          <a:ln>
            <a:noFill/>
          </a:ln>
          <a:effectLst>
            <a:outerShdw blurRad="431131" dir="5400000" sx="99000" sy="99000" algn="ctr" rotWithShape="0">
              <a:schemeClr val="bg1">
                <a:lumMod val="50000"/>
                <a:alpha val="30000"/>
              </a:schemeClr>
            </a:outerShdw>
          </a:effectLst>
          <a:extLst/>
        </p:spPr>
        <p:txBody>
          <a:bodyPr rot="0" spcFirstLastPara="0" vertOverflow="overflow" horzOverflow="overflow" vert="horz" wrap="square" lIns="85042" tIns="44222" rIns="85042" bIns="44222" numCol="1" spcCol="0" rtlCol="0" fromWordArt="0" anchor="ctr" anchorCtr="0" forceAA="0" compatLnSpc="1">
            <a:prstTxWarp prst="textNoShape">
              <a:avLst/>
            </a:prstTxWarp>
            <a:noAutofit/>
          </a:bodyPr>
          <a:lstStyle/>
          <a:p>
            <a:pPr eaLnBrk="1" hangingPunct="1">
              <a:lnSpc>
                <a:spcPct val="85000"/>
              </a:lnSpc>
              <a:spcBef>
                <a:spcPct val="50000"/>
              </a:spcBef>
              <a:buClr>
                <a:srgbClr val="C00000"/>
              </a:buClr>
              <a:buSzPct val="120000"/>
            </a:pPr>
            <a:r>
              <a:rPr lang="ru-RU" altLang="ru-RU" sz="1800" dirty="0">
                <a:solidFill>
                  <a:schemeClr val="tx1"/>
                </a:solidFill>
                <a:latin typeface="Montserrat Light" panose="00000400000000000000" pitchFamily="2" charset="-52"/>
              </a:rPr>
              <a:t>Сервис 1С-ЭДО</a:t>
            </a:r>
          </a:p>
        </p:txBody>
      </p:sp>
      <p:sp>
        <p:nvSpPr>
          <p:cNvPr id="48" name="Прямоугольник: скругленные углы 47">
            <a:extLst>
              <a:ext uri="{FF2B5EF4-FFF2-40B4-BE49-F238E27FC236}">
                <a16:creationId xmlns:a16="http://schemas.microsoft.com/office/drawing/2014/main" id="{F8732A57-A197-4A46-9AAE-2632AD080309}"/>
              </a:ext>
            </a:extLst>
          </p:cNvPr>
          <p:cNvSpPr/>
          <p:nvPr/>
        </p:nvSpPr>
        <p:spPr bwMode="auto">
          <a:xfrm>
            <a:off x="4919439" y="2740376"/>
            <a:ext cx="3222622" cy="2028044"/>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sp>
        <p:nvSpPr>
          <p:cNvPr id="49" name="TextBox 48">
            <a:extLst>
              <a:ext uri="{FF2B5EF4-FFF2-40B4-BE49-F238E27FC236}">
                <a16:creationId xmlns:a16="http://schemas.microsoft.com/office/drawing/2014/main" id="{E4648E5A-A464-4CE7-813E-B167CC9B3A6B}"/>
              </a:ext>
            </a:extLst>
          </p:cNvPr>
          <p:cNvSpPr txBox="1"/>
          <p:nvPr/>
        </p:nvSpPr>
        <p:spPr>
          <a:xfrm>
            <a:off x="6172409" y="4337533"/>
            <a:ext cx="3096344" cy="430887"/>
          </a:xfrm>
          <a:prstGeom prst="rect">
            <a:avLst/>
          </a:prstGeom>
          <a:noFill/>
        </p:spPr>
        <p:txBody>
          <a:bodyPr wrap="square" rtlCol="0">
            <a:spAutoFit/>
          </a:bodyPr>
          <a:lstStyle/>
          <a:p>
            <a:pPr marL="171450" indent="-171450">
              <a:buClr>
                <a:srgbClr val="C00000"/>
              </a:buClr>
              <a:buFont typeface="Futura PT Demi" panose="020B0702020204020303" pitchFamily="34" charset="0"/>
              <a:buChar char="»"/>
            </a:pPr>
            <a:r>
              <a:rPr lang="ru-RU" sz="1100" b="0" dirty="0">
                <a:solidFill>
                  <a:schemeClr val="tx1"/>
                </a:solidFill>
                <a:latin typeface="Montserrat Light" panose="00000400000000000000" pitchFamily="2" charset="-52"/>
              </a:rPr>
              <a:t>1С:</a:t>
            </a:r>
            <a:r>
              <a:rPr lang="en-US" sz="1100" b="0" dirty="0">
                <a:solidFill>
                  <a:schemeClr val="tx1"/>
                </a:solidFill>
                <a:latin typeface="Montserrat Light" panose="00000400000000000000" pitchFamily="2" charset="-52"/>
              </a:rPr>
              <a:t>FRESH</a:t>
            </a:r>
            <a:endParaRPr lang="ru-RU" sz="1100" b="0" dirty="0">
              <a:solidFill>
                <a:schemeClr val="tx1"/>
              </a:solidFill>
              <a:latin typeface="Montserrat Light" panose="00000400000000000000" pitchFamily="2" charset="-52"/>
            </a:endParaRPr>
          </a:p>
          <a:p>
            <a:pPr marL="171450" indent="-171450">
              <a:buClr>
                <a:srgbClr val="C00000"/>
              </a:buClr>
              <a:buFont typeface="Futura PT Demi" panose="020B0702020204020303" pitchFamily="34" charset="0"/>
              <a:buChar char="»"/>
            </a:pPr>
            <a:r>
              <a:rPr lang="ru-RU" sz="1100" b="0" dirty="0">
                <a:solidFill>
                  <a:schemeClr val="tx1"/>
                </a:solidFill>
                <a:latin typeface="Montserrat Light" panose="00000400000000000000" pitchFamily="2" charset="-52"/>
              </a:rPr>
              <a:t>Собственное облако</a:t>
            </a:r>
          </a:p>
        </p:txBody>
      </p:sp>
      <p:sp>
        <p:nvSpPr>
          <p:cNvPr id="50" name="Прямоугольник: скругленные углы 49">
            <a:extLst>
              <a:ext uri="{FF2B5EF4-FFF2-40B4-BE49-F238E27FC236}">
                <a16:creationId xmlns:a16="http://schemas.microsoft.com/office/drawing/2014/main" id="{7EA45DBC-3971-4DF0-B8EE-697A0918F308}"/>
              </a:ext>
            </a:extLst>
          </p:cNvPr>
          <p:cNvSpPr/>
          <p:nvPr/>
        </p:nvSpPr>
        <p:spPr bwMode="auto">
          <a:xfrm>
            <a:off x="5487854" y="3241975"/>
            <a:ext cx="2085792" cy="1024846"/>
          </a:xfrm>
          <a:prstGeom prst="roundRect">
            <a:avLst/>
          </a:prstGeom>
          <a:solidFill>
            <a:srgbClr val="FFDD00"/>
          </a:solidFill>
          <a:ln>
            <a:noFill/>
          </a:ln>
          <a:effectLst>
            <a:outerShdw blurRad="431131" dir="5400000" sx="99000" sy="99000" algn="ctr" rotWithShape="0">
              <a:schemeClr val="bg1">
                <a:lumMod val="50000"/>
                <a:alpha val="30000"/>
              </a:schemeClr>
            </a:outerShdw>
          </a:effectLst>
          <a:extLst/>
        </p:spPr>
        <p:txBody>
          <a:bodyPr rot="0" spcFirstLastPara="0" vertOverflow="overflow" horzOverflow="overflow" vert="horz" wrap="square" lIns="85042" tIns="44222" rIns="85042" bIns="44222" numCol="1" spcCol="0" rtlCol="0" fromWordArt="0" anchor="ctr" anchorCtr="0" forceAA="0" compatLnSpc="1">
            <a:prstTxWarp prst="textNoShape">
              <a:avLst/>
            </a:prstTxWarp>
            <a:noAutofit/>
          </a:bodyPr>
          <a:lstStyle/>
          <a:p>
            <a:pPr eaLnBrk="1" hangingPunct="1">
              <a:lnSpc>
                <a:spcPct val="85000"/>
              </a:lnSpc>
              <a:spcBef>
                <a:spcPct val="50000"/>
              </a:spcBef>
              <a:buClr>
                <a:srgbClr val="C00000"/>
              </a:buClr>
              <a:buSzPct val="120000"/>
            </a:pPr>
            <a:r>
              <a:rPr lang="en-US" altLang="ru-RU" sz="1800" dirty="0">
                <a:solidFill>
                  <a:schemeClr val="tx1"/>
                </a:solidFill>
                <a:latin typeface="Montserrat Light" panose="00000400000000000000" pitchFamily="2" charset="-52"/>
              </a:rPr>
              <a:t>1</a:t>
            </a:r>
            <a:r>
              <a:rPr lang="ru-RU" altLang="ru-RU" sz="1800" dirty="0">
                <a:solidFill>
                  <a:schemeClr val="tx1"/>
                </a:solidFill>
                <a:latin typeface="Montserrat Light" panose="00000400000000000000" pitchFamily="2" charset="-52"/>
              </a:rPr>
              <a:t>С:Клиент ЭДО</a:t>
            </a:r>
          </a:p>
          <a:p>
            <a:pPr eaLnBrk="1" hangingPunct="1">
              <a:lnSpc>
                <a:spcPct val="85000"/>
              </a:lnSpc>
              <a:spcBef>
                <a:spcPct val="50000"/>
              </a:spcBef>
              <a:buClr>
                <a:srgbClr val="C00000"/>
              </a:buClr>
              <a:buSzPct val="120000"/>
            </a:pPr>
            <a:r>
              <a:rPr lang="ru-RU" altLang="ru-RU" sz="1800" b="0" dirty="0">
                <a:solidFill>
                  <a:schemeClr val="tx1"/>
                </a:solidFill>
                <a:latin typeface="Montserrat Light" panose="00000400000000000000" pitchFamily="2" charset="-52"/>
              </a:rPr>
              <a:t>В режиме Центр ЭДО</a:t>
            </a:r>
          </a:p>
        </p:txBody>
      </p:sp>
      <p:cxnSp>
        <p:nvCxnSpPr>
          <p:cNvPr id="52" name="Прямая со стрелкой 39">
            <a:extLst>
              <a:ext uri="{FF2B5EF4-FFF2-40B4-BE49-F238E27FC236}">
                <a16:creationId xmlns:a16="http://schemas.microsoft.com/office/drawing/2014/main" id="{CEC5B57E-1C65-4049-8810-ED9EAF66B267}"/>
              </a:ext>
            </a:extLst>
          </p:cNvPr>
          <p:cNvCxnSpPr>
            <a:cxnSpLocks/>
          </p:cNvCxnSpPr>
          <p:nvPr/>
        </p:nvCxnSpPr>
        <p:spPr bwMode="auto">
          <a:xfrm>
            <a:off x="6481117" y="2389455"/>
            <a:ext cx="0" cy="431800"/>
          </a:xfrm>
          <a:prstGeom prst="straightConnector1">
            <a:avLst/>
          </a:prstGeom>
          <a:noFill/>
          <a:ln w="28575" algn="ctr">
            <a:solidFill>
              <a:srgbClr val="C00000"/>
            </a:solidFill>
            <a:prstDash val="sys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Соединитель: уступ 57">
            <a:extLst>
              <a:ext uri="{FF2B5EF4-FFF2-40B4-BE49-F238E27FC236}">
                <a16:creationId xmlns:a16="http://schemas.microsoft.com/office/drawing/2014/main" id="{7A496CD3-3791-4841-B798-789A08C41F10}"/>
              </a:ext>
            </a:extLst>
          </p:cNvPr>
          <p:cNvCxnSpPr/>
          <p:nvPr/>
        </p:nvCxnSpPr>
        <p:spPr bwMode="auto">
          <a:xfrm>
            <a:off x="4629153" y="2704019"/>
            <a:ext cx="914400" cy="914400"/>
          </a:xfrm>
          <a:prstGeom prst="bentConnector3">
            <a:avLst/>
          </a:prstGeom>
          <a:solidFill>
            <a:srgbClr val="00FF00">
              <a:alpha val="75000"/>
            </a:srgbClr>
          </a:solidFill>
          <a:ln>
            <a:noFill/>
            <a:tailEnd type="triangle"/>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Соединитель: изогнутый 77">
            <a:extLst>
              <a:ext uri="{FF2B5EF4-FFF2-40B4-BE49-F238E27FC236}">
                <a16:creationId xmlns:a16="http://schemas.microsoft.com/office/drawing/2014/main" id="{F31B3F03-031F-41E7-B685-2EAAD35F4D64}"/>
              </a:ext>
            </a:extLst>
          </p:cNvPr>
          <p:cNvCxnSpPr/>
          <p:nvPr/>
        </p:nvCxnSpPr>
        <p:spPr bwMode="auto">
          <a:xfrm>
            <a:off x="6858405" y="502729"/>
            <a:ext cx="648072" cy="288032"/>
          </a:xfrm>
          <a:prstGeom prst="curvedConnector3">
            <a:avLst>
              <a:gd name="adj1" fmla="val 40594"/>
            </a:avLst>
          </a:prstGeom>
          <a:solidFill>
            <a:srgbClr val="00FF00">
              <a:alpha val="75000"/>
            </a:srgbClr>
          </a:solidFill>
          <a:ln>
            <a:noFill/>
            <a:headEnd type="triangle"/>
            <a:tailEnd type="triangle"/>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0" name="Полилиния: фигура 99">
            <a:extLst>
              <a:ext uri="{FF2B5EF4-FFF2-40B4-BE49-F238E27FC236}">
                <a16:creationId xmlns:a16="http://schemas.microsoft.com/office/drawing/2014/main" id="{D89FCF51-B990-4B56-B731-DB6D5E5AE31F}"/>
              </a:ext>
            </a:extLst>
          </p:cNvPr>
          <p:cNvSpPr/>
          <p:nvPr/>
        </p:nvSpPr>
        <p:spPr bwMode="auto">
          <a:xfrm>
            <a:off x="3775107" y="2467940"/>
            <a:ext cx="1731327" cy="1285995"/>
          </a:xfrm>
          <a:custGeom>
            <a:avLst/>
            <a:gdLst>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60120 w 1742440"/>
              <a:gd name="connsiteY5" fmla="*/ 1191894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43187 w 1742440"/>
              <a:gd name="connsiteY5" fmla="*/ 1198244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30487 w 1742440"/>
              <a:gd name="connsiteY5" fmla="*/ 1208828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30487 w 1742440"/>
              <a:gd name="connsiteY5" fmla="*/ 1208828 h 1288414"/>
              <a:gd name="connsiteX6" fmla="*/ 1097280 w 1742440"/>
              <a:gd name="connsiteY6" fmla="*/ 1268094 h 1288414"/>
              <a:gd name="connsiteX7" fmla="*/ 1742440 w 1742440"/>
              <a:gd name="connsiteY7" fmla="*/ 1288414 h 1288414"/>
              <a:gd name="connsiteX0" fmla="*/ 0 w 1742440"/>
              <a:gd name="connsiteY0" fmla="*/ 11359 h 1286439"/>
              <a:gd name="connsiteX1" fmla="*/ 472440 w 1742440"/>
              <a:gd name="connsiteY1" fmla="*/ 6279 h 1286439"/>
              <a:gd name="connsiteX2" fmla="*/ 810578 w 1742440"/>
              <a:gd name="connsiteY2" fmla="*/ 80892 h 1286439"/>
              <a:gd name="connsiteX3" fmla="*/ 863600 w 1742440"/>
              <a:gd name="connsiteY3" fmla="*/ 438079 h 1286439"/>
              <a:gd name="connsiteX4" fmla="*/ 868680 w 1742440"/>
              <a:gd name="connsiteY4" fmla="*/ 1012119 h 1286439"/>
              <a:gd name="connsiteX5" fmla="*/ 930487 w 1742440"/>
              <a:gd name="connsiteY5" fmla="*/ 1206853 h 1286439"/>
              <a:gd name="connsiteX6" fmla="*/ 1097280 w 1742440"/>
              <a:gd name="connsiteY6" fmla="*/ 1266119 h 1286439"/>
              <a:gd name="connsiteX7" fmla="*/ 1742440 w 1742440"/>
              <a:gd name="connsiteY7" fmla="*/ 1286439 h 1286439"/>
              <a:gd name="connsiteX0" fmla="*/ 0 w 1742440"/>
              <a:gd name="connsiteY0" fmla="*/ 5800 h 1280880"/>
              <a:gd name="connsiteX1" fmla="*/ 456565 w 1742440"/>
              <a:gd name="connsiteY1" fmla="*/ 11833 h 1280880"/>
              <a:gd name="connsiteX2" fmla="*/ 810578 w 1742440"/>
              <a:gd name="connsiteY2" fmla="*/ 75333 h 1280880"/>
              <a:gd name="connsiteX3" fmla="*/ 863600 w 1742440"/>
              <a:gd name="connsiteY3" fmla="*/ 432520 h 1280880"/>
              <a:gd name="connsiteX4" fmla="*/ 868680 w 1742440"/>
              <a:gd name="connsiteY4" fmla="*/ 1006560 h 1280880"/>
              <a:gd name="connsiteX5" fmla="*/ 930487 w 1742440"/>
              <a:gd name="connsiteY5" fmla="*/ 1201294 h 1280880"/>
              <a:gd name="connsiteX6" fmla="*/ 1097280 w 1742440"/>
              <a:gd name="connsiteY6" fmla="*/ 1260560 h 1280880"/>
              <a:gd name="connsiteX7" fmla="*/ 1742440 w 1742440"/>
              <a:gd name="connsiteY7" fmla="*/ 1280880 h 1280880"/>
              <a:gd name="connsiteX0" fmla="*/ 0 w 1742440"/>
              <a:gd name="connsiteY0" fmla="*/ 11357 h 1286437"/>
              <a:gd name="connsiteX1" fmla="*/ 456565 w 1742440"/>
              <a:gd name="connsiteY1" fmla="*/ 6278 h 1286437"/>
              <a:gd name="connsiteX2" fmla="*/ 810578 w 1742440"/>
              <a:gd name="connsiteY2" fmla="*/ 80890 h 1286437"/>
              <a:gd name="connsiteX3" fmla="*/ 863600 w 1742440"/>
              <a:gd name="connsiteY3" fmla="*/ 438077 h 1286437"/>
              <a:gd name="connsiteX4" fmla="*/ 868680 w 1742440"/>
              <a:gd name="connsiteY4" fmla="*/ 1012117 h 1286437"/>
              <a:gd name="connsiteX5" fmla="*/ 930487 w 1742440"/>
              <a:gd name="connsiteY5" fmla="*/ 1206851 h 1286437"/>
              <a:gd name="connsiteX6" fmla="*/ 1097280 w 1742440"/>
              <a:gd name="connsiteY6" fmla="*/ 1266117 h 1286437"/>
              <a:gd name="connsiteX7" fmla="*/ 1742440 w 1742440"/>
              <a:gd name="connsiteY7" fmla="*/ 1286437 h 1286437"/>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73125 w 1742440"/>
              <a:gd name="connsiteY3" fmla="*/ 428646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73125 w 1742440"/>
              <a:gd name="connsiteY3" fmla="*/ 428646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31327"/>
              <a:gd name="connsiteY0" fmla="*/ 6843 h 1291448"/>
              <a:gd name="connsiteX1" fmla="*/ 445452 w 1731327"/>
              <a:gd name="connsiteY1" fmla="*/ 11289 h 1291448"/>
              <a:gd name="connsiteX2" fmla="*/ 799465 w 1731327"/>
              <a:gd name="connsiteY2" fmla="*/ 85901 h 1291448"/>
              <a:gd name="connsiteX3" fmla="*/ 862012 w 1731327"/>
              <a:gd name="connsiteY3" fmla="*/ 438326 h 1291448"/>
              <a:gd name="connsiteX4" fmla="*/ 859155 w 1731327"/>
              <a:gd name="connsiteY4" fmla="*/ 1012365 h 1291448"/>
              <a:gd name="connsiteX5" fmla="*/ 919374 w 1731327"/>
              <a:gd name="connsiteY5" fmla="*/ 1211862 h 1291448"/>
              <a:gd name="connsiteX6" fmla="*/ 1086167 w 1731327"/>
              <a:gd name="connsiteY6" fmla="*/ 1271128 h 1291448"/>
              <a:gd name="connsiteX7" fmla="*/ 1731327 w 1731327"/>
              <a:gd name="connsiteY7" fmla="*/ 1291448 h 1291448"/>
              <a:gd name="connsiteX0" fmla="*/ 0 w 1731327"/>
              <a:gd name="connsiteY0" fmla="*/ 1390 h 1285995"/>
              <a:gd name="connsiteX1" fmla="*/ 445452 w 1731327"/>
              <a:gd name="connsiteY1" fmla="*/ 5836 h 1285995"/>
              <a:gd name="connsiteX2" fmla="*/ 799465 w 1731327"/>
              <a:gd name="connsiteY2" fmla="*/ 80448 h 1285995"/>
              <a:gd name="connsiteX3" fmla="*/ 862012 w 1731327"/>
              <a:gd name="connsiteY3" fmla="*/ 432873 h 1285995"/>
              <a:gd name="connsiteX4" fmla="*/ 859155 w 1731327"/>
              <a:gd name="connsiteY4" fmla="*/ 1006912 h 1285995"/>
              <a:gd name="connsiteX5" fmla="*/ 919374 w 1731327"/>
              <a:gd name="connsiteY5" fmla="*/ 1206409 h 1285995"/>
              <a:gd name="connsiteX6" fmla="*/ 1086167 w 1731327"/>
              <a:gd name="connsiteY6" fmla="*/ 1265675 h 1285995"/>
              <a:gd name="connsiteX7" fmla="*/ 1731327 w 1731327"/>
              <a:gd name="connsiteY7" fmla="*/ 1285995 h 128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327" h="1285995">
                <a:moveTo>
                  <a:pt x="0" y="1390"/>
                </a:moveTo>
                <a:cubicBezTo>
                  <a:pt x="173566" y="6681"/>
                  <a:pt x="312208" y="-7340"/>
                  <a:pt x="445452" y="5836"/>
                </a:cubicBezTo>
                <a:cubicBezTo>
                  <a:pt x="578696" y="19012"/>
                  <a:pt x="730038" y="9275"/>
                  <a:pt x="799465" y="80448"/>
                </a:cubicBezTo>
                <a:cubicBezTo>
                  <a:pt x="868892" y="151621"/>
                  <a:pt x="858415" y="281637"/>
                  <a:pt x="862012" y="432873"/>
                </a:cubicBezTo>
                <a:cubicBezTo>
                  <a:pt x="865609" y="584109"/>
                  <a:pt x="849595" y="877989"/>
                  <a:pt x="859155" y="1006912"/>
                </a:cubicBezTo>
                <a:cubicBezTo>
                  <a:pt x="868715" y="1135835"/>
                  <a:pt x="894239" y="1180744"/>
                  <a:pt x="919374" y="1206409"/>
                </a:cubicBezTo>
                <a:cubicBezTo>
                  <a:pt x="944509" y="1232074"/>
                  <a:pt x="950841" y="1252411"/>
                  <a:pt x="1086167" y="1265675"/>
                </a:cubicBezTo>
                <a:cubicBezTo>
                  <a:pt x="1221493" y="1278939"/>
                  <a:pt x="1731327" y="1285995"/>
                  <a:pt x="1731327" y="1285995"/>
                </a:cubicBezTo>
              </a:path>
            </a:pathLst>
          </a:custGeom>
          <a:noFill/>
          <a:ln w="28575" cap="flat" cmpd="sng" algn="ctr">
            <a:solidFill>
              <a:srgbClr val="C0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5"/>
              </a:buBlip>
              <a:tabLst/>
            </a:pPr>
            <a:endParaRPr kumimoji="0" lang="ru-RU" sz="2100" b="0" i="0" u="none" strike="noStrike" cap="none" normalizeH="0" baseline="0" dirty="0">
              <a:ln>
                <a:noFill/>
              </a:ln>
              <a:solidFill>
                <a:srgbClr val="006600"/>
              </a:solidFill>
              <a:effectLst/>
              <a:latin typeface="Arial" panose="020B0604020202020204" pitchFamily="34" charset="0"/>
            </a:endParaRPr>
          </a:p>
        </p:txBody>
      </p:sp>
      <p:cxnSp>
        <p:nvCxnSpPr>
          <p:cNvPr id="102" name="Соединитель: уступ 101">
            <a:extLst>
              <a:ext uri="{FF2B5EF4-FFF2-40B4-BE49-F238E27FC236}">
                <a16:creationId xmlns:a16="http://schemas.microsoft.com/office/drawing/2014/main" id="{074A84CB-FA0E-49AA-BB8C-73978897E652}"/>
              </a:ext>
            </a:extLst>
          </p:cNvPr>
          <p:cNvCxnSpPr>
            <a:cxnSpLocks/>
          </p:cNvCxnSpPr>
          <p:nvPr/>
        </p:nvCxnSpPr>
        <p:spPr bwMode="auto">
          <a:xfrm flipV="1">
            <a:off x="3793521" y="3753361"/>
            <a:ext cx="1710623" cy="828"/>
          </a:xfrm>
          <a:prstGeom prst="bentConnector3">
            <a:avLst/>
          </a:prstGeom>
          <a:solidFill>
            <a:srgbClr val="00FF00">
              <a:alpha val="75000"/>
            </a:srgbClr>
          </a:solidFill>
          <a:ln w="28575" cap="rnd" cmpd="sng" algn="ctr">
            <a:solidFill>
              <a:srgbClr val="C00000"/>
            </a:solidFill>
            <a:prstDash val="solid"/>
            <a:bevel/>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3" name="Полилиния: фигура 102">
            <a:extLst>
              <a:ext uri="{FF2B5EF4-FFF2-40B4-BE49-F238E27FC236}">
                <a16:creationId xmlns:a16="http://schemas.microsoft.com/office/drawing/2014/main" id="{0C236775-359E-4610-B464-7E4A9CDA0274}"/>
              </a:ext>
            </a:extLst>
          </p:cNvPr>
          <p:cNvSpPr/>
          <p:nvPr/>
        </p:nvSpPr>
        <p:spPr bwMode="auto">
          <a:xfrm flipV="1">
            <a:off x="3770522" y="3748847"/>
            <a:ext cx="1731327" cy="1285995"/>
          </a:xfrm>
          <a:custGeom>
            <a:avLst/>
            <a:gdLst>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60120 w 1742440"/>
              <a:gd name="connsiteY5" fmla="*/ 1191894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43187 w 1742440"/>
              <a:gd name="connsiteY5" fmla="*/ 1198244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30487 w 1742440"/>
              <a:gd name="connsiteY5" fmla="*/ 1208828 h 1288414"/>
              <a:gd name="connsiteX6" fmla="*/ 1097280 w 1742440"/>
              <a:gd name="connsiteY6" fmla="*/ 1268094 h 1288414"/>
              <a:gd name="connsiteX7" fmla="*/ 1742440 w 1742440"/>
              <a:gd name="connsiteY7" fmla="*/ 1288414 h 1288414"/>
              <a:gd name="connsiteX0" fmla="*/ 0 w 1742440"/>
              <a:gd name="connsiteY0" fmla="*/ 13334 h 1288414"/>
              <a:gd name="connsiteX1" fmla="*/ 472440 w 1742440"/>
              <a:gd name="connsiteY1" fmla="*/ 8254 h 1288414"/>
              <a:gd name="connsiteX2" fmla="*/ 751840 w 1742440"/>
              <a:gd name="connsiteY2" fmla="*/ 109854 h 1288414"/>
              <a:gd name="connsiteX3" fmla="*/ 863600 w 1742440"/>
              <a:gd name="connsiteY3" fmla="*/ 440054 h 1288414"/>
              <a:gd name="connsiteX4" fmla="*/ 868680 w 1742440"/>
              <a:gd name="connsiteY4" fmla="*/ 1014094 h 1288414"/>
              <a:gd name="connsiteX5" fmla="*/ 930487 w 1742440"/>
              <a:gd name="connsiteY5" fmla="*/ 1208828 h 1288414"/>
              <a:gd name="connsiteX6" fmla="*/ 1097280 w 1742440"/>
              <a:gd name="connsiteY6" fmla="*/ 1268094 h 1288414"/>
              <a:gd name="connsiteX7" fmla="*/ 1742440 w 1742440"/>
              <a:gd name="connsiteY7" fmla="*/ 1288414 h 1288414"/>
              <a:gd name="connsiteX0" fmla="*/ 0 w 1742440"/>
              <a:gd name="connsiteY0" fmla="*/ 11359 h 1286439"/>
              <a:gd name="connsiteX1" fmla="*/ 472440 w 1742440"/>
              <a:gd name="connsiteY1" fmla="*/ 6279 h 1286439"/>
              <a:gd name="connsiteX2" fmla="*/ 810578 w 1742440"/>
              <a:gd name="connsiteY2" fmla="*/ 80892 h 1286439"/>
              <a:gd name="connsiteX3" fmla="*/ 863600 w 1742440"/>
              <a:gd name="connsiteY3" fmla="*/ 438079 h 1286439"/>
              <a:gd name="connsiteX4" fmla="*/ 868680 w 1742440"/>
              <a:gd name="connsiteY4" fmla="*/ 1012119 h 1286439"/>
              <a:gd name="connsiteX5" fmla="*/ 930487 w 1742440"/>
              <a:gd name="connsiteY5" fmla="*/ 1206853 h 1286439"/>
              <a:gd name="connsiteX6" fmla="*/ 1097280 w 1742440"/>
              <a:gd name="connsiteY6" fmla="*/ 1266119 h 1286439"/>
              <a:gd name="connsiteX7" fmla="*/ 1742440 w 1742440"/>
              <a:gd name="connsiteY7" fmla="*/ 1286439 h 1286439"/>
              <a:gd name="connsiteX0" fmla="*/ 0 w 1742440"/>
              <a:gd name="connsiteY0" fmla="*/ 5800 h 1280880"/>
              <a:gd name="connsiteX1" fmla="*/ 456565 w 1742440"/>
              <a:gd name="connsiteY1" fmla="*/ 11833 h 1280880"/>
              <a:gd name="connsiteX2" fmla="*/ 810578 w 1742440"/>
              <a:gd name="connsiteY2" fmla="*/ 75333 h 1280880"/>
              <a:gd name="connsiteX3" fmla="*/ 863600 w 1742440"/>
              <a:gd name="connsiteY3" fmla="*/ 432520 h 1280880"/>
              <a:gd name="connsiteX4" fmla="*/ 868680 w 1742440"/>
              <a:gd name="connsiteY4" fmla="*/ 1006560 h 1280880"/>
              <a:gd name="connsiteX5" fmla="*/ 930487 w 1742440"/>
              <a:gd name="connsiteY5" fmla="*/ 1201294 h 1280880"/>
              <a:gd name="connsiteX6" fmla="*/ 1097280 w 1742440"/>
              <a:gd name="connsiteY6" fmla="*/ 1260560 h 1280880"/>
              <a:gd name="connsiteX7" fmla="*/ 1742440 w 1742440"/>
              <a:gd name="connsiteY7" fmla="*/ 1280880 h 1280880"/>
              <a:gd name="connsiteX0" fmla="*/ 0 w 1742440"/>
              <a:gd name="connsiteY0" fmla="*/ 11357 h 1286437"/>
              <a:gd name="connsiteX1" fmla="*/ 456565 w 1742440"/>
              <a:gd name="connsiteY1" fmla="*/ 6278 h 1286437"/>
              <a:gd name="connsiteX2" fmla="*/ 810578 w 1742440"/>
              <a:gd name="connsiteY2" fmla="*/ 80890 h 1286437"/>
              <a:gd name="connsiteX3" fmla="*/ 863600 w 1742440"/>
              <a:gd name="connsiteY3" fmla="*/ 438077 h 1286437"/>
              <a:gd name="connsiteX4" fmla="*/ 868680 w 1742440"/>
              <a:gd name="connsiteY4" fmla="*/ 1012117 h 1286437"/>
              <a:gd name="connsiteX5" fmla="*/ 930487 w 1742440"/>
              <a:gd name="connsiteY5" fmla="*/ 1206851 h 1286437"/>
              <a:gd name="connsiteX6" fmla="*/ 1097280 w 1742440"/>
              <a:gd name="connsiteY6" fmla="*/ 1266117 h 1286437"/>
              <a:gd name="connsiteX7" fmla="*/ 1742440 w 1742440"/>
              <a:gd name="connsiteY7" fmla="*/ 1286437 h 1286437"/>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68680 w 1742440"/>
              <a:gd name="connsiteY4" fmla="*/ 1007448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6360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82650 w 1742440"/>
              <a:gd name="connsiteY3" fmla="*/ 433408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73125 w 1742440"/>
              <a:gd name="connsiteY3" fmla="*/ 428646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42440"/>
              <a:gd name="connsiteY0" fmla="*/ 6688 h 1281768"/>
              <a:gd name="connsiteX1" fmla="*/ 456565 w 1742440"/>
              <a:gd name="connsiteY1" fmla="*/ 1609 h 1281768"/>
              <a:gd name="connsiteX2" fmla="*/ 810578 w 1742440"/>
              <a:gd name="connsiteY2" fmla="*/ 76221 h 1281768"/>
              <a:gd name="connsiteX3" fmla="*/ 873125 w 1742440"/>
              <a:gd name="connsiteY3" fmla="*/ 428646 h 1281768"/>
              <a:gd name="connsiteX4" fmla="*/ 870268 w 1742440"/>
              <a:gd name="connsiteY4" fmla="*/ 1002685 h 1281768"/>
              <a:gd name="connsiteX5" fmla="*/ 930487 w 1742440"/>
              <a:gd name="connsiteY5" fmla="*/ 1202182 h 1281768"/>
              <a:gd name="connsiteX6" fmla="*/ 1097280 w 1742440"/>
              <a:gd name="connsiteY6" fmla="*/ 1261448 h 1281768"/>
              <a:gd name="connsiteX7" fmla="*/ 1742440 w 1742440"/>
              <a:gd name="connsiteY7" fmla="*/ 1281768 h 1281768"/>
              <a:gd name="connsiteX0" fmla="*/ 0 w 1731327"/>
              <a:gd name="connsiteY0" fmla="*/ 6843 h 1291448"/>
              <a:gd name="connsiteX1" fmla="*/ 445452 w 1731327"/>
              <a:gd name="connsiteY1" fmla="*/ 11289 h 1291448"/>
              <a:gd name="connsiteX2" fmla="*/ 799465 w 1731327"/>
              <a:gd name="connsiteY2" fmla="*/ 85901 h 1291448"/>
              <a:gd name="connsiteX3" fmla="*/ 862012 w 1731327"/>
              <a:gd name="connsiteY3" fmla="*/ 438326 h 1291448"/>
              <a:gd name="connsiteX4" fmla="*/ 859155 w 1731327"/>
              <a:gd name="connsiteY4" fmla="*/ 1012365 h 1291448"/>
              <a:gd name="connsiteX5" fmla="*/ 919374 w 1731327"/>
              <a:gd name="connsiteY5" fmla="*/ 1211862 h 1291448"/>
              <a:gd name="connsiteX6" fmla="*/ 1086167 w 1731327"/>
              <a:gd name="connsiteY6" fmla="*/ 1271128 h 1291448"/>
              <a:gd name="connsiteX7" fmla="*/ 1731327 w 1731327"/>
              <a:gd name="connsiteY7" fmla="*/ 1291448 h 1291448"/>
              <a:gd name="connsiteX0" fmla="*/ 0 w 1731327"/>
              <a:gd name="connsiteY0" fmla="*/ 1390 h 1285995"/>
              <a:gd name="connsiteX1" fmla="*/ 445452 w 1731327"/>
              <a:gd name="connsiteY1" fmla="*/ 5836 h 1285995"/>
              <a:gd name="connsiteX2" fmla="*/ 799465 w 1731327"/>
              <a:gd name="connsiteY2" fmla="*/ 80448 h 1285995"/>
              <a:gd name="connsiteX3" fmla="*/ 862012 w 1731327"/>
              <a:gd name="connsiteY3" fmla="*/ 432873 h 1285995"/>
              <a:gd name="connsiteX4" fmla="*/ 859155 w 1731327"/>
              <a:gd name="connsiteY4" fmla="*/ 1006912 h 1285995"/>
              <a:gd name="connsiteX5" fmla="*/ 919374 w 1731327"/>
              <a:gd name="connsiteY5" fmla="*/ 1206409 h 1285995"/>
              <a:gd name="connsiteX6" fmla="*/ 1086167 w 1731327"/>
              <a:gd name="connsiteY6" fmla="*/ 1265675 h 1285995"/>
              <a:gd name="connsiteX7" fmla="*/ 1731327 w 1731327"/>
              <a:gd name="connsiteY7" fmla="*/ 1285995 h 128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1327" h="1285995">
                <a:moveTo>
                  <a:pt x="0" y="1390"/>
                </a:moveTo>
                <a:cubicBezTo>
                  <a:pt x="173566" y="6681"/>
                  <a:pt x="312208" y="-7340"/>
                  <a:pt x="445452" y="5836"/>
                </a:cubicBezTo>
                <a:cubicBezTo>
                  <a:pt x="578696" y="19012"/>
                  <a:pt x="730038" y="9275"/>
                  <a:pt x="799465" y="80448"/>
                </a:cubicBezTo>
                <a:cubicBezTo>
                  <a:pt x="868892" y="151621"/>
                  <a:pt x="858415" y="281637"/>
                  <a:pt x="862012" y="432873"/>
                </a:cubicBezTo>
                <a:cubicBezTo>
                  <a:pt x="865609" y="584109"/>
                  <a:pt x="849595" y="877989"/>
                  <a:pt x="859155" y="1006912"/>
                </a:cubicBezTo>
                <a:cubicBezTo>
                  <a:pt x="868715" y="1135835"/>
                  <a:pt x="894239" y="1180744"/>
                  <a:pt x="919374" y="1206409"/>
                </a:cubicBezTo>
                <a:cubicBezTo>
                  <a:pt x="944509" y="1232074"/>
                  <a:pt x="950841" y="1252411"/>
                  <a:pt x="1086167" y="1265675"/>
                </a:cubicBezTo>
                <a:cubicBezTo>
                  <a:pt x="1221493" y="1278939"/>
                  <a:pt x="1731327" y="1285995"/>
                  <a:pt x="1731327" y="1285995"/>
                </a:cubicBezTo>
              </a:path>
            </a:pathLst>
          </a:custGeom>
          <a:noFill/>
          <a:ln w="28575" cap="flat" cmpd="sng" algn="ctr">
            <a:solidFill>
              <a:srgbClr val="C0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000" tIns="46800" rIns="90000" bIns="46800" numCol="1" rtlCol="0" anchor="t" anchorCtr="0" compatLnSpc="1">
            <a:prstTxWarp prst="textNoShape">
              <a:avLst/>
            </a:prstTxWarp>
            <a:spAutoFit/>
          </a:bodyPr>
          <a:lstStyle/>
          <a:p>
            <a:pPr marL="381000" marR="0" indent="-381000" algn="l" defTabSz="914400" rtl="0" eaLnBrk="1" fontAlgn="base" latinLnBrk="0" hangingPunct="1">
              <a:lnSpc>
                <a:spcPct val="85000"/>
              </a:lnSpc>
              <a:spcBef>
                <a:spcPct val="50000"/>
              </a:spcBef>
              <a:spcAft>
                <a:spcPct val="0"/>
              </a:spcAft>
              <a:buClrTx/>
              <a:buSzPct val="120000"/>
              <a:buFontTx/>
              <a:buBlip>
                <a:blip r:embed="rId5"/>
              </a:buBlip>
              <a:tabLst/>
            </a:pPr>
            <a:endParaRPr kumimoji="0" lang="ru-RU" sz="2100" b="0" i="0" u="none" strike="noStrike" cap="none" normalizeH="0" baseline="0" dirty="0">
              <a:ln>
                <a:noFill/>
              </a:ln>
              <a:solidFill>
                <a:srgbClr val="006600"/>
              </a:solidFill>
              <a:effectLst/>
              <a:latin typeface="Arial" panose="020B0604020202020204" pitchFamily="34" charset="0"/>
            </a:endParaRPr>
          </a:p>
        </p:txBody>
      </p:sp>
      <p:sp>
        <p:nvSpPr>
          <p:cNvPr id="109" name="Прямоугольник: скругленные углы 108">
            <a:extLst>
              <a:ext uri="{FF2B5EF4-FFF2-40B4-BE49-F238E27FC236}">
                <a16:creationId xmlns:a16="http://schemas.microsoft.com/office/drawing/2014/main" id="{E4D0FA73-3A76-476B-86AD-F29639E1F13A}"/>
              </a:ext>
            </a:extLst>
          </p:cNvPr>
          <p:cNvSpPr/>
          <p:nvPr/>
        </p:nvSpPr>
        <p:spPr bwMode="auto">
          <a:xfrm>
            <a:off x="4919439" y="5081706"/>
            <a:ext cx="3222622"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pic>
        <p:nvPicPr>
          <p:cNvPr id="5" name="Picture 2" descr="https://avatars.mds.yandex.net/i?id=230b225af4ffa0b024ea3ae2a00987cadd4c166e-5194823-images-thumbs&amp;n=13">
            <a:extLst>
              <a:ext uri="{FF2B5EF4-FFF2-40B4-BE49-F238E27FC236}">
                <a16:creationId xmlns:a16="http://schemas.microsoft.com/office/drawing/2014/main" id="{26BD7415-F9C9-4D88-8C3B-DFC12CCAD9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3475" y="5345273"/>
            <a:ext cx="21145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0" name="Прямая со стрелкой 39">
            <a:extLst>
              <a:ext uri="{FF2B5EF4-FFF2-40B4-BE49-F238E27FC236}">
                <a16:creationId xmlns:a16="http://schemas.microsoft.com/office/drawing/2014/main" id="{C84BCB2E-D9DB-42D8-8082-7549AE9473AA}"/>
              </a:ext>
            </a:extLst>
          </p:cNvPr>
          <p:cNvCxnSpPr>
            <a:cxnSpLocks/>
          </p:cNvCxnSpPr>
          <p:nvPr/>
        </p:nvCxnSpPr>
        <p:spPr bwMode="auto">
          <a:xfrm>
            <a:off x="6490431" y="4709071"/>
            <a:ext cx="0" cy="431800"/>
          </a:xfrm>
          <a:prstGeom prst="straightConnector1">
            <a:avLst/>
          </a:prstGeom>
          <a:noFill/>
          <a:ln w="28575" algn="ctr">
            <a:solidFill>
              <a:srgbClr val="C00000"/>
            </a:solidFill>
            <a:prstDash val="sys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116" name="Группа 115">
            <a:extLst>
              <a:ext uri="{FF2B5EF4-FFF2-40B4-BE49-F238E27FC236}">
                <a16:creationId xmlns:a16="http://schemas.microsoft.com/office/drawing/2014/main" id="{511D585F-E22A-415B-B255-5C62EED3EE5E}"/>
              </a:ext>
            </a:extLst>
          </p:cNvPr>
          <p:cNvGrpSpPr/>
          <p:nvPr/>
        </p:nvGrpSpPr>
        <p:grpSpPr>
          <a:xfrm>
            <a:off x="8794590" y="3817423"/>
            <a:ext cx="1775943" cy="950997"/>
            <a:chOff x="8121345" y="4654256"/>
            <a:chExt cx="1775943" cy="950997"/>
          </a:xfrm>
        </p:grpSpPr>
        <p:sp>
          <p:nvSpPr>
            <p:cNvPr id="115" name="Прямоугольник: скругленные углы 114">
              <a:extLst>
                <a:ext uri="{FF2B5EF4-FFF2-40B4-BE49-F238E27FC236}">
                  <a16:creationId xmlns:a16="http://schemas.microsoft.com/office/drawing/2014/main" id="{38917BD9-D877-4B25-8D0A-56A9749D587D}"/>
                </a:ext>
              </a:extLst>
            </p:cNvPr>
            <p:cNvSpPr/>
            <p:nvPr/>
          </p:nvSpPr>
          <p:spPr bwMode="auto">
            <a:xfrm>
              <a:off x="8121345" y="4654256"/>
              <a:ext cx="1775943"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pic>
          <p:nvPicPr>
            <p:cNvPr id="112" name="Рисунок 111">
              <a:extLst>
                <a:ext uri="{FF2B5EF4-FFF2-40B4-BE49-F238E27FC236}">
                  <a16:creationId xmlns:a16="http://schemas.microsoft.com/office/drawing/2014/main" id="{12EDF3CE-0F44-4327-8003-9FF077667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2603" y="4817200"/>
              <a:ext cx="690472" cy="690472"/>
            </a:xfrm>
            <a:prstGeom prst="rect">
              <a:avLst/>
            </a:prstGeom>
          </p:spPr>
        </p:pic>
        <p:pic>
          <p:nvPicPr>
            <p:cNvPr id="114" name="Рисунок 113">
              <a:extLst>
                <a:ext uri="{FF2B5EF4-FFF2-40B4-BE49-F238E27FC236}">
                  <a16:creationId xmlns:a16="http://schemas.microsoft.com/office/drawing/2014/main" id="{B59C2A48-63C6-4F1B-BB94-50CBB44493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5720" y="4784518"/>
              <a:ext cx="690472" cy="690472"/>
            </a:xfrm>
            <a:prstGeom prst="rect">
              <a:avLst/>
            </a:prstGeom>
          </p:spPr>
        </p:pic>
      </p:grpSp>
      <p:grpSp>
        <p:nvGrpSpPr>
          <p:cNvPr id="119" name="Группа 118">
            <a:extLst>
              <a:ext uri="{FF2B5EF4-FFF2-40B4-BE49-F238E27FC236}">
                <a16:creationId xmlns:a16="http://schemas.microsoft.com/office/drawing/2014/main" id="{5013F98C-B849-4DDA-9705-E33313E92715}"/>
              </a:ext>
            </a:extLst>
          </p:cNvPr>
          <p:cNvGrpSpPr/>
          <p:nvPr/>
        </p:nvGrpSpPr>
        <p:grpSpPr>
          <a:xfrm>
            <a:off x="8809630" y="2745530"/>
            <a:ext cx="1775943" cy="950997"/>
            <a:chOff x="8469930" y="2609776"/>
            <a:chExt cx="1775943" cy="950997"/>
          </a:xfrm>
        </p:grpSpPr>
        <p:sp>
          <p:nvSpPr>
            <p:cNvPr id="117" name="Прямоугольник: скругленные углы 116">
              <a:extLst>
                <a:ext uri="{FF2B5EF4-FFF2-40B4-BE49-F238E27FC236}">
                  <a16:creationId xmlns:a16="http://schemas.microsoft.com/office/drawing/2014/main" id="{EB294E2E-2778-4C30-9841-2A4772CD4707}"/>
                </a:ext>
              </a:extLst>
            </p:cNvPr>
            <p:cNvSpPr/>
            <p:nvPr/>
          </p:nvSpPr>
          <p:spPr bwMode="auto">
            <a:xfrm>
              <a:off x="8469930" y="2609776"/>
              <a:ext cx="1775943" cy="950997"/>
            </a:xfrm>
            <a:prstGeom prst="roundRect">
              <a:avLst/>
            </a:prstGeom>
            <a:solidFill>
              <a:schemeClr val="bg1"/>
            </a:solidFill>
            <a:ln>
              <a:noFill/>
            </a:ln>
            <a:effectLst>
              <a:outerShdw blurRad="431131" dir="5400000" sx="99000" sy="99000" algn="ctr" rotWithShape="0">
                <a:schemeClr val="bg1">
                  <a:lumMod val="50000"/>
                  <a:alpha val="30000"/>
                </a:schemeClr>
              </a:outerShdw>
            </a:effectLst>
            <a:extLst/>
          </p:spPr>
          <p:txBody>
            <a:bodyPr lIns="85042" tIns="44222" rIns="85042" bIns="44222" anchor="ctr">
              <a:noAutofit/>
            </a:bodyPr>
            <a:lstStyle/>
            <a:p>
              <a:pPr eaLnBrk="1" hangingPunct="1">
                <a:lnSpc>
                  <a:spcPct val="85000"/>
                </a:lnSpc>
                <a:spcBef>
                  <a:spcPct val="50000"/>
                </a:spcBef>
                <a:buClr>
                  <a:srgbClr val="C00000"/>
                </a:buClr>
                <a:buSzPct val="120000"/>
              </a:pPr>
              <a:endParaRPr lang="ru-RU" sz="2000">
                <a:solidFill>
                  <a:schemeClr val="tx1"/>
                </a:solidFill>
                <a:latin typeface="+mn-lt"/>
              </a:endParaRPr>
            </a:p>
          </p:txBody>
        </p:sp>
        <p:pic>
          <p:nvPicPr>
            <p:cNvPr id="15" name="Рисунок 14">
              <a:extLst>
                <a:ext uri="{FF2B5EF4-FFF2-40B4-BE49-F238E27FC236}">
                  <a16:creationId xmlns:a16="http://schemas.microsoft.com/office/drawing/2014/main" id="{CB729C0D-8E46-47DD-9E99-A01020B4BCB4}"/>
                </a:ext>
              </a:extLst>
            </p:cNvPr>
            <p:cNvPicPr>
              <a:picLocks noChangeAspect="1"/>
            </p:cNvPicPr>
            <p:nvPr/>
          </p:nvPicPr>
          <p:blipFill>
            <a:blip r:embed="rId9"/>
            <a:stretch>
              <a:fillRect/>
            </a:stretch>
          </p:blipFill>
          <p:spPr>
            <a:xfrm>
              <a:off x="8524944" y="2662587"/>
              <a:ext cx="1635837" cy="791135"/>
            </a:xfrm>
            <a:prstGeom prst="rect">
              <a:avLst/>
            </a:prstGeom>
            <a:solidFill>
              <a:srgbClr val="00FF00">
                <a:alpha val="75000"/>
              </a:srgbClr>
            </a:solidFill>
            <a:ln>
              <a:noFill/>
            </a:ln>
            <a:effectLst/>
          </p:spPr>
        </p:pic>
      </p:grpSp>
      <p:cxnSp>
        <p:nvCxnSpPr>
          <p:cNvPr id="120" name="Прямая со стрелкой 39">
            <a:extLst>
              <a:ext uri="{FF2B5EF4-FFF2-40B4-BE49-F238E27FC236}">
                <a16:creationId xmlns:a16="http://schemas.microsoft.com/office/drawing/2014/main" id="{6DDE0616-E287-435C-AA73-BE39F80E0392}"/>
              </a:ext>
            </a:extLst>
          </p:cNvPr>
          <p:cNvCxnSpPr>
            <a:cxnSpLocks/>
          </p:cNvCxnSpPr>
          <p:nvPr/>
        </p:nvCxnSpPr>
        <p:spPr bwMode="auto">
          <a:xfrm>
            <a:off x="8091291" y="4292921"/>
            <a:ext cx="742955" cy="1"/>
          </a:xfrm>
          <a:prstGeom prst="straightConnector1">
            <a:avLst/>
          </a:prstGeom>
          <a:noFill/>
          <a:ln w="28575" algn="ctr">
            <a:solidFill>
              <a:srgbClr val="C00000"/>
            </a:solidFill>
            <a:prstDash val="sys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4" name="Прямая со стрелкой 39">
            <a:extLst>
              <a:ext uri="{FF2B5EF4-FFF2-40B4-BE49-F238E27FC236}">
                <a16:creationId xmlns:a16="http://schemas.microsoft.com/office/drawing/2014/main" id="{44BAC437-4DFC-4150-92DC-261510A1AC0F}"/>
              </a:ext>
            </a:extLst>
          </p:cNvPr>
          <p:cNvCxnSpPr>
            <a:cxnSpLocks/>
          </p:cNvCxnSpPr>
          <p:nvPr/>
        </p:nvCxnSpPr>
        <p:spPr bwMode="auto">
          <a:xfrm>
            <a:off x="8094242" y="3240088"/>
            <a:ext cx="742955" cy="1"/>
          </a:xfrm>
          <a:prstGeom prst="straightConnector1">
            <a:avLst/>
          </a:prstGeom>
          <a:noFill/>
          <a:ln w="28575" algn="ctr">
            <a:solidFill>
              <a:srgbClr val="C00000"/>
            </a:solidFill>
            <a:prstDash val="sysDash"/>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5" name="TextBox 124">
            <a:extLst>
              <a:ext uri="{FF2B5EF4-FFF2-40B4-BE49-F238E27FC236}">
                <a16:creationId xmlns:a16="http://schemas.microsoft.com/office/drawing/2014/main" id="{4E7841DB-468A-45DE-97E2-AEE560EE6194}"/>
              </a:ext>
            </a:extLst>
          </p:cNvPr>
          <p:cNvSpPr txBox="1"/>
          <p:nvPr/>
        </p:nvSpPr>
        <p:spPr>
          <a:xfrm>
            <a:off x="6997857" y="6035119"/>
            <a:ext cx="1093434" cy="261151"/>
          </a:xfrm>
          <a:prstGeom prst="rect">
            <a:avLst/>
          </a:prstGeom>
          <a:noFill/>
        </p:spPr>
        <p:txBody>
          <a:bodyPr wrap="square" rtlCol="0">
            <a:spAutoFit/>
          </a:bodyPr>
          <a:lstStyle/>
          <a:p>
            <a:pPr>
              <a:buClr>
                <a:srgbClr val="C00000"/>
              </a:buClr>
            </a:pPr>
            <a:r>
              <a:rPr lang="ru-RU" sz="1100" b="0" dirty="0">
                <a:solidFill>
                  <a:schemeClr val="tx1"/>
                </a:solidFill>
                <a:latin typeface="Montserrat Light" panose="00000400000000000000" pitchFamily="2" charset="-52"/>
              </a:rPr>
              <a:t>Веб-клиент</a:t>
            </a:r>
          </a:p>
        </p:txBody>
      </p:sp>
      <p:sp>
        <p:nvSpPr>
          <p:cNvPr id="126" name="TextBox 125">
            <a:extLst>
              <a:ext uri="{FF2B5EF4-FFF2-40B4-BE49-F238E27FC236}">
                <a16:creationId xmlns:a16="http://schemas.microsoft.com/office/drawing/2014/main" id="{42B0A320-B246-42AA-8B67-CD8119D8CEBC}"/>
              </a:ext>
            </a:extLst>
          </p:cNvPr>
          <p:cNvSpPr txBox="1"/>
          <p:nvPr/>
        </p:nvSpPr>
        <p:spPr>
          <a:xfrm>
            <a:off x="9656320" y="4715492"/>
            <a:ext cx="1093434" cy="430887"/>
          </a:xfrm>
          <a:prstGeom prst="rect">
            <a:avLst/>
          </a:prstGeom>
          <a:noFill/>
        </p:spPr>
        <p:txBody>
          <a:bodyPr wrap="square" rtlCol="0">
            <a:spAutoFit/>
          </a:bodyPr>
          <a:lstStyle/>
          <a:p>
            <a:pPr>
              <a:buClr>
                <a:srgbClr val="C00000"/>
              </a:buClr>
            </a:pPr>
            <a:r>
              <a:rPr lang="ru-RU" sz="1100" b="0" dirty="0" err="1">
                <a:solidFill>
                  <a:schemeClr val="tx1"/>
                </a:solidFill>
                <a:latin typeface="Montserrat Light" panose="00000400000000000000" pitchFamily="2" charset="-52"/>
              </a:rPr>
              <a:t>Мобильныйклиент</a:t>
            </a:r>
            <a:endParaRPr lang="ru-RU" sz="1100" b="0" dirty="0">
              <a:solidFill>
                <a:schemeClr val="tx1"/>
              </a:solidFill>
              <a:latin typeface="Montserrat Light" panose="00000400000000000000" pitchFamily="2" charset="-52"/>
            </a:endParaRPr>
          </a:p>
        </p:txBody>
      </p:sp>
      <p:sp>
        <p:nvSpPr>
          <p:cNvPr id="127" name="TextBox 126">
            <a:extLst>
              <a:ext uri="{FF2B5EF4-FFF2-40B4-BE49-F238E27FC236}">
                <a16:creationId xmlns:a16="http://schemas.microsoft.com/office/drawing/2014/main" id="{49315D62-7F16-4DB1-9690-640DA4A3E08D}"/>
              </a:ext>
            </a:extLst>
          </p:cNvPr>
          <p:cNvSpPr txBox="1"/>
          <p:nvPr/>
        </p:nvSpPr>
        <p:spPr>
          <a:xfrm>
            <a:off x="9835572" y="2309489"/>
            <a:ext cx="1093434" cy="430887"/>
          </a:xfrm>
          <a:prstGeom prst="rect">
            <a:avLst/>
          </a:prstGeom>
          <a:noFill/>
        </p:spPr>
        <p:txBody>
          <a:bodyPr wrap="square" rtlCol="0">
            <a:spAutoFit/>
          </a:bodyPr>
          <a:lstStyle/>
          <a:p>
            <a:pPr>
              <a:buClr>
                <a:srgbClr val="C00000"/>
              </a:buClr>
            </a:pPr>
            <a:r>
              <a:rPr lang="ru-RU" sz="1100" b="0" dirty="0">
                <a:solidFill>
                  <a:schemeClr val="tx1"/>
                </a:solidFill>
                <a:latin typeface="Montserrat Light" panose="00000400000000000000" pitchFamily="2" charset="-52"/>
              </a:rPr>
              <a:t>Десктоп версия</a:t>
            </a:r>
          </a:p>
        </p:txBody>
      </p:sp>
      <p:pic>
        <p:nvPicPr>
          <p:cNvPr id="129" name="Рисунок 128">
            <a:extLst>
              <a:ext uri="{FF2B5EF4-FFF2-40B4-BE49-F238E27FC236}">
                <a16:creationId xmlns:a16="http://schemas.microsoft.com/office/drawing/2014/main" id="{E3459743-FCA0-4638-84E7-B6D09251733D}"/>
              </a:ext>
            </a:extLst>
          </p:cNvPr>
          <p:cNvPicPr>
            <a:picLocks noChangeAspect="1"/>
          </p:cNvPicPr>
          <p:nvPr/>
        </p:nvPicPr>
        <p:blipFill>
          <a:blip r:embed="rId10"/>
          <a:stretch>
            <a:fillRect/>
          </a:stretch>
        </p:blipFill>
        <p:spPr>
          <a:xfrm>
            <a:off x="5024851" y="2055617"/>
            <a:ext cx="425107" cy="435109"/>
          </a:xfrm>
          <a:prstGeom prst="rect">
            <a:avLst/>
          </a:prstGeom>
        </p:spPr>
      </p:pic>
    </p:spTree>
    <p:extLst>
      <p:ext uri="{BB962C8B-B14F-4D97-AF65-F5344CB8AC3E}">
        <p14:creationId xmlns:p14="http://schemas.microsoft.com/office/powerpoint/2010/main" val="4210127229"/>
      </p:ext>
    </p:extLst>
  </p:cSld>
  <p:clrMapOvr>
    <a:masterClrMapping/>
  </p:clrMapOvr>
  <p:transition spd="slow">
    <p:strips dir="ld"/>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3_Специальное оформление">
  <a:themeElements>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lnDef>
  </a:objectDefaults>
  <a:extraClrSchemeLst>
    <a:extraClrScheme>
      <a:clrScheme name="3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Специальное оформление">
  <a:themeElements>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Специальное оформление">
      <a:majorFont>
        <a:latin typeface="Futura PT Demi"/>
        <a:ea typeface=""/>
        <a:cs typeface=""/>
      </a:majorFont>
      <a:minorFont>
        <a:latin typeface="Futura PT Demi"/>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FF00">
            <a:alpha val="75000"/>
          </a:srgbClr>
        </a:solidFill>
        <a:ln>
          <a:noFill/>
        </a:ln>
        <a:effectLst/>
        <a:extLst>
          <a:ext uri="{91240B29-F687-4F45-9708-019B960494DF}">
            <a14:hiddenLine xmlns:a14="http://schemas.microsoft.com/office/drawing/2010/main" w="2857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0000" tIns="46800" rIns="90000" bIns="46800" numCol="1" anchor="t" anchorCtr="0" compatLnSpc="1">
        <a:prstTxWarp prst="textNoShape">
          <a:avLst/>
        </a:prstTxWarp>
        <a:spAutoFit/>
      </a:bodyPr>
      <a:lstStyle>
        <a:defPPr marL="381000" marR="0" indent="-381000" algn="l" defTabSz="914400" rtl="0" eaLnBrk="1" fontAlgn="base" latinLnBrk="0" hangingPunct="1">
          <a:lnSpc>
            <a:spcPct val="85000"/>
          </a:lnSpc>
          <a:spcBef>
            <a:spcPct val="50000"/>
          </a:spcBef>
          <a:spcAft>
            <a:spcPct val="0"/>
          </a:spcAft>
          <a:buClrTx/>
          <a:buSzPct val="120000"/>
          <a:buFontTx/>
          <a:buBlip>
            <a:blip xmlns:r="http://schemas.openxmlformats.org/officeDocument/2006/relationships" r:embed="rId1"/>
          </a:buBlip>
          <a:tabLst/>
          <a:defRPr kumimoji="0" lang="en-US" altLang="ru-RU" sz="2100" b="0" i="0" u="none" strike="noStrike" cap="none" normalizeH="0" baseline="0" smtClean="0">
            <a:ln>
              <a:noFill/>
            </a:ln>
            <a:solidFill>
              <a:srgbClr val="006600"/>
            </a:solidFill>
            <a:effectLst/>
            <a:latin typeface="Arial" panose="020B0604020202020204" pitchFamily="34" charset="0"/>
          </a:defRPr>
        </a:defPPr>
      </a:lstStyle>
    </a:lnDef>
  </a:objectDefaults>
  <a:extraClrSchemeLst>
    <a:extraClrScheme>
      <a:clrScheme name="4_Специальное оформление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Специальное оформление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Специальное оформление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Специальное оформление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Специальное оформление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Специальное оформление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Специальное оформление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Специальное оформление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Специальное оформление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Специальное оформление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Специальное оформление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Специальное оформление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90812</TotalTime>
  <Words>4569</Words>
  <Application>Microsoft Office PowerPoint</Application>
  <PresentationFormat>Произвольный</PresentationFormat>
  <Paragraphs>259</Paragraphs>
  <Slides>31</Slides>
  <Notes>20</Notes>
  <HiddenSlides>1</HiddenSlides>
  <MMClips>0</MMClips>
  <ScaleCrop>false</ScaleCrop>
  <HeadingPairs>
    <vt:vector size="6" baseType="variant">
      <vt:variant>
        <vt:lpstr>Использованные шрифты</vt:lpstr>
      </vt:variant>
      <vt:variant>
        <vt:i4>10</vt:i4>
      </vt:variant>
      <vt:variant>
        <vt:lpstr>Тема</vt:lpstr>
      </vt:variant>
      <vt:variant>
        <vt:i4>3</vt:i4>
      </vt:variant>
      <vt:variant>
        <vt:lpstr>Заголовки слайдов</vt:lpstr>
      </vt:variant>
      <vt:variant>
        <vt:i4>31</vt:i4>
      </vt:variant>
    </vt:vector>
  </HeadingPairs>
  <TitlesOfParts>
    <vt:vector size="44" baseType="lpstr">
      <vt:lpstr>Montserrat Medium</vt:lpstr>
      <vt:lpstr>Calibri</vt:lpstr>
      <vt:lpstr>Times New Roman</vt:lpstr>
      <vt:lpstr>Montserrat Light</vt:lpstr>
      <vt:lpstr>Montserrat ExtraBold</vt:lpstr>
      <vt:lpstr>Arial</vt:lpstr>
      <vt:lpstr>Futura PT Demi</vt:lpstr>
      <vt:lpstr>Montserrat SemiBold</vt:lpstr>
      <vt:lpstr>Calibri Light</vt:lpstr>
      <vt:lpstr>Montserrat Black</vt:lpstr>
      <vt:lpstr>3_Специальное оформление</vt:lpstr>
      <vt:lpstr>4_Специальное оформление</vt:lpstr>
      <vt:lpstr>Специальное оформление</vt:lpstr>
      <vt:lpstr>Самое важное про 1С-ЭДО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Контроль сертификатов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Автоматический прием приглашений</vt:lpstr>
      <vt:lpstr>МЧД в 1С-ЭДО</vt:lpstr>
      <vt:lpstr>Презентация PowerPoint</vt:lpstr>
      <vt:lpstr>Презентация PowerPoint</vt:lpstr>
      <vt:lpstr>Презентация PowerPoint</vt:lpstr>
      <vt:lpstr>Работа с МЧД при недоступности Распределенного реестра ФНС</vt:lpstr>
      <vt:lpstr>Дата и время проверки МЧД</vt:lpstr>
      <vt:lpstr>Отзыв незарегистрированных МЧД</vt:lpstr>
      <vt:lpstr>Полномочия в МЧД</vt:lpstr>
      <vt:lpstr>Проверка проверки полномочий. Новое</vt:lpstr>
      <vt:lpstr>1С-ЭДО образовательный</vt:lpstr>
      <vt:lpstr>Самое важное про 1С-ЭДО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Кузора Игорь Вячеславович</dc:creator>
  <cp:lastModifiedBy>Головин Денис Александрович</cp:lastModifiedBy>
  <cp:revision>3234</cp:revision>
  <cp:lastPrinted>2015-05-12T12:08:53Z</cp:lastPrinted>
  <dcterms:created xsi:type="dcterms:W3CDTF">2004-06-25T18:36:23Z</dcterms:created>
  <dcterms:modified xsi:type="dcterms:W3CDTF">2025-04-21T10:15:27Z</dcterms:modified>
</cp:coreProperties>
</file>