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1"/>
  </p:notesMasterIdLst>
  <p:sldIdLst>
    <p:sldId id="256" r:id="rId2"/>
    <p:sldId id="276" r:id="rId3"/>
    <p:sldId id="275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embeddedFontLst>
    <p:embeddedFont>
      <p:font typeface="Helvetica Neue" charset="0"/>
      <p:regular r:id="rId22"/>
      <p:bold r:id="rId23"/>
      <p:italic r:id="rId24"/>
      <p:boldItalic r:id="rId25"/>
    </p:embeddedFont>
    <p:embeddedFont>
      <p:font typeface="Montserrat" charset="-52"/>
      <p:regular r:id="rId26"/>
      <p:bold r:id="rId27"/>
      <p:italic r:id="rId28"/>
      <p:boldItalic r:id="rId29"/>
    </p:embeddedFont>
    <p:embeddedFont>
      <p:font typeface="Montserrat SemiBold" charset="-52"/>
      <p:regular r:id="rId30"/>
      <p:bold r:id="rId31"/>
      <p:italic r:id="rId32"/>
      <p:boldItalic r:id="rId33"/>
    </p:embeddedFont>
    <p:embeddedFont>
      <p:font typeface="Merriweather ExtraBold" charset="-52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377">
          <p15:clr>
            <a:srgbClr val="747775"/>
          </p15:clr>
        </p15:guide>
        <p15:guide id="4" pos="1353">
          <p15:clr>
            <a:srgbClr val="747775"/>
          </p15:clr>
        </p15:guide>
        <p15:guide id="5" pos="2491">
          <p15:clr>
            <a:srgbClr val="747775"/>
          </p15:clr>
        </p15:guide>
        <p15:guide id="6" orient="horz" pos="1152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hrIZjcyLAXg+0G42FMdBRrdOsk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1"/>
    <p:restoredTop sz="94694"/>
  </p:normalViewPr>
  <p:slideViewPr>
    <p:cSldViewPr snapToGrid="0">
      <p:cViewPr varScale="1">
        <p:scale>
          <a:sx n="41" d="100"/>
          <a:sy n="41" d="100"/>
        </p:scale>
        <p:origin x="-780" y="-120"/>
      </p:cViewPr>
      <p:guideLst>
        <p:guide orient="horz" pos="4320"/>
        <p:guide orient="horz" pos="1152"/>
        <p:guide pos="7680"/>
        <p:guide pos="377"/>
        <p:guide pos="1353"/>
        <p:guide pos="2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7a594785e_0_2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347a594785e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46422124f6_1_14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4" name="Google Shape;434;g346422124f6_1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466e75bdda_0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3466e75bdd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479c0ab507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3479c0ab50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466e75bdda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3466e75bdd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66e75bdda_0_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g3466e75bdd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466e75bdda_0_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g3466e75bdd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46422124f6_1_14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g346422124f6_1_1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466e75bdda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3466e75bdd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479c0ab507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g3479c0ab5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345;g346422124f6_1_1401:notes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ru-RU" sz="2200" smtClean="0">
              <a:latin typeface="Helvetica Neue" charset="0"/>
              <a:cs typeface="Arial" pitchFamily="34" charset="0"/>
              <a:sym typeface="Helvetica Neue" charset="0"/>
            </a:endParaRPr>
          </a:p>
        </p:txBody>
      </p:sp>
      <p:sp>
        <p:nvSpPr>
          <p:cNvPr id="30723" name="Google Shape;346;g346422124f6_1_140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77ff4f54a_0_60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Авито это мощная платформа и для нее нужен не менее мощный бэк офис, 1С:Документооборот часть этого бэк офиса </a:t>
            </a:r>
            <a:endParaRPr/>
          </a:p>
        </p:txBody>
      </p:sp>
      <p:sp>
        <p:nvSpPr>
          <p:cNvPr id="279" name="Google Shape;279;g3477ff4f54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46388" y="1219200"/>
            <a:ext cx="10836276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46422124f6_1_13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346422124f6_1_1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c13a3e69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c13a3e696_2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c13a3e69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4c13a3e696_2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4c13a3e696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4c13a3e696_2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6422124f6_1_16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346422124f6_1_1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c1b013e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4c1b013ea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ик">
  <p:cSld name="титульник">
    <p:bg>
      <p:bgPr>
        <a:solidFill>
          <a:srgbClr val="0000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6422124f6_1_2173"/>
          <p:cNvSpPr txBox="1">
            <a:spLocks noGrp="1"/>
          </p:cNvSpPr>
          <p:nvPr>
            <p:ph type="body" idx="1"/>
          </p:nvPr>
        </p:nvSpPr>
        <p:spPr>
          <a:xfrm>
            <a:off x="471335" y="2475529"/>
            <a:ext cx="10804800" cy="1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77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Helvetica Neue"/>
              <a:buNone/>
              <a:defRPr sz="1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0" name="Google Shape;140;g346422124f6_1_2173"/>
          <p:cNvSpPr txBox="1">
            <a:spLocks noGrp="1"/>
          </p:cNvSpPr>
          <p:nvPr>
            <p:ph type="body" idx="2"/>
          </p:nvPr>
        </p:nvSpPr>
        <p:spPr>
          <a:xfrm>
            <a:off x="609680" y="12471411"/>
            <a:ext cx="6436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1" name="Google Shape;141;g346422124f6_1_2173"/>
          <p:cNvSpPr txBox="1">
            <a:spLocks noGrp="1"/>
          </p:cNvSpPr>
          <p:nvPr>
            <p:ph type="body" idx="3"/>
          </p:nvPr>
        </p:nvSpPr>
        <p:spPr>
          <a:xfrm>
            <a:off x="6209645" y="12471411"/>
            <a:ext cx="6436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2" name="Google Shape;142;g346422124f6_1_2173"/>
          <p:cNvSpPr txBox="1"/>
          <p:nvPr/>
        </p:nvSpPr>
        <p:spPr>
          <a:xfrm>
            <a:off x="6215243" y="691163"/>
            <a:ext cx="12054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g346422124f6_1_2173"/>
          <p:cNvSpPr txBox="1"/>
          <p:nvPr/>
        </p:nvSpPr>
        <p:spPr>
          <a:xfrm>
            <a:off x="9117240" y="691163"/>
            <a:ext cx="788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половины">
  <p:cSld name="Две половины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6422124f6_1_2261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28" name="Google Shape;228;g346422124f6_1_2261"/>
          <p:cNvSpPr/>
          <p:nvPr/>
        </p:nvSpPr>
        <p:spPr>
          <a:xfrm>
            <a:off x="12199777" y="-8466"/>
            <a:ext cx="12184200" cy="13764600"/>
          </a:xfrm>
          <a:prstGeom prst="rect">
            <a:avLst/>
          </a:prstGeom>
          <a:solidFill>
            <a:srgbClr val="E0E7E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g346422124f6_1_2261"/>
          <p:cNvSpPr txBox="1">
            <a:spLocks noGrp="1"/>
          </p:cNvSpPr>
          <p:nvPr>
            <p:ph type="body" idx="1"/>
          </p:nvPr>
        </p:nvSpPr>
        <p:spPr>
          <a:xfrm>
            <a:off x="609255" y="1628153"/>
            <a:ext cx="81342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0" name="Google Shape;230;g346422124f6_1_2261"/>
          <p:cNvSpPr txBox="1">
            <a:spLocks noGrp="1"/>
          </p:cNvSpPr>
          <p:nvPr>
            <p:ph type="body" idx="2"/>
          </p:nvPr>
        </p:nvSpPr>
        <p:spPr>
          <a:xfrm>
            <a:off x="12824228" y="1635809"/>
            <a:ext cx="51156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1" name="Google Shape;231;g346422124f6_1_2261"/>
          <p:cNvSpPr>
            <a:spLocks noGrp="1"/>
          </p:cNvSpPr>
          <p:nvPr>
            <p:ph type="pic" idx="3"/>
          </p:nvPr>
        </p:nvSpPr>
        <p:spPr>
          <a:xfrm>
            <a:off x="20512177" y="1600796"/>
            <a:ext cx="3381000" cy="29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g346422124f6_1_2261"/>
          <p:cNvSpPr>
            <a:spLocks noGrp="1"/>
          </p:cNvSpPr>
          <p:nvPr>
            <p:ph type="pic" idx="4"/>
          </p:nvPr>
        </p:nvSpPr>
        <p:spPr>
          <a:xfrm>
            <a:off x="8194183" y="1643157"/>
            <a:ext cx="3543300" cy="31116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g346422124f6_1_2261"/>
          <p:cNvSpPr txBox="1">
            <a:spLocks noGrp="1"/>
          </p:cNvSpPr>
          <p:nvPr>
            <p:ph type="body" idx="5"/>
          </p:nvPr>
        </p:nvSpPr>
        <p:spPr>
          <a:xfrm>
            <a:off x="1807635" y="4852385"/>
            <a:ext cx="51156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4" name="Google Shape;234;g346422124f6_1_2261"/>
          <p:cNvSpPr txBox="1">
            <a:spLocks noGrp="1"/>
          </p:cNvSpPr>
          <p:nvPr>
            <p:ph type="body" idx="6"/>
          </p:nvPr>
        </p:nvSpPr>
        <p:spPr>
          <a:xfrm>
            <a:off x="14220575" y="4852209"/>
            <a:ext cx="49071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5" name="Google Shape;235;g346422124f6_1_2261"/>
          <p:cNvSpPr txBox="1">
            <a:spLocks noGrp="1"/>
          </p:cNvSpPr>
          <p:nvPr>
            <p:ph type="body" idx="7"/>
          </p:nvPr>
        </p:nvSpPr>
        <p:spPr>
          <a:xfrm>
            <a:off x="1807635" y="7900385"/>
            <a:ext cx="51156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6" name="Google Shape;236;g346422124f6_1_2261"/>
          <p:cNvSpPr txBox="1">
            <a:spLocks noGrp="1"/>
          </p:cNvSpPr>
          <p:nvPr>
            <p:ph type="body" idx="8"/>
          </p:nvPr>
        </p:nvSpPr>
        <p:spPr>
          <a:xfrm>
            <a:off x="14220575" y="7917964"/>
            <a:ext cx="49071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title">
  <p:cSld name="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6422124f6_1_2272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с цитатой 2">
  <p:cSld name="перебивка с цитатой 2">
    <p:bg>
      <p:bgPr>
        <a:solidFill>
          <a:srgbClr val="E0E7EC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6422124f6_1_2274"/>
          <p:cNvSpPr>
            <a:spLocks noGrp="1"/>
          </p:cNvSpPr>
          <p:nvPr>
            <p:ph type="media" idx="2"/>
          </p:nvPr>
        </p:nvSpPr>
        <p:spPr>
          <a:xfrm>
            <a:off x="15861931" y="2210406"/>
            <a:ext cx="5222100" cy="29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1" name="Google Shape;241;g346422124f6_1_2274"/>
          <p:cNvSpPr txBox="1">
            <a:spLocks noGrp="1"/>
          </p:cNvSpPr>
          <p:nvPr>
            <p:ph type="body" idx="1"/>
          </p:nvPr>
        </p:nvSpPr>
        <p:spPr>
          <a:xfrm>
            <a:off x="1843612" y="4242107"/>
            <a:ext cx="20696700" cy="56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1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2" name="Google Shape;242;g346422124f6_1_2274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с цитатой 1">
  <p:cSld name="перебивка с цитатой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6422124f6_1_2278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5" name="Google Shape;245;g346422124f6_1_2278"/>
          <p:cNvSpPr>
            <a:spLocks noGrp="1"/>
          </p:cNvSpPr>
          <p:nvPr>
            <p:ph type="pic" idx="2"/>
          </p:nvPr>
        </p:nvSpPr>
        <p:spPr>
          <a:xfrm>
            <a:off x="-164939" y="-94655"/>
            <a:ext cx="24714000" cy="139053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g346422124f6_1_2278"/>
          <p:cNvSpPr txBox="1">
            <a:spLocks noGrp="1"/>
          </p:cNvSpPr>
          <p:nvPr>
            <p:ph type="body" idx="1"/>
          </p:nvPr>
        </p:nvSpPr>
        <p:spPr>
          <a:xfrm>
            <a:off x="3619308" y="5549891"/>
            <a:ext cx="17145300" cy="49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>
              <a:lnSpc>
                <a:spcPct val="77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Helvetica Neue"/>
              <a:buNone/>
              <a:defRPr sz="1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">
  <p:cSld name="заключительный">
    <p:bg>
      <p:bgPr>
        <a:solidFill>
          <a:srgbClr val="000000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6422124f6_1_2282"/>
          <p:cNvSpPr txBox="1"/>
          <p:nvPr/>
        </p:nvSpPr>
        <p:spPr>
          <a:xfrm>
            <a:off x="794747" y="9203874"/>
            <a:ext cx="1280400" cy="767700"/>
          </a:xfrm>
          <a:prstGeom prst="rect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dist="243022" dir="2741011" rotWithShape="0">
              <a:srgbClr val="FFFFFF"/>
            </a:outerShdw>
          </a:effectLst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g346422124f6_1_2282"/>
          <p:cNvSpPr txBox="1"/>
          <p:nvPr/>
        </p:nvSpPr>
        <p:spPr>
          <a:xfrm>
            <a:off x="807925" y="11367438"/>
            <a:ext cx="1280400" cy="767700"/>
          </a:xfrm>
          <a:prstGeom prst="rect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dist="243022" dir="2741011" rotWithShape="0">
              <a:srgbClr val="FFFFFF"/>
            </a:outerShdw>
          </a:effectLst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g346422124f6_1_2282"/>
          <p:cNvSpPr txBox="1">
            <a:spLocks noGrp="1"/>
          </p:cNvSpPr>
          <p:nvPr>
            <p:ph type="body" idx="1"/>
          </p:nvPr>
        </p:nvSpPr>
        <p:spPr>
          <a:xfrm>
            <a:off x="2740973" y="11844199"/>
            <a:ext cx="3888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marR="0" lvl="0" indent="-228600" algn="l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1" name="Google Shape;251;g346422124f6_1_2282"/>
          <p:cNvSpPr txBox="1">
            <a:spLocks noGrp="1"/>
          </p:cNvSpPr>
          <p:nvPr>
            <p:ph type="body" idx="2"/>
          </p:nvPr>
        </p:nvSpPr>
        <p:spPr>
          <a:xfrm>
            <a:off x="2708581" y="9680634"/>
            <a:ext cx="4542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marR="0" lvl="0" indent="-228600" algn="l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2" name="Google Shape;252;g346422124f6_1_2282"/>
          <p:cNvSpPr txBox="1">
            <a:spLocks noGrp="1"/>
          </p:cNvSpPr>
          <p:nvPr>
            <p:ph type="body" idx="3"/>
          </p:nvPr>
        </p:nvSpPr>
        <p:spPr>
          <a:xfrm>
            <a:off x="625872" y="6029026"/>
            <a:ext cx="59829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3" name="Google Shape;253;g346422124f6_1_2282"/>
          <p:cNvSpPr txBox="1">
            <a:spLocks noGrp="1"/>
          </p:cNvSpPr>
          <p:nvPr>
            <p:ph type="body" idx="4"/>
          </p:nvPr>
        </p:nvSpPr>
        <p:spPr>
          <a:xfrm>
            <a:off x="626614" y="4676742"/>
            <a:ext cx="64368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4" name="Google Shape;254;g346422124f6_1_2282"/>
          <p:cNvSpPr txBox="1">
            <a:spLocks noGrp="1"/>
          </p:cNvSpPr>
          <p:nvPr>
            <p:ph type="body" idx="5"/>
          </p:nvPr>
        </p:nvSpPr>
        <p:spPr>
          <a:xfrm>
            <a:off x="11908506" y="4676742"/>
            <a:ext cx="64368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5" name="Google Shape;255;g346422124f6_1_2282"/>
          <p:cNvSpPr txBox="1">
            <a:spLocks noGrp="1"/>
          </p:cNvSpPr>
          <p:nvPr>
            <p:ph type="body" idx="6"/>
          </p:nvPr>
        </p:nvSpPr>
        <p:spPr>
          <a:xfrm>
            <a:off x="11980926" y="5978227"/>
            <a:ext cx="58860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6" name="Google Shape;256;g346422124f6_1_2282"/>
          <p:cNvSpPr>
            <a:spLocks noGrp="1"/>
          </p:cNvSpPr>
          <p:nvPr>
            <p:ph type="pic" idx="7"/>
          </p:nvPr>
        </p:nvSpPr>
        <p:spPr>
          <a:xfrm>
            <a:off x="865719" y="9543340"/>
            <a:ext cx="1073400" cy="8205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g346422124f6_1_2282"/>
          <p:cNvSpPr>
            <a:spLocks noGrp="1"/>
          </p:cNvSpPr>
          <p:nvPr>
            <p:ph type="pic" idx="8"/>
          </p:nvPr>
        </p:nvSpPr>
        <p:spPr>
          <a:xfrm>
            <a:off x="1021891" y="11759168"/>
            <a:ext cx="761100" cy="6363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g346422124f6_1_2282"/>
          <p:cNvSpPr txBox="1">
            <a:spLocks noGrp="1"/>
          </p:cNvSpPr>
          <p:nvPr>
            <p:ph type="body" idx="9"/>
          </p:nvPr>
        </p:nvSpPr>
        <p:spPr>
          <a:xfrm>
            <a:off x="11980926" y="6660434"/>
            <a:ext cx="58860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9" name="Google Shape;259;g346422124f6_1_2282"/>
          <p:cNvSpPr txBox="1">
            <a:spLocks noGrp="1"/>
          </p:cNvSpPr>
          <p:nvPr>
            <p:ph type="body" idx="13"/>
          </p:nvPr>
        </p:nvSpPr>
        <p:spPr>
          <a:xfrm>
            <a:off x="11980926" y="7358189"/>
            <a:ext cx="58860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0" name="Google Shape;260;g346422124f6_1_2282"/>
          <p:cNvSpPr txBox="1"/>
          <p:nvPr/>
        </p:nvSpPr>
        <p:spPr>
          <a:xfrm>
            <a:off x="3514724" y="725175"/>
            <a:ext cx="2536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Москва | 202</a:t>
            </a:r>
            <a:r>
              <a:rPr lang="en-US" sz="2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g346422124f6_1_2282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62" name="Google Shape;262;g346422124f6_1_22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7975" y="769625"/>
            <a:ext cx="1865324" cy="3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ая">
  <p:cSld name="Пустая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изображение копия">
  <p:cSld name="текст и изображение копия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6422124f6_1_2179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6" name="Google Shape;146;g346422124f6_1_2179"/>
          <p:cNvSpPr txBox="1">
            <a:spLocks noGrp="1"/>
          </p:cNvSpPr>
          <p:nvPr>
            <p:ph type="body" idx="1"/>
          </p:nvPr>
        </p:nvSpPr>
        <p:spPr>
          <a:xfrm>
            <a:off x="582068" y="4952107"/>
            <a:ext cx="77082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7" name="Google Shape;147;g346422124f6_1_2179"/>
          <p:cNvSpPr txBox="1">
            <a:spLocks noGrp="1"/>
          </p:cNvSpPr>
          <p:nvPr>
            <p:ph type="body" idx="2"/>
          </p:nvPr>
        </p:nvSpPr>
        <p:spPr>
          <a:xfrm>
            <a:off x="593284" y="3255533"/>
            <a:ext cx="37593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8" name="Google Shape;148;g346422124f6_1_2179"/>
          <p:cNvSpPr txBox="1">
            <a:spLocks noGrp="1"/>
          </p:cNvSpPr>
          <p:nvPr>
            <p:ph type="body" idx="3"/>
          </p:nvPr>
        </p:nvSpPr>
        <p:spPr>
          <a:xfrm>
            <a:off x="598488" y="1632577"/>
            <a:ext cx="4793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9" name="Google Shape;149;g346422124f6_1_2179"/>
          <p:cNvSpPr>
            <a:spLocks noGrp="1"/>
          </p:cNvSpPr>
          <p:nvPr>
            <p:ph type="pic" idx="4"/>
          </p:nvPr>
        </p:nvSpPr>
        <p:spPr>
          <a:xfrm>
            <a:off x="12336463" y="1632578"/>
            <a:ext cx="11412600" cy="1138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4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" type="tx">
  <p:cSld name="TITLE_AND_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6422124f6_1_2185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2" name="Google Shape;152;g346422124f6_1_2185"/>
          <p:cNvSpPr txBox="1">
            <a:spLocks noGrp="1"/>
          </p:cNvSpPr>
          <p:nvPr>
            <p:ph type="body" idx="1"/>
          </p:nvPr>
        </p:nvSpPr>
        <p:spPr>
          <a:xfrm>
            <a:off x="595641" y="9360409"/>
            <a:ext cx="5583000" cy="2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3" name="Google Shape;153;g346422124f6_1_2185"/>
          <p:cNvSpPr txBox="1">
            <a:spLocks noGrp="1"/>
          </p:cNvSpPr>
          <p:nvPr>
            <p:ph type="body" idx="2"/>
          </p:nvPr>
        </p:nvSpPr>
        <p:spPr>
          <a:xfrm>
            <a:off x="18205450" y="9339751"/>
            <a:ext cx="5543700" cy="15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4" name="Google Shape;154;g346422124f6_1_2185"/>
          <p:cNvSpPr txBox="1">
            <a:spLocks noGrp="1"/>
          </p:cNvSpPr>
          <p:nvPr>
            <p:ph type="body" idx="3"/>
          </p:nvPr>
        </p:nvSpPr>
        <p:spPr>
          <a:xfrm>
            <a:off x="595641" y="2424356"/>
            <a:ext cx="18080700" cy="3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изображение">
  <p:cSld name="текст и изображение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6422124f6_1_2193"/>
          <p:cNvSpPr txBox="1">
            <a:spLocks noGrp="1"/>
          </p:cNvSpPr>
          <p:nvPr>
            <p:ph type="sldNum" idx="12"/>
          </p:nvPr>
        </p:nvSpPr>
        <p:spPr>
          <a:xfrm>
            <a:off x="22369225" y="699700"/>
            <a:ext cx="1379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0" name="Google Shape;160;g346422124f6_1_2193"/>
          <p:cNvSpPr txBox="1">
            <a:spLocks noGrp="1"/>
          </p:cNvSpPr>
          <p:nvPr>
            <p:ph type="body" idx="1"/>
          </p:nvPr>
        </p:nvSpPr>
        <p:spPr>
          <a:xfrm>
            <a:off x="615933" y="4952107"/>
            <a:ext cx="77082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1" name="Google Shape;161;g346422124f6_1_2193"/>
          <p:cNvSpPr>
            <a:spLocks noGrp="1"/>
          </p:cNvSpPr>
          <p:nvPr>
            <p:ph type="pic" idx="2"/>
          </p:nvPr>
        </p:nvSpPr>
        <p:spPr>
          <a:xfrm>
            <a:off x="12336462" y="1632577"/>
            <a:ext cx="11412600" cy="113469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g346422124f6_1_2193"/>
          <p:cNvSpPr txBox="1">
            <a:spLocks noGrp="1"/>
          </p:cNvSpPr>
          <p:nvPr>
            <p:ph type="body" idx="3"/>
          </p:nvPr>
        </p:nvSpPr>
        <p:spPr>
          <a:xfrm>
            <a:off x="610217" y="3255533"/>
            <a:ext cx="37593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3" name="Google Shape;163;g346422124f6_1_2193"/>
          <p:cNvSpPr txBox="1">
            <a:spLocks noGrp="1"/>
          </p:cNvSpPr>
          <p:nvPr>
            <p:ph type="body" idx="4"/>
          </p:nvPr>
        </p:nvSpPr>
        <p:spPr>
          <a:xfrm>
            <a:off x="598488" y="1632577"/>
            <a:ext cx="36555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изображение копия 1">
  <p:cSld name="текст и изображение копия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6422124f6_1_2199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g346422124f6_1_2199"/>
          <p:cNvSpPr txBox="1">
            <a:spLocks noGrp="1"/>
          </p:cNvSpPr>
          <p:nvPr>
            <p:ph type="body" idx="1"/>
          </p:nvPr>
        </p:nvSpPr>
        <p:spPr>
          <a:xfrm>
            <a:off x="615936" y="4952107"/>
            <a:ext cx="77082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7" name="Google Shape;167;g346422124f6_1_2199"/>
          <p:cNvSpPr>
            <a:spLocks noGrp="1"/>
          </p:cNvSpPr>
          <p:nvPr>
            <p:ph type="pic" idx="2"/>
          </p:nvPr>
        </p:nvSpPr>
        <p:spPr>
          <a:xfrm>
            <a:off x="12336462" y="1632577"/>
            <a:ext cx="11412600" cy="113469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g346422124f6_1_2199"/>
          <p:cNvSpPr txBox="1">
            <a:spLocks noGrp="1"/>
          </p:cNvSpPr>
          <p:nvPr>
            <p:ph type="body" idx="3"/>
          </p:nvPr>
        </p:nvSpPr>
        <p:spPr>
          <a:xfrm>
            <a:off x="610217" y="3238600"/>
            <a:ext cx="37593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9" name="Google Shape;169;g346422124f6_1_2199"/>
          <p:cNvSpPr txBox="1">
            <a:spLocks noGrp="1"/>
          </p:cNvSpPr>
          <p:nvPr>
            <p:ph type="body" idx="4"/>
          </p:nvPr>
        </p:nvSpPr>
        <p:spPr>
          <a:xfrm>
            <a:off x="611270" y="1632577"/>
            <a:ext cx="36555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0" name="Google Shape;170;g346422124f6_1_2199"/>
          <p:cNvSpPr txBox="1">
            <a:spLocks noGrp="1"/>
          </p:cNvSpPr>
          <p:nvPr>
            <p:ph type="body" idx="5"/>
          </p:nvPr>
        </p:nvSpPr>
        <p:spPr>
          <a:xfrm>
            <a:off x="610217" y="7170373"/>
            <a:ext cx="77082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1" name="Google Shape;171;g346422124f6_1_2199"/>
          <p:cNvSpPr txBox="1">
            <a:spLocks noGrp="1"/>
          </p:cNvSpPr>
          <p:nvPr>
            <p:ph type="body" idx="6"/>
          </p:nvPr>
        </p:nvSpPr>
        <p:spPr>
          <a:xfrm>
            <a:off x="610217" y="8389573"/>
            <a:ext cx="77082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2" name="Google Shape;172;g346422124f6_1_2199"/>
          <p:cNvSpPr txBox="1">
            <a:spLocks noGrp="1"/>
          </p:cNvSpPr>
          <p:nvPr>
            <p:ph type="body" idx="7"/>
          </p:nvPr>
        </p:nvSpPr>
        <p:spPr>
          <a:xfrm>
            <a:off x="610217" y="9176973"/>
            <a:ext cx="77082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ие цифры 2 столбца">
  <p:cSld name="большие цифры 2 столбца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6422124f6_1_2212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79" name="Google Shape;179;g346422124f6_1_2212"/>
          <p:cNvSpPr txBox="1">
            <a:spLocks noGrp="1"/>
          </p:cNvSpPr>
          <p:nvPr>
            <p:ph type="body" idx="1"/>
          </p:nvPr>
        </p:nvSpPr>
        <p:spPr>
          <a:xfrm>
            <a:off x="597518" y="1626227"/>
            <a:ext cx="6405000" cy="2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0" name="Google Shape;180;g346422124f6_1_2212"/>
          <p:cNvSpPr txBox="1">
            <a:spLocks noGrp="1"/>
          </p:cNvSpPr>
          <p:nvPr>
            <p:ph type="body" idx="2"/>
          </p:nvPr>
        </p:nvSpPr>
        <p:spPr>
          <a:xfrm>
            <a:off x="607537" y="4874648"/>
            <a:ext cx="56817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1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1" name="Google Shape;181;g346422124f6_1_2212"/>
          <p:cNvSpPr txBox="1">
            <a:spLocks noGrp="1"/>
          </p:cNvSpPr>
          <p:nvPr>
            <p:ph type="body" idx="3"/>
          </p:nvPr>
        </p:nvSpPr>
        <p:spPr>
          <a:xfrm>
            <a:off x="6198273" y="4874648"/>
            <a:ext cx="53580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1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2" name="Google Shape;182;g346422124f6_1_2212"/>
          <p:cNvSpPr txBox="1">
            <a:spLocks noGrp="1"/>
          </p:cNvSpPr>
          <p:nvPr>
            <p:ph type="body" idx="4"/>
          </p:nvPr>
        </p:nvSpPr>
        <p:spPr>
          <a:xfrm>
            <a:off x="614451" y="9387531"/>
            <a:ext cx="53580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1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3" name="Google Shape;183;g346422124f6_1_2212"/>
          <p:cNvSpPr txBox="1">
            <a:spLocks noGrp="1"/>
          </p:cNvSpPr>
          <p:nvPr>
            <p:ph type="body" idx="5"/>
          </p:nvPr>
        </p:nvSpPr>
        <p:spPr>
          <a:xfrm>
            <a:off x="6202507" y="9387531"/>
            <a:ext cx="66216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1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4" name="Google Shape;184;g346422124f6_1_2212"/>
          <p:cNvSpPr txBox="1">
            <a:spLocks noGrp="1"/>
          </p:cNvSpPr>
          <p:nvPr>
            <p:ph type="body" idx="6"/>
          </p:nvPr>
        </p:nvSpPr>
        <p:spPr>
          <a:xfrm>
            <a:off x="614451" y="6360317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5" name="Google Shape;185;g346422124f6_1_2212"/>
          <p:cNvSpPr txBox="1">
            <a:spLocks noGrp="1"/>
          </p:cNvSpPr>
          <p:nvPr>
            <p:ph type="body" idx="7"/>
          </p:nvPr>
        </p:nvSpPr>
        <p:spPr>
          <a:xfrm>
            <a:off x="6202507" y="6360317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6" name="Google Shape;186;g346422124f6_1_2212"/>
          <p:cNvSpPr txBox="1">
            <a:spLocks noGrp="1"/>
          </p:cNvSpPr>
          <p:nvPr>
            <p:ph type="body" idx="8"/>
          </p:nvPr>
        </p:nvSpPr>
        <p:spPr>
          <a:xfrm>
            <a:off x="614451" y="10956735"/>
            <a:ext cx="57861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7" name="Google Shape;187;g346422124f6_1_2212"/>
          <p:cNvSpPr txBox="1">
            <a:spLocks noGrp="1"/>
          </p:cNvSpPr>
          <p:nvPr>
            <p:ph type="body" idx="9"/>
          </p:nvPr>
        </p:nvSpPr>
        <p:spPr>
          <a:xfrm>
            <a:off x="6202507" y="10956735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8" name="Google Shape;188;g346422124f6_1_2212"/>
          <p:cNvSpPr>
            <a:spLocks noGrp="1"/>
          </p:cNvSpPr>
          <p:nvPr>
            <p:ph type="pic" idx="13"/>
          </p:nvPr>
        </p:nvSpPr>
        <p:spPr>
          <a:xfrm>
            <a:off x="12336463" y="0"/>
            <a:ext cx="120474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ие цифры 3 столбца">
  <p:cSld name="большие цифры 3 столбца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6422124f6_1_2224"/>
          <p:cNvSpPr txBox="1">
            <a:spLocks noGrp="1"/>
          </p:cNvSpPr>
          <p:nvPr>
            <p:ph type="body" idx="1"/>
          </p:nvPr>
        </p:nvSpPr>
        <p:spPr>
          <a:xfrm>
            <a:off x="699116" y="1554618"/>
            <a:ext cx="132030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1" name="Google Shape;191;g346422124f6_1_2224"/>
          <p:cNvSpPr txBox="1">
            <a:spLocks noGrp="1"/>
          </p:cNvSpPr>
          <p:nvPr>
            <p:ph type="body" idx="2"/>
          </p:nvPr>
        </p:nvSpPr>
        <p:spPr>
          <a:xfrm>
            <a:off x="622170" y="9569323"/>
            <a:ext cx="49101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2" name="Google Shape;192;g346422124f6_1_2224"/>
          <p:cNvSpPr txBox="1">
            <a:spLocks noGrp="1"/>
          </p:cNvSpPr>
          <p:nvPr>
            <p:ph type="body" idx="3"/>
          </p:nvPr>
        </p:nvSpPr>
        <p:spPr>
          <a:xfrm>
            <a:off x="6225841" y="9577868"/>
            <a:ext cx="47997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3" name="Google Shape;193;g346422124f6_1_2224"/>
          <p:cNvSpPr txBox="1">
            <a:spLocks noGrp="1"/>
          </p:cNvSpPr>
          <p:nvPr>
            <p:ph type="body" idx="4"/>
          </p:nvPr>
        </p:nvSpPr>
        <p:spPr>
          <a:xfrm>
            <a:off x="11967830" y="9560935"/>
            <a:ext cx="45246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4" name="Google Shape;194;g346422124f6_1_2224"/>
          <p:cNvSpPr txBox="1">
            <a:spLocks noGrp="1"/>
          </p:cNvSpPr>
          <p:nvPr>
            <p:ph type="body" idx="5"/>
          </p:nvPr>
        </p:nvSpPr>
        <p:spPr>
          <a:xfrm>
            <a:off x="599499" y="5915475"/>
            <a:ext cx="53580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5" name="Google Shape;195;g346422124f6_1_2224"/>
          <p:cNvSpPr txBox="1">
            <a:spLocks noGrp="1"/>
          </p:cNvSpPr>
          <p:nvPr>
            <p:ph type="body" idx="6"/>
          </p:nvPr>
        </p:nvSpPr>
        <p:spPr>
          <a:xfrm>
            <a:off x="6253579" y="5915475"/>
            <a:ext cx="46137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6" name="Google Shape;196;g346422124f6_1_2224"/>
          <p:cNvSpPr txBox="1">
            <a:spLocks noGrp="1"/>
          </p:cNvSpPr>
          <p:nvPr>
            <p:ph type="body" idx="7"/>
          </p:nvPr>
        </p:nvSpPr>
        <p:spPr>
          <a:xfrm>
            <a:off x="11907659" y="5915475"/>
            <a:ext cx="43716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7" name="Google Shape;197;g346422124f6_1_2224"/>
          <p:cNvSpPr txBox="1">
            <a:spLocks noGrp="1"/>
          </p:cNvSpPr>
          <p:nvPr>
            <p:ph type="body" idx="8"/>
          </p:nvPr>
        </p:nvSpPr>
        <p:spPr>
          <a:xfrm>
            <a:off x="631384" y="7889980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8" name="Google Shape;198;g346422124f6_1_2224"/>
          <p:cNvSpPr txBox="1">
            <a:spLocks noGrp="1"/>
          </p:cNvSpPr>
          <p:nvPr>
            <p:ph type="body" idx="9"/>
          </p:nvPr>
        </p:nvSpPr>
        <p:spPr>
          <a:xfrm>
            <a:off x="6190437" y="7906913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9" name="Google Shape;199;g346422124f6_1_2224"/>
          <p:cNvSpPr txBox="1">
            <a:spLocks noGrp="1"/>
          </p:cNvSpPr>
          <p:nvPr>
            <p:ph type="body" idx="13"/>
          </p:nvPr>
        </p:nvSpPr>
        <p:spPr>
          <a:xfrm>
            <a:off x="11925490" y="7889980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0" name="Google Shape;200;g346422124f6_1_2224"/>
          <p:cNvSpPr txBox="1">
            <a:spLocks noGrp="1"/>
          </p:cNvSpPr>
          <p:nvPr>
            <p:ph type="body" idx="14"/>
          </p:nvPr>
        </p:nvSpPr>
        <p:spPr>
          <a:xfrm>
            <a:off x="17946738" y="9577868"/>
            <a:ext cx="5640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1" name="Google Shape;201;g346422124f6_1_2224"/>
          <p:cNvSpPr txBox="1">
            <a:spLocks noGrp="1"/>
          </p:cNvSpPr>
          <p:nvPr>
            <p:ph type="body" idx="15"/>
          </p:nvPr>
        </p:nvSpPr>
        <p:spPr>
          <a:xfrm>
            <a:off x="17783525" y="5915475"/>
            <a:ext cx="43716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2" name="Google Shape;202;g346422124f6_1_2224"/>
          <p:cNvSpPr txBox="1">
            <a:spLocks noGrp="1"/>
          </p:cNvSpPr>
          <p:nvPr>
            <p:ph type="body" idx="16"/>
          </p:nvPr>
        </p:nvSpPr>
        <p:spPr>
          <a:xfrm>
            <a:off x="17801356" y="7906913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3" name="Google Shape;203;g346422124f6_1_2224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ой список">
  <p:cSld name="большой список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6422124f6_1_2239"/>
          <p:cNvSpPr txBox="1">
            <a:spLocks noGrp="1"/>
          </p:cNvSpPr>
          <p:nvPr>
            <p:ph type="body" idx="1"/>
          </p:nvPr>
        </p:nvSpPr>
        <p:spPr>
          <a:xfrm>
            <a:off x="614451" y="1633686"/>
            <a:ext cx="96294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6" name="Google Shape;206;g346422124f6_1_2239"/>
          <p:cNvSpPr txBox="1">
            <a:spLocks noGrp="1"/>
          </p:cNvSpPr>
          <p:nvPr>
            <p:ph type="body" idx="2"/>
          </p:nvPr>
        </p:nvSpPr>
        <p:spPr>
          <a:xfrm>
            <a:off x="3283011" y="6261746"/>
            <a:ext cx="7950600" cy="2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7" name="Google Shape;207;g346422124f6_1_2239"/>
          <p:cNvSpPr>
            <a:spLocks noGrp="1"/>
          </p:cNvSpPr>
          <p:nvPr>
            <p:ph type="pic" idx="3"/>
          </p:nvPr>
        </p:nvSpPr>
        <p:spPr>
          <a:xfrm>
            <a:off x="773541" y="6401348"/>
            <a:ext cx="1535700" cy="18489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g346422124f6_1_2239"/>
          <p:cNvSpPr txBox="1">
            <a:spLocks noGrp="1"/>
          </p:cNvSpPr>
          <p:nvPr>
            <p:ph type="body" idx="4"/>
          </p:nvPr>
        </p:nvSpPr>
        <p:spPr>
          <a:xfrm>
            <a:off x="3283011" y="9359308"/>
            <a:ext cx="7950600" cy="2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9" name="Google Shape;209;g346422124f6_1_2239"/>
          <p:cNvSpPr>
            <a:spLocks noGrp="1"/>
          </p:cNvSpPr>
          <p:nvPr>
            <p:ph type="pic" idx="5"/>
          </p:nvPr>
        </p:nvSpPr>
        <p:spPr>
          <a:xfrm>
            <a:off x="744317" y="9498192"/>
            <a:ext cx="1773900" cy="199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g346422124f6_1_2239"/>
          <p:cNvSpPr>
            <a:spLocks noGrp="1"/>
          </p:cNvSpPr>
          <p:nvPr>
            <p:ph type="pic" idx="6"/>
          </p:nvPr>
        </p:nvSpPr>
        <p:spPr>
          <a:xfrm>
            <a:off x="12534754" y="6172786"/>
            <a:ext cx="2574000" cy="23568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g346422124f6_1_2239"/>
          <p:cNvSpPr txBox="1">
            <a:spLocks noGrp="1"/>
          </p:cNvSpPr>
          <p:nvPr>
            <p:ph type="body" idx="7"/>
          </p:nvPr>
        </p:nvSpPr>
        <p:spPr>
          <a:xfrm>
            <a:off x="15001174" y="6293292"/>
            <a:ext cx="7571100" cy="2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2" name="Google Shape;212;g346422124f6_1_2239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ие цифры 3 столбца копия 1">
  <p:cSld name="большие цифры 3 столбца копия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6422124f6_1_2248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5" name="Google Shape;215;g346422124f6_1_2248"/>
          <p:cNvSpPr txBox="1">
            <a:spLocks noGrp="1"/>
          </p:cNvSpPr>
          <p:nvPr>
            <p:ph type="body" idx="1"/>
          </p:nvPr>
        </p:nvSpPr>
        <p:spPr>
          <a:xfrm>
            <a:off x="699116" y="1622350"/>
            <a:ext cx="126105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53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6" name="Google Shape;216;g346422124f6_1_2248"/>
          <p:cNvSpPr txBox="1">
            <a:spLocks noGrp="1"/>
          </p:cNvSpPr>
          <p:nvPr>
            <p:ph type="body" idx="2"/>
          </p:nvPr>
        </p:nvSpPr>
        <p:spPr>
          <a:xfrm>
            <a:off x="605237" y="9569323"/>
            <a:ext cx="57708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7" name="Google Shape;217;g346422124f6_1_2248"/>
          <p:cNvSpPr txBox="1">
            <a:spLocks noGrp="1"/>
          </p:cNvSpPr>
          <p:nvPr>
            <p:ph type="body" idx="3"/>
          </p:nvPr>
        </p:nvSpPr>
        <p:spPr>
          <a:xfrm>
            <a:off x="9121148" y="9552390"/>
            <a:ext cx="57708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8" name="Google Shape;218;g346422124f6_1_2248"/>
          <p:cNvSpPr txBox="1">
            <a:spLocks noGrp="1"/>
          </p:cNvSpPr>
          <p:nvPr>
            <p:ph type="body" idx="4"/>
          </p:nvPr>
        </p:nvSpPr>
        <p:spPr>
          <a:xfrm>
            <a:off x="17859283" y="9560935"/>
            <a:ext cx="5640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9" name="Google Shape;219;g346422124f6_1_2248"/>
          <p:cNvSpPr txBox="1">
            <a:spLocks noGrp="1"/>
          </p:cNvSpPr>
          <p:nvPr>
            <p:ph type="body" idx="5"/>
          </p:nvPr>
        </p:nvSpPr>
        <p:spPr>
          <a:xfrm>
            <a:off x="582566" y="5915475"/>
            <a:ext cx="55959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0" name="Google Shape;220;g346422124f6_1_2248"/>
          <p:cNvSpPr txBox="1">
            <a:spLocks noGrp="1"/>
          </p:cNvSpPr>
          <p:nvPr>
            <p:ph type="body" idx="6"/>
          </p:nvPr>
        </p:nvSpPr>
        <p:spPr>
          <a:xfrm>
            <a:off x="9148886" y="5915475"/>
            <a:ext cx="53454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1" name="Google Shape;221;g346422124f6_1_2248"/>
          <p:cNvSpPr txBox="1">
            <a:spLocks noGrp="1"/>
          </p:cNvSpPr>
          <p:nvPr>
            <p:ph type="body" idx="7"/>
          </p:nvPr>
        </p:nvSpPr>
        <p:spPr>
          <a:xfrm>
            <a:off x="17799112" y="5915475"/>
            <a:ext cx="59019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652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19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2" name="Google Shape;222;g346422124f6_1_2248"/>
          <p:cNvSpPr txBox="1">
            <a:spLocks noGrp="1"/>
          </p:cNvSpPr>
          <p:nvPr>
            <p:ph type="body" idx="8"/>
          </p:nvPr>
        </p:nvSpPr>
        <p:spPr>
          <a:xfrm>
            <a:off x="614451" y="7906913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3" name="Google Shape;223;g346422124f6_1_2248"/>
          <p:cNvSpPr txBox="1">
            <a:spLocks noGrp="1"/>
          </p:cNvSpPr>
          <p:nvPr>
            <p:ph type="body" idx="9"/>
          </p:nvPr>
        </p:nvSpPr>
        <p:spPr>
          <a:xfrm>
            <a:off x="9136543" y="7889980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4" name="Google Shape;224;g346422124f6_1_2248"/>
          <p:cNvSpPr txBox="1">
            <a:spLocks noGrp="1"/>
          </p:cNvSpPr>
          <p:nvPr>
            <p:ph type="body" idx="13"/>
          </p:nvPr>
        </p:nvSpPr>
        <p:spPr>
          <a:xfrm>
            <a:off x="17816943" y="7906913"/>
            <a:ext cx="5358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5" name="Google Shape;225;g346422124f6_1_2248"/>
          <p:cNvSpPr txBox="1"/>
          <p:nvPr/>
        </p:nvSpPr>
        <p:spPr>
          <a:xfrm>
            <a:off x="2776539" y="5352038"/>
            <a:ext cx="1026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6422124f6_1_2169"/>
          <p:cNvSpPr txBox="1"/>
          <p:nvPr/>
        </p:nvSpPr>
        <p:spPr>
          <a:xfrm>
            <a:off x="3514724" y="725175"/>
            <a:ext cx="2536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Москва | 202</a:t>
            </a:r>
            <a:r>
              <a:rPr lang="en-US" sz="2000" b="1"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g346422124f6_1_2169"/>
          <p:cNvSpPr txBox="1">
            <a:spLocks noGrp="1"/>
          </p:cNvSpPr>
          <p:nvPr>
            <p:ph type="sldNum" idx="12"/>
          </p:nvPr>
        </p:nvSpPr>
        <p:spPr>
          <a:xfrm>
            <a:off x="22915225" y="699700"/>
            <a:ext cx="833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37" name="Google Shape;137;g346422124f6_1_216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91775" y="769628"/>
            <a:ext cx="1865324" cy="321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57">
          <p15:clr>
            <a:srgbClr val="F26B43"/>
          </p15:clr>
        </p15:guide>
        <p15:guide id="2" pos="377">
          <p15:clr>
            <a:srgbClr val="F26B43"/>
          </p15:clr>
        </p15:guide>
        <p15:guide id="3" pos="2033">
          <p15:clr>
            <a:srgbClr val="F26B43"/>
          </p15:clr>
        </p15:guide>
        <p15:guide id="4" pos="2214">
          <p15:clr>
            <a:srgbClr val="F26B43"/>
          </p15:clr>
        </p15:guide>
        <p15:guide id="5" pos="3892">
          <p15:clr>
            <a:srgbClr val="F26B43"/>
          </p15:clr>
        </p15:guide>
        <p15:guide id="6" pos="4074">
          <p15:clr>
            <a:srgbClr val="F26B43"/>
          </p15:clr>
        </p15:guide>
        <p15:guide id="7" pos="5730">
          <p15:clr>
            <a:srgbClr val="F26B43"/>
          </p15:clr>
        </p15:guide>
        <p15:guide id="8" pos="5911">
          <p15:clr>
            <a:srgbClr val="F26B43"/>
          </p15:clr>
        </p15:guide>
        <p15:guide id="9" pos="7567">
          <p15:clr>
            <a:srgbClr val="F26B43"/>
          </p15:clr>
        </p15:guide>
        <p15:guide id="10" pos="7771">
          <p15:clr>
            <a:srgbClr val="F26B43"/>
          </p15:clr>
        </p15:guide>
        <p15:guide id="11" pos="9426">
          <p15:clr>
            <a:srgbClr val="F26B43"/>
          </p15:clr>
        </p15:guide>
        <p15:guide id="12" pos="9608">
          <p15:clr>
            <a:srgbClr val="F26B43"/>
          </p15:clr>
        </p15:guide>
        <p15:guide id="13" pos="11286">
          <p15:clr>
            <a:srgbClr val="F26B43"/>
          </p15:clr>
        </p15:guide>
        <p15:guide id="14" pos="11468">
          <p15:clr>
            <a:srgbClr val="F26B43"/>
          </p15:clr>
        </p15:guide>
        <p15:guide id="15" pos="13123">
          <p15:clr>
            <a:srgbClr val="F26B43"/>
          </p15:clr>
        </p15:guide>
        <p15:guide id="16" pos="13305">
          <p15:clr>
            <a:srgbClr val="F26B43"/>
          </p15:clr>
        </p15:guide>
        <p15:guide id="17" pos="14960">
          <p15:clr>
            <a:srgbClr val="F26B43"/>
          </p15:clr>
        </p15:guide>
        <p15:guide id="18" orient="horz" pos="1417">
          <p15:clr>
            <a:srgbClr val="F26B43"/>
          </p15:clr>
        </p15:guide>
        <p15:guide id="19" orient="horz" pos="2370">
          <p15:clr>
            <a:srgbClr val="F26B43"/>
          </p15:clr>
        </p15:guide>
        <p15:guide id="20" orient="horz" pos="3367">
          <p15:clr>
            <a:srgbClr val="F26B43"/>
          </p15:clr>
        </p15:guide>
        <p15:guide id="21" orient="horz" pos="4320">
          <p15:clr>
            <a:srgbClr val="F26B43"/>
          </p15:clr>
        </p15:guide>
        <p15:guide id="22" orient="horz" pos="5295">
          <p15:clr>
            <a:srgbClr val="F26B43"/>
          </p15:clr>
        </p15:guide>
        <p15:guide id="23" orient="horz" pos="6270">
          <p15:clr>
            <a:srgbClr val="F26B43"/>
          </p15:clr>
        </p15:guide>
        <p15:guide id="24" orient="horz" pos="7223">
          <p15:clr>
            <a:srgbClr val="F26B43"/>
          </p15:clr>
        </p15:guide>
        <p15:guide id="25" orient="horz" pos="8176">
          <p15:clr>
            <a:srgbClr val="F26B43"/>
          </p15:clr>
        </p15:guide>
        <p15:guide id="26" orient="horz" pos="648">
          <p15:clr>
            <a:srgbClr val="E46962"/>
          </p15:clr>
        </p15:guide>
        <p15:guide id="27" orient="horz" pos="687">
          <p15:clr>
            <a:srgbClr val="E46962"/>
          </p15:clr>
        </p15:guide>
        <p15:guide id="28" orient="horz" pos="74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47a594785e_0_264" descr="Изображение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8488" y="669779"/>
            <a:ext cx="3588460" cy="55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7a594785e_0_264" descr="Изображение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0585019" y="2353920"/>
            <a:ext cx="928637" cy="6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7a594785e_0_2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13288" y="774759"/>
            <a:ext cx="6432176" cy="643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7a594785e_0_264"/>
          <p:cNvSpPr txBox="1">
            <a:spLocks noGrp="1"/>
          </p:cNvSpPr>
          <p:nvPr>
            <p:ph type="body" idx="1"/>
          </p:nvPr>
        </p:nvSpPr>
        <p:spPr>
          <a:xfrm>
            <a:off x="306567" y="4994721"/>
            <a:ext cx="23256816" cy="37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lnSpc>
                <a:spcPct val="82307"/>
              </a:lnSpc>
              <a:buClr>
                <a:srgbClr val="000000"/>
              </a:buClr>
              <a:buSzPts val="13000"/>
            </a:pPr>
            <a:r>
              <a:rPr lang="ru-RU" sz="9600" dirty="0"/>
              <a:t>Дашборды на завтрак: </a:t>
            </a:r>
          </a:p>
          <a:p>
            <a:pPr marL="0" lvl="0" indent="0">
              <a:lnSpc>
                <a:spcPct val="82307"/>
              </a:lnSpc>
              <a:buClr>
                <a:srgbClr val="000000"/>
              </a:buClr>
              <a:buSzPts val="13000"/>
            </a:pPr>
            <a:r>
              <a:rPr lang="ru-RU" sz="9600" dirty="0"/>
              <a:t>как 1С:Документооборот и ClickHouse делают процессы вкуснее</a:t>
            </a:r>
            <a:endParaRPr sz="9100" dirty="0"/>
          </a:p>
        </p:txBody>
      </p:sp>
      <p:pic>
        <p:nvPicPr>
          <p:cNvPr id="275" name="Google Shape;275;g347a594785e_0_2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567" y="9391965"/>
            <a:ext cx="17823171" cy="2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g34c1b013ea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54" y="1946068"/>
            <a:ext cx="22767376" cy="1032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4c1b013ea3_0_0"/>
          <p:cNvPicPr preferRelativeResize="0"/>
          <p:nvPr/>
        </p:nvPicPr>
        <p:blipFill rotWithShape="1">
          <a:blip r:embed="rId4">
            <a:alphaModFix/>
          </a:blip>
          <a:srcRect l="8483" t="-1553" r="16373"/>
          <a:stretch/>
        </p:blipFill>
        <p:spPr>
          <a:xfrm>
            <a:off x="19812000" y="7631825"/>
            <a:ext cx="4572001" cy="60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84DD8C0-9FA6-4743-B9AA-09B0632146A0}"/>
              </a:ext>
            </a:extLst>
          </p:cNvPr>
          <p:cNvSpPr/>
          <p:nvPr/>
        </p:nvSpPr>
        <p:spPr>
          <a:xfrm>
            <a:off x="1007024" y="1946068"/>
            <a:ext cx="21606792" cy="870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2307"/>
              </a:lnSpc>
              <a:buSzPts val="13000"/>
            </a:pPr>
            <a:r>
              <a:rPr lang="ru-RU" sz="6000" b="1" dirty="0">
                <a:latin typeface="Helvetica Neue"/>
                <a:sym typeface="Helvetica Neue"/>
              </a:rPr>
              <a:t>ClickHouse может хранить большие объемы данных</a:t>
            </a:r>
            <a:endParaRPr lang="ru-RU" sz="6000" b="1" dirty="0">
              <a:latin typeface="Helvetica Neue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46422124f6_1_1458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g346422124f6_1_1458" descr="Изображение"/>
          <p:cNvPicPr preferRelativeResize="0"/>
          <p:nvPr/>
        </p:nvPicPr>
        <p:blipFill rotWithShape="1">
          <a:blip r:embed="rId3">
            <a:alphaModFix/>
          </a:blip>
          <a:srcRect t="14428" b="14427"/>
          <a:stretch/>
        </p:blipFill>
        <p:spPr>
          <a:xfrm>
            <a:off x="909214" y="8067264"/>
            <a:ext cx="3137546" cy="223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346422124f6_1_1458" descr="Изображение"/>
          <p:cNvPicPr preferRelativeResize="0"/>
          <p:nvPr/>
        </p:nvPicPr>
        <p:blipFill rotWithShape="1">
          <a:blip r:embed="rId4">
            <a:alphaModFix/>
          </a:blip>
          <a:srcRect t="14428" b="14427"/>
          <a:stretch/>
        </p:blipFill>
        <p:spPr>
          <a:xfrm>
            <a:off x="9059682" y="3762363"/>
            <a:ext cx="3137546" cy="223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46422124f6_1_1458" descr="Изображение"/>
          <p:cNvPicPr preferRelativeResize="0"/>
          <p:nvPr/>
        </p:nvPicPr>
        <p:blipFill rotWithShape="1">
          <a:blip r:embed="rId5">
            <a:alphaModFix/>
          </a:blip>
          <a:srcRect t="14428" b="14427"/>
          <a:stretch/>
        </p:blipFill>
        <p:spPr>
          <a:xfrm>
            <a:off x="16956513" y="8202286"/>
            <a:ext cx="3137546" cy="223218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346422124f6_1_1458"/>
          <p:cNvSpPr txBox="1"/>
          <p:nvPr/>
        </p:nvSpPr>
        <p:spPr>
          <a:xfrm>
            <a:off x="16914200" y="10507275"/>
            <a:ext cx="3389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Helvetica Neue"/>
                <a:ea typeface="Helvetica Neue"/>
                <a:cs typeface="Helvetica Neue"/>
                <a:sym typeface="Helvetica Neue"/>
              </a:rPr>
              <a:t>Изменение требований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g346422124f6_1_1458"/>
          <p:cNvSpPr txBox="1">
            <a:spLocks noGrp="1"/>
          </p:cNvSpPr>
          <p:nvPr>
            <p:ph type="body" idx="1"/>
          </p:nvPr>
        </p:nvSpPr>
        <p:spPr>
          <a:xfrm>
            <a:off x="275900" y="1626225"/>
            <a:ext cx="23811321" cy="1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0300" dirty="0"/>
              <a:t>С какими трудностями столкнулись</a:t>
            </a:r>
            <a:endParaRPr sz="10300" dirty="0"/>
          </a:p>
        </p:txBody>
      </p:sp>
      <p:sp>
        <p:nvSpPr>
          <p:cNvPr id="442" name="Google Shape;442;g346422124f6_1_1458"/>
          <p:cNvSpPr txBox="1">
            <a:spLocks noGrp="1"/>
          </p:cNvSpPr>
          <p:nvPr>
            <p:ph type="body" idx="6"/>
          </p:nvPr>
        </p:nvSpPr>
        <p:spPr>
          <a:xfrm>
            <a:off x="835726" y="10311117"/>
            <a:ext cx="5358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/>
              <a:t>Несогласованность требований</a:t>
            </a:r>
            <a:endParaRPr/>
          </a:p>
        </p:txBody>
      </p:sp>
      <p:sp>
        <p:nvSpPr>
          <p:cNvPr id="443" name="Google Shape;443;g346422124f6_1_1458"/>
          <p:cNvSpPr txBox="1">
            <a:spLocks noGrp="1"/>
          </p:cNvSpPr>
          <p:nvPr>
            <p:ph type="body" idx="7"/>
          </p:nvPr>
        </p:nvSpPr>
        <p:spPr>
          <a:xfrm>
            <a:off x="9041463" y="6195367"/>
            <a:ext cx="5358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/>
              <a:t>Большой объем данных</a:t>
            </a:r>
            <a:endParaRPr/>
          </a:p>
        </p:txBody>
      </p:sp>
      <p:pic>
        <p:nvPicPr>
          <p:cNvPr id="444" name="Google Shape;444;g346422124f6_1_14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7456" y="6858000"/>
            <a:ext cx="5767026" cy="576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46422124f6_1_14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63496" y="3174998"/>
            <a:ext cx="5094301" cy="50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46422124f6_1_14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227" y="3434850"/>
            <a:ext cx="4778800" cy="47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466e75bdda_0_26"/>
          <p:cNvSpPr txBox="1">
            <a:spLocks noGrp="1"/>
          </p:cNvSpPr>
          <p:nvPr>
            <p:ph type="body" idx="1"/>
          </p:nvPr>
        </p:nvSpPr>
        <p:spPr>
          <a:xfrm>
            <a:off x="454180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  <p:sp>
        <p:nvSpPr>
          <p:cNvPr id="452" name="Google Shape;452;g3466e75bdda_0_26"/>
          <p:cNvSpPr txBox="1">
            <a:spLocks noGrp="1"/>
          </p:cNvSpPr>
          <p:nvPr>
            <p:ph type="body" idx="9"/>
          </p:nvPr>
        </p:nvSpPr>
        <p:spPr>
          <a:xfrm>
            <a:off x="2061588" y="3579916"/>
            <a:ext cx="1108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 dirty="0" err="1"/>
              <a:t>Доступность</a:t>
            </a:r>
            <a:r>
              <a:rPr lang="en-US" sz="4800" dirty="0"/>
              <a:t> </a:t>
            </a:r>
            <a:r>
              <a:rPr lang="en-US" sz="4800" dirty="0" err="1"/>
              <a:t>аналитик</a:t>
            </a:r>
            <a:r>
              <a:rPr lang="en-US" sz="4800" dirty="0"/>
              <a:t> </a:t>
            </a:r>
            <a:endParaRPr sz="4800" dirty="0"/>
          </a:p>
        </p:txBody>
      </p:sp>
      <p:sp>
        <p:nvSpPr>
          <p:cNvPr id="453" name="Google Shape;453;g3466e75bdda_0_26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g3466e75bdda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144" y="5093604"/>
            <a:ext cx="15340776" cy="73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466e75bdda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4238" y="2362909"/>
            <a:ext cx="6756250" cy="5753150"/>
          </a:xfrm>
          <a:prstGeom prst="rect">
            <a:avLst/>
          </a:prstGeom>
          <a:noFill/>
          <a:ln>
            <a:noFill/>
          </a:ln>
          <a:effectLst>
            <a:outerShdw blurRad="642938" dist="209550" dir="5700000" algn="bl" rotWithShape="0">
              <a:srgbClr val="000000"/>
            </a:outerShdw>
          </a:effectLst>
        </p:spPr>
      </p:pic>
      <p:pic>
        <p:nvPicPr>
          <p:cNvPr id="456" name="Google Shape;456;g3466e75bdda_0_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178" y="3191814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3466e75bdda_0_26"/>
          <p:cNvPicPr preferRelativeResize="0"/>
          <p:nvPr/>
        </p:nvPicPr>
        <p:blipFill rotWithShape="1">
          <a:blip r:embed="rId6">
            <a:alphaModFix/>
          </a:blip>
          <a:srcRect t="7291" b="35296"/>
          <a:stretch/>
        </p:blipFill>
        <p:spPr>
          <a:xfrm>
            <a:off x="1046100" y="9715238"/>
            <a:ext cx="20883573" cy="3817918"/>
          </a:xfrm>
          <a:prstGeom prst="rect">
            <a:avLst/>
          </a:prstGeom>
          <a:noFill/>
          <a:ln>
            <a:noFill/>
          </a:ln>
          <a:effectLst>
            <a:outerShdw blurRad="600075" dist="400050" dir="732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458" name="Google Shape;458;g3466e75bdda_0_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500" y="5440025"/>
            <a:ext cx="3477025" cy="34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79c0ab507_0_5"/>
          <p:cNvSpPr txBox="1">
            <a:spLocks noGrp="1"/>
          </p:cNvSpPr>
          <p:nvPr>
            <p:ph type="body" idx="1"/>
          </p:nvPr>
        </p:nvSpPr>
        <p:spPr>
          <a:xfrm>
            <a:off x="483043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  <p:sp>
        <p:nvSpPr>
          <p:cNvPr id="464" name="Google Shape;464;g3479c0ab507_0_5"/>
          <p:cNvSpPr txBox="1">
            <a:spLocks noGrp="1"/>
          </p:cNvSpPr>
          <p:nvPr>
            <p:ph type="body" idx="9"/>
          </p:nvPr>
        </p:nvSpPr>
        <p:spPr>
          <a:xfrm>
            <a:off x="2031326" y="3597122"/>
            <a:ext cx="1108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 dirty="0" err="1"/>
              <a:t>Безопасный</a:t>
            </a:r>
            <a:r>
              <a:rPr lang="en-US" sz="4800" dirty="0"/>
              <a:t> </a:t>
            </a:r>
            <a:r>
              <a:rPr lang="en-US" sz="4800" dirty="0" err="1"/>
              <a:t>доступ</a:t>
            </a:r>
            <a:r>
              <a:rPr lang="en-US" sz="4800" dirty="0"/>
              <a:t> к </a:t>
            </a:r>
            <a:r>
              <a:rPr lang="en-US" sz="4800" dirty="0" err="1"/>
              <a:t>данным</a:t>
            </a:r>
            <a:endParaRPr sz="4800" dirty="0"/>
          </a:p>
        </p:txBody>
      </p:sp>
      <p:sp>
        <p:nvSpPr>
          <p:cNvPr id="465" name="Google Shape;465;g3479c0ab507_0_5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g3479c0ab50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4902" y="0"/>
            <a:ext cx="11617600" cy="1394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3479c0ab50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725" y="4782425"/>
            <a:ext cx="7021465" cy="92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3479c0ab507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621" y="3209032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479c0ab507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4462" y="5503487"/>
            <a:ext cx="4656337" cy="46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466e75bdda_0_33"/>
          <p:cNvSpPr txBox="1">
            <a:spLocks noGrp="1"/>
          </p:cNvSpPr>
          <p:nvPr>
            <p:ph type="body" idx="1"/>
          </p:nvPr>
        </p:nvSpPr>
        <p:spPr>
          <a:xfrm>
            <a:off x="454180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  <p:sp>
        <p:nvSpPr>
          <p:cNvPr id="475" name="Google Shape;475;g3466e75bdda_0_33"/>
          <p:cNvSpPr txBox="1">
            <a:spLocks noGrp="1"/>
          </p:cNvSpPr>
          <p:nvPr>
            <p:ph type="body" idx="9"/>
          </p:nvPr>
        </p:nvSpPr>
        <p:spPr>
          <a:xfrm>
            <a:off x="2015127" y="3589513"/>
            <a:ext cx="13552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/>
              <a:t>Снижение нагрузки на аналитиков 1С:ДО</a:t>
            </a:r>
            <a:endParaRPr sz="4800"/>
          </a:p>
        </p:txBody>
      </p:sp>
      <p:sp>
        <p:nvSpPr>
          <p:cNvPr id="476" name="Google Shape;476;g3466e75bdda_0_33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3466e75bdda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681" y="4674450"/>
            <a:ext cx="13970645" cy="91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3466e75bdda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53" y="3201410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3466e75bdda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3776" y="3589525"/>
            <a:ext cx="9636725" cy="963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466e75bdda_0_40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g3466e75bdda_0_40"/>
          <p:cNvPicPr preferRelativeResize="0"/>
          <p:nvPr/>
        </p:nvPicPr>
        <p:blipFill rotWithShape="1">
          <a:blip r:embed="rId3">
            <a:alphaModFix/>
          </a:blip>
          <a:srcRect t="46669"/>
          <a:stretch/>
        </p:blipFill>
        <p:spPr>
          <a:xfrm>
            <a:off x="433975" y="6696538"/>
            <a:ext cx="23516050" cy="5005549"/>
          </a:xfrm>
          <a:prstGeom prst="rect">
            <a:avLst/>
          </a:prstGeom>
          <a:noFill/>
          <a:ln>
            <a:noFill/>
          </a:ln>
          <a:effectLst>
            <a:outerShdw blurRad="785813" dist="228600" dir="5400000" algn="bl" rotWithShape="0">
              <a:srgbClr val="000000">
                <a:alpha val="86000"/>
              </a:srgbClr>
            </a:outerShdw>
          </a:effectLst>
        </p:spPr>
      </p:pic>
      <p:sp>
        <p:nvSpPr>
          <p:cNvPr id="486" name="Google Shape;486;g3466e75bdda_0_40"/>
          <p:cNvSpPr txBox="1">
            <a:spLocks noGrp="1"/>
          </p:cNvSpPr>
          <p:nvPr>
            <p:ph type="body" idx="9"/>
          </p:nvPr>
        </p:nvSpPr>
        <p:spPr>
          <a:xfrm>
            <a:off x="8803950" y="3957825"/>
            <a:ext cx="14549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/>
              <a:t>Сокращение сроков согласования договоров</a:t>
            </a:r>
            <a:endParaRPr sz="4800"/>
          </a:p>
        </p:txBody>
      </p:sp>
      <p:pic>
        <p:nvPicPr>
          <p:cNvPr id="487" name="Google Shape;487;g3466e75bdda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1076" y="3569710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3466e75bdda_0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449" y="2173638"/>
            <a:ext cx="6165075" cy="61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3466e75bdda_0_40"/>
          <p:cNvSpPr txBox="1">
            <a:spLocks noGrp="1"/>
          </p:cNvSpPr>
          <p:nvPr>
            <p:ph type="body" idx="1"/>
          </p:nvPr>
        </p:nvSpPr>
        <p:spPr>
          <a:xfrm>
            <a:off x="454180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g3466e75bdda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500" y="3762374"/>
            <a:ext cx="17354915" cy="98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466e75bdda_0_49"/>
          <p:cNvSpPr txBox="1">
            <a:spLocks noGrp="1"/>
          </p:cNvSpPr>
          <p:nvPr>
            <p:ph type="body" idx="1"/>
          </p:nvPr>
        </p:nvSpPr>
        <p:spPr>
          <a:xfrm>
            <a:off x="414673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  <p:sp>
        <p:nvSpPr>
          <p:cNvPr id="496" name="Google Shape;496;g3466e75bdda_0_49"/>
          <p:cNvSpPr txBox="1">
            <a:spLocks noGrp="1"/>
          </p:cNvSpPr>
          <p:nvPr>
            <p:ph type="body" idx="9"/>
          </p:nvPr>
        </p:nvSpPr>
        <p:spPr>
          <a:xfrm>
            <a:off x="2191773" y="3584468"/>
            <a:ext cx="16978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/>
              <a:t>Упрощенные маршруты согласования</a:t>
            </a:r>
            <a:endParaRPr sz="4800"/>
          </a:p>
        </p:txBody>
      </p:sp>
      <p:sp>
        <p:nvSpPr>
          <p:cNvPr id="497" name="Google Shape;497;g3466e75bdda_0_49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g3466e75bdda_0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49" y="3196366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466e75bdda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8475" y="5327794"/>
            <a:ext cx="277177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466e75bdda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700" y="5327794"/>
            <a:ext cx="2771775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6422124f6_1_1478"/>
          <p:cNvSpPr txBox="1">
            <a:spLocks noGrp="1"/>
          </p:cNvSpPr>
          <p:nvPr>
            <p:ph type="body" idx="9"/>
          </p:nvPr>
        </p:nvSpPr>
        <p:spPr>
          <a:xfrm>
            <a:off x="2024524" y="3589193"/>
            <a:ext cx="21868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/>
              <a:t>Контроль соблюдения SLA</a:t>
            </a:r>
            <a:endParaRPr sz="4800"/>
          </a:p>
        </p:txBody>
      </p:sp>
      <p:sp>
        <p:nvSpPr>
          <p:cNvPr id="506" name="Google Shape;506;g346422124f6_1_1478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g346422124f6_1_1478"/>
          <p:cNvPicPr preferRelativeResize="0"/>
          <p:nvPr/>
        </p:nvPicPr>
        <p:blipFill rotWithShape="1">
          <a:blip r:embed="rId3">
            <a:alphaModFix/>
          </a:blip>
          <a:srcRect l="79548" t="9724" b="1386"/>
          <a:stretch/>
        </p:blipFill>
        <p:spPr>
          <a:xfrm>
            <a:off x="17090037" y="5199493"/>
            <a:ext cx="7028985" cy="777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46422124f6_1_14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021" y="3201091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46422124f6_1_1478"/>
          <p:cNvPicPr preferRelativeResize="0"/>
          <p:nvPr/>
        </p:nvPicPr>
        <p:blipFill rotWithShape="1">
          <a:blip r:embed="rId3">
            <a:alphaModFix/>
          </a:blip>
          <a:srcRect l="37780" t="6648" r="37672" b="1388"/>
          <a:stretch/>
        </p:blipFill>
        <p:spPr>
          <a:xfrm>
            <a:off x="8104843" y="4869187"/>
            <a:ext cx="8436913" cy="80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46422124f6_1_1478"/>
          <p:cNvPicPr preferRelativeResize="0"/>
          <p:nvPr/>
        </p:nvPicPr>
        <p:blipFill rotWithShape="1">
          <a:blip r:embed="rId3">
            <a:alphaModFix/>
          </a:blip>
          <a:srcRect t="5255" r="77905" b="1390"/>
          <a:stretch/>
        </p:blipFill>
        <p:spPr>
          <a:xfrm>
            <a:off x="454175" y="4808325"/>
            <a:ext cx="7593625" cy="81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46422124f6_1_14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6112" y="725500"/>
            <a:ext cx="5205627" cy="520562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46422124f6_1_1478"/>
          <p:cNvSpPr txBox="1">
            <a:spLocks noGrp="1"/>
          </p:cNvSpPr>
          <p:nvPr>
            <p:ph type="body" idx="1"/>
          </p:nvPr>
        </p:nvSpPr>
        <p:spPr>
          <a:xfrm>
            <a:off x="454180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466e75bdda_0_62"/>
          <p:cNvSpPr txBox="1">
            <a:spLocks noGrp="1"/>
          </p:cNvSpPr>
          <p:nvPr>
            <p:ph type="body" idx="9"/>
          </p:nvPr>
        </p:nvSpPr>
        <p:spPr>
          <a:xfrm>
            <a:off x="2040080" y="3571875"/>
            <a:ext cx="21868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4800"/>
              <a:t>Контроль SLA по функциям</a:t>
            </a:r>
            <a:endParaRPr sz="4800"/>
          </a:p>
        </p:txBody>
      </p:sp>
      <p:sp>
        <p:nvSpPr>
          <p:cNvPr id="518" name="Google Shape;518;g3466e75bdda_0_62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3466e75bdda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45775"/>
            <a:ext cx="24087700" cy="8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466e75bdda_0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001" y="3183760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3466e75bdda_0_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1" y="8681725"/>
            <a:ext cx="4465731" cy="44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3466e75bdda_0_62"/>
          <p:cNvSpPr txBox="1">
            <a:spLocks noGrp="1"/>
          </p:cNvSpPr>
          <p:nvPr>
            <p:ph type="body" idx="1"/>
          </p:nvPr>
        </p:nvSpPr>
        <p:spPr>
          <a:xfrm>
            <a:off x="454180" y="1586800"/>
            <a:ext cx="14549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sz="12000"/>
              <a:t>Что получили</a:t>
            </a:r>
            <a:endParaRPr sz="1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479c0ab507_0_21"/>
          <p:cNvSpPr txBox="1">
            <a:spLocks noGrp="1"/>
          </p:cNvSpPr>
          <p:nvPr>
            <p:ph type="body" idx="1"/>
          </p:nvPr>
        </p:nvSpPr>
        <p:spPr>
          <a:xfrm>
            <a:off x="556823" y="3317875"/>
            <a:ext cx="145491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16300"/>
              <a:t>Результат</a:t>
            </a:r>
            <a:endParaRPr sz="16300"/>
          </a:p>
        </p:txBody>
      </p:sp>
      <p:sp>
        <p:nvSpPr>
          <p:cNvPr id="528" name="Google Shape;528;g3479c0ab507_0_21"/>
          <p:cNvSpPr txBox="1">
            <a:spLocks noGrp="1"/>
          </p:cNvSpPr>
          <p:nvPr>
            <p:ph type="body" idx="9"/>
          </p:nvPr>
        </p:nvSpPr>
        <p:spPr>
          <a:xfrm>
            <a:off x="1989425" y="7335125"/>
            <a:ext cx="105657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8200"/>
              <a:t>выиграли бизнес </a:t>
            </a:r>
            <a:endParaRPr sz="8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8200"/>
              <a:t>и команда </a:t>
            </a:r>
            <a:endParaRPr sz="8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endParaRPr sz="6500"/>
          </a:p>
        </p:txBody>
      </p:sp>
      <p:sp>
        <p:nvSpPr>
          <p:cNvPr id="529" name="Google Shape;529;g3479c0ab507_0_21"/>
          <p:cNvSpPr txBox="1"/>
          <p:nvPr/>
        </p:nvSpPr>
        <p:spPr>
          <a:xfrm>
            <a:off x="48423" y="14199305"/>
            <a:ext cx="66201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68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lang="en-US" sz="2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g3479c0ab5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076" y="7276223"/>
            <a:ext cx="1607248" cy="1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479c0ab507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7475" y="0"/>
            <a:ext cx="14549100" cy="145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348;g346422124f6_1_140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44613" y="4932363"/>
            <a:ext cx="10610850" cy="4232275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r>
              <a:rPr lang="en-US" sz="3500" smtClean="0">
                <a:latin typeface="Helvetica Neue" charset="0"/>
                <a:cs typeface="Arial" pitchFamily="34" charset="0"/>
                <a:sym typeface="Helvetica Neue" charset="0"/>
              </a:rPr>
              <a:t>с 2016 года провожу автоматизацию бизнес-процессов на базе 1С;</a:t>
            </a:r>
            <a:endParaRPr lang="ru-RU" sz="3500" smtClean="0">
              <a:latin typeface="Helvetica Neue" charset="0"/>
              <a:cs typeface="Arial" pitchFamily="34" charset="0"/>
              <a:sym typeface="Helvetica Neue" charset="0"/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endParaRPr lang="ru-RU" sz="3500" smtClean="0">
              <a:latin typeface="Helvetica Neue" charset="0"/>
              <a:cs typeface="Arial" pitchFamily="34" charset="0"/>
              <a:sym typeface="Helvetica Neue" charset="0"/>
            </a:endParaRPr>
          </a:p>
          <a:p>
            <a:pPr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r>
              <a:rPr lang="en-US" sz="3500" smtClean="0">
                <a:latin typeface="Helvetica Neue" charset="0"/>
                <a:cs typeface="Arial" pitchFamily="34" charset="0"/>
                <a:sym typeface="Helvetica Neue" charset="0"/>
              </a:rPr>
              <a:t>с 2024 года занимаюсь внутренней автоматизацией СЭД в Авито;</a:t>
            </a:r>
            <a:endParaRPr lang="ru-RU" sz="3500" smtClean="0">
              <a:latin typeface="Helvetica Neue" charset="0"/>
              <a:cs typeface="Arial" pitchFamily="34" charset="0"/>
              <a:sym typeface="Helvetica Neue" charset="0"/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endParaRPr lang="ru-RU" sz="3100" smtClean="0">
              <a:latin typeface="Helvetica Neue" charset="0"/>
              <a:cs typeface="Arial" pitchFamily="34" charset="0"/>
              <a:sym typeface="Helvetica Neue" charset="0"/>
            </a:endParaRPr>
          </a:p>
        </p:txBody>
      </p:sp>
      <p:sp>
        <p:nvSpPr>
          <p:cNvPr id="29699" name="Google Shape;349;g346422124f6_1_1401"/>
          <p:cNvSpPr txBox="1">
            <a:spLocks noGrp="1" noChangeArrowheads="1"/>
          </p:cNvSpPr>
          <p:nvPr>
            <p:ph type="body" idx="2"/>
          </p:nvPr>
        </p:nvSpPr>
        <p:spPr bwMode="auto">
          <a:xfrm>
            <a:off x="593725" y="3255963"/>
            <a:ext cx="10610850" cy="1200150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r>
              <a:rPr lang="en-US" smtClean="0">
                <a:latin typeface="Helvetica Neue" charset="0"/>
                <a:cs typeface="Arial" pitchFamily="34" charset="0"/>
                <a:sym typeface="Helvetica Neue" charset="0"/>
              </a:rPr>
              <a:t>Старший аналитик команды Internal DM:</a:t>
            </a:r>
            <a:endParaRPr lang="ru-RU" smtClean="0">
              <a:latin typeface="Helvetica Neue" charset="0"/>
              <a:cs typeface="Arial" pitchFamily="34" charset="0"/>
              <a:sym typeface="Helvetica Neue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endParaRPr lang="ru-RU" smtClean="0">
              <a:latin typeface="Helvetica Neue" charset="0"/>
              <a:cs typeface="Arial" pitchFamily="34" charset="0"/>
              <a:sym typeface="Helvetica Neue" charset="0"/>
            </a:endParaRPr>
          </a:p>
        </p:txBody>
      </p:sp>
      <p:sp>
        <p:nvSpPr>
          <p:cNvPr id="29700" name="Google Shape;350;g346422124f6_1_1401"/>
          <p:cNvSpPr txBox="1">
            <a:spLocks noGrp="1" noChangeArrowheads="1"/>
          </p:cNvSpPr>
          <p:nvPr>
            <p:ph type="body" idx="3"/>
          </p:nvPr>
        </p:nvSpPr>
        <p:spPr bwMode="auto">
          <a:xfrm>
            <a:off x="598488" y="1631950"/>
            <a:ext cx="8923337" cy="827088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Helvetica Neue" charset="0"/>
              <a:buNone/>
            </a:pPr>
            <a:r>
              <a:rPr lang="en-US" smtClean="0">
                <a:latin typeface="Helvetica Neue" charset="0"/>
                <a:cs typeface="Arial" pitchFamily="34" charset="0"/>
                <a:sym typeface="Helvetica Neue" charset="0"/>
              </a:rPr>
              <a:t>Инна Доморад</a:t>
            </a:r>
            <a:endParaRPr lang="ru-RU" smtClean="0">
              <a:latin typeface="Helvetica Neue" charset="0"/>
              <a:cs typeface="Arial" pitchFamily="34" charset="0"/>
              <a:sym typeface="Helvetica Neue" charset="0"/>
            </a:endParaRPr>
          </a:p>
        </p:txBody>
      </p:sp>
      <p:pic>
        <p:nvPicPr>
          <p:cNvPr id="351" name="Google Shape;351;g346422124f6_1_1401"/>
          <p:cNvPicPr preferRelativeResize="0">
            <a:picLocks noGrp="1" noChangeArrowheads="1"/>
          </p:cNvPicPr>
          <p:nvPr>
            <p:ph type="pic" idx="4"/>
          </p:nvPr>
        </p:nvPicPr>
        <p:blipFill>
          <a:blip r:embed="rId3"/>
          <a:srcRect l="26320" r="17001"/>
          <a:stretch>
            <a:fillRect/>
          </a:stretch>
        </p:blipFill>
        <p:spPr bwMode="auto">
          <a:xfrm>
            <a:off x="11908327" y="1997931"/>
            <a:ext cx="9718675" cy="11414125"/>
          </a:xfrm>
          <a:noFill/>
          <a:ln>
            <a:miter lim="800000"/>
            <a:headEnd/>
            <a:tailEnd/>
          </a:ln>
        </p:spPr>
      </p:pic>
      <p:pic>
        <p:nvPicPr>
          <p:cNvPr id="29702" name="Google Shape;352;g346422124f6_1_140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4879975"/>
            <a:ext cx="9302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Google Shape;353;g346422124f6_1_140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725" y="7248525"/>
            <a:ext cx="9302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Google Shape;354;g346422124f6_1_140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8691563"/>
            <a:ext cx="4275137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Google Shape;355;g346422124f6_1_140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8725" y="10148888"/>
            <a:ext cx="34893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Google Shape;356;g346422124f6_1_1401"/>
          <p:cNvSpPr txBox="1">
            <a:spLocks noChangeArrowheads="1"/>
          </p:cNvSpPr>
          <p:nvPr/>
        </p:nvSpPr>
        <p:spPr bwMode="auto">
          <a:xfrm>
            <a:off x="6548438" y="9415463"/>
            <a:ext cx="5670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  <a:buSzPts val="1400"/>
              <a:buFont typeface="Arial" pitchFamily="34" charset="0"/>
              <a:buNone/>
            </a:pPr>
            <a:r>
              <a:rPr lang="en-US" sz="3200" b="1" i="1">
                <a:solidFill>
                  <a:srgbClr val="8358FF"/>
                </a:solidFill>
                <a:latin typeface="Helvetica Neue" charset="0"/>
                <a:sym typeface="Helvetica Neue" charset="0"/>
              </a:rPr>
              <a:t>тут нет ничего интересного</a:t>
            </a:r>
            <a:endParaRPr lang="ru-RU" sz="1800" b="1" i="1">
              <a:solidFill>
                <a:srgbClr val="8358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3;g34c13a3e696_0_29">
            <a:extLst>
              <a:ext uri="{FF2B5EF4-FFF2-40B4-BE49-F238E27FC236}">
                <a16:creationId xmlns:a16="http://schemas.microsoft.com/office/drawing/2014/main" xmlns="" id="{42A57D0C-5495-473A-82CE-BF6DB2C9387A}"/>
              </a:ext>
            </a:extLst>
          </p:cNvPr>
          <p:cNvSpPr txBox="1">
            <a:spLocks/>
          </p:cNvSpPr>
          <p:nvPr/>
        </p:nvSpPr>
        <p:spPr>
          <a:xfrm>
            <a:off x="914223" y="2553991"/>
            <a:ext cx="18340931" cy="12772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latin typeface="Helvetica Neue"/>
                <a:sym typeface="Helvetica Neue"/>
              </a:rPr>
              <a:t>О чем расскажем в докладе:</a:t>
            </a:r>
          </a:p>
        </p:txBody>
      </p:sp>
      <p:pic>
        <p:nvPicPr>
          <p:cNvPr id="3" name="Google Shape;568;g34c13a3e696_0_29" descr="Изображение">
            <a:extLst>
              <a:ext uri="{FF2B5EF4-FFF2-40B4-BE49-F238E27FC236}">
                <a16:creationId xmlns:a16="http://schemas.microsoft.com/office/drawing/2014/main" xmlns="" id="{D15C2155-DDA9-4660-BE11-43D556D29E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4428" b="14427"/>
          <a:stretch/>
        </p:blipFill>
        <p:spPr>
          <a:xfrm>
            <a:off x="896461" y="4333997"/>
            <a:ext cx="1653308" cy="136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9;g34c13a3e696_0_29" descr="Изображение">
            <a:extLst>
              <a:ext uri="{FF2B5EF4-FFF2-40B4-BE49-F238E27FC236}">
                <a16:creationId xmlns:a16="http://schemas.microsoft.com/office/drawing/2014/main" xmlns="" id="{1B4EEBAE-50D8-4794-911C-E4348F5C5E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428" b="14427"/>
          <a:stretch/>
        </p:blipFill>
        <p:spPr>
          <a:xfrm>
            <a:off x="914223" y="6200168"/>
            <a:ext cx="1635546" cy="136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0;g34c13a3e696_0_29" descr="Изображение">
            <a:extLst>
              <a:ext uri="{FF2B5EF4-FFF2-40B4-BE49-F238E27FC236}">
                <a16:creationId xmlns:a16="http://schemas.microsoft.com/office/drawing/2014/main" xmlns="" id="{9EFBC333-8DC4-4EC6-819D-D223B51615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4428" b="14427"/>
          <a:stretch/>
        </p:blipFill>
        <p:spPr>
          <a:xfrm>
            <a:off x="850365" y="8078999"/>
            <a:ext cx="1699403" cy="15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g34c13a3e696_0_29">
            <a:extLst>
              <a:ext uri="{FF2B5EF4-FFF2-40B4-BE49-F238E27FC236}">
                <a16:creationId xmlns:a16="http://schemas.microsoft.com/office/drawing/2014/main" xmlns="" id="{7F8BE522-3626-4BD8-B99E-4B3BA740BA66}"/>
              </a:ext>
            </a:extLst>
          </p:cNvPr>
          <p:cNvSpPr txBox="1">
            <a:spLocks/>
          </p:cNvSpPr>
          <p:nvPr/>
        </p:nvSpPr>
        <p:spPr>
          <a:xfrm>
            <a:off x="2983346" y="4634889"/>
            <a:ext cx="17643407" cy="861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300" b="1" dirty="0">
                <a:latin typeface="Helvetica Neue"/>
                <a:sym typeface="Helvetica Neue"/>
              </a:rPr>
              <a:t>Почему решили использовать сторонние системы </a:t>
            </a:r>
          </a:p>
        </p:txBody>
      </p:sp>
      <p:sp>
        <p:nvSpPr>
          <p:cNvPr id="8" name="Google Shape;563;g34c13a3e696_0_29">
            <a:extLst>
              <a:ext uri="{FF2B5EF4-FFF2-40B4-BE49-F238E27FC236}">
                <a16:creationId xmlns:a16="http://schemas.microsoft.com/office/drawing/2014/main" xmlns="" id="{6797D5F2-1B9F-43DF-A0A5-8D418E5382CC}"/>
              </a:ext>
            </a:extLst>
          </p:cNvPr>
          <p:cNvSpPr txBox="1">
            <a:spLocks/>
          </p:cNvSpPr>
          <p:nvPr/>
        </p:nvSpPr>
        <p:spPr>
          <a:xfrm>
            <a:off x="2983346" y="6446600"/>
            <a:ext cx="13001069" cy="861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300" b="1" dirty="0">
                <a:latin typeface="Helvetica Neue"/>
                <a:sym typeface="Helvetica Neue"/>
              </a:rPr>
              <a:t>С какими трудностями столкнулись</a:t>
            </a:r>
          </a:p>
        </p:txBody>
      </p:sp>
      <p:sp>
        <p:nvSpPr>
          <p:cNvPr id="9" name="Google Shape;563;g34c13a3e696_0_29">
            <a:extLst>
              <a:ext uri="{FF2B5EF4-FFF2-40B4-BE49-F238E27FC236}">
                <a16:creationId xmlns:a16="http://schemas.microsoft.com/office/drawing/2014/main" xmlns="" id="{E4417AD8-5129-440B-9B7A-604D15DE75DC}"/>
              </a:ext>
            </a:extLst>
          </p:cNvPr>
          <p:cNvSpPr txBox="1">
            <a:spLocks/>
          </p:cNvSpPr>
          <p:nvPr/>
        </p:nvSpPr>
        <p:spPr>
          <a:xfrm>
            <a:off x="2983346" y="8258311"/>
            <a:ext cx="10937807" cy="861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300" b="1" dirty="0">
                <a:latin typeface="Helvetica Neue"/>
                <a:sym typeface="Helvetica Neue"/>
              </a:rPr>
              <a:t>Какую пользу получили</a:t>
            </a:r>
          </a:p>
        </p:txBody>
      </p:sp>
      <p:pic>
        <p:nvPicPr>
          <p:cNvPr id="11" name="Google Shape;384;g346422124f6_1_1347">
            <a:extLst>
              <a:ext uri="{FF2B5EF4-FFF2-40B4-BE49-F238E27FC236}">
                <a16:creationId xmlns:a16="http://schemas.microsoft.com/office/drawing/2014/main" xmlns="" id="{261EC130-0DBD-468F-8EBF-1F0C96E405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825560">
            <a:off x="15456299" y="9343833"/>
            <a:ext cx="3488427" cy="1476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g346422124f6_1_1347">
            <a:extLst>
              <a:ext uri="{FF2B5EF4-FFF2-40B4-BE49-F238E27FC236}">
                <a16:creationId xmlns:a16="http://schemas.microsoft.com/office/drawing/2014/main" xmlns="" id="{1F2B5489-390D-4E74-B560-D1365941FB3C}"/>
              </a:ext>
            </a:extLst>
          </p:cNvPr>
          <p:cNvSpPr txBox="1"/>
          <p:nvPr/>
        </p:nvSpPr>
        <p:spPr>
          <a:xfrm>
            <a:off x="14865454" y="8411598"/>
            <a:ext cx="3828147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1" i="1" dirty="0" err="1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</a:t>
            </a:r>
            <a:r>
              <a:rPr lang="en-US" sz="3200" b="1" i="1" dirty="0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i="1" dirty="0" err="1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сканируй</a:t>
            </a:r>
            <a:r>
              <a:rPr lang="en-US" sz="3200" b="1" i="1" dirty="0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endParaRPr sz="3200" b="1" i="1" dirty="0">
              <a:solidFill>
                <a:srgbClr val="8358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1" i="1" dirty="0" err="1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вдруг</a:t>
            </a:r>
            <a:r>
              <a:rPr lang="en-US" sz="3200" b="1" i="1" dirty="0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i="1" dirty="0" err="1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тут</a:t>
            </a:r>
            <a:r>
              <a:rPr lang="en-US" sz="3200" b="1" i="1" dirty="0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i="1" dirty="0" err="1">
                <a:solidFill>
                  <a:srgbClr val="835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вирус</a:t>
            </a:r>
            <a:endParaRPr sz="3200" b="1" i="1" u="none" strike="noStrike" cap="none" dirty="0">
              <a:solidFill>
                <a:srgbClr val="8358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6B69DB-1064-1852-85A3-7309F0DB0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8695" y="8411598"/>
            <a:ext cx="5085907" cy="50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16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477ff4f54a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05570">
            <a:off x="5173334" y="2931703"/>
            <a:ext cx="17437866" cy="931473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477ff4f54a_0_60"/>
          <p:cNvSpPr/>
          <p:nvPr/>
        </p:nvSpPr>
        <p:spPr>
          <a:xfrm rot="4673839">
            <a:off x="13716259" y="57569"/>
            <a:ext cx="13786323" cy="11287542"/>
          </a:xfrm>
          <a:prstGeom prst="rect">
            <a:avLst/>
          </a:prstGeom>
          <a:gradFill>
            <a:gsLst>
              <a:gs pos="0">
                <a:schemeClr val="lt1"/>
              </a:gs>
              <a:gs pos="39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477ff4f54a_0_60"/>
          <p:cNvSpPr/>
          <p:nvPr/>
        </p:nvSpPr>
        <p:spPr>
          <a:xfrm rot="-5400000">
            <a:off x="-363518" y="316415"/>
            <a:ext cx="13786500" cy="13106400"/>
          </a:xfrm>
          <a:prstGeom prst="rect">
            <a:avLst/>
          </a:prstGeom>
          <a:gradFill>
            <a:gsLst>
              <a:gs pos="0">
                <a:schemeClr val="lt1"/>
              </a:gs>
              <a:gs pos="39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477ff4f54a_0_60"/>
          <p:cNvSpPr txBox="1"/>
          <p:nvPr/>
        </p:nvSpPr>
        <p:spPr>
          <a:xfrm>
            <a:off x="720020" y="893861"/>
            <a:ext cx="19020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15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Авито</a:t>
            </a: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является</a:t>
            </a: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неотъемлемой</a:t>
            </a:r>
            <a:endParaRPr sz="7200" b="1" i="0" u="none" strike="noStrike" cap="none" dirty="0">
              <a:solidFill>
                <a:srgbClr val="15151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частью</a:t>
            </a: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жизни</a:t>
            </a:r>
            <a:r>
              <a:rPr lang="en-US" sz="7200" b="1" i="0" u="none" strike="noStrike" cap="none" dirty="0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i="0" u="none" strike="noStrike" cap="none" dirty="0" err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людей</a:t>
            </a: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477ff4f54a_0_60"/>
          <p:cNvSpPr/>
          <p:nvPr/>
        </p:nvSpPr>
        <p:spPr>
          <a:xfrm>
            <a:off x="14242315" y="12543629"/>
            <a:ext cx="5077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  Данные Mediascope, апрель 2023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 Данные Similarweb, январь 2023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3477ff4f54a_0_60"/>
          <p:cNvSpPr/>
          <p:nvPr/>
        </p:nvSpPr>
        <p:spPr>
          <a:xfrm>
            <a:off x="3193797" y="5997981"/>
            <a:ext cx="47487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62 300 000</a:t>
            </a:r>
            <a:r>
              <a:rPr lang="en-US" sz="4800" b="0" i="0" u="none" strike="noStrike" cap="none" baseline="30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1</a:t>
            </a:r>
            <a:endParaRPr sz="4800" b="0" i="0" u="none" strike="noStrike" cap="none" baseline="300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87" name="Google Shape;287;g3477ff4f54a_0_60"/>
          <p:cNvGrpSpPr/>
          <p:nvPr/>
        </p:nvGrpSpPr>
        <p:grpSpPr>
          <a:xfrm>
            <a:off x="13412892" y="2854867"/>
            <a:ext cx="7854000" cy="2442000"/>
            <a:chOff x="7568091" y="2165589"/>
            <a:chExt cx="3927000" cy="1221000"/>
          </a:xfrm>
        </p:grpSpPr>
        <p:sp>
          <p:nvSpPr>
            <p:cNvPr id="288" name="Google Shape;288;g3477ff4f54a_0_60"/>
            <p:cNvSpPr/>
            <p:nvPr/>
          </p:nvSpPr>
          <p:spPr>
            <a:xfrm>
              <a:off x="7568091" y="2165589"/>
              <a:ext cx="3927000" cy="1221000"/>
            </a:xfrm>
            <a:prstGeom prst="roundRect">
              <a:avLst>
                <a:gd name="adj" fmla="val 23131"/>
              </a:avLst>
            </a:prstGeom>
            <a:solidFill>
              <a:schemeClr val="lt1"/>
            </a:solidFill>
            <a:ln>
              <a:noFill/>
            </a:ln>
            <a:effectLst>
              <a:outerShdw blurRad="381000" dist="38100" dir="5400000" algn="t" rotWithShape="0">
                <a:srgbClr val="000000">
                  <a:alpha val="8630"/>
                </a:srgbClr>
              </a:outerShdw>
            </a:effectLst>
          </p:spPr>
          <p:txBody>
            <a:bodyPr spcFirstLastPara="1" wrap="square" lIns="182875" tIns="91400" rIns="182875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g3477ff4f54a_0_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63121" y="2493421"/>
              <a:ext cx="501337" cy="501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g3477ff4f54a_0_60"/>
            <p:cNvSpPr/>
            <p:nvPr/>
          </p:nvSpPr>
          <p:spPr>
            <a:xfrm>
              <a:off x="8596906" y="2393986"/>
              <a:ext cx="540300" cy="4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№1</a:t>
              </a:r>
              <a:endParaRPr sz="4800" b="0" i="0" u="none" strike="noStrike" cap="none" baseline="30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1" name="Google Shape;291;g3477ff4f54a_0_60"/>
            <p:cNvSpPr/>
            <p:nvPr/>
          </p:nvSpPr>
          <p:spPr>
            <a:xfrm>
              <a:off x="8596905" y="2865476"/>
              <a:ext cx="27846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7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Online Classified в мире </a:t>
              </a:r>
              <a:r>
                <a:rPr lang="en-US" sz="2700" b="0" i="0" u="none" strike="noStrike" cap="none" baseline="30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2700" b="0" i="0" u="none" strike="noStrike" cap="none" baseline="30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92" name="Google Shape;292;g3477ff4f54a_0_60"/>
          <p:cNvGrpSpPr/>
          <p:nvPr/>
        </p:nvGrpSpPr>
        <p:grpSpPr>
          <a:xfrm>
            <a:off x="13500607" y="5783833"/>
            <a:ext cx="7854000" cy="2442000"/>
            <a:chOff x="7568091" y="3714947"/>
            <a:chExt cx="3927000" cy="1221000"/>
          </a:xfrm>
        </p:grpSpPr>
        <p:sp>
          <p:nvSpPr>
            <p:cNvPr id="293" name="Google Shape;293;g3477ff4f54a_0_60"/>
            <p:cNvSpPr/>
            <p:nvPr/>
          </p:nvSpPr>
          <p:spPr>
            <a:xfrm>
              <a:off x="7568091" y="3714947"/>
              <a:ext cx="3927000" cy="1221000"/>
            </a:xfrm>
            <a:prstGeom prst="roundRect">
              <a:avLst>
                <a:gd name="adj" fmla="val 22269"/>
              </a:avLst>
            </a:prstGeom>
            <a:solidFill>
              <a:schemeClr val="lt1"/>
            </a:solidFill>
            <a:ln>
              <a:noFill/>
            </a:ln>
            <a:effectLst>
              <a:outerShdw blurRad="381000" dist="38100" dir="5400000" algn="t" rotWithShape="0">
                <a:srgbClr val="000000">
                  <a:alpha val="8630"/>
                </a:srgbClr>
              </a:outerShdw>
            </a:effectLst>
          </p:spPr>
          <p:txBody>
            <a:bodyPr spcFirstLastPara="1" wrap="square" lIns="182875" tIns="91400" rIns="182875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3477ff4f54a_0_60"/>
            <p:cNvSpPr/>
            <p:nvPr/>
          </p:nvSpPr>
          <p:spPr>
            <a:xfrm>
              <a:off x="8594930" y="3943356"/>
              <a:ext cx="1938000" cy="4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150 </a:t>
              </a:r>
              <a:r>
                <a:rPr lang="en-US" sz="4800" b="0" i="0" u="none" strike="noStrike" cap="none" dirty="0" err="1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млн</a:t>
              </a:r>
              <a:r>
                <a:rPr lang="en-US" sz="4800" b="0" i="0" u="none" strike="noStrike" cap="none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</a:t>
              </a:r>
              <a:endParaRPr sz="4800" b="0" i="0" u="none" strike="noStrike" cap="none" baseline="30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5" name="Google Shape;295;g3477ff4f54a_0_60"/>
            <p:cNvSpPr/>
            <p:nvPr/>
          </p:nvSpPr>
          <p:spPr>
            <a:xfrm>
              <a:off x="8594943" y="4414834"/>
              <a:ext cx="26115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7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активных объявлений</a:t>
              </a:r>
              <a:endParaRPr sz="2700" b="0" i="0" u="none" strike="noStrike" cap="none" baseline="30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96" name="Google Shape;296;g3477ff4f54a_0_6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7093" y="4068496"/>
              <a:ext cx="373396" cy="37339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7" name="Google Shape;297;g3477ff4f54a_0_60"/>
          <p:cNvCxnSpPr/>
          <p:nvPr/>
        </p:nvCxnSpPr>
        <p:spPr>
          <a:xfrm>
            <a:off x="4024587" y="5395693"/>
            <a:ext cx="3876000" cy="0"/>
          </a:xfrm>
          <a:prstGeom prst="straightConnector1">
            <a:avLst/>
          </a:prstGeom>
          <a:noFill/>
          <a:ln w="25400" cap="rnd" cmpd="sng">
            <a:solidFill>
              <a:srgbClr val="04E06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8" name="Google Shape;298;g3477ff4f54a_0_60"/>
          <p:cNvCxnSpPr/>
          <p:nvPr/>
        </p:nvCxnSpPr>
        <p:spPr>
          <a:xfrm>
            <a:off x="7900621" y="5395635"/>
            <a:ext cx="1167300" cy="1167300"/>
          </a:xfrm>
          <a:prstGeom prst="straightConnector1">
            <a:avLst/>
          </a:prstGeom>
          <a:noFill/>
          <a:ln w="25400" cap="rnd" cmpd="sng">
            <a:solidFill>
              <a:srgbClr val="04E06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99" name="Google Shape;299;g3477ff4f54a_0_60"/>
          <p:cNvSpPr/>
          <p:nvPr/>
        </p:nvSpPr>
        <p:spPr>
          <a:xfrm>
            <a:off x="2892608" y="6937149"/>
            <a:ext cx="44112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+23% прирост к 2022</a:t>
            </a:r>
            <a:endParaRPr sz="2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0" name="Google Shape;300;g3477ff4f54a_0_60"/>
          <p:cNvGrpSpPr/>
          <p:nvPr/>
        </p:nvGrpSpPr>
        <p:grpSpPr>
          <a:xfrm>
            <a:off x="2364751" y="6861810"/>
            <a:ext cx="415172" cy="388770"/>
            <a:chOff x="197044" y="4348647"/>
            <a:chExt cx="289500" cy="289500"/>
          </a:xfrm>
        </p:grpSpPr>
        <p:sp>
          <p:nvSpPr>
            <p:cNvPr id="301" name="Google Shape;301;g3477ff4f54a_0_60"/>
            <p:cNvSpPr/>
            <p:nvPr/>
          </p:nvSpPr>
          <p:spPr>
            <a:xfrm>
              <a:off x="197044" y="4348647"/>
              <a:ext cx="289500" cy="289500"/>
            </a:xfrm>
            <a:prstGeom prst="ellipse">
              <a:avLst/>
            </a:prstGeom>
            <a:solidFill>
              <a:srgbClr val="965EEB"/>
            </a:solidFill>
            <a:ln>
              <a:noFill/>
            </a:ln>
          </p:spPr>
          <p:txBody>
            <a:bodyPr spcFirstLastPara="1" wrap="square" lIns="182875" tIns="91400" rIns="182875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g3477ff4f54a_0_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5400000">
              <a:off x="240030" y="4391635"/>
              <a:ext cx="203587" cy="2035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3" name="Google Shape;303;g3477ff4f54a_0_60"/>
          <p:cNvSpPr/>
          <p:nvPr/>
        </p:nvSpPr>
        <p:spPr>
          <a:xfrm>
            <a:off x="2477387" y="5049293"/>
            <a:ext cx="1547100" cy="692700"/>
          </a:xfrm>
          <a:prstGeom prst="roundRect">
            <a:avLst>
              <a:gd name="adj" fmla="val 50000"/>
            </a:avLst>
          </a:prstGeom>
          <a:solidFill>
            <a:srgbClr val="04E061"/>
          </a:solidFill>
          <a:ln>
            <a:noFill/>
          </a:ln>
        </p:spPr>
        <p:txBody>
          <a:bodyPr spcFirstLastPara="1" wrap="square" lIns="18000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MAU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g3477ff4f54a_0_60"/>
          <p:cNvGrpSpPr/>
          <p:nvPr/>
        </p:nvGrpSpPr>
        <p:grpSpPr>
          <a:xfrm>
            <a:off x="1895809" y="11150801"/>
            <a:ext cx="7973744" cy="2416493"/>
            <a:chOff x="671209" y="785410"/>
            <a:chExt cx="2990117" cy="718446"/>
          </a:xfrm>
        </p:grpSpPr>
        <p:grpSp>
          <p:nvGrpSpPr>
            <p:cNvPr id="305" name="Google Shape;305;g3477ff4f54a_0_60"/>
            <p:cNvGrpSpPr/>
            <p:nvPr/>
          </p:nvGrpSpPr>
          <p:grpSpPr>
            <a:xfrm>
              <a:off x="1749612" y="785410"/>
              <a:ext cx="1911714" cy="290237"/>
              <a:chOff x="6818814" y="2241300"/>
              <a:chExt cx="1911714" cy="290237"/>
            </a:xfrm>
          </p:grpSpPr>
          <p:grpSp>
            <p:nvGrpSpPr>
              <p:cNvPr id="306" name="Google Shape;306;g3477ff4f54a_0_60"/>
              <p:cNvGrpSpPr/>
              <p:nvPr/>
            </p:nvGrpSpPr>
            <p:grpSpPr>
              <a:xfrm>
                <a:off x="6818814" y="2249399"/>
                <a:ext cx="1911714" cy="282139"/>
                <a:chOff x="2057655" y="2964375"/>
                <a:chExt cx="2911979" cy="457794"/>
              </a:xfrm>
            </p:grpSpPr>
            <p:grpSp>
              <p:nvGrpSpPr>
                <p:cNvPr id="307" name="Google Shape;307;g3477ff4f54a_0_60"/>
                <p:cNvGrpSpPr/>
                <p:nvPr/>
              </p:nvGrpSpPr>
              <p:grpSpPr>
                <a:xfrm>
                  <a:off x="2057655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08" name="Google Shape;308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" name="Google Shape;309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0" name="Google Shape;310;g3477ff4f54a_0_60"/>
                <p:cNvGrpSpPr/>
                <p:nvPr/>
              </p:nvGrpSpPr>
              <p:grpSpPr>
                <a:xfrm>
                  <a:off x="2355741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11" name="Google Shape;311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" name="Google Shape;312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3" name="Google Shape;313;g3477ff4f54a_0_60"/>
                <p:cNvGrpSpPr/>
                <p:nvPr/>
              </p:nvGrpSpPr>
              <p:grpSpPr>
                <a:xfrm>
                  <a:off x="2653825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14" name="Google Shape;314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" name="Google Shape;315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6" name="Google Shape;316;g3477ff4f54a_0_60"/>
                <p:cNvGrpSpPr/>
                <p:nvPr/>
              </p:nvGrpSpPr>
              <p:grpSpPr>
                <a:xfrm>
                  <a:off x="2951910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17" name="Google Shape;317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9" name="Google Shape;319;g3477ff4f54a_0_60"/>
                <p:cNvGrpSpPr/>
                <p:nvPr/>
              </p:nvGrpSpPr>
              <p:grpSpPr>
                <a:xfrm>
                  <a:off x="3249996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20" name="Google Shape;320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2" name="Google Shape;322;g3477ff4f54a_0_60"/>
                <p:cNvGrpSpPr/>
                <p:nvPr/>
              </p:nvGrpSpPr>
              <p:grpSpPr>
                <a:xfrm>
                  <a:off x="3548083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23" name="Google Shape;323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" name="Google Shape;324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5" name="Google Shape;325;g3477ff4f54a_0_60"/>
                <p:cNvGrpSpPr/>
                <p:nvPr/>
              </p:nvGrpSpPr>
              <p:grpSpPr>
                <a:xfrm>
                  <a:off x="3846167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26" name="Google Shape;326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/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8" name="Google Shape;328;g3477ff4f54a_0_60"/>
                <p:cNvGrpSpPr/>
                <p:nvPr/>
              </p:nvGrpSpPr>
              <p:grpSpPr>
                <a:xfrm>
                  <a:off x="4442338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29" name="Google Shape;329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>
                      <a:alpha val="40000"/>
                    </a:srgbClr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B5B5B5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>
                      <a:alpha val="40000"/>
                    </a:srgbClr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B5B5B5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1" name="Google Shape;331;g3477ff4f54a_0_60"/>
                <p:cNvGrpSpPr/>
                <p:nvPr/>
              </p:nvGrpSpPr>
              <p:grpSpPr>
                <a:xfrm>
                  <a:off x="4740429" y="2964375"/>
                  <a:ext cx="229205" cy="457794"/>
                  <a:chOff x="6821785" y="2007393"/>
                  <a:chExt cx="1419225" cy="2834639"/>
                </a:xfrm>
              </p:grpSpPr>
              <p:sp>
                <p:nvSpPr>
                  <p:cNvPr id="332" name="Google Shape;332;g3477ff4f54a_0_60"/>
                  <p:cNvSpPr/>
                  <p:nvPr/>
                </p:nvSpPr>
                <p:spPr>
                  <a:xfrm>
                    <a:off x="7198043" y="2007393"/>
                    <a:ext cx="666750" cy="66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750" h="666750" extrusionOk="0">
                        <a:moveTo>
                          <a:pt x="663569" y="336814"/>
                        </a:moveTo>
                        <a:cubicBezTo>
                          <a:pt x="663569" y="518885"/>
                          <a:pt x="516623" y="666483"/>
                          <a:pt x="335356" y="666483"/>
                        </a:cubicBezTo>
                        <a:cubicBezTo>
                          <a:pt x="154090" y="666483"/>
                          <a:pt x="7144" y="518885"/>
                          <a:pt x="7144" y="336814"/>
                        </a:cubicBezTo>
                        <a:cubicBezTo>
                          <a:pt x="7144" y="154742"/>
                          <a:pt x="154090" y="7144"/>
                          <a:pt x="335356" y="7144"/>
                        </a:cubicBezTo>
                        <a:cubicBezTo>
                          <a:pt x="516623" y="7144"/>
                          <a:pt x="663569" y="154742"/>
                          <a:pt x="663569" y="336814"/>
                        </a:cubicBezTo>
                        <a:close/>
                      </a:path>
                    </a:pathLst>
                  </a:custGeom>
                  <a:solidFill>
                    <a:srgbClr val="00AAFF">
                      <a:alpha val="40000"/>
                    </a:srgbClr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B5B5B5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" name="Google Shape;333;g3477ff4f54a_0_60"/>
                  <p:cNvSpPr/>
                  <p:nvPr/>
                </p:nvSpPr>
                <p:spPr>
                  <a:xfrm>
                    <a:off x="6821785" y="2756057"/>
                    <a:ext cx="1419225" cy="208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25" h="2085975" extrusionOk="0">
                        <a:moveTo>
                          <a:pt x="1415541" y="943470"/>
                        </a:moveTo>
                        <a:lnTo>
                          <a:pt x="1333197" y="367113"/>
                        </a:lnTo>
                        <a:cubicBezTo>
                          <a:pt x="1302984" y="168631"/>
                          <a:pt x="1126867" y="7144"/>
                          <a:pt x="940605" y="7144"/>
                        </a:cubicBezTo>
                        <a:lnTo>
                          <a:pt x="912021" y="7144"/>
                        </a:lnTo>
                        <a:cubicBezTo>
                          <a:pt x="851347" y="36462"/>
                          <a:pt x="783357" y="52921"/>
                          <a:pt x="711615" y="52921"/>
                        </a:cubicBezTo>
                        <a:cubicBezTo>
                          <a:pt x="639873" y="52921"/>
                          <a:pt x="571893" y="36462"/>
                          <a:pt x="511209" y="7144"/>
                        </a:cubicBezTo>
                        <a:lnTo>
                          <a:pt x="482653" y="7144"/>
                        </a:lnTo>
                        <a:cubicBezTo>
                          <a:pt x="296373" y="7144"/>
                          <a:pt x="120246" y="168631"/>
                          <a:pt x="89956" y="367608"/>
                        </a:cubicBezTo>
                        <a:lnTo>
                          <a:pt x="7679" y="943480"/>
                        </a:lnTo>
                        <a:cubicBezTo>
                          <a:pt x="4698" y="964349"/>
                          <a:pt x="14337" y="984999"/>
                          <a:pt x="32263" y="996105"/>
                        </a:cubicBezTo>
                        <a:lnTo>
                          <a:pt x="268188" y="1142248"/>
                        </a:lnTo>
                        <a:lnTo>
                          <a:pt x="378135" y="1913096"/>
                        </a:lnTo>
                        <a:cubicBezTo>
                          <a:pt x="390918" y="2010823"/>
                          <a:pt x="473404" y="2087404"/>
                          <a:pt x="565930" y="2087404"/>
                        </a:cubicBezTo>
                        <a:lnTo>
                          <a:pt x="857290" y="2087404"/>
                        </a:lnTo>
                        <a:cubicBezTo>
                          <a:pt x="949816" y="2087404"/>
                          <a:pt x="1032312" y="2010823"/>
                          <a:pt x="1045009" y="1913696"/>
                        </a:cubicBezTo>
                        <a:lnTo>
                          <a:pt x="1155023" y="1142248"/>
                        </a:lnTo>
                        <a:lnTo>
                          <a:pt x="1390957" y="996096"/>
                        </a:lnTo>
                        <a:cubicBezTo>
                          <a:pt x="1408874" y="984999"/>
                          <a:pt x="1418532" y="964349"/>
                          <a:pt x="1415541" y="943470"/>
                        </a:cubicBezTo>
                        <a:close/>
                      </a:path>
                    </a:pathLst>
                  </a:custGeom>
                  <a:solidFill>
                    <a:srgbClr val="00AAFF">
                      <a:alpha val="40000"/>
                    </a:srgbClr>
                  </a:solidFill>
                  <a:ln>
                    <a:noFill/>
                  </a:ln>
                </p:spPr>
                <p:txBody>
                  <a:bodyPr spcFirstLastPara="1" wrap="square" lIns="182400" tIns="91125" rIns="182400" bIns="911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700"/>
                      <a:buFont typeface="Arial"/>
                      <a:buNone/>
                    </a:pPr>
                    <a:endParaRPr sz="3700" b="0" i="0" u="none" strike="noStrike" cap="none">
                      <a:solidFill>
                        <a:srgbClr val="B5B5B5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34" name="Google Shape;334;g3477ff4f54a_0_60"/>
              <p:cNvSpPr/>
              <p:nvPr/>
            </p:nvSpPr>
            <p:spPr>
              <a:xfrm>
                <a:off x="8224465" y="2241300"/>
                <a:ext cx="68342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666750" h="666750" extrusionOk="0">
                    <a:moveTo>
                      <a:pt x="663569" y="336814"/>
                    </a:moveTo>
                    <a:cubicBezTo>
                      <a:pt x="663569" y="518885"/>
                      <a:pt x="516623" y="666483"/>
                      <a:pt x="335356" y="666483"/>
                    </a:cubicBezTo>
                    <a:cubicBezTo>
                      <a:pt x="154090" y="666483"/>
                      <a:pt x="7144" y="518885"/>
                      <a:pt x="7144" y="336814"/>
                    </a:cubicBezTo>
                    <a:cubicBezTo>
                      <a:pt x="7144" y="154742"/>
                      <a:pt x="154090" y="7144"/>
                      <a:pt x="335356" y="7144"/>
                    </a:cubicBezTo>
                    <a:cubicBezTo>
                      <a:pt x="516623" y="7144"/>
                      <a:pt x="663569" y="154742"/>
                      <a:pt x="663569" y="336814"/>
                    </a:cubicBezTo>
                    <a:close/>
                  </a:path>
                </a:pathLst>
              </a:custGeom>
              <a:solidFill>
                <a:srgbClr val="00AAFF"/>
              </a:solidFill>
              <a:ln>
                <a:noFill/>
              </a:ln>
            </p:spPr>
            <p:txBody>
              <a:bodyPr spcFirstLastPara="1" wrap="square" lIns="182400" tIns="91125" rIns="182400" bIns="911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Arial"/>
                  <a:buNone/>
                </a:pPr>
                <a:endParaRPr sz="3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g3477ff4f54a_0_60"/>
              <p:cNvSpPr/>
              <p:nvPr/>
            </p:nvSpPr>
            <p:spPr>
              <a:xfrm>
                <a:off x="8184558" y="2315833"/>
                <a:ext cx="145471" cy="203383"/>
              </a:xfrm>
              <a:custGeom>
                <a:avLst/>
                <a:gdLst/>
                <a:ahLst/>
                <a:cxnLst/>
                <a:rect l="l" t="t" r="r" b="b"/>
                <a:pathLst>
                  <a:path w="1419225" h="2085975" extrusionOk="0">
                    <a:moveTo>
                      <a:pt x="1415541" y="943470"/>
                    </a:moveTo>
                    <a:lnTo>
                      <a:pt x="1333197" y="367113"/>
                    </a:lnTo>
                    <a:cubicBezTo>
                      <a:pt x="1302984" y="168631"/>
                      <a:pt x="1126867" y="7144"/>
                      <a:pt x="940605" y="7144"/>
                    </a:cubicBezTo>
                    <a:lnTo>
                      <a:pt x="912021" y="7144"/>
                    </a:lnTo>
                    <a:cubicBezTo>
                      <a:pt x="851347" y="36462"/>
                      <a:pt x="783357" y="52921"/>
                      <a:pt x="711615" y="52921"/>
                    </a:cubicBezTo>
                    <a:cubicBezTo>
                      <a:pt x="639873" y="52921"/>
                      <a:pt x="571893" y="36462"/>
                      <a:pt x="511209" y="7144"/>
                    </a:cubicBezTo>
                    <a:lnTo>
                      <a:pt x="482653" y="7144"/>
                    </a:lnTo>
                    <a:cubicBezTo>
                      <a:pt x="296373" y="7144"/>
                      <a:pt x="120246" y="168631"/>
                      <a:pt x="89956" y="367608"/>
                    </a:cubicBezTo>
                    <a:lnTo>
                      <a:pt x="7679" y="943480"/>
                    </a:lnTo>
                    <a:cubicBezTo>
                      <a:pt x="4698" y="964349"/>
                      <a:pt x="14337" y="984999"/>
                      <a:pt x="32263" y="996105"/>
                    </a:cubicBezTo>
                    <a:lnTo>
                      <a:pt x="268188" y="1142248"/>
                    </a:lnTo>
                    <a:lnTo>
                      <a:pt x="378135" y="1913096"/>
                    </a:lnTo>
                    <a:cubicBezTo>
                      <a:pt x="390918" y="2010823"/>
                      <a:pt x="473404" y="2087404"/>
                      <a:pt x="565930" y="2087404"/>
                    </a:cubicBezTo>
                    <a:lnTo>
                      <a:pt x="857290" y="2087404"/>
                    </a:lnTo>
                    <a:cubicBezTo>
                      <a:pt x="949816" y="2087404"/>
                      <a:pt x="1032312" y="2010823"/>
                      <a:pt x="1045009" y="1913696"/>
                    </a:cubicBezTo>
                    <a:lnTo>
                      <a:pt x="1155023" y="1142248"/>
                    </a:lnTo>
                    <a:lnTo>
                      <a:pt x="1390957" y="996096"/>
                    </a:lnTo>
                    <a:cubicBezTo>
                      <a:pt x="1408874" y="984999"/>
                      <a:pt x="1418532" y="964349"/>
                      <a:pt x="1415541" y="943470"/>
                    </a:cubicBezTo>
                    <a:close/>
                  </a:path>
                </a:pathLst>
              </a:custGeom>
              <a:solidFill>
                <a:srgbClr val="00AAFF"/>
              </a:solidFill>
              <a:ln>
                <a:noFill/>
              </a:ln>
            </p:spPr>
            <p:txBody>
              <a:bodyPr spcFirstLastPara="1" wrap="square" lIns="182400" tIns="91125" rIns="182400" bIns="911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Arial"/>
                  <a:buNone/>
                </a:pPr>
                <a:endParaRPr sz="3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g3477ff4f54a_0_60"/>
            <p:cNvGrpSpPr/>
            <p:nvPr/>
          </p:nvGrpSpPr>
          <p:grpSpPr>
            <a:xfrm>
              <a:off x="671209" y="828358"/>
              <a:ext cx="2173217" cy="675498"/>
              <a:chOff x="654762" y="888918"/>
              <a:chExt cx="2173217" cy="675498"/>
            </a:xfrm>
          </p:grpSpPr>
          <p:sp>
            <p:nvSpPr>
              <p:cNvPr id="337" name="Google Shape;337;g3477ff4f54a_0_60"/>
              <p:cNvSpPr txBox="1"/>
              <p:nvPr/>
            </p:nvSpPr>
            <p:spPr>
              <a:xfrm>
                <a:off x="654762" y="888918"/>
                <a:ext cx="1357200" cy="24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600"/>
                  <a:buFont typeface="Arial"/>
                  <a:buNone/>
                </a:pPr>
                <a:r>
                  <a:rPr lang="en-US" sz="5300" b="0" i="0" u="none" strike="noStrike" cap="none">
                    <a:solidFill>
                      <a:srgbClr val="00000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8 из 10</a:t>
                </a:r>
                <a:endParaRPr sz="5300" b="0" i="0" u="none" strike="noStrike" cap="none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338" name="Google Shape;338;g3477ff4f54a_0_60"/>
              <p:cNvSpPr/>
              <p:nvPr/>
            </p:nvSpPr>
            <p:spPr>
              <a:xfrm>
                <a:off x="654779" y="1179216"/>
                <a:ext cx="21732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00"/>
                  <a:buFont typeface="Arial"/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пользователей возвращаются</a:t>
                </a:r>
                <a:endParaRPr sz="2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00"/>
                  <a:buFont typeface="Arial"/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на Авито в течение 30 дней</a:t>
                </a:r>
                <a:endParaRPr sz="2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339" name="Google Shape;339;g3477ff4f54a_0_60"/>
          <p:cNvGrpSpPr/>
          <p:nvPr/>
        </p:nvGrpSpPr>
        <p:grpSpPr>
          <a:xfrm>
            <a:off x="13412892" y="8682651"/>
            <a:ext cx="7854000" cy="2442000"/>
            <a:chOff x="7568091" y="3692614"/>
            <a:chExt cx="3927000" cy="1221000"/>
          </a:xfrm>
        </p:grpSpPr>
        <p:sp>
          <p:nvSpPr>
            <p:cNvPr id="340" name="Google Shape;340;g3477ff4f54a_0_60"/>
            <p:cNvSpPr/>
            <p:nvPr/>
          </p:nvSpPr>
          <p:spPr>
            <a:xfrm>
              <a:off x="7568091" y="3692614"/>
              <a:ext cx="3927000" cy="1221000"/>
            </a:xfrm>
            <a:prstGeom prst="roundRect">
              <a:avLst>
                <a:gd name="adj" fmla="val 22269"/>
              </a:avLst>
            </a:prstGeom>
            <a:solidFill>
              <a:schemeClr val="lt1"/>
            </a:solidFill>
            <a:ln>
              <a:noFill/>
            </a:ln>
            <a:effectLst>
              <a:outerShdw blurRad="381000" dist="38100" dir="5400000" algn="t" rotWithShape="0">
                <a:srgbClr val="000000">
                  <a:alpha val="8630"/>
                </a:srgbClr>
              </a:outerShdw>
            </a:effectLst>
          </p:spPr>
          <p:txBody>
            <a:bodyPr spcFirstLastPara="1" wrap="square" lIns="182875" tIns="91400" rIns="182875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3477ff4f54a_0_60"/>
            <p:cNvSpPr/>
            <p:nvPr/>
          </p:nvSpPr>
          <p:spPr>
            <a:xfrm>
              <a:off x="8594930" y="3943356"/>
              <a:ext cx="1938000" cy="4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10+</a:t>
              </a:r>
              <a:endParaRPr sz="4800" b="0" i="0" u="none" strike="noStrike" cap="none" baseline="30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42" name="Google Shape;342;g3477ff4f54a_0_60"/>
            <p:cNvSpPr/>
            <p:nvPr/>
          </p:nvSpPr>
          <p:spPr>
            <a:xfrm>
              <a:off x="8594943" y="4414834"/>
              <a:ext cx="26115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7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сделок в секунду</a:t>
              </a:r>
              <a:endParaRPr sz="2700" b="0" i="0" u="none" strike="noStrike" cap="none" baseline="30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43" name="Google Shape;343;g3477ff4f54a_0_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52561" y="9269859"/>
            <a:ext cx="1078891" cy="107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6422124f6_1_1347"/>
          <p:cNvSpPr txBox="1">
            <a:spLocks noGrp="1"/>
          </p:cNvSpPr>
          <p:nvPr>
            <p:ph type="sldNum" idx="12"/>
          </p:nvPr>
        </p:nvSpPr>
        <p:spPr>
          <a:xfrm>
            <a:off x="23332448" y="699698"/>
            <a:ext cx="2838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t>5</a:t>
            </a:fld>
            <a:endParaRPr/>
          </a:p>
        </p:txBody>
      </p:sp>
      <p:pic>
        <p:nvPicPr>
          <p:cNvPr id="377" name="Google Shape;377;g346422124f6_1_1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9023" y="0"/>
            <a:ext cx="12164977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46422124f6_1_1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0" y="2348584"/>
            <a:ext cx="1149349" cy="11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346422124f6_1_1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0" y="3478186"/>
            <a:ext cx="1149349" cy="11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46422124f6_1_1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799" y="4800155"/>
            <a:ext cx="1149349" cy="11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46422124f6_1_1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378" y="7149257"/>
            <a:ext cx="1149349" cy="1149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46422124f6_1_1347"/>
          <p:cNvSpPr txBox="1">
            <a:spLocks noGrp="1"/>
          </p:cNvSpPr>
          <p:nvPr>
            <p:ph type="body" idx="1"/>
          </p:nvPr>
        </p:nvSpPr>
        <p:spPr>
          <a:xfrm>
            <a:off x="1832701" y="2134565"/>
            <a:ext cx="13932900" cy="620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dirty="0">
                <a:solidFill>
                  <a:srgbClr val="8358FF"/>
                </a:solidFill>
              </a:rPr>
              <a:t>20 000+</a:t>
            </a:r>
            <a:r>
              <a:rPr lang="en-US" dirty="0"/>
              <a:t> </a:t>
            </a:r>
            <a:r>
              <a:rPr lang="en-US" dirty="0" err="1"/>
              <a:t>договоров</a:t>
            </a:r>
            <a:r>
              <a:rPr lang="en-US" dirty="0"/>
              <a:t> в </a:t>
            </a:r>
            <a:r>
              <a:rPr lang="en-US" dirty="0" err="1"/>
              <a:t>год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</a:pPr>
            <a:r>
              <a:rPr lang="en-US" dirty="0">
                <a:solidFill>
                  <a:srgbClr val="8358FF"/>
                </a:solidFill>
              </a:rPr>
              <a:t>20+</a:t>
            </a:r>
            <a:r>
              <a:rPr lang="en-US" dirty="0"/>
              <a:t> </a:t>
            </a:r>
            <a:r>
              <a:rPr lang="en-US" dirty="0" err="1"/>
              <a:t>комплексных</a:t>
            </a:r>
            <a:r>
              <a:rPr lang="en-US" dirty="0"/>
              <a:t> </a:t>
            </a:r>
            <a:r>
              <a:rPr lang="en-US" dirty="0" err="1"/>
              <a:t>процессов</a:t>
            </a:r>
            <a:endParaRPr lang="ru-RU" dirty="0"/>
          </a:p>
          <a:p>
            <a:pPr marL="0" lvl="0" indent="0">
              <a:lnSpc>
                <a:spcPct val="150000"/>
              </a:lnSpc>
            </a:pPr>
            <a:r>
              <a:rPr lang="ru-RU" dirty="0">
                <a:solidFill>
                  <a:srgbClr val="8358FF"/>
                </a:solidFill>
              </a:rPr>
              <a:t>15+</a:t>
            </a:r>
            <a:r>
              <a:rPr lang="ru-RU" dirty="0"/>
              <a:t> заинтересованных </a:t>
            </a:r>
            <a:endParaRPr lang="en-US" dirty="0"/>
          </a:p>
          <a:p>
            <a:pPr marL="0" lvl="0" indent="0">
              <a:lnSpc>
                <a:spcPct val="150000"/>
              </a:lnSpc>
            </a:pPr>
            <a:r>
              <a:rPr lang="en-US" dirty="0"/>
              <a:t>        </a:t>
            </a:r>
            <a:r>
              <a:rPr lang="ru-RU" dirty="0"/>
              <a:t>подразделений</a:t>
            </a:r>
          </a:p>
          <a:p>
            <a:pPr marL="0" lvl="0" indent="0">
              <a:lnSpc>
                <a:spcPct val="150000"/>
              </a:lnSpc>
            </a:pPr>
            <a:r>
              <a:rPr lang="en-US" dirty="0">
                <a:solidFill>
                  <a:srgbClr val="8358FF"/>
                </a:solidFill>
              </a:rPr>
              <a:t>10+ </a:t>
            </a:r>
            <a:r>
              <a:rPr lang="en-US" dirty="0" err="1"/>
              <a:t>сервисов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endParaRPr dirty="0"/>
          </a:p>
        </p:txBody>
      </p:sp>
      <p:pic>
        <p:nvPicPr>
          <p:cNvPr id="12" name="Google Shape;354;g346422124f6_1_1401">
            <a:extLst>
              <a:ext uri="{FF2B5EF4-FFF2-40B4-BE49-F238E27FC236}">
                <a16:creationId xmlns:a16="http://schemas.microsoft.com/office/drawing/2014/main" xmlns="" id="{DE2D0BF9-A1B7-493C-84C5-44A1C3D1D8E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447" y="9057800"/>
            <a:ext cx="3710767" cy="388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94;g34c13a3e696_2_4">
            <a:extLst>
              <a:ext uri="{FF2B5EF4-FFF2-40B4-BE49-F238E27FC236}">
                <a16:creationId xmlns:a16="http://schemas.microsoft.com/office/drawing/2014/main" xmlns="" id="{6CC22784-1877-4CDB-8F63-E262B6723F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6608" y="9847385"/>
            <a:ext cx="2240916" cy="21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34c13a3e696_2_4"/>
          <p:cNvPicPr preferRelativeResize="0"/>
          <p:nvPr/>
        </p:nvPicPr>
        <p:blipFill rotWithShape="1">
          <a:blip r:embed="rId3">
            <a:alphaModFix/>
          </a:blip>
          <a:srcRect r="49977"/>
          <a:stretch/>
        </p:blipFill>
        <p:spPr>
          <a:xfrm>
            <a:off x="175846" y="3531473"/>
            <a:ext cx="19870271" cy="5824489"/>
          </a:xfrm>
          <a:prstGeom prst="rect">
            <a:avLst/>
          </a:prstGeom>
          <a:noFill/>
          <a:ln>
            <a:noFill/>
          </a:ln>
          <a:effectLst>
            <a:outerShdw blurRad="971550" dist="266700" dir="5400000" algn="bl" rotWithShape="0">
              <a:srgbClr val="000000">
                <a:alpha val="62000"/>
              </a:srgbClr>
            </a:outerShdw>
          </a:effectLst>
        </p:spPr>
      </p:pic>
      <p:sp>
        <p:nvSpPr>
          <p:cNvPr id="391" name="Google Shape;391;g34c13a3e696_2_4"/>
          <p:cNvSpPr txBox="1">
            <a:spLocks noGrp="1"/>
          </p:cNvSpPr>
          <p:nvPr>
            <p:ph type="body" idx="3"/>
          </p:nvPr>
        </p:nvSpPr>
        <p:spPr>
          <a:xfrm>
            <a:off x="7754816" y="1217046"/>
            <a:ext cx="6717323" cy="134802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00" dirty="0" err="1"/>
              <a:t>Redash</a:t>
            </a:r>
            <a:endParaRPr sz="13600" dirty="0"/>
          </a:p>
        </p:txBody>
      </p:sp>
      <p:pic>
        <p:nvPicPr>
          <p:cNvPr id="392" name="Google Shape;392;g34c13a3e696_2_4"/>
          <p:cNvPicPr preferRelativeResize="0"/>
          <p:nvPr/>
        </p:nvPicPr>
        <p:blipFill rotWithShape="1">
          <a:blip r:embed="rId4">
            <a:alphaModFix/>
          </a:blip>
          <a:srcRect r="1322"/>
          <a:stretch/>
        </p:blipFill>
        <p:spPr>
          <a:xfrm>
            <a:off x="3618430" y="9511050"/>
            <a:ext cx="20291199" cy="4204950"/>
          </a:xfrm>
          <a:prstGeom prst="rect">
            <a:avLst/>
          </a:prstGeom>
          <a:noFill/>
          <a:ln>
            <a:noFill/>
          </a:ln>
          <a:effectLst>
            <a:outerShdw blurRad="842963" dist="2762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" name="Google Shape;382;g346422124f6_1_1347">
            <a:extLst>
              <a:ext uri="{FF2B5EF4-FFF2-40B4-BE49-F238E27FC236}">
                <a16:creationId xmlns:a16="http://schemas.microsoft.com/office/drawing/2014/main" xmlns="" id="{E566D62A-D115-4538-BA6F-A69F662987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19508" y="3311124"/>
            <a:ext cx="1258793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ru-RU" sz="4800" b="0" i="1" dirty="0"/>
              <a:t>С помощью фильтров формируем запрос:</a:t>
            </a:r>
            <a:endParaRPr sz="4800" b="0" i="1" dirty="0"/>
          </a:p>
        </p:txBody>
      </p:sp>
      <p:pic>
        <p:nvPicPr>
          <p:cNvPr id="9" name="Google Shape;580;g34c13a3e696_0_42">
            <a:extLst>
              <a:ext uri="{FF2B5EF4-FFF2-40B4-BE49-F238E27FC236}">
                <a16:creationId xmlns:a16="http://schemas.microsoft.com/office/drawing/2014/main" xmlns="" id="{ECAF993A-BFC0-48B2-91E3-5460F57C42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9988" y="5770385"/>
            <a:ext cx="3654012" cy="28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34c13a3e696_2_12"/>
          <p:cNvPicPr preferRelativeResize="0"/>
          <p:nvPr/>
        </p:nvPicPr>
        <p:blipFill rotWithShape="1">
          <a:blip r:embed="rId3">
            <a:alphaModFix/>
          </a:blip>
          <a:srcRect r="68247" b="49525"/>
          <a:stretch/>
        </p:blipFill>
        <p:spPr>
          <a:xfrm>
            <a:off x="378943" y="1332116"/>
            <a:ext cx="11826750" cy="7978426"/>
          </a:xfrm>
          <a:prstGeom prst="rect">
            <a:avLst/>
          </a:prstGeom>
          <a:noFill/>
          <a:ln>
            <a:noFill/>
          </a:ln>
          <a:effectLst>
            <a:outerShdw blurRad="700088" dist="381000" dir="762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0" name="Google Shape;400;g34c13a3e696_2_12"/>
          <p:cNvSpPr txBox="1">
            <a:spLocks noGrp="1"/>
          </p:cNvSpPr>
          <p:nvPr>
            <p:ph type="body" idx="3"/>
          </p:nvPr>
        </p:nvSpPr>
        <p:spPr>
          <a:xfrm>
            <a:off x="6737651" y="1510913"/>
            <a:ext cx="6672102" cy="134802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/>
            <a:r>
              <a:rPr lang="en-US" sz="13600" dirty="0" err="1"/>
              <a:t>Redash</a:t>
            </a:r>
            <a:endParaRPr lang="en-US" sz="13600" dirty="0"/>
          </a:p>
        </p:txBody>
      </p:sp>
      <p:pic>
        <p:nvPicPr>
          <p:cNvPr id="401" name="Google Shape;401;g34c13a3e696_2_12"/>
          <p:cNvPicPr preferRelativeResize="0"/>
          <p:nvPr/>
        </p:nvPicPr>
        <p:blipFill rotWithShape="1">
          <a:blip r:embed="rId3">
            <a:alphaModFix/>
          </a:blip>
          <a:srcRect l="79522" b="49525"/>
          <a:stretch/>
        </p:blipFill>
        <p:spPr>
          <a:xfrm>
            <a:off x="10073702" y="5253431"/>
            <a:ext cx="7188602" cy="7519486"/>
          </a:xfrm>
          <a:prstGeom prst="rect">
            <a:avLst/>
          </a:prstGeom>
          <a:noFill/>
          <a:ln>
            <a:noFill/>
          </a:ln>
          <a:effectLst>
            <a:outerShdw blurRad="685800" dist="295275" dir="73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2" name="Google Shape;402;g34c13a3e696_2_12"/>
          <p:cNvPicPr preferRelativeResize="0"/>
          <p:nvPr/>
        </p:nvPicPr>
        <p:blipFill rotWithShape="1">
          <a:blip r:embed="rId3">
            <a:alphaModFix/>
          </a:blip>
          <a:srcRect l="58575" r="20947" b="49525"/>
          <a:stretch/>
        </p:blipFill>
        <p:spPr>
          <a:xfrm>
            <a:off x="16044713" y="2321339"/>
            <a:ext cx="7330999" cy="7668476"/>
          </a:xfrm>
          <a:prstGeom prst="rect">
            <a:avLst/>
          </a:prstGeom>
          <a:noFill/>
          <a:ln>
            <a:noFill/>
          </a:ln>
          <a:effectLst>
            <a:outerShdw blurRad="685800" dist="295275" dir="73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3" name="Google Shape;403;g34c13a3e696_2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05379" y="10255820"/>
            <a:ext cx="2278573" cy="28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82;g346422124f6_1_1347">
            <a:extLst>
              <a:ext uri="{FF2B5EF4-FFF2-40B4-BE49-F238E27FC236}">
                <a16:creationId xmlns:a16="http://schemas.microsoft.com/office/drawing/2014/main" xmlns="" id="{D7C528B9-8448-477F-8CD3-0B3328BACC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3993" y="10207677"/>
            <a:ext cx="946856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lnSpc>
                <a:spcPct val="100000"/>
              </a:lnSpc>
            </a:pPr>
            <a:r>
              <a:rPr lang="ru-RU" sz="4800" b="0" i="1" dirty="0"/>
              <a:t>По выставленным фильтрам </a:t>
            </a:r>
            <a:r>
              <a:rPr lang="en-US" sz="4800" b="0" i="1" dirty="0" err="1"/>
              <a:t>Redash</a:t>
            </a:r>
            <a:r>
              <a:rPr lang="ru-RU" sz="4800" b="0" i="1" dirty="0"/>
              <a:t> строит диаграммы:</a:t>
            </a:r>
            <a:endParaRPr sz="4800" b="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4c13a3e696_2_19"/>
          <p:cNvSpPr txBox="1">
            <a:spLocks noGrp="1"/>
          </p:cNvSpPr>
          <p:nvPr>
            <p:ph type="body" idx="3"/>
          </p:nvPr>
        </p:nvSpPr>
        <p:spPr>
          <a:xfrm>
            <a:off x="738554" y="1466195"/>
            <a:ext cx="21717000" cy="12556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600" dirty="0"/>
              <a:t>Разнообразие аналитик</a:t>
            </a:r>
            <a:endParaRPr sz="12600" dirty="0"/>
          </a:p>
        </p:txBody>
      </p:sp>
      <p:pic>
        <p:nvPicPr>
          <p:cNvPr id="409" name="Google Shape;409;g34c13a3e696_2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76000"/>
            <a:ext cx="11177899" cy="9142275"/>
          </a:xfrm>
          <a:prstGeom prst="rect">
            <a:avLst/>
          </a:prstGeom>
          <a:noFill/>
          <a:ln>
            <a:noFill/>
          </a:ln>
          <a:effectLst>
            <a:outerShdw blurRad="542925" dist="209550" dir="7200000" algn="bl" rotWithShape="0">
              <a:srgbClr val="000000">
                <a:alpha val="62000"/>
              </a:srgbClr>
            </a:outerShdw>
          </a:effectLst>
        </p:spPr>
      </p:pic>
      <p:pic>
        <p:nvPicPr>
          <p:cNvPr id="410" name="Google Shape;410;g34c13a3e696_2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4541" y="6130194"/>
            <a:ext cx="12965024" cy="6125875"/>
          </a:xfrm>
          <a:prstGeom prst="rect">
            <a:avLst/>
          </a:prstGeom>
          <a:noFill/>
          <a:ln>
            <a:noFill/>
          </a:ln>
          <a:effectLst>
            <a:outerShdw blurRad="700088" dist="323850" dir="86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1" name="Google Shape;411;g34c13a3e696_2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80333" y="3775509"/>
            <a:ext cx="5645444" cy="7130125"/>
          </a:xfrm>
          <a:prstGeom prst="rect">
            <a:avLst/>
          </a:prstGeom>
          <a:noFill/>
          <a:ln>
            <a:noFill/>
          </a:ln>
          <a:effectLst>
            <a:outerShdw blurRad="642938" dist="266700" dir="82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6422124f6_1_1686"/>
          <p:cNvSpPr/>
          <p:nvPr/>
        </p:nvSpPr>
        <p:spPr>
          <a:xfrm>
            <a:off x="0" y="3849863"/>
            <a:ext cx="24384000" cy="600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417" name="Google Shape;417;g346422124f6_1_1686"/>
          <p:cNvSpPr txBox="1">
            <a:spLocks noGrp="1"/>
          </p:cNvSpPr>
          <p:nvPr>
            <p:ph type="body" idx="1"/>
          </p:nvPr>
        </p:nvSpPr>
        <p:spPr>
          <a:xfrm>
            <a:off x="1311537" y="1674005"/>
            <a:ext cx="206967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</a:pP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работает</a:t>
            </a:r>
            <a:endParaRPr dirty="0"/>
          </a:p>
        </p:txBody>
      </p:sp>
      <p:pic>
        <p:nvPicPr>
          <p:cNvPr id="418" name="Google Shape;418;g346422124f6_1_16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5450" y="5345138"/>
            <a:ext cx="5005825" cy="45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346422124f6_1_16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4740" y="5430738"/>
            <a:ext cx="6332474" cy="43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46422124f6_1_16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2591" y="5163200"/>
            <a:ext cx="4653000" cy="46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46422124f6_1_1686"/>
          <p:cNvSpPr txBox="1"/>
          <p:nvPr/>
        </p:nvSpPr>
        <p:spPr>
          <a:xfrm>
            <a:off x="19770675" y="5163200"/>
            <a:ext cx="317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Merriweather ExtraBold"/>
                <a:ea typeface="Merriweather ExtraBold"/>
                <a:cs typeface="Merriweather ExtraBold"/>
                <a:sym typeface="Merriweather ExtraBold"/>
              </a:rPr>
              <a:t>Redash</a:t>
            </a:r>
            <a:endParaRPr sz="4800">
              <a:latin typeface="Merriweather ExtraBold"/>
              <a:ea typeface="Merriweather ExtraBold"/>
              <a:cs typeface="Merriweather ExtraBold"/>
              <a:sym typeface="Merriweather ExtraBold"/>
            </a:endParaRPr>
          </a:p>
        </p:txBody>
      </p:sp>
      <p:pic>
        <p:nvPicPr>
          <p:cNvPr id="422" name="Google Shape;422;g346422124f6_1_16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65502">
            <a:off x="6073825" y="6314228"/>
            <a:ext cx="2555185" cy="255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46422124f6_1_16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65502">
            <a:off x="15522816" y="6371955"/>
            <a:ext cx="2555185" cy="255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46422124f6_1_16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70675" y="10289921"/>
            <a:ext cx="3602801" cy="360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9A3C96B-D624-4B7F-9F76-69153A5F5F99}"/>
              </a:ext>
            </a:extLst>
          </p:cNvPr>
          <p:cNvSpPr/>
          <p:nvPr/>
        </p:nvSpPr>
        <p:spPr>
          <a:xfrm>
            <a:off x="311207" y="10295807"/>
            <a:ext cx="15567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Helvetica Neue"/>
                <a:sym typeface="Helvetica Neue"/>
              </a:rPr>
              <a:t>1С:ДО интегрирован с ClickHouse, который хранит, сжимает и выгружает данные в </a:t>
            </a:r>
            <a:r>
              <a:rPr lang="en-US" sz="4000" dirty="0">
                <a:latin typeface="Helvetica Neue"/>
                <a:sym typeface="Helvetica Neue"/>
              </a:rPr>
              <a:t>R</a:t>
            </a:r>
            <a:r>
              <a:rPr lang="ru-RU" sz="4000" dirty="0" err="1">
                <a:latin typeface="Helvetica Neue"/>
                <a:sym typeface="Helvetica Neue"/>
              </a:rPr>
              <a:t>edash</a:t>
            </a:r>
            <a:endParaRPr lang="ru-RU" sz="4000" dirty="0">
              <a:latin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361</Words>
  <Application>Microsoft Macintosh PowerPoint</Application>
  <PresentationFormat>Произвольный</PresentationFormat>
  <Paragraphs>77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Helvetica Neue</vt:lpstr>
      <vt:lpstr>Montserrat</vt:lpstr>
      <vt:lpstr>Montserrat SemiBold</vt:lpstr>
      <vt:lpstr>Merriweather ExtraBold</vt:lpstr>
      <vt:lpstr>21_BasicWhite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Domorad</dc:creator>
  <cp:lastModifiedBy>ASUS</cp:lastModifiedBy>
  <cp:revision>25</cp:revision>
  <dcterms:modified xsi:type="dcterms:W3CDTF">2025-04-18T08:19:08Z</dcterms:modified>
</cp:coreProperties>
</file>