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5833" r:id="rId1"/>
    <p:sldMasterId id="2147485846" r:id="rId2"/>
    <p:sldMasterId id="2147485850" r:id="rId3"/>
    <p:sldMasterId id="2147485864" r:id="rId4"/>
    <p:sldMasterId id="2147485878" r:id="rId5"/>
  </p:sldMasterIdLst>
  <p:notesMasterIdLst>
    <p:notesMasterId r:id="rId50"/>
  </p:notesMasterIdLst>
  <p:handoutMasterIdLst>
    <p:handoutMasterId r:id="rId51"/>
  </p:handoutMasterIdLst>
  <p:sldIdLst>
    <p:sldId id="2730" r:id="rId6"/>
    <p:sldId id="2855" r:id="rId7"/>
    <p:sldId id="2891" r:id="rId8"/>
    <p:sldId id="2885" r:id="rId9"/>
    <p:sldId id="2866" r:id="rId10"/>
    <p:sldId id="256" r:id="rId11"/>
    <p:sldId id="2869" r:id="rId12"/>
    <p:sldId id="2845" r:id="rId13"/>
    <p:sldId id="2846" r:id="rId14"/>
    <p:sldId id="2874" r:id="rId15"/>
    <p:sldId id="2848" r:id="rId16"/>
    <p:sldId id="2889" r:id="rId17"/>
    <p:sldId id="2876" r:id="rId18"/>
    <p:sldId id="2754" r:id="rId19"/>
    <p:sldId id="2725" r:id="rId20"/>
    <p:sldId id="2726" r:id="rId21"/>
    <p:sldId id="2841" r:id="rId22"/>
    <p:sldId id="2890" r:id="rId23"/>
    <p:sldId id="2735" r:id="rId24"/>
    <p:sldId id="2871" r:id="rId25"/>
    <p:sldId id="2892" r:id="rId26"/>
    <p:sldId id="2742" r:id="rId27"/>
    <p:sldId id="2893" r:id="rId28"/>
    <p:sldId id="2872" r:id="rId29"/>
    <p:sldId id="2894" r:id="rId30"/>
    <p:sldId id="2895" r:id="rId31"/>
    <p:sldId id="2736" r:id="rId32"/>
    <p:sldId id="2748" r:id="rId33"/>
    <p:sldId id="2902" r:id="rId34"/>
    <p:sldId id="2732" r:id="rId35"/>
    <p:sldId id="2728" r:id="rId36"/>
    <p:sldId id="2898" r:id="rId37"/>
    <p:sldId id="2897" r:id="rId38"/>
    <p:sldId id="2899" r:id="rId39"/>
    <p:sldId id="2896" r:id="rId40"/>
    <p:sldId id="2737" r:id="rId41"/>
    <p:sldId id="2738" r:id="rId42"/>
    <p:sldId id="2745" r:id="rId43"/>
    <p:sldId id="2739" r:id="rId44"/>
    <p:sldId id="2749" r:id="rId45"/>
    <p:sldId id="2740" r:id="rId46"/>
    <p:sldId id="2752" r:id="rId47"/>
    <p:sldId id="2873" r:id="rId48"/>
    <p:sldId id="2879" r:id="rId49"/>
  </p:sldIdLst>
  <p:sldSz cx="12195175" cy="6859588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2FB01E2-5E59-48BD-9186-6828A7700538}">
          <p14:sldIdLst>
            <p14:sldId id="2730"/>
            <p14:sldId id="2855"/>
            <p14:sldId id="2891"/>
            <p14:sldId id="2885"/>
            <p14:sldId id="2866"/>
            <p14:sldId id="256"/>
            <p14:sldId id="2869"/>
            <p14:sldId id="2845"/>
            <p14:sldId id="2846"/>
            <p14:sldId id="2874"/>
            <p14:sldId id="2848"/>
            <p14:sldId id="2889"/>
            <p14:sldId id="2876"/>
            <p14:sldId id="2754"/>
            <p14:sldId id="2725"/>
            <p14:sldId id="2726"/>
            <p14:sldId id="2841"/>
            <p14:sldId id="2890"/>
            <p14:sldId id="2735"/>
            <p14:sldId id="2871"/>
            <p14:sldId id="2892"/>
            <p14:sldId id="2742"/>
            <p14:sldId id="2893"/>
            <p14:sldId id="2872"/>
            <p14:sldId id="2894"/>
            <p14:sldId id="2895"/>
            <p14:sldId id="2736"/>
            <p14:sldId id="2748"/>
            <p14:sldId id="2902"/>
            <p14:sldId id="2732"/>
            <p14:sldId id="2728"/>
            <p14:sldId id="2898"/>
            <p14:sldId id="2897"/>
            <p14:sldId id="2899"/>
            <p14:sldId id="2896"/>
            <p14:sldId id="2737"/>
            <p14:sldId id="2738"/>
            <p14:sldId id="2745"/>
            <p14:sldId id="2739"/>
            <p14:sldId id="2749"/>
            <p14:sldId id="2740"/>
            <p14:sldId id="2752"/>
            <p14:sldId id="2873"/>
            <p14:sldId id="2879"/>
          </p14:sldIdLst>
        </p14:section>
      </p14:sectionLst>
    </p:ext>
    <p:ext uri="{EFAFB233-063F-42B5-8137-9DF3F51BA10A}">
      <p15:sldGuideLst xmlns:p15="http://schemas.microsoft.com/office/powerpoint/2012/main">
        <p15:guide id="2" pos="3841" userDrawn="1">
          <p15:clr>
            <a:srgbClr val="A4A3A4"/>
          </p15:clr>
        </p15:guide>
        <p15:guide id="3" pos="439" userDrawn="1">
          <p15:clr>
            <a:srgbClr val="A4A3A4"/>
          </p15:clr>
        </p15:guide>
        <p15:guide id="4" pos="7288" userDrawn="1">
          <p15:clr>
            <a:srgbClr val="A4A3A4"/>
          </p15:clr>
        </p15:guide>
        <p15:guide id="5" pos="1754" userDrawn="1">
          <p15:clr>
            <a:srgbClr val="A4A3A4"/>
          </p15:clr>
        </p15:guide>
        <p15:guide id="6" orient="horz" pos="618" userDrawn="1">
          <p15:clr>
            <a:srgbClr val="A4A3A4"/>
          </p15:clr>
        </p15:guide>
        <p15:guide id="7" pos="6744" userDrawn="1">
          <p15:clr>
            <a:srgbClr val="A4A3A4"/>
          </p15:clr>
        </p15:guide>
        <p15:guide id="8" orient="horz" pos="1208" userDrawn="1">
          <p15:clr>
            <a:srgbClr val="A4A3A4"/>
          </p15:clr>
        </p15:guide>
        <p15:guide id="9" orient="horz" pos="21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A"/>
    <a:srgbClr val="B3BDB5"/>
    <a:srgbClr val="FCC451"/>
    <a:srgbClr val="AECED0"/>
    <a:srgbClr val="835E54"/>
    <a:srgbClr val="F1E2DD"/>
    <a:srgbClr val="C9907C"/>
    <a:srgbClr val="D4C7C3"/>
    <a:srgbClr val="E2C3B9"/>
    <a:srgbClr val="47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95" autoAdjust="0"/>
    <p:restoredTop sz="69795" autoAdjust="0"/>
  </p:normalViewPr>
  <p:slideViewPr>
    <p:cSldViewPr>
      <p:cViewPr varScale="1">
        <p:scale>
          <a:sx n="81" d="100"/>
          <a:sy n="81" d="100"/>
        </p:scale>
        <p:origin x="76" y="132"/>
      </p:cViewPr>
      <p:guideLst>
        <p:guide pos="3841"/>
        <p:guide pos="439"/>
        <p:guide pos="7288"/>
        <p:guide pos="1754"/>
        <p:guide orient="horz" pos="618"/>
        <p:guide pos="6744"/>
        <p:guide orient="horz" pos="1208"/>
        <p:guide orient="horz" pos="21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894"/>
    </p:cViewPr>
  </p:sorterViewPr>
  <p:notesViewPr>
    <p:cSldViewPr>
      <p:cViewPr varScale="1">
        <p:scale>
          <a:sx n="84" d="100"/>
          <a:sy n="84" d="100"/>
        </p:scale>
        <p:origin x="3204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F5F12D-31D7-4AFD-98BE-DE22CA51C671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ACA08570-DE17-4302-8963-E6CD3F90080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400" dirty="0">
            <a:latin typeface="atlasgrotesk_light"/>
          </a:endParaRPr>
        </a:p>
      </dgm:t>
    </dgm:pt>
    <dgm:pt modelId="{652E89CE-8302-436B-AFBF-C18B281318A7}" type="parTrans" cxnId="{D08D4A9A-C1AF-43D5-A13C-3003BB1804D9}">
      <dgm:prSet/>
      <dgm:spPr/>
      <dgm:t>
        <a:bodyPr/>
        <a:lstStyle/>
        <a:p>
          <a:endParaRPr lang="ru-RU"/>
        </a:p>
      </dgm:t>
    </dgm:pt>
    <dgm:pt modelId="{F106E0BD-8A9A-466A-88DB-777EB716210D}" type="sibTrans" cxnId="{D08D4A9A-C1AF-43D5-A13C-3003BB1804D9}">
      <dgm:prSet/>
      <dgm:spPr/>
      <dgm:t>
        <a:bodyPr/>
        <a:lstStyle/>
        <a:p>
          <a:endParaRPr lang="ru-RU"/>
        </a:p>
      </dgm:t>
    </dgm:pt>
    <dgm:pt modelId="{90EDA4B5-D341-4ED7-93DD-362D40A86DB0}">
      <dgm:prSet phldrT="[Текст]" custT="1"/>
      <dgm:spPr/>
      <dgm:t>
        <a:bodyPr/>
        <a:lstStyle/>
        <a:p>
          <a:r>
            <a:rPr lang="ru-RU" sz="2000" dirty="0">
              <a:solidFill>
                <a:srgbClr val="475467"/>
              </a:solidFill>
              <a:latin typeface="+mn-lt"/>
            </a:rPr>
            <a:t>Ожидает исполнения</a:t>
          </a:r>
          <a:endParaRPr lang="ru-RU" sz="2400" dirty="0">
            <a:solidFill>
              <a:srgbClr val="475467"/>
            </a:solidFill>
            <a:latin typeface="+mn-lt"/>
          </a:endParaRPr>
        </a:p>
      </dgm:t>
    </dgm:pt>
    <dgm:pt modelId="{C9E84BAB-1AA9-4417-8CB0-E43F52D666DD}" type="parTrans" cxnId="{CAAED62B-3A9C-4EF2-A380-23B0872A9E0B}">
      <dgm:prSet/>
      <dgm:spPr/>
      <dgm:t>
        <a:bodyPr/>
        <a:lstStyle/>
        <a:p>
          <a:endParaRPr lang="ru-RU"/>
        </a:p>
      </dgm:t>
    </dgm:pt>
    <dgm:pt modelId="{CA60869D-4A2A-4FA0-912E-BCB14111F644}" type="sibTrans" cxnId="{CAAED62B-3A9C-4EF2-A380-23B0872A9E0B}">
      <dgm:prSet/>
      <dgm:spPr/>
      <dgm:t>
        <a:bodyPr/>
        <a:lstStyle/>
        <a:p>
          <a:endParaRPr lang="ru-RU"/>
        </a:p>
      </dgm:t>
    </dgm:pt>
    <dgm:pt modelId="{9386A516-E7F2-4215-8D3E-702939A4EB2E}">
      <dgm:prSet phldrT="[Текст]" custT="1"/>
      <dgm:spPr/>
      <dgm:t>
        <a:bodyPr/>
        <a:lstStyle/>
        <a:p>
          <a:r>
            <a:rPr lang="ru-RU" sz="2000" dirty="0">
              <a:latin typeface="+mn-lt"/>
            </a:rPr>
            <a:t>Заявка к оплате </a:t>
          </a:r>
        </a:p>
      </dgm:t>
    </dgm:pt>
    <dgm:pt modelId="{9F51D4E2-CE47-42B4-BD45-D921488A6A6F}" type="parTrans" cxnId="{99BB0296-1F04-4C6F-A9CD-F6ACCAEA15F9}">
      <dgm:prSet/>
      <dgm:spPr/>
      <dgm:t>
        <a:bodyPr/>
        <a:lstStyle/>
        <a:p>
          <a:endParaRPr lang="ru-RU"/>
        </a:p>
      </dgm:t>
    </dgm:pt>
    <dgm:pt modelId="{2EDE3193-B7F2-41CA-ABAD-1F051011BCC1}" type="sibTrans" cxnId="{99BB0296-1F04-4C6F-A9CD-F6ACCAEA15F9}">
      <dgm:prSet/>
      <dgm:spPr/>
      <dgm:t>
        <a:bodyPr/>
        <a:lstStyle/>
        <a:p>
          <a:endParaRPr lang="ru-RU"/>
        </a:p>
      </dgm:t>
    </dgm:pt>
    <dgm:pt modelId="{9D3EC9DA-3704-429D-B1E0-845ED2A3EB2D}" type="pres">
      <dgm:prSet presAssocID="{44F5F12D-31D7-4AFD-98BE-DE22CA51C671}" presName="compositeShape" presStyleCnt="0">
        <dgm:presLayoutVars>
          <dgm:chMax val="7"/>
          <dgm:dir/>
          <dgm:resizeHandles val="exact"/>
        </dgm:presLayoutVars>
      </dgm:prSet>
      <dgm:spPr/>
    </dgm:pt>
    <dgm:pt modelId="{6C7902B3-B0FC-4656-97B8-15D29D42D83D}" type="pres">
      <dgm:prSet presAssocID="{44F5F12D-31D7-4AFD-98BE-DE22CA51C671}" presName="wedge1" presStyleLbl="node1" presStyleIdx="0" presStyleCnt="3"/>
      <dgm:spPr/>
    </dgm:pt>
    <dgm:pt modelId="{F8C38461-90A6-4C9C-8250-02E1014C63EC}" type="pres">
      <dgm:prSet presAssocID="{44F5F12D-31D7-4AFD-98BE-DE22CA51C671}" presName="dummy1a" presStyleCnt="0"/>
      <dgm:spPr/>
    </dgm:pt>
    <dgm:pt modelId="{33A65C47-5F03-4172-83B3-20AC51022DDB}" type="pres">
      <dgm:prSet presAssocID="{44F5F12D-31D7-4AFD-98BE-DE22CA51C671}" presName="dummy1b" presStyleCnt="0"/>
      <dgm:spPr/>
    </dgm:pt>
    <dgm:pt modelId="{35C606E6-F5F1-437B-BDFD-F14D2EC6639A}" type="pres">
      <dgm:prSet presAssocID="{44F5F12D-31D7-4AFD-98BE-DE22CA51C6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8245CB-4D97-4895-9CA4-220C05F96053}" type="pres">
      <dgm:prSet presAssocID="{44F5F12D-31D7-4AFD-98BE-DE22CA51C671}" presName="wedge2" presStyleLbl="node1" presStyleIdx="1" presStyleCnt="3"/>
      <dgm:spPr/>
    </dgm:pt>
    <dgm:pt modelId="{E377F13E-AC45-468D-AA76-69BD44BC452E}" type="pres">
      <dgm:prSet presAssocID="{44F5F12D-31D7-4AFD-98BE-DE22CA51C671}" presName="dummy2a" presStyleCnt="0"/>
      <dgm:spPr/>
    </dgm:pt>
    <dgm:pt modelId="{80B7CE9E-EB5E-4633-88B5-CB24D1F87EE2}" type="pres">
      <dgm:prSet presAssocID="{44F5F12D-31D7-4AFD-98BE-DE22CA51C671}" presName="dummy2b" presStyleCnt="0"/>
      <dgm:spPr/>
    </dgm:pt>
    <dgm:pt modelId="{CE03057E-E7E5-4088-A025-51D753B61047}" type="pres">
      <dgm:prSet presAssocID="{44F5F12D-31D7-4AFD-98BE-DE22CA51C6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148812B-3F1A-401C-8C92-8D0FB9C0FD06}" type="pres">
      <dgm:prSet presAssocID="{44F5F12D-31D7-4AFD-98BE-DE22CA51C671}" presName="wedge3" presStyleLbl="node1" presStyleIdx="2" presStyleCnt="3"/>
      <dgm:spPr/>
    </dgm:pt>
    <dgm:pt modelId="{1DF0DCAF-1BCE-4750-B27B-8072DFE7C599}" type="pres">
      <dgm:prSet presAssocID="{44F5F12D-31D7-4AFD-98BE-DE22CA51C671}" presName="dummy3a" presStyleCnt="0"/>
      <dgm:spPr/>
    </dgm:pt>
    <dgm:pt modelId="{8082D6F7-3211-4B14-ACC1-43AD6120B5E6}" type="pres">
      <dgm:prSet presAssocID="{44F5F12D-31D7-4AFD-98BE-DE22CA51C671}" presName="dummy3b" presStyleCnt="0"/>
      <dgm:spPr/>
    </dgm:pt>
    <dgm:pt modelId="{EB2504FA-8FE6-404D-AFA7-2B5EC28F5B3B}" type="pres">
      <dgm:prSet presAssocID="{44F5F12D-31D7-4AFD-98BE-DE22CA51C6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06A0BF-9CBD-4425-9C40-3368E289909F}" type="pres">
      <dgm:prSet presAssocID="{F106E0BD-8A9A-466A-88DB-777EB716210D}" presName="arrowWedge1" presStyleLbl="fgSibTrans2D1" presStyleIdx="0" presStyleCnt="3"/>
      <dgm:spPr/>
    </dgm:pt>
    <dgm:pt modelId="{2AE9BD85-E7FD-486E-B96E-5F30FF3781B0}" type="pres">
      <dgm:prSet presAssocID="{CA60869D-4A2A-4FA0-912E-BCB14111F644}" presName="arrowWedge2" presStyleLbl="fgSibTrans2D1" presStyleIdx="1" presStyleCnt="3"/>
      <dgm:spPr/>
    </dgm:pt>
    <dgm:pt modelId="{5B47EBE1-3B56-4069-BC26-95268D6293EB}" type="pres">
      <dgm:prSet presAssocID="{2EDE3193-B7F2-41CA-ABAD-1F051011BCC1}" presName="arrowWedge3" presStyleLbl="fgSibTrans2D1" presStyleIdx="2" presStyleCnt="3"/>
      <dgm:spPr/>
    </dgm:pt>
  </dgm:ptLst>
  <dgm:cxnLst>
    <dgm:cxn modelId="{F08A0006-1581-4BCF-BF15-42E95D3FA62F}" type="presOf" srcId="{9386A516-E7F2-4215-8D3E-702939A4EB2E}" destId="{A148812B-3F1A-401C-8C92-8D0FB9C0FD06}" srcOrd="0" destOrd="0" presId="urn:microsoft.com/office/officeart/2005/8/layout/cycle8"/>
    <dgm:cxn modelId="{7579EE14-F04B-4B65-B42C-73015239A941}" type="presOf" srcId="{44F5F12D-31D7-4AFD-98BE-DE22CA51C671}" destId="{9D3EC9DA-3704-429D-B1E0-845ED2A3EB2D}" srcOrd="0" destOrd="0" presId="urn:microsoft.com/office/officeart/2005/8/layout/cycle8"/>
    <dgm:cxn modelId="{1EB7321E-1BEB-400A-A416-11F452B413A2}" type="presOf" srcId="{90EDA4B5-D341-4ED7-93DD-362D40A86DB0}" destId="{CE03057E-E7E5-4088-A025-51D753B61047}" srcOrd="1" destOrd="0" presId="urn:microsoft.com/office/officeart/2005/8/layout/cycle8"/>
    <dgm:cxn modelId="{CAAED62B-3A9C-4EF2-A380-23B0872A9E0B}" srcId="{44F5F12D-31D7-4AFD-98BE-DE22CA51C671}" destId="{90EDA4B5-D341-4ED7-93DD-362D40A86DB0}" srcOrd="1" destOrd="0" parTransId="{C9E84BAB-1AA9-4417-8CB0-E43F52D666DD}" sibTransId="{CA60869D-4A2A-4FA0-912E-BCB14111F644}"/>
    <dgm:cxn modelId="{E425B93B-F526-4781-A2A5-CD7BA31F4C13}" type="presOf" srcId="{9386A516-E7F2-4215-8D3E-702939A4EB2E}" destId="{EB2504FA-8FE6-404D-AFA7-2B5EC28F5B3B}" srcOrd="1" destOrd="0" presId="urn:microsoft.com/office/officeart/2005/8/layout/cycle8"/>
    <dgm:cxn modelId="{FE4BAF53-FF58-42AB-8386-6A9E27A3EF9B}" type="presOf" srcId="{90EDA4B5-D341-4ED7-93DD-362D40A86DB0}" destId="{7D8245CB-4D97-4895-9CA4-220C05F96053}" srcOrd="0" destOrd="0" presId="urn:microsoft.com/office/officeart/2005/8/layout/cycle8"/>
    <dgm:cxn modelId="{7F08CE79-7003-4C4A-89A9-DD3B1C696264}" type="presOf" srcId="{ACA08570-DE17-4302-8963-E6CD3F90080E}" destId="{35C606E6-F5F1-437B-BDFD-F14D2EC6639A}" srcOrd="1" destOrd="0" presId="urn:microsoft.com/office/officeart/2005/8/layout/cycle8"/>
    <dgm:cxn modelId="{99BB0296-1F04-4C6F-A9CD-F6ACCAEA15F9}" srcId="{44F5F12D-31D7-4AFD-98BE-DE22CA51C671}" destId="{9386A516-E7F2-4215-8D3E-702939A4EB2E}" srcOrd="2" destOrd="0" parTransId="{9F51D4E2-CE47-42B4-BD45-D921488A6A6F}" sibTransId="{2EDE3193-B7F2-41CA-ABAD-1F051011BCC1}"/>
    <dgm:cxn modelId="{D08D4A9A-C1AF-43D5-A13C-3003BB1804D9}" srcId="{44F5F12D-31D7-4AFD-98BE-DE22CA51C671}" destId="{ACA08570-DE17-4302-8963-E6CD3F90080E}" srcOrd="0" destOrd="0" parTransId="{652E89CE-8302-436B-AFBF-C18B281318A7}" sibTransId="{F106E0BD-8A9A-466A-88DB-777EB716210D}"/>
    <dgm:cxn modelId="{2D4BE6A9-6B0A-483E-AA1E-D25A34A854EA}" type="presOf" srcId="{ACA08570-DE17-4302-8963-E6CD3F90080E}" destId="{6C7902B3-B0FC-4656-97B8-15D29D42D83D}" srcOrd="0" destOrd="0" presId="urn:microsoft.com/office/officeart/2005/8/layout/cycle8"/>
    <dgm:cxn modelId="{716AEF69-AB9F-4FE3-A54D-1964DAC40A2D}" type="presParOf" srcId="{9D3EC9DA-3704-429D-B1E0-845ED2A3EB2D}" destId="{6C7902B3-B0FC-4656-97B8-15D29D42D83D}" srcOrd="0" destOrd="0" presId="urn:microsoft.com/office/officeart/2005/8/layout/cycle8"/>
    <dgm:cxn modelId="{574DFA75-06F2-41A7-84F5-CD0FC9756870}" type="presParOf" srcId="{9D3EC9DA-3704-429D-B1E0-845ED2A3EB2D}" destId="{F8C38461-90A6-4C9C-8250-02E1014C63EC}" srcOrd="1" destOrd="0" presId="urn:microsoft.com/office/officeart/2005/8/layout/cycle8"/>
    <dgm:cxn modelId="{2B3E1473-53F7-4D84-BAC7-B2743E89ACC3}" type="presParOf" srcId="{9D3EC9DA-3704-429D-B1E0-845ED2A3EB2D}" destId="{33A65C47-5F03-4172-83B3-20AC51022DDB}" srcOrd="2" destOrd="0" presId="urn:microsoft.com/office/officeart/2005/8/layout/cycle8"/>
    <dgm:cxn modelId="{4E6FA6F1-5142-4D8F-9A53-38C887C23124}" type="presParOf" srcId="{9D3EC9DA-3704-429D-B1E0-845ED2A3EB2D}" destId="{35C606E6-F5F1-437B-BDFD-F14D2EC6639A}" srcOrd="3" destOrd="0" presId="urn:microsoft.com/office/officeart/2005/8/layout/cycle8"/>
    <dgm:cxn modelId="{72A9D671-3C36-4A4E-8FF7-A920E5D327E3}" type="presParOf" srcId="{9D3EC9DA-3704-429D-B1E0-845ED2A3EB2D}" destId="{7D8245CB-4D97-4895-9CA4-220C05F96053}" srcOrd="4" destOrd="0" presId="urn:microsoft.com/office/officeart/2005/8/layout/cycle8"/>
    <dgm:cxn modelId="{A38FA941-B3E7-4769-950F-C636BEAAC223}" type="presParOf" srcId="{9D3EC9DA-3704-429D-B1E0-845ED2A3EB2D}" destId="{E377F13E-AC45-468D-AA76-69BD44BC452E}" srcOrd="5" destOrd="0" presId="urn:microsoft.com/office/officeart/2005/8/layout/cycle8"/>
    <dgm:cxn modelId="{9296CC8C-EAF3-465D-8263-6B59D00D16A0}" type="presParOf" srcId="{9D3EC9DA-3704-429D-B1E0-845ED2A3EB2D}" destId="{80B7CE9E-EB5E-4633-88B5-CB24D1F87EE2}" srcOrd="6" destOrd="0" presId="urn:microsoft.com/office/officeart/2005/8/layout/cycle8"/>
    <dgm:cxn modelId="{C137B219-1F1A-48D7-A778-35E3FB9F6329}" type="presParOf" srcId="{9D3EC9DA-3704-429D-B1E0-845ED2A3EB2D}" destId="{CE03057E-E7E5-4088-A025-51D753B61047}" srcOrd="7" destOrd="0" presId="urn:microsoft.com/office/officeart/2005/8/layout/cycle8"/>
    <dgm:cxn modelId="{F289BEC7-664E-4236-BC06-734A9CEEB0AA}" type="presParOf" srcId="{9D3EC9DA-3704-429D-B1E0-845ED2A3EB2D}" destId="{A148812B-3F1A-401C-8C92-8D0FB9C0FD06}" srcOrd="8" destOrd="0" presId="urn:microsoft.com/office/officeart/2005/8/layout/cycle8"/>
    <dgm:cxn modelId="{7954C035-D69A-4C2C-84BF-A53D12F872EC}" type="presParOf" srcId="{9D3EC9DA-3704-429D-B1E0-845ED2A3EB2D}" destId="{1DF0DCAF-1BCE-4750-B27B-8072DFE7C599}" srcOrd="9" destOrd="0" presId="urn:microsoft.com/office/officeart/2005/8/layout/cycle8"/>
    <dgm:cxn modelId="{0D8D8852-4354-4533-B529-89B0F5F5E5F9}" type="presParOf" srcId="{9D3EC9DA-3704-429D-B1E0-845ED2A3EB2D}" destId="{8082D6F7-3211-4B14-ACC1-43AD6120B5E6}" srcOrd="10" destOrd="0" presId="urn:microsoft.com/office/officeart/2005/8/layout/cycle8"/>
    <dgm:cxn modelId="{6E0AE7D0-F375-41B6-AA2A-CB4F1ED6B8E6}" type="presParOf" srcId="{9D3EC9DA-3704-429D-B1E0-845ED2A3EB2D}" destId="{EB2504FA-8FE6-404D-AFA7-2B5EC28F5B3B}" srcOrd="11" destOrd="0" presId="urn:microsoft.com/office/officeart/2005/8/layout/cycle8"/>
    <dgm:cxn modelId="{ED8D59C1-8B99-4BA7-BB36-734A9DEF51DE}" type="presParOf" srcId="{9D3EC9DA-3704-429D-B1E0-845ED2A3EB2D}" destId="{7306A0BF-9CBD-4425-9C40-3368E289909F}" srcOrd="12" destOrd="0" presId="urn:microsoft.com/office/officeart/2005/8/layout/cycle8"/>
    <dgm:cxn modelId="{997C856C-48F2-4C9A-A298-8E16F113452A}" type="presParOf" srcId="{9D3EC9DA-3704-429D-B1E0-845ED2A3EB2D}" destId="{2AE9BD85-E7FD-486E-B96E-5F30FF3781B0}" srcOrd="13" destOrd="0" presId="urn:microsoft.com/office/officeart/2005/8/layout/cycle8"/>
    <dgm:cxn modelId="{ED8997D8-7E4B-4636-B1C6-EEA0B5DEFD72}" type="presParOf" srcId="{9D3EC9DA-3704-429D-B1E0-845ED2A3EB2D}" destId="{5B47EBE1-3B56-4069-BC26-95268D6293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5F12D-31D7-4AFD-98BE-DE22CA51C671}" type="doc">
      <dgm:prSet loTypeId="urn:microsoft.com/office/officeart/2005/8/layout/cycle8" loCatId="cycle" qsTypeId="urn:microsoft.com/office/officeart/2005/8/quickstyle/simple1" qsCatId="simple" csTypeId="urn:microsoft.com/office/officeart/2005/8/colors/accent1_4" csCatId="accent1" phldr="1"/>
      <dgm:spPr/>
    </dgm:pt>
    <dgm:pt modelId="{ACA08570-DE17-4302-8963-E6CD3F90080E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ru-RU" sz="2400" dirty="0">
            <a:latin typeface="atlasgrotesk_light"/>
          </a:endParaRPr>
        </a:p>
      </dgm:t>
    </dgm:pt>
    <dgm:pt modelId="{652E89CE-8302-436B-AFBF-C18B281318A7}" type="parTrans" cxnId="{D08D4A9A-C1AF-43D5-A13C-3003BB1804D9}">
      <dgm:prSet/>
      <dgm:spPr/>
      <dgm:t>
        <a:bodyPr/>
        <a:lstStyle/>
        <a:p>
          <a:endParaRPr lang="ru-RU"/>
        </a:p>
      </dgm:t>
    </dgm:pt>
    <dgm:pt modelId="{F106E0BD-8A9A-466A-88DB-777EB716210D}" type="sibTrans" cxnId="{D08D4A9A-C1AF-43D5-A13C-3003BB1804D9}">
      <dgm:prSet/>
      <dgm:spPr/>
      <dgm:t>
        <a:bodyPr/>
        <a:lstStyle/>
        <a:p>
          <a:endParaRPr lang="ru-RU"/>
        </a:p>
      </dgm:t>
    </dgm:pt>
    <dgm:pt modelId="{90EDA4B5-D341-4ED7-93DD-362D40A86DB0}">
      <dgm:prSet phldrT="[Текст]" custT="1"/>
      <dgm:spPr/>
      <dgm:t>
        <a:bodyPr/>
        <a:lstStyle/>
        <a:p>
          <a:r>
            <a:rPr lang="ru-RU" sz="2000" dirty="0">
              <a:solidFill>
                <a:srgbClr val="C00000"/>
              </a:solidFill>
              <a:latin typeface="+mn-lt"/>
            </a:rPr>
            <a:t>Отменена</a:t>
          </a:r>
          <a:endParaRPr lang="ru-RU" sz="2400" dirty="0">
            <a:solidFill>
              <a:srgbClr val="C00000"/>
            </a:solidFill>
            <a:latin typeface="+mn-lt"/>
          </a:endParaRPr>
        </a:p>
      </dgm:t>
    </dgm:pt>
    <dgm:pt modelId="{C9E84BAB-1AA9-4417-8CB0-E43F52D666DD}" type="parTrans" cxnId="{CAAED62B-3A9C-4EF2-A380-23B0872A9E0B}">
      <dgm:prSet/>
      <dgm:spPr/>
      <dgm:t>
        <a:bodyPr/>
        <a:lstStyle/>
        <a:p>
          <a:endParaRPr lang="ru-RU"/>
        </a:p>
      </dgm:t>
    </dgm:pt>
    <dgm:pt modelId="{CA60869D-4A2A-4FA0-912E-BCB14111F644}" type="sibTrans" cxnId="{CAAED62B-3A9C-4EF2-A380-23B0872A9E0B}">
      <dgm:prSet/>
      <dgm:spPr/>
      <dgm:t>
        <a:bodyPr/>
        <a:lstStyle/>
        <a:p>
          <a:endParaRPr lang="ru-RU"/>
        </a:p>
      </dgm:t>
    </dgm:pt>
    <dgm:pt modelId="{9386A516-E7F2-4215-8D3E-702939A4EB2E}">
      <dgm:prSet phldrT="[Текст]" custT="1"/>
      <dgm:spPr/>
      <dgm:t>
        <a:bodyPr/>
        <a:lstStyle/>
        <a:p>
          <a:r>
            <a:rPr lang="ru-RU" sz="2000" dirty="0">
              <a:latin typeface="+mn-lt"/>
            </a:rPr>
            <a:t>Заявка к оплате </a:t>
          </a:r>
        </a:p>
      </dgm:t>
    </dgm:pt>
    <dgm:pt modelId="{9F51D4E2-CE47-42B4-BD45-D921488A6A6F}" type="parTrans" cxnId="{99BB0296-1F04-4C6F-A9CD-F6ACCAEA15F9}">
      <dgm:prSet/>
      <dgm:spPr/>
      <dgm:t>
        <a:bodyPr/>
        <a:lstStyle/>
        <a:p>
          <a:endParaRPr lang="ru-RU"/>
        </a:p>
      </dgm:t>
    </dgm:pt>
    <dgm:pt modelId="{2EDE3193-B7F2-41CA-ABAD-1F051011BCC1}" type="sibTrans" cxnId="{99BB0296-1F04-4C6F-A9CD-F6ACCAEA15F9}">
      <dgm:prSet/>
      <dgm:spPr/>
      <dgm:t>
        <a:bodyPr/>
        <a:lstStyle/>
        <a:p>
          <a:endParaRPr lang="ru-RU"/>
        </a:p>
      </dgm:t>
    </dgm:pt>
    <dgm:pt modelId="{9D3EC9DA-3704-429D-B1E0-845ED2A3EB2D}" type="pres">
      <dgm:prSet presAssocID="{44F5F12D-31D7-4AFD-98BE-DE22CA51C671}" presName="compositeShape" presStyleCnt="0">
        <dgm:presLayoutVars>
          <dgm:chMax val="7"/>
          <dgm:dir/>
          <dgm:resizeHandles val="exact"/>
        </dgm:presLayoutVars>
      </dgm:prSet>
      <dgm:spPr/>
    </dgm:pt>
    <dgm:pt modelId="{6C7902B3-B0FC-4656-97B8-15D29D42D83D}" type="pres">
      <dgm:prSet presAssocID="{44F5F12D-31D7-4AFD-98BE-DE22CA51C671}" presName="wedge1" presStyleLbl="node1" presStyleIdx="0" presStyleCnt="3"/>
      <dgm:spPr/>
    </dgm:pt>
    <dgm:pt modelId="{F8C38461-90A6-4C9C-8250-02E1014C63EC}" type="pres">
      <dgm:prSet presAssocID="{44F5F12D-31D7-4AFD-98BE-DE22CA51C671}" presName="dummy1a" presStyleCnt="0"/>
      <dgm:spPr/>
    </dgm:pt>
    <dgm:pt modelId="{33A65C47-5F03-4172-83B3-20AC51022DDB}" type="pres">
      <dgm:prSet presAssocID="{44F5F12D-31D7-4AFD-98BE-DE22CA51C671}" presName="dummy1b" presStyleCnt="0"/>
      <dgm:spPr/>
    </dgm:pt>
    <dgm:pt modelId="{35C606E6-F5F1-437B-BDFD-F14D2EC6639A}" type="pres">
      <dgm:prSet presAssocID="{44F5F12D-31D7-4AFD-98BE-DE22CA51C671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8245CB-4D97-4895-9CA4-220C05F96053}" type="pres">
      <dgm:prSet presAssocID="{44F5F12D-31D7-4AFD-98BE-DE22CA51C671}" presName="wedge2" presStyleLbl="node1" presStyleIdx="1" presStyleCnt="3"/>
      <dgm:spPr/>
    </dgm:pt>
    <dgm:pt modelId="{E377F13E-AC45-468D-AA76-69BD44BC452E}" type="pres">
      <dgm:prSet presAssocID="{44F5F12D-31D7-4AFD-98BE-DE22CA51C671}" presName="dummy2a" presStyleCnt="0"/>
      <dgm:spPr/>
    </dgm:pt>
    <dgm:pt modelId="{80B7CE9E-EB5E-4633-88B5-CB24D1F87EE2}" type="pres">
      <dgm:prSet presAssocID="{44F5F12D-31D7-4AFD-98BE-DE22CA51C671}" presName="dummy2b" presStyleCnt="0"/>
      <dgm:spPr/>
    </dgm:pt>
    <dgm:pt modelId="{CE03057E-E7E5-4088-A025-51D753B61047}" type="pres">
      <dgm:prSet presAssocID="{44F5F12D-31D7-4AFD-98BE-DE22CA51C671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148812B-3F1A-401C-8C92-8D0FB9C0FD06}" type="pres">
      <dgm:prSet presAssocID="{44F5F12D-31D7-4AFD-98BE-DE22CA51C671}" presName="wedge3" presStyleLbl="node1" presStyleIdx="2" presStyleCnt="3"/>
      <dgm:spPr/>
    </dgm:pt>
    <dgm:pt modelId="{1DF0DCAF-1BCE-4750-B27B-8072DFE7C599}" type="pres">
      <dgm:prSet presAssocID="{44F5F12D-31D7-4AFD-98BE-DE22CA51C671}" presName="dummy3a" presStyleCnt="0"/>
      <dgm:spPr/>
    </dgm:pt>
    <dgm:pt modelId="{8082D6F7-3211-4B14-ACC1-43AD6120B5E6}" type="pres">
      <dgm:prSet presAssocID="{44F5F12D-31D7-4AFD-98BE-DE22CA51C671}" presName="dummy3b" presStyleCnt="0"/>
      <dgm:spPr/>
    </dgm:pt>
    <dgm:pt modelId="{EB2504FA-8FE6-404D-AFA7-2B5EC28F5B3B}" type="pres">
      <dgm:prSet presAssocID="{44F5F12D-31D7-4AFD-98BE-DE22CA51C671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306A0BF-9CBD-4425-9C40-3368E289909F}" type="pres">
      <dgm:prSet presAssocID="{F106E0BD-8A9A-466A-88DB-777EB716210D}" presName="arrowWedge1" presStyleLbl="fgSibTrans2D1" presStyleIdx="0" presStyleCnt="3"/>
      <dgm:spPr/>
    </dgm:pt>
    <dgm:pt modelId="{2AE9BD85-E7FD-486E-B96E-5F30FF3781B0}" type="pres">
      <dgm:prSet presAssocID="{CA60869D-4A2A-4FA0-912E-BCB14111F644}" presName="arrowWedge2" presStyleLbl="fgSibTrans2D1" presStyleIdx="1" presStyleCnt="3"/>
      <dgm:spPr/>
    </dgm:pt>
    <dgm:pt modelId="{5B47EBE1-3B56-4069-BC26-95268D6293EB}" type="pres">
      <dgm:prSet presAssocID="{2EDE3193-B7F2-41CA-ABAD-1F051011BCC1}" presName="arrowWedge3" presStyleLbl="fgSibTrans2D1" presStyleIdx="2" presStyleCnt="3"/>
      <dgm:spPr/>
    </dgm:pt>
  </dgm:ptLst>
  <dgm:cxnLst>
    <dgm:cxn modelId="{F08A0006-1581-4BCF-BF15-42E95D3FA62F}" type="presOf" srcId="{9386A516-E7F2-4215-8D3E-702939A4EB2E}" destId="{A148812B-3F1A-401C-8C92-8D0FB9C0FD06}" srcOrd="0" destOrd="0" presId="urn:microsoft.com/office/officeart/2005/8/layout/cycle8"/>
    <dgm:cxn modelId="{7579EE14-F04B-4B65-B42C-73015239A941}" type="presOf" srcId="{44F5F12D-31D7-4AFD-98BE-DE22CA51C671}" destId="{9D3EC9DA-3704-429D-B1E0-845ED2A3EB2D}" srcOrd="0" destOrd="0" presId="urn:microsoft.com/office/officeart/2005/8/layout/cycle8"/>
    <dgm:cxn modelId="{1EB7321E-1BEB-400A-A416-11F452B413A2}" type="presOf" srcId="{90EDA4B5-D341-4ED7-93DD-362D40A86DB0}" destId="{CE03057E-E7E5-4088-A025-51D753B61047}" srcOrd="1" destOrd="0" presId="urn:microsoft.com/office/officeart/2005/8/layout/cycle8"/>
    <dgm:cxn modelId="{CAAED62B-3A9C-4EF2-A380-23B0872A9E0B}" srcId="{44F5F12D-31D7-4AFD-98BE-DE22CA51C671}" destId="{90EDA4B5-D341-4ED7-93DD-362D40A86DB0}" srcOrd="1" destOrd="0" parTransId="{C9E84BAB-1AA9-4417-8CB0-E43F52D666DD}" sibTransId="{CA60869D-4A2A-4FA0-912E-BCB14111F644}"/>
    <dgm:cxn modelId="{E425B93B-F526-4781-A2A5-CD7BA31F4C13}" type="presOf" srcId="{9386A516-E7F2-4215-8D3E-702939A4EB2E}" destId="{EB2504FA-8FE6-404D-AFA7-2B5EC28F5B3B}" srcOrd="1" destOrd="0" presId="urn:microsoft.com/office/officeart/2005/8/layout/cycle8"/>
    <dgm:cxn modelId="{FE4BAF53-FF58-42AB-8386-6A9E27A3EF9B}" type="presOf" srcId="{90EDA4B5-D341-4ED7-93DD-362D40A86DB0}" destId="{7D8245CB-4D97-4895-9CA4-220C05F96053}" srcOrd="0" destOrd="0" presId="urn:microsoft.com/office/officeart/2005/8/layout/cycle8"/>
    <dgm:cxn modelId="{7F08CE79-7003-4C4A-89A9-DD3B1C696264}" type="presOf" srcId="{ACA08570-DE17-4302-8963-E6CD3F90080E}" destId="{35C606E6-F5F1-437B-BDFD-F14D2EC6639A}" srcOrd="1" destOrd="0" presId="urn:microsoft.com/office/officeart/2005/8/layout/cycle8"/>
    <dgm:cxn modelId="{99BB0296-1F04-4C6F-A9CD-F6ACCAEA15F9}" srcId="{44F5F12D-31D7-4AFD-98BE-DE22CA51C671}" destId="{9386A516-E7F2-4215-8D3E-702939A4EB2E}" srcOrd="2" destOrd="0" parTransId="{9F51D4E2-CE47-42B4-BD45-D921488A6A6F}" sibTransId="{2EDE3193-B7F2-41CA-ABAD-1F051011BCC1}"/>
    <dgm:cxn modelId="{D08D4A9A-C1AF-43D5-A13C-3003BB1804D9}" srcId="{44F5F12D-31D7-4AFD-98BE-DE22CA51C671}" destId="{ACA08570-DE17-4302-8963-E6CD3F90080E}" srcOrd="0" destOrd="0" parTransId="{652E89CE-8302-436B-AFBF-C18B281318A7}" sibTransId="{F106E0BD-8A9A-466A-88DB-777EB716210D}"/>
    <dgm:cxn modelId="{2D4BE6A9-6B0A-483E-AA1E-D25A34A854EA}" type="presOf" srcId="{ACA08570-DE17-4302-8963-E6CD3F90080E}" destId="{6C7902B3-B0FC-4656-97B8-15D29D42D83D}" srcOrd="0" destOrd="0" presId="urn:microsoft.com/office/officeart/2005/8/layout/cycle8"/>
    <dgm:cxn modelId="{716AEF69-AB9F-4FE3-A54D-1964DAC40A2D}" type="presParOf" srcId="{9D3EC9DA-3704-429D-B1E0-845ED2A3EB2D}" destId="{6C7902B3-B0FC-4656-97B8-15D29D42D83D}" srcOrd="0" destOrd="0" presId="urn:microsoft.com/office/officeart/2005/8/layout/cycle8"/>
    <dgm:cxn modelId="{574DFA75-06F2-41A7-84F5-CD0FC9756870}" type="presParOf" srcId="{9D3EC9DA-3704-429D-B1E0-845ED2A3EB2D}" destId="{F8C38461-90A6-4C9C-8250-02E1014C63EC}" srcOrd="1" destOrd="0" presId="urn:microsoft.com/office/officeart/2005/8/layout/cycle8"/>
    <dgm:cxn modelId="{2B3E1473-53F7-4D84-BAC7-B2743E89ACC3}" type="presParOf" srcId="{9D3EC9DA-3704-429D-B1E0-845ED2A3EB2D}" destId="{33A65C47-5F03-4172-83B3-20AC51022DDB}" srcOrd="2" destOrd="0" presId="urn:microsoft.com/office/officeart/2005/8/layout/cycle8"/>
    <dgm:cxn modelId="{4E6FA6F1-5142-4D8F-9A53-38C887C23124}" type="presParOf" srcId="{9D3EC9DA-3704-429D-B1E0-845ED2A3EB2D}" destId="{35C606E6-F5F1-437B-BDFD-F14D2EC6639A}" srcOrd="3" destOrd="0" presId="urn:microsoft.com/office/officeart/2005/8/layout/cycle8"/>
    <dgm:cxn modelId="{72A9D671-3C36-4A4E-8FF7-A920E5D327E3}" type="presParOf" srcId="{9D3EC9DA-3704-429D-B1E0-845ED2A3EB2D}" destId="{7D8245CB-4D97-4895-9CA4-220C05F96053}" srcOrd="4" destOrd="0" presId="urn:microsoft.com/office/officeart/2005/8/layout/cycle8"/>
    <dgm:cxn modelId="{A38FA941-B3E7-4769-950F-C636BEAAC223}" type="presParOf" srcId="{9D3EC9DA-3704-429D-B1E0-845ED2A3EB2D}" destId="{E377F13E-AC45-468D-AA76-69BD44BC452E}" srcOrd="5" destOrd="0" presId="urn:microsoft.com/office/officeart/2005/8/layout/cycle8"/>
    <dgm:cxn modelId="{9296CC8C-EAF3-465D-8263-6B59D00D16A0}" type="presParOf" srcId="{9D3EC9DA-3704-429D-B1E0-845ED2A3EB2D}" destId="{80B7CE9E-EB5E-4633-88B5-CB24D1F87EE2}" srcOrd="6" destOrd="0" presId="urn:microsoft.com/office/officeart/2005/8/layout/cycle8"/>
    <dgm:cxn modelId="{C137B219-1F1A-48D7-A778-35E3FB9F6329}" type="presParOf" srcId="{9D3EC9DA-3704-429D-B1E0-845ED2A3EB2D}" destId="{CE03057E-E7E5-4088-A025-51D753B61047}" srcOrd="7" destOrd="0" presId="urn:microsoft.com/office/officeart/2005/8/layout/cycle8"/>
    <dgm:cxn modelId="{F289BEC7-664E-4236-BC06-734A9CEEB0AA}" type="presParOf" srcId="{9D3EC9DA-3704-429D-B1E0-845ED2A3EB2D}" destId="{A148812B-3F1A-401C-8C92-8D0FB9C0FD06}" srcOrd="8" destOrd="0" presId="urn:microsoft.com/office/officeart/2005/8/layout/cycle8"/>
    <dgm:cxn modelId="{7954C035-D69A-4C2C-84BF-A53D12F872EC}" type="presParOf" srcId="{9D3EC9DA-3704-429D-B1E0-845ED2A3EB2D}" destId="{1DF0DCAF-1BCE-4750-B27B-8072DFE7C599}" srcOrd="9" destOrd="0" presId="urn:microsoft.com/office/officeart/2005/8/layout/cycle8"/>
    <dgm:cxn modelId="{0D8D8852-4354-4533-B529-89B0F5F5E5F9}" type="presParOf" srcId="{9D3EC9DA-3704-429D-B1E0-845ED2A3EB2D}" destId="{8082D6F7-3211-4B14-ACC1-43AD6120B5E6}" srcOrd="10" destOrd="0" presId="urn:microsoft.com/office/officeart/2005/8/layout/cycle8"/>
    <dgm:cxn modelId="{6E0AE7D0-F375-41B6-AA2A-CB4F1ED6B8E6}" type="presParOf" srcId="{9D3EC9DA-3704-429D-B1E0-845ED2A3EB2D}" destId="{EB2504FA-8FE6-404D-AFA7-2B5EC28F5B3B}" srcOrd="11" destOrd="0" presId="urn:microsoft.com/office/officeart/2005/8/layout/cycle8"/>
    <dgm:cxn modelId="{ED8D59C1-8B99-4BA7-BB36-734A9DEF51DE}" type="presParOf" srcId="{9D3EC9DA-3704-429D-B1E0-845ED2A3EB2D}" destId="{7306A0BF-9CBD-4425-9C40-3368E289909F}" srcOrd="12" destOrd="0" presId="urn:microsoft.com/office/officeart/2005/8/layout/cycle8"/>
    <dgm:cxn modelId="{997C856C-48F2-4C9A-A298-8E16F113452A}" type="presParOf" srcId="{9D3EC9DA-3704-429D-B1E0-845ED2A3EB2D}" destId="{2AE9BD85-E7FD-486E-B96E-5F30FF3781B0}" srcOrd="13" destOrd="0" presId="urn:microsoft.com/office/officeart/2005/8/layout/cycle8"/>
    <dgm:cxn modelId="{ED8997D8-7E4B-4636-B1C6-EEA0B5DEFD72}" type="presParOf" srcId="{9D3EC9DA-3704-429D-B1E0-845ED2A3EB2D}" destId="{5B47EBE1-3B56-4069-BC26-95268D6293E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902B3-B0FC-4656-97B8-15D29D42D83D}">
      <dsp:nvSpPr>
        <dsp:cNvPr id="0" name=""/>
        <dsp:cNvSpPr/>
      </dsp:nvSpPr>
      <dsp:spPr>
        <a:xfrm>
          <a:off x="991973" y="235577"/>
          <a:ext cx="3044391" cy="304439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atlasgrotesk_light"/>
          </a:endParaRPr>
        </a:p>
      </dsp:txBody>
      <dsp:txXfrm>
        <a:off x="2596440" y="880699"/>
        <a:ext cx="1087282" cy="906069"/>
      </dsp:txXfrm>
    </dsp:sp>
    <dsp:sp modelId="{7D8245CB-4D97-4895-9CA4-220C05F96053}">
      <dsp:nvSpPr>
        <dsp:cNvPr id="0" name=""/>
        <dsp:cNvSpPr/>
      </dsp:nvSpPr>
      <dsp:spPr>
        <a:xfrm>
          <a:off x="929273" y="344306"/>
          <a:ext cx="3044391" cy="304439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475467"/>
              </a:solidFill>
              <a:latin typeface="+mn-lt"/>
            </a:rPr>
            <a:t>Ожидает исполнения</a:t>
          </a:r>
          <a:endParaRPr lang="ru-RU" sz="2400" kern="1200" dirty="0">
            <a:solidFill>
              <a:srgbClr val="475467"/>
            </a:solidFill>
            <a:latin typeface="+mn-lt"/>
          </a:endParaRPr>
        </a:p>
      </dsp:txBody>
      <dsp:txXfrm>
        <a:off x="1654128" y="2319536"/>
        <a:ext cx="1630924" cy="797340"/>
      </dsp:txXfrm>
    </dsp:sp>
    <dsp:sp modelId="{A148812B-3F1A-401C-8C92-8D0FB9C0FD06}">
      <dsp:nvSpPr>
        <dsp:cNvPr id="0" name=""/>
        <dsp:cNvSpPr/>
      </dsp:nvSpPr>
      <dsp:spPr>
        <a:xfrm>
          <a:off x="866573" y="235577"/>
          <a:ext cx="3044391" cy="304439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n-lt"/>
            </a:rPr>
            <a:t>Заявка к оплате </a:t>
          </a:r>
        </a:p>
      </dsp:txBody>
      <dsp:txXfrm>
        <a:off x="1219215" y="880699"/>
        <a:ext cx="1087282" cy="906069"/>
      </dsp:txXfrm>
    </dsp:sp>
    <dsp:sp modelId="{7306A0BF-9CBD-4425-9C40-3368E289909F}">
      <dsp:nvSpPr>
        <dsp:cNvPr id="0" name=""/>
        <dsp:cNvSpPr/>
      </dsp:nvSpPr>
      <dsp:spPr>
        <a:xfrm>
          <a:off x="803762" y="47115"/>
          <a:ext cx="3421316" cy="34213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9BD85-E7FD-486E-B96E-5F30FF3781B0}">
      <dsp:nvSpPr>
        <dsp:cNvPr id="0" name=""/>
        <dsp:cNvSpPr/>
      </dsp:nvSpPr>
      <dsp:spPr>
        <a:xfrm>
          <a:off x="740811" y="155651"/>
          <a:ext cx="3421316" cy="34213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7EBE1-3B56-4069-BC26-95268D6293EB}">
      <dsp:nvSpPr>
        <dsp:cNvPr id="0" name=""/>
        <dsp:cNvSpPr/>
      </dsp:nvSpPr>
      <dsp:spPr>
        <a:xfrm>
          <a:off x="677859" y="47115"/>
          <a:ext cx="3421316" cy="34213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902B3-B0FC-4656-97B8-15D29D42D83D}">
      <dsp:nvSpPr>
        <dsp:cNvPr id="0" name=""/>
        <dsp:cNvSpPr/>
      </dsp:nvSpPr>
      <dsp:spPr>
        <a:xfrm>
          <a:off x="991973" y="235577"/>
          <a:ext cx="3044391" cy="304439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atlasgrotesk_light"/>
          </a:endParaRPr>
        </a:p>
      </dsp:txBody>
      <dsp:txXfrm>
        <a:off x="2596440" y="880699"/>
        <a:ext cx="1087282" cy="906069"/>
      </dsp:txXfrm>
    </dsp:sp>
    <dsp:sp modelId="{7D8245CB-4D97-4895-9CA4-220C05F96053}">
      <dsp:nvSpPr>
        <dsp:cNvPr id="0" name=""/>
        <dsp:cNvSpPr/>
      </dsp:nvSpPr>
      <dsp:spPr>
        <a:xfrm>
          <a:off x="929273" y="344306"/>
          <a:ext cx="3044391" cy="304439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C00000"/>
              </a:solidFill>
              <a:latin typeface="+mn-lt"/>
            </a:rPr>
            <a:t>Отменена</a:t>
          </a:r>
          <a:endParaRPr lang="ru-RU" sz="2400" kern="1200" dirty="0">
            <a:solidFill>
              <a:srgbClr val="C00000"/>
            </a:solidFill>
            <a:latin typeface="+mn-lt"/>
          </a:endParaRPr>
        </a:p>
      </dsp:txBody>
      <dsp:txXfrm>
        <a:off x="1654128" y="2319536"/>
        <a:ext cx="1630924" cy="797340"/>
      </dsp:txXfrm>
    </dsp:sp>
    <dsp:sp modelId="{A148812B-3F1A-401C-8C92-8D0FB9C0FD06}">
      <dsp:nvSpPr>
        <dsp:cNvPr id="0" name=""/>
        <dsp:cNvSpPr/>
      </dsp:nvSpPr>
      <dsp:spPr>
        <a:xfrm>
          <a:off x="866573" y="235577"/>
          <a:ext cx="3044391" cy="304439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shade val="50000"/>
            <a:hueOff val="11638"/>
            <a:satOff val="16422"/>
            <a:lumOff val="206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latin typeface="+mn-lt"/>
            </a:rPr>
            <a:t>Заявка к оплате </a:t>
          </a:r>
        </a:p>
      </dsp:txBody>
      <dsp:txXfrm>
        <a:off x="1219215" y="880699"/>
        <a:ext cx="1087282" cy="906069"/>
      </dsp:txXfrm>
    </dsp:sp>
    <dsp:sp modelId="{7306A0BF-9CBD-4425-9C40-3368E289909F}">
      <dsp:nvSpPr>
        <dsp:cNvPr id="0" name=""/>
        <dsp:cNvSpPr/>
      </dsp:nvSpPr>
      <dsp:spPr>
        <a:xfrm>
          <a:off x="803761" y="47115"/>
          <a:ext cx="3421316" cy="34213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9BD85-E7FD-486E-B96E-5F30FF3781B0}">
      <dsp:nvSpPr>
        <dsp:cNvPr id="0" name=""/>
        <dsp:cNvSpPr/>
      </dsp:nvSpPr>
      <dsp:spPr>
        <a:xfrm>
          <a:off x="740810" y="155651"/>
          <a:ext cx="3421316" cy="34213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7EBE1-3B56-4069-BC26-95268D6293EB}">
      <dsp:nvSpPr>
        <dsp:cNvPr id="0" name=""/>
        <dsp:cNvSpPr/>
      </dsp:nvSpPr>
      <dsp:spPr>
        <a:xfrm>
          <a:off x="677859" y="47115"/>
          <a:ext cx="3421316" cy="34213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shade val="90000"/>
            <a:hueOff val="12622"/>
            <a:satOff val="3725"/>
            <a:lumOff val="92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9E308-8DB5-4411-96BE-AC6258BF2E57}" type="datetimeFigureOut">
              <a:rPr lang="ru-RU" smtClean="0"/>
              <a:t>19.12.2025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7C57B-3508-489B-AD19-629E6F9666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61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dirty="0"/>
              <a:t>Образец текста</a:t>
            </a:r>
          </a:p>
          <a:p>
            <a:pPr lvl="1"/>
            <a:r>
              <a:rPr lang="ru-RU" altLang="ru-RU" noProof="0" dirty="0"/>
              <a:t>Второй уровень</a:t>
            </a:r>
          </a:p>
          <a:p>
            <a:pPr lvl="2"/>
            <a:r>
              <a:rPr lang="ru-RU" altLang="ru-RU" noProof="0" dirty="0"/>
              <a:t>Третий уровень</a:t>
            </a:r>
          </a:p>
          <a:p>
            <a:pPr lvl="3"/>
            <a:r>
              <a:rPr lang="ru-RU" altLang="ru-RU" noProof="0" dirty="0"/>
              <a:t>Четвертый уровень</a:t>
            </a:r>
          </a:p>
          <a:p>
            <a:pPr lvl="4"/>
            <a:r>
              <a:rPr lang="ru-RU" altLang="ru-RU" noProof="0" dirty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C1857F1-5628-42BE-9DA5-FBB340E17BA8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64900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19EDA5A6-231F-49EA-9D70-63EB86579C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6D27D728-5BBC-4B49-850F-DC1D319F6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4913AD8B-F0F1-446F-9C56-253F23521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D15E8309-B514-4D89-8B47-D9AAA1075BB1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Процесс работы:</a:t>
            </a:r>
            <a:endParaRPr lang="ru-RU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Создаем заявку с способом "По цепочке платежей".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анализирует и показывает варианты цепочек, сравнивая их по срокам, сумме списания и эффективному курсу.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Выбираем подходящий шаблон.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автоматически создает все связанные заявки, которые исполняются последовательно. Прямые валютные платежи при этом часто бывают заблокированы, и цепочка — единственный вариант</a:t>
            </a:r>
          </a:p>
          <a:p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11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49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Ключевое преимущество новых инструментов — возможность до проведения платежа оценить его стоимость и сроки. Система автоматически рассчитывает комиссию по тарифным планам банка или условиям агентского договора. Эта сумма и сроки отображаются прямо в Заявке на оплату. Это дает прозрачность, помогает выбрать оптимальный вариант и снижает затраты</a:t>
            </a:r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13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456955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>
            <a:extLst>
              <a:ext uri="{FF2B5EF4-FFF2-40B4-BE49-F238E27FC236}">
                <a16:creationId xmlns:a16="http://schemas.microsoft.com/office/drawing/2014/main" id="{3C51E20D-9439-47EA-B488-55BB04A08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Заметки 2">
            <a:extLst>
              <a:ext uri="{FF2B5EF4-FFF2-40B4-BE49-F238E27FC236}">
                <a16:creationId xmlns:a16="http://schemas.microsoft.com/office/drawing/2014/main" id="{56E477FF-42F6-4A6B-BFE5-6C52B78D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8916" name="Номер слайда 3">
            <a:extLst>
              <a:ext uri="{FF2B5EF4-FFF2-40B4-BE49-F238E27FC236}">
                <a16:creationId xmlns:a16="http://schemas.microsoft.com/office/drawing/2014/main" id="{474A89EE-77ED-4C91-A397-E2A99BF72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3A53C059-B2BB-4D0E-87BF-18BC520F9D23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14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>
            <a:extLst>
              <a:ext uri="{FF2B5EF4-FFF2-40B4-BE49-F238E27FC236}">
                <a16:creationId xmlns:a16="http://schemas.microsoft.com/office/drawing/2014/main" id="{64B1C620-6063-4975-9D47-01B43B1E1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>
            <a:extLst>
              <a:ext uri="{FF2B5EF4-FFF2-40B4-BE49-F238E27FC236}">
                <a16:creationId xmlns:a16="http://schemas.microsoft.com/office/drawing/2014/main" id="{B0A27985-86A4-4B22-99C4-0EC03F166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 altLang="ru-RU" dirty="0">
                <a:solidFill>
                  <a:srgbClr val="404040"/>
                </a:solidFill>
                <a:latin typeface="Inter"/>
              </a:rPr>
              <a:t>В текущей системе обязательность предоставления подтверждающих документов определяется на уровне вида операции (</a:t>
            </a:r>
            <a:r>
              <a:rPr lang="ru-RU" altLang="ru-RU" dirty="0" err="1">
                <a:solidFill>
                  <a:srgbClr val="404040"/>
                </a:solidFill>
                <a:latin typeface="Inter"/>
              </a:rPr>
              <a:t>ЗнО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). Однако на практике каждая заявка на оплату требует индивидуального подхода в зависимости от специфики операции. Например:</a:t>
            </a:r>
          </a:p>
          <a:p>
            <a:pPr>
              <a:buFontTx/>
              <a:buChar char="•"/>
            </a:pPr>
            <a:r>
              <a:rPr lang="ru-RU" altLang="ru-RU" b="1" dirty="0">
                <a:solidFill>
                  <a:srgbClr val="404040"/>
                </a:solidFill>
                <a:latin typeface="Inter"/>
              </a:rPr>
              <a:t>Справка о резидентстве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 — если поставщик является нерезидентом;</a:t>
            </a:r>
          </a:p>
          <a:p>
            <a:pPr>
              <a:buFontTx/>
              <a:buChar char="•"/>
            </a:pPr>
            <a:r>
              <a:rPr lang="ru-RU" altLang="ru-RU" b="1" dirty="0">
                <a:solidFill>
                  <a:srgbClr val="404040"/>
                </a:solidFill>
                <a:latin typeface="Inter"/>
              </a:rPr>
              <a:t>Подписанный акт выполненных работ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 — если оплата производится по договору ГПХ;</a:t>
            </a:r>
          </a:p>
          <a:p>
            <a:pPr>
              <a:buFontTx/>
              <a:buChar char="•"/>
            </a:pPr>
            <a:r>
              <a:rPr lang="ru-RU" altLang="ru-RU" b="1" dirty="0">
                <a:solidFill>
                  <a:srgbClr val="404040"/>
                </a:solidFill>
                <a:latin typeface="Inter"/>
              </a:rPr>
              <a:t>Страховой полис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 — если операция связана с договором страхования;</a:t>
            </a:r>
          </a:p>
          <a:p>
            <a:pPr>
              <a:buFontTx/>
              <a:buChar char="•"/>
            </a:pPr>
            <a:r>
              <a:rPr lang="ru-RU" altLang="ru-RU" dirty="0">
                <a:solidFill>
                  <a:srgbClr val="404040"/>
                </a:solidFill>
                <a:latin typeface="Inter"/>
              </a:rPr>
              <a:t>И другие документы в зависимости от условий сделки.</a:t>
            </a:r>
          </a:p>
          <a:p>
            <a:r>
              <a:rPr lang="ru-RU" altLang="ru-RU" dirty="0">
                <a:solidFill>
                  <a:srgbClr val="404040"/>
                </a:solidFill>
                <a:latin typeface="Inter"/>
              </a:rPr>
              <a:t>Для устранения указанных проблем мы реализовали гибкий механизм контроля вложений в документе "Заявка на оплату". Основные этапы решения: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b="1" dirty="0">
                <a:solidFill>
                  <a:srgbClr val="404040"/>
                </a:solidFill>
                <a:latin typeface="Inter"/>
              </a:rPr>
              <a:t>Доработка справочника "Виды Подтверждающих Документов"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404040"/>
                </a:solidFill>
                <a:latin typeface="Inter"/>
              </a:rPr>
              <a:t>Для каждого типа вложения добавлена возможность задания </a:t>
            </a:r>
            <a:r>
              <a:rPr lang="ru-RU" altLang="ru-RU" b="1" dirty="0">
                <a:solidFill>
                  <a:srgbClr val="404040"/>
                </a:solidFill>
                <a:latin typeface="Inter"/>
              </a:rPr>
              <a:t>условий отбора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.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404040"/>
                </a:solidFill>
                <a:latin typeface="Inter"/>
              </a:rPr>
              <a:t>На вкладке "Условия отбора" можно настроить критерии, при которых контроль вложений будет применяться к конкретному документу.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b="1" dirty="0">
                <a:solidFill>
                  <a:srgbClr val="404040"/>
                </a:solidFill>
                <a:latin typeface="Inter"/>
              </a:rPr>
              <a:t>Адаптация проверки подтверждающих документов</a:t>
            </a:r>
            <a:r>
              <a:rPr lang="ru-RU" altLang="ru-RU" dirty="0">
                <a:solidFill>
                  <a:srgbClr val="404040"/>
                </a:solidFill>
                <a:latin typeface="Inter"/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404040"/>
                </a:solidFill>
                <a:latin typeface="Inter"/>
              </a:rPr>
              <a:t>В документе "Заявка на оплату" реализована проверка вложений с учетом заданных условий отбора.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 dirty="0">
                <a:solidFill>
                  <a:srgbClr val="404040"/>
                </a:solidFill>
                <a:latin typeface="Inter"/>
              </a:rPr>
              <a:t>Это позволяет автоматически определять, какие документы являются обязательными для конкретной заявки, и контролировать их наличие.</a:t>
            </a:r>
          </a:p>
          <a:p>
            <a:endParaRPr lang="ru-RU" altLang="ru-RU" dirty="0"/>
          </a:p>
        </p:txBody>
      </p:sp>
      <p:sp>
        <p:nvSpPr>
          <p:cNvPr id="40964" name="Номер слайда 3">
            <a:extLst>
              <a:ext uri="{FF2B5EF4-FFF2-40B4-BE49-F238E27FC236}">
                <a16:creationId xmlns:a16="http://schemas.microsoft.com/office/drawing/2014/main" id="{247CFEF7-8E96-4311-A9A2-0C05F8E999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A266891B-6DFE-4538-B020-54A44A078AEE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>
            <a:extLst>
              <a:ext uri="{FF2B5EF4-FFF2-40B4-BE49-F238E27FC236}">
                <a16:creationId xmlns:a16="http://schemas.microsoft.com/office/drawing/2014/main" id="{FB3C24FC-FEDE-4B57-8762-38F30740F7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>
            <a:extLst>
              <a:ext uri="{FF2B5EF4-FFF2-40B4-BE49-F238E27FC236}">
                <a16:creationId xmlns:a16="http://schemas.microsoft.com/office/drawing/2014/main" id="{6B263B45-8EC2-4DA1-8F09-CD43BA211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 altLang="ru-RU">
                <a:solidFill>
                  <a:srgbClr val="404040"/>
                </a:solidFill>
                <a:latin typeface="Inter"/>
              </a:rPr>
              <a:t>В текущей системе обязательность предоставления подтверждающих документов определяется на уровне вида операции (ЗнО). Однако на практике каждая заявка на оплату требует индивидуального подхода в зависимости от специфики операции. Например:</a:t>
            </a:r>
          </a:p>
          <a:p>
            <a:pPr>
              <a:buFontTx/>
              <a:buChar char="•"/>
            </a:pPr>
            <a:r>
              <a:rPr lang="ru-RU" altLang="ru-RU" b="1">
                <a:solidFill>
                  <a:srgbClr val="404040"/>
                </a:solidFill>
                <a:latin typeface="Inter"/>
              </a:rPr>
              <a:t>Справка о резидентстве</a:t>
            </a:r>
            <a:r>
              <a:rPr lang="ru-RU" altLang="ru-RU">
                <a:solidFill>
                  <a:srgbClr val="404040"/>
                </a:solidFill>
                <a:latin typeface="Inter"/>
              </a:rPr>
              <a:t> — если поставщик является нерезидентом;</a:t>
            </a:r>
          </a:p>
          <a:p>
            <a:pPr>
              <a:buFontTx/>
              <a:buChar char="•"/>
            </a:pPr>
            <a:r>
              <a:rPr lang="ru-RU" altLang="ru-RU" b="1">
                <a:solidFill>
                  <a:srgbClr val="404040"/>
                </a:solidFill>
                <a:latin typeface="Inter"/>
              </a:rPr>
              <a:t>Подписанный акт выполненных работ</a:t>
            </a:r>
            <a:r>
              <a:rPr lang="ru-RU" altLang="ru-RU">
                <a:solidFill>
                  <a:srgbClr val="404040"/>
                </a:solidFill>
                <a:latin typeface="Inter"/>
              </a:rPr>
              <a:t> — если оплата производится по договору ГПХ;</a:t>
            </a:r>
          </a:p>
          <a:p>
            <a:pPr>
              <a:buFontTx/>
              <a:buChar char="•"/>
            </a:pPr>
            <a:r>
              <a:rPr lang="ru-RU" altLang="ru-RU" b="1">
                <a:solidFill>
                  <a:srgbClr val="404040"/>
                </a:solidFill>
                <a:latin typeface="Inter"/>
              </a:rPr>
              <a:t>Страховой полис</a:t>
            </a:r>
            <a:r>
              <a:rPr lang="ru-RU" altLang="ru-RU">
                <a:solidFill>
                  <a:srgbClr val="404040"/>
                </a:solidFill>
                <a:latin typeface="Inter"/>
              </a:rPr>
              <a:t> — если операция связана с договором страхования;</a:t>
            </a:r>
          </a:p>
          <a:p>
            <a:pPr>
              <a:buFontTx/>
              <a:buChar char="•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И другие документы в зависимости от условий сделки.</a:t>
            </a:r>
          </a:p>
          <a:p>
            <a:r>
              <a:rPr lang="ru-RU" altLang="ru-RU">
                <a:solidFill>
                  <a:srgbClr val="404040"/>
                </a:solidFill>
                <a:latin typeface="Inter"/>
              </a:rPr>
              <a:t>Для устранения указанных проблем мы реализовали гибкий механизм контроля вложений в документе "Заявка на оплату". Основные этапы решения: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b="1">
                <a:solidFill>
                  <a:srgbClr val="404040"/>
                </a:solidFill>
                <a:latin typeface="Inter"/>
              </a:rPr>
              <a:t>Доработка справочника "Виды Подтверждающих Документов"</a:t>
            </a:r>
            <a:r>
              <a:rPr lang="ru-RU" altLang="ru-RU">
                <a:solidFill>
                  <a:srgbClr val="404040"/>
                </a:solidFill>
                <a:latin typeface="Inter"/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Для каждого типа вложения добавлена возможность задания </a:t>
            </a:r>
            <a:r>
              <a:rPr lang="ru-RU" altLang="ru-RU" b="1">
                <a:solidFill>
                  <a:srgbClr val="404040"/>
                </a:solidFill>
                <a:latin typeface="Inter"/>
              </a:rPr>
              <a:t>условий отбора</a:t>
            </a:r>
            <a:r>
              <a:rPr lang="ru-RU" altLang="ru-RU">
                <a:solidFill>
                  <a:srgbClr val="404040"/>
                </a:solidFill>
                <a:latin typeface="Inter"/>
              </a:rPr>
              <a:t>.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На вкладке "Условия отбора" можно настроить критерии, при которых контроль вложений будет применяться к конкретному документу.</a:t>
            </a:r>
          </a:p>
          <a:p>
            <a:pPr>
              <a:buFont typeface="Calibri" panose="020F0502020204030204" pitchFamily="34" charset="0"/>
              <a:buAutoNum type="arabicPeriod"/>
            </a:pPr>
            <a:r>
              <a:rPr lang="ru-RU" altLang="ru-RU" b="1">
                <a:solidFill>
                  <a:srgbClr val="404040"/>
                </a:solidFill>
                <a:latin typeface="Inter"/>
              </a:rPr>
              <a:t>Адаптация проверки подтверждающих документов</a:t>
            </a:r>
            <a:r>
              <a:rPr lang="ru-RU" altLang="ru-RU">
                <a:solidFill>
                  <a:srgbClr val="404040"/>
                </a:solidFill>
                <a:latin typeface="Inter"/>
              </a:rPr>
              <a:t>: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В документе "Заявка на оплату" реализована проверка вложений с учетом заданных условий отбора.</a:t>
            </a:r>
          </a:p>
          <a:p>
            <a:pPr marL="742950" lvl="1" indent="-285750">
              <a:buFont typeface="Calibri" panose="020F0502020204030204" pitchFamily="34" charset="0"/>
              <a:buAutoNum type="arabicPeriod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Это позволяет автоматически определять, какие документы являются обязательными для конкретной заявки, и контролировать их наличие.</a:t>
            </a:r>
          </a:p>
          <a:p>
            <a:endParaRPr lang="ru-RU" altLang="ru-RU"/>
          </a:p>
        </p:txBody>
      </p:sp>
      <p:sp>
        <p:nvSpPr>
          <p:cNvPr id="43012" name="Номер слайда 3">
            <a:extLst>
              <a:ext uri="{FF2B5EF4-FFF2-40B4-BE49-F238E27FC236}">
                <a16:creationId xmlns:a16="http://schemas.microsoft.com/office/drawing/2014/main" id="{8551473D-564E-4550-BB17-D5205B00E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5626F4AB-5DC8-4F0F-978D-996C2200CD33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16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платежей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мощный инструмент для финального контроля и пакетной обработки платежей перед отправкой в банк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Реестр платежей — это мощный самостоятельный документ.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Согласуется по своему маршруту.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Может создаваться автоматически по расписанию.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Позволяет гибко включать и исключать заявки в процессе работы.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Бывает по наличным и безналичным платежам.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После утверждения реестра система сама формирует платежные поручения.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Есть полезные функции: объединение однотипных платежей, запрет создания платежей в обход реестра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17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>
            <a:extLst>
              <a:ext uri="{FF2B5EF4-FFF2-40B4-BE49-F238E27FC236}">
                <a16:creationId xmlns:a16="http://schemas.microsoft.com/office/drawing/2014/main" id="{FC5FDF1A-1ABF-43EB-97CD-7FAAB6F1E6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608A6A8B-3803-4D8B-8C6D-44F823A04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r>
              <a:rPr lang="ru-RU" sz="3600" dirty="0">
                <a:solidFill>
                  <a:srgbClr val="404040"/>
                </a:solidFill>
                <a:latin typeface="Inter"/>
              </a:rPr>
              <a:t>Возможность формировать заявки на оплату и планировать поступления по выделенным строкам графика.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dirty="0">
                <a:solidFill>
                  <a:srgbClr val="404040"/>
                </a:solidFill>
                <a:latin typeface="Inter"/>
              </a:rPr>
              <a:t>Планирование графика платежей на основе введенной суммы за период с заданной периодичностью. Опции: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404040"/>
                </a:solidFill>
                <a:latin typeface="Inter"/>
              </a:rPr>
              <a:t>Фиксированная сумма или равномерное распределение.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404040"/>
                </a:solidFill>
                <a:latin typeface="Inter"/>
              </a:rPr>
              <a:t>Учет условий оплаты (сдвиг сроков относительно даты начала периода).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404040"/>
                </a:solidFill>
                <a:latin typeface="Inter"/>
              </a:rPr>
              <a:t>Очистка текущих платежей (</a:t>
            </a:r>
            <a:r>
              <a:rPr lang="ru-RU" dirty="0" err="1">
                <a:solidFill>
                  <a:srgbClr val="404040"/>
                </a:solidFill>
                <a:latin typeface="Inter"/>
              </a:rPr>
              <a:t>перезаполнение</a:t>
            </a:r>
            <a:r>
              <a:rPr lang="ru-RU" dirty="0">
                <a:solidFill>
                  <a:srgbClr val="404040"/>
                </a:solidFill>
                <a:latin typeface="Inter"/>
              </a:rPr>
              <a:t> или дополнение графика).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altLang="ru-RU" sz="2400" dirty="0">
              <a:solidFill>
                <a:schemeClr val="accent3"/>
              </a:solidFill>
              <a:latin typeface="atlasgrotesk_light"/>
            </a:endParaRPr>
          </a:p>
        </p:txBody>
      </p:sp>
      <p:sp>
        <p:nvSpPr>
          <p:cNvPr id="48132" name="Номер слайда 3">
            <a:extLst>
              <a:ext uri="{FF2B5EF4-FFF2-40B4-BE49-F238E27FC236}">
                <a16:creationId xmlns:a16="http://schemas.microsoft.com/office/drawing/2014/main" id="{533A2AB4-5B36-4E80-B77D-1430BFB89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63C1D68B-C41A-4908-8D22-55A21C93538A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21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44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Вся функциональность корпоративного казначейства в 1С логично сгруппирована в шесть ключевых блоков.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договорами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это основа, где ведутся все типы договоров и их графики.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обязательствами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работа с цессиями, факторингом и контроль их исполнения.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ликвидностью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сердце казначейства, включая платежный календарь и прогнозирование.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финансовыми инструментами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работа с депозитами, кредитами, ценными бумагами.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рисками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системный подход к выявлению и хеджированию рисков.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 платежами и выпиской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это финальная, исполнительная часть, где все планы превращаются в конкретные платежи.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Давайте подробнее остановимся на каждом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2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>
            <a:extLst>
              <a:ext uri="{FF2B5EF4-FFF2-40B4-BE49-F238E27FC236}">
                <a16:creationId xmlns:a16="http://schemas.microsoft.com/office/drawing/2014/main" id="{EF4A9643-8A86-4010-8194-9D3FCB742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>
            <a:extLst>
              <a:ext uri="{FF2B5EF4-FFF2-40B4-BE49-F238E27FC236}">
                <a16:creationId xmlns:a16="http://schemas.microsoft.com/office/drawing/2014/main" id="{E2EDDD2F-6C5D-444D-9D77-1135D4452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0180" name="Номер слайда 3">
            <a:extLst>
              <a:ext uri="{FF2B5EF4-FFF2-40B4-BE49-F238E27FC236}">
                <a16:creationId xmlns:a16="http://schemas.microsoft.com/office/drawing/2014/main" id="{93BB21E0-0535-4ACD-870A-30F2DB1410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28ED768C-5DAF-4D1A-8F78-BFFDCDD06E71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>
            <a:extLst>
              <a:ext uri="{FF2B5EF4-FFF2-40B4-BE49-F238E27FC236}">
                <a16:creationId xmlns:a16="http://schemas.microsoft.com/office/drawing/2014/main" id="{A3FACAFC-A820-494F-BFA4-EF183EB4E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323C967F-3C50-4E88-AA38-60377CD5F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endParaRPr lang="en-US" altLang="ru-RU" sz="2400" dirty="0">
              <a:solidFill>
                <a:schemeClr val="accent3"/>
              </a:solidFill>
              <a:latin typeface="atlasgrotesk_light"/>
            </a:endParaRPr>
          </a:p>
        </p:txBody>
      </p:sp>
      <p:sp>
        <p:nvSpPr>
          <p:cNvPr id="52228" name="Номер слайда 3">
            <a:extLst>
              <a:ext uri="{FF2B5EF4-FFF2-40B4-BE49-F238E27FC236}">
                <a16:creationId xmlns:a16="http://schemas.microsoft.com/office/drawing/2014/main" id="{7EB50DDE-B6FC-417D-A57A-5DACA450D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842D1E4B-825C-40A2-B20B-047A829EF18A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23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7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Формируется подробный обзор всего кредитного портфеля. Это позволяет проводить не только внутренний анализ, но и формировать справки для банков по выданным кредитным линиям и их текущему состоянию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>
            <a:extLst>
              <a:ext uri="{FF2B5EF4-FFF2-40B4-BE49-F238E27FC236}">
                <a16:creationId xmlns:a16="http://schemas.microsoft.com/office/drawing/2014/main" id="{B9B56C30-D35C-42F0-9B1E-E79A064B2C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40493827-70A8-4C0A-9830-0A738A89B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endParaRPr lang="en-US" altLang="ru-RU" sz="2400" dirty="0">
              <a:solidFill>
                <a:schemeClr val="accent3"/>
              </a:solidFill>
              <a:latin typeface="atlasgrotesk_light"/>
            </a:endParaRPr>
          </a:p>
        </p:txBody>
      </p:sp>
      <p:sp>
        <p:nvSpPr>
          <p:cNvPr id="56324" name="Номер слайда 3">
            <a:extLst>
              <a:ext uri="{FF2B5EF4-FFF2-40B4-BE49-F238E27FC236}">
                <a16:creationId xmlns:a16="http://schemas.microsoft.com/office/drawing/2014/main" id="{4EF43214-0516-4835-ACC8-CAA7CB887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3E02EC59-B0AF-4813-8B13-BCD4513E09C7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>
            <a:extLst>
              <a:ext uri="{FF2B5EF4-FFF2-40B4-BE49-F238E27FC236}">
                <a16:creationId xmlns:a16="http://schemas.microsoft.com/office/drawing/2014/main" id="{959D57A1-FDD4-4A57-BA3F-AB9B353590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>
            <a:extLst>
              <a:ext uri="{FF2B5EF4-FFF2-40B4-BE49-F238E27FC236}">
                <a16:creationId xmlns:a16="http://schemas.microsoft.com/office/drawing/2014/main" id="{29EAE1A7-4C38-4E92-AAA4-227780174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marL="457200" indent="-457200">
              <a:buFont typeface="+mj-lt"/>
              <a:buAutoNum type="arabicPeriod"/>
              <a:defRPr/>
            </a:pPr>
            <a:endParaRPr lang="en-US" altLang="ru-RU" sz="2400" dirty="0">
              <a:solidFill>
                <a:schemeClr val="accent3"/>
              </a:solidFill>
              <a:latin typeface="atlasgrotesk_light"/>
            </a:endParaRPr>
          </a:p>
        </p:txBody>
      </p:sp>
      <p:sp>
        <p:nvSpPr>
          <p:cNvPr id="58372" name="Номер слайда 3">
            <a:extLst>
              <a:ext uri="{FF2B5EF4-FFF2-40B4-BE49-F238E27FC236}">
                <a16:creationId xmlns:a16="http://schemas.microsoft.com/office/drawing/2014/main" id="{30DF23FF-1672-4D0A-A8ED-18F01F070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AF8A99D8-1E34-4967-A47E-1FD7C2ABB4D5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73FD1EDE-0DAA-45B2-8170-A0C6C0DB1D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6CA9CF93-CF2F-46B0-8DEB-DB188E26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Текущая реализация учета депозитов на 55 счете не позволяет автоматически привязывать операции к договорам депозита.</a:t>
            </a:r>
          </a:p>
          <a:p>
            <a:pPr>
              <a:buFontTx/>
              <a:buChar char="•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Все операции выполняются вручную: создание договора, планирование графика, ввод данных без автоматизации.</a:t>
            </a:r>
          </a:p>
          <a:p>
            <a:pPr>
              <a:buFontTx/>
              <a:buChar char="•"/>
            </a:pPr>
            <a:r>
              <a:rPr lang="ru-RU" altLang="ru-RU">
                <a:solidFill>
                  <a:srgbClr val="404040"/>
                </a:solidFill>
                <a:latin typeface="Inter"/>
              </a:rPr>
              <a:t>Отсутствует возможность автоматического планирования платежей и отражения операций на основании договора.</a:t>
            </a:r>
          </a:p>
          <a:p>
            <a:r>
              <a:rPr lang="ru-RU" altLang="ru-RU" b="1">
                <a:solidFill>
                  <a:srgbClr val="404040"/>
                </a:solidFill>
                <a:latin typeface="Inter"/>
              </a:rPr>
              <a:t>Цель: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>
                <a:solidFill>
                  <a:srgbClr val="17171B"/>
                </a:solidFill>
              </a:rPr>
              <a:t>Обеспечить учет депозитов с привязкой к договорам независимо от способа их отражения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>
                <a:solidFill>
                  <a:srgbClr val="17171B"/>
                </a:solidFill>
              </a:rPr>
              <a:t>Реализовать автоматизацию операций по депозитам</a:t>
            </a:r>
            <a:endParaRPr lang="ru-RU" altLang="ru-RU" b="1">
              <a:solidFill>
                <a:srgbClr val="404040"/>
              </a:solidFill>
              <a:latin typeface="Inter"/>
            </a:endParaRPr>
          </a:p>
          <a:p>
            <a:r>
              <a:rPr lang="ru-RU" altLang="ru-RU" b="1">
                <a:solidFill>
                  <a:srgbClr val="404040"/>
                </a:solidFill>
                <a:latin typeface="Inter"/>
              </a:rPr>
              <a:t>Итог:</a:t>
            </a:r>
            <a:br>
              <a:rPr lang="ru-RU" altLang="ru-RU"/>
            </a:br>
            <a:r>
              <a:rPr lang="ru-RU" altLang="ru-RU">
                <a:solidFill>
                  <a:srgbClr val="404040"/>
                </a:solidFill>
                <a:latin typeface="Inter"/>
              </a:rPr>
              <a:t>Новый функционал позволяет автоматизировать учет депозитов, минимизировать ручной ввод данных и обеспечить прозрачность операций по договорам депозита.</a:t>
            </a:r>
            <a:endParaRPr lang="ru-RU" altLang="ru-RU"/>
          </a:p>
        </p:txBody>
      </p:sp>
      <p:sp>
        <p:nvSpPr>
          <p:cNvPr id="60420" name="Номер слайда 3">
            <a:extLst>
              <a:ext uri="{FF2B5EF4-FFF2-40B4-BE49-F238E27FC236}">
                <a16:creationId xmlns:a16="http://schemas.microsoft.com/office/drawing/2014/main" id="{08D7BC6D-ED41-4C72-92DE-6E6ECC5EB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1A92562A-4CE3-49B1-BBEC-5C349A9492D7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>
            <a:extLst>
              <a:ext uri="{FF2B5EF4-FFF2-40B4-BE49-F238E27FC236}">
                <a16:creationId xmlns:a16="http://schemas.microsoft.com/office/drawing/2014/main" id="{BDE0F2CD-AE8F-42F7-A2ED-DE4DA8C83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>
            <a:extLst>
              <a:ext uri="{FF2B5EF4-FFF2-40B4-BE49-F238E27FC236}">
                <a16:creationId xmlns:a16="http://schemas.microsoft.com/office/drawing/2014/main" id="{08EEC1D7-D506-4253-A4D5-4D7D634AEB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 altLang="ru-RU"/>
              <a:t>На слайде Вы видите примеры выполненных доработок</a:t>
            </a:r>
          </a:p>
        </p:txBody>
      </p:sp>
      <p:sp>
        <p:nvSpPr>
          <p:cNvPr id="62468" name="Номер слайда 3">
            <a:extLst>
              <a:ext uri="{FF2B5EF4-FFF2-40B4-BE49-F238E27FC236}">
                <a16:creationId xmlns:a16="http://schemas.microsoft.com/office/drawing/2014/main" id="{AEA08845-63D3-4F2C-9975-BAE67B9C0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C85727F9-D572-4ADD-B369-1449085DD7E2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31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Формируется подробный обзор всего кредитного портфеля. Это позволяет проводить не только внутренний анализ, но и формировать справки для банков по выданным кредитным линиям и их текущему состоянию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97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>
            <a:extLst>
              <a:ext uri="{FF2B5EF4-FFF2-40B4-BE49-F238E27FC236}">
                <a16:creationId xmlns:a16="http://schemas.microsoft.com/office/drawing/2014/main" id="{86BC0412-221B-4849-9AC8-B267077C30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B2EF2F71-53D3-47D1-991D-3D247475E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 eaLnBrk="1" hangingPunct="1">
              <a:defRPr/>
            </a:pPr>
            <a:r>
              <a:rPr lang="ru-RU" altLang="ru-RU" dirty="0"/>
              <a:t>Предпосылки к доработкам: 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ru-RU" altLang="ru-RU" dirty="0"/>
              <a:t>Текущая реализация учета депозитов на 55 счете не позволяет выполнить операции с привязкой к договору депозита. Можно создать договор депозита, запланировать график, но все операции будут выполняться в ручном режиме (без ввода на основании, без планирования платежей). Задача стоит поддержать возможность отражения депозитам в привязке к договору независимо от способа их отражения</a:t>
            </a: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ru-RU" altLang="ru-RU" dirty="0"/>
              <a:t>Реализовать возможность выборочного оформления операций по депозитным сделкам</a:t>
            </a:r>
          </a:p>
        </p:txBody>
      </p:sp>
      <p:sp>
        <p:nvSpPr>
          <p:cNvPr id="65540" name="Номер слайда 3">
            <a:extLst>
              <a:ext uri="{FF2B5EF4-FFF2-40B4-BE49-F238E27FC236}">
                <a16:creationId xmlns:a16="http://schemas.microsoft.com/office/drawing/2014/main" id="{6EB305C9-797E-44EC-9F75-ABD34C5D1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CF9B3876-D6B9-492C-9DB2-BCF279CAC4F7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36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>
            <a:extLst>
              <a:ext uri="{FF2B5EF4-FFF2-40B4-BE49-F238E27FC236}">
                <a16:creationId xmlns:a16="http://schemas.microsoft.com/office/drawing/2014/main" id="{254D3E16-E1E8-4E83-9DB7-DBA8744C6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Заметки 2">
            <a:extLst>
              <a:ext uri="{FF2B5EF4-FFF2-40B4-BE49-F238E27FC236}">
                <a16:creationId xmlns:a16="http://schemas.microsoft.com/office/drawing/2014/main" id="{9E8DB098-DDEE-4D19-B93F-E31963AF0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buFont typeface="+mj-lt"/>
              <a:buNone/>
            </a:pPr>
            <a:r>
              <a:rPr lang="ru-RU" altLang="ru-RU">
                <a:solidFill>
                  <a:srgbClr val="1D1C1D"/>
                </a:solidFill>
                <a:latin typeface="Slack-Lato"/>
              </a:rPr>
              <a:t>Из ПК будет возможным выполнить досрочное расторжение депозита (аналогично как при Погашения кредита)</a:t>
            </a:r>
          </a:p>
        </p:txBody>
      </p:sp>
      <p:sp>
        <p:nvSpPr>
          <p:cNvPr id="67588" name="Номер слайда 3">
            <a:extLst>
              <a:ext uri="{FF2B5EF4-FFF2-40B4-BE49-F238E27FC236}">
                <a16:creationId xmlns:a16="http://schemas.microsoft.com/office/drawing/2014/main" id="{AC02A45F-5FD7-44E2-8584-4E6CFBE912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ED39B562-232F-4E1C-80D9-3BC31FFC8FAB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37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>
            <a:extLst>
              <a:ext uri="{FF2B5EF4-FFF2-40B4-BE49-F238E27FC236}">
                <a16:creationId xmlns:a16="http://schemas.microsoft.com/office/drawing/2014/main" id="{2000A28C-779F-44D3-B6A5-28DFEB797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Заметки 2">
            <a:extLst>
              <a:ext uri="{FF2B5EF4-FFF2-40B4-BE49-F238E27FC236}">
                <a16:creationId xmlns:a16="http://schemas.microsoft.com/office/drawing/2014/main" id="{7CCA1270-7620-4467-AD97-BC832B929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>
              <a:buFont typeface="+mj-lt"/>
              <a:buNone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В рамках улучшения эргономики ПК будет возможен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вывод оборотов по контрагентам и по статьям и контрагентам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Быстрый доступ к отчетам с наследованием отборов из ПК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Расшифровка данных по Операционным планам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И ряд изменений по </a:t>
            </a:r>
            <a:r>
              <a:rPr lang="ru-RU" altLang="ru-RU" dirty="0" err="1">
                <a:solidFill>
                  <a:srgbClr val="1D1C1D"/>
                </a:solidFill>
                <a:latin typeface="Slack-Lato"/>
              </a:rPr>
              <a:t>юзабилити</a:t>
            </a:r>
            <a:r>
              <a:rPr lang="ru-RU" altLang="ru-RU" dirty="0">
                <a:solidFill>
                  <a:srgbClr val="1D1C1D"/>
                </a:solidFill>
                <a:latin typeface="Slack-Lato"/>
              </a:rPr>
              <a:t> формы</a:t>
            </a:r>
          </a:p>
          <a:p>
            <a:pPr eaLnBrk="1" hangingPunct="1">
              <a:defRPr/>
            </a:pPr>
            <a:endParaRPr lang="ru-RU" altLang="ru-RU" dirty="0"/>
          </a:p>
        </p:txBody>
      </p:sp>
      <p:sp>
        <p:nvSpPr>
          <p:cNvPr id="69636" name="Номер слайда 3">
            <a:extLst>
              <a:ext uri="{FF2B5EF4-FFF2-40B4-BE49-F238E27FC236}">
                <a16:creationId xmlns:a16="http://schemas.microsoft.com/office/drawing/2014/main" id="{EE282F91-E4BF-4466-836F-29153AFEA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EFAD1E23-0A4A-415E-8653-AB539CE2107C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38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>
            <a:extLst>
              <a:ext uri="{FF2B5EF4-FFF2-40B4-BE49-F238E27FC236}">
                <a16:creationId xmlns:a16="http://schemas.microsoft.com/office/drawing/2014/main" id="{F486F897-DE52-40FA-A57B-458F6620BE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>
            <a:extLst>
              <a:ext uri="{FF2B5EF4-FFF2-40B4-BE49-F238E27FC236}">
                <a16:creationId xmlns:a16="http://schemas.microsoft.com/office/drawing/2014/main" id="{790ED635-52F3-4678-9B76-5CEF684AE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 w="9525"/>
        </p:spPr>
        <p:txBody>
          <a:bodyPr/>
          <a:lstStyle/>
          <a:p>
            <a:pPr>
              <a:buFont typeface="+mj-lt"/>
              <a:buNone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В рамках улучшения эргономики ПК будет возможен 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вывод оборотов по контрагентам и по статьям и контрагентам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Быстрый доступ к отчетам с наследованием отборов из ПК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Расшифровка данных по Операционным планам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altLang="ru-RU" dirty="0">
                <a:solidFill>
                  <a:srgbClr val="1D1C1D"/>
                </a:solidFill>
                <a:latin typeface="Slack-Lato"/>
              </a:rPr>
              <a:t>И ряд изменений по юзабилити формы</a:t>
            </a:r>
          </a:p>
        </p:txBody>
      </p:sp>
      <p:sp>
        <p:nvSpPr>
          <p:cNvPr id="71684" name="Номер слайда 3">
            <a:extLst>
              <a:ext uri="{FF2B5EF4-FFF2-40B4-BE49-F238E27FC236}">
                <a16:creationId xmlns:a16="http://schemas.microsoft.com/office/drawing/2014/main" id="{B73EFF29-AF00-4F81-A318-3D16CCA7B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38472EF9-B9A6-4942-B43D-1FA0235F67B5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39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>
            <a:extLst>
              <a:ext uri="{FF2B5EF4-FFF2-40B4-BE49-F238E27FC236}">
                <a16:creationId xmlns:a16="http://schemas.microsoft.com/office/drawing/2014/main" id="{CACC8722-F8A7-478F-8AE5-816AAD15AC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>
            <a:extLst>
              <a:ext uri="{FF2B5EF4-FFF2-40B4-BE49-F238E27FC236}">
                <a16:creationId xmlns:a16="http://schemas.microsoft.com/office/drawing/2014/main" id="{80F2A5E7-99C7-491F-8967-C91A4FB034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 altLang="ru-RU"/>
              <a:t>На слайде Вы видите примеры выполненных доработок</a:t>
            </a:r>
          </a:p>
        </p:txBody>
      </p:sp>
      <p:sp>
        <p:nvSpPr>
          <p:cNvPr id="73732" name="Номер слайда 3">
            <a:extLst>
              <a:ext uri="{FF2B5EF4-FFF2-40B4-BE49-F238E27FC236}">
                <a16:creationId xmlns:a16="http://schemas.microsoft.com/office/drawing/2014/main" id="{0517A5CB-4F5E-4DCA-A363-7626C3A8C1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23CFBEF6-827E-4A1D-8585-077976582EC3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40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>
            <a:extLst>
              <a:ext uri="{FF2B5EF4-FFF2-40B4-BE49-F238E27FC236}">
                <a16:creationId xmlns:a16="http://schemas.microsoft.com/office/drawing/2014/main" id="{F0BF51C8-EFCF-4306-9F8B-AF17B587B5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>
            <a:extLst>
              <a:ext uri="{FF2B5EF4-FFF2-40B4-BE49-F238E27FC236}">
                <a16:creationId xmlns:a16="http://schemas.microsoft.com/office/drawing/2014/main" id="{9758F6B1-97B2-4200-82CF-9E534900C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>
              <a:buFont typeface="+mj-lt"/>
              <a:buNone/>
            </a:pPr>
            <a:r>
              <a:rPr lang="ru-RU" altLang="ru-RU">
                <a:solidFill>
                  <a:srgbClr val="1D1C1D"/>
                </a:solidFill>
                <a:latin typeface="Slack-Lato"/>
              </a:rPr>
              <a:t>Управлять просрочненными платежами сейчас возможно в рамках ПК с помощью определения длительности интервала времени.</a:t>
            </a:r>
          </a:p>
          <a:p>
            <a:pPr>
              <a:buFont typeface="+mj-lt"/>
              <a:buNone/>
            </a:pPr>
            <a:r>
              <a:rPr lang="ru-RU" altLang="ru-RU">
                <a:solidFill>
                  <a:srgbClr val="1D1C1D"/>
                </a:solidFill>
                <a:latin typeface="Slack-Lato"/>
              </a:rPr>
              <a:t>Но при этом в журнале документов Заявки на оплату документы остаются висеть со статусом ожидания исполнения. </a:t>
            </a:r>
          </a:p>
          <a:p>
            <a:pPr>
              <a:buFont typeface="+mj-lt"/>
              <a:buNone/>
            </a:pPr>
            <a:r>
              <a:rPr lang="ru-RU" altLang="ru-RU">
                <a:solidFill>
                  <a:srgbClr val="1D1C1D"/>
                </a:solidFill>
                <a:latin typeface="Slack-Lato"/>
              </a:rPr>
              <a:t>Мы предложим решение, позволяющее с настроенной регулярностью переводить Заявки на оплату в статус Отменена, если она не была исполнена в указанный интервал времени.</a:t>
            </a:r>
          </a:p>
        </p:txBody>
      </p:sp>
      <p:sp>
        <p:nvSpPr>
          <p:cNvPr id="75780" name="Номер слайда 3">
            <a:extLst>
              <a:ext uri="{FF2B5EF4-FFF2-40B4-BE49-F238E27FC236}">
                <a16:creationId xmlns:a16="http://schemas.microsoft.com/office/drawing/2014/main" id="{D77AAC73-6B48-4E45-AC96-F80FF1B95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ACF29937-C596-4843-9DBA-D6837D99E596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41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>
            <a:extLst>
              <a:ext uri="{FF2B5EF4-FFF2-40B4-BE49-F238E27FC236}">
                <a16:creationId xmlns:a16="http://schemas.microsoft.com/office/drawing/2014/main" id="{5C42D2B7-8E4D-4F83-B567-92F99E619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>
            <a:extLst>
              <a:ext uri="{FF2B5EF4-FFF2-40B4-BE49-F238E27FC236}">
                <a16:creationId xmlns:a16="http://schemas.microsoft.com/office/drawing/2014/main" id="{2C11F4A2-F36A-4A11-962C-106444483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организаций без специальных настроек автоматически применяются стандартные параметры платежных дней</a:t>
            </a:r>
          </a:p>
          <a:p>
            <a:endParaRPr lang="ru-RU" altLang="ru-RU" dirty="0"/>
          </a:p>
        </p:txBody>
      </p:sp>
      <p:sp>
        <p:nvSpPr>
          <p:cNvPr id="77828" name="Номер слайда 3">
            <a:extLst>
              <a:ext uri="{FF2B5EF4-FFF2-40B4-BE49-F238E27FC236}">
                <a16:creationId xmlns:a16="http://schemas.microsoft.com/office/drawing/2014/main" id="{68926850-5E44-40BB-8D15-A90E155674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fld id="{9D83A03C-AC3E-4533-91EF-B2EA5ECCC3D3}" type="slidenum">
              <a:rPr lang="ru-RU" altLang="ru-RU" sz="1200" b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ru-RU" altLang="ru-RU" sz="12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удобства ввода и контроля курсов есть "Матрица валютных курсов" — специальная форма. В ней отображаются прямые курсы (введенные вручную или импортированные) и расчетные (рассчитанные системой). Есть индикаторы, показывающие источник курса: Факт (рыночный), Расчет (система) или ЦБ РФ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7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Таким образом, решения 1С предоставляют комплексный, глубоко проработанный инструмент для автоматизации контракт-менеджмента и казначейства. Спасибо за внимание! Ссылка на дополнительные материалы — внизу слайда. Готова ответить на ваши вопросы</a:t>
            </a:r>
            <a:endParaRPr lang="ru-RU" altLang="ru-RU" dirty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AD629-4B92-4593-B807-E282DEA2D24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5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Особого внимания заслуживают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новые способы оплаты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третьему лицу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Это частый сценарий, когда платим не прямому контрагенту, а указанному им лицу.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Особенность в том, что с этим третьим лицом у нас нет договорных отношений. Если счет третьего лица указан в договоре, система автоматически подставит его реквизиты в заявку на оплату и в платежные позиции.</a:t>
            </a:r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8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через платежного агента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полезно для международных расчетов. Система сама рассчитает комиссию и создаст все необходимые документы.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Платежный агент — это посредник, который за комиссию (обычно 5-20%) принимает платеж, конвертирует валюту и переводит деньги поставщику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Процесс в системе: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Создается заявка на оплату поставщику, где указывается агент и агентский договор. </a:t>
            </a:r>
            <a:r>
              <a:rPr lang="ru-RU" sz="1200" dirty="0">
                <a:latin typeface="+mn-lt"/>
              </a:rPr>
              <a:t>По умолчанию отображает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актуальным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курсом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соответствующим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расчетов</a:t>
            </a:r>
            <a:endParaRPr lang="ru-RU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Система автоматически формирует заявку агенту на сумму долга плюс комиссия.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После получения от агента акта, формируется "Отчет платежного агента". Его проведение автоматически закрывает задолженность перед поставщиком и агентом</a:t>
            </a:r>
          </a:p>
          <a:p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9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421959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Оплата по цепочке платежей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— самый сложный сценарий, когда для конвертации нужны несколько посредников. Система позволяет сравнить варианты по стоимости и срокам и автоматически управляет всей цепочкой.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системе нужно включить опцию и настроить шаблоны для частых цепочек</a:t>
            </a:r>
            <a:endParaRPr lang="en-US" dirty="0">
              <a:latin typeface="Futura PT Dem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latin typeface="Futura PT Demi"/>
              </a:rPr>
              <a:t>10</a:t>
            </a:fld>
            <a:endParaRPr lang="en-US" dirty="0">
              <a:latin typeface="Futura PT Demi"/>
            </a:endParaRPr>
          </a:p>
        </p:txBody>
      </p:sp>
    </p:spTree>
    <p:extLst>
      <p:ext uri="{BB962C8B-B14F-4D97-AF65-F5344CB8AC3E}">
        <p14:creationId xmlns:p14="http://schemas.microsoft.com/office/powerpoint/2010/main" val="141952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60" y="381463"/>
            <a:ext cx="3945201" cy="304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1941B-8970-4DA2-B1F0-E03A6FED7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1149" y="4186362"/>
            <a:ext cx="7316600" cy="844136"/>
          </a:xfrm>
        </p:spPr>
        <p:txBody>
          <a:bodyPr anchor="t">
            <a:normAutofit/>
          </a:bodyPr>
          <a:lstStyle>
            <a:lvl1pPr algn="ctr">
              <a:defRPr sz="4234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7273B-2D52-4AE4-B51B-0F164C00E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1149" y="5411620"/>
            <a:ext cx="7316600" cy="609792"/>
          </a:xfrm>
        </p:spPr>
        <p:txBody>
          <a:bodyPr/>
          <a:lstStyle>
            <a:lvl1pPr marL="0" indent="0" algn="ctr">
              <a:buNone/>
              <a:defRPr sz="254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760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6D88F-3412-45C7-AC8A-1A7076AF7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0EB1F8-35E5-4DEA-9822-2C1336E53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364B1CF5-127C-4830-ACEF-4250A478C2A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0BB2B8DE-AF8D-4AC1-A7C9-B1D01650C41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0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2A10B1-522A-4EE1-9F9A-254F1CBAD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61" y="364658"/>
            <a:ext cx="2629575" cy="58143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66E4F0-2047-4810-B116-68F88DCA1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40" y="364658"/>
            <a:ext cx="7727419" cy="58143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5AEDF055-FE02-4BAA-AC5D-6139FA3AAD7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71A25A28-3696-433B-A1C5-012B6775F05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36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81416" y="2896226"/>
            <a:ext cx="7240464" cy="1470392"/>
          </a:xfrm>
          <a:prstGeom prst="rect">
            <a:avLst/>
          </a:prstGeom>
        </p:spPr>
        <p:txBody>
          <a:bodyPr/>
          <a:lstStyle>
            <a:lvl1pPr>
              <a:defRPr sz="338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416" y="4496930"/>
            <a:ext cx="7240464" cy="1752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4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3900" indent="0" algn="ctr">
              <a:buNone/>
              <a:defRPr/>
            </a:lvl2pPr>
            <a:lvl3pPr marL="967801" indent="0" algn="ctr">
              <a:buNone/>
              <a:defRPr/>
            </a:lvl3pPr>
            <a:lvl4pPr marL="1451701" indent="0" algn="ctr">
              <a:buNone/>
              <a:defRPr/>
            </a:lvl4pPr>
            <a:lvl5pPr marL="1935602" indent="0" algn="ctr">
              <a:buNone/>
              <a:defRPr/>
            </a:lvl5pPr>
            <a:lvl6pPr marL="2419502" indent="0" algn="ctr">
              <a:buNone/>
              <a:defRPr/>
            </a:lvl6pPr>
            <a:lvl7pPr marL="2903403" indent="0" algn="ctr">
              <a:buNone/>
              <a:defRPr/>
            </a:lvl7pPr>
            <a:lvl8pPr marL="3387303" indent="0" algn="ctr">
              <a:buNone/>
              <a:defRPr/>
            </a:lvl8pPr>
            <a:lvl9pPr marL="3871204" indent="0" algn="ctr">
              <a:buNone/>
              <a:defRPr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8671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416" y="4192034"/>
            <a:ext cx="10948438" cy="1362843"/>
          </a:xfrm>
          <a:prstGeom prst="rect">
            <a:avLst/>
          </a:prstGeom>
        </p:spPr>
        <p:txBody>
          <a:bodyPr anchor="t"/>
          <a:lstStyle>
            <a:lvl1pPr algn="l">
              <a:defRPr sz="4234" b="1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416" y="1929153"/>
            <a:ext cx="10948438" cy="15006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1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3900" indent="0">
              <a:buNone/>
              <a:defRPr sz="1905"/>
            </a:lvl2pPr>
            <a:lvl3pPr marL="967801" indent="0">
              <a:buNone/>
              <a:defRPr sz="1693"/>
            </a:lvl3pPr>
            <a:lvl4pPr marL="1451701" indent="0">
              <a:buNone/>
              <a:defRPr sz="1482"/>
            </a:lvl4pPr>
            <a:lvl5pPr marL="1935602" indent="0">
              <a:buNone/>
              <a:defRPr sz="1482"/>
            </a:lvl5pPr>
            <a:lvl6pPr marL="2419502" indent="0">
              <a:buNone/>
              <a:defRPr sz="1482"/>
            </a:lvl6pPr>
            <a:lvl7pPr marL="2903403" indent="0">
              <a:buNone/>
              <a:defRPr sz="1482"/>
            </a:lvl7pPr>
            <a:lvl8pPr marL="3387303" indent="0">
              <a:buNone/>
              <a:defRPr sz="1482"/>
            </a:lvl8pPr>
            <a:lvl9pPr marL="3871204" indent="0">
              <a:buNone/>
              <a:defRPr sz="1482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391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495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1122539"/>
            <a:ext cx="9147221" cy="2387917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05762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4919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340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89909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7357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9D7C92-885E-4589-8424-5EE963790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9DFBD7-9B9E-45B9-9878-04D472168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BB56EAAC-03E0-497A-B643-8B5D03AE14A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98DC7102-28EA-42A3-B978-5EC138ACA0A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127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35909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433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1746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7496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48126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7437" y="114271"/>
            <a:ext cx="2893372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33614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39352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09" y="114271"/>
            <a:ext cx="9412699" cy="10822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87321" y="1700614"/>
            <a:ext cx="11573487" cy="31693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02417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FFCFA"/>
          </a:solidFill>
          <a:ln/>
        </p:spPr>
      </p:sp>
    </p:spTree>
    <p:extLst>
      <p:ext uri="{BB962C8B-B14F-4D97-AF65-F5344CB8AC3E}">
        <p14:creationId xmlns:p14="http://schemas.microsoft.com/office/powerpoint/2010/main" val="2447327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1122539"/>
            <a:ext cx="9147221" cy="2387917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763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DDCDF-5E77-4C1D-A128-D5C2F028A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A0ECEB-42DA-405E-88D3-D79294A04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1pPr>
            <a:lvl2pPr marL="483900" indent="0">
              <a:buNone/>
              <a:defRPr sz="2117">
                <a:solidFill>
                  <a:schemeClr val="tx1">
                    <a:tint val="75000"/>
                  </a:schemeClr>
                </a:solidFill>
              </a:defRPr>
            </a:lvl2pPr>
            <a:lvl3pPr marL="96780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451701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1935602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419502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2903403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387303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3871204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21C96D68-4306-45D0-BCC8-34BDA2F2CE93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E176396A-EA26-4CE9-9C51-F10F4F07B11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046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914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238856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996947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1045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24134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43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1476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389577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13329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7437" y="114271"/>
            <a:ext cx="2893372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6626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B3E30-4B22-4A12-B0FC-E210F342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4E598A-8604-46B4-928A-4CC9A9576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40" y="1826648"/>
            <a:ext cx="5178497" cy="4352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3FA08E8-EAF6-47C3-8E3C-1C224623D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240" y="1826648"/>
            <a:ext cx="5178497" cy="4352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E73FC005-8977-46A2-A88E-7AEC8F58795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619330A5-4EB2-45D7-9D3C-2CF08DBA48A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358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17202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09" y="114271"/>
            <a:ext cx="9412699" cy="10822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87321" y="1700614"/>
            <a:ext cx="11573487" cy="31693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05314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FFDFA"/>
          </a:solidFill>
          <a:ln/>
        </p:spPr>
      </p:sp>
    </p:spTree>
    <p:extLst>
      <p:ext uri="{BB962C8B-B14F-4D97-AF65-F5344CB8AC3E}">
        <p14:creationId xmlns:p14="http://schemas.microsoft.com/office/powerpoint/2010/main" val="2919427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351D71F-F1F4-48A9-BDAF-270CA53B0C1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66035" y="331049"/>
            <a:ext cx="6097587" cy="71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65" tIns="54432" rIns="108865" bIns="54432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5000"/>
              </a:lnSpc>
              <a:defRPr/>
            </a:pPr>
            <a:r>
              <a:rPr lang="ru-RU" altLang="ru-RU" sz="2300" dirty="0">
                <a:solidFill>
                  <a:srgbClr val="FFFFFF"/>
                </a:solidFill>
              </a:rPr>
              <a:t>1С:УПРАВЛЕНИЕ</a:t>
            </a:r>
          </a:p>
          <a:p>
            <a:pPr eaLnBrk="1" hangingPunct="1">
              <a:lnSpc>
                <a:spcPct val="85000"/>
              </a:lnSpc>
              <a:defRPr/>
            </a:pPr>
            <a:r>
              <a:rPr lang="ru-RU" altLang="ru-RU" sz="2300" dirty="0">
                <a:solidFill>
                  <a:srgbClr val="FFFFFF"/>
                </a:solidFill>
              </a:rPr>
              <a:t>ХОЛДИНГОМ 8</a:t>
            </a:r>
          </a:p>
        </p:txBody>
      </p:sp>
      <p:pic>
        <p:nvPicPr>
          <p:cNvPr id="3" name="Picture 16" descr="Layer 2">
            <a:extLst>
              <a:ext uri="{FF2B5EF4-FFF2-40B4-BE49-F238E27FC236}">
                <a16:creationId xmlns:a16="http://schemas.microsoft.com/office/drawing/2014/main" id="{5662CC04-9BE3-4335-9847-D42B9BA861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8" y="240305"/>
            <a:ext cx="1295464" cy="76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1400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7ED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5175" cy="6859588"/>
          </a:xfrm>
          <a:prstGeom prst="rect">
            <a:avLst/>
          </a:prstGeom>
          <a:solidFill>
            <a:srgbClr val="FFFCFA"/>
          </a:solidFill>
          <a:ln/>
        </p:spPr>
      </p:sp>
    </p:spTree>
    <p:extLst>
      <p:ext uri="{BB962C8B-B14F-4D97-AF65-F5344CB8AC3E}">
        <p14:creationId xmlns:p14="http://schemas.microsoft.com/office/powerpoint/2010/main" val="2918660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78" y="1122539"/>
            <a:ext cx="9147221" cy="2387917"/>
          </a:xfrm>
        </p:spPr>
        <p:txBody>
          <a:bodyPr anchor="b"/>
          <a:lstStyle>
            <a:lvl1pPr algn="ctr"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78" y="3602880"/>
            <a:ext cx="9147221" cy="1656922"/>
          </a:xfrm>
        </p:spPr>
        <p:txBody>
          <a:bodyPr/>
          <a:lstStyle>
            <a:lvl1pPr marL="0" indent="0" algn="ctr">
              <a:buNone/>
              <a:defRPr sz="2540"/>
            </a:lvl1pPr>
            <a:lvl2pPr marL="483900" indent="0" algn="ctr">
              <a:buNone/>
              <a:defRPr sz="2117"/>
            </a:lvl2pPr>
            <a:lvl3pPr marL="967801" indent="0" algn="ctr">
              <a:buNone/>
              <a:defRPr sz="1905"/>
            </a:lvl3pPr>
            <a:lvl4pPr marL="1451701" indent="0" algn="ctr">
              <a:buNone/>
              <a:defRPr sz="1693"/>
            </a:lvl4pPr>
            <a:lvl5pPr marL="1935602" indent="0" algn="ctr">
              <a:buNone/>
              <a:defRPr sz="1693"/>
            </a:lvl5pPr>
            <a:lvl6pPr marL="2419502" indent="0" algn="ctr">
              <a:buNone/>
              <a:defRPr sz="1693"/>
            </a:lvl6pPr>
            <a:lvl7pPr marL="2903403" indent="0" algn="ctr">
              <a:buNone/>
              <a:defRPr sz="1693"/>
            </a:lvl7pPr>
            <a:lvl8pPr marL="3387303" indent="0" algn="ctr">
              <a:buNone/>
              <a:defRPr sz="1693"/>
            </a:lvl8pPr>
            <a:lvl9pPr marL="3871204" indent="0" algn="ctr">
              <a:buNone/>
              <a:defRPr sz="1693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64856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472918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19" y="1710697"/>
            <a:ext cx="10518296" cy="2853400"/>
          </a:xfrm>
        </p:spPr>
        <p:txBody>
          <a:bodyPr anchor="b"/>
          <a:lstStyle>
            <a:lvl1pPr>
              <a:defRPr sz="63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719" y="4590984"/>
            <a:ext cx="10518296" cy="1500640"/>
          </a:xfrm>
        </p:spPr>
        <p:txBody>
          <a:bodyPr/>
          <a:lstStyle>
            <a:lvl1pPr marL="0" indent="0">
              <a:buNone/>
              <a:defRPr sz="2540"/>
            </a:lvl1pPr>
            <a:lvl2pPr marL="483900" indent="0">
              <a:buNone/>
              <a:defRPr sz="2117"/>
            </a:lvl2pPr>
            <a:lvl3pPr marL="967801" indent="0">
              <a:buNone/>
              <a:defRPr sz="1905"/>
            </a:lvl3pPr>
            <a:lvl4pPr marL="1451701" indent="0">
              <a:buNone/>
              <a:defRPr sz="1693"/>
            </a:lvl4pPr>
            <a:lvl5pPr marL="1935602" indent="0">
              <a:buNone/>
              <a:defRPr sz="1693"/>
            </a:lvl5pPr>
            <a:lvl6pPr marL="2419502" indent="0">
              <a:buNone/>
              <a:defRPr sz="1693"/>
            </a:lvl6pPr>
            <a:lvl7pPr marL="2903403" indent="0">
              <a:buNone/>
              <a:defRPr sz="1693"/>
            </a:lvl7pPr>
            <a:lvl8pPr marL="3387303" indent="0">
              <a:buNone/>
              <a:defRPr sz="1693"/>
            </a:lvl8pPr>
            <a:lvl9pPr marL="3871204" indent="0">
              <a:buNone/>
              <a:defRPr sz="169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277151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7321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4716" y="1700614"/>
            <a:ext cx="5706092" cy="31693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1636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0390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7B5B0-4257-404D-9444-F3D6ACA41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364658"/>
            <a:ext cx="10518296" cy="132587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5FF4CC-9FC2-4CFD-ADE8-6D4DC0185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20" y="1682130"/>
            <a:ext cx="5158334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4D5894-16B4-4558-A97C-819A69068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20" y="2505549"/>
            <a:ext cx="5158334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5EE512D-DE5F-4139-AA17-A532017786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199" y="1682130"/>
            <a:ext cx="5185218" cy="823419"/>
          </a:xfrm>
        </p:spPr>
        <p:txBody>
          <a:bodyPr anchor="b"/>
          <a:lstStyle>
            <a:lvl1pPr marL="0" indent="0">
              <a:buNone/>
              <a:defRPr sz="2540" b="1"/>
            </a:lvl1pPr>
            <a:lvl2pPr marL="483900" indent="0">
              <a:buNone/>
              <a:defRPr sz="2117" b="1"/>
            </a:lvl2pPr>
            <a:lvl3pPr marL="967801" indent="0">
              <a:buNone/>
              <a:defRPr sz="1905" b="1"/>
            </a:lvl3pPr>
            <a:lvl4pPr marL="1451701" indent="0">
              <a:buNone/>
              <a:defRPr sz="1693" b="1"/>
            </a:lvl4pPr>
            <a:lvl5pPr marL="1935602" indent="0">
              <a:buNone/>
              <a:defRPr sz="1693" b="1"/>
            </a:lvl5pPr>
            <a:lvl6pPr marL="2419502" indent="0">
              <a:buNone/>
              <a:defRPr sz="1693" b="1"/>
            </a:lvl6pPr>
            <a:lvl7pPr marL="2903403" indent="0">
              <a:buNone/>
              <a:defRPr sz="1693" b="1"/>
            </a:lvl7pPr>
            <a:lvl8pPr marL="3387303" indent="0">
              <a:buNone/>
              <a:defRPr sz="1693" b="1"/>
            </a:lvl8pPr>
            <a:lvl9pPr marL="3871204" indent="0">
              <a:buNone/>
              <a:defRPr sz="169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1A5268-ADF9-423D-B59D-B9CF1798E5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199" y="2505549"/>
            <a:ext cx="5185218" cy="36852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69AC0B1E-5D94-453B-AE37-39CCDA8BF358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D42A25AD-452B-421E-B68E-AEA7E7F93B4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684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905991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5703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925151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71307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04134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967437" y="114271"/>
            <a:ext cx="2893372" cy="475566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322" y="114271"/>
            <a:ext cx="8518812" cy="4755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19428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87321" y="114271"/>
            <a:ext cx="11573487" cy="47556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9806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8109" y="114271"/>
            <a:ext cx="9412699" cy="10822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87321" y="1700614"/>
            <a:ext cx="11573487" cy="3169325"/>
          </a:xfrm>
        </p:spPr>
        <p:txBody>
          <a:bodyPr/>
          <a:lstStyle/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8535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F409B-CF28-4ABF-9975-A9CE5F0D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36F60E10-0108-4165-BD6E-B1280162795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340CCF86-2E53-403F-9017-3ABE759CCCC8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920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1244D571-EF3D-431C-B4BC-19DCC4B0BDB0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B13A3E7E-355D-4EBA-88BE-95BD129CA4E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80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42CFF-B596-45E2-9D8C-EF402A5D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851696-77FF-412E-AB5B-4AC00B039E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218" y="988103"/>
            <a:ext cx="6173198" cy="4874980"/>
          </a:xfrm>
        </p:spPr>
        <p:txBody>
          <a:bodyPr/>
          <a:lstStyle>
            <a:lvl1pPr>
              <a:defRPr sz="3387"/>
            </a:lvl1pPr>
            <a:lvl2pPr>
              <a:defRPr sz="2964"/>
            </a:lvl2pPr>
            <a:lvl3pPr>
              <a:defRPr sz="2540"/>
            </a:lvl3pPr>
            <a:lvl4pPr>
              <a:defRPr sz="2117"/>
            </a:lvl4pPr>
            <a:lvl5pPr>
              <a:defRPr sz="2117"/>
            </a:lvl5pPr>
            <a:lvl6pPr>
              <a:defRPr sz="2117"/>
            </a:lvl6pPr>
            <a:lvl7pPr>
              <a:defRPr sz="2117"/>
            </a:lvl7pPr>
            <a:lvl8pPr>
              <a:defRPr sz="2117"/>
            </a:lvl8pPr>
            <a:lvl9pPr>
              <a:defRPr sz="211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D2D382-76C6-4484-AC8A-92FF5ED74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F2ABE582-8404-465F-801E-180AAE172EA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176536AE-DEEE-4769-A63C-D060D65F7E80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D765E-3B87-42A3-9B36-0E1660B1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20" y="457082"/>
            <a:ext cx="3933440" cy="1601467"/>
          </a:xfrm>
        </p:spPr>
        <p:txBody>
          <a:bodyPr anchor="b"/>
          <a:lstStyle>
            <a:lvl1pPr>
              <a:defRPr sz="33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2301FB-8154-4F31-BC87-B89389B1F2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5218" y="988103"/>
            <a:ext cx="6173198" cy="4874980"/>
          </a:xfrm>
        </p:spPr>
        <p:txBody>
          <a:bodyPr rtlCol="0">
            <a:normAutofit/>
          </a:bodyPr>
          <a:lstStyle>
            <a:lvl1pPr marL="0" indent="0">
              <a:buNone/>
              <a:defRPr sz="3387"/>
            </a:lvl1pPr>
            <a:lvl2pPr marL="483900" indent="0">
              <a:buNone/>
              <a:defRPr sz="2964"/>
            </a:lvl2pPr>
            <a:lvl3pPr marL="967801" indent="0">
              <a:buNone/>
              <a:defRPr sz="2540"/>
            </a:lvl3pPr>
            <a:lvl4pPr marL="1451701" indent="0">
              <a:buNone/>
              <a:defRPr sz="2117"/>
            </a:lvl4pPr>
            <a:lvl5pPr marL="1935602" indent="0">
              <a:buNone/>
              <a:defRPr sz="2117"/>
            </a:lvl5pPr>
            <a:lvl6pPr marL="2419502" indent="0">
              <a:buNone/>
              <a:defRPr sz="2117"/>
            </a:lvl6pPr>
            <a:lvl7pPr marL="2903403" indent="0">
              <a:buNone/>
              <a:defRPr sz="2117"/>
            </a:lvl7pPr>
            <a:lvl8pPr marL="3387303" indent="0">
              <a:buNone/>
              <a:defRPr sz="2117"/>
            </a:lvl8pPr>
            <a:lvl9pPr marL="3871204" indent="0">
              <a:buNone/>
              <a:defRPr sz="211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B0A7C2-5FFA-46BC-92CC-30D13F7DE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20" y="2058549"/>
            <a:ext cx="3933440" cy="3811256"/>
          </a:xfrm>
        </p:spPr>
        <p:txBody>
          <a:bodyPr/>
          <a:lstStyle>
            <a:lvl1pPr marL="0" indent="0">
              <a:buNone/>
              <a:defRPr sz="1693"/>
            </a:lvl1pPr>
            <a:lvl2pPr marL="483900" indent="0">
              <a:buNone/>
              <a:defRPr sz="1482"/>
            </a:lvl2pPr>
            <a:lvl3pPr marL="967801" indent="0">
              <a:buNone/>
              <a:defRPr sz="1270"/>
            </a:lvl3pPr>
            <a:lvl4pPr marL="1451701" indent="0">
              <a:buNone/>
              <a:defRPr sz="1058"/>
            </a:lvl4pPr>
            <a:lvl5pPr marL="1935602" indent="0">
              <a:buNone/>
              <a:defRPr sz="1058"/>
            </a:lvl5pPr>
            <a:lvl6pPr marL="2419502" indent="0">
              <a:buNone/>
              <a:defRPr sz="1058"/>
            </a:lvl6pPr>
            <a:lvl7pPr marL="2903403" indent="0">
              <a:buNone/>
              <a:defRPr sz="1058"/>
            </a:lvl7pPr>
            <a:lvl8pPr marL="3387303" indent="0">
              <a:buNone/>
              <a:defRPr sz="1058"/>
            </a:lvl8pPr>
            <a:lvl9pPr marL="3871204" indent="0">
              <a:buNone/>
              <a:defRPr sz="105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05999242-5FBB-4013-A602-144C7A8E359B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67801">
              <a:defRPr/>
            </a:pPr>
            <a:fld id="{4782422E-4A13-454A-B18E-524134846EB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4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838440" y="364658"/>
            <a:ext cx="10518296" cy="132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440" y="1826648"/>
            <a:ext cx="10518296" cy="435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C59BA-3DF6-484E-9210-DF3A752E2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40" y="6357135"/>
            <a:ext cx="2743830" cy="366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01">
              <a:defRPr/>
            </a:pPr>
            <a:fld id="{4116D43A-6256-4A53-B4BC-254ABA94F5BA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19.12.2025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876486-1B12-4C04-A378-34DC30369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295" y="6357135"/>
            <a:ext cx="4116586" cy="366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01">
              <a:defRPr/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B91B1B-623C-48E6-8FB9-AF91CB5D8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905" y="6357135"/>
            <a:ext cx="2743831" cy="366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7801">
              <a:defRPr/>
            </a:pPr>
            <a:fld id="{10FDAAD6-C50F-4A93-AA9D-4BE6EB2E5A27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defTabSz="967801"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3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34" r:id="rId1"/>
    <p:sldLayoutId id="2147485835" r:id="rId2"/>
    <p:sldLayoutId id="2147485836" r:id="rId3"/>
    <p:sldLayoutId id="2147485837" r:id="rId4"/>
    <p:sldLayoutId id="2147485838" r:id="rId5"/>
    <p:sldLayoutId id="2147485839" r:id="rId6"/>
    <p:sldLayoutId id="2147485840" r:id="rId7"/>
    <p:sldLayoutId id="2147485841" r:id="rId8"/>
    <p:sldLayoutId id="2147485842" r:id="rId9"/>
    <p:sldLayoutId id="2147485843" r:id="rId10"/>
    <p:sldLayoutId id="214748584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657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5pPr>
      <a:lvl6pPr marL="483900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6pPr>
      <a:lvl7pPr marL="967801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7pPr>
      <a:lvl8pPr marL="1451701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8pPr>
      <a:lvl9pPr marL="1935602" algn="l" rtl="0" fontAlgn="base">
        <a:lnSpc>
          <a:spcPct val="90000"/>
        </a:lnSpc>
        <a:spcBef>
          <a:spcPct val="0"/>
        </a:spcBef>
        <a:spcAft>
          <a:spcPct val="0"/>
        </a:spcAft>
        <a:defRPr sz="4657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41950" indent="-241950" algn="l" rtl="0" fontAlgn="base">
        <a:lnSpc>
          <a:spcPct val="90000"/>
        </a:lnSpc>
        <a:spcBef>
          <a:spcPts val="1058"/>
        </a:spcBef>
        <a:spcAft>
          <a:spcPct val="0"/>
        </a:spcAft>
        <a:buFont typeface="Arial" panose="020B0604020202020204" pitchFamily="34" charset="0"/>
        <a:buChar char="•"/>
        <a:defRPr sz="2964" kern="1200">
          <a:solidFill>
            <a:schemeClr val="tx1"/>
          </a:solidFill>
          <a:latin typeface="+mn-lt"/>
          <a:ea typeface="+mn-ea"/>
          <a:cs typeface="+mn-cs"/>
        </a:defRPr>
      </a:lvl1pPr>
      <a:lvl2pPr marL="725851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09751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indent="-241950" algn="l" rtl="0" fontAlgn="base">
        <a:lnSpc>
          <a:spcPct val="90000"/>
        </a:lnSpc>
        <a:spcBef>
          <a:spcPts val="529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5175" cy="686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12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48" r:id="rId2"/>
    <p:sldLayoutId id="2147485849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5pPr>
      <a:lvl6pPr marL="483900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6pPr>
      <a:lvl7pPr marL="967801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7pPr>
      <a:lvl8pPr marL="1451701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8pPr>
      <a:lvl9pPr marL="1935602" algn="l" rtl="0" fontAlgn="base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itchFamily="34" charset="-52"/>
          <a:cs typeface="Arial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>
          <a:solidFill>
            <a:schemeClr val="tx1"/>
          </a:solidFill>
          <a:latin typeface="+mn-lt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>
          <a:solidFill>
            <a:schemeClr val="tx1"/>
          </a:solidFill>
          <a:latin typeface="+mn-lt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>
          <a:solidFill>
            <a:schemeClr val="tx1"/>
          </a:solidFill>
          <a:latin typeface="+mn-lt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5pPr>
      <a:lvl6pPr marL="2659773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6pPr>
      <a:lvl7pPr marL="3143673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7pPr>
      <a:lvl8pPr marL="3627574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8pPr>
      <a:lvl9pPr marL="4111474" indent="-240271" algn="l" rtl="0" fontAlgn="base">
        <a:spcBef>
          <a:spcPct val="20000"/>
        </a:spcBef>
        <a:spcAft>
          <a:spcPct val="0"/>
        </a:spcAft>
        <a:buClr>
          <a:srgbClr val="CC0000"/>
        </a:buClr>
        <a:buChar char="•"/>
        <a:defRPr sz="1376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21" y="1700614"/>
            <a:ext cx="11573487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2448109" y="114271"/>
            <a:ext cx="7307359" cy="10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795794" y="-7273"/>
            <a:ext cx="2399381" cy="185127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540" b="0">
              <a:latin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222317" y="6389062"/>
            <a:ext cx="972858" cy="35670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</a:pPr>
            <a:fld id="{099C91FF-9545-40F0-B94D-7BD965C74AB4}" type="slidenum">
              <a:rPr lang="ru-RU" altLang="ru-RU" sz="1693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</a:pPr>
              <a:t>‹#›</a:t>
            </a:fld>
            <a:endParaRPr lang="ru-RU" altLang="ru-RU" sz="1693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5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51" r:id="rId1"/>
    <p:sldLayoutId id="2147485852" r:id="rId2"/>
    <p:sldLayoutId id="2147485853" r:id="rId3"/>
    <p:sldLayoutId id="2147485854" r:id="rId4"/>
    <p:sldLayoutId id="2147485855" r:id="rId5"/>
    <p:sldLayoutId id="2147485856" r:id="rId6"/>
    <p:sldLayoutId id="2147485857" r:id="rId7"/>
    <p:sldLayoutId id="2147485858" r:id="rId8"/>
    <p:sldLayoutId id="2147485859" r:id="rId9"/>
    <p:sldLayoutId id="2147485860" r:id="rId10"/>
    <p:sldLayoutId id="2147485861" r:id="rId11"/>
    <p:sldLayoutId id="2147485862" r:id="rId12"/>
    <p:sldLayoutId id="2147485863" r:id="rId13"/>
    <p:sldLayoutId id="214748590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66811864-6BCF-4918-A192-F63FB7C89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21" y="1700614"/>
            <a:ext cx="11573487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8FB351D-159E-48BF-876C-733ABE4D9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48109" y="114271"/>
            <a:ext cx="7307359" cy="10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>
            <a:extLst>
              <a:ext uri="{FF2B5EF4-FFF2-40B4-BE49-F238E27FC236}">
                <a16:creationId xmlns:a16="http://schemas.microsoft.com/office/drawing/2014/main" id="{15FD7D79-DC05-4C87-8079-0047F34D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>
            <a:extLst>
              <a:ext uri="{FF2B5EF4-FFF2-40B4-BE49-F238E27FC236}">
                <a16:creationId xmlns:a16="http://schemas.microsoft.com/office/drawing/2014/main" id="{EBD94148-9BAA-43AE-889C-7464BD5F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BA9438-9D8E-457E-94B3-5D4AF6DEB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5794" y="27833"/>
            <a:ext cx="2399381" cy="17810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540" b="0">
              <a:latin typeface="Times New Roman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CB4095E-8386-4C1C-B9A5-BE08FD961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317" y="6389063"/>
            <a:ext cx="972858" cy="35670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  <a:defRPr/>
            </a:pPr>
            <a:fld id="{FD496C17-47DA-4027-8728-A573BA2A8852}" type="slidenum">
              <a:rPr lang="ru-RU" altLang="ru-RU" sz="1693" smtClean="0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t>‹#›</a:t>
            </a:fld>
            <a:endParaRPr lang="ru-RU" altLang="ru-RU" sz="1693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5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5" r:id="rId1"/>
    <p:sldLayoutId id="2147485866" r:id="rId2"/>
    <p:sldLayoutId id="2147485867" r:id="rId3"/>
    <p:sldLayoutId id="2147485868" r:id="rId4"/>
    <p:sldLayoutId id="2147485869" r:id="rId5"/>
    <p:sldLayoutId id="2147485870" r:id="rId6"/>
    <p:sldLayoutId id="2147485871" r:id="rId7"/>
    <p:sldLayoutId id="2147485872" r:id="rId8"/>
    <p:sldLayoutId id="2147485873" r:id="rId9"/>
    <p:sldLayoutId id="2147485874" r:id="rId10"/>
    <p:sldLayoutId id="2147485875" r:id="rId11"/>
    <p:sldLayoutId id="2147485876" r:id="rId12"/>
    <p:sldLayoutId id="2147485877" r:id="rId13"/>
    <p:sldLayoutId id="2147485907" r:id="rId14"/>
    <p:sldLayoutId id="2147485911" r:id="rId15"/>
    <p:sldLayoutId id="2147485912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>
            <a:extLst>
              <a:ext uri="{FF2B5EF4-FFF2-40B4-BE49-F238E27FC236}">
                <a16:creationId xmlns:a16="http://schemas.microsoft.com/office/drawing/2014/main" id="{8C86F463-C2AE-4CA8-82B6-1F8F8B0A9E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21" y="1700614"/>
            <a:ext cx="11573487" cy="316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819AED1A-F9EE-4278-9264-C32EAB3CC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48109" y="114271"/>
            <a:ext cx="7307359" cy="10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2052" name="Picture 16" descr="Layer 2">
            <a:extLst>
              <a:ext uri="{FF2B5EF4-FFF2-40B4-BE49-F238E27FC236}">
                <a16:creationId xmlns:a16="http://schemas.microsoft.com/office/drawing/2014/main" id="{87B0D0B9-AE26-4B06-97BC-8F0939873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Layer 2">
            <a:extLst>
              <a:ext uri="{FF2B5EF4-FFF2-40B4-BE49-F238E27FC236}">
                <a16:creationId xmlns:a16="http://schemas.microsoft.com/office/drawing/2014/main" id="{B98064E1-BBF2-4391-9BD2-67A1DBFA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" y="161323"/>
            <a:ext cx="1641593" cy="129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157607-C948-40F1-9030-1222BB0C8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5794" y="27833"/>
            <a:ext cx="2399381" cy="178106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en-US" altLang="ru-RU" sz="2540" b="0">
              <a:latin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defRPr/>
            </a:pPr>
            <a:endParaRPr lang="ru-RU" altLang="ru-RU" sz="2540" b="0">
              <a:latin typeface="Times New Roman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42F2B68-0502-4830-933C-492413965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2317" y="6389063"/>
            <a:ext cx="972858" cy="356701"/>
          </a:xfrm>
          <a:prstGeom prst="rect">
            <a:avLst/>
          </a:prstGeom>
          <a:noFill/>
          <a:ln w="444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0000"/>
              </a:lnSpc>
              <a:spcBef>
                <a:spcPct val="50000"/>
              </a:spcBef>
              <a:defRPr/>
            </a:pPr>
            <a:fld id="{40A59C0D-0C9D-4E5C-85F6-135ADF6C7ED3}" type="slidenum">
              <a:rPr lang="ru-RU" altLang="ru-RU" sz="1693" smtClean="0">
                <a:solidFill>
                  <a:schemeClr val="tx2"/>
                </a:solidFill>
                <a:cs typeface="Arial" panose="020B0604020202020204" pitchFamily="34" charset="0"/>
              </a:rPr>
              <a:pPr algn="r" eaLnBrk="1" hangingPunct="1">
                <a:lnSpc>
                  <a:spcPct val="110000"/>
                </a:lnSpc>
                <a:spcBef>
                  <a:spcPct val="50000"/>
                </a:spcBef>
                <a:defRPr/>
              </a:pPr>
              <a:t>‹#›</a:t>
            </a:fld>
            <a:endParaRPr lang="ru-RU" altLang="ru-RU" sz="1693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0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9" r:id="rId1"/>
    <p:sldLayoutId id="2147485880" r:id="rId2"/>
    <p:sldLayoutId id="2147485881" r:id="rId3"/>
    <p:sldLayoutId id="2147485882" r:id="rId4"/>
    <p:sldLayoutId id="2147485883" r:id="rId5"/>
    <p:sldLayoutId id="2147485884" r:id="rId6"/>
    <p:sldLayoutId id="2147485885" r:id="rId7"/>
    <p:sldLayoutId id="2147485886" r:id="rId8"/>
    <p:sldLayoutId id="2147485887" r:id="rId9"/>
    <p:sldLayoutId id="2147485888" r:id="rId10"/>
    <p:sldLayoutId id="2147485889" r:id="rId11"/>
    <p:sldLayoutId id="2147485890" r:id="rId12"/>
    <p:sldLayoutId id="214748589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69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5pPr>
      <a:lvl6pPr marL="483900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6pPr>
      <a:lvl7pPr marL="9678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7pPr>
      <a:lvl8pPr marL="1451701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8pPr>
      <a:lvl9pPr marL="1935602" algn="l" rtl="0" eaLnBrk="0" fontAlgn="base" hangingPunct="0">
        <a:spcBef>
          <a:spcPct val="0"/>
        </a:spcBef>
        <a:spcAft>
          <a:spcPct val="0"/>
        </a:spcAft>
        <a:defRPr sz="3069">
          <a:solidFill>
            <a:schemeClr val="tx2"/>
          </a:solidFill>
          <a:latin typeface="Futura PT Demi" panose="020B0702020204020303" pitchFamily="34" charset="0"/>
        </a:defRPr>
      </a:lvl9pPr>
    </p:titleStyle>
    <p:bodyStyle>
      <a:lvl1pPr marL="362925" indent="-362925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1pPr>
      <a:lvl2pPr marL="786338" indent="-304119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1211432" indent="-24363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693" kern="1200">
          <a:solidFill>
            <a:schemeClr val="tx1"/>
          </a:solidFill>
          <a:latin typeface="+mn-lt"/>
          <a:ea typeface="+mn-ea"/>
          <a:cs typeface="+mn-cs"/>
        </a:defRPr>
      </a:lvl3pPr>
      <a:lvl4pPr marL="1693652" indent="-2419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48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72" indent="-240271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1376" kern="1200">
          <a:solidFill>
            <a:schemeClr val="tx1"/>
          </a:solidFill>
          <a:latin typeface="+mn-lt"/>
          <a:ea typeface="+mn-ea"/>
          <a:cs typeface="+mn-cs"/>
        </a:defRPr>
      </a:lvl5pPr>
      <a:lvl6pPr marL="26614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3145353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6292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3154" indent="-241950" algn="l" defTabSz="967801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900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8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701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6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502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4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7303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1204" algn="l" defTabSz="967801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svg"/><Relationship Id="rId5" Type="http://schemas.openxmlformats.org/officeDocument/2006/relationships/image" Target="../media/image45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4.wdp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Relationship Id="rId5" Type="http://schemas.microsoft.com/office/2007/relationships/hdphoto" Target="../media/hdphoto15.wdp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1.png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v8.1c.ru/cpm/poleznye-materialy/presentations/" TargetMode="External"/><Relationship Id="rId13" Type="http://schemas.openxmlformats.org/officeDocument/2006/relationships/image" Target="../media/image95.png"/><Relationship Id="rId18" Type="http://schemas.openxmlformats.org/officeDocument/2006/relationships/hyperlink" Target="https://www.youtube.com/channel/UCcqLClFBq1HOSUDEDBLygFg" TargetMode="External"/><Relationship Id="rId3" Type="http://schemas.openxmlformats.org/officeDocument/2006/relationships/image" Target="../media/image94.png"/><Relationship Id="rId7" Type="http://schemas.openxmlformats.org/officeDocument/2006/relationships/hyperlink" Target="https://v8.1c.ru/cpm/" TargetMode="External"/><Relationship Id="rId12" Type="http://schemas.openxmlformats.org/officeDocument/2006/relationships/hyperlink" Target="https://dzen.ru/suite/fd52a772-897d-41ac-afab-8e3b1f88b9c7" TargetMode="External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96.jpe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v8.1c.ru/cpm-erp/poleznye-materialy/video/" TargetMode="External"/><Relationship Id="rId11" Type="http://schemas.openxmlformats.org/officeDocument/2006/relationships/hyperlink" Target="https://v8.1c.ru/cpm/assets/" TargetMode="External"/><Relationship Id="rId5" Type="http://schemas.openxmlformats.org/officeDocument/2006/relationships/hyperlink" Target="https://v8.1c.ru/cpm-erp/poleznye-materialy/presentations/" TargetMode="External"/><Relationship Id="rId15" Type="http://schemas.openxmlformats.org/officeDocument/2006/relationships/hyperlink" Target="https://partners.v8.1c.ru/forum" TargetMode="External"/><Relationship Id="rId10" Type="http://schemas.openxmlformats.org/officeDocument/2006/relationships/hyperlink" Target="https://v8.1c.ru/cpm/istorii-uspekha/" TargetMode="External"/><Relationship Id="rId19" Type="http://schemas.openxmlformats.org/officeDocument/2006/relationships/image" Target="../media/image98.jpeg"/><Relationship Id="rId4" Type="http://schemas.openxmlformats.org/officeDocument/2006/relationships/hyperlink" Target="https://v8.1c.ru/cpm-erp/" TargetMode="External"/><Relationship Id="rId9" Type="http://schemas.openxmlformats.org/officeDocument/2006/relationships/hyperlink" Target="https://v8.1c.ru/cpm/poleznye-materialy/video/" TargetMode="External"/><Relationship Id="rId14" Type="http://schemas.openxmlformats.org/officeDocument/2006/relationships/hyperlink" Target="https://t.me/CPMRussi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2F3EEAA-82F8-4A0E-A589-F651E69C5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909" y="2493902"/>
            <a:ext cx="5233945" cy="89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65" tIns="54432" rIns="108865" bIns="54432">
            <a:spAutoFit/>
          </a:bodyPr>
          <a:lstStyle>
            <a:lvl1pPr eaLnBrk="0" hangingPunct="0">
              <a:spcBef>
                <a:spcPct val="20000"/>
              </a:spcBef>
              <a:spcAft>
                <a:spcPct val="50000"/>
              </a:spcAft>
              <a:buClr>
                <a:srgbClr val="CC0000"/>
              </a:buClr>
              <a:buSzPct val="60000"/>
              <a:buFont typeface="Wingdings" pitchFamily="2" charset="2"/>
              <a:buChar char="n"/>
              <a:defRPr sz="2200">
                <a:solidFill>
                  <a:srgbClr val="5B091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ct val="30000"/>
              </a:spcAft>
              <a:buClr>
                <a:srgbClr val="CC0000"/>
              </a:buClr>
              <a:buFont typeface="Wingdings" pitchFamily="2" charset="2"/>
              <a:buChar char="§"/>
              <a:defRPr sz="2000">
                <a:solidFill>
                  <a:srgbClr val="5B091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SzPct val="80000"/>
              <a:buFont typeface="Wingdings" pitchFamily="2" charset="2"/>
              <a:buChar char="§"/>
              <a:defRPr>
                <a:solidFill>
                  <a:srgbClr val="5B091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ct val="20000"/>
              </a:spcAft>
              <a:buClr>
                <a:srgbClr val="CC0000"/>
              </a:buClr>
              <a:buFont typeface="Times New Roman" pitchFamily="18" charset="0"/>
              <a:buChar char="▪"/>
              <a:defRPr sz="1600">
                <a:solidFill>
                  <a:srgbClr val="5B091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charset="0"/>
              <a:buChar char="∙"/>
              <a:defRPr sz="1400">
                <a:solidFill>
                  <a:srgbClr val="5B0917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ru-RU" sz="2540" dirty="0">
                <a:solidFill>
                  <a:schemeClr val="bg1"/>
                </a:solidFill>
                <a:latin typeface="+mj-lt"/>
              </a:rPr>
              <a:t>Корпоративное казначейство: новые функции редакции 3.3.</a:t>
            </a:r>
            <a:endParaRPr lang="ru-RU" altLang="ru-RU" sz="254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2498" y="550986"/>
            <a:ext cx="7812030" cy="390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altLang="ru-RU" sz="2800" dirty="0">
                <a:latin typeface="+mj-lt"/>
              </a:rPr>
              <a:t>Оплата по цепочке платежей</a:t>
            </a:r>
            <a:endParaRPr lang="en-US" sz="2800" dirty="0">
              <a:latin typeface="+mj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4507" y="2770036"/>
            <a:ext cx="2859227" cy="356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Настройки:</a:t>
            </a:r>
            <a:endParaRPr lang="en-US" sz="16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710225" y="3041685"/>
            <a:ext cx="4955338" cy="17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Включить опцию </a:t>
            </a:r>
            <a:r>
              <a:rPr lang="ru-RU" sz="1400" b="1" dirty="0">
                <a:latin typeface="+mn-lt"/>
                <a:ea typeface="Open Sans" pitchFamily="34" charset="-122"/>
                <a:cs typeface="Open Sans" pitchFamily="34" charset="-120"/>
              </a:rPr>
              <a:t>Использовать цепочки платежей</a:t>
            </a:r>
            <a:endParaRPr lang="ru-RU" sz="1400" dirty="0"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Настроить шаблоны цепочек платежей для частых сценариев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62752" y="1469868"/>
            <a:ext cx="3119520" cy="20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Особенности:</a:t>
            </a:r>
            <a:endParaRPr lang="en-US" sz="1600" dirty="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169025" y="2197176"/>
            <a:ext cx="5616624" cy="196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Отслеживание статусов всех звеньев цепочки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Автоматическое закрытие основной позиции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Использование банковских курсов валют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Поддержка операции «Оплата поставщику»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Подбор способов оплаты по цепочке платежей или через платежных агентов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Автоматический расчет суммы списания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1087DC-4018-43E2-81CC-51BB6232916E}"/>
              </a:ext>
            </a:extLst>
          </p:cNvPr>
          <p:cNvSpPr txBox="1"/>
          <p:nvPr/>
        </p:nvSpPr>
        <p:spPr>
          <a:xfrm>
            <a:off x="923354" y="1773610"/>
            <a:ext cx="4705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Прямые валютные платежи заблокированы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2BE8C0-5ED6-47A8-ADE5-BE84B7806416}"/>
              </a:ext>
            </a:extLst>
          </p:cNvPr>
          <p:cNvSpPr txBox="1"/>
          <p:nvPr/>
        </p:nvSpPr>
        <p:spPr>
          <a:xfrm>
            <a:off x="552971" y="1339362"/>
            <a:ext cx="60986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+mn-lt"/>
              </a:rPr>
              <a:t>Когда применять:</a:t>
            </a:r>
          </a:p>
        </p:txBody>
      </p:sp>
      <p:sp>
        <p:nvSpPr>
          <p:cNvPr id="23" name="Text 13">
            <a:extLst>
              <a:ext uri="{FF2B5EF4-FFF2-40B4-BE49-F238E27FC236}">
                <a16:creationId xmlns:a16="http://schemas.microsoft.com/office/drawing/2014/main" id="{203F53F1-5405-41B2-B96D-F15405F56E09}"/>
              </a:ext>
            </a:extLst>
          </p:cNvPr>
          <p:cNvSpPr/>
          <p:nvPr/>
        </p:nvSpPr>
        <p:spPr>
          <a:xfrm>
            <a:off x="661821" y="4173865"/>
            <a:ext cx="3092173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Процесс работы с цепочкой платежей:</a:t>
            </a:r>
            <a:endParaRPr lang="en-US" sz="1600" dirty="0">
              <a:latin typeface="+mn-lt"/>
            </a:endParaRPr>
          </a:p>
        </p:txBody>
      </p:sp>
      <p:sp>
        <p:nvSpPr>
          <p:cNvPr id="24" name="Text 14">
            <a:extLst>
              <a:ext uri="{FF2B5EF4-FFF2-40B4-BE49-F238E27FC236}">
                <a16:creationId xmlns:a16="http://schemas.microsoft.com/office/drawing/2014/main" id="{3BAABC3E-BE28-4B58-9ACF-220EEBB4DB97}"/>
              </a:ext>
            </a:extLst>
          </p:cNvPr>
          <p:cNvSpPr/>
          <p:nvPr/>
        </p:nvSpPr>
        <p:spPr>
          <a:xfrm>
            <a:off x="661821" y="4580918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25" name="Shape 15">
            <a:extLst>
              <a:ext uri="{FF2B5EF4-FFF2-40B4-BE49-F238E27FC236}">
                <a16:creationId xmlns:a16="http://schemas.microsoft.com/office/drawing/2014/main" id="{4E993E87-9F39-48F9-AA0C-2B28E4BEDBA4}"/>
              </a:ext>
            </a:extLst>
          </p:cNvPr>
          <p:cNvSpPr/>
          <p:nvPr/>
        </p:nvSpPr>
        <p:spPr>
          <a:xfrm>
            <a:off x="661821" y="4776920"/>
            <a:ext cx="5374336" cy="12703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26" name="Text 16">
            <a:extLst>
              <a:ext uri="{FF2B5EF4-FFF2-40B4-BE49-F238E27FC236}">
                <a16:creationId xmlns:a16="http://schemas.microsoft.com/office/drawing/2014/main" id="{74E77270-F4A6-47BB-A1B4-3863E97B93F4}"/>
              </a:ext>
            </a:extLst>
          </p:cNvPr>
          <p:cNvSpPr/>
          <p:nvPr/>
        </p:nvSpPr>
        <p:spPr>
          <a:xfrm>
            <a:off x="985019" y="4572142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Создание заявки</a:t>
            </a:r>
            <a:endParaRPr lang="en-US" sz="1400" dirty="0">
              <a:latin typeface="+mn-lt"/>
            </a:endParaRPr>
          </a:p>
        </p:txBody>
      </p:sp>
      <p:sp>
        <p:nvSpPr>
          <p:cNvPr id="27" name="Text 17">
            <a:extLst>
              <a:ext uri="{FF2B5EF4-FFF2-40B4-BE49-F238E27FC236}">
                <a16:creationId xmlns:a16="http://schemas.microsoft.com/office/drawing/2014/main" id="{07613CFC-8F00-4277-97D6-BE5723BECEA1}"/>
              </a:ext>
            </a:extLst>
          </p:cNvPr>
          <p:cNvSpPr/>
          <p:nvPr/>
        </p:nvSpPr>
        <p:spPr>
          <a:xfrm>
            <a:off x="683511" y="4981012"/>
            <a:ext cx="5374336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Создать заявку на оплату по способу «По цепочке платежей»</a:t>
            </a:r>
            <a:endParaRPr lang="en-US" sz="1400" dirty="0">
              <a:latin typeface="+mn-lt"/>
            </a:endParaRPr>
          </a:p>
        </p:txBody>
      </p:sp>
      <p:sp>
        <p:nvSpPr>
          <p:cNvPr id="28" name="Text 18">
            <a:extLst>
              <a:ext uri="{FF2B5EF4-FFF2-40B4-BE49-F238E27FC236}">
                <a16:creationId xmlns:a16="http://schemas.microsoft.com/office/drawing/2014/main" id="{2C357BCB-A737-4450-88B1-BC5AC5218ED5}"/>
              </a:ext>
            </a:extLst>
          </p:cNvPr>
          <p:cNvSpPr/>
          <p:nvPr/>
        </p:nvSpPr>
        <p:spPr>
          <a:xfrm>
            <a:off x="6159018" y="4580918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29" name="Shape 19">
            <a:extLst>
              <a:ext uri="{FF2B5EF4-FFF2-40B4-BE49-F238E27FC236}">
                <a16:creationId xmlns:a16="http://schemas.microsoft.com/office/drawing/2014/main" id="{8DDA70D6-D351-4220-844A-37391DC5B853}"/>
              </a:ext>
            </a:extLst>
          </p:cNvPr>
          <p:cNvSpPr/>
          <p:nvPr/>
        </p:nvSpPr>
        <p:spPr>
          <a:xfrm>
            <a:off x="6159018" y="4776920"/>
            <a:ext cx="5374336" cy="12703"/>
          </a:xfrm>
          <a:prstGeom prst="rect">
            <a:avLst/>
          </a:prstGeom>
          <a:solidFill>
            <a:srgbClr val="C9907C"/>
          </a:solidFill>
          <a:ln/>
        </p:spPr>
      </p:sp>
      <p:sp>
        <p:nvSpPr>
          <p:cNvPr id="30" name="Text 20">
            <a:extLst>
              <a:ext uri="{FF2B5EF4-FFF2-40B4-BE49-F238E27FC236}">
                <a16:creationId xmlns:a16="http://schemas.microsoft.com/office/drawing/2014/main" id="{7BD9A7F5-838C-46B2-98C6-0C227D3E58C1}"/>
              </a:ext>
            </a:extLst>
          </p:cNvPr>
          <p:cNvSpPr/>
          <p:nvPr/>
        </p:nvSpPr>
        <p:spPr>
          <a:xfrm>
            <a:off x="6529635" y="4572141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Анализ вариантов</a:t>
            </a:r>
            <a:endParaRPr lang="en-US" sz="1400" dirty="0">
              <a:latin typeface="+mn-lt"/>
            </a:endParaRPr>
          </a:p>
        </p:txBody>
      </p:sp>
      <p:sp>
        <p:nvSpPr>
          <p:cNvPr id="31" name="Text 21">
            <a:extLst>
              <a:ext uri="{FF2B5EF4-FFF2-40B4-BE49-F238E27FC236}">
                <a16:creationId xmlns:a16="http://schemas.microsoft.com/office/drawing/2014/main" id="{2300A329-1980-404E-BF58-2C0A62A7F131}"/>
              </a:ext>
            </a:extLst>
          </p:cNvPr>
          <p:cNvSpPr/>
          <p:nvPr/>
        </p:nvSpPr>
        <p:spPr>
          <a:xfrm>
            <a:off x="6169025" y="4981012"/>
            <a:ext cx="5374336" cy="39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Сравнить варианты цепочек по срокам, начальной сумме списания и эффективному курсу</a:t>
            </a:r>
            <a:endParaRPr lang="en-US" sz="1400" dirty="0">
              <a:latin typeface="+mn-lt"/>
            </a:endParaRPr>
          </a:p>
        </p:txBody>
      </p:sp>
      <p:sp>
        <p:nvSpPr>
          <p:cNvPr id="32" name="Text 22">
            <a:extLst>
              <a:ext uri="{FF2B5EF4-FFF2-40B4-BE49-F238E27FC236}">
                <a16:creationId xmlns:a16="http://schemas.microsoft.com/office/drawing/2014/main" id="{E0C758F1-E1A7-42E6-8481-AEF8726EEC84}"/>
              </a:ext>
            </a:extLst>
          </p:cNvPr>
          <p:cNvSpPr/>
          <p:nvPr/>
        </p:nvSpPr>
        <p:spPr>
          <a:xfrm>
            <a:off x="661821" y="5601236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33" name="Shape 23">
            <a:extLst>
              <a:ext uri="{FF2B5EF4-FFF2-40B4-BE49-F238E27FC236}">
                <a16:creationId xmlns:a16="http://schemas.microsoft.com/office/drawing/2014/main" id="{B435BDBA-17AC-4D33-B6E3-A17103920EDD}"/>
              </a:ext>
            </a:extLst>
          </p:cNvPr>
          <p:cNvSpPr/>
          <p:nvPr/>
        </p:nvSpPr>
        <p:spPr>
          <a:xfrm>
            <a:off x="661821" y="5797239"/>
            <a:ext cx="5374336" cy="12703"/>
          </a:xfrm>
          <a:prstGeom prst="rect">
            <a:avLst/>
          </a:prstGeom>
          <a:solidFill>
            <a:srgbClr val="B3BDB5"/>
          </a:solidFill>
          <a:ln/>
        </p:spPr>
      </p:sp>
      <p:sp>
        <p:nvSpPr>
          <p:cNvPr id="34" name="Text 24">
            <a:extLst>
              <a:ext uri="{FF2B5EF4-FFF2-40B4-BE49-F238E27FC236}">
                <a16:creationId xmlns:a16="http://schemas.microsoft.com/office/drawing/2014/main" id="{A8FD3DBE-CC17-47AE-989F-017BBE03FB45}"/>
              </a:ext>
            </a:extLst>
          </p:cNvPr>
          <p:cNvSpPr/>
          <p:nvPr/>
        </p:nvSpPr>
        <p:spPr>
          <a:xfrm>
            <a:off x="985019" y="5605850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Выбор шаблона</a:t>
            </a:r>
            <a:endParaRPr lang="en-US" sz="1400" dirty="0">
              <a:latin typeface="+mn-lt"/>
            </a:endParaRPr>
          </a:p>
        </p:txBody>
      </p:sp>
      <p:sp>
        <p:nvSpPr>
          <p:cNvPr id="35" name="Text 25">
            <a:extLst>
              <a:ext uri="{FF2B5EF4-FFF2-40B4-BE49-F238E27FC236}">
                <a16:creationId xmlns:a16="http://schemas.microsoft.com/office/drawing/2014/main" id="{6658EE50-AC51-4856-86AB-587C2FAD8CE1}"/>
              </a:ext>
            </a:extLst>
          </p:cNvPr>
          <p:cNvSpPr/>
          <p:nvPr/>
        </p:nvSpPr>
        <p:spPr>
          <a:xfrm>
            <a:off x="672498" y="5989124"/>
            <a:ext cx="5374336" cy="392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Выбрать/подобрать вариант по шаблону цепочки платежей или вариант через платежного агента</a:t>
            </a:r>
            <a:endParaRPr lang="en-US" sz="1400" dirty="0">
              <a:latin typeface="+mn-lt"/>
            </a:endParaRPr>
          </a:p>
        </p:txBody>
      </p:sp>
      <p:sp>
        <p:nvSpPr>
          <p:cNvPr id="36" name="Text 26">
            <a:extLst>
              <a:ext uri="{FF2B5EF4-FFF2-40B4-BE49-F238E27FC236}">
                <a16:creationId xmlns:a16="http://schemas.microsoft.com/office/drawing/2014/main" id="{41A0F630-6651-4FCD-8134-27CF63164640}"/>
              </a:ext>
            </a:extLst>
          </p:cNvPr>
          <p:cNvSpPr/>
          <p:nvPr/>
        </p:nvSpPr>
        <p:spPr>
          <a:xfrm>
            <a:off x="6159018" y="5601236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400" dirty="0">
              <a:latin typeface="+mn-lt"/>
            </a:endParaRPr>
          </a:p>
        </p:txBody>
      </p:sp>
      <p:sp>
        <p:nvSpPr>
          <p:cNvPr id="37" name="Shape 27">
            <a:extLst>
              <a:ext uri="{FF2B5EF4-FFF2-40B4-BE49-F238E27FC236}">
                <a16:creationId xmlns:a16="http://schemas.microsoft.com/office/drawing/2014/main" id="{688779E3-2323-4764-8152-13A7E939E604}"/>
              </a:ext>
            </a:extLst>
          </p:cNvPr>
          <p:cNvSpPr/>
          <p:nvPr/>
        </p:nvSpPr>
        <p:spPr>
          <a:xfrm>
            <a:off x="6159018" y="5797239"/>
            <a:ext cx="5374336" cy="12703"/>
          </a:xfrm>
          <a:prstGeom prst="rect">
            <a:avLst/>
          </a:prstGeom>
          <a:solidFill>
            <a:srgbClr val="FCC451"/>
          </a:solidFill>
          <a:ln/>
        </p:spPr>
      </p:sp>
      <p:sp>
        <p:nvSpPr>
          <p:cNvPr id="38" name="Text 28">
            <a:extLst>
              <a:ext uri="{FF2B5EF4-FFF2-40B4-BE49-F238E27FC236}">
                <a16:creationId xmlns:a16="http://schemas.microsoft.com/office/drawing/2014/main" id="{FB9F15C3-C6B2-4D11-9D72-586B6EF51423}"/>
              </a:ext>
            </a:extLst>
          </p:cNvPr>
          <p:cNvSpPr/>
          <p:nvPr/>
        </p:nvSpPr>
        <p:spPr>
          <a:xfrm>
            <a:off x="6529635" y="5596099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Обработка</a:t>
            </a:r>
            <a:endParaRPr lang="en-US" sz="1400" dirty="0">
              <a:latin typeface="+mn-lt"/>
            </a:endParaRPr>
          </a:p>
        </p:txBody>
      </p:sp>
      <p:sp>
        <p:nvSpPr>
          <p:cNvPr id="39" name="Text 29">
            <a:extLst>
              <a:ext uri="{FF2B5EF4-FFF2-40B4-BE49-F238E27FC236}">
                <a16:creationId xmlns:a16="http://schemas.microsoft.com/office/drawing/2014/main" id="{2416785D-F0B1-4FFD-AF5F-DAAC32D34D93}"/>
              </a:ext>
            </a:extLst>
          </p:cNvPr>
          <p:cNvSpPr/>
          <p:nvPr/>
        </p:nvSpPr>
        <p:spPr>
          <a:xfrm>
            <a:off x="6148342" y="5989124"/>
            <a:ext cx="5374336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 создаст связанные заявки, которые будут исполнены последовательно</a:t>
            </a:r>
            <a:endParaRPr lang="en-US" sz="1400" dirty="0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44AFE6A-E462-4CE8-8AF1-A3147B82D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837" y="1775385"/>
            <a:ext cx="340148" cy="3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Shape 3">
            <a:extLst>
              <a:ext uri="{FF2B5EF4-FFF2-40B4-BE49-F238E27FC236}">
                <a16:creationId xmlns:a16="http://schemas.microsoft.com/office/drawing/2014/main" id="{6F62739A-9163-47CB-B264-40644D02D274}"/>
              </a:ext>
            </a:extLst>
          </p:cNvPr>
          <p:cNvSpPr/>
          <p:nvPr/>
        </p:nvSpPr>
        <p:spPr>
          <a:xfrm>
            <a:off x="655469" y="1778437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47" name="Shape 5">
            <a:extLst>
              <a:ext uri="{FF2B5EF4-FFF2-40B4-BE49-F238E27FC236}">
                <a16:creationId xmlns:a16="http://schemas.microsoft.com/office/drawing/2014/main" id="{6C80EA8D-437B-4F7C-B487-1242BE5C4B47}"/>
              </a:ext>
            </a:extLst>
          </p:cNvPr>
          <p:cNvSpPr/>
          <p:nvPr/>
        </p:nvSpPr>
        <p:spPr>
          <a:xfrm>
            <a:off x="655469" y="2148888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09C9B2-D5FC-457B-8274-8BA91C700265}"/>
              </a:ext>
            </a:extLst>
          </p:cNvPr>
          <p:cNvSpPr txBox="1"/>
          <p:nvPr/>
        </p:nvSpPr>
        <p:spPr>
          <a:xfrm>
            <a:off x="913048" y="2130849"/>
            <a:ext cx="6097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+mn-lt"/>
              </a:rPr>
              <a:t>Нужны посредники для конвертации</a:t>
            </a:r>
          </a:p>
        </p:txBody>
      </p:sp>
    </p:spTree>
    <p:extLst>
      <p:ext uri="{BB962C8B-B14F-4D97-AF65-F5344CB8AC3E}">
        <p14:creationId xmlns:p14="http://schemas.microsoft.com/office/powerpoint/2010/main" val="320027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76" y="0"/>
            <a:ext cx="12194822" cy="1845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CC6A97-8092-44CE-9985-304A07A101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931" y="1598272"/>
            <a:ext cx="9049916" cy="271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 0">
            <a:extLst>
              <a:ext uri="{FF2B5EF4-FFF2-40B4-BE49-F238E27FC236}">
                <a16:creationId xmlns:a16="http://schemas.microsoft.com/office/drawing/2014/main" id="{C00A105B-5281-4E3E-8B6A-8C4CA229CFE5}"/>
              </a:ext>
            </a:extLst>
          </p:cNvPr>
          <p:cNvSpPr/>
          <p:nvPr/>
        </p:nvSpPr>
        <p:spPr>
          <a:xfrm>
            <a:off x="625475" y="405458"/>
            <a:ext cx="7812030" cy="3903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altLang="ru-RU" sz="3200" dirty="0">
                <a:latin typeface="+mj-lt"/>
              </a:rPr>
              <a:t>Оплата по цепочке платежей</a:t>
            </a:r>
            <a:endParaRPr lang="en-US" sz="3200" dirty="0">
              <a:latin typeface="+mj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A2FFA6-E58F-4C78-B436-22ABAE412D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" b="8157"/>
          <a:stretch/>
        </p:blipFill>
        <p:spPr>
          <a:xfrm>
            <a:off x="1015163" y="4365898"/>
            <a:ext cx="10538991" cy="237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D15606-E7D9-4F3E-A221-BEF7CC93BF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46"/>
          <a:stretch/>
        </p:blipFill>
        <p:spPr>
          <a:xfrm>
            <a:off x="6113629" y="1110368"/>
            <a:ext cx="5816607" cy="2520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7D41A4-B2D6-445D-A0D8-1935CFD3C0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837" y="2877231"/>
            <a:ext cx="7147161" cy="196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24979" y="578960"/>
            <a:ext cx="9144496" cy="43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Анализ вариантов способов оплаты по цепочкам </a:t>
            </a:r>
          </a:p>
        </p:txBody>
      </p:sp>
      <p:sp>
        <p:nvSpPr>
          <p:cNvPr id="4" name="Shape 2"/>
          <p:cNvSpPr/>
          <p:nvPr/>
        </p:nvSpPr>
        <p:spPr>
          <a:xfrm>
            <a:off x="696988" y="1580425"/>
            <a:ext cx="5043563" cy="4626550"/>
          </a:xfrm>
          <a:prstGeom prst="roundRect">
            <a:avLst>
              <a:gd name="adj" fmla="val 1977"/>
            </a:avLst>
          </a:prstGeom>
          <a:solidFill>
            <a:srgbClr val="FFFCFA"/>
          </a:solidFill>
          <a:ln/>
        </p:spPr>
      </p:sp>
      <p:sp>
        <p:nvSpPr>
          <p:cNvPr id="5" name="Shape 3"/>
          <p:cNvSpPr/>
          <p:nvPr/>
        </p:nvSpPr>
        <p:spPr>
          <a:xfrm>
            <a:off x="696988" y="1561370"/>
            <a:ext cx="5043563" cy="76218"/>
          </a:xfrm>
          <a:prstGeom prst="roundRect">
            <a:avLst>
              <a:gd name="adj" fmla="val 77185"/>
            </a:avLst>
          </a:prstGeom>
          <a:solidFill>
            <a:srgbClr val="835E54"/>
          </a:solidFill>
          <a:ln/>
        </p:spPr>
      </p:sp>
      <p:sp>
        <p:nvSpPr>
          <p:cNvPr id="6" name="Shape 4"/>
          <p:cNvSpPr/>
          <p:nvPr/>
        </p:nvSpPr>
        <p:spPr>
          <a:xfrm>
            <a:off x="3008624" y="1370330"/>
            <a:ext cx="420190" cy="420190"/>
          </a:xfrm>
          <a:prstGeom prst="roundRect">
            <a:avLst>
              <a:gd name="adj" fmla="val 181389"/>
            </a:avLst>
          </a:prstGeom>
          <a:solidFill>
            <a:srgbClr val="835E54"/>
          </a:solidFill>
          <a:ln/>
        </p:spPr>
      </p:sp>
      <p:sp>
        <p:nvSpPr>
          <p:cNvPr id="7" name="Text 5"/>
          <p:cNvSpPr/>
          <p:nvPr/>
        </p:nvSpPr>
        <p:spPr>
          <a:xfrm>
            <a:off x="1345059" y="1930550"/>
            <a:ext cx="3494896" cy="21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Новая форма подбора способа оплаты</a:t>
            </a:r>
            <a:endParaRPr lang="en-US" sz="1600" dirty="0">
              <a:latin typeface="+mn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696913" y="2349500"/>
            <a:ext cx="4752601" cy="42015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FontTx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Подбор способов оплаты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цепочке платежей или через платежных агентов</a:t>
            </a:r>
            <a:endParaRPr lang="en-US" sz="1200" dirty="0">
              <a:latin typeface="+mn-lt"/>
            </a:endParaRPr>
          </a:p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Автоматический расчет суммы списания,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учитывая применимые комиссии и актуальные рыночные валютные курсы</a:t>
            </a:r>
          </a:p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FontTx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Остаток на счете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 определения доступности денежных средств для выполнения платежей</a:t>
            </a:r>
          </a:p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 сроков исполнения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всех этапов в цепочке платежа</a:t>
            </a:r>
          </a:p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 эффективного курса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–</a:t>
            </a: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средний обменный курс для данной цепочки платежа</a:t>
            </a:r>
          </a:p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 курсов на выбранную дату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для оценки потенциальных рисков</a:t>
            </a:r>
          </a:p>
          <a:p>
            <a:pPr marL="285807" indent="-285807">
              <a:lnSpc>
                <a:spcPts val="1750"/>
              </a:lnSpc>
              <a:spcBef>
                <a:spcPts val="1000"/>
              </a:spcBef>
              <a:buSzPct val="10000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Сортировка данных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 скорости исполнения, выгодности курса и другим критериям</a:t>
            </a:r>
          </a:p>
        </p:txBody>
      </p:sp>
      <p:sp>
        <p:nvSpPr>
          <p:cNvPr id="13" name="Shape 11"/>
          <p:cNvSpPr/>
          <p:nvPr/>
        </p:nvSpPr>
        <p:spPr>
          <a:xfrm>
            <a:off x="6167552" y="1580425"/>
            <a:ext cx="5043662" cy="1489329"/>
          </a:xfrm>
          <a:prstGeom prst="roundRect">
            <a:avLst>
              <a:gd name="adj" fmla="val 1977"/>
            </a:avLst>
          </a:prstGeom>
          <a:solidFill>
            <a:srgbClr val="FFFCFA"/>
          </a:solidFill>
          <a:ln/>
        </p:spPr>
      </p:sp>
      <p:sp>
        <p:nvSpPr>
          <p:cNvPr id="14" name="Shape 12"/>
          <p:cNvSpPr/>
          <p:nvPr/>
        </p:nvSpPr>
        <p:spPr>
          <a:xfrm>
            <a:off x="6167552" y="1561370"/>
            <a:ext cx="5043662" cy="76218"/>
          </a:xfrm>
          <a:prstGeom prst="roundRect">
            <a:avLst>
              <a:gd name="adj" fmla="val 77185"/>
            </a:avLst>
          </a:prstGeom>
          <a:solidFill>
            <a:srgbClr val="C9907C"/>
          </a:solidFill>
          <a:ln/>
        </p:spPr>
      </p:sp>
      <p:sp>
        <p:nvSpPr>
          <p:cNvPr id="15" name="Shape 13"/>
          <p:cNvSpPr/>
          <p:nvPr/>
        </p:nvSpPr>
        <p:spPr>
          <a:xfrm>
            <a:off x="8479289" y="1370330"/>
            <a:ext cx="420190" cy="420190"/>
          </a:xfrm>
          <a:prstGeom prst="roundRect">
            <a:avLst>
              <a:gd name="adj" fmla="val 181389"/>
            </a:avLst>
          </a:prstGeom>
          <a:solidFill>
            <a:srgbClr val="C9907C"/>
          </a:solidFill>
          <a:ln/>
        </p:spPr>
      </p:sp>
      <p:sp>
        <p:nvSpPr>
          <p:cNvPr id="16" name="Text 14"/>
          <p:cNvSpPr/>
          <p:nvPr/>
        </p:nvSpPr>
        <p:spPr>
          <a:xfrm>
            <a:off x="6326636" y="1930550"/>
            <a:ext cx="4725494" cy="4376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09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Шаблоны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цепочек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платежей</a:t>
            </a:r>
            <a:endParaRPr lang="en-US" sz="1600" dirty="0">
              <a:latin typeface="+mn-lt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186608" y="2334849"/>
            <a:ext cx="5311579" cy="1094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Автоматическое формирование названия шаблона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отражающего цель, участников и маршрут цепочки</a:t>
            </a:r>
          </a:p>
          <a:p>
            <a:pPr marL="285807" indent="-285807">
              <a:lnSpc>
                <a:spcPts val="175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Автозаполнение полей для операций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 целью минимизации ошибок при построении цепочки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A7105F-CD40-4912-A10D-5B8B40453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514" y="3362716"/>
            <a:ext cx="6786875" cy="3819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365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6">
            <a:extLst>
              <a:ext uri="{FF2B5EF4-FFF2-40B4-BE49-F238E27FC236}">
                <a16:creationId xmlns:a16="http://schemas.microsoft.com/office/drawing/2014/main" id="{5BAC4E03-C4FC-4C0B-B2DB-F21EB816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765" y="1629594"/>
            <a:ext cx="5243512" cy="350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Рисунок 13">
            <a:extLst>
              <a:ext uri="{FF2B5EF4-FFF2-40B4-BE49-F238E27FC236}">
                <a16:creationId xmlns:a16="http://schemas.microsoft.com/office/drawing/2014/main" id="{CCE595D6-AD38-4237-9C26-38736F431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02" y="2421756"/>
            <a:ext cx="597535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BD5619B-9A8E-4139-8622-3BA8ADD7450F}"/>
              </a:ext>
            </a:extLst>
          </p:cNvPr>
          <p:cNvSpPr/>
          <p:nvPr/>
        </p:nvSpPr>
        <p:spPr bwMode="auto">
          <a:xfrm>
            <a:off x="6069301" y="4245390"/>
            <a:ext cx="6004950" cy="2444994"/>
          </a:xfrm>
          <a:prstGeom prst="rect">
            <a:avLst/>
          </a:prstGeom>
          <a:solidFill>
            <a:srgbClr val="FFFCFA">
              <a:alpha val="78000"/>
            </a:srgbClr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81000" marR="0" indent="-381000" algn="l" defTabSz="914400" rtl="0" eaLnBrk="1" fontAlgn="base" latinLnBrk="0" hangingPunct="1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Pct val="120000"/>
              <a:buFontTx/>
              <a:buBlip>
                <a:blip r:embed="rId5"/>
              </a:buBlip>
              <a:tabLst/>
            </a:pP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</a:endParaRPr>
          </a:p>
        </p:txBody>
      </p:sp>
      <p:sp>
        <p:nvSpPr>
          <p:cNvPr id="2" name="Text 0"/>
          <p:cNvSpPr/>
          <p:nvPr/>
        </p:nvSpPr>
        <p:spPr>
          <a:xfrm>
            <a:off x="701537" y="250024"/>
            <a:ext cx="10297218" cy="9011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626"/>
              </a:lnSpc>
            </a:pPr>
            <a:r>
              <a:rPr lang="en-US" sz="2800" dirty="0">
                <a:latin typeface="+mj-lt"/>
                <a:ea typeface="Crimson Pro Bold" pitchFamily="34" charset="-122"/>
                <a:cs typeface="Crimson Pro Bold" pitchFamily="34" charset="-120"/>
              </a:rPr>
              <a:t>От новых способов оплаты — к расчету комиссий и оценке сроков</a:t>
            </a:r>
            <a:endParaRPr lang="en-US" sz="280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821" y="1448463"/>
            <a:ext cx="5573216" cy="4201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400" dirty="0" err="1">
                <a:latin typeface="Futura PT Demi"/>
                <a:ea typeface="Open Sans" pitchFamily="34" charset="-122"/>
                <a:cs typeface="Open Sans" pitchFamily="34" charset="-120"/>
              </a:rPr>
              <a:t>При</a:t>
            </a:r>
            <a:r>
              <a:rPr lang="en-US" sz="1400" dirty="0">
                <a:latin typeface="Futura PT Demi"/>
                <a:ea typeface="Open Sans" pitchFamily="34" charset="-122"/>
                <a:cs typeface="Open Sans" pitchFamily="34" charset="-120"/>
              </a:rPr>
              <a:t> выборе способа оплаты (напрямую, через агента или по цепочке) требуется знать:</a:t>
            </a:r>
            <a:endParaRPr lang="en-US" sz="1400" dirty="0">
              <a:latin typeface="Futura PT Demi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30624" y="2262583"/>
            <a:ext cx="2918487" cy="331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600" b="1" dirty="0">
                <a:latin typeface="Futura PT Demi"/>
                <a:ea typeface="Open Sans" pitchFamily="34" charset="-122"/>
                <a:cs typeface="Open Sans" pitchFamily="34" charset="-120"/>
              </a:rPr>
              <a:t>Стоимость каждого варианта</a:t>
            </a:r>
            <a:endParaRPr lang="en-US" sz="1600" dirty="0">
              <a:latin typeface="Futura PT Demi"/>
            </a:endParaRPr>
          </a:p>
        </p:txBody>
      </p:sp>
      <p:sp>
        <p:nvSpPr>
          <p:cNvPr id="7" name="Text 3"/>
          <p:cNvSpPr/>
          <p:nvPr/>
        </p:nvSpPr>
        <p:spPr>
          <a:xfrm>
            <a:off x="1130624" y="2616822"/>
            <a:ext cx="2630455" cy="253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600" b="1" dirty="0">
                <a:latin typeface="Futura PT Demi"/>
                <a:ea typeface="Open Sans" pitchFamily="34" charset="-122"/>
                <a:cs typeface="Open Sans" pitchFamily="34" charset="-120"/>
              </a:rPr>
              <a:t>Сроки исполнения платежа</a:t>
            </a:r>
            <a:endParaRPr lang="en-US" sz="1600" dirty="0">
              <a:latin typeface="Futura PT Demi"/>
            </a:endParaRPr>
          </a:p>
        </p:txBody>
      </p:sp>
      <p:sp>
        <p:nvSpPr>
          <p:cNvPr id="8" name="Text 4"/>
          <p:cNvSpPr/>
          <p:nvPr/>
        </p:nvSpPr>
        <p:spPr>
          <a:xfrm>
            <a:off x="671085" y="3242235"/>
            <a:ext cx="5425698" cy="4409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600" b="1" dirty="0">
                <a:latin typeface="Futura PT Demi"/>
                <a:ea typeface="Open Sans" pitchFamily="34" charset="-122"/>
                <a:cs typeface="Open Sans" pitchFamily="34" charset="-120"/>
              </a:rPr>
              <a:t>Новые инструменты позволяют прогнозировать оба параметра:</a:t>
            </a:r>
            <a:endParaRPr lang="en-US" sz="1600" b="1" dirty="0">
              <a:latin typeface="Futura PT Demi"/>
            </a:endParaRPr>
          </a:p>
        </p:txBody>
      </p:sp>
      <p:sp>
        <p:nvSpPr>
          <p:cNvPr id="9" name="Shape 5"/>
          <p:cNvSpPr/>
          <p:nvPr/>
        </p:nvSpPr>
        <p:spPr>
          <a:xfrm>
            <a:off x="3221485" y="3675073"/>
            <a:ext cx="12703" cy="2650647"/>
          </a:xfrm>
          <a:prstGeom prst="roundRect">
            <a:avLst>
              <a:gd name="adj" fmla="val 355535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26" name="Text 22"/>
          <p:cNvSpPr/>
          <p:nvPr/>
        </p:nvSpPr>
        <p:spPr>
          <a:xfrm>
            <a:off x="6285482" y="4491254"/>
            <a:ext cx="2171326" cy="288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600" b="1" dirty="0">
                <a:latin typeface="Futura PT Demi"/>
                <a:ea typeface="Open Sans" pitchFamily="34" charset="-122"/>
                <a:cs typeface="Open Sans" pitchFamily="34" charset="-120"/>
              </a:rPr>
              <a:t>Преимущества:</a:t>
            </a:r>
            <a:endParaRPr lang="en-US" sz="1600" dirty="0">
              <a:latin typeface="Futura PT Demi"/>
            </a:endParaRPr>
          </a:p>
        </p:txBody>
      </p:sp>
      <p:sp>
        <p:nvSpPr>
          <p:cNvPr id="29" name="Shape 24"/>
          <p:cNvSpPr/>
          <p:nvPr/>
        </p:nvSpPr>
        <p:spPr>
          <a:xfrm>
            <a:off x="6235037" y="4754427"/>
            <a:ext cx="215056" cy="215056"/>
          </a:xfrm>
          <a:prstGeom prst="roundRect">
            <a:avLst>
              <a:gd name="adj" fmla="val 21001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</p:sp>
      <p:sp>
        <p:nvSpPr>
          <p:cNvPr id="30" name="Text 25"/>
          <p:cNvSpPr/>
          <p:nvPr/>
        </p:nvSpPr>
        <p:spPr>
          <a:xfrm>
            <a:off x="6275329" y="4777898"/>
            <a:ext cx="134374" cy="16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42"/>
              </a:lnSpc>
            </a:pPr>
            <a:endParaRPr lang="en-US" sz="1400" dirty="0">
              <a:latin typeface="Futura PT Demi"/>
            </a:endParaRPr>
          </a:p>
        </p:txBody>
      </p:sp>
      <p:sp>
        <p:nvSpPr>
          <p:cNvPr id="31" name="Text 26"/>
          <p:cNvSpPr/>
          <p:nvPr/>
        </p:nvSpPr>
        <p:spPr>
          <a:xfrm>
            <a:off x="6557573" y="4797946"/>
            <a:ext cx="1808184" cy="167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Предварительная оценка</a:t>
            </a:r>
            <a:endParaRPr lang="en-US" sz="1400" dirty="0">
              <a:latin typeface="+mn-lt"/>
            </a:endParaRPr>
          </a:p>
        </p:txBody>
      </p:sp>
      <p:sp>
        <p:nvSpPr>
          <p:cNvPr id="32" name="Text 27"/>
          <p:cNvSpPr/>
          <p:nvPr/>
        </p:nvSpPr>
        <p:spPr>
          <a:xfrm>
            <a:off x="6557573" y="5073341"/>
            <a:ext cx="4982133" cy="172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стоимости и сроков каждого платежа</a:t>
            </a:r>
            <a:endParaRPr lang="en-US" sz="1400" dirty="0">
              <a:latin typeface="+mn-lt"/>
            </a:endParaRPr>
          </a:p>
        </p:txBody>
      </p:sp>
      <p:sp>
        <p:nvSpPr>
          <p:cNvPr id="35" name="Shape 29"/>
          <p:cNvSpPr/>
          <p:nvPr/>
        </p:nvSpPr>
        <p:spPr>
          <a:xfrm>
            <a:off x="6235037" y="5386696"/>
            <a:ext cx="215056" cy="215056"/>
          </a:xfrm>
          <a:prstGeom prst="roundRect">
            <a:avLst>
              <a:gd name="adj" fmla="val 21001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6275329" y="5410168"/>
            <a:ext cx="134374" cy="16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42"/>
              </a:lnSpc>
            </a:pPr>
            <a:endParaRPr lang="en-US" sz="1400" dirty="0">
              <a:latin typeface="Futura PT Demi"/>
            </a:endParaRPr>
          </a:p>
        </p:txBody>
      </p:sp>
      <p:sp>
        <p:nvSpPr>
          <p:cNvPr id="37" name="Text 31"/>
          <p:cNvSpPr/>
          <p:nvPr/>
        </p:nvSpPr>
        <p:spPr>
          <a:xfrm>
            <a:off x="6557573" y="5430214"/>
            <a:ext cx="1344130" cy="167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Прозрачность</a:t>
            </a:r>
            <a:endParaRPr lang="en-US" sz="1400" dirty="0">
              <a:latin typeface="+mn-lt"/>
            </a:endParaRPr>
          </a:p>
        </p:txBody>
      </p:sp>
      <p:sp>
        <p:nvSpPr>
          <p:cNvPr id="38" name="Text 32"/>
          <p:cNvSpPr/>
          <p:nvPr/>
        </p:nvSpPr>
        <p:spPr>
          <a:xfrm>
            <a:off x="6557573" y="5705610"/>
            <a:ext cx="4982133" cy="172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расчетов и удобство контроля</a:t>
            </a:r>
            <a:endParaRPr lang="en-US" sz="1400" dirty="0">
              <a:latin typeface="+mn-lt"/>
            </a:endParaRPr>
          </a:p>
        </p:txBody>
      </p:sp>
      <p:sp>
        <p:nvSpPr>
          <p:cNvPr id="41" name="Shape 34"/>
          <p:cNvSpPr/>
          <p:nvPr/>
        </p:nvSpPr>
        <p:spPr>
          <a:xfrm>
            <a:off x="6235037" y="6018966"/>
            <a:ext cx="215056" cy="215056"/>
          </a:xfrm>
          <a:prstGeom prst="roundRect">
            <a:avLst>
              <a:gd name="adj" fmla="val 21001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</p:sp>
      <p:sp>
        <p:nvSpPr>
          <p:cNvPr id="42" name="Text 35"/>
          <p:cNvSpPr/>
          <p:nvPr/>
        </p:nvSpPr>
        <p:spPr>
          <a:xfrm>
            <a:off x="6275329" y="6042437"/>
            <a:ext cx="134374" cy="168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042"/>
              </a:lnSpc>
            </a:pPr>
            <a:endParaRPr lang="en-US" sz="1400" dirty="0">
              <a:latin typeface="Futura PT Demi"/>
            </a:endParaRPr>
          </a:p>
        </p:txBody>
      </p:sp>
      <p:sp>
        <p:nvSpPr>
          <p:cNvPr id="43" name="Text 36"/>
          <p:cNvSpPr/>
          <p:nvPr/>
        </p:nvSpPr>
        <p:spPr>
          <a:xfrm>
            <a:off x="6557573" y="6062483"/>
            <a:ext cx="1344130" cy="167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400" b="1" dirty="0">
                <a:latin typeface="+mn-lt"/>
                <a:ea typeface="Crimson Pro Bold" pitchFamily="34" charset="-122"/>
                <a:cs typeface="Crimson Pro Bold" pitchFamily="34" charset="-120"/>
              </a:rPr>
              <a:t>Снижение затрат</a:t>
            </a:r>
            <a:endParaRPr lang="en-US" sz="1400" dirty="0">
              <a:latin typeface="+mn-lt"/>
            </a:endParaRPr>
          </a:p>
        </p:txBody>
      </p:sp>
      <p:sp>
        <p:nvSpPr>
          <p:cNvPr id="44" name="Text 37"/>
          <p:cNvSpPr/>
          <p:nvPr/>
        </p:nvSpPr>
        <p:spPr>
          <a:xfrm>
            <a:off x="6557573" y="6337879"/>
            <a:ext cx="4982133" cy="17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минимизация ошибок и повышение эффективности планирования</a:t>
            </a:r>
            <a:endParaRPr lang="en-US" sz="1400" dirty="0">
              <a:latin typeface="+mn-lt"/>
            </a:endParaRPr>
          </a:p>
        </p:txBody>
      </p:sp>
      <p:sp>
        <p:nvSpPr>
          <p:cNvPr id="50" name="Text 9">
            <a:extLst>
              <a:ext uri="{FF2B5EF4-FFF2-40B4-BE49-F238E27FC236}">
                <a16:creationId xmlns:a16="http://schemas.microsoft.com/office/drawing/2014/main" id="{7C7DE013-49D5-4E7C-859B-11BADA3508DB}"/>
              </a:ext>
            </a:extLst>
          </p:cNvPr>
          <p:cNvSpPr/>
          <p:nvPr/>
        </p:nvSpPr>
        <p:spPr>
          <a:xfrm>
            <a:off x="697210" y="3921976"/>
            <a:ext cx="83760" cy="104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51" name="Shape 10">
            <a:extLst>
              <a:ext uri="{FF2B5EF4-FFF2-40B4-BE49-F238E27FC236}">
                <a16:creationId xmlns:a16="http://schemas.microsoft.com/office/drawing/2014/main" id="{E897624C-7C79-4893-BB8A-2039498849DD}"/>
              </a:ext>
            </a:extLst>
          </p:cNvPr>
          <p:cNvSpPr/>
          <p:nvPr/>
        </p:nvSpPr>
        <p:spPr>
          <a:xfrm>
            <a:off x="697210" y="4051585"/>
            <a:ext cx="5220000" cy="12703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52" name="Text 11">
            <a:extLst>
              <a:ext uri="{FF2B5EF4-FFF2-40B4-BE49-F238E27FC236}">
                <a16:creationId xmlns:a16="http://schemas.microsoft.com/office/drawing/2014/main" id="{40263BB9-7C67-426D-B65A-FFF98B92CB78}"/>
              </a:ext>
            </a:extLst>
          </p:cNvPr>
          <p:cNvSpPr/>
          <p:nvPr/>
        </p:nvSpPr>
        <p:spPr>
          <a:xfrm>
            <a:off x="697210" y="4118872"/>
            <a:ext cx="5220000" cy="134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Тарифные планы банка определяют стоимость операций и валют</a:t>
            </a:r>
          </a:p>
        </p:txBody>
      </p:sp>
      <p:sp>
        <p:nvSpPr>
          <p:cNvPr id="53" name="Text 12">
            <a:extLst>
              <a:ext uri="{FF2B5EF4-FFF2-40B4-BE49-F238E27FC236}">
                <a16:creationId xmlns:a16="http://schemas.microsoft.com/office/drawing/2014/main" id="{203F8DBE-BE01-43B2-B173-819594218B70}"/>
              </a:ext>
            </a:extLst>
          </p:cNvPr>
          <p:cNvSpPr/>
          <p:nvPr/>
        </p:nvSpPr>
        <p:spPr>
          <a:xfrm>
            <a:off x="696913" y="4724889"/>
            <a:ext cx="83760" cy="104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54" name="Shape 13">
            <a:extLst>
              <a:ext uri="{FF2B5EF4-FFF2-40B4-BE49-F238E27FC236}">
                <a16:creationId xmlns:a16="http://schemas.microsoft.com/office/drawing/2014/main" id="{7172A2AA-AFFA-4011-B0B1-21A116C8125D}"/>
              </a:ext>
            </a:extLst>
          </p:cNvPr>
          <p:cNvSpPr/>
          <p:nvPr/>
        </p:nvSpPr>
        <p:spPr>
          <a:xfrm>
            <a:off x="696913" y="4854499"/>
            <a:ext cx="5220000" cy="12703"/>
          </a:xfrm>
          <a:prstGeom prst="rect">
            <a:avLst/>
          </a:prstGeom>
          <a:solidFill>
            <a:srgbClr val="C9907C"/>
          </a:solidFill>
          <a:ln/>
        </p:spPr>
      </p:sp>
      <p:sp>
        <p:nvSpPr>
          <p:cNvPr id="55" name="Text 14">
            <a:extLst>
              <a:ext uri="{FF2B5EF4-FFF2-40B4-BE49-F238E27FC236}">
                <a16:creationId xmlns:a16="http://schemas.microsoft.com/office/drawing/2014/main" id="{5C78B2FA-2957-457A-8AD1-44647269042B}"/>
              </a:ext>
            </a:extLst>
          </p:cNvPr>
          <p:cNvSpPr/>
          <p:nvPr/>
        </p:nvSpPr>
        <p:spPr>
          <a:xfrm>
            <a:off x="696913" y="4921785"/>
            <a:ext cx="5543940" cy="134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 автоматически рассчитывает сроки и комиссию по выбранному плану</a:t>
            </a:r>
            <a:endParaRPr lang="en-US" sz="1400" dirty="0">
              <a:latin typeface="+mn-lt"/>
            </a:endParaRPr>
          </a:p>
        </p:txBody>
      </p:sp>
      <p:sp>
        <p:nvSpPr>
          <p:cNvPr id="56" name="Text 15">
            <a:extLst>
              <a:ext uri="{FF2B5EF4-FFF2-40B4-BE49-F238E27FC236}">
                <a16:creationId xmlns:a16="http://schemas.microsoft.com/office/drawing/2014/main" id="{828D4FBE-6DED-4A95-9459-A6734B5D8B49}"/>
              </a:ext>
            </a:extLst>
          </p:cNvPr>
          <p:cNvSpPr/>
          <p:nvPr/>
        </p:nvSpPr>
        <p:spPr>
          <a:xfrm>
            <a:off x="689274" y="5490698"/>
            <a:ext cx="83760" cy="104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57" name="Shape 16">
            <a:extLst>
              <a:ext uri="{FF2B5EF4-FFF2-40B4-BE49-F238E27FC236}">
                <a16:creationId xmlns:a16="http://schemas.microsoft.com/office/drawing/2014/main" id="{D167B4F8-CF87-429C-9984-2ADD1694A439}"/>
              </a:ext>
            </a:extLst>
          </p:cNvPr>
          <p:cNvSpPr/>
          <p:nvPr/>
        </p:nvSpPr>
        <p:spPr>
          <a:xfrm>
            <a:off x="689274" y="5620308"/>
            <a:ext cx="5220000" cy="12703"/>
          </a:xfrm>
          <a:prstGeom prst="rect">
            <a:avLst/>
          </a:prstGeom>
          <a:solidFill>
            <a:srgbClr val="B3BDB5"/>
          </a:solidFill>
          <a:ln/>
        </p:spPr>
      </p:sp>
      <p:sp>
        <p:nvSpPr>
          <p:cNvPr id="58" name="Text 17">
            <a:extLst>
              <a:ext uri="{FF2B5EF4-FFF2-40B4-BE49-F238E27FC236}">
                <a16:creationId xmlns:a16="http://schemas.microsoft.com/office/drawing/2014/main" id="{1CB4DBCB-8213-4AF3-8345-CBAAFCC09F75}"/>
              </a:ext>
            </a:extLst>
          </p:cNvPr>
          <p:cNvSpPr/>
          <p:nvPr/>
        </p:nvSpPr>
        <p:spPr>
          <a:xfrm>
            <a:off x="689274" y="5687594"/>
            <a:ext cx="5543940" cy="134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 агентских платежей комиссия рассчитывается по условиям договора</a:t>
            </a:r>
            <a:endParaRPr lang="en-US" sz="1400" dirty="0">
              <a:latin typeface="+mn-lt"/>
            </a:endParaRPr>
          </a:p>
        </p:txBody>
      </p:sp>
      <p:sp>
        <p:nvSpPr>
          <p:cNvPr id="59" name="Text 18">
            <a:extLst>
              <a:ext uri="{FF2B5EF4-FFF2-40B4-BE49-F238E27FC236}">
                <a16:creationId xmlns:a16="http://schemas.microsoft.com/office/drawing/2014/main" id="{2ED4A458-4724-4DF3-999A-952FE1D9689F}"/>
              </a:ext>
            </a:extLst>
          </p:cNvPr>
          <p:cNvSpPr/>
          <p:nvPr/>
        </p:nvSpPr>
        <p:spPr>
          <a:xfrm>
            <a:off x="696913" y="6254316"/>
            <a:ext cx="83760" cy="104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04</a:t>
            </a:r>
            <a:endParaRPr lang="en-US" sz="1400" dirty="0">
              <a:latin typeface="+mn-lt"/>
            </a:endParaRPr>
          </a:p>
        </p:txBody>
      </p:sp>
      <p:sp>
        <p:nvSpPr>
          <p:cNvPr id="60" name="Shape 19">
            <a:extLst>
              <a:ext uri="{FF2B5EF4-FFF2-40B4-BE49-F238E27FC236}">
                <a16:creationId xmlns:a16="http://schemas.microsoft.com/office/drawing/2014/main" id="{54C4BED8-5C90-49C4-9B94-C4F1009DC09C}"/>
              </a:ext>
            </a:extLst>
          </p:cNvPr>
          <p:cNvSpPr/>
          <p:nvPr/>
        </p:nvSpPr>
        <p:spPr>
          <a:xfrm>
            <a:off x="696913" y="6383924"/>
            <a:ext cx="5220000" cy="12703"/>
          </a:xfrm>
          <a:prstGeom prst="rect">
            <a:avLst/>
          </a:prstGeom>
          <a:solidFill>
            <a:srgbClr val="FCC451"/>
          </a:solidFill>
          <a:ln/>
        </p:spPr>
      </p:sp>
      <p:sp>
        <p:nvSpPr>
          <p:cNvPr id="61" name="Text 20">
            <a:extLst>
              <a:ext uri="{FF2B5EF4-FFF2-40B4-BE49-F238E27FC236}">
                <a16:creationId xmlns:a16="http://schemas.microsoft.com/office/drawing/2014/main" id="{57A14F32-19D1-40D5-9F20-1E5528A86B31}"/>
              </a:ext>
            </a:extLst>
          </p:cNvPr>
          <p:cNvSpPr/>
          <p:nvPr/>
        </p:nvSpPr>
        <p:spPr>
          <a:xfrm>
            <a:off x="696913" y="6451211"/>
            <a:ext cx="5543940" cy="134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 комиссии отображается в Заявке на оплату</a:t>
            </a:r>
            <a:endParaRPr lang="en-US" sz="1400" dirty="0">
              <a:latin typeface="+mn-lt"/>
            </a:endParaRPr>
          </a:p>
        </p:txBody>
      </p:sp>
      <p:sp>
        <p:nvSpPr>
          <p:cNvPr id="66" name="Shape 3">
            <a:extLst>
              <a:ext uri="{FF2B5EF4-FFF2-40B4-BE49-F238E27FC236}">
                <a16:creationId xmlns:a16="http://schemas.microsoft.com/office/drawing/2014/main" id="{CDB57013-0F82-42E6-B605-F86C4B52A6E5}"/>
              </a:ext>
            </a:extLst>
          </p:cNvPr>
          <p:cNvSpPr/>
          <p:nvPr/>
        </p:nvSpPr>
        <p:spPr>
          <a:xfrm>
            <a:off x="725352" y="2179872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67" name="Shape 5">
            <a:extLst>
              <a:ext uri="{FF2B5EF4-FFF2-40B4-BE49-F238E27FC236}">
                <a16:creationId xmlns:a16="http://schemas.microsoft.com/office/drawing/2014/main" id="{630E0727-1BBD-4490-9F05-203E2E5A1872}"/>
              </a:ext>
            </a:extLst>
          </p:cNvPr>
          <p:cNvSpPr/>
          <p:nvPr/>
        </p:nvSpPr>
        <p:spPr>
          <a:xfrm>
            <a:off x="725352" y="2550323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5349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extLst>
              <a:ext uri="{FF2B5EF4-FFF2-40B4-BE49-F238E27FC236}">
                <a16:creationId xmlns:a16="http://schemas.microsoft.com/office/drawing/2014/main" id="{CE434A11-21FC-4D87-BE5E-C8FEA4DC8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624" y="104616"/>
            <a:ext cx="9362292" cy="1082074"/>
          </a:xfrm>
        </p:spPr>
        <p:txBody>
          <a:bodyPr/>
          <a:lstStyle/>
          <a:p>
            <a:r>
              <a:rPr lang="ru-RU" altLang="ru-RU" sz="2400" dirty="0"/>
              <a:t>Автоматизация перечисления средств подотчетным лицам по списку сотрудников</a:t>
            </a:r>
          </a:p>
        </p:txBody>
      </p:sp>
      <p:sp>
        <p:nvSpPr>
          <p:cNvPr id="37891" name="TextBox 4">
            <a:extLst>
              <a:ext uri="{FF2B5EF4-FFF2-40B4-BE49-F238E27FC236}">
                <a16:creationId xmlns:a16="http://schemas.microsoft.com/office/drawing/2014/main" id="{F0E66985-C223-4091-824E-A98D47C9A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65" y="1371502"/>
            <a:ext cx="10975321" cy="61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93" b="0">
                <a:solidFill>
                  <a:srgbClr val="404040"/>
                </a:solidFill>
              </a:rPr>
              <a:t>Раньше перечисление подотчетных средств выполнялось только по одному сотруднику, тогда как на практике требуется массовая обработка (например, командировочные)</a:t>
            </a:r>
            <a:endParaRPr lang="ru-RU" altLang="ru-RU" sz="1693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ADEA8-AFD7-4F5C-9894-084DEC6C1DAF}"/>
              </a:ext>
            </a:extLst>
          </p:cNvPr>
          <p:cNvSpPr txBox="1"/>
          <p:nvPr/>
        </p:nvSpPr>
        <p:spPr>
          <a:xfrm>
            <a:off x="705700" y="2209942"/>
            <a:ext cx="4172035" cy="3034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Реализация</a:t>
            </a:r>
          </a:p>
          <a:p>
            <a:pPr lvl="1">
              <a:defRPr/>
            </a:pPr>
            <a:r>
              <a:rPr lang="ru-RU" sz="1693" dirty="0">
                <a:solidFill>
                  <a:srgbClr val="404040"/>
                </a:solidFill>
              </a:rPr>
              <a:t>Для операции </a:t>
            </a:r>
            <a:r>
              <a:rPr lang="ru-RU" sz="1693" b="1" dirty="0">
                <a:solidFill>
                  <a:srgbClr val="404040"/>
                </a:solidFill>
              </a:rPr>
              <a:t>Перечисление подотчетному лицу</a:t>
            </a:r>
            <a:r>
              <a:rPr lang="ru-RU" sz="1693" dirty="0">
                <a:solidFill>
                  <a:srgbClr val="404040"/>
                </a:solidFill>
              </a:rPr>
              <a:t> добавлена опция </a:t>
            </a:r>
            <a:r>
              <a:rPr lang="ru-RU" sz="1693" b="1" dirty="0">
                <a:solidFill>
                  <a:srgbClr val="404040"/>
                </a:solidFill>
              </a:rPr>
              <a:t>Список сотрудников</a:t>
            </a:r>
          </a:p>
          <a:p>
            <a:pPr lvl="1">
              <a:defRPr/>
            </a:pPr>
            <a:r>
              <a:rPr lang="ru-RU" sz="1693" dirty="0">
                <a:solidFill>
                  <a:srgbClr val="404040"/>
                </a:solidFill>
              </a:rPr>
              <a:t>На вкладке </a:t>
            </a:r>
            <a:r>
              <a:rPr lang="ru-RU" sz="1693" b="1" dirty="0">
                <a:solidFill>
                  <a:srgbClr val="404040"/>
                </a:solidFill>
              </a:rPr>
              <a:t>Лицевые счета сотрудников</a:t>
            </a:r>
            <a:r>
              <a:rPr lang="ru-RU" sz="1693" dirty="0">
                <a:solidFill>
                  <a:srgbClr val="404040"/>
                </a:solidFill>
              </a:rPr>
              <a:t> указываются: сотрудники, их лицевые счета и суммы к перечислению</a:t>
            </a:r>
          </a:p>
          <a:p>
            <a:pPr lvl="1">
              <a:defRPr/>
            </a:pPr>
            <a:r>
              <a:rPr lang="ru-RU" sz="1693" dirty="0">
                <a:solidFill>
                  <a:srgbClr val="404040"/>
                </a:solidFill>
              </a:rPr>
              <a:t>При проведении автоматически создаются </a:t>
            </a:r>
            <a:r>
              <a:rPr lang="ru-RU" sz="1693" b="1" dirty="0">
                <a:solidFill>
                  <a:srgbClr val="404040"/>
                </a:solidFill>
              </a:rPr>
              <a:t>платежные позиции на каждого сотрудника</a:t>
            </a:r>
          </a:p>
        </p:txBody>
      </p:sp>
      <p:pic>
        <p:nvPicPr>
          <p:cNvPr id="37893" name="Рисунок 5">
            <a:extLst>
              <a:ext uri="{FF2B5EF4-FFF2-40B4-BE49-F238E27FC236}">
                <a16:creationId xmlns:a16="http://schemas.microsoft.com/office/drawing/2014/main" id="{16FDED9A-005C-4E65-9D0C-6B8295378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26" y="2189779"/>
            <a:ext cx="6534449" cy="3815822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94BAB-E771-4368-AF3C-71F83EC16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007" y="5094383"/>
            <a:ext cx="8103394" cy="1700929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sp>
        <p:nvSpPr>
          <p:cNvPr id="9" name="Shape 13">
            <a:extLst>
              <a:ext uri="{FF2B5EF4-FFF2-40B4-BE49-F238E27FC236}">
                <a16:creationId xmlns:a16="http://schemas.microsoft.com/office/drawing/2014/main" id="{3A68B90D-60A8-40D9-964A-5C8BB3914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03" y="2637706"/>
            <a:ext cx="212725" cy="153987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18">
            <a:extLst>
              <a:ext uri="{FF2B5EF4-FFF2-40B4-BE49-F238E27FC236}">
                <a16:creationId xmlns:a16="http://schemas.microsoft.com/office/drawing/2014/main" id="{792AD058-CC09-4BE4-B9B8-CA886713A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03" y="3430588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22">
            <a:extLst>
              <a:ext uri="{FF2B5EF4-FFF2-40B4-BE49-F238E27FC236}">
                <a16:creationId xmlns:a16="http://schemas.microsoft.com/office/drawing/2014/main" id="{752B3B3E-8D2C-4B69-9803-2F4B24DDE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03" y="4437906"/>
            <a:ext cx="212725" cy="153987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14">
            <a:extLst>
              <a:ext uri="{FF2B5EF4-FFF2-40B4-BE49-F238E27FC236}">
                <a16:creationId xmlns:a16="http://schemas.microsoft.com/office/drawing/2014/main" id="{BAD04B3F-8071-4B62-829D-A55511EE89A4}"/>
              </a:ext>
            </a:extLst>
          </p:cNvPr>
          <p:cNvSpPr/>
          <p:nvPr/>
        </p:nvSpPr>
        <p:spPr>
          <a:xfrm>
            <a:off x="0" y="6135463"/>
            <a:ext cx="3848732" cy="724125"/>
          </a:xfrm>
          <a:prstGeom prst="roundRect">
            <a:avLst>
              <a:gd name="adj" fmla="val 4223"/>
            </a:avLst>
          </a:prstGeom>
          <a:solidFill>
            <a:srgbClr val="E1D4D0"/>
          </a:solidFill>
          <a:ln/>
        </p:spPr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80F7B9DE-BE83-4B50-9257-625570931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75" y="6290124"/>
            <a:ext cx="184093" cy="147275"/>
          </a:xfrm>
          <a:prstGeom prst="rect">
            <a:avLst/>
          </a:prstGeom>
        </p:spPr>
      </p:pic>
      <p:sp>
        <p:nvSpPr>
          <p:cNvPr id="14" name="Text 15">
            <a:extLst>
              <a:ext uri="{FF2B5EF4-FFF2-40B4-BE49-F238E27FC236}">
                <a16:creationId xmlns:a16="http://schemas.microsoft.com/office/drawing/2014/main" id="{127A829E-AE29-444E-A334-C029256199B1}"/>
              </a:ext>
            </a:extLst>
          </p:cNvPr>
          <p:cNvSpPr/>
          <p:nvPr/>
        </p:nvSpPr>
        <p:spPr>
          <a:xfrm>
            <a:off x="478643" y="6247548"/>
            <a:ext cx="3242679" cy="519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Доработки — 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только в 1С:УХ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 В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1С: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ERP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.УХ — механизм учетного ядра ERP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>
            <a:extLst>
              <a:ext uri="{FF2B5EF4-FFF2-40B4-BE49-F238E27FC236}">
                <a16:creationId xmlns:a16="http://schemas.microsoft.com/office/drawing/2014/main" id="{836C62FD-08B3-4191-817A-BCE15E612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8479" y="126480"/>
            <a:ext cx="10807699" cy="1082074"/>
          </a:xfrm>
        </p:spPr>
        <p:txBody>
          <a:bodyPr/>
          <a:lstStyle/>
          <a:p>
            <a:r>
              <a:rPr lang="ru-RU" altLang="ru-RU" sz="2400" dirty="0"/>
              <a:t>Расширение возможностей механизма контроля подтверждающих документов в Заявке на оплату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1E1AB-13E0-4335-AD2D-B7281D6CBCAD}"/>
              </a:ext>
            </a:extLst>
          </p:cNvPr>
          <p:cNvSpPr txBox="1"/>
          <p:nvPr/>
        </p:nvSpPr>
        <p:spPr>
          <a:xfrm>
            <a:off x="598165" y="1371502"/>
            <a:ext cx="10975321" cy="17323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Обязательность и вид подтверждающих документов определяется на уровне вида операции. На практике требования к документам зависят от специфики заявки, например:</a:t>
            </a:r>
          </a:p>
          <a:p>
            <a:pPr marL="302438" indent="-302438">
              <a:buFont typeface="Wingdings" panose="05000000000000000000" pitchFamily="2" charset="2"/>
              <a:buChar char="§"/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Справка о резидентстве — для нерезидентов</a:t>
            </a:r>
          </a:p>
          <a:p>
            <a:pPr marL="302438" indent="-302438">
              <a:buFont typeface="Wingdings" panose="05000000000000000000" pitchFamily="2" charset="2"/>
              <a:buChar char="§"/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Акт выполненных работ — для договоров ГПХ</a:t>
            </a:r>
          </a:p>
          <a:p>
            <a:pPr marL="302438" indent="-302438">
              <a:buFont typeface="Wingdings" panose="05000000000000000000" pitchFamily="2" charset="2"/>
              <a:buChar char="§"/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Страховой полис — для страхования</a:t>
            </a:r>
          </a:p>
          <a:p>
            <a:pPr marL="302438" indent="-302438">
              <a:buFont typeface="Wingdings" panose="05000000000000000000" pitchFamily="2" charset="2"/>
              <a:buChar char="§"/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5762CB-E88F-434C-824C-D85BABB37EA3}"/>
              </a:ext>
            </a:extLst>
          </p:cNvPr>
          <p:cNvSpPr txBox="1"/>
          <p:nvPr/>
        </p:nvSpPr>
        <p:spPr>
          <a:xfrm>
            <a:off x="598165" y="3429795"/>
            <a:ext cx="5477579" cy="26678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Реализация</a:t>
            </a:r>
          </a:p>
          <a:p>
            <a:pPr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Доработан справочник Виды подтверждающих документов:</a:t>
            </a:r>
          </a:p>
          <a:p>
            <a:pPr lvl="1"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Добавлены условия отбора для каждого типа вложения</a:t>
            </a:r>
          </a:p>
          <a:p>
            <a:pPr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Настройка критериев в таблице Условия отбора</a:t>
            </a:r>
          </a:p>
          <a:p>
            <a:pPr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Адаптирована проверка вложений в Заявке на оплату на основе заданных условий</a:t>
            </a:r>
          </a:p>
        </p:txBody>
      </p:sp>
      <p:grpSp>
        <p:nvGrpSpPr>
          <p:cNvPr id="39941" name="Группа 1">
            <a:extLst>
              <a:ext uri="{FF2B5EF4-FFF2-40B4-BE49-F238E27FC236}">
                <a16:creationId xmlns:a16="http://schemas.microsoft.com/office/drawing/2014/main" id="{FD1284A8-8F5E-4103-8D73-5B77F506A5F8}"/>
              </a:ext>
            </a:extLst>
          </p:cNvPr>
          <p:cNvGrpSpPr>
            <a:grpSpLocks/>
          </p:cNvGrpSpPr>
          <p:nvPr/>
        </p:nvGrpSpPr>
        <p:grpSpPr bwMode="auto">
          <a:xfrm>
            <a:off x="6168158" y="2819868"/>
            <a:ext cx="5796825" cy="3785579"/>
            <a:chOff x="5827198" y="2664023"/>
            <a:chExt cx="5478183" cy="3575869"/>
          </a:xfrm>
        </p:grpSpPr>
        <p:pic>
          <p:nvPicPr>
            <p:cNvPr id="39942" name="Рисунок 2">
              <a:extLst>
                <a:ext uri="{FF2B5EF4-FFF2-40B4-BE49-F238E27FC236}">
                  <a16:creationId xmlns:a16="http://schemas.microsoft.com/office/drawing/2014/main" id="{78EBBCB3-E793-41EA-99E7-E1FC362D0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198" y="2664023"/>
              <a:ext cx="5478183" cy="3575869"/>
            </a:xfrm>
            <a:prstGeom prst="rect">
              <a:avLst/>
            </a:prstGeom>
            <a:noFill/>
            <a:ln w="9525">
              <a:solidFill>
                <a:srgbClr val="47546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3" name="Прямоугольник 27">
              <a:extLst>
                <a:ext uri="{FF2B5EF4-FFF2-40B4-BE49-F238E27FC236}">
                  <a16:creationId xmlns:a16="http://schemas.microsoft.com/office/drawing/2014/main" id="{0E605709-5465-4E8B-BE1E-3209934CA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3125" y="5256311"/>
              <a:ext cx="545375" cy="36917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5258" tIns="49534" rIns="95258" bIns="49534">
              <a:spAutoFit/>
            </a:bodyPr>
            <a:lstStyle>
              <a:lvl1pPr marL="381000" indent="-3810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6600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50000"/>
                </a:spcBef>
                <a:buSzPct val="120000"/>
                <a:buFontTx/>
                <a:buBlip>
                  <a:blip r:embed="rId4"/>
                </a:buBlip>
              </a:pPr>
              <a:endParaRPr lang="ru-RU" altLang="ru-RU" sz="2223" b="0"/>
            </a:p>
          </p:txBody>
        </p:sp>
      </p:grpSp>
      <p:sp>
        <p:nvSpPr>
          <p:cNvPr id="8" name="Shape 13">
            <a:extLst>
              <a:ext uri="{FF2B5EF4-FFF2-40B4-BE49-F238E27FC236}">
                <a16:creationId xmlns:a16="http://schemas.microsoft.com/office/drawing/2014/main" id="{E2830E59-2F71-49D5-A7EF-911262BD6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68" y="4437906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18">
            <a:extLst>
              <a:ext uri="{FF2B5EF4-FFF2-40B4-BE49-F238E27FC236}">
                <a16:creationId xmlns:a16="http://schemas.microsoft.com/office/drawing/2014/main" id="{D1C06A61-5733-4FAC-B756-8E955EDDE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868" y="4941962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>
            <a:extLst>
              <a:ext uri="{FF2B5EF4-FFF2-40B4-BE49-F238E27FC236}">
                <a16:creationId xmlns:a16="http://schemas.microsoft.com/office/drawing/2014/main" id="{84D0585B-7F92-4FC8-88C7-8C4AE709B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5903" y="127859"/>
            <a:ext cx="10820275" cy="1082074"/>
          </a:xfrm>
        </p:spPr>
        <p:txBody>
          <a:bodyPr/>
          <a:lstStyle/>
          <a:p>
            <a:r>
              <a:rPr lang="ru-RU" altLang="ru-RU" sz="2400" dirty="0"/>
              <a:t>Оптимизация процесса возврата части проведенного платежа поставщику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A9CF0-C219-40F5-AEEB-341E747C4CED}"/>
              </a:ext>
            </a:extLst>
          </p:cNvPr>
          <p:cNvSpPr txBox="1"/>
          <p:nvPr/>
        </p:nvSpPr>
        <p:spPr>
          <a:xfrm>
            <a:off x="598165" y="1371502"/>
            <a:ext cx="10975321" cy="12113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93" b="1" dirty="0">
                <a:solidFill>
                  <a:srgbClr val="404040"/>
                </a:solidFill>
                <a:latin typeface="+mn-lt"/>
              </a:rPr>
              <a:t>Снято ограничение по сумме возврата</a:t>
            </a:r>
            <a:r>
              <a:rPr lang="ru-RU" sz="1693" dirty="0">
                <a:solidFill>
                  <a:srgbClr val="404040"/>
                </a:solidFill>
                <a:latin typeface="+mn-lt"/>
              </a:rPr>
              <a:t>:</a:t>
            </a:r>
          </a:p>
          <a:p>
            <a:pPr marL="483900"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Возврат указывается в табличной части по каждой строке</a:t>
            </a:r>
          </a:p>
          <a:p>
            <a:pPr>
              <a:spcAft>
                <a:spcPts val="0"/>
              </a:spcAft>
              <a:defRPr/>
            </a:pPr>
            <a:r>
              <a:rPr lang="ru-RU" sz="1693" b="1" dirty="0">
                <a:solidFill>
                  <a:srgbClr val="404040"/>
                </a:solidFill>
                <a:latin typeface="+mn-lt"/>
              </a:rPr>
              <a:t>Устранены проблемы с лимитами</a:t>
            </a:r>
            <a:r>
              <a:rPr lang="ru-RU" sz="1693" dirty="0">
                <a:solidFill>
                  <a:srgbClr val="404040"/>
                </a:solidFill>
                <a:latin typeface="+mn-lt"/>
              </a:rPr>
              <a:t>:</a:t>
            </a:r>
          </a:p>
          <a:p>
            <a:pPr marL="483900"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Поддержан частичный возврат ДС, ОФД сторнируется на сумму возврата</a:t>
            </a:r>
          </a:p>
        </p:txBody>
      </p:sp>
      <p:pic>
        <p:nvPicPr>
          <p:cNvPr id="41988" name="Рисунок 3">
            <a:extLst>
              <a:ext uri="{FF2B5EF4-FFF2-40B4-BE49-F238E27FC236}">
                <a16:creationId xmlns:a16="http://schemas.microsoft.com/office/drawing/2014/main" id="{A26B4290-450E-424A-A78E-A8F2A8A13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13" y="2678728"/>
            <a:ext cx="7371208" cy="4136749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3C3DB-9642-4A07-BD2D-6A19DA6717C6}"/>
              </a:ext>
            </a:extLst>
          </p:cNvPr>
          <p:cNvSpPr txBox="1"/>
          <p:nvPr/>
        </p:nvSpPr>
        <p:spPr>
          <a:xfrm>
            <a:off x="598165" y="2680408"/>
            <a:ext cx="4059262" cy="329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93" b="1" dirty="0">
                <a:solidFill>
                  <a:srgbClr val="404040"/>
                </a:solidFill>
                <a:latin typeface="+mn-lt"/>
              </a:rPr>
              <a:t>Решена проблема по валюте</a:t>
            </a:r>
            <a:r>
              <a:rPr lang="ru-RU" sz="1693" dirty="0">
                <a:solidFill>
                  <a:srgbClr val="404040"/>
                </a:solidFill>
                <a:latin typeface="+mn-lt"/>
              </a:rPr>
              <a:t>:</a:t>
            </a:r>
          </a:p>
          <a:p>
            <a:pPr marL="483900"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Возможен подбор документов списания при возврате в другой валюте (например, оплата в USD, возврат в </a:t>
            </a:r>
            <a:r>
              <a:rPr lang="en-US" sz="1693" dirty="0">
                <a:solidFill>
                  <a:srgbClr val="404040"/>
                </a:solidFill>
                <a:latin typeface="+mn-lt"/>
              </a:rPr>
              <a:t>RUB</a:t>
            </a:r>
            <a:r>
              <a:rPr lang="ru-RU" sz="1693" dirty="0">
                <a:solidFill>
                  <a:srgbClr val="404040"/>
                </a:solidFill>
                <a:latin typeface="+mn-lt"/>
              </a:rPr>
              <a:t>)</a:t>
            </a:r>
          </a:p>
          <a:p>
            <a:pPr>
              <a:defRPr/>
            </a:pPr>
            <a:r>
              <a:rPr lang="ru-RU" sz="1693" b="1" dirty="0">
                <a:solidFill>
                  <a:srgbClr val="404040"/>
                </a:solidFill>
                <a:latin typeface="+mn-lt"/>
              </a:rPr>
              <a:t>Нет ограничений по количеству документов</a:t>
            </a:r>
            <a:r>
              <a:rPr lang="ru-RU" sz="1693" dirty="0">
                <a:solidFill>
                  <a:srgbClr val="404040"/>
                </a:solidFill>
                <a:latin typeface="+mn-lt"/>
              </a:rPr>
              <a:t>:</a:t>
            </a:r>
          </a:p>
          <a:p>
            <a:pPr marL="483900" lvl="1"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Реализована возможность указать несколько документов списания (например, несколько авансовых платежей)</a:t>
            </a:r>
          </a:p>
        </p:txBody>
      </p:sp>
      <p:sp>
        <p:nvSpPr>
          <p:cNvPr id="6" name="Shape 13">
            <a:extLst>
              <a:ext uri="{FF2B5EF4-FFF2-40B4-BE49-F238E27FC236}">
                <a16:creationId xmlns:a16="http://schemas.microsoft.com/office/drawing/2014/main" id="{C86ECEBE-688B-454C-B0EF-1D5AB2665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743258"/>
            <a:ext cx="212725" cy="153987"/>
          </a:xfrm>
          <a:prstGeom prst="roundRect">
            <a:avLst>
              <a:gd name="adj" fmla="val 18671"/>
            </a:avLst>
          </a:prstGeom>
          <a:solidFill>
            <a:srgbClr val="835E54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C50B89FF-6405-4942-88DA-CBD1D17E1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2324165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22">
            <a:extLst>
              <a:ext uri="{FF2B5EF4-FFF2-40B4-BE49-F238E27FC236}">
                <a16:creationId xmlns:a16="http://schemas.microsoft.com/office/drawing/2014/main" id="{558BDF1E-0EE9-4387-AC31-B49C11E00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4941962"/>
            <a:ext cx="212725" cy="153987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18">
            <a:extLst>
              <a:ext uri="{FF2B5EF4-FFF2-40B4-BE49-F238E27FC236}">
                <a16:creationId xmlns:a16="http://schemas.microsoft.com/office/drawing/2014/main" id="{6E52F12F-DACF-4EAB-9AD9-A8A1C2861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3076650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Shape 14">
            <a:extLst>
              <a:ext uri="{FF2B5EF4-FFF2-40B4-BE49-F238E27FC236}">
                <a16:creationId xmlns:a16="http://schemas.microsoft.com/office/drawing/2014/main" id="{B3492E47-1B88-4054-B426-6984F5D88A5C}"/>
              </a:ext>
            </a:extLst>
          </p:cNvPr>
          <p:cNvSpPr/>
          <p:nvPr/>
        </p:nvSpPr>
        <p:spPr>
          <a:xfrm>
            <a:off x="710371" y="6022082"/>
            <a:ext cx="3875048" cy="724125"/>
          </a:xfrm>
          <a:prstGeom prst="roundRect">
            <a:avLst>
              <a:gd name="adj" fmla="val 4223"/>
            </a:avLst>
          </a:prstGeom>
          <a:solidFill>
            <a:srgbClr val="E1D4D0"/>
          </a:solidFill>
          <a:ln/>
        </p:spPr>
      </p:sp>
      <p:pic>
        <p:nvPicPr>
          <p:cNvPr id="14" name="Image 1" descr="preencoded.png">
            <a:extLst>
              <a:ext uri="{FF2B5EF4-FFF2-40B4-BE49-F238E27FC236}">
                <a16:creationId xmlns:a16="http://schemas.microsoft.com/office/drawing/2014/main" id="{E24DBB20-281D-481E-938C-AD339098C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47" y="6176743"/>
            <a:ext cx="184093" cy="147275"/>
          </a:xfrm>
          <a:prstGeom prst="rect">
            <a:avLst/>
          </a:prstGeom>
        </p:spPr>
      </p:pic>
      <p:sp>
        <p:nvSpPr>
          <p:cNvPr id="15" name="Text 15">
            <a:extLst>
              <a:ext uri="{FF2B5EF4-FFF2-40B4-BE49-F238E27FC236}">
                <a16:creationId xmlns:a16="http://schemas.microsoft.com/office/drawing/2014/main" id="{CE8C2590-53FB-4E02-BDEB-8FF7099464C8}"/>
              </a:ext>
            </a:extLst>
          </p:cNvPr>
          <p:cNvSpPr/>
          <p:nvPr/>
        </p:nvSpPr>
        <p:spPr>
          <a:xfrm>
            <a:off x="1189015" y="6134167"/>
            <a:ext cx="3324396" cy="519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Доработки — 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только в 1С:УХ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 В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1С: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ERP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.УХ — механизм учетного ядра ERP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13260" y="224346"/>
            <a:ext cx="6278626" cy="107579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ts val="3459"/>
              </a:lnSpc>
            </a:pPr>
            <a:r>
              <a:rPr lang="ru-RU" sz="2800" dirty="0">
                <a:latin typeface="Futura PT Demi"/>
                <a:ea typeface="Crimson Pro Bold" pitchFamily="34" charset="-122"/>
                <a:cs typeface="Crimson Pro Bold" pitchFamily="34" charset="-120"/>
              </a:rPr>
              <a:t>Реестр </a:t>
            </a:r>
            <a:r>
              <a:rPr lang="en-US" sz="2800" dirty="0" err="1">
                <a:latin typeface="Futura PT Demi"/>
                <a:ea typeface="Crimson Pro Bold" pitchFamily="34" charset="-122"/>
                <a:cs typeface="Crimson Pro Bold" pitchFamily="34" charset="-120"/>
              </a:rPr>
              <a:t>платежей</a:t>
            </a:r>
            <a:r>
              <a:rPr lang="ru-RU" sz="2800" dirty="0">
                <a:latin typeface="Futura PT Demi"/>
                <a:ea typeface="Crimson Pro Bold" pitchFamily="34" charset="-122"/>
                <a:cs typeface="Crimson Pro Bold" pitchFamily="34" charset="-120"/>
              </a:rPr>
              <a:t>: новые возможности</a:t>
            </a:r>
            <a:endParaRPr lang="en-US" sz="2800" dirty="0">
              <a:latin typeface="Futura PT Demi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96987" y="1457228"/>
            <a:ext cx="316382" cy="316382"/>
          </a:xfrm>
          <a:prstGeom prst="roundRect">
            <a:avLst>
              <a:gd name="adj" fmla="val 18667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201043" y="1457228"/>
            <a:ext cx="2872037" cy="249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09"/>
              </a:lnSpc>
            </a:pPr>
            <a:r>
              <a:rPr lang="ru-RU" sz="1600" b="1" dirty="0">
                <a:latin typeface="Futura PT Demi"/>
                <a:ea typeface="Crimson Pro Bold" pitchFamily="34" charset="-122"/>
                <a:cs typeface="Crimson Pro Bold" pitchFamily="34" charset="-120"/>
              </a:rPr>
              <a:t>Управление неоплаченными позициями</a:t>
            </a:r>
          </a:p>
        </p:txBody>
      </p:sp>
      <p:sp>
        <p:nvSpPr>
          <p:cNvPr id="8" name="Text 5"/>
          <p:cNvSpPr/>
          <p:nvPr/>
        </p:nvSpPr>
        <p:spPr>
          <a:xfrm>
            <a:off x="855178" y="2089097"/>
            <a:ext cx="3597537" cy="449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Автоматическое определение неоплаченных позиций с истекшим сроком оплаты, не включенных в предыдущие реестры</a:t>
            </a: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Выборочная актуализация при изменении курсов валют</a:t>
            </a: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Актуализация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данных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по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платежным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позициям</a:t>
            </a:r>
            <a:endParaRPr lang="en-US" sz="14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747035" y="1457228"/>
            <a:ext cx="316382" cy="316382"/>
          </a:xfrm>
          <a:prstGeom prst="roundRect">
            <a:avLst>
              <a:gd name="adj" fmla="val 18667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293029" y="1454027"/>
            <a:ext cx="2821763" cy="21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09"/>
              </a:lnSpc>
            </a:pPr>
            <a:r>
              <a:rPr lang="ru-RU" sz="1600" b="1" dirty="0">
                <a:latin typeface="Futura PT Demi"/>
                <a:ea typeface="Crimson Pro Bold" pitchFamily="34" charset="-122"/>
                <a:cs typeface="Crimson Pro Bold" pitchFamily="34" charset="-120"/>
              </a:rPr>
              <a:t>Гибкость формирования реестров</a:t>
            </a:r>
          </a:p>
        </p:txBody>
      </p:sp>
      <p:sp>
        <p:nvSpPr>
          <p:cNvPr id="13" name="Text 10"/>
          <p:cNvSpPr/>
          <p:nvPr/>
        </p:nvSpPr>
        <p:spPr>
          <a:xfrm>
            <a:off x="4862744" y="2089097"/>
            <a:ext cx="3399749" cy="432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</a:rPr>
              <a:t>Формирование реестров по наличным и безналичным платежам</a:t>
            </a: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</a:rPr>
              <a:t>Формирование реестров на конкретную дату оплаты или за период</a:t>
            </a:r>
            <a:endParaRPr lang="en-US" sz="1400" dirty="0">
              <a:latin typeface="+mn-lt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8545859" y="1457228"/>
            <a:ext cx="316382" cy="316382"/>
          </a:xfrm>
          <a:prstGeom prst="roundRect">
            <a:avLst>
              <a:gd name="adj" fmla="val 18667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092807" y="1487361"/>
            <a:ext cx="2489578" cy="219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709"/>
              </a:lnSpc>
            </a:pPr>
            <a:r>
              <a:rPr lang="en-US" sz="1600" b="1" dirty="0">
                <a:latin typeface="Futura PT Demi"/>
                <a:ea typeface="Crimson Pro Bold" pitchFamily="34" charset="-122"/>
                <a:cs typeface="Crimson Pro Bold" pitchFamily="34" charset="-120"/>
              </a:rPr>
              <a:t>Дополнительные функции</a:t>
            </a:r>
            <a:endParaRPr lang="en-US" sz="1600" dirty="0">
              <a:latin typeface="Futura PT Demi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8656537" y="2089097"/>
            <a:ext cx="3323433" cy="154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Идентификация платежей, требующих одновременной конвертации валют через банк-отправитель</a:t>
            </a: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Идентификация платежей, созданных по цепочке</a:t>
            </a:r>
          </a:p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Печатная форма реестра</a:t>
            </a:r>
            <a:endParaRPr lang="en-US" sz="14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6480"/>
          <a:stretch/>
        </p:blipFill>
        <p:spPr>
          <a:xfrm>
            <a:off x="155003" y="4149874"/>
            <a:ext cx="7670776" cy="258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586" y="3828217"/>
            <a:ext cx="5882383" cy="2248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612" y="194061"/>
            <a:ext cx="10871533" cy="94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709"/>
              </a:lnSpc>
            </a:pPr>
            <a:r>
              <a:rPr lang="en-US" sz="2400" dirty="0">
                <a:solidFill>
                  <a:srgbClr val="000000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⏰</a:t>
            </a:r>
            <a:r>
              <a:rPr lang="en-US" sz="24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 Скоро будет доступно: автоматическое формирование реестров по спискам организаций</a:t>
            </a:r>
            <a:endParaRPr lang="en-US" sz="240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53630" y="1638000"/>
            <a:ext cx="1890654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endParaRPr lang="en-US" sz="1459" dirty="0">
              <a:latin typeface="+mn-lt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3630" y="1539196"/>
            <a:ext cx="319562" cy="319562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353630" y="1926639"/>
            <a:ext cx="3522982" cy="19054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7" name="Text 4"/>
          <p:cNvSpPr/>
          <p:nvPr/>
        </p:nvSpPr>
        <p:spPr>
          <a:xfrm>
            <a:off x="4353630" y="2040369"/>
            <a:ext cx="3157276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Реестр по списку организаций</a:t>
            </a:r>
            <a:endParaRPr lang="en-US" sz="1600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4353630" y="2367371"/>
            <a:ext cx="3522982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Возможность создания реестров по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заранее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созданным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спискам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организаций</a:t>
            </a:r>
            <a:endParaRPr lang="en-US" sz="1400" dirty="0">
              <a:latin typeface="+mn-lt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987" y="1541652"/>
            <a:ext cx="319562" cy="319562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96987" y="1929095"/>
            <a:ext cx="3522982" cy="19054"/>
          </a:xfrm>
          <a:prstGeom prst="rect">
            <a:avLst/>
          </a:prstGeom>
          <a:solidFill>
            <a:srgbClr val="C9907C"/>
          </a:solidFill>
          <a:ln/>
        </p:spPr>
      </p:sp>
      <p:sp>
        <p:nvSpPr>
          <p:cNvPr id="11" name="Text 7"/>
          <p:cNvSpPr/>
          <p:nvPr/>
        </p:nvSpPr>
        <p:spPr>
          <a:xfrm>
            <a:off x="696987" y="2042825"/>
            <a:ext cx="2240977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Создание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списков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организаций</a:t>
            </a:r>
            <a:endParaRPr lang="en-US" sz="1600" dirty="0">
              <a:latin typeface="+mn-lt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96987" y="2369827"/>
            <a:ext cx="3522982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Сохранение часто используемых списков для удобства и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повторного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применения</a:t>
            </a:r>
            <a:endParaRPr lang="en-US" sz="1400" dirty="0">
              <a:latin typeface="+mn-lt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0273" y="1541652"/>
            <a:ext cx="319562" cy="319562"/>
          </a:xfrm>
          <a:prstGeom prst="rect">
            <a:avLst/>
          </a:prstGeom>
        </p:spPr>
      </p:pic>
      <p:sp>
        <p:nvSpPr>
          <p:cNvPr id="14" name="Shape 9"/>
          <p:cNvSpPr/>
          <p:nvPr/>
        </p:nvSpPr>
        <p:spPr>
          <a:xfrm>
            <a:off x="8010273" y="1929095"/>
            <a:ext cx="3523081" cy="19054"/>
          </a:xfrm>
          <a:prstGeom prst="rect">
            <a:avLst/>
          </a:prstGeom>
          <a:solidFill>
            <a:srgbClr val="B3BDB5"/>
          </a:solidFill>
          <a:ln/>
        </p:spPr>
      </p:sp>
      <p:sp>
        <p:nvSpPr>
          <p:cNvPr id="15" name="Text 10"/>
          <p:cNvSpPr/>
          <p:nvPr/>
        </p:nvSpPr>
        <p:spPr>
          <a:xfrm>
            <a:off x="8010273" y="2042825"/>
            <a:ext cx="2747805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Автоматическ</a:t>
            </a:r>
            <a:r>
              <a:rPr lang="ru-RU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ое</a:t>
            </a: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создание</a:t>
            </a:r>
            <a:endParaRPr lang="en-US" sz="1600" dirty="0">
              <a:latin typeface="+mn-lt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8010273" y="2369827"/>
            <a:ext cx="3523081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 выполнении регламентного задания платежные позиции будут </a:t>
            </a:r>
            <a:r>
              <a:rPr lang="ru-RU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объеденены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по текущему списку организаций</a:t>
            </a:r>
            <a:endParaRPr lang="en-US" sz="1400" dirty="0">
              <a:latin typeface="+mn-lt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F73FA48-E5C7-4FFA-9399-61FED8BD00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4" r="1"/>
          <a:stretch/>
        </p:blipFill>
        <p:spPr>
          <a:xfrm>
            <a:off x="696987" y="3532579"/>
            <a:ext cx="7132489" cy="2993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F91C0B-27BF-4F91-B51E-4577031C5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5902" y="3380407"/>
            <a:ext cx="4725342" cy="2371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6055E07-C0F3-4F18-B076-009A7802D2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4284" y="4639811"/>
            <a:ext cx="5950891" cy="22197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>
            <a:extLst>
              <a:ext uri="{FF2B5EF4-FFF2-40B4-BE49-F238E27FC236}">
                <a16:creationId xmlns:a16="http://schemas.microsoft.com/office/drawing/2014/main" id="{9C173EC0-4ACD-4172-97AE-AFAAD5A0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71" y="2888757"/>
            <a:ext cx="7921697" cy="1082074"/>
          </a:xfrm>
        </p:spPr>
        <p:txBody>
          <a:bodyPr/>
          <a:lstStyle/>
          <a:p>
            <a:pPr algn="ctr">
              <a:defRPr/>
            </a:pPr>
            <a:r>
              <a:rPr lang="ru-RU" altLang="ru-RU" sz="3810" dirty="0">
                <a:highlight>
                  <a:srgbClr val="F1E2DD"/>
                </a:highlight>
              </a:rPr>
              <a:t>что изменилось в управлении договорами и финансовыми инструментами</a:t>
            </a:r>
          </a:p>
        </p:txBody>
      </p:sp>
      <p:sp>
        <p:nvSpPr>
          <p:cNvPr id="46083" name="TextBox 1">
            <a:extLst>
              <a:ext uri="{FF2B5EF4-FFF2-40B4-BE49-F238E27FC236}">
                <a16:creationId xmlns:a16="http://schemas.microsoft.com/office/drawing/2014/main" id="{E127AC93-BDDC-4B76-9D03-F4CEA824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806" y="4649648"/>
            <a:ext cx="7240150" cy="4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223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913" y="206515"/>
            <a:ext cx="9144100" cy="83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1"/>
              </a:lnSpc>
            </a:pP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Основные функциональные блоки корпоративного казначейства</a:t>
            </a:r>
            <a:endParaRPr lang="en-US" sz="280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2168973" y="1957025"/>
            <a:ext cx="2161683" cy="20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договорами</a:t>
            </a:r>
            <a:endParaRPr lang="en-US" sz="1600" dirty="0">
              <a:latin typeface="+mn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332561" y="2264697"/>
            <a:ext cx="4000285" cy="851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Ведение различных видов договоров, включая внутригрупповые. Формирование и актуализация графиков поставок и платежей, валютный контроль, контроль лимитов, контроль сроков действия, автоматическое скрытие неактуальных договоров</a:t>
            </a: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726" y="2350441"/>
            <a:ext cx="3255624" cy="325562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428302" y="2867094"/>
            <a:ext cx="198880" cy="248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1"/>
              </a:lnSpc>
            </a:pPr>
            <a:r>
              <a:rPr lang="en-US" sz="1542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542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7840817" y="1957025"/>
            <a:ext cx="2631990" cy="20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обязательствами</a:t>
            </a:r>
            <a:endParaRPr lang="en-US" sz="1600" dirty="0">
              <a:latin typeface="+mn-lt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840817" y="2259900"/>
            <a:ext cx="4000392" cy="638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Цессии, факторинг, п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исьма-напоминания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обеспечительные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меры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ПИР.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Управление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отклонениями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автоматическая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корректировка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долга</a:t>
            </a:r>
            <a:endParaRPr lang="en-US" sz="1200" dirty="0">
              <a:latin typeface="+mn-lt"/>
            </a:endParaRPr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726" y="2350441"/>
            <a:ext cx="3255624" cy="325562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567795" y="2867094"/>
            <a:ext cx="198880" cy="248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1"/>
              </a:lnSpc>
            </a:pPr>
            <a:r>
              <a:rPr lang="en-US" sz="1542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542" dirty="0">
              <a:latin typeface="+mn-lt"/>
            </a:endParaRPr>
          </a:p>
        </p:txBody>
      </p:sp>
      <p:sp>
        <p:nvSpPr>
          <p:cNvPr id="13" name="Text 9"/>
          <p:cNvSpPr/>
          <p:nvPr/>
        </p:nvSpPr>
        <p:spPr>
          <a:xfrm>
            <a:off x="7858333" y="3257786"/>
            <a:ext cx="2395497" cy="20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ликвидностью</a:t>
            </a:r>
            <a:endParaRPr lang="en-US" sz="1600" dirty="0">
              <a:latin typeface="+mn-lt"/>
            </a:endParaRPr>
          </a:p>
        </p:txBody>
      </p:sp>
      <p:sp>
        <p:nvSpPr>
          <p:cNvPr id="15" name="Text 11"/>
          <p:cNvSpPr/>
          <p:nvPr/>
        </p:nvSpPr>
        <p:spPr>
          <a:xfrm>
            <a:off x="7841239" y="3546303"/>
            <a:ext cx="4000392" cy="638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Платежный календарь, Среднесрочное и долгосрочное прогнозирование, Внутригрупповое финансирование и кэш-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пулинг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Стресс-тестирование утраты ликвидности, "робот" устранения кассовых разрывов, Расчет комиссий и оценка сроков по тарифным планам </a:t>
            </a:r>
          </a:p>
          <a:p>
            <a:pPr>
              <a:lnSpc>
                <a:spcPts val="1667"/>
              </a:lnSpc>
            </a:pP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726" y="2350441"/>
            <a:ext cx="3255624" cy="3255624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137542" y="3853854"/>
            <a:ext cx="198880" cy="248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1"/>
              </a:lnSpc>
            </a:pPr>
            <a:r>
              <a:rPr lang="en-US" sz="1542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1542" dirty="0">
              <a:latin typeface="+mn-lt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7858333" y="5085978"/>
            <a:ext cx="3710945" cy="4154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финансовыми инструментами</a:t>
            </a:r>
            <a:endParaRPr lang="en-US" sz="1600" dirty="0">
              <a:latin typeface="+mn-lt"/>
            </a:endParaRPr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9726" y="2350441"/>
            <a:ext cx="3255624" cy="3255624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567795" y="4840615"/>
            <a:ext cx="198880" cy="248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1"/>
              </a:lnSpc>
            </a:pPr>
            <a:r>
              <a:rPr lang="en-US" sz="1542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4</a:t>
            </a:r>
            <a:endParaRPr lang="en-US" sz="1542" dirty="0">
              <a:latin typeface="+mn-lt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2467797" y="5446018"/>
            <a:ext cx="1866836" cy="20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рисками</a:t>
            </a:r>
            <a:endParaRPr lang="en-US" sz="1600" dirty="0">
              <a:latin typeface="+mn-lt"/>
            </a:endParaRPr>
          </a:p>
        </p:txBody>
      </p:sp>
      <p:sp>
        <p:nvSpPr>
          <p:cNvPr id="24" name="Text 18"/>
          <p:cNvSpPr/>
          <p:nvPr/>
        </p:nvSpPr>
        <p:spPr>
          <a:xfrm>
            <a:off x="332561" y="5693859"/>
            <a:ext cx="4000285" cy="638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667"/>
              </a:lnSpc>
            </a:pP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Паспорта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рисков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хеджирование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Классификация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контрагентов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разработка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матрицы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условий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лимитов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задолженности</a:t>
            </a:r>
            <a:endParaRPr lang="en-US" sz="1200" dirty="0">
              <a:latin typeface="+mn-lt"/>
            </a:endParaRPr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726" y="2350441"/>
            <a:ext cx="3255624" cy="3255624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5428302" y="4840615"/>
            <a:ext cx="198880" cy="248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1"/>
              </a:lnSpc>
            </a:pPr>
            <a:r>
              <a:rPr lang="en-US" sz="1542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5</a:t>
            </a:r>
            <a:endParaRPr lang="en-US" sz="1542" dirty="0">
              <a:latin typeface="+mn-lt"/>
            </a:endParaRPr>
          </a:p>
        </p:txBody>
      </p:sp>
      <p:sp>
        <p:nvSpPr>
          <p:cNvPr id="27" name="Text 20"/>
          <p:cNvSpPr/>
          <p:nvPr/>
        </p:nvSpPr>
        <p:spPr>
          <a:xfrm>
            <a:off x="1161975" y="3600633"/>
            <a:ext cx="3172658" cy="207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625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платежами и выпиской</a:t>
            </a:r>
            <a:endParaRPr lang="en-US" sz="1600" dirty="0">
              <a:latin typeface="+mn-lt"/>
            </a:endParaRPr>
          </a:p>
        </p:txBody>
      </p:sp>
      <p:sp>
        <p:nvSpPr>
          <p:cNvPr id="29" name="Text 22"/>
          <p:cNvSpPr/>
          <p:nvPr/>
        </p:nvSpPr>
        <p:spPr>
          <a:xfrm>
            <a:off x="332643" y="3905212"/>
            <a:ext cx="3998013" cy="1226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Проведение платежей (напрямую, через агента, цепочки), Валютные операции и конвертация, Источники валютных курсов, Согласование, Реестры платежей, Обмен с банками по технологии Host2Host, Разнесение банковской выписки, Кассовые операции, Эквайринг, Корпоративные карты</a:t>
            </a:r>
          </a:p>
        </p:txBody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9726" y="2350441"/>
            <a:ext cx="3255624" cy="3255624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4858555" y="3853854"/>
            <a:ext cx="198880" cy="248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1"/>
              </a:lnSpc>
            </a:pPr>
            <a:r>
              <a:rPr lang="en-US" sz="1542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6</a:t>
            </a:r>
            <a:endParaRPr lang="en-US" sz="1542" dirty="0">
              <a:latin typeface="+mn-lt"/>
            </a:endParaRPr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0DB0AD5F-433A-4208-AA96-3C8CEC74836E}"/>
              </a:ext>
            </a:extLst>
          </p:cNvPr>
          <p:cNvSpPr/>
          <p:nvPr/>
        </p:nvSpPr>
        <p:spPr>
          <a:xfrm>
            <a:off x="7840817" y="5597779"/>
            <a:ext cx="4000392" cy="905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Привлечение финансирование (кредиты, займы), размещение ДС (депозиты, МНО, овердрафт), </a:t>
            </a:r>
            <a:r>
              <a:rPr lang="ru-RU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ковенанты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калькулятор графиков, формирование заявок на привлечение финансирования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76EB9D8-2B87-43A5-854A-9432A0860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09" b="16814"/>
          <a:stretch/>
        </p:blipFill>
        <p:spPr>
          <a:xfrm>
            <a:off x="432567" y="1914113"/>
            <a:ext cx="5328592" cy="389623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670736" y="488616"/>
            <a:ext cx="8170646" cy="46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Управление видимостью договоров</a:t>
            </a:r>
          </a:p>
        </p:txBody>
      </p:sp>
      <p:sp>
        <p:nvSpPr>
          <p:cNvPr id="9" name="Shape 5"/>
          <p:cNvSpPr/>
          <p:nvPr/>
        </p:nvSpPr>
        <p:spPr>
          <a:xfrm>
            <a:off x="5665539" y="2014399"/>
            <a:ext cx="226066" cy="248979"/>
          </a:xfrm>
          <a:prstGeom prst="roundRect">
            <a:avLst>
              <a:gd name="adj" fmla="val 21008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sz="1400">
              <a:latin typeface="+mn-lt"/>
            </a:endParaRPr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082" y="2033603"/>
            <a:ext cx="155576" cy="19454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97587" y="1995704"/>
            <a:ext cx="5472113" cy="571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Позволяет указать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какие договоры (например, "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Расторгнут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") не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будут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отображаться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умолчанию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списках</a:t>
            </a:r>
            <a:endParaRPr lang="en-US" sz="1400" dirty="0">
              <a:latin typeface="+mn-lt"/>
            </a:endParaRPr>
          </a:p>
        </p:txBody>
      </p:sp>
      <p:sp>
        <p:nvSpPr>
          <p:cNvPr id="47" name="Text 25"/>
          <p:cNvSpPr/>
          <p:nvPr/>
        </p:nvSpPr>
        <p:spPr>
          <a:xfrm>
            <a:off x="6211120" y="7249707"/>
            <a:ext cx="5088222" cy="140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084"/>
              </a:lnSpc>
            </a:pPr>
            <a:endParaRPr lang="en-US" sz="1000" dirty="0">
              <a:latin typeface="+mn-lt"/>
            </a:endParaRPr>
          </a:p>
        </p:txBody>
      </p:sp>
      <p:sp>
        <p:nvSpPr>
          <p:cNvPr id="35" name="Text 12">
            <a:extLst>
              <a:ext uri="{FF2B5EF4-FFF2-40B4-BE49-F238E27FC236}">
                <a16:creationId xmlns:a16="http://schemas.microsoft.com/office/drawing/2014/main" id="{70B3AD04-9B92-4C14-A88F-AE7383AA5415}"/>
              </a:ext>
            </a:extLst>
          </p:cNvPr>
          <p:cNvSpPr/>
          <p:nvPr/>
        </p:nvSpPr>
        <p:spPr>
          <a:xfrm>
            <a:off x="765042" y="1203655"/>
            <a:ext cx="10804657" cy="571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разделе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Общие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справочники и 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настройки 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– Казначейство – Управление договорами". Поставляемая версия системы не имеет предустановленных ограничений на видимость данных</a:t>
            </a:r>
          </a:p>
          <a:p>
            <a:pPr>
              <a:lnSpc>
                <a:spcPts val="1667"/>
              </a:lnSpc>
            </a:pPr>
            <a:endParaRPr lang="en-US" sz="16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A1C52-53DB-4054-8154-B5922B4C3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15" y="3069480"/>
            <a:ext cx="4012450" cy="3679401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A95BA709-C49E-4AFE-ADAF-4B8274C0074F}"/>
              </a:ext>
            </a:extLst>
          </p:cNvPr>
          <p:cNvSpPr/>
          <p:nvPr/>
        </p:nvSpPr>
        <p:spPr>
          <a:xfrm>
            <a:off x="765042" y="2667084"/>
            <a:ext cx="5274400" cy="423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1С: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холдингом</a:t>
            </a:r>
            <a:endParaRPr lang="en-US" dirty="0">
              <a:latin typeface="+mn-lt"/>
            </a:endParaRPr>
          </a:p>
        </p:txBody>
      </p:sp>
      <p:sp>
        <p:nvSpPr>
          <p:cNvPr id="23" name="Text 7">
            <a:extLst>
              <a:ext uri="{FF2B5EF4-FFF2-40B4-BE49-F238E27FC236}">
                <a16:creationId xmlns:a16="http://schemas.microsoft.com/office/drawing/2014/main" id="{CCA6ADC8-B2B9-4503-8987-6621A8DE85C3}"/>
              </a:ext>
            </a:extLst>
          </p:cNvPr>
          <p:cNvSpPr/>
          <p:nvPr/>
        </p:nvSpPr>
        <p:spPr>
          <a:xfrm>
            <a:off x="6118031" y="2673115"/>
            <a:ext cx="5274400" cy="422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1С: ERP.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холдингом</a:t>
            </a:r>
            <a:endParaRPr lang="en-US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DCCEAD-BE32-4C55-885A-C719658EFA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374"/>
          <a:stretch/>
        </p:blipFill>
        <p:spPr>
          <a:xfrm>
            <a:off x="6118031" y="3069754"/>
            <a:ext cx="4012450" cy="3679401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>
            <a:extLst>
              <a:ext uri="{FF2B5EF4-FFF2-40B4-BE49-F238E27FC236}">
                <a16:creationId xmlns:a16="http://schemas.microsoft.com/office/drawing/2014/main" id="{B6E2AC2F-30FE-4E0B-A0F8-324BDDD000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979" y="114506"/>
            <a:ext cx="10297144" cy="1082074"/>
          </a:xfrm>
        </p:spPr>
        <p:txBody>
          <a:bodyPr/>
          <a:lstStyle/>
          <a:p>
            <a:r>
              <a:rPr lang="ru-RU" altLang="ru-RU" sz="2400" dirty="0"/>
              <a:t>Версия коммерческого договора: новые возможности работы с графиком расчетов </a:t>
            </a:r>
          </a:p>
        </p:txBody>
      </p:sp>
      <p:pic>
        <p:nvPicPr>
          <p:cNvPr id="47108" name="Рисунок 2">
            <a:extLst>
              <a:ext uri="{FF2B5EF4-FFF2-40B4-BE49-F238E27FC236}">
                <a16:creationId xmlns:a16="http://schemas.microsoft.com/office/drawing/2014/main" id="{0C93FD17-3530-4257-9F80-E60D0F8F1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47" y="2205658"/>
            <a:ext cx="5944686" cy="3217657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9" name="Прямоугольник 7">
            <a:extLst>
              <a:ext uri="{FF2B5EF4-FFF2-40B4-BE49-F238E27FC236}">
                <a16:creationId xmlns:a16="http://schemas.microsoft.com/office/drawing/2014/main" id="{48948ECB-C108-4F8A-8DFF-FFFD7F64A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7515" y="3887024"/>
            <a:ext cx="1752490" cy="390821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258" tIns="49534" rIns="95258" bIns="49534">
            <a:spAutoFit/>
          </a:bodyPr>
          <a:lstStyle>
            <a:lvl1pPr marL="381000" indent="-3810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Tx/>
              <a:buBlip>
                <a:blip r:embed="rId4"/>
              </a:buBlip>
            </a:pPr>
            <a:endParaRPr lang="ru-RU" altLang="ru-RU" sz="2223" b="0"/>
          </a:p>
        </p:txBody>
      </p:sp>
      <p:sp>
        <p:nvSpPr>
          <p:cNvPr id="47110" name="Прямоугольник 8">
            <a:extLst>
              <a:ext uri="{FF2B5EF4-FFF2-40B4-BE49-F238E27FC236}">
                <a16:creationId xmlns:a16="http://schemas.microsoft.com/office/drawing/2014/main" id="{0361437D-D182-4EF2-BA03-4FC7870DE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929" y="4770829"/>
            <a:ext cx="1599588" cy="390821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5258" tIns="49534" rIns="95258" bIns="49534">
            <a:spAutoFit/>
          </a:bodyPr>
          <a:lstStyle>
            <a:lvl1pPr marL="381000" indent="-3810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50000"/>
              </a:spcBef>
              <a:buSzPct val="120000"/>
              <a:buFontTx/>
              <a:buBlip>
                <a:blip r:embed="rId4"/>
              </a:buBlip>
            </a:pPr>
            <a:endParaRPr lang="ru-RU" altLang="ru-RU" sz="2223" b="0"/>
          </a:p>
        </p:txBody>
      </p:sp>
      <p:sp>
        <p:nvSpPr>
          <p:cNvPr id="14" name="Shape 2">
            <a:extLst>
              <a:ext uri="{FF2B5EF4-FFF2-40B4-BE49-F238E27FC236}">
                <a16:creationId xmlns:a16="http://schemas.microsoft.com/office/drawing/2014/main" id="{14115329-E54D-4AB3-B8DC-77EF0E057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03" y="1989634"/>
            <a:ext cx="4982643" cy="1287462"/>
          </a:xfrm>
          <a:prstGeom prst="roundRect">
            <a:avLst>
              <a:gd name="adj" fmla="val 6514"/>
            </a:avLst>
          </a:prstGeom>
          <a:solidFill>
            <a:srgbClr val="FFFCFA"/>
          </a:solidFill>
          <a:ln w="22860">
            <a:solidFill>
              <a:srgbClr val="835E5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7CD5FB4D-87D3-4EFB-BC42-2389A4289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04" y="1989634"/>
            <a:ext cx="461962" cy="1274762"/>
          </a:xfrm>
          <a:prstGeom prst="roundRect">
            <a:avLst>
              <a:gd name="adj" fmla="val 6181"/>
            </a:avLst>
          </a:prstGeom>
          <a:solidFill>
            <a:srgbClr val="835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AF5E5ACA-0D66-4826-9C8D-13997FE626F9}"/>
              </a:ext>
            </a:extLst>
          </p:cNvPr>
          <p:cNvSpPr/>
          <p:nvPr/>
        </p:nvSpPr>
        <p:spPr>
          <a:xfrm>
            <a:off x="886666" y="2499221"/>
            <a:ext cx="198438" cy="24765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>
              <a:lnSpc>
                <a:spcPts val="1542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 6">
            <a:extLst>
              <a:ext uri="{FF2B5EF4-FFF2-40B4-BE49-F238E27FC236}">
                <a16:creationId xmlns:a16="http://schemas.microsoft.com/office/drawing/2014/main" id="{D67F7015-A296-4D0B-B07E-93801444CE54}"/>
              </a:ext>
            </a:extLst>
          </p:cNvPr>
          <p:cNvSpPr/>
          <p:nvPr/>
        </p:nvSpPr>
        <p:spPr>
          <a:xfrm>
            <a:off x="1388315" y="2489002"/>
            <a:ext cx="4133207" cy="500062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663"/>
              </a:lnSpc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Создать заявки по выделенным строкам</a:t>
            </a:r>
          </a:p>
        </p:txBody>
      </p:sp>
      <p:sp>
        <p:nvSpPr>
          <p:cNvPr id="18" name="Shape 7">
            <a:extLst>
              <a:ext uri="{FF2B5EF4-FFF2-40B4-BE49-F238E27FC236}">
                <a16:creationId xmlns:a16="http://schemas.microsoft.com/office/drawing/2014/main" id="{BE847FD9-AA18-4F07-B29C-E4848A478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1" y="3456484"/>
            <a:ext cx="4962005" cy="2278062"/>
          </a:xfrm>
          <a:prstGeom prst="roundRect">
            <a:avLst>
              <a:gd name="adj" fmla="val 6514"/>
            </a:avLst>
          </a:prstGeom>
          <a:solidFill>
            <a:srgbClr val="FFFCFA"/>
          </a:solidFill>
          <a:ln w="22860">
            <a:solidFill>
              <a:srgbClr val="C9907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" name="Shape 8">
            <a:extLst>
              <a:ext uri="{FF2B5EF4-FFF2-40B4-BE49-F238E27FC236}">
                <a16:creationId xmlns:a16="http://schemas.microsoft.com/office/drawing/2014/main" id="{84BECD39-0997-4B76-B8D3-C807371B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1" y="3469184"/>
            <a:ext cx="461963" cy="2265362"/>
          </a:xfrm>
          <a:prstGeom prst="roundRect">
            <a:avLst>
              <a:gd name="adj" fmla="val 6181"/>
            </a:avLst>
          </a:prstGeom>
          <a:solidFill>
            <a:srgbClr val="C99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510AB955-6D23-4330-8D20-CD863AE4DDD4}"/>
              </a:ext>
            </a:extLst>
          </p:cNvPr>
          <p:cNvSpPr/>
          <p:nvPr/>
        </p:nvSpPr>
        <p:spPr>
          <a:xfrm>
            <a:off x="926354" y="4470896"/>
            <a:ext cx="198437" cy="249238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>
              <a:lnSpc>
                <a:spcPts val="1542"/>
              </a:lnSpc>
              <a:defRPr/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2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21" name="Text 11">
            <a:extLst>
              <a:ext uri="{FF2B5EF4-FFF2-40B4-BE49-F238E27FC236}">
                <a16:creationId xmlns:a16="http://schemas.microsoft.com/office/drawing/2014/main" id="{602373D2-66F4-4E3E-B552-DB7A98A913D2}"/>
              </a:ext>
            </a:extLst>
          </p:cNvPr>
          <p:cNvSpPr/>
          <p:nvPr/>
        </p:nvSpPr>
        <p:spPr>
          <a:xfrm>
            <a:off x="1380949" y="3624934"/>
            <a:ext cx="4213152" cy="1116012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663"/>
              </a:lnSpc>
              <a:spcAft>
                <a:spcPts val="600"/>
              </a:spcAft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Пересчитать график по сумме оплат: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Фиксированная сумма или равномерное распределение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Учет условий оплаты (сдвиг сроков относительно даты начала периода)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Очистка текущих платежей (</a:t>
            </a:r>
            <a:r>
              <a:rPr lang="ru-RU" altLang="ru-RU" sz="1600" b="0" dirty="0" err="1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перезаполнение</a:t>
            </a: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 или дополнение графика)</a:t>
            </a:r>
          </a:p>
        </p:txBody>
      </p:sp>
    </p:spTree>
    <p:extLst>
      <p:ext uri="{BB962C8B-B14F-4D97-AF65-F5344CB8AC3E}">
        <p14:creationId xmlns:p14="http://schemas.microsoft.com/office/powerpoint/2010/main" val="368053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>
            <a:extLst>
              <a:ext uri="{FF2B5EF4-FFF2-40B4-BE49-F238E27FC236}">
                <a16:creationId xmlns:a16="http://schemas.microsoft.com/office/drawing/2014/main" id="{36C9B11E-FF80-4E73-B7DB-0EB098A10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2605" y="122840"/>
            <a:ext cx="9826038" cy="1082074"/>
          </a:xfrm>
        </p:spPr>
        <p:txBody>
          <a:bodyPr/>
          <a:lstStyle/>
          <a:p>
            <a:r>
              <a:rPr lang="ru-RU" altLang="ru-RU" sz="2400" dirty="0"/>
              <a:t>Оповещения о нарушениях исполнения обязательств по графикам расчетов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01176B-CA8B-4099-9D56-20339F8374E8}"/>
              </a:ext>
            </a:extLst>
          </p:cNvPr>
          <p:cNvSpPr/>
          <p:nvPr/>
        </p:nvSpPr>
        <p:spPr>
          <a:xfrm>
            <a:off x="601526" y="1524404"/>
            <a:ext cx="10992124" cy="206171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35"/>
              </a:spcBef>
              <a:defRPr/>
            </a:pPr>
            <a:r>
              <a:rPr lang="ru-RU" sz="1482" dirty="0">
                <a:solidFill>
                  <a:srgbClr val="404040"/>
                </a:solidFill>
                <a:latin typeface="+mn-lt"/>
              </a:rPr>
              <a:t>Система теперь позволяет группировать оповещения о нарушениях и отправлять инициатору сводную информацию по всем договорам одного ответственного</a:t>
            </a:r>
          </a:p>
          <a:p>
            <a:pPr lvl="1">
              <a:spcBef>
                <a:spcPts val="635"/>
              </a:spcBef>
              <a:defRPr/>
            </a:pPr>
            <a:r>
              <a:rPr lang="ru-RU" sz="1482" dirty="0">
                <a:solidFill>
                  <a:srgbClr val="404040"/>
                </a:solidFill>
                <a:latin typeface="+mn-lt"/>
              </a:rPr>
              <a:t>Потребуется в Помощнике настройки оповещений настроить шаблоны оповещения с использованием нового параметра </a:t>
            </a:r>
            <a:r>
              <a:rPr lang="ru-RU" sz="1482" dirty="0" err="1">
                <a:solidFill>
                  <a:srgbClr val="404040"/>
                </a:solidFill>
                <a:latin typeface="+mn-lt"/>
              </a:rPr>
              <a:t>Параметр.ТаблицаНарушений</a:t>
            </a:r>
            <a:r>
              <a:rPr lang="ru-RU" sz="1482" dirty="0">
                <a:solidFill>
                  <a:srgbClr val="404040"/>
                </a:solidFill>
                <a:latin typeface="+mn-lt"/>
              </a:rPr>
              <a:t> для следующих событий :</a:t>
            </a:r>
          </a:p>
          <a:p>
            <a:pPr marL="941101" lvl="2">
              <a:spcBef>
                <a:spcPts val="635"/>
              </a:spcBef>
              <a:defRPr/>
            </a:pPr>
            <a:r>
              <a:rPr lang="ru-RU" sz="1482" dirty="0">
                <a:solidFill>
                  <a:srgbClr val="404040"/>
                </a:solidFill>
                <a:latin typeface="+mn-lt"/>
              </a:rPr>
              <a:t>Нарушение исполнения обязательств контрагентом по договору</a:t>
            </a:r>
          </a:p>
          <a:p>
            <a:pPr marL="941101" lvl="2">
              <a:spcBef>
                <a:spcPts val="635"/>
              </a:spcBef>
              <a:defRPr/>
            </a:pPr>
            <a:r>
              <a:rPr lang="ru-RU" sz="1482" dirty="0">
                <a:solidFill>
                  <a:srgbClr val="404040"/>
                </a:solidFill>
                <a:latin typeface="+mn-lt"/>
              </a:rPr>
              <a:t>Нарушение исполнения обязательств организацией по договору</a:t>
            </a:r>
          </a:p>
          <a:p>
            <a:pPr marL="846826" lvl="1" indent="-362925">
              <a:spcBef>
                <a:spcPts val="635"/>
              </a:spcBef>
              <a:buFont typeface="Wingdings" panose="05000000000000000000" pitchFamily="2" charset="2"/>
              <a:buChar char="q"/>
              <a:defRPr/>
            </a:pPr>
            <a:endParaRPr lang="ru-RU" sz="1905" dirty="0">
              <a:solidFill>
                <a:srgbClr val="475467"/>
              </a:solidFill>
              <a:latin typeface="+mn-lt"/>
            </a:endParaRPr>
          </a:p>
        </p:txBody>
      </p:sp>
      <p:pic>
        <p:nvPicPr>
          <p:cNvPr id="49156" name="Рисунок 3">
            <a:extLst>
              <a:ext uri="{FF2B5EF4-FFF2-40B4-BE49-F238E27FC236}">
                <a16:creationId xmlns:a16="http://schemas.microsoft.com/office/drawing/2014/main" id="{AC0674F8-9C53-4E79-97DF-93314610E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1" y="3429795"/>
            <a:ext cx="6141273" cy="32243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Рисунок 1">
            <a:extLst>
              <a:ext uri="{FF2B5EF4-FFF2-40B4-BE49-F238E27FC236}">
                <a16:creationId xmlns:a16="http://schemas.microsoft.com/office/drawing/2014/main" id="{80C29C41-4439-4C56-8DB3-5590C64BA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t="185" r="11610" b="-185"/>
          <a:stretch>
            <a:fillRect/>
          </a:stretch>
        </p:blipFill>
        <p:spPr bwMode="auto">
          <a:xfrm>
            <a:off x="7847692" y="3141762"/>
            <a:ext cx="4194582" cy="3512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3">
            <a:extLst>
              <a:ext uri="{FF2B5EF4-FFF2-40B4-BE49-F238E27FC236}">
                <a16:creationId xmlns:a16="http://schemas.microsoft.com/office/drawing/2014/main" id="{DA539417-A173-4448-AC06-BBCAD2B49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629594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Shape 18">
            <a:extLst>
              <a:ext uri="{FF2B5EF4-FFF2-40B4-BE49-F238E27FC236}">
                <a16:creationId xmlns:a16="http://schemas.microsoft.com/office/drawing/2014/main" id="{D3C9E226-A942-4A47-AE92-62240BC0C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2133650"/>
            <a:ext cx="211138" cy="153988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5">
            <a:extLst>
              <a:ext uri="{FF2B5EF4-FFF2-40B4-BE49-F238E27FC236}">
                <a16:creationId xmlns:a16="http://schemas.microsoft.com/office/drawing/2014/main" id="{0F485E83-04CC-4E5D-817C-6DEEECC05BFF}"/>
              </a:ext>
            </a:extLst>
          </p:cNvPr>
          <p:cNvSpPr/>
          <p:nvPr/>
        </p:nvSpPr>
        <p:spPr>
          <a:xfrm>
            <a:off x="1162943" y="2638059"/>
            <a:ext cx="214312" cy="165100"/>
          </a:xfrm>
          <a:prstGeom prst="roundRect">
            <a:avLst>
              <a:gd name="adj" fmla="val 21008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ru-RU" sz="1200">
              <a:latin typeface="+mn-lt"/>
            </a:endParaRPr>
          </a:p>
        </p:txBody>
      </p:sp>
      <p:pic>
        <p:nvPicPr>
          <p:cNvPr id="12" name="Image 2" descr="preencoded.png">
            <a:extLst>
              <a:ext uri="{FF2B5EF4-FFF2-40B4-BE49-F238E27FC236}">
                <a16:creationId xmlns:a16="http://schemas.microsoft.com/office/drawing/2014/main" id="{79E15CA3-7AA4-41F4-80BE-066DABD68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43" y="2625359"/>
            <a:ext cx="1476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">
            <a:extLst>
              <a:ext uri="{FF2B5EF4-FFF2-40B4-BE49-F238E27FC236}">
                <a16:creationId xmlns:a16="http://schemas.microsoft.com/office/drawing/2014/main" id="{16E88D4F-1F40-4AD5-A5D5-AE4E0886E88D}"/>
              </a:ext>
            </a:extLst>
          </p:cNvPr>
          <p:cNvSpPr/>
          <p:nvPr/>
        </p:nvSpPr>
        <p:spPr>
          <a:xfrm>
            <a:off x="1162943" y="2935680"/>
            <a:ext cx="214312" cy="165100"/>
          </a:xfrm>
          <a:prstGeom prst="roundRect">
            <a:avLst>
              <a:gd name="adj" fmla="val 21008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/>
          <a:lstStyle/>
          <a:p>
            <a:pPr>
              <a:defRPr/>
            </a:pPr>
            <a:endParaRPr lang="ru-RU" sz="1200">
              <a:latin typeface="+mn-lt"/>
            </a:endParaRPr>
          </a:p>
        </p:txBody>
      </p:sp>
      <p:pic>
        <p:nvPicPr>
          <p:cNvPr id="14" name="Image 5" descr="preencoded.png">
            <a:extLst>
              <a:ext uri="{FF2B5EF4-FFF2-40B4-BE49-F238E27FC236}">
                <a16:creationId xmlns:a16="http://schemas.microsoft.com/office/drawing/2014/main" id="{01BBC2C4-9D9B-4CC9-A5E3-AEB30509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43" y="2926155"/>
            <a:ext cx="1476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>
            <a:extLst>
              <a:ext uri="{FF2B5EF4-FFF2-40B4-BE49-F238E27FC236}">
                <a16:creationId xmlns:a16="http://schemas.microsoft.com/office/drawing/2014/main" id="{DC9A157D-6B00-4FCA-84BA-DEC2EA1331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979" y="121994"/>
            <a:ext cx="10369152" cy="1082074"/>
          </a:xfrm>
        </p:spPr>
        <p:txBody>
          <a:bodyPr/>
          <a:lstStyle/>
          <a:p>
            <a:r>
              <a:rPr lang="ru-RU" altLang="ru-RU" sz="2540" dirty="0"/>
              <a:t>Версия договора кредита, займа: реализация различных видов распределения</a:t>
            </a:r>
          </a:p>
        </p:txBody>
      </p:sp>
      <p:pic>
        <p:nvPicPr>
          <p:cNvPr id="51204" name="Рисунок 3">
            <a:extLst>
              <a:ext uri="{FF2B5EF4-FFF2-40B4-BE49-F238E27FC236}">
                <a16:creationId xmlns:a16="http://schemas.microsoft.com/office/drawing/2014/main" id="{33DAFE51-C917-44C0-919F-102C6738A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-674" r="24655" b="674"/>
          <a:stretch>
            <a:fillRect/>
          </a:stretch>
        </p:blipFill>
        <p:spPr bwMode="auto">
          <a:xfrm>
            <a:off x="6266363" y="1838624"/>
            <a:ext cx="5475899" cy="4361901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2">
            <a:extLst>
              <a:ext uri="{FF2B5EF4-FFF2-40B4-BE49-F238E27FC236}">
                <a16:creationId xmlns:a16="http://schemas.microsoft.com/office/drawing/2014/main" id="{3E4514CD-B767-4FCA-AE28-6D7408A1D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2143385"/>
            <a:ext cx="5195888" cy="1558256"/>
          </a:xfrm>
          <a:prstGeom prst="roundRect">
            <a:avLst>
              <a:gd name="adj" fmla="val 6514"/>
            </a:avLst>
          </a:prstGeom>
          <a:solidFill>
            <a:srgbClr val="FFFCFA"/>
          </a:solidFill>
          <a:ln w="22860">
            <a:solidFill>
              <a:srgbClr val="835E54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2EB2BDF1-A214-4B47-A3E2-7A14B9ABB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2143386"/>
            <a:ext cx="461963" cy="1542885"/>
          </a:xfrm>
          <a:prstGeom prst="roundRect">
            <a:avLst>
              <a:gd name="adj" fmla="val 6181"/>
            </a:avLst>
          </a:prstGeom>
          <a:solidFill>
            <a:srgbClr val="835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73E2C791-4E29-482C-874D-7F959F276652}"/>
              </a:ext>
            </a:extLst>
          </p:cNvPr>
          <p:cNvSpPr/>
          <p:nvPr/>
        </p:nvSpPr>
        <p:spPr>
          <a:xfrm>
            <a:off x="931918" y="2831638"/>
            <a:ext cx="198437" cy="247650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>
              <a:lnSpc>
                <a:spcPts val="1542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72382B0-8FDE-4F05-888E-83CBA4DCC2AF}"/>
              </a:ext>
            </a:extLst>
          </p:cNvPr>
          <p:cNvSpPr/>
          <p:nvPr/>
        </p:nvSpPr>
        <p:spPr>
          <a:xfrm>
            <a:off x="1431426" y="2287357"/>
            <a:ext cx="4497387" cy="500062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663"/>
              </a:lnSpc>
            </a:pPr>
            <a:r>
              <a:rPr lang="ru-RU" altLang="ru-RU" sz="160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Дифференцированный платеж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Основной долг выплачивается равными частями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Процент начисляется на остаток долга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Размер платежа уменьшается с течением времени</a:t>
            </a:r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B2E5E938-78E1-4A5E-A248-DC77E980E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3933850"/>
            <a:ext cx="5195888" cy="1728192"/>
          </a:xfrm>
          <a:prstGeom prst="roundRect">
            <a:avLst>
              <a:gd name="adj" fmla="val 6514"/>
            </a:avLst>
          </a:prstGeom>
          <a:solidFill>
            <a:srgbClr val="FFFCFA"/>
          </a:solidFill>
          <a:ln w="22860">
            <a:solidFill>
              <a:srgbClr val="C9907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B818EA1C-B02F-4431-9B56-E37DDC302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3952899"/>
            <a:ext cx="461963" cy="1702621"/>
          </a:xfrm>
          <a:prstGeom prst="roundRect">
            <a:avLst>
              <a:gd name="adj" fmla="val 6181"/>
            </a:avLst>
          </a:prstGeom>
          <a:solidFill>
            <a:srgbClr val="C990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9E73AB99-FD64-4026-A908-07695D7BD758}"/>
              </a:ext>
            </a:extLst>
          </p:cNvPr>
          <p:cNvSpPr/>
          <p:nvPr/>
        </p:nvSpPr>
        <p:spPr>
          <a:xfrm>
            <a:off x="907257" y="4643981"/>
            <a:ext cx="198438" cy="249238"/>
          </a:xfrm>
          <a:prstGeom prst="rect">
            <a:avLst/>
          </a:prstGeom>
          <a:noFill/>
          <a:ln/>
        </p:spPr>
        <p:txBody>
          <a:bodyPr wrap="none" lIns="0" tIns="0" rIns="0" bIns="0"/>
          <a:lstStyle/>
          <a:p>
            <a:pPr>
              <a:lnSpc>
                <a:spcPts val="1542"/>
              </a:lnSpc>
              <a:defRPr/>
            </a:pPr>
            <a:r>
              <a:rPr lang="en-US" sz="1200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200" dirty="0">
              <a:solidFill>
                <a:srgbClr val="443728"/>
              </a:solidFill>
              <a:latin typeface="+mn-lt"/>
            </a:endParaRPr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5F7C715F-3DC4-4077-A5F9-13AED220A1F9}"/>
              </a:ext>
            </a:extLst>
          </p:cNvPr>
          <p:cNvSpPr/>
          <p:nvPr/>
        </p:nvSpPr>
        <p:spPr>
          <a:xfrm>
            <a:off x="1341438" y="4019575"/>
            <a:ext cx="4497388" cy="1498050"/>
          </a:xfrm>
          <a:prstGeom prst="rect">
            <a:avLst/>
          </a:prstGeom>
          <a:noFill/>
          <a:ln/>
        </p:spPr>
        <p:txBody>
          <a:bodyPr lIns="0" tIns="0" rIns="0" bIns="0"/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1663"/>
              </a:lnSpc>
            </a:pPr>
            <a:r>
              <a:rPr lang="ru-RU" altLang="ru-RU" sz="160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Аннуитетный платеж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Ежемесячный платеж остается постоянным на весь срок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В начале срока большая часть платежа идет на погашение процентов</a:t>
            </a:r>
          </a:p>
          <a:p>
            <a:pPr marL="285750" indent="-285750">
              <a:lnSpc>
                <a:spcPts val="1663"/>
              </a:lnSpc>
              <a:buFont typeface="Arial" panose="020B0604020202020204" pitchFamily="34" charset="0"/>
              <a:buChar char="•"/>
            </a:pPr>
            <a:r>
              <a:rPr lang="ru-RU" altLang="ru-RU" sz="1600" b="0" dirty="0">
                <a:solidFill>
                  <a:srgbClr val="443728"/>
                </a:solidFill>
                <a:latin typeface="Futura PT Demi" pitchFamily="34" charset="0"/>
                <a:cs typeface="Open Sans" panose="020B0606030504020204" pitchFamily="34" charset="0"/>
              </a:rPr>
              <a:t>К концу срока основная часть платежа направляется на погашение долга</a:t>
            </a:r>
          </a:p>
        </p:txBody>
      </p:sp>
    </p:spTree>
    <p:extLst>
      <p:ext uri="{BB962C8B-B14F-4D97-AF65-F5344CB8AC3E}">
        <p14:creationId xmlns:p14="http://schemas.microsoft.com/office/powerpoint/2010/main" val="1851024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0" descr="preencoded.png">
            <a:extLst>
              <a:ext uri="{FF2B5EF4-FFF2-40B4-BE49-F238E27FC236}">
                <a16:creationId xmlns:a16="http://schemas.microsoft.com/office/drawing/2014/main" id="{1965499D-4E79-432B-A9BA-36F7BC8CB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755" y="2972"/>
            <a:ext cx="4585420" cy="68781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4945" y="242824"/>
            <a:ext cx="6882802" cy="84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Версия договора кредита, займа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расширен</a:t>
            </a:r>
            <a:r>
              <a:rPr lang="ru-RU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ие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функциональност</a:t>
            </a:r>
            <a:r>
              <a:rPr lang="ru-RU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</a:t>
            </a:r>
            <a:endParaRPr lang="en-US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371138" y="1637039"/>
            <a:ext cx="4790345" cy="1717009"/>
          </a:xfrm>
          <a:prstGeom prst="roundRect">
            <a:avLst>
              <a:gd name="adj" fmla="val 4549"/>
            </a:avLst>
          </a:prstGeom>
          <a:solidFill>
            <a:srgbClr val="FFFCFA"/>
          </a:solidFill>
          <a:ln w="22860">
            <a:solidFill>
              <a:srgbClr val="835E5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90194" y="1656094"/>
            <a:ext cx="400342" cy="1666322"/>
          </a:xfrm>
          <a:prstGeom prst="roundRect">
            <a:avLst>
              <a:gd name="adj" fmla="val 6412"/>
            </a:avLst>
          </a:prstGeom>
          <a:solidFill>
            <a:srgbClr val="835E54"/>
          </a:solidFill>
          <a:ln/>
        </p:spPr>
      </p:sp>
      <p:sp>
        <p:nvSpPr>
          <p:cNvPr id="7" name="Text 4"/>
          <p:cNvSpPr/>
          <p:nvPr/>
        </p:nvSpPr>
        <p:spPr>
          <a:xfrm>
            <a:off x="545708" y="2366494"/>
            <a:ext cx="151205" cy="348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25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625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89154" y="1795827"/>
            <a:ext cx="2902520" cy="290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Граница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периода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-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последний день месяца</a:t>
            </a:r>
            <a:endParaRPr lang="en-US" sz="1400" dirty="0">
              <a:latin typeface="+mn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89153" y="2098116"/>
            <a:ext cx="3928314" cy="892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Унифицировали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действие параметра на все типы периодов: квартал, полугодие и год. Теперь при установленном флаге период всегда завершается в последний день календарного квартала, полугодия или года</a:t>
            </a:r>
            <a:endParaRPr lang="en-US" sz="1200" dirty="0">
              <a:latin typeface="+mn-lt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371139" y="3651854"/>
            <a:ext cx="5942472" cy="1290936"/>
          </a:xfrm>
          <a:prstGeom prst="roundRect">
            <a:avLst>
              <a:gd name="adj" fmla="val 4549"/>
            </a:avLst>
          </a:prstGeom>
          <a:solidFill>
            <a:srgbClr val="FFFCFA"/>
          </a:solidFill>
          <a:ln w="22860">
            <a:solidFill>
              <a:srgbClr val="C9907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390193" y="3670909"/>
            <a:ext cx="400342" cy="1252827"/>
          </a:xfrm>
          <a:prstGeom prst="roundRect">
            <a:avLst>
              <a:gd name="adj" fmla="val 6412"/>
            </a:avLst>
          </a:prstGeom>
          <a:solidFill>
            <a:srgbClr val="C9907C"/>
          </a:solidFill>
          <a:ln/>
        </p:spPr>
      </p:sp>
      <p:sp>
        <p:nvSpPr>
          <p:cNvPr id="12" name="Text 9"/>
          <p:cNvSpPr/>
          <p:nvPr/>
        </p:nvSpPr>
        <p:spPr>
          <a:xfrm>
            <a:off x="561782" y="4166224"/>
            <a:ext cx="184794" cy="262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25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625" dirty="0">
              <a:latin typeface="+mn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89152" y="3810641"/>
            <a:ext cx="1540179" cy="218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Валюта платежа</a:t>
            </a:r>
            <a:endParaRPr lang="en-US" sz="1600" dirty="0">
              <a:latin typeface="+mn-lt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89152" y="4112931"/>
            <a:ext cx="5182819" cy="671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Теперь для платежей по кредитам и займам можно устанавливать валюту, отличающуюся от валюты договора. Изменения затронули заявки на оплату, платежный календарь и платежные документы</a:t>
            </a:r>
            <a:endParaRPr lang="en-US" sz="1200" dirty="0">
              <a:latin typeface="+mn-lt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390193" y="5247093"/>
            <a:ext cx="6859522" cy="1281970"/>
          </a:xfrm>
          <a:prstGeom prst="roundRect">
            <a:avLst>
              <a:gd name="adj" fmla="val 5502"/>
            </a:avLst>
          </a:prstGeom>
          <a:solidFill>
            <a:srgbClr val="FFFCFA"/>
          </a:solidFill>
          <a:ln w="22860">
            <a:solidFill>
              <a:srgbClr val="B3BDB5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409248" y="5266147"/>
            <a:ext cx="381287" cy="1236194"/>
          </a:xfrm>
          <a:prstGeom prst="roundRect">
            <a:avLst>
              <a:gd name="adj" fmla="val 6412"/>
            </a:avLst>
          </a:prstGeom>
          <a:solidFill>
            <a:srgbClr val="B3BDB5"/>
          </a:solidFill>
          <a:ln/>
        </p:spPr>
      </p:sp>
      <p:sp>
        <p:nvSpPr>
          <p:cNvPr id="17" name="Text 14"/>
          <p:cNvSpPr/>
          <p:nvPr/>
        </p:nvSpPr>
        <p:spPr>
          <a:xfrm>
            <a:off x="580837" y="5649617"/>
            <a:ext cx="209698" cy="2620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625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1625" dirty="0">
              <a:latin typeface="+mn-lt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108208" y="5405880"/>
            <a:ext cx="3091082" cy="218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Коэффициент плавающей ставки</a:t>
            </a:r>
            <a:endParaRPr lang="en-US" sz="1600" dirty="0">
              <a:latin typeface="+mn-lt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108207" y="5708169"/>
            <a:ext cx="5982638" cy="447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Расширена формула расчета плавающей процентной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ставки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Реализован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Индикатор × Коэффициент +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Маржа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Предусмотрена автоматическая актуализация графиков кредита с плавающей ставкой</a:t>
            </a:r>
            <a:endParaRPr lang="en-US" sz="1200" dirty="0">
              <a:latin typeface="+mn-lt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E58EBC-CA31-4A4A-A13F-9519EBC57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3632" y="1448914"/>
            <a:ext cx="5032376" cy="2511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50408" y="1753636"/>
            <a:ext cx="10894359" cy="2675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4"/>
              </a:lnSpc>
            </a:pPr>
            <a:endParaRPr lang="en-US" sz="1292" dirty="0">
              <a:latin typeface="+mn-lt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3970" y="1485578"/>
            <a:ext cx="336932" cy="336932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33970" y="1899521"/>
            <a:ext cx="5363618" cy="19054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7" name="Text 4"/>
          <p:cNvSpPr/>
          <p:nvPr/>
        </p:nvSpPr>
        <p:spPr>
          <a:xfrm>
            <a:off x="733970" y="2021191"/>
            <a:ext cx="5363618" cy="522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Способ 1: Использование регламентного задания</a:t>
            </a:r>
            <a:endParaRPr lang="en-US" sz="1625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733970" y="2643834"/>
            <a:ext cx="5363618" cy="13377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4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Настройте расписание регламентного задания 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"Актуализировать графики кредитов с плавающей ставкой"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для полностью автоматического обновления по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заданному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расписанию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обеспечивая непрерывную актуализацию данных без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вашего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участия</a:t>
            </a:r>
            <a:endParaRPr lang="en-US" sz="1400" dirty="0">
              <a:latin typeface="+mn-lt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4711" y="1485578"/>
            <a:ext cx="336932" cy="336932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264711" y="1899521"/>
            <a:ext cx="5363618" cy="19054"/>
          </a:xfrm>
          <a:prstGeom prst="rect">
            <a:avLst/>
          </a:prstGeom>
          <a:solidFill>
            <a:srgbClr val="C9907C"/>
          </a:solidFill>
          <a:ln/>
        </p:spPr>
      </p:sp>
      <p:sp>
        <p:nvSpPr>
          <p:cNvPr id="11" name="Text 7"/>
          <p:cNvSpPr/>
          <p:nvPr/>
        </p:nvSpPr>
        <p:spPr>
          <a:xfrm>
            <a:off x="6264711" y="2021191"/>
            <a:ext cx="5187563" cy="261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25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Способ 2: Ручное обновление через справочник</a:t>
            </a:r>
            <a:endParaRPr lang="en-US" sz="1625" dirty="0">
              <a:latin typeface="+mn-lt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264711" y="2382630"/>
            <a:ext cx="5363618" cy="18728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4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справочнике 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"Котировки финансовых инструментов"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после ввода нового значения плавающей ставки (например, Ключевой ставки ЦБ РФ), воспользуйтесь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кнопкой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r>
              <a:rPr lang="ru-RU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Обновить версии договоров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Это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мгновенно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обновит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версии всех связанных договоров (кредитов, займов и депозитов) с плавающей ставкой,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предоставляя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полный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контроль</a:t>
            </a:r>
            <a:endParaRPr lang="en-US" sz="1400" dirty="0">
              <a:latin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9A0A7E-3EB0-4AAE-A570-D2991AA8B2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4711" y="4690083"/>
            <a:ext cx="5280056" cy="1413520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</p:spPr>
      </p:pic>
      <p:pic>
        <p:nvPicPr>
          <p:cNvPr id="14" name="Рисунок 2">
            <a:extLst>
              <a:ext uri="{FF2B5EF4-FFF2-40B4-BE49-F238E27FC236}">
                <a16:creationId xmlns:a16="http://schemas.microsoft.com/office/drawing/2014/main" id="{B0C271B0-F058-4FB6-AD0A-15303643A6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8" r="30949" b="29141"/>
          <a:stretch/>
        </p:blipFill>
        <p:spPr bwMode="auto">
          <a:xfrm>
            <a:off x="677284" y="4523145"/>
            <a:ext cx="5363618" cy="1580458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FFF53E93-23D3-4FEF-B428-A3D4FF4E61BD}"/>
              </a:ext>
            </a:extLst>
          </p:cNvPr>
          <p:cNvSpPr txBox="1">
            <a:spLocks noChangeArrowheads="1"/>
          </p:cNvSpPr>
          <p:nvPr/>
        </p:nvSpPr>
        <p:spPr>
          <a:xfrm>
            <a:off x="650408" y="229177"/>
            <a:ext cx="10369152" cy="108207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69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5pPr>
            <a:lvl6pPr marL="483900"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6pPr>
            <a:lvl7pPr marL="967801"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7pPr>
            <a:lvl8pPr marL="1451701"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8pPr>
            <a:lvl9pPr marL="1935602" algn="l" rtl="0" eaLnBrk="0" fontAlgn="base" hangingPunct="0">
              <a:spcBef>
                <a:spcPct val="0"/>
              </a:spcBef>
              <a:spcAft>
                <a:spcPct val="0"/>
              </a:spcAft>
              <a:defRPr sz="3069">
                <a:solidFill>
                  <a:schemeClr val="tx2"/>
                </a:solidFill>
                <a:latin typeface="Futura PT Demi" panose="020B0702020204020303" pitchFamily="34" charset="0"/>
              </a:defRPr>
            </a:lvl9pPr>
          </a:lstStyle>
          <a:p>
            <a:r>
              <a:rPr lang="ru-RU" altLang="ru-RU" sz="2540" dirty="0"/>
              <a:t>Пересчет графика кредита при изменении плавающей ставки: два способа актуализации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913" y="189434"/>
            <a:ext cx="10116286" cy="413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1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Отчет по кредитному портфелю: добавлены % использования и неиспользованный остаток</a:t>
            </a:r>
            <a:endParaRPr lang="en-US" sz="2800" dirty="0">
              <a:latin typeface="+mj-lt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67" y="1846263"/>
            <a:ext cx="12231142" cy="5013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955" y="2133650"/>
            <a:ext cx="11334506" cy="4248472"/>
          </a:xfrm>
          <a:prstGeom prst="round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>
            <a:extLst>
              <a:ext uri="{FF2B5EF4-FFF2-40B4-BE49-F238E27FC236}">
                <a16:creationId xmlns:a16="http://schemas.microsoft.com/office/drawing/2014/main" id="{A4D40EDC-D1CE-4FF8-A3B9-B3F4944BF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8507" y="47440"/>
            <a:ext cx="10166742" cy="1082074"/>
          </a:xfrm>
        </p:spPr>
        <p:txBody>
          <a:bodyPr/>
          <a:lstStyle/>
          <a:p>
            <a:r>
              <a:rPr lang="ru-RU" altLang="ru-RU" sz="2800" dirty="0">
                <a:solidFill>
                  <a:srgbClr val="475467"/>
                </a:solidFill>
              </a:rPr>
              <a:t>Версия договора банковской гарантии: комиссия за выдачу</a:t>
            </a:r>
            <a:endParaRPr lang="ru-RU" altLang="ru-RU" sz="2400" dirty="0">
              <a:solidFill>
                <a:srgbClr val="475467"/>
              </a:solidFill>
            </a:endParaRPr>
          </a:p>
        </p:txBody>
      </p:sp>
      <p:pic>
        <p:nvPicPr>
          <p:cNvPr id="55299" name="Рисунок 1">
            <a:extLst>
              <a:ext uri="{FF2B5EF4-FFF2-40B4-BE49-F238E27FC236}">
                <a16:creationId xmlns:a16="http://schemas.microsoft.com/office/drawing/2014/main" id="{7784D469-62E6-4E79-BDB4-31F015A39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301" y="1917700"/>
            <a:ext cx="5282460" cy="4017332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2D54EA-3119-47F1-9AE3-1FA8CC05A6D9}"/>
              </a:ext>
            </a:extLst>
          </p:cNvPr>
          <p:cNvSpPr txBox="1"/>
          <p:nvPr/>
        </p:nvSpPr>
        <p:spPr>
          <a:xfrm>
            <a:off x="668507" y="1845618"/>
            <a:ext cx="55010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+mn-lt"/>
              </a:rPr>
              <a:t>Для вида </a:t>
            </a:r>
            <a:r>
              <a:rPr lang="ru-RU" b="1" dirty="0">
                <a:latin typeface="+mn-lt"/>
              </a:rPr>
              <a:t>Гарантия выданная </a:t>
            </a:r>
            <a:r>
              <a:rPr lang="ru-RU" dirty="0">
                <a:latin typeface="+mn-lt"/>
              </a:rPr>
              <a:t>предусмотрено 2 способа уплаты комиссии: </a:t>
            </a:r>
          </a:p>
          <a:p>
            <a:pPr lvl="1"/>
            <a:endParaRPr lang="ru-RU" dirty="0">
              <a:latin typeface="+mn-lt"/>
            </a:endParaRPr>
          </a:p>
          <a:p>
            <a:pPr lvl="1"/>
            <a:r>
              <a:rPr lang="ru-RU" b="1" dirty="0">
                <a:latin typeface="+mn-lt"/>
              </a:rPr>
              <a:t>В начале срока </a:t>
            </a:r>
            <a:r>
              <a:rPr lang="ru-RU" dirty="0">
                <a:latin typeface="+mn-lt"/>
              </a:rPr>
              <a:t>– уплата комиссии производится один раз за весь период</a:t>
            </a:r>
          </a:p>
          <a:p>
            <a:pPr lvl="1"/>
            <a:endParaRPr lang="ru-RU" dirty="0">
              <a:latin typeface="+mn-lt"/>
            </a:endParaRPr>
          </a:p>
          <a:p>
            <a:pPr lvl="1"/>
            <a:r>
              <a:rPr lang="ru-RU" b="1" dirty="0">
                <a:latin typeface="+mn-lt"/>
              </a:rPr>
              <a:t>Периодически</a:t>
            </a:r>
            <a:r>
              <a:rPr lang="ru-RU" dirty="0">
                <a:latin typeface="+mn-lt"/>
              </a:rPr>
              <a:t> – определяет правила уплаты комиссии регулярно с заданной периодичностью по ставке, заданной в %% годовых</a:t>
            </a:r>
          </a:p>
          <a:p>
            <a:endParaRPr lang="ru-RU" dirty="0">
              <a:latin typeface="+mn-lt"/>
            </a:endParaRPr>
          </a:p>
        </p:txBody>
      </p:sp>
      <p:sp>
        <p:nvSpPr>
          <p:cNvPr id="9" name="Shape 13">
            <a:extLst>
              <a:ext uri="{FF2B5EF4-FFF2-40B4-BE49-F238E27FC236}">
                <a16:creationId xmlns:a16="http://schemas.microsoft.com/office/drawing/2014/main" id="{855A9D6F-9CF2-4712-B644-741502AB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03" y="2781722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18">
            <a:extLst>
              <a:ext uri="{FF2B5EF4-FFF2-40B4-BE49-F238E27FC236}">
                <a16:creationId xmlns:a16="http://schemas.microsoft.com/office/drawing/2014/main" id="{739955AB-EC28-4035-8061-5C8155543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03" y="3573810"/>
            <a:ext cx="211138" cy="153988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>
            <a:extLst>
              <a:ext uri="{FF2B5EF4-FFF2-40B4-BE49-F238E27FC236}">
                <a16:creationId xmlns:a16="http://schemas.microsoft.com/office/drawing/2014/main" id="{DAF01425-78B5-4597-BA7C-8A127BB2B6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1444" y="255020"/>
            <a:ext cx="10631070" cy="1082074"/>
          </a:xfrm>
        </p:spPr>
        <p:txBody>
          <a:bodyPr/>
          <a:lstStyle/>
          <a:p>
            <a:r>
              <a:rPr lang="ru-RU" altLang="ru-RU" sz="2800" dirty="0"/>
              <a:t>Расширение функций привлечения финансирования</a:t>
            </a:r>
            <a:endParaRPr lang="ru-RU" altLang="ru-RU" sz="2400" dirty="0">
              <a:solidFill>
                <a:srgbClr val="475467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655787-E6D1-4133-921E-7BF8F3E32746}"/>
              </a:ext>
            </a:extLst>
          </p:cNvPr>
          <p:cNvSpPr/>
          <p:nvPr/>
        </p:nvSpPr>
        <p:spPr>
          <a:xfrm>
            <a:off x="591444" y="1524404"/>
            <a:ext cx="11035810" cy="10487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3901" lvl="1">
              <a:spcBef>
                <a:spcPts val="635"/>
              </a:spcBef>
              <a:defRPr/>
            </a:pPr>
            <a:r>
              <a:rPr lang="ru-RU" sz="1905" dirty="0">
                <a:solidFill>
                  <a:srgbClr val="404040"/>
                </a:solidFill>
                <a:latin typeface="+mn-lt"/>
              </a:rPr>
              <a:t>Заявка на привлечение финансирования дополнена статьями ДДС на возврат основного долга и БДР для начисления процентов</a:t>
            </a:r>
          </a:p>
          <a:p>
            <a:pPr marL="483901" lvl="1">
              <a:spcBef>
                <a:spcPts val="635"/>
              </a:spcBef>
              <a:defRPr/>
            </a:pPr>
            <a:r>
              <a:rPr lang="ru-RU" sz="1905" dirty="0">
                <a:solidFill>
                  <a:srgbClr val="404040"/>
                </a:solidFill>
                <a:latin typeface="+mn-lt"/>
              </a:rPr>
              <a:t>График расчетов Вариант финансирования дополнен данными о ЦФО и Проекте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87E99-D4B5-4D4A-9A17-2CCF98508FA9}"/>
              </a:ext>
            </a:extLst>
          </p:cNvPr>
          <p:cNvSpPr txBox="1"/>
          <p:nvPr/>
        </p:nvSpPr>
        <p:spPr>
          <a:xfrm>
            <a:off x="591444" y="3125671"/>
            <a:ext cx="4820606" cy="34494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Выбор способов покрытия  потребностей в финансировании дополнен проверками:</a:t>
            </a:r>
          </a:p>
          <a:p>
            <a:pPr>
              <a:defRPr/>
            </a:pPr>
            <a:endParaRPr lang="ru-RU" sz="1693" dirty="0">
              <a:solidFill>
                <a:srgbClr val="404040"/>
              </a:solidFill>
              <a:latin typeface="+mn-lt"/>
            </a:endParaRPr>
          </a:p>
          <a:p>
            <a:pPr marL="483900"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Проверка на идентичность набора статей и их аналитик</a:t>
            </a:r>
          </a:p>
          <a:p>
            <a:pPr marL="483900"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Сравнение % ставки при отнесении заявки на выбранный договор</a:t>
            </a:r>
          </a:p>
          <a:p>
            <a:pPr marL="483900" lvl="1"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Сравнение срока действия в отобранных заявках </a:t>
            </a:r>
          </a:p>
          <a:p>
            <a:pPr>
              <a:spcAft>
                <a:spcPts val="635"/>
              </a:spcAft>
              <a:defRPr/>
            </a:pPr>
            <a:r>
              <a:rPr lang="ru-RU" sz="1693" dirty="0">
                <a:solidFill>
                  <a:srgbClr val="404040"/>
                </a:solidFill>
                <a:latin typeface="+mn-lt"/>
              </a:rPr>
              <a:t>Проверки носят предупреждающий характер</a:t>
            </a:r>
          </a:p>
        </p:txBody>
      </p:sp>
      <p:pic>
        <p:nvPicPr>
          <p:cNvPr id="57349" name="Рисунок 2">
            <a:extLst>
              <a:ext uri="{FF2B5EF4-FFF2-40B4-BE49-F238E27FC236}">
                <a16:creationId xmlns:a16="http://schemas.microsoft.com/office/drawing/2014/main" id="{AF338631-2072-467B-8223-E44728C07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61" y="3152555"/>
            <a:ext cx="6584857" cy="3254624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13">
            <a:extLst>
              <a:ext uri="{FF2B5EF4-FFF2-40B4-BE49-F238E27FC236}">
                <a16:creationId xmlns:a16="http://schemas.microsoft.com/office/drawing/2014/main" id="{37C29479-B0D7-473E-928F-9214A0CE5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09" y="1658634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18">
            <a:extLst>
              <a:ext uri="{FF2B5EF4-FFF2-40B4-BE49-F238E27FC236}">
                <a16:creationId xmlns:a16="http://schemas.microsoft.com/office/drawing/2014/main" id="{F8FC2DDE-175E-4913-A5F2-4864252CD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09" y="2288146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Shape 13">
            <a:extLst>
              <a:ext uri="{FF2B5EF4-FFF2-40B4-BE49-F238E27FC236}">
                <a16:creationId xmlns:a16="http://schemas.microsoft.com/office/drawing/2014/main" id="{A104594F-425A-43DA-9E56-897AF8BD3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09" y="4293890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18">
            <a:extLst>
              <a:ext uri="{FF2B5EF4-FFF2-40B4-BE49-F238E27FC236}">
                <a16:creationId xmlns:a16="http://schemas.microsoft.com/office/drawing/2014/main" id="{AC8C93BB-E995-4C16-9D66-59EDBF3A2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22" y="4882629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22">
            <a:extLst>
              <a:ext uri="{FF2B5EF4-FFF2-40B4-BE49-F238E27FC236}">
                <a16:creationId xmlns:a16="http://schemas.microsoft.com/office/drawing/2014/main" id="{A2AAE192-1318-4E48-85C4-92657A25D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09" y="5451785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98167" y="121878"/>
            <a:ext cx="10871533" cy="98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34"/>
              </a:lnSpc>
            </a:pPr>
            <a:r>
              <a:rPr lang="ru-RU" altLang="ru-RU" sz="2800" dirty="0">
                <a:solidFill>
                  <a:srgbClr val="475467"/>
                </a:solidFill>
                <a:latin typeface="+mj-lt"/>
              </a:rPr>
              <a:t>Версия договора депозита, МНО: использование плавающих процентных ставок</a:t>
            </a:r>
            <a:endParaRPr lang="en-US" sz="2800" dirty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1821" y="1479237"/>
            <a:ext cx="10871533" cy="502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Это упрощает работу с долгосрочными депозитами в условиях изменчивой экономической ситуации и позволяет автоматически корректировать процентные ставки в зависимости от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рыночной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конъюнктуры</a:t>
            </a:r>
            <a:endParaRPr lang="en-US" sz="1400" dirty="0">
              <a:latin typeface="+mn-lt"/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21" y="2158943"/>
            <a:ext cx="3623811" cy="62859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18921" y="2944639"/>
            <a:ext cx="2667320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Новая функциональность</a:t>
            </a:r>
            <a:endParaRPr lang="en-US" sz="1542" dirty="0">
              <a:latin typeface="+mn-lt"/>
            </a:endParaRPr>
          </a:p>
        </p:txBody>
      </p:sp>
      <p:sp>
        <p:nvSpPr>
          <p:cNvPr id="7" name="Text 3"/>
          <p:cNvSpPr/>
          <p:nvPr/>
        </p:nvSpPr>
        <p:spPr>
          <a:xfrm>
            <a:off x="818921" y="3284543"/>
            <a:ext cx="3309612" cy="502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Плавающие процентные ставки для депозитов и МНО</a:t>
            </a:r>
            <a:endParaRPr lang="en-US" sz="1400" dirty="0">
              <a:latin typeface="+mn-lt"/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32" y="2158943"/>
            <a:ext cx="3623811" cy="62859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4442731" y="2944639"/>
            <a:ext cx="1964490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Механизм работы</a:t>
            </a:r>
            <a:endParaRPr lang="en-US" sz="1542" dirty="0">
              <a:latin typeface="+mn-lt"/>
            </a:endParaRPr>
          </a:p>
        </p:txBody>
      </p:sp>
      <p:sp>
        <p:nvSpPr>
          <p:cNvPr id="10" name="Text 5"/>
          <p:cNvSpPr/>
          <p:nvPr/>
        </p:nvSpPr>
        <p:spPr>
          <a:xfrm>
            <a:off x="4442732" y="3284543"/>
            <a:ext cx="3309612" cy="502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Привязка к рыночным индексам (ключевая ставка ЦБ, RUONIA, MOSPRIME)</a:t>
            </a:r>
            <a:endParaRPr lang="en-US" sz="1400" dirty="0">
              <a:latin typeface="+mn-lt"/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443" y="2158943"/>
            <a:ext cx="3623811" cy="62859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066542" y="2944639"/>
            <a:ext cx="1964490" cy="245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17"/>
              </a:lnSpc>
            </a:pPr>
            <a:r>
              <a:rPr lang="en-US" sz="154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Преимущество</a:t>
            </a:r>
            <a:endParaRPr lang="en-US" sz="1542" dirty="0">
              <a:latin typeface="+mn-lt"/>
            </a:endParaRPr>
          </a:p>
        </p:txBody>
      </p:sp>
      <p:sp>
        <p:nvSpPr>
          <p:cNvPr id="13" name="Text 7"/>
          <p:cNvSpPr/>
          <p:nvPr/>
        </p:nvSpPr>
        <p:spPr>
          <a:xfrm>
            <a:off x="8066543" y="3284543"/>
            <a:ext cx="3309612" cy="5029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9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Автоматическая адаптация ставок к изменениям рынка</a:t>
            </a:r>
            <a:endParaRPr lang="en-US" sz="1400" dirty="0"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B44B31-C31C-4174-9293-F2B43DF99C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307" t="-5857" r="1307" b="1857"/>
          <a:stretch/>
        </p:blipFill>
        <p:spPr>
          <a:xfrm>
            <a:off x="3342255" y="4221882"/>
            <a:ext cx="5510664" cy="2520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>
            <a:extLst>
              <a:ext uri="{FF2B5EF4-FFF2-40B4-BE49-F238E27FC236}">
                <a16:creationId xmlns:a16="http://schemas.microsoft.com/office/drawing/2014/main" id="{9C173EC0-4ACD-4172-97AE-AFAAD5A0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71" y="2888757"/>
            <a:ext cx="7921697" cy="1082074"/>
          </a:xfrm>
        </p:spPr>
        <p:txBody>
          <a:bodyPr/>
          <a:lstStyle/>
          <a:p>
            <a:pPr algn="ctr">
              <a:defRPr/>
            </a:pPr>
            <a:r>
              <a:rPr lang="ru-RU" altLang="ru-RU" sz="3810" dirty="0">
                <a:highlight>
                  <a:srgbClr val="F1E2DD"/>
                </a:highlight>
              </a:rPr>
              <a:t>Рассказываем подробнее:</a:t>
            </a:r>
            <a:br>
              <a:rPr lang="ru-RU" altLang="ru-RU" sz="3810" dirty="0">
                <a:highlight>
                  <a:srgbClr val="F1E2DD"/>
                </a:highlight>
              </a:rPr>
            </a:br>
            <a:r>
              <a:rPr lang="ru-RU" altLang="ru-RU" sz="3810" dirty="0">
                <a:highlight>
                  <a:srgbClr val="F1E2DD"/>
                </a:highlight>
              </a:rPr>
              <a:t>что изменилось в управлении платежами</a:t>
            </a:r>
          </a:p>
        </p:txBody>
      </p:sp>
      <p:sp>
        <p:nvSpPr>
          <p:cNvPr id="46083" name="TextBox 1">
            <a:extLst>
              <a:ext uri="{FF2B5EF4-FFF2-40B4-BE49-F238E27FC236}">
                <a16:creationId xmlns:a16="http://schemas.microsoft.com/office/drawing/2014/main" id="{E127AC93-BDDC-4B76-9D03-F4CEA824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806" y="4649648"/>
            <a:ext cx="7240150" cy="4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223"/>
          </a:p>
        </p:txBody>
      </p:sp>
    </p:spTree>
    <p:extLst>
      <p:ext uri="{BB962C8B-B14F-4D97-AF65-F5344CB8AC3E}">
        <p14:creationId xmlns:p14="http://schemas.microsoft.com/office/powerpoint/2010/main" val="2175877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>
            <a:extLst>
              <a:ext uri="{FF2B5EF4-FFF2-40B4-BE49-F238E27FC236}">
                <a16:creationId xmlns:a16="http://schemas.microsoft.com/office/drawing/2014/main" id="{D07B1D6B-F9C8-44B4-B099-146B33839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028" y="123529"/>
            <a:ext cx="10526782" cy="1082074"/>
          </a:xfrm>
        </p:spPr>
        <p:txBody>
          <a:bodyPr/>
          <a:lstStyle/>
          <a:p>
            <a:r>
              <a:rPr lang="ru-RU" altLang="ru-RU" sz="2400" dirty="0"/>
              <a:t>Расширение функционала учета депозитов: автоматизация операций и привязка к версии договора депозита</a:t>
            </a:r>
          </a:p>
        </p:txBody>
      </p:sp>
      <p:graphicFrame>
        <p:nvGraphicFramePr>
          <p:cNvPr id="13" name="Таблица 15">
            <a:extLst>
              <a:ext uri="{FF2B5EF4-FFF2-40B4-BE49-F238E27FC236}">
                <a16:creationId xmlns:a16="http://schemas.microsoft.com/office/drawing/2014/main" id="{6E6FCCC1-A13D-43EF-B1F4-00E73D9E6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652094"/>
              </p:ext>
            </p:extLst>
          </p:nvPr>
        </p:nvGraphicFramePr>
        <p:xfrm>
          <a:off x="704180" y="1360263"/>
          <a:ext cx="10920259" cy="457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5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7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05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Ключевые </a:t>
                      </a:r>
                      <a:r>
                        <a:rPr lang="ru-RU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моменты</a:t>
                      </a:r>
                    </a:p>
                  </a:txBody>
                  <a:tcPr marL="96779" marR="96779" marT="42382" marB="42382" anchor="ctr"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+mn-lt"/>
                        </a:rPr>
                        <a:t>Описание</a:t>
                      </a:r>
                    </a:p>
                  </a:txBody>
                  <a:tcPr marL="96779" marR="96779" marT="42382" marB="42382" anchor="ctr">
                    <a:solidFill>
                      <a:srgbClr val="AECE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3944">
                <a:tc>
                  <a:txBody>
                    <a:bodyPr/>
                    <a:lstStyle/>
                    <a:p>
                      <a:r>
                        <a:rPr lang="ru-RU" sz="1300" b="1" dirty="0"/>
                        <a:t>Область применения</a:t>
                      </a:r>
                      <a:endParaRPr lang="ru-RU" sz="1300" b="1" dirty="0">
                        <a:latin typeface="+mn-lt"/>
                      </a:endParaRPr>
                    </a:p>
                  </a:txBody>
                  <a:tcPr marL="96779" marR="96779" marT="42373" marB="42373" anchor="ctr">
                    <a:solidFill>
                      <a:srgbClr val="FFE1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Учет депозитов с привязкой к договорам, независимо от способа их отражения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Автоматизация операций по депозитам, включая размещение и возврат средств</a:t>
                      </a:r>
                    </a:p>
                  </a:txBody>
                  <a:tcPr marL="96779" marR="96779" marT="42382" marB="4238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4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Настройки</a:t>
                      </a:r>
                    </a:p>
                  </a:txBody>
                  <a:tcPr marL="96779" marR="96779" marT="42373" marB="42373" anchor="ctr">
                    <a:solidFill>
                      <a:srgbClr val="FFE1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В договоре в разделе</a:t>
                      </a:r>
                      <a:r>
                        <a:rPr lang="ru-RU" sz="1300" b="0" i="0" baseline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 "Условия" заполните </a:t>
                      </a:r>
                      <a:r>
                        <a:rPr lang="ru-RU" sz="1300" b="1" i="0" baseline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Параметры учета депозита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: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Финансовые вложения 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(если депозит соответствует условиям ПБУ 19/02)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Депозитные счета 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(если учет ведется на отдельных счетах)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Банковский счет депозита 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(если учет по счетам обезличен, поле не заполняется)</a:t>
                      </a:r>
                    </a:p>
                  </a:txBody>
                  <a:tcPr marL="96779" marR="96779" marT="42382" marB="4238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79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chemeClr val="dk1"/>
                          </a:solidFill>
                        </a:rPr>
                        <a:t>Автоматизация</a:t>
                      </a:r>
                      <a:endParaRPr lang="ru-RU" sz="13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6779" marR="96779" marT="42373" marB="42373" anchor="ctr">
                    <a:solidFill>
                      <a:srgbClr val="FFEEE6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altLang="ru-RU" sz="1300" b="0" dirty="0">
                          <a:solidFill>
                            <a:srgbClr val="17171B"/>
                          </a:solidFill>
                          <a:latin typeface="Futura PT Demi" pitchFamily="34" charset="0"/>
                        </a:rPr>
                        <a:t>Счет организации привязан к </a:t>
                      </a:r>
                      <a:r>
                        <a:rPr lang="ru-RU" altLang="ru-RU" sz="1300" b="1" dirty="0">
                          <a:solidFill>
                            <a:srgbClr val="17171B"/>
                          </a:solidFill>
                          <a:latin typeface="Futura PT Demi" pitchFamily="34" charset="0"/>
                        </a:rPr>
                        <a:t>Договору депозита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При выборе параметра </a:t>
                      </a: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Депозитные счета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 все приходные и расходные операции оформляются с видом операции </a:t>
                      </a: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Депозит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При выборе параметра </a:t>
                      </a: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Финансовые вложения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:</a:t>
                      </a: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Расходная операция: вид операций = </a:t>
                      </a: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Размещение средств на депозите</a:t>
                      </a:r>
                      <a:endParaRPr lang="ru-RU" sz="1300" b="0" i="0" dirty="0">
                        <a:solidFill>
                          <a:srgbClr val="17171B"/>
                        </a:solidFill>
                        <a:effectLst/>
                        <a:latin typeface="+mn-lt"/>
                      </a:endParaRPr>
                    </a:p>
                    <a:p>
                      <a:pPr marL="685800" marR="0" lvl="1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Приходная операция: вид операций = </a:t>
                      </a: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Возврат депозита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 или </a:t>
                      </a:r>
                      <a:r>
                        <a:rPr lang="ru-RU" sz="1300" b="1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Поступления по депозитам</a:t>
                      </a:r>
                      <a:endParaRPr lang="ru-RU" sz="1300" b="0" i="0" dirty="0">
                        <a:solidFill>
                          <a:srgbClr val="17171B"/>
                        </a:solidFill>
                        <a:effectLst/>
                        <a:latin typeface="+mn-lt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300" b="0" i="0" kern="1200" dirty="0">
                          <a:solidFill>
                            <a:srgbClr val="1717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 ф</a:t>
                      </a: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актические данные отражаются по договору депозита</a:t>
                      </a:r>
                    </a:p>
                  </a:txBody>
                  <a:tcPr marL="96779" marR="96779" marT="42382" marB="4238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4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</a:t>
                      </a:r>
                    </a:p>
                  </a:txBody>
                  <a:tcPr marL="96779" marR="96779" marT="42373" marB="42373" anchor="ctr">
                    <a:solidFill>
                      <a:srgbClr val="FFE1D2"/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300" b="0" i="0" kern="1200" dirty="0">
                          <a:solidFill>
                            <a:srgbClr val="1717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Заявки на оплату могут отражаться как по номерам депозитных счетов, так и </a:t>
                      </a:r>
                      <a:r>
                        <a:rPr lang="ru-RU" sz="1300" b="0" i="0" kern="1200" dirty="0" err="1">
                          <a:solidFill>
                            <a:srgbClr val="17171B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обезличенно</a:t>
                      </a:r>
                      <a:endParaRPr lang="ru-RU" sz="1300" b="0" i="0" kern="1200" dirty="0">
                        <a:solidFill>
                          <a:srgbClr val="17171B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300" b="0" i="0" dirty="0">
                          <a:solidFill>
                            <a:srgbClr val="17171B"/>
                          </a:solidFill>
                          <a:effectLst/>
                          <a:latin typeface="+mn-lt"/>
                        </a:rPr>
                        <a:t>В Платежном календаре добавлена возможность выборочного оформления операций по депозитным сделкам, упрощая размещение средств на депозите</a:t>
                      </a:r>
                    </a:p>
                  </a:txBody>
                  <a:tcPr marL="96779" marR="96779" marT="42382" marB="42382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hape 14">
            <a:extLst>
              <a:ext uri="{FF2B5EF4-FFF2-40B4-BE49-F238E27FC236}">
                <a16:creationId xmlns:a16="http://schemas.microsoft.com/office/drawing/2014/main" id="{71C2A121-3900-425E-92EE-399E98F60FC5}"/>
              </a:ext>
            </a:extLst>
          </p:cNvPr>
          <p:cNvSpPr/>
          <p:nvPr/>
        </p:nvSpPr>
        <p:spPr>
          <a:xfrm>
            <a:off x="704180" y="6225123"/>
            <a:ext cx="10865520" cy="510936"/>
          </a:xfrm>
          <a:prstGeom prst="roundRect">
            <a:avLst>
              <a:gd name="adj" fmla="val 4223"/>
            </a:avLst>
          </a:prstGeom>
          <a:solidFill>
            <a:srgbClr val="AECED0"/>
          </a:solidFill>
          <a:ln/>
        </p:spPr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D430E5BB-6928-4433-844C-5ED4538A6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56" y="6379783"/>
            <a:ext cx="184093" cy="147275"/>
          </a:xfrm>
          <a:prstGeom prst="rect">
            <a:avLst/>
          </a:prstGeom>
        </p:spPr>
      </p:pic>
      <p:sp>
        <p:nvSpPr>
          <p:cNvPr id="6" name="Text 15">
            <a:extLst>
              <a:ext uri="{FF2B5EF4-FFF2-40B4-BE49-F238E27FC236}">
                <a16:creationId xmlns:a16="http://schemas.microsoft.com/office/drawing/2014/main" id="{21DFA922-E053-4D84-8DEF-235A75F706A3}"/>
              </a:ext>
            </a:extLst>
          </p:cNvPr>
          <p:cNvSpPr/>
          <p:nvPr/>
        </p:nvSpPr>
        <p:spPr>
          <a:xfrm>
            <a:off x="1182824" y="6337207"/>
            <a:ext cx="10027331" cy="289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Доработки — 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только в 1С:УХ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 В 1С:ERP.УХ — механизм учетного ядра ERP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9">
            <a:extLst>
              <a:ext uri="{FF2B5EF4-FFF2-40B4-BE49-F238E27FC236}">
                <a16:creationId xmlns:a16="http://schemas.microsoft.com/office/drawing/2014/main" id="{C5007403-1711-445C-B10A-D1E022D60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4" y="225579"/>
            <a:ext cx="10185609" cy="466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6A4057-06A0-4F6B-9FED-7B74B7E28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52" y="3061577"/>
            <a:ext cx="4104370" cy="3329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623CD7-15E7-4ED5-9E83-8E0219AED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" r="35573"/>
          <a:stretch/>
        </p:blipFill>
        <p:spPr>
          <a:xfrm>
            <a:off x="7240806" y="3023652"/>
            <a:ext cx="4649090" cy="3354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>
            <a:extLst>
              <a:ext uri="{FF2B5EF4-FFF2-40B4-BE49-F238E27FC236}">
                <a16:creationId xmlns:a16="http://schemas.microsoft.com/office/drawing/2014/main" id="{9C173EC0-4ACD-4172-97AE-AFAAD5A0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71" y="2888757"/>
            <a:ext cx="7921697" cy="1082074"/>
          </a:xfrm>
        </p:spPr>
        <p:txBody>
          <a:bodyPr/>
          <a:lstStyle/>
          <a:p>
            <a:pPr algn="ctr">
              <a:defRPr/>
            </a:pPr>
            <a:r>
              <a:rPr lang="ru-RU" altLang="ru-RU" sz="3810" dirty="0">
                <a:highlight>
                  <a:srgbClr val="F1E2DD"/>
                </a:highlight>
              </a:rPr>
              <a:t>что изменилось в управлении обязательствами</a:t>
            </a:r>
          </a:p>
        </p:txBody>
      </p:sp>
      <p:sp>
        <p:nvSpPr>
          <p:cNvPr id="46083" name="TextBox 1">
            <a:extLst>
              <a:ext uri="{FF2B5EF4-FFF2-40B4-BE49-F238E27FC236}">
                <a16:creationId xmlns:a16="http://schemas.microsoft.com/office/drawing/2014/main" id="{E127AC93-BDDC-4B76-9D03-F4CEA824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806" y="4649648"/>
            <a:ext cx="7240150" cy="4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223"/>
          </a:p>
        </p:txBody>
      </p:sp>
    </p:spTree>
    <p:extLst>
      <p:ext uri="{BB962C8B-B14F-4D97-AF65-F5344CB8AC3E}">
        <p14:creationId xmlns:p14="http://schemas.microsoft.com/office/powerpoint/2010/main" val="3889770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821" y="566671"/>
            <a:ext cx="9125474" cy="4725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09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Новый п</a:t>
            </a:r>
            <a:r>
              <a:rPr lang="en-US" sz="2800" dirty="0" err="1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омощник</a:t>
            </a: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 по зачету встречных обязательств</a:t>
            </a:r>
            <a:endParaRPr lang="en-US" sz="2800" dirty="0">
              <a:latin typeface="+mj-lt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821" y="1341748"/>
            <a:ext cx="378111" cy="37811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1821" y="1908914"/>
            <a:ext cx="1890654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459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Назначение</a:t>
            </a:r>
            <a:endParaRPr lang="en-US" sz="1459" dirty="0">
              <a:latin typeface="+mn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1821" y="2235916"/>
            <a:ext cx="4571670" cy="967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Автоматизирует поиск контрагентов с взаимной задолженностью для быстрого формирования документа «Взаимозачет задолженности».</a:t>
            </a:r>
            <a:endParaRPr lang="en-US" sz="1200" dirty="0">
              <a:latin typeface="+mn-lt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12034" y="1341748"/>
            <a:ext cx="378111" cy="37811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712034" y="1908914"/>
            <a:ext cx="2497815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459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Особенность сортировки</a:t>
            </a:r>
            <a:endParaRPr lang="en-US" sz="1459" dirty="0">
              <a:latin typeface="+mn-lt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712033" y="2235916"/>
            <a:ext cx="5354105" cy="483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Сортировка определяет порядок автоподбора сумм к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зачету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по сумме или по дате планового погашения</a:t>
            </a:r>
            <a:endParaRPr lang="en-US" sz="1200" dirty="0">
              <a:latin typeface="+mn-lt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661821" y="3589275"/>
            <a:ext cx="1890654" cy="2362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Как это работает?</a:t>
            </a:r>
            <a:endParaRPr lang="en-US" sz="1600" dirty="0">
              <a:latin typeface="+mn-lt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661822" y="4052436"/>
            <a:ext cx="4859701" cy="32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>
              <a:buSzPct val="100000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 "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Сформировать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Запрос и вывод взаимных обязательств в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таблицу</a:t>
            </a:r>
            <a:endParaRPr lang="en-US" sz="1400" dirty="0">
              <a:latin typeface="+mn-lt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661822" y="4613803"/>
            <a:ext cx="4859701" cy="32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>
              <a:buSzPct val="100000"/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Автоподбор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Интеллектуально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предлагает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оптимальные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пары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зачета</a:t>
            </a:r>
            <a:endParaRPr lang="en-US" sz="1400" dirty="0">
              <a:latin typeface="+mn-lt"/>
            </a:endParaRPr>
          </a:p>
          <a:p>
            <a:pPr>
              <a:buSzPct val="100000"/>
            </a:pPr>
            <a:endParaRPr lang="en-US" sz="1400" dirty="0">
              <a:latin typeface="+mn-lt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61822" y="5196682"/>
            <a:ext cx="4859701" cy="321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1">
              <a:buSzPct val="100000"/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Кнопка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Выполнить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":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проводит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документы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основе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выбранных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строк</a:t>
            </a:r>
            <a:endParaRPr lang="en-US" sz="1400" dirty="0"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94AFDE-253A-4DEF-8614-A93DBD4D87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17"/>
          <a:stretch/>
        </p:blipFill>
        <p:spPr>
          <a:xfrm>
            <a:off x="5712034" y="2853731"/>
            <a:ext cx="6377393" cy="4005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Shape 13">
            <a:extLst>
              <a:ext uri="{FF2B5EF4-FFF2-40B4-BE49-F238E27FC236}">
                <a16:creationId xmlns:a16="http://schemas.microsoft.com/office/drawing/2014/main" id="{CE9D228C-4E12-4442-B0DA-614497A98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74" y="4139759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9" name="Shape 18">
            <a:extLst>
              <a:ext uri="{FF2B5EF4-FFF2-40B4-BE49-F238E27FC236}">
                <a16:creationId xmlns:a16="http://schemas.microsoft.com/office/drawing/2014/main" id="{73BECA71-C1A8-4C7C-878F-2F772BFF8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74" y="4723943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Shape 22">
            <a:extLst>
              <a:ext uri="{FF2B5EF4-FFF2-40B4-BE49-F238E27FC236}">
                <a16:creationId xmlns:a16="http://schemas.microsoft.com/office/drawing/2014/main" id="{39638A62-B74A-4A14-B90E-AF18A9E44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74" y="5292030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1" name="Shape 14">
            <a:extLst>
              <a:ext uri="{FF2B5EF4-FFF2-40B4-BE49-F238E27FC236}">
                <a16:creationId xmlns:a16="http://schemas.microsoft.com/office/drawing/2014/main" id="{7D473B36-DBE6-4509-9B32-7DA76DF6F5DF}"/>
              </a:ext>
            </a:extLst>
          </p:cNvPr>
          <p:cNvSpPr/>
          <p:nvPr/>
        </p:nvSpPr>
        <p:spPr>
          <a:xfrm>
            <a:off x="710371" y="6022082"/>
            <a:ext cx="4595128" cy="724125"/>
          </a:xfrm>
          <a:prstGeom prst="roundRect">
            <a:avLst>
              <a:gd name="adj" fmla="val 4223"/>
            </a:avLst>
          </a:prstGeom>
          <a:solidFill>
            <a:srgbClr val="E1D4D0"/>
          </a:solidFill>
          <a:ln/>
        </p:spPr>
      </p:sp>
      <p:pic>
        <p:nvPicPr>
          <p:cNvPr id="32" name="Image 1" descr="preencoded.png">
            <a:extLst>
              <a:ext uri="{FF2B5EF4-FFF2-40B4-BE49-F238E27FC236}">
                <a16:creationId xmlns:a16="http://schemas.microsoft.com/office/drawing/2014/main" id="{954D7094-8EF1-4443-BC2C-DF98642AA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47" y="6176743"/>
            <a:ext cx="184093" cy="147275"/>
          </a:xfrm>
          <a:prstGeom prst="rect">
            <a:avLst/>
          </a:prstGeom>
        </p:spPr>
      </p:pic>
      <p:sp>
        <p:nvSpPr>
          <p:cNvPr id="33" name="Text 15">
            <a:extLst>
              <a:ext uri="{FF2B5EF4-FFF2-40B4-BE49-F238E27FC236}">
                <a16:creationId xmlns:a16="http://schemas.microsoft.com/office/drawing/2014/main" id="{796A690A-E439-4008-93D6-D17FB4B59ADA}"/>
              </a:ext>
            </a:extLst>
          </p:cNvPr>
          <p:cNvSpPr/>
          <p:nvPr/>
        </p:nvSpPr>
        <p:spPr>
          <a:xfrm>
            <a:off x="1189015" y="6134167"/>
            <a:ext cx="3972468" cy="519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Доработки — 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только в 1С: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ERP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.УХ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 В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1С:УХ — в ближайших планах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913" y="189434"/>
            <a:ext cx="10116286" cy="413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1"/>
              </a:lnSpc>
            </a:pPr>
            <a:r>
              <a:rPr lang="ru-RU" sz="28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Новый отчет "Задолженность покупателей по интервалам"</a:t>
            </a:r>
            <a:endParaRPr lang="en-US" sz="2800" dirty="0">
              <a:latin typeface="+mj-lt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67" y="1846263"/>
            <a:ext cx="12231142" cy="50133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0A5369-6C37-40C1-A3EA-D074E5E11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09" y="2133650"/>
            <a:ext cx="10108957" cy="4412977"/>
          </a:xfrm>
          <a:prstGeom prst="roundRect">
            <a:avLst/>
          </a:prstGeom>
        </p:spPr>
      </p:pic>
      <p:sp>
        <p:nvSpPr>
          <p:cNvPr id="7" name="Text 11">
            <a:extLst>
              <a:ext uri="{FF2B5EF4-FFF2-40B4-BE49-F238E27FC236}">
                <a16:creationId xmlns:a16="http://schemas.microsoft.com/office/drawing/2014/main" id="{AA43F7D0-AF1B-4D72-BEA1-E2FAF2E41A8E}"/>
              </a:ext>
            </a:extLst>
          </p:cNvPr>
          <p:cNvSpPr/>
          <p:nvPr/>
        </p:nvSpPr>
        <p:spPr>
          <a:xfrm>
            <a:off x="804718" y="1197546"/>
            <a:ext cx="10585740" cy="447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Реализован отдельный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отчет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1С: УХ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для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анализа работы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с покупателями, с возможностью детализации текущей задолженности по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объектам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расчетов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4645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3">
            <a:extLst>
              <a:ext uri="{FF2B5EF4-FFF2-40B4-BE49-F238E27FC236}">
                <a16:creationId xmlns:a16="http://schemas.microsoft.com/office/drawing/2014/main" id="{9C173EC0-4ACD-4172-97AE-AFAAD5A0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571" y="2888757"/>
            <a:ext cx="7921697" cy="1082074"/>
          </a:xfrm>
        </p:spPr>
        <p:txBody>
          <a:bodyPr/>
          <a:lstStyle/>
          <a:p>
            <a:pPr algn="ctr">
              <a:defRPr/>
            </a:pPr>
            <a:r>
              <a:rPr lang="ru-RU" altLang="ru-RU" sz="3810" dirty="0">
                <a:highlight>
                  <a:srgbClr val="F1E2DD"/>
                </a:highlight>
              </a:rPr>
              <a:t>что изменилось в управлении ликвидностью</a:t>
            </a:r>
          </a:p>
        </p:txBody>
      </p:sp>
      <p:sp>
        <p:nvSpPr>
          <p:cNvPr id="46083" name="TextBox 1">
            <a:extLst>
              <a:ext uri="{FF2B5EF4-FFF2-40B4-BE49-F238E27FC236}">
                <a16:creationId xmlns:a16="http://schemas.microsoft.com/office/drawing/2014/main" id="{E127AC93-BDDC-4B76-9D03-F4CEA824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806" y="4649648"/>
            <a:ext cx="7240150" cy="43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endParaRPr lang="ru-RU" altLang="ru-RU" sz="2223"/>
          </a:p>
        </p:txBody>
      </p:sp>
    </p:spTree>
    <p:extLst>
      <p:ext uri="{BB962C8B-B14F-4D97-AF65-F5344CB8AC3E}">
        <p14:creationId xmlns:p14="http://schemas.microsoft.com/office/powerpoint/2010/main" val="3110469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:a16="http://schemas.microsoft.com/office/drawing/2014/main" id="{B78897AD-1CC5-4996-A864-0F2653C7C0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979" y="82852"/>
            <a:ext cx="10061271" cy="1082074"/>
          </a:xfrm>
        </p:spPr>
        <p:txBody>
          <a:bodyPr/>
          <a:lstStyle/>
          <a:p>
            <a:r>
              <a:rPr lang="ru-RU" altLang="ru-RU" sz="2400" dirty="0"/>
              <a:t>Платежный календарь: расширение функционала размещения средств на депозите</a:t>
            </a:r>
          </a:p>
        </p:txBody>
      </p:sp>
      <p:sp>
        <p:nvSpPr>
          <p:cNvPr id="44038" name="TextBox 9">
            <a:extLst>
              <a:ext uri="{FF2B5EF4-FFF2-40B4-BE49-F238E27FC236}">
                <a16:creationId xmlns:a16="http://schemas.microsoft.com/office/drawing/2014/main" id="{E1DBBB72-F54B-4EF6-9E18-B05DF9F02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003" y="1413570"/>
            <a:ext cx="10849886" cy="12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5397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196850" lvl="1" indent="0">
              <a:defRPr/>
            </a:pPr>
            <a:r>
              <a:rPr lang="ru-RU" altLang="ru-RU" sz="1905" b="0" dirty="0">
                <a:solidFill>
                  <a:schemeClr val="tx1"/>
                </a:solidFill>
                <a:latin typeface="+mn-lt"/>
              </a:rPr>
              <a:t>Способы отражения депозитов в учете: финансовое вложение или депозитные счета</a:t>
            </a:r>
          </a:p>
          <a:p>
            <a:pPr marL="196850" lvl="1" indent="0">
              <a:defRPr/>
            </a:pPr>
            <a:r>
              <a:rPr lang="ru-RU" altLang="ru-RU" sz="1905" b="0" dirty="0">
                <a:solidFill>
                  <a:schemeClr val="tx1"/>
                </a:solidFill>
                <a:latin typeface="+mn-lt"/>
              </a:rPr>
              <a:t>Указание банковского счета депозита для операции</a:t>
            </a:r>
          </a:p>
          <a:p>
            <a:pPr marL="196850" lvl="1" indent="0">
              <a:defRPr/>
            </a:pPr>
            <a:r>
              <a:rPr lang="ru-RU" altLang="ru-RU" sz="1905" b="0" dirty="0">
                <a:solidFill>
                  <a:schemeClr val="tx1"/>
                </a:solidFill>
                <a:latin typeface="+mn-lt"/>
              </a:rPr>
              <a:t>Выборочное оформление операций: перечисление на депозит, поступление процентов и/или возврат депозита</a:t>
            </a:r>
          </a:p>
        </p:txBody>
      </p:sp>
      <p:pic>
        <p:nvPicPr>
          <p:cNvPr id="64516" name="Рисунок 1">
            <a:extLst>
              <a:ext uri="{FF2B5EF4-FFF2-40B4-BE49-F238E27FC236}">
                <a16:creationId xmlns:a16="http://schemas.microsoft.com/office/drawing/2014/main" id="{77C8548A-B080-439C-9BBB-716C085F8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77" y="2862506"/>
            <a:ext cx="7249310" cy="3087567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3">
            <a:extLst>
              <a:ext uri="{FF2B5EF4-FFF2-40B4-BE49-F238E27FC236}">
                <a16:creationId xmlns:a16="http://schemas.microsoft.com/office/drawing/2014/main" id="{FA58585F-E5E4-4DAA-AC05-A2939F819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485578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18">
            <a:extLst>
              <a:ext uri="{FF2B5EF4-FFF2-40B4-BE49-F238E27FC236}">
                <a16:creationId xmlns:a16="http://schemas.microsoft.com/office/drawing/2014/main" id="{AE1B1847-BEFC-4399-83AE-351B70EB2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12" y="1815811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Shape 22">
            <a:extLst>
              <a:ext uri="{FF2B5EF4-FFF2-40B4-BE49-F238E27FC236}">
                <a16:creationId xmlns:a16="http://schemas.microsoft.com/office/drawing/2014/main" id="{F3A0872B-640D-4028-A1B7-AF0542871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811" y="2144456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Shape 14">
            <a:extLst>
              <a:ext uri="{FF2B5EF4-FFF2-40B4-BE49-F238E27FC236}">
                <a16:creationId xmlns:a16="http://schemas.microsoft.com/office/drawing/2014/main" id="{1E1A8A98-D60E-4644-87B2-68E0E3420D6C}"/>
              </a:ext>
            </a:extLst>
          </p:cNvPr>
          <p:cNvSpPr/>
          <p:nvPr/>
        </p:nvSpPr>
        <p:spPr>
          <a:xfrm>
            <a:off x="719814" y="6145280"/>
            <a:ext cx="10849886" cy="519371"/>
          </a:xfrm>
          <a:prstGeom prst="roundRect">
            <a:avLst>
              <a:gd name="adj" fmla="val 4223"/>
            </a:avLst>
          </a:prstGeom>
          <a:solidFill>
            <a:srgbClr val="E1D4D0"/>
          </a:solidFill>
          <a:ln/>
        </p:spPr>
      </p:sp>
      <p:pic>
        <p:nvPicPr>
          <p:cNvPr id="9" name="Image 1" descr="preencoded.png">
            <a:extLst>
              <a:ext uri="{FF2B5EF4-FFF2-40B4-BE49-F238E27FC236}">
                <a16:creationId xmlns:a16="http://schemas.microsoft.com/office/drawing/2014/main" id="{8D71F922-8BB4-4C5A-96CF-B2025C5D7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90" y="6299941"/>
            <a:ext cx="184093" cy="147275"/>
          </a:xfrm>
          <a:prstGeom prst="rect">
            <a:avLst/>
          </a:prstGeom>
        </p:spPr>
      </p:pic>
      <p:sp>
        <p:nvSpPr>
          <p:cNvPr id="10" name="Text 15">
            <a:extLst>
              <a:ext uri="{FF2B5EF4-FFF2-40B4-BE49-F238E27FC236}">
                <a16:creationId xmlns:a16="http://schemas.microsoft.com/office/drawing/2014/main" id="{75F46C7E-A442-411A-ABD1-1F7DBB272375}"/>
              </a:ext>
            </a:extLst>
          </p:cNvPr>
          <p:cNvSpPr/>
          <p:nvPr/>
        </p:nvSpPr>
        <p:spPr>
          <a:xfrm>
            <a:off x="1198458" y="6257365"/>
            <a:ext cx="8508972" cy="519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Доработки — 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только в 1С:УХ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 В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1С: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ERP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.УХ — механизм учетного ядра ERP</a:t>
            </a:r>
            <a:endParaRPr lang="en-US" sz="1400" dirty="0">
              <a:latin typeface="+mn-l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D31737-5862-40EA-A401-FEDDE2365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3" y="1413570"/>
            <a:ext cx="10008408" cy="5390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6562" name="Заголовок 1">
            <a:extLst>
              <a:ext uri="{FF2B5EF4-FFF2-40B4-BE49-F238E27FC236}">
                <a16:creationId xmlns:a16="http://schemas.microsoft.com/office/drawing/2014/main" id="{45583D45-DFD0-4AF4-870E-60FDA5A477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979" y="261442"/>
            <a:ext cx="10585176" cy="1082074"/>
          </a:xfrm>
        </p:spPr>
        <p:txBody>
          <a:bodyPr/>
          <a:lstStyle/>
          <a:p>
            <a:r>
              <a:rPr lang="ru-RU" altLang="ru-RU" sz="2400" dirty="0"/>
              <a:t>Платежный календарь: возможность расторжения депозита</a:t>
            </a:r>
            <a:endParaRPr lang="ru-RU" altLang="ru-RU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D75C74-4A84-460C-9B71-19E8BC3E2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1363" y="1672597"/>
            <a:ext cx="7293029" cy="3514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>
            <a:extLst>
              <a:ext uri="{FF2B5EF4-FFF2-40B4-BE49-F238E27FC236}">
                <a16:creationId xmlns:a16="http://schemas.microsoft.com/office/drawing/2014/main" id="{4510301C-EACD-4685-B290-CBEE951AE0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832" y="198694"/>
            <a:ext cx="9755468" cy="1082074"/>
          </a:xfrm>
        </p:spPr>
        <p:txBody>
          <a:bodyPr/>
          <a:lstStyle/>
          <a:p>
            <a:r>
              <a:rPr lang="ru-RU" altLang="ru-RU" sz="2800" dirty="0"/>
              <a:t>Платежный календарь: помощь в принятии решений</a:t>
            </a:r>
          </a:p>
        </p:txBody>
      </p:sp>
      <p:sp>
        <p:nvSpPr>
          <p:cNvPr id="44038" name="TextBox 9">
            <a:extLst>
              <a:ext uri="{FF2B5EF4-FFF2-40B4-BE49-F238E27FC236}">
                <a16:creationId xmlns:a16="http://schemas.microsoft.com/office/drawing/2014/main" id="{AC10E3EB-B445-47D1-A63E-BDB39070E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34" y="1231729"/>
            <a:ext cx="10746809" cy="97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5397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marL="196850" lvl="1" indent="0">
              <a:defRPr/>
            </a:pPr>
            <a:r>
              <a:rPr lang="ru-RU" altLang="ru-RU" sz="1905" b="0" dirty="0">
                <a:solidFill>
                  <a:schemeClr val="tx1"/>
                </a:solidFill>
                <a:latin typeface="+mn-lt"/>
              </a:rPr>
              <a:t>Детализация оборотов по статьям ДДС и/или по контрагентам </a:t>
            </a:r>
          </a:p>
          <a:p>
            <a:pPr marL="196850" lvl="1" indent="0">
              <a:defRPr/>
            </a:pPr>
            <a:r>
              <a:rPr lang="ru-RU" altLang="ru-RU" sz="1905" b="0" dirty="0">
                <a:solidFill>
                  <a:schemeClr val="tx1"/>
                </a:solidFill>
                <a:latin typeface="+mn-lt"/>
              </a:rPr>
              <a:t>Оперативный анализ и мониторинг денежных средств на через отчеты</a:t>
            </a:r>
          </a:p>
          <a:p>
            <a:pPr marL="196850" lvl="1" indent="0">
              <a:defRPr/>
            </a:pPr>
            <a:r>
              <a:rPr lang="ru-RU" altLang="ru-RU" sz="1905" b="0" dirty="0">
                <a:solidFill>
                  <a:schemeClr val="tx1"/>
                </a:solidFill>
                <a:latin typeface="+mn-lt"/>
              </a:rPr>
              <a:t>Расшифровка Операционных планов через отчет по планам</a:t>
            </a:r>
          </a:p>
        </p:txBody>
      </p:sp>
      <p:grpSp>
        <p:nvGrpSpPr>
          <p:cNvPr id="68612" name="Группа 9">
            <a:extLst>
              <a:ext uri="{FF2B5EF4-FFF2-40B4-BE49-F238E27FC236}">
                <a16:creationId xmlns:a16="http://schemas.microsoft.com/office/drawing/2014/main" id="{45953D73-6259-4F30-B58F-0F193320E1C0}"/>
              </a:ext>
            </a:extLst>
          </p:cNvPr>
          <p:cNvGrpSpPr>
            <a:grpSpLocks/>
          </p:cNvGrpSpPr>
          <p:nvPr/>
        </p:nvGrpSpPr>
        <p:grpSpPr bwMode="auto">
          <a:xfrm>
            <a:off x="639832" y="2421682"/>
            <a:ext cx="10984062" cy="4347560"/>
            <a:chOff x="468348" y="2152246"/>
            <a:chExt cx="10513370" cy="4160187"/>
          </a:xfrm>
        </p:grpSpPr>
        <p:pic>
          <p:nvPicPr>
            <p:cNvPr id="68613" name="Рисунок 2">
              <a:extLst>
                <a:ext uri="{FF2B5EF4-FFF2-40B4-BE49-F238E27FC236}">
                  <a16:creationId xmlns:a16="http://schemas.microsoft.com/office/drawing/2014/main" id="{9FC94455-6E6B-4AB0-9F00-29EAE43CD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565" y="2152246"/>
              <a:ext cx="9469153" cy="4160187"/>
            </a:xfrm>
            <a:prstGeom prst="rect">
              <a:avLst/>
            </a:prstGeom>
            <a:noFill/>
            <a:ln w="9525">
              <a:solidFill>
                <a:srgbClr val="47546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0FA3FD7-CFA9-4A08-9439-B67BC4658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7156" y="2360256"/>
              <a:ext cx="3509749" cy="152751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649B42A-0EFA-4C42-8C82-467698500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348" y="3228813"/>
              <a:ext cx="3943109" cy="289148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80000"/>
                </a:srgbClr>
              </a:outerShdw>
            </a:effec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83A37B3-CB51-4F04-B7BD-6E42F913D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9169" y="4535621"/>
              <a:ext cx="4293925" cy="12464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Shape 13">
            <a:extLst>
              <a:ext uri="{FF2B5EF4-FFF2-40B4-BE49-F238E27FC236}">
                <a16:creationId xmlns:a16="http://schemas.microsoft.com/office/drawing/2014/main" id="{994DD723-ABC1-4DE7-851D-71EC48825A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384807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18">
            <a:extLst>
              <a:ext uri="{FF2B5EF4-FFF2-40B4-BE49-F238E27FC236}">
                <a16:creationId xmlns:a16="http://schemas.microsoft.com/office/drawing/2014/main" id="{899E34D8-B04E-40B7-BD8D-C0A848FB3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668759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22">
            <a:extLst>
              <a:ext uri="{FF2B5EF4-FFF2-40B4-BE49-F238E27FC236}">
                <a16:creationId xmlns:a16="http://schemas.microsoft.com/office/drawing/2014/main" id="{2B70F4F7-398A-450F-B5D2-66F834D10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951123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>
            <a:extLst>
              <a:ext uri="{FF2B5EF4-FFF2-40B4-BE49-F238E27FC236}">
                <a16:creationId xmlns:a16="http://schemas.microsoft.com/office/drawing/2014/main" id="{34E67D4B-C764-413E-9129-61F0A2D8A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770" y="173145"/>
            <a:ext cx="10441005" cy="1082074"/>
          </a:xfrm>
        </p:spPr>
        <p:txBody>
          <a:bodyPr/>
          <a:lstStyle/>
          <a:p>
            <a:r>
              <a:rPr lang="ru-RU" altLang="ru-RU" sz="2400" dirty="0"/>
              <a:t>Платежный календарь: улучшение эргономики и настройки отображения</a:t>
            </a:r>
            <a:endParaRPr lang="ru-RU" altLang="ru-RU" sz="2400" b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E0AC711-C0FC-4DC6-A8E1-7680756B6211}"/>
              </a:ext>
            </a:extLst>
          </p:cNvPr>
          <p:cNvSpPr/>
          <p:nvPr/>
        </p:nvSpPr>
        <p:spPr>
          <a:xfrm>
            <a:off x="588084" y="4446339"/>
            <a:ext cx="10982042" cy="13419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905" b="1" dirty="0">
                <a:solidFill>
                  <a:srgbClr val="404040"/>
                </a:solidFill>
                <a:latin typeface="+mn-lt"/>
              </a:rPr>
              <a:t>Персонализация интерфейса:</a:t>
            </a:r>
          </a:p>
          <a:p>
            <a:pPr marL="941100" lvl="2">
              <a:defRPr/>
            </a:pPr>
            <a:r>
              <a:rPr lang="ru-RU" sz="1905" dirty="0">
                <a:solidFill>
                  <a:srgbClr val="404040"/>
                </a:solidFill>
                <a:latin typeface="+mn-lt"/>
              </a:rPr>
              <a:t>Скрытие панели настроек при необходимости</a:t>
            </a:r>
          </a:p>
          <a:p>
            <a:pPr marL="941100" lvl="2">
              <a:defRPr/>
            </a:pPr>
            <a:r>
              <a:rPr lang="ru-RU" sz="1905" dirty="0">
                <a:solidFill>
                  <a:srgbClr val="404040"/>
                </a:solidFill>
                <a:latin typeface="+mn-lt"/>
              </a:rPr>
              <a:t>Размещение панелей: сверху, снизу, справа, слева</a:t>
            </a:r>
          </a:p>
          <a:p>
            <a:pPr marL="941100" lvl="2">
              <a:defRPr/>
            </a:pPr>
            <a:r>
              <a:rPr lang="ru-RU" sz="1905" dirty="0">
                <a:solidFill>
                  <a:srgbClr val="404040"/>
                </a:solidFill>
                <a:latin typeface="+mn-lt"/>
              </a:rPr>
              <a:t>Гибкое расположение быстрых отборов: справа или сверху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EB9CD0-CF27-4C05-976F-610BBB488B1E}"/>
              </a:ext>
            </a:extLst>
          </p:cNvPr>
          <p:cNvSpPr/>
          <p:nvPr/>
        </p:nvSpPr>
        <p:spPr>
          <a:xfrm>
            <a:off x="631770" y="3019817"/>
            <a:ext cx="10953479" cy="1125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altLang="ru-RU" sz="1905" b="1" dirty="0">
                <a:latin typeface="+mn-lt"/>
              </a:rPr>
              <a:t>Гибкое отображение данных:</a:t>
            </a:r>
          </a:p>
          <a:p>
            <a:pPr marL="941100" lvl="2">
              <a:spcAft>
                <a:spcPts val="635"/>
              </a:spcAft>
              <a:defRPr/>
            </a:pPr>
            <a:r>
              <a:rPr lang="ru-RU" altLang="ru-RU" sz="1905" dirty="0">
                <a:latin typeface="+mn-lt"/>
              </a:rPr>
              <a:t>Диаграмма доступна в отдельном окне для удобства анализа</a:t>
            </a:r>
          </a:p>
          <a:p>
            <a:pPr marL="941100" lvl="2">
              <a:spcAft>
                <a:spcPts val="635"/>
              </a:spcAft>
              <a:defRPr/>
            </a:pPr>
            <a:r>
              <a:rPr lang="ru-RU" altLang="ru-RU" sz="1905" dirty="0">
                <a:latin typeface="+mn-lt"/>
              </a:rPr>
              <a:t>Настройка окружения сумм: без округления, до тысяч, миллионов, миллиардов</a:t>
            </a:r>
            <a:endParaRPr lang="ru-RU" altLang="ru-RU" sz="2117" dirty="0">
              <a:latin typeface="+mn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CAF028D-EC61-4693-BF84-6F826732E606}"/>
              </a:ext>
            </a:extLst>
          </p:cNvPr>
          <p:cNvSpPr/>
          <p:nvPr/>
        </p:nvSpPr>
        <p:spPr>
          <a:xfrm>
            <a:off x="631770" y="1594975"/>
            <a:ext cx="10953479" cy="1140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altLang="ru-RU" sz="1905" b="1" dirty="0">
                <a:solidFill>
                  <a:srgbClr val="404040"/>
                </a:solidFill>
                <a:latin typeface="+mn-lt"/>
              </a:rPr>
              <a:t>Два режима работы:</a:t>
            </a:r>
          </a:p>
          <a:p>
            <a:pPr marL="941100" lvl="2">
              <a:spcAft>
                <a:spcPts val="635"/>
              </a:spcAft>
              <a:defRPr/>
            </a:pPr>
            <a:r>
              <a:rPr lang="ru-RU" altLang="ru-RU" sz="1905" dirty="0">
                <a:latin typeface="+mn-lt"/>
              </a:rPr>
              <a:t>Базовая – базовые функции для ежедневной работы</a:t>
            </a:r>
          </a:p>
          <a:p>
            <a:pPr marL="941100" lvl="2">
              <a:spcAft>
                <a:spcPts val="635"/>
              </a:spcAft>
              <a:defRPr/>
            </a:pPr>
            <a:r>
              <a:rPr lang="ru-RU" altLang="ru-RU" sz="1905" dirty="0">
                <a:latin typeface="+mn-lt"/>
              </a:rPr>
              <a:t>Расширенная – дополнительные инструменты для детального анализа</a:t>
            </a:r>
          </a:p>
        </p:txBody>
      </p:sp>
      <p:sp>
        <p:nvSpPr>
          <p:cNvPr id="9" name="Shape 13">
            <a:extLst>
              <a:ext uri="{FF2B5EF4-FFF2-40B4-BE49-F238E27FC236}">
                <a16:creationId xmlns:a16="http://schemas.microsoft.com/office/drawing/2014/main" id="{80126F5D-74D8-4DB2-A456-EF613CF58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043" y="4941962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Shape 18">
            <a:extLst>
              <a:ext uri="{FF2B5EF4-FFF2-40B4-BE49-F238E27FC236}">
                <a16:creationId xmlns:a16="http://schemas.microsoft.com/office/drawing/2014/main" id="{847F458C-184B-40F3-A3C9-2A200607E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043" y="5225914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Shape 22">
            <a:extLst>
              <a:ext uri="{FF2B5EF4-FFF2-40B4-BE49-F238E27FC236}">
                <a16:creationId xmlns:a16="http://schemas.microsoft.com/office/drawing/2014/main" id="{DA4B7C0E-CE92-4BB2-BC85-B048B36E8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043" y="5508278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E2AA37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" name="Shape 13">
            <a:extLst>
              <a:ext uri="{FF2B5EF4-FFF2-40B4-BE49-F238E27FC236}">
                <a16:creationId xmlns:a16="http://schemas.microsoft.com/office/drawing/2014/main" id="{133D1BCD-5D33-43B4-A523-C5FA9AA10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043" y="2110745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" name="Shape 18">
            <a:extLst>
              <a:ext uri="{FF2B5EF4-FFF2-40B4-BE49-F238E27FC236}">
                <a16:creationId xmlns:a16="http://schemas.microsoft.com/office/drawing/2014/main" id="{7EAFC683-4DA8-4F03-852B-F0904C015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043" y="2394697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" name="Shape 13">
            <a:extLst>
              <a:ext uri="{FF2B5EF4-FFF2-40B4-BE49-F238E27FC236}">
                <a16:creationId xmlns:a16="http://schemas.microsoft.com/office/drawing/2014/main" id="{E23E3B83-0D6D-4CB6-900A-6B83A0B19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090" y="3548282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" name="Shape 18">
            <a:extLst>
              <a:ext uri="{FF2B5EF4-FFF2-40B4-BE49-F238E27FC236}">
                <a16:creationId xmlns:a16="http://schemas.microsoft.com/office/drawing/2014/main" id="{D04B7FFD-0D10-492C-9F08-E8899418D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090" y="3832234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0" descr="preencoded.png">
            <a:extLst>
              <a:ext uri="{FF2B5EF4-FFF2-40B4-BE49-F238E27FC236}">
                <a16:creationId xmlns:a16="http://schemas.microsoft.com/office/drawing/2014/main" id="{91521487-7395-4E66-8ED3-CE05E1B7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645" y="0"/>
            <a:ext cx="4822530" cy="685958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9117" y="273274"/>
            <a:ext cx="6816896" cy="72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Различные источники валютных курсов при планировании платежей</a:t>
            </a:r>
          </a:p>
        </p:txBody>
      </p:sp>
      <p:sp>
        <p:nvSpPr>
          <p:cNvPr id="4" name="Text 1"/>
          <p:cNvSpPr/>
          <p:nvPr/>
        </p:nvSpPr>
        <p:spPr>
          <a:xfrm>
            <a:off x="686138" y="1529507"/>
            <a:ext cx="6298475" cy="555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600" dirty="0">
                <a:latin typeface="+mn-lt"/>
              </a:rPr>
              <a:t>Новый параметр </a:t>
            </a:r>
            <a:r>
              <a:rPr lang="ru-RU" sz="1600" b="1" dirty="0">
                <a:latin typeface="+mn-lt"/>
              </a:rPr>
              <a:t>Источник курса</a:t>
            </a:r>
            <a:r>
              <a:rPr lang="ru-RU" sz="1600" dirty="0">
                <a:latin typeface="+mn-lt"/>
              </a:rPr>
              <a:t> в заявках на оплату и в коммерческих договорах</a:t>
            </a:r>
            <a:endParaRPr lang="en-US" sz="1600" dirty="0">
              <a:latin typeface="+mn-lt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61821" y="2299971"/>
            <a:ext cx="6473361" cy="877793"/>
          </a:xfrm>
          <a:prstGeom prst="roundRect">
            <a:avLst>
              <a:gd name="adj" fmla="val 5541"/>
            </a:avLst>
          </a:prstGeom>
          <a:solidFill>
            <a:srgbClr val="FFFCFA"/>
          </a:solidFill>
          <a:ln w="15240">
            <a:solidFill>
              <a:srgbClr val="835E5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74524" y="2312674"/>
            <a:ext cx="463161" cy="852387"/>
          </a:xfrm>
          <a:prstGeom prst="roundRect">
            <a:avLst>
              <a:gd name="adj" fmla="val 7210"/>
            </a:avLst>
          </a:prstGeom>
          <a:solidFill>
            <a:srgbClr val="835E54"/>
          </a:solidFill>
          <a:ln/>
        </p:spPr>
      </p:sp>
      <p:sp>
        <p:nvSpPr>
          <p:cNvPr id="7" name="Text 4"/>
          <p:cNvSpPr/>
          <p:nvPr/>
        </p:nvSpPr>
        <p:spPr>
          <a:xfrm>
            <a:off x="816042" y="2630346"/>
            <a:ext cx="173673" cy="21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334" b="1" dirty="0">
                <a:solidFill>
                  <a:srgbClr val="FFFFFF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1334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1253401" y="2428389"/>
            <a:ext cx="1834185" cy="18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Курс банка отправителя</a:t>
            </a:r>
            <a:endParaRPr lang="en-US" sz="1600" dirty="0">
              <a:latin typeface="+mn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1253399" y="2678776"/>
            <a:ext cx="5852299" cy="370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Использует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рыночный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курс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, в котором открыт расчетный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организации</a:t>
            </a:r>
            <a:endParaRPr lang="en-US" sz="1400" dirty="0">
              <a:latin typeface="+mn-lt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61821" y="3293479"/>
            <a:ext cx="6473361" cy="877793"/>
          </a:xfrm>
          <a:prstGeom prst="roundRect">
            <a:avLst>
              <a:gd name="adj" fmla="val 5541"/>
            </a:avLst>
          </a:prstGeom>
          <a:solidFill>
            <a:srgbClr val="FFFCFA"/>
          </a:solidFill>
          <a:ln w="15240">
            <a:solidFill>
              <a:srgbClr val="C9907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674524" y="3306182"/>
            <a:ext cx="463161" cy="852387"/>
          </a:xfrm>
          <a:prstGeom prst="roundRect">
            <a:avLst>
              <a:gd name="adj" fmla="val 7210"/>
            </a:avLst>
          </a:prstGeom>
          <a:solidFill>
            <a:srgbClr val="C9907C"/>
          </a:solidFill>
          <a:ln/>
        </p:spPr>
      </p:sp>
      <p:sp>
        <p:nvSpPr>
          <p:cNvPr id="12" name="Text 9"/>
          <p:cNvSpPr/>
          <p:nvPr/>
        </p:nvSpPr>
        <p:spPr>
          <a:xfrm>
            <a:off x="816042" y="3623855"/>
            <a:ext cx="173673" cy="21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334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334" dirty="0">
              <a:latin typeface="+mn-lt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253401" y="3421898"/>
            <a:ext cx="1737821" cy="18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Курс банка получателя</a:t>
            </a:r>
            <a:endParaRPr lang="en-US" sz="1600" dirty="0">
              <a:latin typeface="+mn-lt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53399" y="3672285"/>
            <a:ext cx="5852299" cy="370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Использует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рыночный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курс банка, в котором открыт расчетный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контрагента</a:t>
            </a:r>
            <a:endParaRPr lang="en-US" sz="1400" dirty="0">
              <a:latin typeface="+mn-lt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61821" y="4286988"/>
            <a:ext cx="6473361" cy="877793"/>
          </a:xfrm>
          <a:prstGeom prst="roundRect">
            <a:avLst>
              <a:gd name="adj" fmla="val 5541"/>
            </a:avLst>
          </a:prstGeom>
          <a:solidFill>
            <a:srgbClr val="FFFCFA"/>
          </a:solidFill>
          <a:ln w="15240">
            <a:solidFill>
              <a:srgbClr val="B3BDB5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74524" y="4299691"/>
            <a:ext cx="463161" cy="852387"/>
          </a:xfrm>
          <a:prstGeom prst="roundRect">
            <a:avLst>
              <a:gd name="adj" fmla="val 7210"/>
            </a:avLst>
          </a:prstGeom>
          <a:solidFill>
            <a:srgbClr val="B3BDB5"/>
          </a:solidFill>
          <a:ln/>
        </p:spPr>
      </p:sp>
      <p:sp>
        <p:nvSpPr>
          <p:cNvPr id="17" name="Text 14"/>
          <p:cNvSpPr/>
          <p:nvPr/>
        </p:nvSpPr>
        <p:spPr>
          <a:xfrm>
            <a:off x="816042" y="4617364"/>
            <a:ext cx="173673" cy="21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334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1334" dirty="0">
              <a:latin typeface="+mn-lt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253400" y="4415407"/>
            <a:ext cx="1447540" cy="180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417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Курс ЦБ РФ</a:t>
            </a:r>
            <a:endParaRPr lang="en-US" sz="1600" dirty="0">
              <a:latin typeface="+mn-lt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253399" y="4665794"/>
            <a:ext cx="5852299" cy="370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59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Официальный курс Центробанка России, используемый по умолчанию или когда рыночные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котировки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банков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найдены</a:t>
            </a:r>
            <a:endParaRPr lang="en-US" sz="1400" dirty="0">
              <a:latin typeface="+mn-lt"/>
            </a:endParaRPr>
          </a:p>
        </p:txBody>
      </p:sp>
      <p:sp>
        <p:nvSpPr>
          <p:cNvPr id="27" name="Shape 14">
            <a:extLst>
              <a:ext uri="{FF2B5EF4-FFF2-40B4-BE49-F238E27FC236}">
                <a16:creationId xmlns:a16="http://schemas.microsoft.com/office/drawing/2014/main" id="{ECF60B9D-159C-4768-ABE8-46362296D34F}"/>
              </a:ext>
            </a:extLst>
          </p:cNvPr>
          <p:cNvSpPr/>
          <p:nvPr/>
        </p:nvSpPr>
        <p:spPr>
          <a:xfrm>
            <a:off x="696913" y="5295874"/>
            <a:ext cx="6408785" cy="1380850"/>
          </a:xfrm>
          <a:prstGeom prst="roundRect">
            <a:avLst>
              <a:gd name="adj" fmla="val 4223"/>
            </a:avLst>
          </a:prstGeom>
          <a:solidFill>
            <a:srgbClr val="E1D4D0"/>
          </a:solidFill>
          <a:ln/>
        </p:spPr>
      </p:sp>
      <p:pic>
        <p:nvPicPr>
          <p:cNvPr id="28" name="Image 1" descr="preencoded.png">
            <a:extLst>
              <a:ext uri="{FF2B5EF4-FFF2-40B4-BE49-F238E27FC236}">
                <a16:creationId xmlns:a16="http://schemas.microsoft.com/office/drawing/2014/main" id="{D4F18A8F-768C-4D23-A6FE-B0D95B775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89" y="5522542"/>
            <a:ext cx="184093" cy="147275"/>
          </a:xfrm>
          <a:prstGeom prst="rect">
            <a:avLst/>
          </a:prstGeom>
        </p:spPr>
      </p:pic>
      <p:sp>
        <p:nvSpPr>
          <p:cNvPr id="29" name="Text 15">
            <a:extLst>
              <a:ext uri="{FF2B5EF4-FFF2-40B4-BE49-F238E27FC236}">
                <a16:creationId xmlns:a16="http://schemas.microsoft.com/office/drawing/2014/main" id="{BCAE9F0A-49A6-4B53-8B84-7F2C5F7323E4}"/>
              </a:ext>
            </a:extLst>
          </p:cNvPr>
          <p:cNvSpPr/>
          <p:nvPr/>
        </p:nvSpPr>
        <p:spPr>
          <a:xfrm>
            <a:off x="1175557" y="5479967"/>
            <a:ext cx="5707093" cy="235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34"/>
              </a:lnSpc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Важно:</a:t>
            </a:r>
            <a:endParaRPr lang="en-US" sz="1400" dirty="0">
              <a:latin typeface="+mn-lt"/>
            </a:endParaRPr>
          </a:p>
        </p:txBody>
      </p:sp>
      <p:sp>
        <p:nvSpPr>
          <p:cNvPr id="30" name="Text 16">
            <a:extLst>
              <a:ext uri="{FF2B5EF4-FFF2-40B4-BE49-F238E27FC236}">
                <a16:creationId xmlns:a16="http://schemas.microsoft.com/office/drawing/2014/main" id="{5EAF4611-5431-4DF6-9459-3A1DE848D494}"/>
              </a:ext>
            </a:extLst>
          </p:cNvPr>
          <p:cNvSpPr/>
          <p:nvPr/>
        </p:nvSpPr>
        <p:spPr>
          <a:xfrm>
            <a:off x="1175557" y="5848055"/>
            <a:ext cx="5707093" cy="706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4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Необходимо заполнить реквизит "Контрагент" в справочнике "Банки" и указать "Рыночный валютный курс" для банка в "Котировках финансовых инструментов"</a:t>
            </a:r>
            <a:endParaRPr lang="en-US" sz="1400" dirty="0">
              <a:latin typeface="+mn-lt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54222DB-BEA8-4D80-A93F-A6BA3C71F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3960" y="1625914"/>
            <a:ext cx="4821215" cy="38163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Рисунок 4">
            <a:extLst>
              <a:ext uri="{FF2B5EF4-FFF2-40B4-BE49-F238E27FC236}">
                <a16:creationId xmlns:a16="http://schemas.microsoft.com/office/drawing/2014/main" id="{C83F8E06-AF43-44A5-99EF-4FE69D74C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4" y="381841"/>
            <a:ext cx="11459230" cy="5867395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0084F8-0DD9-461C-980A-F2806B811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638" y="1788201"/>
            <a:ext cx="3602433" cy="1488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97F719-596C-4F22-8163-D4B428126A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2"/>
          <a:stretch/>
        </p:blipFill>
        <p:spPr>
          <a:xfrm>
            <a:off x="8612906" y="4115333"/>
            <a:ext cx="3429368" cy="1525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Заголовок 1">
            <a:extLst>
              <a:ext uri="{FF2B5EF4-FFF2-40B4-BE49-F238E27FC236}">
                <a16:creationId xmlns:a16="http://schemas.microsoft.com/office/drawing/2014/main" id="{E838F273-4244-451E-9121-405E2436B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927" y="227259"/>
            <a:ext cx="10600227" cy="1082074"/>
          </a:xfrm>
        </p:spPr>
        <p:txBody>
          <a:bodyPr/>
          <a:lstStyle/>
          <a:p>
            <a:r>
              <a:rPr lang="ru-RU" altLang="ru-RU" sz="2800" dirty="0"/>
              <a:t>Автоматическая отмена просроченных заявок на оплату</a:t>
            </a:r>
            <a:endParaRPr lang="ru-RU" altLang="ru-RU" sz="2800" b="1" dirty="0"/>
          </a:p>
        </p:txBody>
      </p:sp>
      <p:grpSp>
        <p:nvGrpSpPr>
          <p:cNvPr id="74755" name="Группа 11">
            <a:extLst>
              <a:ext uri="{FF2B5EF4-FFF2-40B4-BE49-F238E27FC236}">
                <a16:creationId xmlns:a16="http://schemas.microsoft.com/office/drawing/2014/main" id="{CE51C748-A53C-452D-9F98-FA50F77A44DE}"/>
              </a:ext>
            </a:extLst>
          </p:cNvPr>
          <p:cNvGrpSpPr>
            <a:grpSpLocks/>
          </p:cNvGrpSpPr>
          <p:nvPr/>
        </p:nvGrpSpPr>
        <p:grpSpPr bwMode="auto">
          <a:xfrm>
            <a:off x="-304124" y="3286974"/>
            <a:ext cx="4902939" cy="3624276"/>
            <a:chOff x="504453" y="2087959"/>
            <a:chExt cx="4632977" cy="3424557"/>
          </a:xfrm>
        </p:grpSpPr>
        <p:graphicFrame>
          <p:nvGraphicFramePr>
            <p:cNvPr id="2" name="Схема 1">
              <a:extLst>
                <a:ext uri="{FF2B5EF4-FFF2-40B4-BE49-F238E27FC236}">
                  <a16:creationId xmlns:a16="http://schemas.microsoft.com/office/drawing/2014/main" id="{AD383161-372E-4722-81F7-8925D588007B}"/>
                </a:ext>
              </a:extLst>
            </p:cNvPr>
            <p:cNvGraphicFramePr/>
            <p:nvPr/>
          </p:nvGraphicFramePr>
          <p:xfrm>
            <a:off x="504453" y="2087959"/>
            <a:ext cx="4632977" cy="34245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74764" name="Рисунок 4" descr="Часы со сплошной заливкой">
              <a:extLst>
                <a:ext uri="{FF2B5EF4-FFF2-40B4-BE49-F238E27FC236}">
                  <a16:creationId xmlns:a16="http://schemas.microsoft.com/office/drawing/2014/main" id="{1F68A960-C2C8-4E26-BF3E-C3C217A99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741" y="2982997"/>
              <a:ext cx="817240" cy="81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756" name="Группа 14">
            <a:extLst>
              <a:ext uri="{FF2B5EF4-FFF2-40B4-BE49-F238E27FC236}">
                <a16:creationId xmlns:a16="http://schemas.microsoft.com/office/drawing/2014/main" id="{2A6A714C-53EC-45C0-A273-D910D888E152}"/>
              </a:ext>
            </a:extLst>
          </p:cNvPr>
          <p:cNvGrpSpPr>
            <a:grpSpLocks/>
          </p:cNvGrpSpPr>
          <p:nvPr/>
        </p:nvGrpSpPr>
        <p:grpSpPr bwMode="auto">
          <a:xfrm>
            <a:off x="7621565" y="3286974"/>
            <a:ext cx="4902938" cy="3624276"/>
            <a:chOff x="5977061" y="2087959"/>
            <a:chExt cx="4632977" cy="3424557"/>
          </a:xfrm>
        </p:grpSpPr>
        <p:graphicFrame>
          <p:nvGraphicFramePr>
            <p:cNvPr id="13" name="Схема 12">
              <a:extLst>
                <a:ext uri="{FF2B5EF4-FFF2-40B4-BE49-F238E27FC236}">
                  <a16:creationId xmlns:a16="http://schemas.microsoft.com/office/drawing/2014/main" id="{04B0860E-469C-4E1D-A56F-E7D4B47BD56A}"/>
                </a:ext>
              </a:extLst>
            </p:cNvPr>
            <p:cNvGraphicFramePr/>
            <p:nvPr/>
          </p:nvGraphicFramePr>
          <p:xfrm>
            <a:off x="5977061" y="2087959"/>
            <a:ext cx="4632977" cy="34245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pic>
          <p:nvPicPr>
            <p:cNvPr id="74762" name="Рисунок 13" descr="Часы со сплошной заливкой">
              <a:extLst>
                <a:ext uri="{FF2B5EF4-FFF2-40B4-BE49-F238E27FC236}">
                  <a16:creationId xmlns:a16="http://schemas.microsoft.com/office/drawing/2014/main" id="{EA27620D-AC99-47C6-BD98-D605A3395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1357" y="2982997"/>
              <a:ext cx="817240" cy="81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181" name="TextBox 41">
            <a:extLst>
              <a:ext uri="{FF2B5EF4-FFF2-40B4-BE49-F238E27FC236}">
                <a16:creationId xmlns:a16="http://schemas.microsoft.com/office/drawing/2014/main" id="{CB548480-2FE6-43CC-A6F3-AB086B88A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606" y="3387789"/>
            <a:ext cx="5412050" cy="12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540" b="0" dirty="0">
                <a:solidFill>
                  <a:srgbClr val="666666"/>
                </a:solidFill>
                <a:latin typeface="+mn-lt"/>
              </a:rPr>
              <a:t>Если желаемая дата оплаты превышает </a:t>
            </a:r>
            <a:r>
              <a:rPr lang="en-US" altLang="ru-RU" sz="2540" b="0" dirty="0">
                <a:solidFill>
                  <a:srgbClr val="666666"/>
                </a:solidFill>
                <a:latin typeface="+mn-lt"/>
              </a:rPr>
              <a:t>N </a:t>
            </a:r>
            <a:r>
              <a:rPr lang="ru-RU" altLang="ru-RU" sz="2540" b="0" dirty="0">
                <a:solidFill>
                  <a:srgbClr val="666666"/>
                </a:solidFill>
                <a:latin typeface="+mn-lt"/>
              </a:rPr>
              <a:t>дней, тогда отменить как неактуальную</a:t>
            </a:r>
            <a:endParaRPr lang="ru-RU" altLang="ru-RU" sz="2540" dirty="0">
              <a:latin typeface="+mn-lt"/>
            </a:endParaRPr>
          </a:p>
        </p:txBody>
      </p:sp>
      <p:pic>
        <p:nvPicPr>
          <p:cNvPr id="74758" name="Рисунок 17" descr="Назад со сплошной заливкой">
            <a:extLst>
              <a:ext uri="{FF2B5EF4-FFF2-40B4-BE49-F238E27FC236}">
                <a16:creationId xmlns:a16="http://schemas.microsoft.com/office/drawing/2014/main" id="{B0B75787-68C7-477F-9267-42AF9397A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20200">
            <a:off x="9004402" y="2505664"/>
            <a:ext cx="867003" cy="86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Рисунок 19" descr="Назад со сплошной заливкой">
            <a:extLst>
              <a:ext uri="{FF2B5EF4-FFF2-40B4-BE49-F238E27FC236}">
                <a16:creationId xmlns:a16="http://schemas.microsoft.com/office/drawing/2014/main" id="{25E381B7-D86F-4CAE-B5FF-57A6877B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854">
            <a:off x="2206154" y="2388047"/>
            <a:ext cx="967818" cy="9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6DE08AE-2DE7-46D4-B97A-44B45EDB9CA8}"/>
              </a:ext>
            </a:extLst>
          </p:cNvPr>
          <p:cNvSpPr/>
          <p:nvPr/>
        </p:nvSpPr>
        <p:spPr>
          <a:xfrm>
            <a:off x="579683" y="1445432"/>
            <a:ext cx="11035810" cy="85350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Bef>
                <a:spcPts val="635"/>
              </a:spcBef>
              <a:defRPr/>
            </a:pPr>
            <a:r>
              <a:rPr lang="ru-RU" sz="1482" dirty="0">
                <a:solidFill>
                  <a:srgbClr val="404040"/>
                </a:solidFill>
                <a:latin typeface="+mn-lt"/>
              </a:rPr>
              <a:t>Для активации функции необходимо включить соответствующую опцию в Настройках казначейства – Платежный календарь – Регулирование просроченных позиций</a:t>
            </a:r>
          </a:p>
          <a:p>
            <a:pPr lvl="1">
              <a:spcBef>
                <a:spcPts val="635"/>
              </a:spcBef>
              <a:defRPr/>
            </a:pPr>
            <a:r>
              <a:rPr lang="ru-RU" sz="1482" dirty="0">
                <a:solidFill>
                  <a:srgbClr val="404040"/>
                </a:solidFill>
                <a:latin typeface="+mn-lt"/>
              </a:rPr>
              <a:t>Настроить расписание регламентного задания Автоматическая отмена просроченных заявок на оплату</a:t>
            </a:r>
          </a:p>
        </p:txBody>
      </p:sp>
      <p:sp>
        <p:nvSpPr>
          <p:cNvPr id="14" name="Shape 13">
            <a:extLst>
              <a:ext uri="{FF2B5EF4-FFF2-40B4-BE49-F238E27FC236}">
                <a16:creationId xmlns:a16="http://schemas.microsoft.com/office/drawing/2014/main" id="{7D5B191C-1C4F-40AD-AFEE-80D728843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3" y="1568310"/>
            <a:ext cx="212725" cy="153988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+mn-lt"/>
            </a:endParaRPr>
          </a:p>
        </p:txBody>
      </p:sp>
      <p:sp>
        <p:nvSpPr>
          <p:cNvPr id="15" name="Shape 18">
            <a:extLst>
              <a:ext uri="{FF2B5EF4-FFF2-40B4-BE49-F238E27FC236}">
                <a16:creationId xmlns:a16="http://schemas.microsoft.com/office/drawing/2014/main" id="{779901FD-7111-44CA-A156-87511DD97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12" y="2063917"/>
            <a:ext cx="212725" cy="152400"/>
          </a:xfrm>
          <a:prstGeom prst="roundRect">
            <a:avLst>
              <a:gd name="adj" fmla="val 18671"/>
            </a:avLst>
          </a:prstGeom>
          <a:solidFill>
            <a:srgbClr val="FCC451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+mn-l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>
            <a:extLst>
              <a:ext uri="{FF2B5EF4-FFF2-40B4-BE49-F238E27FC236}">
                <a16:creationId xmlns:a16="http://schemas.microsoft.com/office/drawing/2014/main" id="{EA5F308F-C59E-45F5-BE0A-12E701D55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6913" y="360756"/>
            <a:ext cx="9362292" cy="65548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altLang="ru-RU" sz="2800" dirty="0"/>
              <a:t>Настройка платежных дней для различных организаций холдинга</a:t>
            </a:r>
          </a:p>
        </p:txBody>
      </p:sp>
      <p:sp>
        <p:nvSpPr>
          <p:cNvPr id="76803" name="TextBox 4">
            <a:extLst>
              <a:ext uri="{FF2B5EF4-FFF2-40B4-BE49-F238E27FC236}">
                <a16:creationId xmlns:a16="http://schemas.microsoft.com/office/drawing/2014/main" id="{83480A97-B569-4DF8-955A-347BA3698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78" y="1509200"/>
            <a:ext cx="1097532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1pPr>
            <a:lvl2pPr marL="742950" indent="-28575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2pPr>
            <a:lvl3pPr marL="11430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3pPr>
            <a:lvl4pPr marL="16002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4pPr>
            <a:lvl5pPr marL="2057400" indent="-228600"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6600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chemeClr val="tx1"/>
                </a:solidFill>
                <a:latin typeface="+mn-lt"/>
              </a:rPr>
              <a:t>Область применения</a:t>
            </a:r>
          </a:p>
          <a:p>
            <a:r>
              <a:rPr lang="ru-RU" altLang="ru-RU" sz="1600" b="0" dirty="0">
                <a:solidFill>
                  <a:schemeClr val="tx1"/>
                </a:solidFill>
                <a:latin typeface="+mn-lt"/>
              </a:rPr>
              <a:t>Настройка отдельных платежных дней для организаций холдинга, работающих в регионах с отличающимся от головной компании графиком (например, где стандартные выходные являются рабочими днями)</a:t>
            </a:r>
            <a:endParaRPr lang="ru-RU" altLang="ru-RU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91D3AF-23F0-4084-AB93-960692FFB69B}"/>
              </a:ext>
            </a:extLst>
          </p:cNvPr>
          <p:cNvSpPr txBox="1"/>
          <p:nvPr/>
        </p:nvSpPr>
        <p:spPr>
          <a:xfrm>
            <a:off x="1129035" y="3938645"/>
            <a:ext cx="48144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600" dirty="0">
                <a:latin typeface="+mn-lt"/>
              </a:rPr>
              <a:t>В </a:t>
            </a:r>
            <a:r>
              <a:rPr lang="ru-RU" sz="1600" b="1" dirty="0">
                <a:latin typeface="+mn-lt"/>
              </a:rPr>
              <a:t>настройках казначейства </a:t>
            </a:r>
            <a:r>
              <a:rPr lang="ru-RU" sz="1600" dirty="0">
                <a:latin typeface="+mn-lt"/>
              </a:rPr>
              <a:t>предусмотрена возможность определять индивидуальные </a:t>
            </a:r>
            <a:r>
              <a:rPr lang="ru-RU" sz="1600" b="1" dirty="0">
                <a:latin typeface="+mn-lt"/>
              </a:rPr>
              <a:t>платежные дни для конкретных организаций</a:t>
            </a:r>
          </a:p>
        </p:txBody>
      </p:sp>
      <p:pic>
        <p:nvPicPr>
          <p:cNvPr id="76805" name="Рисунок 1">
            <a:extLst>
              <a:ext uri="{FF2B5EF4-FFF2-40B4-BE49-F238E27FC236}">
                <a16:creationId xmlns:a16="http://schemas.microsoft.com/office/drawing/2014/main" id="{BA6ED3DD-B3DC-4F76-9094-C99166E23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0" y="2556071"/>
            <a:ext cx="5099525" cy="1038388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Рисунок 2">
            <a:extLst>
              <a:ext uri="{FF2B5EF4-FFF2-40B4-BE49-F238E27FC236}">
                <a16:creationId xmlns:a16="http://schemas.microsoft.com/office/drawing/2014/main" id="{5D16A171-9E58-401C-9446-F0B67F581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20" y="2556071"/>
            <a:ext cx="5106246" cy="3894794"/>
          </a:xfrm>
          <a:prstGeom prst="rect">
            <a:avLst/>
          </a:prstGeom>
          <a:noFill/>
          <a:ln w="9525">
            <a:solidFill>
              <a:srgbClr val="4754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13">
            <a:extLst>
              <a:ext uri="{FF2B5EF4-FFF2-40B4-BE49-F238E27FC236}">
                <a16:creationId xmlns:a16="http://schemas.microsoft.com/office/drawing/2014/main" id="{8EE76957-4092-4BEF-8674-82EFC6009CA9}"/>
              </a:ext>
            </a:extLst>
          </p:cNvPr>
          <p:cNvSpPr/>
          <p:nvPr/>
        </p:nvSpPr>
        <p:spPr>
          <a:xfrm>
            <a:off x="652375" y="4220915"/>
            <a:ext cx="297726" cy="297726"/>
          </a:xfrm>
          <a:prstGeom prst="roundRect">
            <a:avLst>
              <a:gd name="adj" fmla="val 18670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</p:sp>
      <p:sp>
        <p:nvSpPr>
          <p:cNvPr id="9" name="Shape 18">
            <a:extLst>
              <a:ext uri="{FF2B5EF4-FFF2-40B4-BE49-F238E27FC236}">
                <a16:creationId xmlns:a16="http://schemas.microsoft.com/office/drawing/2014/main" id="{C11A2BD8-72C8-4837-A8FC-7B84E78AA826}"/>
              </a:ext>
            </a:extLst>
          </p:cNvPr>
          <p:cNvSpPr/>
          <p:nvPr/>
        </p:nvSpPr>
        <p:spPr>
          <a:xfrm>
            <a:off x="639955" y="5057732"/>
            <a:ext cx="297726" cy="297726"/>
          </a:xfrm>
          <a:prstGeom prst="roundRect">
            <a:avLst>
              <a:gd name="adj" fmla="val 18670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</p:sp>
      <p:sp>
        <p:nvSpPr>
          <p:cNvPr id="10" name="Shape 22">
            <a:extLst>
              <a:ext uri="{FF2B5EF4-FFF2-40B4-BE49-F238E27FC236}">
                <a16:creationId xmlns:a16="http://schemas.microsoft.com/office/drawing/2014/main" id="{ED93EF96-F27D-4609-8C7F-619BB51B6AC0}"/>
              </a:ext>
            </a:extLst>
          </p:cNvPr>
          <p:cNvSpPr/>
          <p:nvPr/>
        </p:nvSpPr>
        <p:spPr>
          <a:xfrm>
            <a:off x="652375" y="5894549"/>
            <a:ext cx="297726" cy="297726"/>
          </a:xfrm>
          <a:prstGeom prst="roundRect">
            <a:avLst>
              <a:gd name="adj" fmla="val 18670"/>
            </a:avLst>
          </a:prstGeom>
          <a:solidFill>
            <a:srgbClr val="FCC451"/>
          </a:solidFill>
          <a:ln w="7620">
            <a:solidFill>
              <a:srgbClr val="E2AA37"/>
            </a:solidFill>
            <a:prstDash val="solid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DB56A-A0DD-4597-A5A9-0B3B5C639EF9}"/>
              </a:ext>
            </a:extLst>
          </p:cNvPr>
          <p:cNvSpPr txBox="1"/>
          <p:nvPr/>
        </p:nvSpPr>
        <p:spPr>
          <a:xfrm>
            <a:off x="1143478" y="5077267"/>
            <a:ext cx="48144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600" dirty="0">
                <a:latin typeface="+mn-lt"/>
              </a:rPr>
              <a:t>Для остальных ОЕ применяются настройки по умолчанию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A50C32-AA9F-46A8-AD6A-6DA0C2C57441}"/>
              </a:ext>
            </a:extLst>
          </p:cNvPr>
          <p:cNvSpPr txBox="1"/>
          <p:nvPr/>
        </p:nvSpPr>
        <p:spPr>
          <a:xfrm>
            <a:off x="1129035" y="5689403"/>
            <a:ext cx="51062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35"/>
              </a:spcAft>
              <a:defRPr/>
            </a:pPr>
            <a:r>
              <a:rPr lang="ru-RU" sz="1600" dirty="0">
                <a:latin typeface="+mn-lt"/>
              </a:rPr>
              <a:t>Все алгоритмы корректировки дат платежей адаптированы под индивидуальные платежные дни организации с учетом производственного календаря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24979" y="219622"/>
            <a:ext cx="9044218" cy="8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Прочие функции: дополнительные инструменты для </a:t>
            </a:r>
            <a:r>
              <a:rPr lang="en-US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эффективной</a:t>
            </a:r>
            <a:r>
              <a:rPr lang="en-US" sz="2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работы</a:t>
            </a:r>
            <a:endParaRPr lang="en-US" sz="2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8995" y="1965485"/>
            <a:ext cx="3701418" cy="21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 остатками и ликвидностью</a:t>
            </a:r>
            <a:endParaRPr lang="en-US" sz="1600" dirty="0">
              <a:latin typeface="+mn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983960" y="2394408"/>
            <a:ext cx="10585740" cy="447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Платежном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календаре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появилась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возможность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настройки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верхней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границы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Нормы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 в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интервалах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остатков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денежных средств. Верхняя граница "Нормы" теперь привязана к значению "Критического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остатка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endParaRPr lang="en-US" sz="1400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768995" y="3052480"/>
            <a:ext cx="3465521" cy="21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Изменения в схеме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ведения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расчетов</a:t>
            </a: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в 1С: УХ</a:t>
            </a:r>
            <a:endParaRPr lang="en-US" sz="1600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3960" y="3481401"/>
            <a:ext cx="10585740" cy="22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Исключено использование отдельного документа "График расчетов с покупателем или поставщиком" для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новых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операций</a:t>
            </a:r>
            <a:endParaRPr lang="en-US" sz="14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3960" y="3934129"/>
            <a:ext cx="10585740" cy="447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Графики оплат заполняются непосредственно в документах планирования (Заказ поставщика/клиенту, ПТУ/РТУ) через табличную часть "Графики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оплат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endParaRPr lang="en-US" sz="1400" dirty="0">
              <a:latin typeface="+mn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768995" y="4592200"/>
            <a:ext cx="3012780" cy="218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9"/>
              </a:lnSpc>
            </a:pPr>
            <a:r>
              <a:rPr lang="ru-RU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Прочие изменения в заявках на оплату и расход</a:t>
            </a:r>
            <a:endParaRPr lang="en-US" sz="1600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3960" y="5021123"/>
            <a:ext cx="10585740" cy="22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заявках на оплату и на расход обеспечено автоматическое заполнение ставки НДС согласно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условиям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договора</a:t>
            </a:r>
            <a:endParaRPr lang="en-US" sz="1400" dirty="0">
              <a:latin typeface="+mn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3960" y="5510061"/>
            <a:ext cx="10585740" cy="22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750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Аналитика планирования "Проект" перенесена в табличную часть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документов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планирования</a:t>
            </a:r>
            <a:endParaRPr lang="en-US" sz="1400" dirty="0">
              <a:latin typeface="+mn-lt"/>
            </a:endParaRPr>
          </a:p>
        </p:txBody>
      </p:sp>
      <p:sp>
        <p:nvSpPr>
          <p:cNvPr id="14" name="Shape 3">
            <a:extLst>
              <a:ext uri="{FF2B5EF4-FFF2-40B4-BE49-F238E27FC236}">
                <a16:creationId xmlns:a16="http://schemas.microsoft.com/office/drawing/2014/main" id="{11057CDC-331A-4728-8B62-37CF0FB9549B}"/>
              </a:ext>
            </a:extLst>
          </p:cNvPr>
          <p:cNvSpPr/>
          <p:nvPr/>
        </p:nvSpPr>
        <p:spPr>
          <a:xfrm>
            <a:off x="696988" y="1351494"/>
            <a:ext cx="10872712" cy="68224"/>
          </a:xfrm>
          <a:prstGeom prst="roundRect">
            <a:avLst>
              <a:gd name="adj" fmla="val 77185"/>
            </a:avLst>
          </a:prstGeom>
          <a:solidFill>
            <a:srgbClr val="835E54"/>
          </a:solidFill>
          <a:ln/>
        </p:spPr>
      </p:sp>
      <p:sp>
        <p:nvSpPr>
          <p:cNvPr id="15" name="Shape 4">
            <a:extLst>
              <a:ext uri="{FF2B5EF4-FFF2-40B4-BE49-F238E27FC236}">
                <a16:creationId xmlns:a16="http://schemas.microsoft.com/office/drawing/2014/main" id="{ADC6C738-BD89-4C35-BE73-5D2E2B4F7BD4}"/>
              </a:ext>
            </a:extLst>
          </p:cNvPr>
          <p:cNvSpPr/>
          <p:nvPr/>
        </p:nvSpPr>
        <p:spPr>
          <a:xfrm>
            <a:off x="5923291" y="1197546"/>
            <a:ext cx="348593" cy="334945"/>
          </a:xfrm>
          <a:prstGeom prst="roundRect">
            <a:avLst>
              <a:gd name="adj" fmla="val 181389"/>
            </a:avLst>
          </a:prstGeom>
          <a:solidFill>
            <a:srgbClr val="835E54"/>
          </a:solidFill>
          <a:ln/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>
            <a:extLst>
              <a:ext uri="{FF2B5EF4-FFF2-40B4-BE49-F238E27FC236}">
                <a16:creationId xmlns:a16="http://schemas.microsoft.com/office/drawing/2014/main" id="{017F0172-E781-48BC-B49C-EFA5438E1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9453" y="236727"/>
            <a:ext cx="7772786" cy="103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67801">
              <a:lnSpc>
                <a:spcPct val="90000"/>
              </a:lnSpc>
              <a:defRPr/>
            </a:pPr>
            <a:endParaRPr lang="ru-RU" sz="1999" dirty="0">
              <a:solidFill>
                <a:srgbClr val="808080">
                  <a:lumMod val="50000"/>
                </a:srgbClr>
              </a:solidFill>
              <a:latin typeface="+mj-lt"/>
              <a:cs typeface="Arial" panose="020B0604020202020204" pitchFamily="34" charset="0"/>
            </a:endParaRPr>
          </a:p>
          <a:p>
            <a:pPr algn="ctr" defTabSz="967801">
              <a:lnSpc>
                <a:spcPct val="90000"/>
              </a:lnSpc>
              <a:defRPr/>
            </a:pPr>
            <a:r>
              <a:rPr lang="ru-RU" sz="2800" dirty="0">
                <a:latin typeface="+mj-lt"/>
                <a:cs typeface="Arial" panose="020B0604020202020204" pitchFamily="34" charset="0"/>
              </a:rPr>
              <a:t>Спасибо за внимание!</a:t>
            </a:r>
          </a:p>
          <a:p>
            <a:pPr algn="ctr" defTabSz="967801">
              <a:lnSpc>
                <a:spcPct val="90000"/>
              </a:lnSpc>
              <a:defRPr/>
            </a:pPr>
            <a:endParaRPr lang="ru-RU" sz="1999" dirty="0">
              <a:solidFill>
                <a:srgbClr val="808080">
                  <a:lumMod val="50000"/>
                </a:srgb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940508-A703-41AE-A564-D7CF7496E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" y="1364"/>
            <a:ext cx="1866900" cy="1447800"/>
          </a:xfrm>
          <a:prstGeom prst="rect">
            <a:avLst/>
          </a:prstGeom>
        </p:spPr>
      </p:pic>
      <p:grpSp>
        <p:nvGrpSpPr>
          <p:cNvPr id="53" name="Группа 52"/>
          <p:cNvGrpSpPr/>
          <p:nvPr/>
        </p:nvGrpSpPr>
        <p:grpSpPr>
          <a:xfrm>
            <a:off x="1267785" y="1103083"/>
            <a:ext cx="8863207" cy="5322600"/>
            <a:chOff x="2106552" y="1427881"/>
            <a:chExt cx="8861155" cy="5321369"/>
          </a:xfrm>
        </p:grpSpPr>
        <p:sp>
          <p:nvSpPr>
            <p:cNvPr id="54" name="TextBox 53"/>
            <p:cNvSpPr txBox="1"/>
            <p:nvPr/>
          </p:nvSpPr>
          <p:spPr>
            <a:xfrm>
              <a:off x="2111817" y="3949131"/>
              <a:ext cx="8557078" cy="28001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Сайт 1С</a:t>
              </a:r>
              <a:r>
                <a:rPr lang="en-US" sz="1600" kern="0" dirty="0">
                  <a:latin typeface="+mn-lt"/>
                </a:rPr>
                <a:t>:ERP.</a:t>
              </a:r>
              <a:r>
                <a:rPr lang="ru-RU" sz="1600" kern="0" dirty="0">
                  <a:latin typeface="+mn-lt"/>
                </a:rPr>
                <a:t>Управление холдингом: </a:t>
              </a:r>
              <a:r>
                <a:rPr lang="en-US" sz="1600" kern="0" dirty="0">
                  <a:latin typeface="+mn-lt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https://v8.1c.ru/cpm-erp/</a:t>
              </a: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Презентации </a:t>
              </a:r>
              <a:r>
                <a:rPr lang="en-US" sz="1600" kern="0" dirty="0">
                  <a:latin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https://v8.1c.ru/cpm-erp/poleznye-materialy/presentations/</a:t>
              </a: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Видео: </a:t>
              </a:r>
              <a:r>
                <a:rPr lang="en-US" sz="1600" kern="0" dirty="0">
                  <a:latin typeface="+mn-lt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https://v8.1c.ru/cpm-erp/poleznye-materialy/video/</a:t>
              </a: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Сайт 1С</a:t>
              </a:r>
              <a:r>
                <a:rPr lang="en-US" sz="1600" kern="0" dirty="0">
                  <a:latin typeface="+mn-lt"/>
                </a:rPr>
                <a:t>:</a:t>
              </a:r>
              <a:r>
                <a:rPr lang="ru-RU" sz="1600" kern="0" dirty="0">
                  <a:latin typeface="+mn-lt"/>
                </a:rPr>
                <a:t>Управление холдингом: </a:t>
              </a:r>
              <a:r>
                <a:rPr lang="en-US" sz="1600" kern="0" dirty="0">
                  <a:latin typeface="+mn-l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https://v8.1c.ru/cpm/</a:t>
              </a: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Презентации </a:t>
              </a:r>
              <a:r>
                <a:rPr lang="en-US" sz="1600" kern="0" dirty="0">
                  <a:latin typeface="+mn-lt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https://v8.1c.ru/cpm/poleznye-materialy/presentations/</a:t>
              </a: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Видео: </a:t>
              </a:r>
              <a:r>
                <a:rPr lang="en-US" sz="1600" kern="0" dirty="0">
                  <a:latin typeface="+mn-lt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https://v8.1c.ru/cpm/poleznye-materialy/video/</a:t>
              </a:r>
              <a:r>
                <a:rPr lang="ru-RU" sz="1600" kern="0" dirty="0">
                  <a:latin typeface="+mn-lt"/>
                </a:rPr>
                <a:t> </a:t>
              </a: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kern="0" dirty="0">
                <a:latin typeface="+mn-lt"/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kern="0" dirty="0">
                  <a:latin typeface="+mn-lt"/>
                </a:rPr>
                <a:t>Наиболее интересные внедрения: </a:t>
              </a:r>
              <a:r>
                <a:rPr lang="en-US" sz="1600" kern="0" dirty="0">
                  <a:latin typeface="+mn-lt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https://v8.1c.ru/cpm/istorii-uspekha/</a:t>
              </a:r>
              <a:endParaRPr lang="ru-RU" sz="1600" kern="0" dirty="0">
                <a:latin typeface="+mn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defTabSz="96780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u="sng" kern="0" dirty="0">
                  <a:solidFill>
                    <a:srgbClr val="009999"/>
                  </a:solidFill>
                  <a:latin typeface="+mn-lt"/>
                  <a:hlinkClick r:id="rId12"/>
                </a:rPr>
                <a:t>Канал Система программ «1С:Предприятие» линейки продуктов «1С:Управление холдингом» на Дзен</a:t>
              </a:r>
              <a:endParaRPr lang="ru-RU" sz="1600" u="sng" kern="0" dirty="0">
                <a:solidFill>
                  <a:srgbClr val="475467"/>
                </a:solidFill>
                <a:latin typeface="+mn-lt"/>
              </a:endParaRPr>
            </a:p>
          </p:txBody>
        </p:sp>
        <p:grpSp>
          <p:nvGrpSpPr>
            <p:cNvPr id="55" name="Группа 54"/>
            <p:cNvGrpSpPr/>
            <p:nvPr/>
          </p:nvGrpSpPr>
          <p:grpSpPr>
            <a:xfrm>
              <a:off x="2106552" y="1427881"/>
              <a:ext cx="8861155" cy="1826333"/>
              <a:chOff x="2106552" y="1427881"/>
              <a:chExt cx="8861155" cy="1826333"/>
            </a:xfrm>
          </p:grpSpPr>
          <p:grpSp>
            <p:nvGrpSpPr>
              <p:cNvPr id="56" name="Группа 55"/>
              <p:cNvGrpSpPr/>
              <p:nvPr/>
            </p:nvGrpSpPr>
            <p:grpSpPr>
              <a:xfrm>
                <a:off x="2106552" y="1427881"/>
                <a:ext cx="8500242" cy="1478729"/>
                <a:chOff x="1362760" y="1647383"/>
                <a:chExt cx="8032065" cy="1397283"/>
              </a:xfrm>
            </p:grpSpPr>
            <p:grpSp>
              <p:nvGrpSpPr>
                <p:cNvPr id="58" name="Группа 57"/>
                <p:cNvGrpSpPr/>
                <p:nvPr/>
              </p:nvGrpSpPr>
              <p:grpSpPr>
                <a:xfrm>
                  <a:off x="1362760" y="2408951"/>
                  <a:ext cx="7669553" cy="635715"/>
                  <a:chOff x="1362760" y="2427178"/>
                  <a:chExt cx="7669553" cy="635715"/>
                </a:xfrm>
              </p:grpSpPr>
              <p:pic>
                <p:nvPicPr>
                  <p:cNvPr id="65" name="Picture 2" descr="https://avatars.mds.yandex.net/get-zen_doc/1350031/pub_5d12253a4e1b7300ae116679_5d1225869b710800af8997fb/scale_1200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62760" y="2427178"/>
                    <a:ext cx="685237" cy="63571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2660233" y="2473150"/>
                    <a:ext cx="6372080" cy="55243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1">
                    <a:spAutoFit/>
                  </a:bodyPr>
                  <a:lstStyle/>
                  <a:p>
                    <a:pPr defTabSz="96788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kern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rPr>
                      <a:t>Неофициальный канал по 1С: Управление холдингом в Телеграм </a:t>
                    </a:r>
                    <a:r>
                      <a:rPr lang="en-US" sz="1600" kern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  <a:hlinkClick r:id="rId14"/>
                      </a:rPr>
                      <a:t>https://t.me/CPMRussia</a:t>
                    </a:r>
                    <a:r>
                      <a:rPr lang="ru-RU" sz="1600" kern="0" dirty="0">
                        <a:solidFill>
                          <a:prstClr val="black"/>
                        </a:solidFill>
                        <a:latin typeface="+mn-lt"/>
                        <a:cs typeface="Arial" panose="020B0604020202020204" pitchFamily="34" charset="0"/>
                      </a:rPr>
                      <a:t>, более 4 тыс. специалистов</a:t>
                    </a:r>
                  </a:p>
                </p:txBody>
              </p:sp>
            </p:grpSp>
            <p:grpSp>
              <p:nvGrpSpPr>
                <p:cNvPr id="59" name="Группа 58"/>
                <p:cNvGrpSpPr/>
                <p:nvPr/>
              </p:nvGrpSpPr>
              <p:grpSpPr>
                <a:xfrm>
                  <a:off x="5625681" y="1647383"/>
                  <a:ext cx="3769144" cy="616645"/>
                  <a:chOff x="5625681" y="1647383"/>
                  <a:chExt cx="3769144" cy="616645"/>
                </a:xfrm>
              </p:grpSpPr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6322380" y="1679486"/>
                    <a:ext cx="3072445" cy="55243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defTabSz="96788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kern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rPr>
                      <a:t>Партнерский форум </a:t>
                    </a:r>
                    <a:r>
                      <a:rPr lang="en-US" sz="1600" kern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  <a:hlinkClick r:id="rId15"/>
                      </a:rPr>
                      <a:t>https://partners.v8.1c.ru/forum</a:t>
                    </a:r>
                    <a:r>
                      <a:rPr lang="ru-RU" sz="1600" kern="0" dirty="0">
                        <a:solidFill>
                          <a:srgbClr val="00B0F0"/>
                        </a:solidFill>
                        <a:latin typeface="+mn-lt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  <p:pic>
                <p:nvPicPr>
                  <p:cNvPr id="64" name="Picture 5" descr="http://www.fa.ru/org/chair/1c/Documents/vEFq3LuQA3U.jpg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25681" y="1647383"/>
                    <a:ext cx="616645" cy="61664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60" name="Группа 59"/>
                <p:cNvGrpSpPr/>
                <p:nvPr/>
              </p:nvGrpSpPr>
              <p:grpSpPr>
                <a:xfrm>
                  <a:off x="1367736" y="1662110"/>
                  <a:ext cx="2517554" cy="662725"/>
                  <a:chOff x="419119" y="1646816"/>
                  <a:chExt cx="2517554" cy="662725"/>
                </a:xfrm>
              </p:grpSpPr>
              <p:pic>
                <p:nvPicPr>
                  <p:cNvPr id="61" name="Picture 7" descr="https://www.clipartmax.com/png/full/237-2375961_htcs-exclusive-mail-app-arrives-in-the-play-store-android-email-app.png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9119" y="1646816"/>
                    <a:ext cx="664034" cy="66272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1083532" y="1701957"/>
                    <a:ext cx="1853141" cy="55243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0">
                    <a:spAutoFit/>
                  </a:bodyPr>
                  <a:lstStyle/>
                  <a:p>
                    <a:pPr defTabSz="967881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ru-RU" sz="1600" kern="0" dirty="0">
                        <a:solidFill>
                          <a:srgbClr val="000000"/>
                        </a:solidFill>
                        <a:latin typeface="+mn-lt"/>
                        <a:cs typeface="Arial" panose="020B0604020202020204" pitchFamily="34" charset="0"/>
                      </a:rPr>
                      <a:t>Поддержка 1С </a:t>
                    </a:r>
                    <a:r>
                      <a:rPr lang="en-US" sz="1600" kern="0" dirty="0">
                        <a:solidFill>
                          <a:srgbClr val="0070C0"/>
                        </a:solidFill>
                        <a:latin typeface="+mn-lt"/>
                        <a:cs typeface="Arial" panose="020B0604020202020204" pitchFamily="34" charset="0"/>
                      </a:rPr>
                      <a:t>v8@1c.ru</a:t>
                    </a:r>
                    <a:r>
                      <a:rPr lang="ru-RU" sz="1600" kern="0" dirty="0">
                        <a:solidFill>
                          <a:srgbClr val="0070C0"/>
                        </a:solidFill>
                        <a:latin typeface="+mn-lt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p:grpSp>
          </p:grpSp>
          <p:sp>
            <p:nvSpPr>
              <p:cNvPr id="57" name="Прямоугольник 56"/>
              <p:cNvSpPr/>
              <p:nvPr/>
            </p:nvSpPr>
            <p:spPr>
              <a:xfrm>
                <a:off x="3622891" y="2915738"/>
                <a:ext cx="7344816" cy="3384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67881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u="sng" kern="0" dirty="0">
                    <a:solidFill>
                      <a:srgbClr val="000000"/>
                    </a:solidFill>
                    <a:latin typeface="+mn-lt"/>
                    <a:cs typeface="Arial" panose="020B0604020202020204" pitchFamily="34" charset="0"/>
                    <a:hlinkClick r:id="rId18"/>
                  </a:rPr>
                  <a:t>Канал линейки продуктов «1С:Управление холдингом»</a:t>
                </a:r>
                <a:endParaRPr lang="ru-RU" sz="1600" u="sng" kern="0" dirty="0">
                  <a:solidFill>
                    <a:srgbClr val="000000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7" name="Picture 2" descr="https://avatars.mds.yandex.net/get-entity_search/5734168/565648357/S600xU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52" y="2700685"/>
            <a:ext cx="1120459" cy="19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Picture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52" y="3038732"/>
            <a:ext cx="804334" cy="36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Прямоугольник 68"/>
          <p:cNvSpPr/>
          <p:nvPr/>
        </p:nvSpPr>
        <p:spPr>
          <a:xfrm>
            <a:off x="2785219" y="3038732"/>
            <a:ext cx="73465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6788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u="sng" dirty="0">
                <a:solidFill>
                  <a:prstClr val="black"/>
                </a:solidFill>
                <a:latin typeface="+mn-lt"/>
                <a:cs typeface="Arial" panose="020B0604020202020204" pitchFamily="34" charset="0"/>
                <a:hlinkClick r:id="rId12"/>
              </a:rPr>
              <a:t>https://dzen.ru/suite/fd52a772-897d-41ac-afab-8e3b1f88b9c7</a:t>
            </a:r>
            <a:endParaRPr lang="en-US" sz="1600" kern="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2"/>
    </mc:Choice>
    <mc:Fallback xmlns="">
      <p:transition spd="slow" advTm="493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6097587" y="394332"/>
            <a:ext cx="2827528" cy="2902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2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</a:t>
            </a:r>
            <a:r>
              <a:rPr lang="en-US" sz="2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розрачность</a:t>
            </a:r>
            <a:r>
              <a:rPr lang="en-US" sz="2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2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расчетов</a:t>
            </a:r>
            <a:endParaRPr lang="en-US" sz="2400" dirty="0">
              <a:latin typeface="+mn-lt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37271" y="4414440"/>
            <a:ext cx="4392488" cy="255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2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Матрица валютных курсов</a:t>
            </a:r>
            <a:endParaRPr lang="en-US" sz="2400" dirty="0">
              <a:latin typeface="+mn-lt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37271" y="4803205"/>
            <a:ext cx="5040559" cy="14159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Форма для ввода банковских валютных курсов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Доступна для типа </a:t>
            </a:r>
            <a:r>
              <a:rPr lang="ru-RU" sz="1600" b="1" dirty="0">
                <a:latin typeface="+mn-lt"/>
              </a:rPr>
              <a:t>Рыночный валютный курс</a:t>
            </a:r>
            <a:endParaRPr lang="ru-RU" sz="1600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Ячейки содержат: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Прямые курсы (введены вручную/импортированы)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Расчетные курсы (рассчитаны автоматически)</a:t>
            </a:r>
          </a:p>
          <a:p>
            <a:pPr marL="285807" indent="-285807">
              <a:lnSpc>
                <a:spcPts val="875"/>
              </a:lnSpc>
              <a:buSzPct val="10000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29" name="Text 2">
            <a:extLst>
              <a:ext uri="{FF2B5EF4-FFF2-40B4-BE49-F238E27FC236}">
                <a16:creationId xmlns:a16="http://schemas.microsoft.com/office/drawing/2014/main" id="{1AC3C2C9-566B-40E6-9BDC-D7F2553B7BDC}"/>
              </a:ext>
            </a:extLst>
          </p:cNvPr>
          <p:cNvSpPr/>
          <p:nvPr/>
        </p:nvSpPr>
        <p:spPr>
          <a:xfrm>
            <a:off x="6131924" y="715495"/>
            <a:ext cx="5463645" cy="737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171450" indent="-171450" algn="l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Отображение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суммы к оплате</a:t>
            </a:r>
          </a:p>
          <a:p>
            <a:pPr marL="171450" indent="-171450" algn="l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Гиперссылка на источник курса</a:t>
            </a:r>
          </a:p>
          <a:p>
            <a:pPr marL="171450" indent="-171450" algn="l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Индикаторы расчетов:</a:t>
            </a:r>
          </a:p>
          <a:p>
            <a:pPr marL="171450" indent="-171450" algn="l">
              <a:lnSpc>
                <a:spcPts val="1000"/>
              </a:lnSpc>
              <a:buSzPct val="100000"/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443728"/>
              </a:solidFill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171450" indent="-171450" algn="l">
              <a:lnSpc>
                <a:spcPts val="1000"/>
              </a:lnSpc>
              <a:buSzPct val="100000"/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</p:txBody>
      </p:sp>
      <p:sp>
        <p:nvSpPr>
          <p:cNvPr id="45" name="Shape 3">
            <a:extLst>
              <a:ext uri="{FF2B5EF4-FFF2-40B4-BE49-F238E27FC236}">
                <a16:creationId xmlns:a16="http://schemas.microsoft.com/office/drawing/2014/main" id="{BF2991E6-8695-4DC6-B05A-D3D7E70BE957}"/>
              </a:ext>
            </a:extLst>
          </p:cNvPr>
          <p:cNvSpPr/>
          <p:nvPr/>
        </p:nvSpPr>
        <p:spPr>
          <a:xfrm>
            <a:off x="6818163" y="2061642"/>
            <a:ext cx="4752528" cy="511850"/>
          </a:xfrm>
          <a:prstGeom prst="roundRect">
            <a:avLst>
              <a:gd name="adj" fmla="val 6615"/>
            </a:avLst>
          </a:prstGeom>
          <a:solidFill>
            <a:srgbClr val="FFFCFA"/>
          </a:solidFill>
          <a:ln w="7620">
            <a:solidFill>
              <a:srgbClr val="835E54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46" name="Shape 4">
            <a:extLst>
              <a:ext uri="{FF2B5EF4-FFF2-40B4-BE49-F238E27FC236}">
                <a16:creationId xmlns:a16="http://schemas.microsoft.com/office/drawing/2014/main" id="{CFA308DF-6345-4500-9673-3AE4C506B231}"/>
              </a:ext>
            </a:extLst>
          </p:cNvPr>
          <p:cNvSpPr/>
          <p:nvPr/>
        </p:nvSpPr>
        <p:spPr>
          <a:xfrm>
            <a:off x="6825782" y="2069262"/>
            <a:ext cx="322421" cy="496610"/>
          </a:xfrm>
          <a:prstGeom prst="roundRect">
            <a:avLst>
              <a:gd name="adj" fmla="val 7665"/>
            </a:avLst>
          </a:prstGeom>
          <a:solidFill>
            <a:srgbClr val="835E54"/>
          </a:solidFill>
          <a:ln/>
        </p:spPr>
      </p:sp>
      <p:sp>
        <p:nvSpPr>
          <p:cNvPr id="47" name="Text 5">
            <a:extLst>
              <a:ext uri="{FF2B5EF4-FFF2-40B4-BE49-F238E27FC236}">
                <a16:creationId xmlns:a16="http://schemas.microsoft.com/office/drawing/2014/main" id="{39AB31B0-E0FB-4053-BFD2-A09475CDABFD}"/>
              </a:ext>
            </a:extLst>
          </p:cNvPr>
          <p:cNvSpPr/>
          <p:nvPr/>
        </p:nvSpPr>
        <p:spPr>
          <a:xfrm>
            <a:off x="6922699" y="2242021"/>
            <a:ext cx="120848" cy="151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950" b="1" dirty="0">
                <a:solidFill>
                  <a:srgbClr val="FFFFFF"/>
                </a:solidFill>
                <a:latin typeface="Crimson Pro Bold" pitchFamily="34" charset="0"/>
                <a:ea typeface="Crimson Pro Bold" pitchFamily="34" charset="-122"/>
                <a:cs typeface="Crimson Pro Bold" pitchFamily="34" charset="-120"/>
              </a:rPr>
              <a:t>1</a:t>
            </a:r>
            <a:endParaRPr lang="en-US" sz="950" dirty="0"/>
          </a:p>
        </p:txBody>
      </p:sp>
      <p:sp>
        <p:nvSpPr>
          <p:cNvPr id="48" name="Text 6">
            <a:extLst>
              <a:ext uri="{FF2B5EF4-FFF2-40B4-BE49-F238E27FC236}">
                <a16:creationId xmlns:a16="http://schemas.microsoft.com/office/drawing/2014/main" id="{FB9FD7DA-734E-4207-A645-D904CC0C0E1C}"/>
              </a:ext>
            </a:extLst>
          </p:cNvPr>
          <p:cNvSpPr/>
          <p:nvPr/>
        </p:nvSpPr>
        <p:spPr>
          <a:xfrm>
            <a:off x="7228808" y="2149867"/>
            <a:ext cx="1007626" cy="125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Индикатор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: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Факт</a:t>
            </a:r>
            <a:endParaRPr lang="en-US" sz="1400" dirty="0">
              <a:latin typeface="+mn-lt"/>
            </a:endParaRPr>
          </a:p>
        </p:txBody>
      </p:sp>
      <p:sp>
        <p:nvSpPr>
          <p:cNvPr id="49" name="Text 7">
            <a:extLst>
              <a:ext uri="{FF2B5EF4-FFF2-40B4-BE49-F238E27FC236}">
                <a16:creationId xmlns:a16="http://schemas.microsoft.com/office/drawing/2014/main" id="{754C83D0-17EB-4378-8FA6-8263192B9A32}"/>
              </a:ext>
            </a:extLst>
          </p:cNvPr>
          <p:cNvSpPr/>
          <p:nvPr/>
        </p:nvSpPr>
        <p:spPr>
          <a:xfrm>
            <a:off x="7228808" y="2367994"/>
            <a:ext cx="4197371" cy="125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Рыночный валютный курс из РС "Значения котировок ФИ"</a:t>
            </a:r>
            <a:endParaRPr lang="en-US" sz="1200" dirty="0">
              <a:latin typeface="+mn-lt"/>
            </a:endParaRPr>
          </a:p>
        </p:txBody>
      </p:sp>
      <p:sp>
        <p:nvSpPr>
          <p:cNvPr id="50" name="Shape 8">
            <a:extLst>
              <a:ext uri="{FF2B5EF4-FFF2-40B4-BE49-F238E27FC236}">
                <a16:creationId xmlns:a16="http://schemas.microsoft.com/office/drawing/2014/main" id="{C472F708-445B-4BDB-8154-1B5A94EA9C50}"/>
              </a:ext>
            </a:extLst>
          </p:cNvPr>
          <p:cNvSpPr/>
          <p:nvPr/>
        </p:nvSpPr>
        <p:spPr>
          <a:xfrm>
            <a:off x="6818163" y="2654097"/>
            <a:ext cx="4752528" cy="511850"/>
          </a:xfrm>
          <a:prstGeom prst="roundRect">
            <a:avLst>
              <a:gd name="adj" fmla="val 6615"/>
            </a:avLst>
          </a:prstGeom>
          <a:solidFill>
            <a:srgbClr val="FFFCFA"/>
          </a:solidFill>
          <a:ln w="7620">
            <a:solidFill>
              <a:srgbClr val="C9907C"/>
            </a:solidFill>
            <a:prstDash val="solid"/>
          </a:ln>
        </p:spPr>
      </p:sp>
      <p:sp>
        <p:nvSpPr>
          <p:cNvPr id="51" name="Shape 9">
            <a:extLst>
              <a:ext uri="{FF2B5EF4-FFF2-40B4-BE49-F238E27FC236}">
                <a16:creationId xmlns:a16="http://schemas.microsoft.com/office/drawing/2014/main" id="{F8CAE6C3-B8D9-45E4-BF9C-B58F831D1F90}"/>
              </a:ext>
            </a:extLst>
          </p:cNvPr>
          <p:cNvSpPr/>
          <p:nvPr/>
        </p:nvSpPr>
        <p:spPr>
          <a:xfrm>
            <a:off x="6825782" y="2661717"/>
            <a:ext cx="322421" cy="496610"/>
          </a:xfrm>
          <a:prstGeom prst="roundRect">
            <a:avLst>
              <a:gd name="adj" fmla="val 7665"/>
            </a:avLst>
          </a:prstGeom>
          <a:solidFill>
            <a:srgbClr val="C9907C"/>
          </a:solidFill>
          <a:ln/>
        </p:spPr>
      </p:sp>
      <p:sp>
        <p:nvSpPr>
          <p:cNvPr id="52" name="Text 10">
            <a:extLst>
              <a:ext uri="{FF2B5EF4-FFF2-40B4-BE49-F238E27FC236}">
                <a16:creationId xmlns:a16="http://schemas.microsoft.com/office/drawing/2014/main" id="{E21A7D78-0EE6-413B-8E02-D587DD95F7F7}"/>
              </a:ext>
            </a:extLst>
          </p:cNvPr>
          <p:cNvSpPr/>
          <p:nvPr/>
        </p:nvSpPr>
        <p:spPr>
          <a:xfrm>
            <a:off x="6922699" y="2834476"/>
            <a:ext cx="120848" cy="151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2</a:t>
            </a:r>
            <a:endParaRPr lang="en-US" sz="1200" dirty="0">
              <a:latin typeface="+mn-lt"/>
            </a:endParaRPr>
          </a:p>
        </p:txBody>
      </p:sp>
      <p:sp>
        <p:nvSpPr>
          <p:cNvPr id="53" name="Text 11">
            <a:extLst>
              <a:ext uri="{FF2B5EF4-FFF2-40B4-BE49-F238E27FC236}">
                <a16:creationId xmlns:a16="http://schemas.microsoft.com/office/drawing/2014/main" id="{AAC76C4D-5061-4A5D-9459-E97FC72FDB9B}"/>
              </a:ext>
            </a:extLst>
          </p:cNvPr>
          <p:cNvSpPr/>
          <p:nvPr/>
        </p:nvSpPr>
        <p:spPr>
          <a:xfrm>
            <a:off x="7228808" y="2742322"/>
            <a:ext cx="1007626" cy="125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Индикатор: Расчет</a:t>
            </a:r>
            <a:endParaRPr lang="en-US" sz="1400" dirty="0">
              <a:latin typeface="+mn-lt"/>
            </a:endParaRPr>
          </a:p>
        </p:txBody>
      </p:sp>
      <p:sp>
        <p:nvSpPr>
          <p:cNvPr id="54" name="Text 12">
            <a:extLst>
              <a:ext uri="{FF2B5EF4-FFF2-40B4-BE49-F238E27FC236}">
                <a16:creationId xmlns:a16="http://schemas.microsoft.com/office/drawing/2014/main" id="{E3A72EF4-1D09-4B48-AE71-DA2A50B42B1E}"/>
              </a:ext>
            </a:extLst>
          </p:cNvPr>
          <p:cNvSpPr/>
          <p:nvPr/>
        </p:nvSpPr>
        <p:spPr>
          <a:xfrm>
            <a:off x="7228808" y="2960450"/>
            <a:ext cx="4197371" cy="71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Курс рассчитан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системой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endParaRPr lang="en-US" sz="1200" dirty="0">
              <a:latin typeface="+mn-lt"/>
            </a:endParaRPr>
          </a:p>
        </p:txBody>
      </p:sp>
      <p:sp>
        <p:nvSpPr>
          <p:cNvPr id="55" name="Shape 13">
            <a:extLst>
              <a:ext uri="{FF2B5EF4-FFF2-40B4-BE49-F238E27FC236}">
                <a16:creationId xmlns:a16="http://schemas.microsoft.com/office/drawing/2014/main" id="{695EFDAE-2E8E-48A7-B42F-B939FDADCCED}"/>
              </a:ext>
            </a:extLst>
          </p:cNvPr>
          <p:cNvSpPr/>
          <p:nvPr/>
        </p:nvSpPr>
        <p:spPr>
          <a:xfrm>
            <a:off x="6818163" y="3246552"/>
            <a:ext cx="4752528" cy="511850"/>
          </a:xfrm>
          <a:prstGeom prst="roundRect">
            <a:avLst>
              <a:gd name="adj" fmla="val 6615"/>
            </a:avLst>
          </a:prstGeom>
          <a:solidFill>
            <a:srgbClr val="FFFCFA"/>
          </a:solidFill>
          <a:ln w="7620">
            <a:solidFill>
              <a:srgbClr val="B3BDB5"/>
            </a:solidFill>
            <a:prstDash val="solid"/>
          </a:ln>
        </p:spPr>
      </p:sp>
      <p:sp>
        <p:nvSpPr>
          <p:cNvPr id="56" name="Shape 14">
            <a:extLst>
              <a:ext uri="{FF2B5EF4-FFF2-40B4-BE49-F238E27FC236}">
                <a16:creationId xmlns:a16="http://schemas.microsoft.com/office/drawing/2014/main" id="{727504A5-5E5C-4685-9553-F1196BAF76A9}"/>
              </a:ext>
            </a:extLst>
          </p:cNvPr>
          <p:cNvSpPr/>
          <p:nvPr/>
        </p:nvSpPr>
        <p:spPr>
          <a:xfrm>
            <a:off x="6825782" y="3254172"/>
            <a:ext cx="322421" cy="496610"/>
          </a:xfrm>
          <a:prstGeom prst="roundRect">
            <a:avLst>
              <a:gd name="adj" fmla="val 7665"/>
            </a:avLst>
          </a:prstGeom>
          <a:solidFill>
            <a:srgbClr val="B3BDB5"/>
          </a:solidFill>
          <a:ln/>
        </p:spPr>
      </p:sp>
      <p:sp>
        <p:nvSpPr>
          <p:cNvPr id="57" name="Text 15">
            <a:extLst>
              <a:ext uri="{FF2B5EF4-FFF2-40B4-BE49-F238E27FC236}">
                <a16:creationId xmlns:a16="http://schemas.microsoft.com/office/drawing/2014/main" id="{24379BA4-4453-4435-B1DF-E5C758C22C50}"/>
              </a:ext>
            </a:extLst>
          </p:cNvPr>
          <p:cNvSpPr/>
          <p:nvPr/>
        </p:nvSpPr>
        <p:spPr>
          <a:xfrm>
            <a:off x="6922699" y="3426931"/>
            <a:ext cx="120848" cy="151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3</a:t>
            </a:r>
            <a:endParaRPr lang="en-US" sz="1200" dirty="0">
              <a:latin typeface="+mn-lt"/>
            </a:endParaRPr>
          </a:p>
        </p:txBody>
      </p:sp>
      <p:sp>
        <p:nvSpPr>
          <p:cNvPr id="58" name="Text 16">
            <a:extLst>
              <a:ext uri="{FF2B5EF4-FFF2-40B4-BE49-F238E27FC236}">
                <a16:creationId xmlns:a16="http://schemas.microsoft.com/office/drawing/2014/main" id="{55E0901E-9C4D-4BF3-AF35-DAF47B9FD766}"/>
              </a:ext>
            </a:extLst>
          </p:cNvPr>
          <p:cNvSpPr/>
          <p:nvPr/>
        </p:nvSpPr>
        <p:spPr>
          <a:xfrm>
            <a:off x="7228808" y="3334777"/>
            <a:ext cx="1007626" cy="125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Индикатор: ЦБ РФ</a:t>
            </a:r>
            <a:endParaRPr lang="en-US" sz="1400" dirty="0">
              <a:latin typeface="+mn-lt"/>
            </a:endParaRPr>
          </a:p>
        </p:txBody>
      </p:sp>
      <p:sp>
        <p:nvSpPr>
          <p:cNvPr id="59" name="Text 17">
            <a:extLst>
              <a:ext uri="{FF2B5EF4-FFF2-40B4-BE49-F238E27FC236}">
                <a16:creationId xmlns:a16="http://schemas.microsoft.com/office/drawing/2014/main" id="{B03FB070-D54B-42B4-ADEA-D5BD04FC9A77}"/>
              </a:ext>
            </a:extLst>
          </p:cNvPr>
          <p:cNvSpPr/>
          <p:nvPr/>
        </p:nvSpPr>
        <p:spPr>
          <a:xfrm>
            <a:off x="7228809" y="3552904"/>
            <a:ext cx="4340892" cy="125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Курс получен из РС "Курсы валют"</a:t>
            </a:r>
            <a:endParaRPr lang="en-US" sz="1200" dirty="0">
              <a:latin typeface="+mn-lt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26BECA1-EFDA-4C35-917A-84CBC7564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1"/>
          <a:stretch/>
        </p:blipFill>
        <p:spPr>
          <a:xfrm>
            <a:off x="401290" y="377466"/>
            <a:ext cx="5312523" cy="25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0FF6D03-B133-4C4D-BD58-78BD61F0F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7215" y="4005858"/>
            <a:ext cx="5400105" cy="2684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7867403F-891E-4CA6-BFB6-3AF61F1FF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8885"/>
          <a:stretch/>
        </p:blipFill>
        <p:spPr>
          <a:xfrm>
            <a:off x="171529" y="2405880"/>
            <a:ext cx="6408712" cy="1383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6708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821" y="561212"/>
            <a:ext cx="10088814" cy="413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51"/>
              </a:lnSpc>
            </a:pPr>
            <a:r>
              <a:rPr lang="en-US" sz="2800" dirty="0">
                <a:solidFill>
                  <a:srgbClr val="443728"/>
                </a:solidFill>
                <a:latin typeface="+mj-lt"/>
                <a:ea typeface="Crimson Pro Bold" pitchFamily="34" charset="-122"/>
                <a:cs typeface="Crimson Pro Bold" pitchFamily="34" charset="-120"/>
              </a:rPr>
              <a:t>Платеж с конвертацией валют при безналичных расчетах</a:t>
            </a:r>
            <a:endParaRPr lang="en-US" sz="2800" dirty="0"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1821" y="1239431"/>
            <a:ext cx="10871533" cy="423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Функция доступна для всех операций безналичных расчетов с контрагентами и позволяет осуществлять платежи, когда валюта счета организации отличается от валюты расчетов с получателем.</a:t>
            </a:r>
            <a:endParaRPr lang="en-US" sz="1400" dirty="0">
              <a:latin typeface="+mn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1821" y="1944145"/>
            <a:ext cx="5274400" cy="423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1С: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холдингом</a:t>
            </a:r>
            <a:endParaRPr lang="en-US" dirty="0">
              <a:latin typeface="+mn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673036" y="2363937"/>
            <a:ext cx="5274400" cy="6353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Реализован ручной подход к активации функции конвертации. Пользователь самостоятельно контролирует, когда необходимо применить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конвертацию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</a:t>
            </a:r>
            <a:endParaRPr lang="en-US" sz="1200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711442" y="3155184"/>
            <a:ext cx="4175695" cy="33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8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Поддерживаемые документы</a:t>
            </a:r>
            <a:endParaRPr lang="en-US" dirty="0">
              <a:latin typeface="+mn-lt"/>
            </a:endParaRPr>
          </a:p>
        </p:txBody>
      </p:sp>
      <p:sp>
        <p:nvSpPr>
          <p:cNvPr id="7" name="Text 5"/>
          <p:cNvSpPr/>
          <p:nvPr/>
        </p:nvSpPr>
        <p:spPr>
          <a:xfrm>
            <a:off x="661821" y="3536047"/>
            <a:ext cx="5274400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667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Заявка на оплату</a:t>
            </a:r>
            <a:endParaRPr lang="en-US" sz="14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661821" y="3794076"/>
            <a:ext cx="5274400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667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Платежное поручение и Списание с расчетного счета</a:t>
            </a:r>
            <a:endParaRPr lang="en-US" sz="1400" dirty="0">
              <a:latin typeface="+mn-lt"/>
            </a:endParaRPr>
          </a:p>
        </p:txBody>
      </p:sp>
      <p:sp>
        <p:nvSpPr>
          <p:cNvPr id="9" name="Text 7"/>
          <p:cNvSpPr/>
          <p:nvPr/>
        </p:nvSpPr>
        <p:spPr>
          <a:xfrm>
            <a:off x="6265306" y="1944145"/>
            <a:ext cx="5274400" cy="4226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8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1С: ERP.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Управление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холдингом</a:t>
            </a:r>
            <a:endParaRPr lang="en-US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6265306" y="2393462"/>
            <a:ext cx="5274400" cy="423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Признак "Платеж с конвертацией валют" скрыт от пользователя и определяется системой автоматически на основе выбранного счета организации.</a:t>
            </a:r>
            <a:endParaRPr lang="en-US" sz="1200" dirty="0">
              <a:latin typeface="+mn-lt"/>
            </a:endParaRPr>
          </a:p>
        </p:txBody>
      </p:sp>
      <p:sp>
        <p:nvSpPr>
          <p:cNvPr id="11" name="Text 9"/>
          <p:cNvSpPr/>
          <p:nvPr/>
        </p:nvSpPr>
        <p:spPr>
          <a:xfrm>
            <a:off x="6265306" y="3155184"/>
            <a:ext cx="4175695" cy="33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84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Поддерживаемые документы</a:t>
            </a:r>
            <a:endParaRPr lang="en-US" dirty="0">
              <a:latin typeface="+mn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258854" y="3536047"/>
            <a:ext cx="5274400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667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Заявка на оплату</a:t>
            </a:r>
            <a:endParaRPr lang="en-US" sz="1400" dirty="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258854" y="3788332"/>
            <a:ext cx="5274400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667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Списание безналичных денежных средств</a:t>
            </a:r>
            <a:endParaRPr lang="en-US" sz="1400" dirty="0">
              <a:latin typeface="+mn-lt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20750" y="4293890"/>
            <a:ext cx="297726" cy="297726"/>
          </a:xfrm>
          <a:prstGeom prst="roundRect">
            <a:avLst>
              <a:gd name="adj" fmla="val 18670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372" y="4343512"/>
            <a:ext cx="198483" cy="198483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1150765" y="4339344"/>
            <a:ext cx="1654260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ru-RU" sz="129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Автоматический р</a:t>
            </a:r>
            <a:r>
              <a:rPr lang="en-US" sz="1292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асчет</a:t>
            </a:r>
            <a:r>
              <a:rPr lang="en-US" sz="129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суммы</a:t>
            </a:r>
            <a:endParaRPr lang="en-US" sz="1292" dirty="0">
              <a:latin typeface="+mn-lt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150765" y="4625458"/>
            <a:ext cx="4785456" cy="423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Система автоматически рассчитывает </a:t>
            </a:r>
            <a:r>
              <a:rPr lang="en-US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Сумму списания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в валюте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счета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отправителя</a:t>
            </a:r>
            <a:endParaRPr lang="en-US" sz="1200" dirty="0">
              <a:latin typeface="+mn-lt"/>
            </a:endParaRPr>
          </a:p>
        </p:txBody>
      </p:sp>
      <p:sp>
        <p:nvSpPr>
          <p:cNvPr id="19" name="Shape 16"/>
          <p:cNvSpPr/>
          <p:nvPr/>
        </p:nvSpPr>
        <p:spPr>
          <a:xfrm>
            <a:off x="711189" y="5178962"/>
            <a:ext cx="297726" cy="297726"/>
          </a:xfrm>
          <a:prstGeom prst="roundRect">
            <a:avLst>
              <a:gd name="adj" fmla="val 18670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811" y="5228584"/>
            <a:ext cx="198483" cy="198483"/>
          </a:xfrm>
          <a:prstGeom prst="rect">
            <a:avLst/>
          </a:prstGeom>
        </p:spPr>
      </p:pic>
      <p:sp>
        <p:nvSpPr>
          <p:cNvPr id="21" name="Text 17"/>
          <p:cNvSpPr/>
          <p:nvPr/>
        </p:nvSpPr>
        <p:spPr>
          <a:xfrm>
            <a:off x="1141204" y="5224416"/>
            <a:ext cx="1740600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Приоритетный курс</a:t>
            </a:r>
            <a:endParaRPr lang="en-US" sz="1292" dirty="0">
              <a:latin typeface="+mn-lt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1141203" y="5510530"/>
            <a:ext cx="4795018" cy="19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Настройка </a:t>
            </a:r>
            <a:r>
              <a:rPr lang="ru-RU" sz="12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Возможен платеж с конвертацией </a:t>
            </a: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банковской котировке банка отправителя типа "Рыночный валютный курс"</a:t>
            </a:r>
          </a:p>
        </p:txBody>
      </p:sp>
      <p:sp>
        <p:nvSpPr>
          <p:cNvPr id="23" name="Shape 19"/>
          <p:cNvSpPr/>
          <p:nvPr/>
        </p:nvSpPr>
        <p:spPr>
          <a:xfrm>
            <a:off x="720751" y="6043094"/>
            <a:ext cx="297726" cy="297726"/>
          </a:xfrm>
          <a:prstGeom prst="roundRect">
            <a:avLst>
              <a:gd name="adj" fmla="val 18670"/>
            </a:avLst>
          </a:prstGeom>
          <a:solidFill>
            <a:srgbClr val="B3BDB5"/>
          </a:solidFill>
          <a:ln w="7620">
            <a:solidFill>
              <a:srgbClr val="99A39B"/>
            </a:solidFill>
            <a:prstDash val="solid"/>
          </a:ln>
        </p:spPr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372" y="6092716"/>
            <a:ext cx="198483" cy="198483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1150764" y="6088548"/>
            <a:ext cx="1926878" cy="206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Альтернативный курс</a:t>
            </a:r>
            <a:endParaRPr lang="en-US" sz="1292" dirty="0">
              <a:latin typeface="+mn-lt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1150765" y="6374662"/>
            <a:ext cx="3083539" cy="21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67"/>
              </a:lnSpc>
            </a:pPr>
            <a:r>
              <a:rPr lang="ru-RU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Если котировка не найдена, то</a:t>
            </a:r>
            <a:r>
              <a:rPr lang="en-US" sz="12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курс ЦБ РФ</a:t>
            </a:r>
            <a:endParaRPr lang="en-US" sz="1200" dirty="0">
              <a:latin typeface="+mn-lt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7A7CD7-9D36-4E5C-AF24-352DD68D6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1326" y="4339344"/>
            <a:ext cx="5040116" cy="2179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013" y="-18595"/>
            <a:ext cx="4729162" cy="68781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979" y="371962"/>
            <a:ext cx="6841034" cy="49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Снижение ошибок пользователей при конвертации валют</a:t>
            </a:r>
          </a:p>
        </p:txBody>
      </p:sp>
      <p:sp>
        <p:nvSpPr>
          <p:cNvPr id="5" name="Text 2"/>
          <p:cNvSpPr/>
          <p:nvPr/>
        </p:nvSpPr>
        <p:spPr>
          <a:xfrm>
            <a:off x="983960" y="1341562"/>
            <a:ext cx="2436583" cy="24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Ограничения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по</a:t>
            </a: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en-US" b="1" dirty="0" err="1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счетам</a:t>
            </a:r>
            <a:endParaRPr lang="en-US" dirty="0">
              <a:latin typeface="+mn-lt"/>
            </a:endParaRPr>
          </a:p>
        </p:txBody>
      </p:sp>
      <p:sp>
        <p:nvSpPr>
          <p:cNvPr id="6" name="Text 3"/>
          <p:cNvSpPr/>
          <p:nvPr/>
        </p:nvSpPr>
        <p:spPr>
          <a:xfrm>
            <a:off x="983959" y="1818120"/>
            <a:ext cx="5689692" cy="497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959"/>
              </a:lnSpc>
              <a:buSzPct val="100000"/>
              <a:buChar char="•"/>
            </a:pP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Выбор счетов (списания/зачисления) по умолчанию ограничен счетами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выбранного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банка</a:t>
            </a:r>
            <a:endParaRPr lang="en-US" sz="1600" dirty="0">
              <a:latin typeface="+mn-lt"/>
            </a:endParaRPr>
          </a:p>
        </p:txBody>
      </p:sp>
      <p:sp>
        <p:nvSpPr>
          <p:cNvPr id="7" name="Text 4"/>
          <p:cNvSpPr/>
          <p:nvPr/>
        </p:nvSpPr>
        <p:spPr>
          <a:xfrm>
            <a:off x="983959" y="2420243"/>
            <a:ext cx="5925128" cy="248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959"/>
              </a:lnSpc>
              <a:buSzPct val="100000"/>
              <a:buChar char="•"/>
            </a:pP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Новый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переключатель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Доступные</a:t>
            </a:r>
            <a:r>
              <a:rPr lang="en-US" sz="16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/</a:t>
            </a:r>
            <a:r>
              <a:rPr lang="en-US" sz="16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Все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позволяет:</a:t>
            </a:r>
            <a:endParaRPr lang="en-US" sz="1600" dirty="0">
              <a:latin typeface="+mn-lt"/>
            </a:endParaRPr>
          </a:p>
        </p:txBody>
      </p:sp>
      <p:sp>
        <p:nvSpPr>
          <p:cNvPr id="8" name="Text 5"/>
          <p:cNvSpPr/>
          <p:nvPr/>
        </p:nvSpPr>
        <p:spPr>
          <a:xfrm>
            <a:off x="983960" y="2734660"/>
            <a:ext cx="4825596" cy="263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71614" lvl="1" indent="-285807">
              <a:lnSpc>
                <a:spcPts val="1959"/>
              </a:lnSpc>
              <a:buSzPct val="100000"/>
              <a:buChar char="•"/>
            </a:pP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Доступные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отображать только релевантные счета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текущего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банка</a:t>
            </a:r>
            <a:endParaRPr lang="en-US" sz="1600" dirty="0">
              <a:latin typeface="+mn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983959" y="3364045"/>
            <a:ext cx="5113629" cy="497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571614" lvl="1" indent="-285807">
              <a:lnSpc>
                <a:spcPts val="1959"/>
              </a:lnSpc>
              <a:buSzPct val="100000"/>
              <a:buChar char="•"/>
            </a:pP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Все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: отображать все счета, включая счета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других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банков</a:t>
            </a:r>
            <a:endParaRPr lang="en-US" sz="1600" dirty="0">
              <a:latin typeface="+mn-lt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83959" y="4212240"/>
            <a:ext cx="2725177" cy="2431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75"/>
              </a:lnSpc>
            </a:pPr>
            <a:r>
              <a:rPr lang="en-US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Применение ограничений</a:t>
            </a:r>
            <a:endParaRPr lang="en-US" dirty="0">
              <a:latin typeface="+mn-lt"/>
            </a:endParaRPr>
          </a:p>
        </p:txBody>
      </p:sp>
      <p:sp>
        <p:nvSpPr>
          <p:cNvPr id="11" name="Text 8"/>
          <p:cNvSpPr/>
          <p:nvPr/>
        </p:nvSpPr>
        <p:spPr>
          <a:xfrm>
            <a:off x="983958" y="4688799"/>
            <a:ext cx="5925128" cy="248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959"/>
              </a:lnSpc>
              <a:buSzPct val="100000"/>
              <a:buChar char="•"/>
            </a:pP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заявках на оплату для операций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конвертации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</a:t>
            </a:r>
            <a:endParaRPr lang="en-US" sz="1600" dirty="0">
              <a:latin typeface="+mn-lt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3958" y="5064089"/>
            <a:ext cx="5833708" cy="497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807" indent="-285807">
              <a:lnSpc>
                <a:spcPts val="1959"/>
              </a:lnSpc>
              <a:buSzPct val="100000"/>
              <a:buChar char="•"/>
            </a:pP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Платежном календаре для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операций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Приобретение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/Продажа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валюты</a:t>
            </a:r>
            <a:r>
              <a:rPr lang="en-US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сч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е</a:t>
            </a:r>
            <a:r>
              <a:rPr lang="en-US" sz="16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та</a:t>
            </a:r>
            <a:r>
              <a:rPr lang="ru-RU" sz="16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"</a:t>
            </a:r>
            <a:endParaRPr lang="en-US" sz="1600" dirty="0">
              <a:latin typeface="+mn-lt"/>
            </a:endParaRPr>
          </a:p>
        </p:txBody>
      </p:sp>
      <p:sp>
        <p:nvSpPr>
          <p:cNvPr id="17" name="Shape 14">
            <a:extLst>
              <a:ext uri="{FF2B5EF4-FFF2-40B4-BE49-F238E27FC236}">
                <a16:creationId xmlns:a16="http://schemas.microsoft.com/office/drawing/2014/main" id="{94143A30-6C5F-477F-A5CB-DBEC1DD4266A}"/>
              </a:ext>
            </a:extLst>
          </p:cNvPr>
          <p:cNvSpPr/>
          <p:nvPr/>
        </p:nvSpPr>
        <p:spPr>
          <a:xfrm>
            <a:off x="694566" y="5912285"/>
            <a:ext cx="6408785" cy="692204"/>
          </a:xfrm>
          <a:prstGeom prst="roundRect">
            <a:avLst>
              <a:gd name="adj" fmla="val 4223"/>
            </a:avLst>
          </a:prstGeom>
          <a:solidFill>
            <a:srgbClr val="E1D4D0"/>
          </a:solidFill>
          <a:ln/>
        </p:spPr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18E04082-BA6F-4534-94B8-9D10FBB7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42" y="6066945"/>
            <a:ext cx="184093" cy="147275"/>
          </a:xfrm>
          <a:prstGeom prst="rect">
            <a:avLst/>
          </a:prstGeom>
        </p:spPr>
      </p:pic>
      <p:sp>
        <p:nvSpPr>
          <p:cNvPr id="19" name="Text 15">
            <a:extLst>
              <a:ext uri="{FF2B5EF4-FFF2-40B4-BE49-F238E27FC236}">
                <a16:creationId xmlns:a16="http://schemas.microsoft.com/office/drawing/2014/main" id="{F5B8EA5B-9905-4DF4-B02D-3D1687080A84}"/>
              </a:ext>
            </a:extLst>
          </p:cNvPr>
          <p:cNvSpPr/>
          <p:nvPr/>
        </p:nvSpPr>
        <p:spPr>
          <a:xfrm>
            <a:off x="1173210" y="6024370"/>
            <a:ext cx="5707093" cy="23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4"/>
              </a:lnSpc>
            </a:pP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Переключатель 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Доступные/Все 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в форме выбора счета реализован только в 1С: УХ</a:t>
            </a:r>
            <a:r>
              <a:rPr lang="ru-RU" sz="1200" b="1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, </a:t>
            </a:r>
            <a:r>
              <a:rPr lang="ru-RU" sz="1200" b="0" i="0" dirty="0">
                <a:solidFill>
                  <a:srgbClr val="0F1115"/>
                </a:solidFill>
                <a:effectLst/>
                <a:latin typeface="+mn-lt"/>
              </a:rPr>
              <a:t>в ERP.УХ </a:t>
            </a:r>
            <a:r>
              <a:rPr lang="ru-RU" sz="12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—</a:t>
            </a:r>
            <a:r>
              <a:rPr lang="ru-RU" sz="1200" b="0" i="0" dirty="0">
                <a:solidFill>
                  <a:srgbClr val="0F1115"/>
                </a:solidFill>
                <a:effectLst/>
                <a:latin typeface="+mn-lt"/>
              </a:rPr>
              <a:t> механизм учетного ядра </a:t>
            </a:r>
            <a:r>
              <a:rPr lang="en-US" sz="1200" b="0" i="0" dirty="0">
                <a:solidFill>
                  <a:srgbClr val="0F1115"/>
                </a:solidFill>
                <a:effectLst/>
                <a:latin typeface="+mn-lt"/>
              </a:rPr>
              <a:t>ERP</a:t>
            </a:r>
            <a:endParaRPr lang="en-US" sz="1200" b="1" dirty="0">
              <a:latin typeface="+mn-lt"/>
            </a:endParaRPr>
          </a:p>
        </p:txBody>
      </p:sp>
      <p:sp>
        <p:nvSpPr>
          <p:cNvPr id="21" name="Shape 13">
            <a:extLst>
              <a:ext uri="{FF2B5EF4-FFF2-40B4-BE49-F238E27FC236}">
                <a16:creationId xmlns:a16="http://schemas.microsoft.com/office/drawing/2014/main" id="{117FB308-153F-4AFD-9A48-C748C9F26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72" y="1875987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C9907C"/>
          </a:solidFill>
          <a:ln w="7620">
            <a:solidFill>
              <a:srgbClr val="AF766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" name="Shape 18">
            <a:extLst>
              <a:ext uri="{FF2B5EF4-FFF2-40B4-BE49-F238E27FC236}">
                <a16:creationId xmlns:a16="http://schemas.microsoft.com/office/drawing/2014/main" id="{7BD262DE-ACDD-420A-8FA2-0AA26067E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072" y="2479237"/>
            <a:ext cx="211138" cy="153987"/>
          </a:xfrm>
          <a:prstGeom prst="roundRect">
            <a:avLst>
              <a:gd name="adj" fmla="val 18671"/>
            </a:avLst>
          </a:prstGeom>
          <a:solidFill>
            <a:srgbClr val="B3BDB5"/>
          </a:solidFill>
          <a:ln w="7620">
            <a:solidFill>
              <a:srgbClr val="99A39B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6913" y="329755"/>
            <a:ext cx="5706102" cy="10314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626"/>
              </a:lnSpc>
            </a:pPr>
            <a:r>
              <a:rPr lang="en-US" sz="2800" dirty="0" err="1">
                <a:latin typeface="+mj-lt"/>
                <a:ea typeface="Crimson Pro Bold" pitchFamily="34" charset="-122"/>
                <a:cs typeface="Crimson Pro Bold" pitchFamily="34" charset="-120"/>
              </a:rPr>
              <a:t>Оплата</a:t>
            </a:r>
            <a:r>
              <a:rPr lang="en-US" sz="2800" dirty="0">
                <a:latin typeface="+mj-lt"/>
                <a:ea typeface="Crimson Pro Bold" pitchFamily="34" charset="-122"/>
                <a:cs typeface="Crimson Pro Bold" pitchFamily="34" charset="-120"/>
              </a:rPr>
              <a:t> третьему лицу</a:t>
            </a:r>
            <a:endParaRPr lang="en-US" sz="2800" dirty="0">
              <a:latin typeface="+mj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646072" y="1499725"/>
            <a:ext cx="2542743" cy="356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Когда используется?</a:t>
            </a:r>
            <a:endParaRPr lang="en-US" sz="1600" b="1" dirty="0">
              <a:latin typeface="+mn-lt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55469" y="1835207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04800" y="1870140"/>
            <a:ext cx="4955338" cy="17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По условиям договора (например, оплата товара через счёт третьего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лица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)</a:t>
            </a:r>
          </a:p>
        </p:txBody>
      </p:sp>
      <p:sp>
        <p:nvSpPr>
          <p:cNvPr id="7" name="Shape 5"/>
          <p:cNvSpPr/>
          <p:nvPr/>
        </p:nvSpPr>
        <p:spPr>
          <a:xfrm>
            <a:off x="655469" y="2205658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04800" y="2306197"/>
            <a:ext cx="4955338" cy="172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По указанию кредитора (даже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если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не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прописано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в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договоре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)</a:t>
            </a:r>
          </a:p>
        </p:txBody>
      </p:sp>
      <p:sp>
        <p:nvSpPr>
          <p:cNvPr id="9" name="Text 7"/>
          <p:cNvSpPr/>
          <p:nvPr/>
        </p:nvSpPr>
        <p:spPr>
          <a:xfrm>
            <a:off x="646071" y="2827902"/>
            <a:ext cx="2093427" cy="241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Особенность</a:t>
            </a:r>
            <a:endParaRPr lang="en-US" sz="1400" b="1" dirty="0">
              <a:latin typeface="+mn-lt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84682" y="3160337"/>
            <a:ext cx="5794304" cy="158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Между организацией и третьим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лицом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не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возникает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договорных</a:t>
            </a:r>
            <a:r>
              <a:rPr lang="en-US" sz="12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latin typeface="+mn-lt"/>
                <a:ea typeface="Open Sans" pitchFamily="34" charset="-122"/>
                <a:cs typeface="Open Sans" pitchFamily="34" charset="-120"/>
              </a:rPr>
              <a:t>отношений</a:t>
            </a:r>
            <a:endParaRPr lang="en-US" sz="12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646071" y="3070515"/>
            <a:ext cx="45719" cy="375776"/>
          </a:xfrm>
          <a:prstGeom prst="rect">
            <a:avLst/>
          </a:prstGeom>
          <a:solidFill>
            <a:srgbClr val="835E54"/>
          </a:solidFill>
          <a:ln/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69025" y="1499725"/>
            <a:ext cx="3119520" cy="20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en-US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Автоподстановка реквизитов</a:t>
            </a:r>
            <a:endParaRPr lang="en-US" sz="1600" b="1" dirty="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457627" y="1870140"/>
            <a:ext cx="5082079" cy="2418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600"/>
              </a:spcAft>
            </a:pP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Если в договоре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указано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3-е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лицо и его счёт, данные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автоматически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переносятся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:</a:t>
            </a:r>
            <a:endParaRPr lang="ru-RU" sz="1400" dirty="0"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в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заявку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на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оплату</a:t>
            </a:r>
            <a:endParaRPr lang="ru-RU" sz="1400" dirty="0">
              <a:latin typeface="+mn-lt"/>
              <a:ea typeface="Open Sans" pitchFamily="34" charset="-122"/>
              <a:cs typeface="Open Sans" pitchFamily="34" charset="-12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в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платёжные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позиции</a:t>
            </a:r>
            <a:r>
              <a:rPr lang="en-US" sz="1400" dirty="0">
                <a:latin typeface="+mn-lt"/>
                <a:ea typeface="Open Sans" pitchFamily="34" charset="-122"/>
                <a:cs typeface="Open Sans" pitchFamily="34" charset="-120"/>
              </a:rPr>
              <a:t> по </a:t>
            </a:r>
            <a:r>
              <a:rPr lang="en-US" sz="1400" dirty="0" err="1">
                <a:latin typeface="+mn-lt"/>
                <a:ea typeface="Open Sans" pitchFamily="34" charset="-122"/>
                <a:cs typeface="Open Sans" pitchFamily="34" charset="-120"/>
              </a:rPr>
              <a:t>графику</a:t>
            </a:r>
            <a:endParaRPr lang="ru-RU" sz="1400" dirty="0">
              <a:latin typeface="+mn-lt"/>
              <a:ea typeface="Open Sans" pitchFamily="34" charset="-122"/>
              <a:cs typeface="Open Sans" pitchFamily="34" charset="-120"/>
            </a:endParaRPr>
          </a:p>
          <a:p>
            <a:endParaRPr lang="en-US" sz="14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26" name="Text 6">
            <a:extLst>
              <a:ext uri="{FF2B5EF4-FFF2-40B4-BE49-F238E27FC236}">
                <a16:creationId xmlns:a16="http://schemas.microsoft.com/office/drawing/2014/main" id="{669F7066-7CEE-4F4A-97BC-F275D4021F78}"/>
              </a:ext>
            </a:extLst>
          </p:cNvPr>
          <p:cNvSpPr/>
          <p:nvPr/>
        </p:nvSpPr>
        <p:spPr>
          <a:xfrm>
            <a:off x="661821" y="3732975"/>
            <a:ext cx="2513991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6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Процесс оплаты третьему лицу</a:t>
            </a:r>
            <a:endParaRPr lang="en-US" sz="1600" dirty="0">
              <a:latin typeface="+mn-lt"/>
            </a:endParaRPr>
          </a:p>
        </p:txBody>
      </p:sp>
      <p:sp>
        <p:nvSpPr>
          <p:cNvPr id="27" name="Text 7">
            <a:extLst>
              <a:ext uri="{FF2B5EF4-FFF2-40B4-BE49-F238E27FC236}">
                <a16:creationId xmlns:a16="http://schemas.microsoft.com/office/drawing/2014/main" id="{AD5CD5D3-7C2D-46C2-8BE6-DC9FEC61A3D0}"/>
              </a:ext>
            </a:extLst>
          </p:cNvPr>
          <p:cNvSpPr/>
          <p:nvPr/>
        </p:nvSpPr>
        <p:spPr>
          <a:xfrm>
            <a:off x="661821" y="4069672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28" name="Shape 8">
            <a:extLst>
              <a:ext uri="{FF2B5EF4-FFF2-40B4-BE49-F238E27FC236}">
                <a16:creationId xmlns:a16="http://schemas.microsoft.com/office/drawing/2014/main" id="{50572768-E80F-4002-B948-1A594F90668F}"/>
              </a:ext>
            </a:extLst>
          </p:cNvPr>
          <p:cNvSpPr/>
          <p:nvPr/>
        </p:nvSpPr>
        <p:spPr>
          <a:xfrm>
            <a:off x="661820" y="4265674"/>
            <a:ext cx="5285912" cy="12703"/>
          </a:xfrm>
          <a:prstGeom prst="rect">
            <a:avLst/>
          </a:prstGeom>
          <a:solidFill>
            <a:srgbClr val="835E54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0" name="Text 9">
            <a:extLst>
              <a:ext uri="{FF2B5EF4-FFF2-40B4-BE49-F238E27FC236}">
                <a16:creationId xmlns:a16="http://schemas.microsoft.com/office/drawing/2014/main" id="{D3EF66C0-DACD-4811-B3FC-2DD319478F91}"/>
              </a:ext>
            </a:extLst>
          </p:cNvPr>
          <p:cNvSpPr/>
          <p:nvPr/>
        </p:nvSpPr>
        <p:spPr>
          <a:xfrm>
            <a:off x="1004800" y="4053916"/>
            <a:ext cx="1536162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Заявка на оплату</a:t>
            </a:r>
            <a:endParaRPr lang="en-US" sz="1400" dirty="0">
              <a:latin typeface="+mn-lt"/>
            </a:endParaRPr>
          </a:p>
        </p:txBody>
      </p:sp>
      <p:sp>
        <p:nvSpPr>
          <p:cNvPr id="31" name="Text 10">
            <a:extLst>
              <a:ext uri="{FF2B5EF4-FFF2-40B4-BE49-F238E27FC236}">
                <a16:creationId xmlns:a16="http://schemas.microsoft.com/office/drawing/2014/main" id="{863C9EF0-6421-4BFA-9594-2B94863F8918}"/>
              </a:ext>
            </a:extLst>
          </p:cNvPr>
          <p:cNvSpPr/>
          <p:nvPr/>
        </p:nvSpPr>
        <p:spPr>
          <a:xfrm>
            <a:off x="668930" y="4423241"/>
            <a:ext cx="5285912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В заявке выбирается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способ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Третьему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лицу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и указывается получатель платежа</a:t>
            </a:r>
            <a:endParaRPr lang="en-US" sz="1400" dirty="0">
              <a:latin typeface="+mn-lt"/>
            </a:endParaRPr>
          </a:p>
        </p:txBody>
      </p:sp>
      <p:sp>
        <p:nvSpPr>
          <p:cNvPr id="32" name="Text 11">
            <a:extLst>
              <a:ext uri="{FF2B5EF4-FFF2-40B4-BE49-F238E27FC236}">
                <a16:creationId xmlns:a16="http://schemas.microsoft.com/office/drawing/2014/main" id="{ADE006A1-260C-4DE0-891C-E668269A0E7A}"/>
              </a:ext>
            </a:extLst>
          </p:cNvPr>
          <p:cNvSpPr/>
          <p:nvPr/>
        </p:nvSpPr>
        <p:spPr>
          <a:xfrm>
            <a:off x="661821" y="4986407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33" name="Shape 12">
            <a:extLst>
              <a:ext uri="{FF2B5EF4-FFF2-40B4-BE49-F238E27FC236}">
                <a16:creationId xmlns:a16="http://schemas.microsoft.com/office/drawing/2014/main" id="{76278A6D-361F-4E29-B7EE-2FD8980BE69C}"/>
              </a:ext>
            </a:extLst>
          </p:cNvPr>
          <p:cNvSpPr/>
          <p:nvPr/>
        </p:nvSpPr>
        <p:spPr>
          <a:xfrm>
            <a:off x="661820" y="5182409"/>
            <a:ext cx="5285912" cy="12703"/>
          </a:xfrm>
          <a:prstGeom prst="rect">
            <a:avLst/>
          </a:prstGeom>
          <a:solidFill>
            <a:srgbClr val="C9907C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4" name="Text 13">
            <a:extLst>
              <a:ext uri="{FF2B5EF4-FFF2-40B4-BE49-F238E27FC236}">
                <a16:creationId xmlns:a16="http://schemas.microsoft.com/office/drawing/2014/main" id="{1740642F-A643-41FF-A107-C0B897E368A3}"/>
              </a:ext>
            </a:extLst>
          </p:cNvPr>
          <p:cNvSpPr/>
          <p:nvPr/>
        </p:nvSpPr>
        <p:spPr>
          <a:xfrm>
            <a:off x="1010057" y="4963531"/>
            <a:ext cx="1806795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Платёжное поручение</a:t>
            </a:r>
            <a:endParaRPr lang="en-US" sz="1400" dirty="0">
              <a:latin typeface="+mn-lt"/>
            </a:endParaRPr>
          </a:p>
        </p:txBody>
      </p:sp>
      <p:sp>
        <p:nvSpPr>
          <p:cNvPr id="35" name="Text 14">
            <a:extLst>
              <a:ext uri="{FF2B5EF4-FFF2-40B4-BE49-F238E27FC236}">
                <a16:creationId xmlns:a16="http://schemas.microsoft.com/office/drawing/2014/main" id="{61AF9945-A5CC-4942-A91C-D2A63659A4AF}"/>
              </a:ext>
            </a:extLst>
          </p:cNvPr>
          <p:cNvSpPr/>
          <p:nvPr/>
        </p:nvSpPr>
        <p:spPr>
          <a:xfrm>
            <a:off x="672857" y="5340674"/>
            <a:ext cx="5285912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Формируется платежное поручение на указанное третье лицо</a:t>
            </a:r>
            <a:endParaRPr lang="en-US" sz="1400" dirty="0">
              <a:latin typeface="+mn-lt"/>
            </a:endParaRPr>
          </a:p>
        </p:txBody>
      </p:sp>
      <p:sp>
        <p:nvSpPr>
          <p:cNvPr id="36" name="Text 15">
            <a:extLst>
              <a:ext uri="{FF2B5EF4-FFF2-40B4-BE49-F238E27FC236}">
                <a16:creationId xmlns:a16="http://schemas.microsoft.com/office/drawing/2014/main" id="{B55CF2AC-D687-42E2-8568-ADD62228A2AB}"/>
              </a:ext>
            </a:extLst>
          </p:cNvPr>
          <p:cNvSpPr/>
          <p:nvPr/>
        </p:nvSpPr>
        <p:spPr>
          <a:xfrm>
            <a:off x="661821" y="5907135"/>
            <a:ext cx="122861" cy="153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37" name="Shape 16">
            <a:extLst>
              <a:ext uri="{FF2B5EF4-FFF2-40B4-BE49-F238E27FC236}">
                <a16:creationId xmlns:a16="http://schemas.microsoft.com/office/drawing/2014/main" id="{242DB0F2-E7AA-4038-AF87-D3B032D3D979}"/>
              </a:ext>
            </a:extLst>
          </p:cNvPr>
          <p:cNvSpPr/>
          <p:nvPr/>
        </p:nvSpPr>
        <p:spPr>
          <a:xfrm>
            <a:off x="661820" y="6103138"/>
            <a:ext cx="5285912" cy="12703"/>
          </a:xfrm>
          <a:prstGeom prst="rect">
            <a:avLst/>
          </a:prstGeom>
          <a:solidFill>
            <a:srgbClr val="B3BDB5"/>
          </a:solidFill>
          <a:ln/>
        </p:spPr>
        <p:txBody>
          <a:bodyPr/>
          <a:lstStyle/>
          <a:p>
            <a:endParaRPr lang="ru-RU"/>
          </a:p>
        </p:txBody>
      </p:sp>
      <p:sp>
        <p:nvSpPr>
          <p:cNvPr id="38" name="Text 17">
            <a:extLst>
              <a:ext uri="{FF2B5EF4-FFF2-40B4-BE49-F238E27FC236}">
                <a16:creationId xmlns:a16="http://schemas.microsoft.com/office/drawing/2014/main" id="{C1ECA1D3-C127-40F9-B04B-6A627BBDF897}"/>
              </a:ext>
            </a:extLst>
          </p:cNvPr>
          <p:cNvSpPr/>
          <p:nvPr/>
        </p:nvSpPr>
        <p:spPr>
          <a:xfrm>
            <a:off x="1004800" y="5899635"/>
            <a:ext cx="2102237" cy="192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500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Закрытие задолженности</a:t>
            </a:r>
            <a:endParaRPr lang="en-US" sz="1400" dirty="0">
              <a:latin typeface="+mn-lt"/>
            </a:endParaRPr>
          </a:p>
        </p:txBody>
      </p:sp>
      <p:sp>
        <p:nvSpPr>
          <p:cNvPr id="39" name="Text 18">
            <a:extLst>
              <a:ext uri="{FF2B5EF4-FFF2-40B4-BE49-F238E27FC236}">
                <a16:creationId xmlns:a16="http://schemas.microsoft.com/office/drawing/2014/main" id="{1CBC9C85-57D1-430C-AA71-9A6810A10963}"/>
              </a:ext>
            </a:extLst>
          </p:cNvPr>
          <p:cNvSpPr/>
          <p:nvPr/>
        </p:nvSpPr>
        <p:spPr>
          <a:xfrm>
            <a:off x="696913" y="6257631"/>
            <a:ext cx="5285912" cy="196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После списания со счета задолженность закрывается по основному поставщику</a:t>
            </a:r>
            <a:endParaRPr lang="en-US" sz="14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9426" y="3069754"/>
            <a:ext cx="4888558" cy="369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C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234" y="538587"/>
            <a:ext cx="7812030" cy="244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altLang="ru-RU" sz="2800" dirty="0">
                <a:latin typeface="+mj-lt"/>
              </a:rPr>
              <a:t>Оплата через платежного агента</a:t>
            </a:r>
            <a:endParaRPr lang="en-US" sz="2800" dirty="0">
              <a:latin typeface="+mj-lt"/>
            </a:endParaRPr>
          </a:p>
        </p:txBody>
      </p:sp>
      <p:sp>
        <p:nvSpPr>
          <p:cNvPr id="4" name="Text 2"/>
          <p:cNvSpPr/>
          <p:nvPr/>
        </p:nvSpPr>
        <p:spPr>
          <a:xfrm>
            <a:off x="664483" y="1561171"/>
            <a:ext cx="3579307" cy="356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Понятие платежного агента</a:t>
            </a:r>
            <a:endParaRPr lang="en-US" sz="1600" dirty="0">
              <a:latin typeface="+mn-lt"/>
            </a:endParaRPr>
          </a:p>
        </p:txBody>
      </p:sp>
      <p:sp>
        <p:nvSpPr>
          <p:cNvPr id="8" name="Text 6"/>
          <p:cNvSpPr/>
          <p:nvPr/>
        </p:nvSpPr>
        <p:spPr>
          <a:xfrm>
            <a:off x="710200" y="1846145"/>
            <a:ext cx="5243371" cy="1582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Посредник, который за комиссию принимает платежи, конвертирует валюту и переводит средства поставщику</a:t>
            </a:r>
            <a:endParaRPr lang="en-US" sz="14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69024" y="1561171"/>
            <a:ext cx="3905153" cy="2079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292"/>
              </a:lnSpc>
            </a:pP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Финансовые условия</a:t>
            </a:r>
            <a:endParaRPr lang="en-US" sz="1600" dirty="0">
              <a:latin typeface="+mn-lt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6673651" y="1868448"/>
            <a:ext cx="5045758" cy="263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600"/>
              </a:spcAft>
            </a:pPr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Комиссия: 5–20% (включает вознаграждение агента, конвертацию и банковские расходы)</a:t>
            </a:r>
          </a:p>
          <a:p>
            <a:r>
              <a:rPr lang="ru-RU" sz="1400" dirty="0">
                <a:latin typeface="+mn-lt"/>
                <a:ea typeface="Open Sans" pitchFamily="34" charset="-122"/>
                <a:cs typeface="Open Sans" pitchFamily="34" charset="-120"/>
              </a:rPr>
              <a:t>Можно использовать курсы валют платежного агента, сумма списания рассчитывается в валюте взаиморасчетов</a:t>
            </a:r>
            <a:endParaRPr lang="en-US" sz="1400" dirty="0">
              <a:latin typeface="+mn-lt"/>
              <a:ea typeface="Open Sans" pitchFamily="34" charset="-122"/>
              <a:cs typeface="Open Sans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667590" y="2619410"/>
            <a:ext cx="3779582" cy="268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84"/>
              </a:lnSpc>
            </a:pP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Процесс</a:t>
            </a:r>
            <a:r>
              <a:rPr lang="en-US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оплаты</a:t>
            </a:r>
            <a:r>
              <a:rPr lang="en-US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 </a:t>
            </a:r>
            <a:r>
              <a:rPr lang="ru-RU" sz="1600" b="1" dirty="0">
                <a:latin typeface="+mn-lt"/>
                <a:ea typeface="Crimson Pro Bold" pitchFamily="34" charset="-122"/>
                <a:cs typeface="Crimson Pro Bold" pitchFamily="34" charset="-120"/>
              </a:rPr>
              <a:t>через агента</a:t>
            </a:r>
            <a:endParaRPr lang="en-US" sz="1600" dirty="0">
              <a:latin typeface="+mn-lt"/>
            </a:endParaRPr>
          </a:p>
        </p:txBody>
      </p:sp>
      <p:sp>
        <p:nvSpPr>
          <p:cNvPr id="44" name="Text 7">
            <a:extLst>
              <a:ext uri="{FF2B5EF4-FFF2-40B4-BE49-F238E27FC236}">
                <a16:creationId xmlns:a16="http://schemas.microsoft.com/office/drawing/2014/main" id="{2A431B2F-7045-407D-A956-3A7CFFA9F179}"/>
              </a:ext>
            </a:extLst>
          </p:cNvPr>
          <p:cNvSpPr/>
          <p:nvPr/>
        </p:nvSpPr>
        <p:spPr>
          <a:xfrm>
            <a:off x="649954" y="3152263"/>
            <a:ext cx="109265" cy="136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01</a:t>
            </a:r>
            <a:endParaRPr lang="en-US" sz="1400" dirty="0">
              <a:latin typeface="+mn-lt"/>
            </a:endParaRPr>
          </a:p>
        </p:txBody>
      </p:sp>
      <p:sp>
        <p:nvSpPr>
          <p:cNvPr id="45" name="Shape 8">
            <a:extLst>
              <a:ext uri="{FF2B5EF4-FFF2-40B4-BE49-F238E27FC236}">
                <a16:creationId xmlns:a16="http://schemas.microsoft.com/office/drawing/2014/main" id="{4A39599C-60AF-45F0-A41D-1EC6DC8D71A1}"/>
              </a:ext>
            </a:extLst>
          </p:cNvPr>
          <p:cNvSpPr/>
          <p:nvPr/>
        </p:nvSpPr>
        <p:spPr>
          <a:xfrm>
            <a:off x="649953" y="3325242"/>
            <a:ext cx="4860000" cy="12703"/>
          </a:xfrm>
          <a:prstGeom prst="rect">
            <a:avLst/>
          </a:prstGeom>
          <a:solidFill>
            <a:srgbClr val="835E54"/>
          </a:solidFill>
          <a:ln/>
        </p:spPr>
      </p:sp>
      <p:sp>
        <p:nvSpPr>
          <p:cNvPr id="46" name="Text 9">
            <a:extLst>
              <a:ext uri="{FF2B5EF4-FFF2-40B4-BE49-F238E27FC236}">
                <a16:creationId xmlns:a16="http://schemas.microsoft.com/office/drawing/2014/main" id="{7B895919-AD96-4A72-91DD-1088FD2F672B}"/>
              </a:ext>
            </a:extLst>
          </p:cNvPr>
          <p:cNvSpPr/>
          <p:nvPr/>
        </p:nvSpPr>
        <p:spPr>
          <a:xfrm>
            <a:off x="989388" y="3160916"/>
            <a:ext cx="2136674" cy="17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Заявка на оплату поставщику</a:t>
            </a:r>
            <a:endParaRPr lang="en-US" sz="1400" dirty="0">
              <a:latin typeface="+mn-lt"/>
            </a:endParaRPr>
          </a:p>
        </p:txBody>
      </p:sp>
      <p:sp>
        <p:nvSpPr>
          <p:cNvPr id="47" name="Text 10">
            <a:extLst>
              <a:ext uri="{FF2B5EF4-FFF2-40B4-BE49-F238E27FC236}">
                <a16:creationId xmlns:a16="http://schemas.microsoft.com/office/drawing/2014/main" id="{53ED2F9D-1672-443F-81C4-B85FB249D4C4}"/>
              </a:ext>
            </a:extLst>
          </p:cNvPr>
          <p:cNvSpPr/>
          <p:nvPr/>
        </p:nvSpPr>
        <p:spPr>
          <a:xfrm>
            <a:off x="649953" y="3470999"/>
            <a:ext cx="4860000" cy="2022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ru-RU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Создать заявки на оплату поставщику, указав агента и агентский договор</a:t>
            </a:r>
            <a:endParaRPr lang="en-US" sz="1400" dirty="0">
              <a:latin typeface="+mn-lt"/>
            </a:endParaRPr>
          </a:p>
        </p:txBody>
      </p:sp>
      <p:sp>
        <p:nvSpPr>
          <p:cNvPr id="48" name="Text 11">
            <a:extLst>
              <a:ext uri="{FF2B5EF4-FFF2-40B4-BE49-F238E27FC236}">
                <a16:creationId xmlns:a16="http://schemas.microsoft.com/office/drawing/2014/main" id="{F6F207D0-E287-426E-8B04-1D0B9DABA4F1}"/>
              </a:ext>
            </a:extLst>
          </p:cNvPr>
          <p:cNvSpPr/>
          <p:nvPr/>
        </p:nvSpPr>
        <p:spPr>
          <a:xfrm>
            <a:off x="649954" y="4051195"/>
            <a:ext cx="109265" cy="136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02</a:t>
            </a:r>
            <a:endParaRPr lang="en-US" sz="1400" dirty="0">
              <a:latin typeface="+mn-lt"/>
            </a:endParaRPr>
          </a:p>
        </p:txBody>
      </p:sp>
      <p:sp>
        <p:nvSpPr>
          <p:cNvPr id="49" name="Shape 12">
            <a:extLst>
              <a:ext uri="{FF2B5EF4-FFF2-40B4-BE49-F238E27FC236}">
                <a16:creationId xmlns:a16="http://schemas.microsoft.com/office/drawing/2014/main" id="{BABA5337-DDBC-4446-B7E1-C690BD2DDA8A}"/>
              </a:ext>
            </a:extLst>
          </p:cNvPr>
          <p:cNvSpPr/>
          <p:nvPr/>
        </p:nvSpPr>
        <p:spPr>
          <a:xfrm>
            <a:off x="649953" y="4224173"/>
            <a:ext cx="4860000" cy="12703"/>
          </a:xfrm>
          <a:prstGeom prst="rect">
            <a:avLst/>
          </a:prstGeom>
          <a:solidFill>
            <a:srgbClr val="C9907C"/>
          </a:solidFill>
          <a:ln/>
        </p:spPr>
        <p:txBody>
          <a:bodyPr rIns="90000"/>
          <a:lstStyle/>
          <a:p>
            <a:endParaRPr lang="ru-RU"/>
          </a:p>
        </p:txBody>
      </p:sp>
      <p:sp>
        <p:nvSpPr>
          <p:cNvPr id="50" name="Text 13">
            <a:extLst>
              <a:ext uri="{FF2B5EF4-FFF2-40B4-BE49-F238E27FC236}">
                <a16:creationId xmlns:a16="http://schemas.microsoft.com/office/drawing/2014/main" id="{82430779-F712-42DB-BE4B-B92A46CA9A51}"/>
              </a:ext>
            </a:extLst>
          </p:cNvPr>
          <p:cNvSpPr/>
          <p:nvPr/>
        </p:nvSpPr>
        <p:spPr>
          <a:xfrm>
            <a:off x="989388" y="4084885"/>
            <a:ext cx="1721248" cy="17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Заявку на оплату агенту</a:t>
            </a:r>
            <a:endParaRPr lang="en-US" sz="1400" dirty="0">
              <a:latin typeface="+mn-lt"/>
            </a:endParaRPr>
          </a:p>
        </p:txBody>
      </p:sp>
      <p:sp>
        <p:nvSpPr>
          <p:cNvPr id="51" name="Text 14">
            <a:extLst>
              <a:ext uri="{FF2B5EF4-FFF2-40B4-BE49-F238E27FC236}">
                <a16:creationId xmlns:a16="http://schemas.microsoft.com/office/drawing/2014/main" id="{FF451B60-542B-4403-8119-86BF82A220FE}"/>
              </a:ext>
            </a:extLst>
          </p:cNvPr>
          <p:cNvSpPr/>
          <p:nvPr/>
        </p:nvSpPr>
        <p:spPr>
          <a:xfrm>
            <a:off x="649953" y="4379902"/>
            <a:ext cx="4871570" cy="198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Автоматически формируется заявку агенту (основной долг + комиссия)</a:t>
            </a:r>
            <a:endParaRPr lang="en-US" sz="1400" dirty="0">
              <a:latin typeface="+mn-lt"/>
            </a:endParaRPr>
          </a:p>
        </p:txBody>
      </p:sp>
      <p:sp>
        <p:nvSpPr>
          <p:cNvPr id="52" name="Text 15">
            <a:extLst>
              <a:ext uri="{FF2B5EF4-FFF2-40B4-BE49-F238E27FC236}">
                <a16:creationId xmlns:a16="http://schemas.microsoft.com/office/drawing/2014/main" id="{1114C708-19B1-43A3-B91B-367C42DA47E0}"/>
              </a:ext>
            </a:extLst>
          </p:cNvPr>
          <p:cNvSpPr/>
          <p:nvPr/>
        </p:nvSpPr>
        <p:spPr>
          <a:xfrm>
            <a:off x="649954" y="4950126"/>
            <a:ext cx="109265" cy="1365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Crimson Pro Light" pitchFamily="34" charset="-122"/>
                <a:cs typeface="Crimson Pro Light" pitchFamily="34" charset="-120"/>
              </a:rPr>
              <a:t>03</a:t>
            </a:r>
            <a:endParaRPr lang="en-US" sz="1400" dirty="0">
              <a:latin typeface="+mn-lt"/>
            </a:endParaRPr>
          </a:p>
        </p:txBody>
      </p:sp>
      <p:sp>
        <p:nvSpPr>
          <p:cNvPr id="53" name="Shape 16">
            <a:extLst>
              <a:ext uri="{FF2B5EF4-FFF2-40B4-BE49-F238E27FC236}">
                <a16:creationId xmlns:a16="http://schemas.microsoft.com/office/drawing/2014/main" id="{45898B4B-140B-458E-9E39-7C17A0E5F498}"/>
              </a:ext>
            </a:extLst>
          </p:cNvPr>
          <p:cNvSpPr/>
          <p:nvPr/>
        </p:nvSpPr>
        <p:spPr>
          <a:xfrm>
            <a:off x="649953" y="5123105"/>
            <a:ext cx="4860000" cy="12703"/>
          </a:xfrm>
          <a:prstGeom prst="rect">
            <a:avLst/>
          </a:prstGeom>
          <a:solidFill>
            <a:srgbClr val="B3BDB5"/>
          </a:solidFill>
          <a:ln/>
        </p:spPr>
      </p:sp>
      <p:sp>
        <p:nvSpPr>
          <p:cNvPr id="54" name="Text 17">
            <a:extLst>
              <a:ext uri="{FF2B5EF4-FFF2-40B4-BE49-F238E27FC236}">
                <a16:creationId xmlns:a16="http://schemas.microsoft.com/office/drawing/2014/main" id="{029DF556-4245-4E7A-8996-F6AEE492D297}"/>
              </a:ext>
            </a:extLst>
          </p:cNvPr>
          <p:cNvSpPr/>
          <p:nvPr/>
        </p:nvSpPr>
        <p:spPr>
          <a:xfrm>
            <a:off x="989388" y="4950892"/>
            <a:ext cx="2909172" cy="170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334"/>
              </a:lnSpc>
            </a:pPr>
            <a:r>
              <a:rPr lang="en-US" sz="1400" b="1" dirty="0">
                <a:solidFill>
                  <a:srgbClr val="443728"/>
                </a:solidFill>
                <a:latin typeface="+mn-lt"/>
                <a:ea typeface="Crimson Pro Bold" pitchFamily="34" charset="-122"/>
                <a:cs typeface="Crimson Pro Bold" pitchFamily="34" charset="-120"/>
              </a:rPr>
              <a:t>Закрытие задолженности (отчет агента)</a:t>
            </a:r>
            <a:endParaRPr lang="en-US" sz="1400" dirty="0">
              <a:latin typeface="+mn-lt"/>
            </a:endParaRPr>
          </a:p>
        </p:txBody>
      </p:sp>
      <p:sp>
        <p:nvSpPr>
          <p:cNvPr id="55" name="Text 18">
            <a:extLst>
              <a:ext uri="{FF2B5EF4-FFF2-40B4-BE49-F238E27FC236}">
                <a16:creationId xmlns:a16="http://schemas.microsoft.com/office/drawing/2014/main" id="{B625F824-1686-472C-8884-585342A29941}"/>
              </a:ext>
            </a:extLst>
          </p:cNvPr>
          <p:cNvSpPr/>
          <p:nvPr/>
        </p:nvSpPr>
        <p:spPr>
          <a:xfrm>
            <a:off x="643430" y="5305593"/>
            <a:ext cx="4860001" cy="374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375"/>
              </a:lnSpc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После получения акта от агента </a:t>
            </a:r>
            <a:r>
              <a:rPr lang="en-US" sz="1400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формируется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Отчет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платежного</a:t>
            </a:r>
            <a:r>
              <a:rPr lang="en-US" sz="1400" b="1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00" b="1" dirty="0" err="1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агента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. При проведении автоматически производится:</a:t>
            </a:r>
            <a:endParaRPr lang="en-US" sz="1400" dirty="0">
              <a:latin typeface="+mn-lt"/>
            </a:endParaRPr>
          </a:p>
        </p:txBody>
      </p:sp>
      <p:sp>
        <p:nvSpPr>
          <p:cNvPr id="56" name="Text 19">
            <a:extLst>
              <a:ext uri="{FF2B5EF4-FFF2-40B4-BE49-F238E27FC236}">
                <a16:creationId xmlns:a16="http://schemas.microsoft.com/office/drawing/2014/main" id="{5A4E794C-B6E6-4C9C-979D-CA3853330A67}"/>
              </a:ext>
            </a:extLst>
          </p:cNvPr>
          <p:cNvSpPr/>
          <p:nvPr/>
        </p:nvSpPr>
        <p:spPr>
          <a:xfrm>
            <a:off x="649953" y="5950074"/>
            <a:ext cx="5375626" cy="1811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375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Зачет оплаты (поставщик </a:t>
            </a:r>
            <a:r>
              <a:rPr lang="en-US" sz="1400" dirty="0">
                <a:solidFill>
                  <a:srgbClr val="000000"/>
                </a:solidFill>
                <a:latin typeface="+mn-lt"/>
                <a:ea typeface="Open Sans" pitchFamily="34" charset="-122"/>
                <a:cs typeface="Open Sans" pitchFamily="34" charset="-120"/>
              </a:rPr>
              <a:t>↔</a:t>
            </a: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 агент)</a:t>
            </a:r>
            <a:endParaRPr lang="en-US" sz="1400" dirty="0">
              <a:latin typeface="+mn-lt"/>
            </a:endParaRPr>
          </a:p>
        </p:txBody>
      </p:sp>
      <p:sp>
        <p:nvSpPr>
          <p:cNvPr id="57" name="Text 20">
            <a:extLst>
              <a:ext uri="{FF2B5EF4-FFF2-40B4-BE49-F238E27FC236}">
                <a16:creationId xmlns:a16="http://schemas.microsoft.com/office/drawing/2014/main" id="{916FEA37-7478-4454-B18D-9C84D1903326}"/>
              </a:ext>
            </a:extLst>
          </p:cNvPr>
          <p:cNvSpPr/>
          <p:nvPr/>
        </p:nvSpPr>
        <p:spPr>
          <a:xfrm>
            <a:off x="649953" y="6169398"/>
            <a:ext cx="5375626" cy="174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375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Закрытие платежной позиции</a:t>
            </a:r>
            <a:endParaRPr lang="en-US" sz="1400" dirty="0">
              <a:latin typeface="+mn-lt"/>
            </a:endParaRPr>
          </a:p>
        </p:txBody>
      </p:sp>
      <p:sp>
        <p:nvSpPr>
          <p:cNvPr id="58" name="Text 21">
            <a:extLst>
              <a:ext uri="{FF2B5EF4-FFF2-40B4-BE49-F238E27FC236}">
                <a16:creationId xmlns:a16="http://schemas.microsoft.com/office/drawing/2014/main" id="{14E7E1BE-F12D-496C-80A7-64BE6DB2D504}"/>
              </a:ext>
            </a:extLst>
          </p:cNvPr>
          <p:cNvSpPr/>
          <p:nvPr/>
        </p:nvSpPr>
        <p:spPr>
          <a:xfrm>
            <a:off x="649953" y="6382371"/>
            <a:ext cx="5375626" cy="1747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285807" indent="-285807">
              <a:lnSpc>
                <a:spcPts val="1375"/>
              </a:lnSpc>
              <a:buSzPct val="100000"/>
              <a:buChar char="•"/>
            </a:pPr>
            <a:r>
              <a:rPr lang="en-US" sz="1400" dirty="0">
                <a:solidFill>
                  <a:srgbClr val="443728"/>
                </a:solidFill>
                <a:latin typeface="+mn-lt"/>
                <a:ea typeface="Open Sans" pitchFamily="34" charset="-122"/>
                <a:cs typeface="Open Sans" pitchFamily="34" charset="-120"/>
              </a:rPr>
              <a:t>Фиксация исполнения обязательств</a:t>
            </a:r>
            <a:endParaRPr lang="en-US" sz="1400" dirty="0">
              <a:latin typeface="+mn-lt"/>
            </a:endParaRPr>
          </a:p>
        </p:txBody>
      </p:sp>
      <p:sp>
        <p:nvSpPr>
          <p:cNvPr id="60" name="Shape 3">
            <a:extLst>
              <a:ext uri="{FF2B5EF4-FFF2-40B4-BE49-F238E27FC236}">
                <a16:creationId xmlns:a16="http://schemas.microsoft.com/office/drawing/2014/main" id="{C77531E2-EF4F-4E67-9956-146C457011F3}"/>
              </a:ext>
            </a:extLst>
          </p:cNvPr>
          <p:cNvSpPr/>
          <p:nvPr/>
        </p:nvSpPr>
        <p:spPr>
          <a:xfrm>
            <a:off x="6215775" y="1909977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835E54"/>
          </a:solidFill>
          <a:ln w="7620">
            <a:solidFill>
              <a:srgbClr val="9C776D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sp>
        <p:nvSpPr>
          <p:cNvPr id="61" name="Shape 5">
            <a:extLst>
              <a:ext uri="{FF2B5EF4-FFF2-40B4-BE49-F238E27FC236}">
                <a16:creationId xmlns:a16="http://schemas.microsoft.com/office/drawing/2014/main" id="{04B81210-A4AB-4E04-A298-0271409981B2}"/>
              </a:ext>
            </a:extLst>
          </p:cNvPr>
          <p:cNvSpPr/>
          <p:nvPr/>
        </p:nvSpPr>
        <p:spPr>
          <a:xfrm>
            <a:off x="6215775" y="2395854"/>
            <a:ext cx="241852" cy="241852"/>
          </a:xfrm>
          <a:prstGeom prst="roundRect">
            <a:avLst>
              <a:gd name="adj" fmla="val 18674"/>
            </a:avLst>
          </a:prstGeom>
          <a:solidFill>
            <a:srgbClr val="C9907C"/>
          </a:solidFill>
          <a:ln w="7620">
            <a:solidFill>
              <a:srgbClr val="AF7662"/>
            </a:solidFill>
            <a:prstDash val="solid"/>
          </a:ln>
        </p:spPr>
        <p:txBody>
          <a:bodyPr wrap="square"/>
          <a:lstStyle/>
          <a:p>
            <a:endParaRPr lang="ru-RU" dirty="0">
              <a:latin typeface="+mn-lt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623345" y="3325243"/>
            <a:ext cx="6422622" cy="3445638"/>
            <a:chOff x="5564934" y="3331711"/>
            <a:chExt cx="6481033" cy="343916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4934" y="3331711"/>
              <a:ext cx="6481033" cy="3439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00018" y="4797946"/>
              <a:ext cx="3639241" cy="1333244"/>
            </a:xfrm>
            <a:prstGeom prst="rect">
              <a:avLst/>
            </a:prstGeom>
            <a:ln w="34925">
              <a:solidFill>
                <a:srgbClr val="FCC451"/>
              </a:solidFill>
            </a:ln>
          </p:spPr>
        </p:pic>
        <p:cxnSp>
          <p:nvCxnSpPr>
            <p:cNvPr id="7" name="Прямая со стрелкой 6"/>
            <p:cNvCxnSpPr/>
            <p:nvPr/>
          </p:nvCxnSpPr>
          <p:spPr bwMode="auto">
            <a:xfrm>
              <a:off x="7997472" y="4941444"/>
              <a:ext cx="1440160" cy="730445"/>
            </a:xfrm>
            <a:prstGeom prst="straightConnector1">
              <a:avLst/>
            </a:prstGeom>
            <a:solidFill>
              <a:srgbClr val="00FF00">
                <a:alpha val="75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970127A-436D-4E70-AB4E-243363707C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5710" r="31580" b="9664"/>
          <a:stretch/>
        </p:blipFill>
        <p:spPr>
          <a:xfrm>
            <a:off x="8593554" y="3059683"/>
            <a:ext cx="3779582" cy="1177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69596026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Специальное оформление">
  <a:themeElements>
    <a:clrScheme name="6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Специальное оформление">
      <a:majorFont>
        <a:latin typeface="Futura PT Demi"/>
        <a:ea typeface=""/>
        <a:cs typeface="Arial"/>
      </a:majorFont>
      <a:minorFont>
        <a:latin typeface="Futura PT Dem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>
          <a:prstShdw prst="shdw17" dist="17961" dir="2700000">
            <a:srgbClr val="00FF00">
              <a:gamma/>
              <a:shade val="60000"/>
              <a:invGamma/>
            </a:srgbClr>
          </a:prstShdw>
        </a:effectLst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1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>
          <a:prstShdw prst="shdw17" dist="17961" dir="2700000">
            <a:srgbClr val="00FF00">
              <a:gamma/>
              <a:shade val="60000"/>
              <a:invGamma/>
            </a:srgbClr>
          </a:prstShdw>
        </a:effectLst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1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Futura PT Demi"/>
        <a:ea typeface=""/>
        <a:cs typeface=""/>
      </a:majorFont>
      <a:minorFont>
        <a:latin typeface="Futura PT Dem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75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81000" marR="0" indent="-381000" algn="l" defTabSz="914400" rtl="0" eaLnBrk="1" fontAlgn="base" latinLnBrk="0" hangingPunct="1">
          <a:lnSpc>
            <a:spcPct val="85000"/>
          </a:lnSpc>
          <a:spcBef>
            <a:spcPct val="50000"/>
          </a:spcBef>
          <a:spcAft>
            <a:spcPct val="0"/>
          </a:spcAft>
          <a:buClrTx/>
          <a:buSzPct val="120000"/>
          <a:buFontTx/>
          <a:buBlip>
            <a:blip xmlns:r="http://schemas.openxmlformats.org/officeDocument/2006/relationships" r:embed="rId1"/>
          </a:buBlip>
          <a:tabLst/>
          <a:defRPr kumimoji="0" lang="en-US" altLang="ru-RU" sz="2100" b="0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18159A5-B36B-4673-B78C-693E694AF13B}">
  <we:reference id="wa104380518" version="3.7.0.0" store="ru-RU" storeType="OMEX"/>
  <we:alternateReferences>
    <we:reference id="wa104380518" version="3.7.0.0" store="WA10438051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4515</Words>
  <Application>Microsoft Office PowerPoint</Application>
  <PresentationFormat>Произвольный</PresentationFormat>
  <Paragraphs>526</Paragraphs>
  <Slides>44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59" baseType="lpstr">
      <vt:lpstr>Arial</vt:lpstr>
      <vt:lpstr>atlasgrotesk_light</vt:lpstr>
      <vt:lpstr>Calibri</vt:lpstr>
      <vt:lpstr>Calibri Light</vt:lpstr>
      <vt:lpstr>Crimson Pro Bold</vt:lpstr>
      <vt:lpstr>Futura PT Demi</vt:lpstr>
      <vt:lpstr>Inter</vt:lpstr>
      <vt:lpstr>Slack-Lato</vt:lpstr>
      <vt:lpstr>Times New Roman</vt:lpstr>
      <vt:lpstr>Wingdings</vt:lpstr>
      <vt:lpstr>Специальное оформление</vt:lpstr>
      <vt:lpstr>6_Специальное оформление</vt:lpstr>
      <vt:lpstr>4_Специальное оформление</vt:lpstr>
      <vt:lpstr>5_Специальное оформление</vt:lpstr>
      <vt:lpstr>7_Специальное оформление</vt:lpstr>
      <vt:lpstr>Презентация PowerPoint</vt:lpstr>
      <vt:lpstr>Презентация PowerPoint</vt:lpstr>
      <vt:lpstr>Рассказываем подробнее: что изменилось в управлении платежами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Автоматизация перечисления средств подотчетным лицам по списку сотрудников</vt:lpstr>
      <vt:lpstr>Расширение возможностей механизма контроля подтверждающих документов в Заявке на оплату</vt:lpstr>
      <vt:lpstr>Оптимизация процесса возврата части проведенного платежа поставщику</vt:lpstr>
      <vt:lpstr>Презентация PowerPoint</vt:lpstr>
      <vt:lpstr>Презентация PowerPoint</vt:lpstr>
      <vt:lpstr>что изменилось в управлении договорами и финансовыми инструментами</vt:lpstr>
      <vt:lpstr>Презентация PowerPoint</vt:lpstr>
      <vt:lpstr>Версия коммерческого договора: новые возможности работы с графиком расчетов </vt:lpstr>
      <vt:lpstr>Оповещения о нарушениях исполнения обязательств по графикам расчетов</vt:lpstr>
      <vt:lpstr>Версия договора кредита, займа: реализация различных видов распределения</vt:lpstr>
      <vt:lpstr>Презентация PowerPoint</vt:lpstr>
      <vt:lpstr>Презентация PowerPoint</vt:lpstr>
      <vt:lpstr>Презентация PowerPoint</vt:lpstr>
      <vt:lpstr>Версия договора банковской гарантии: комиссия за выдачу</vt:lpstr>
      <vt:lpstr>Расширение функций привлечения финансирования</vt:lpstr>
      <vt:lpstr>Презентация PowerPoint</vt:lpstr>
      <vt:lpstr>Расширение функционала учета депозитов: автоматизация операций и привязка к версии договора депозита</vt:lpstr>
      <vt:lpstr>Презентация PowerPoint</vt:lpstr>
      <vt:lpstr>что изменилось в управлении обязательствами</vt:lpstr>
      <vt:lpstr>Презентация PowerPoint</vt:lpstr>
      <vt:lpstr>Презентация PowerPoint</vt:lpstr>
      <vt:lpstr>что изменилось в управлении ликвидностью</vt:lpstr>
      <vt:lpstr>Платежный календарь: расширение функционала размещения средств на депозите</vt:lpstr>
      <vt:lpstr>Платежный календарь: возможность расторжения депозита</vt:lpstr>
      <vt:lpstr>Платежный календарь: помощь в принятии решений</vt:lpstr>
      <vt:lpstr>Платежный календарь: улучшение эргономики и настройки отображения</vt:lpstr>
      <vt:lpstr>Презентация PowerPoint</vt:lpstr>
      <vt:lpstr>Автоматическая отмена просроченных заявок на оплату</vt:lpstr>
      <vt:lpstr>Настройка платежных дней для различных организаций холдинга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2018-02-08T09:59:48Z</dcterms:created>
  <dcterms:modified xsi:type="dcterms:W3CDTF">2025-12-19T13:23:02Z</dcterms:modified>
</cp:coreProperties>
</file>