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8" r:id="rId3"/>
    <p:sldId id="257" r:id="rId4"/>
    <p:sldId id="258" r:id="rId5"/>
    <p:sldId id="262" r:id="rId6"/>
    <p:sldId id="259" r:id="rId7"/>
    <p:sldId id="4493" r:id="rId8"/>
    <p:sldId id="4494" r:id="rId9"/>
    <p:sldId id="260" r:id="rId10"/>
    <p:sldId id="269" r:id="rId11"/>
    <p:sldId id="278" r:id="rId12"/>
    <p:sldId id="4495" r:id="rId13"/>
    <p:sldId id="274" r:id="rId14"/>
    <p:sldId id="270" r:id="rId15"/>
    <p:sldId id="271" r:id="rId16"/>
    <p:sldId id="275" r:id="rId17"/>
    <p:sldId id="273" r:id="rId18"/>
    <p:sldId id="272" r:id="rId19"/>
    <p:sldId id="263" r:id="rId20"/>
    <p:sldId id="264" r:id="rId21"/>
    <p:sldId id="265" r:id="rId22"/>
    <p:sldId id="26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митрий" initials="Д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122" autoAdjust="0"/>
  </p:normalViewPr>
  <p:slideViewPr>
    <p:cSldViewPr snapToGrid="0" snapToObjects="1">
      <p:cViewPr varScale="1">
        <p:scale>
          <a:sx n="129" d="100"/>
          <a:sy n="129" d="100"/>
        </p:scale>
        <p:origin x="1484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D22E5-4147-41B1-A4CA-35B977643A27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F4A21-0819-4C6E-B07D-6D28BD2FAF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979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Продукт был выпущен пол год назад, он основывается на 1С ДО Корп. Когда выходят новые релиз, то мы делаем также обновления нашего продукта и таким образом пополняем его новым функционалом.</a:t>
            </a:r>
          </a:p>
          <a:p>
            <a:r>
              <a:rPr lang="ru-RU" dirty="0"/>
              <a:t>Также наша команда внедрил </a:t>
            </a:r>
            <a:r>
              <a:rPr lang="ru-RU" dirty="0" err="1"/>
              <a:t>кастомизированный</a:t>
            </a:r>
            <a:r>
              <a:rPr lang="ru-RU" dirty="0"/>
              <a:t> 1С ДО </a:t>
            </a:r>
            <a:r>
              <a:rPr lang="ru-RU" dirty="0" err="1"/>
              <a:t>Корп</a:t>
            </a:r>
            <a:r>
              <a:rPr lang="ru-RU" dirty="0"/>
              <a:t> в МСХ РФ, это  был два с половиной года назад.  На текущий момент продукт успешно используется. И на основании наших наработок на этом проекте было разработан наш продукт.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80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C09C3-75B4-E464-89C4-649CBC4A1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0BD097A-D6AB-8301-28ED-AF5314BF4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3D47331-9B9E-FED8-85EC-C6ED463CB3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E52F1F-E097-DA0E-14B1-347BD49470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584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B4420-CFA6-2B8F-B14E-A9DD0A030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982033B-EE99-DE7E-9753-4AC3F183B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6D5FDD3-2305-8F1F-BE51-13CE8A0ABA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CFBFC09-E5CD-8B95-2AFF-2983A64E35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26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9D925-55BD-5347-A291-45E5E9F5C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3F160C5-EC31-C00C-6ABD-17F0457DEB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295E1EF-2DEE-3C0D-55A4-5E9DCC989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03F1D8-443F-BAF2-8577-81652E4617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336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1B5FC-3829-EFFD-7CA8-510573CAE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3838506-533C-5A88-4E82-4479F76FDE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7676B54-AEDE-6E90-8D37-295EEE9DC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2F34DA-3C92-B79A-44BA-536CCFF56D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51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Как я уже сказал сегодня мы проводим пятый вебинар. На данном слайде имеется информация о предыдущих вебинарах</a:t>
            </a:r>
          </a:p>
          <a:p>
            <a:r>
              <a:rPr lang="ru-RU" dirty="0"/>
              <a:t>Я попрошу в чат выложить информацию о предыдущих вебинарах – ссылки по которым можно посмотреть видео, скачать презентации.</a:t>
            </a:r>
          </a:p>
          <a:p>
            <a:r>
              <a:rPr lang="ru-RU" dirty="0"/>
              <a:t>Сегодня мы расскажем про ассистент встреч. Но прежде чем перейти к основной теме нашего вебинара я кратко расскажу об особенностях нашего решения.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002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80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143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00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797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05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79999-E2E6-DB06-2286-79AF6BC17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C9809C1-49AF-B1C0-5899-6401C0BD3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CBAC968-E7B7-85F4-13D3-9C4CFF1DE9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CBB20F5-6551-1EDB-E3EB-29B507F7EB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95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15264-D1DE-5898-3C77-B1EE7F57E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B429EDF-AFCF-135B-6E37-45A80F02D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EE83BC6-9DF1-12A7-B130-B00EA9276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7FFDAA-009A-E672-3383-1F6DD4212F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6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37.png"/><Relationship Id="rId5" Type="http://schemas.openxmlformats.org/officeDocument/2006/relationships/image" Target="../media/image3.png"/><Relationship Id="rId10" Type="http://schemas.openxmlformats.org/officeDocument/2006/relationships/image" Target="../media/image36.png"/><Relationship Id="rId4" Type="http://schemas.openxmlformats.org/officeDocument/2006/relationships/image" Target="../media/image34.jfif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8.png"/><Relationship Id="rId3" Type="http://schemas.openxmlformats.org/officeDocument/2006/relationships/image" Target="../media/image46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30.png"/><Relationship Id="rId5" Type="http://schemas.openxmlformats.org/officeDocument/2006/relationships/image" Target="../media/image48.png"/><Relationship Id="rId10" Type="http://schemas.openxmlformats.org/officeDocument/2006/relationships/image" Target="../media/image31.png"/><Relationship Id="rId4" Type="http://schemas.openxmlformats.org/officeDocument/2006/relationships/image" Target="../media/image47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0" Type="http://schemas.openxmlformats.org/officeDocument/2006/relationships/image" Target="../media/image8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8.png"/><Relationship Id="rId3" Type="http://schemas.openxmlformats.org/officeDocument/2006/relationships/image" Target="../media/image56.png"/><Relationship Id="rId7" Type="http://schemas.openxmlformats.org/officeDocument/2006/relationships/image" Target="../media/image22.png"/><Relationship Id="rId12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0.png"/><Relationship Id="rId5" Type="http://schemas.openxmlformats.org/officeDocument/2006/relationships/image" Target="../media/image58.png"/><Relationship Id="rId15" Type="http://schemas.openxmlformats.org/officeDocument/2006/relationships/hyperlink" Target="https://disk.yandex.ru/d/_hbQlQn5S7OaJQ" TargetMode="External"/><Relationship Id="rId10" Type="http://schemas.openxmlformats.org/officeDocument/2006/relationships/image" Target="../media/image59.png"/><Relationship Id="rId4" Type="http://schemas.openxmlformats.org/officeDocument/2006/relationships/image" Target="../media/image57.png"/><Relationship Id="rId9" Type="http://schemas.openxmlformats.org/officeDocument/2006/relationships/image" Target="../media/image25.png"/><Relationship Id="rId14" Type="http://schemas.openxmlformats.org/officeDocument/2006/relationships/hyperlink" Target="https://presale-demo.pcorp.1c.ru/dm_g1/ru_RU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8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1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1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67" y="47625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489993"/>
            <a:ext cx="10331092" cy="15273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73786" y="355334"/>
            <a:ext cx="3945929" cy="161925"/>
          </a:xfrm>
          <a:prstGeom prst="rect">
            <a:avLst/>
          </a:prstGeom>
          <a:noFill/>
        </p:spPr>
        <p:txBody>
          <a:bodyPr wrap="square" lIns="220265" tIns="0" rIns="0" bIns="0" anchor="t">
            <a:spAutoFit/>
          </a:bodyPr>
          <a:lstStyle/>
          <a:p>
            <a:pPr algn="l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СЕРИЯ ВЕБИНАРОВ • ВЕБИНАР №</a:t>
            </a:r>
            <a:r>
              <a:rPr lang="ru-RU" sz="1050" b="0" i="0" u="none" dirty="0">
                <a:solidFill>
                  <a:srgbClr val="64748B"/>
                </a:solidFill>
                <a:latin typeface="Inter SemiBold"/>
              </a:rPr>
              <a:t>5</a:t>
            </a:r>
            <a:endParaRPr sz="1050" b="0" i="0" u="none" dirty="0">
              <a:solidFill>
                <a:srgbClr val="64748B"/>
              </a:solidFill>
              <a:latin typeface="Inter Semi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99" y="1746051"/>
            <a:ext cx="6720840" cy="1051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140"/>
              </a:lnSpc>
            </a:pPr>
            <a:r>
              <a:rPr sz="3600" b="1" i="0" u="none" dirty="0">
                <a:solidFill>
                  <a:srgbClr val="0F172A"/>
                </a:solidFill>
                <a:latin typeface="Inter"/>
              </a:rPr>
              <a:t>1С:МинДок</a:t>
            </a:r>
            <a:r>
              <a:rPr dirty="0"/>
              <a:t>
</a:t>
            </a:r>
            <a:endParaRPr sz="3600" b="0" i="0" u="none" dirty="0">
              <a:solidFill>
                <a:srgbClr val="475569"/>
              </a:solidFill>
              <a:latin typeface="Inter Medium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99" y="2286217"/>
            <a:ext cx="10331092" cy="302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lang="ru-RU" sz="2400" b="1" i="0" u="none" dirty="0">
                <a:solidFill>
                  <a:srgbClr val="FF0000"/>
                </a:solidFill>
                <a:latin typeface="Inter SemiBold"/>
              </a:rPr>
              <a:t>ИИ в документообороте: «Ассистент встреч» </a:t>
            </a:r>
            <a:endParaRPr sz="2400" b="1" i="0" u="none" dirty="0">
              <a:solidFill>
                <a:srgbClr val="FF0000"/>
              </a:solidFill>
              <a:latin typeface="Inter SemiBo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617" y="2806667"/>
            <a:ext cx="10709442" cy="2375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ru-RU" sz="1900" b="1" i="0" u="none" dirty="0">
                <a:solidFill>
                  <a:srgbClr val="64748B"/>
                </a:solidFill>
                <a:latin typeface="Inter"/>
              </a:rPr>
              <a:t>Автоматический разбор переговоров: готовый протокол, аналитика и постановка задач</a:t>
            </a:r>
            <a:endParaRPr sz="1900" b="0" i="0" u="none" dirty="0">
              <a:solidFill>
                <a:srgbClr val="64748B"/>
              </a:solidFill>
              <a:latin typeface="Inte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741" y="4133850"/>
            <a:ext cx="3900487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 dirty="0" err="1">
                <a:solidFill>
                  <a:srgbClr val="1E293B"/>
                </a:solidFill>
                <a:latin typeface="Inter SemiBold"/>
              </a:rPr>
              <a:t>Спикеры</a:t>
            </a:r>
            <a:r>
              <a:rPr sz="1350" b="0" i="0" u="none" dirty="0">
                <a:solidFill>
                  <a:srgbClr val="1E293B"/>
                </a:solidFill>
                <a:latin typeface="Inter SemiBold"/>
              </a:rPr>
              <a:t> </a:t>
            </a:r>
            <a:r>
              <a:rPr sz="1350" b="0" i="0" u="none" dirty="0" err="1">
                <a:solidFill>
                  <a:srgbClr val="1E293B"/>
                </a:solidFill>
                <a:latin typeface="Inter SemiBold"/>
              </a:rPr>
              <a:t>вебинара</a:t>
            </a:r>
            <a:r>
              <a:rPr sz="1350" b="0" i="0" u="none" dirty="0">
                <a:solidFill>
                  <a:srgbClr val="1E293B"/>
                </a:solidFill>
                <a:latin typeface="Inter SemiBold"/>
              </a:rPr>
              <a:t>: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9737" y="381164"/>
            <a:ext cx="163115" cy="1333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27995"/>
            <a:ext cx="1480691" cy="2667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741" y="4619625"/>
            <a:ext cx="495300" cy="4953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903" y="4762500"/>
            <a:ext cx="180975" cy="2095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64441" y="4672013"/>
            <a:ext cx="2210276" cy="1962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275" b="1" i="0" u="none" dirty="0">
                <a:solidFill>
                  <a:srgbClr val="0F172A"/>
                </a:solidFill>
                <a:latin typeface="Inter"/>
              </a:rPr>
              <a:t>Кавалеров Павел</a:t>
            </a:r>
            <a:endParaRPr sz="1275" b="1" i="0" u="none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64441" y="4862513"/>
            <a:ext cx="2692716" cy="1894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ru-RU" sz="1050" b="0" i="0" u="none" dirty="0">
                <a:solidFill>
                  <a:srgbClr val="64748B"/>
                </a:solidFill>
                <a:latin typeface="Inter"/>
              </a:rPr>
              <a:t>Функциональный архитектор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, </a:t>
            </a:r>
            <a:r>
              <a:rPr sz="1050" b="0" i="0" u="none" dirty="0" err="1">
                <a:solidFill>
                  <a:srgbClr val="64748B"/>
                </a:solidFill>
                <a:latin typeface="Inter"/>
              </a:rPr>
              <a:t>Фирма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 «1С»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5871" y="4624387"/>
            <a:ext cx="495300" cy="4953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573571" y="4676775"/>
            <a:ext cx="2460307" cy="1962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275" b="1" i="0" u="none" dirty="0" err="1">
                <a:solidFill>
                  <a:srgbClr val="0F172A"/>
                </a:solidFill>
                <a:latin typeface="Inter"/>
              </a:rPr>
              <a:t>Прибыткин</a:t>
            </a:r>
            <a:r>
              <a:rPr lang="ru-RU" sz="1275" b="1" i="0" u="none" dirty="0">
                <a:solidFill>
                  <a:srgbClr val="0F172A"/>
                </a:solidFill>
                <a:latin typeface="Inter"/>
              </a:rPr>
              <a:t> Павел</a:t>
            </a:r>
            <a:endParaRPr sz="1275" b="1" i="0" u="none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73571" y="4867275"/>
            <a:ext cx="2343150" cy="1894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ru-RU" sz="1050" b="0" i="0" u="none" dirty="0">
                <a:solidFill>
                  <a:srgbClr val="64748B"/>
                </a:solidFill>
                <a:latin typeface="Inter"/>
              </a:rPr>
              <a:t>Технический архитектор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, </a:t>
            </a:r>
            <a:r>
              <a:rPr sz="1050" b="0" i="0" u="none" dirty="0" err="1">
                <a:solidFill>
                  <a:srgbClr val="64748B"/>
                </a:solidFill>
                <a:latin typeface="Inter"/>
              </a:rPr>
              <a:t>Фирма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 «1С»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2" y="177995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3033" y="4777248"/>
            <a:ext cx="180975" cy="209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33" y="38018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5BFEB1-4039-4F85-B382-A66F17C4B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798" y="1682007"/>
            <a:ext cx="8962908" cy="4351514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58241" y="433356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8668" y="1098720"/>
            <a:ext cx="116014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Государственный интеграционный контур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" name="Picture 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782" y="1969710"/>
            <a:ext cx="3409249" cy="1513416"/>
          </a:xfrm>
          <a:prstGeom prst="rect">
            <a:avLst/>
          </a:prstGeom>
        </p:spPr>
      </p:pic>
      <p:sp>
        <p:nvSpPr>
          <p:cNvPr id="213" name="TextBox 212"/>
          <p:cNvSpPr txBox="1"/>
          <p:nvPr/>
        </p:nvSpPr>
        <p:spPr>
          <a:xfrm>
            <a:off x="602922" y="2614894"/>
            <a:ext cx="3127109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50" b="1" dirty="0">
                <a:solidFill>
                  <a:srgbClr val="1E293B"/>
                </a:solidFill>
                <a:latin typeface="Inter SemiBold"/>
                <a:sym typeface="Montserrat SemiBold"/>
              </a:rPr>
              <a:t>Обращения граждан</a:t>
            </a:r>
            <a:endParaRPr lang="ru-RU" sz="1650" b="1" dirty="0">
              <a:solidFill>
                <a:srgbClr val="1E293B"/>
              </a:solidFill>
              <a:latin typeface="Inter SemiBold"/>
            </a:endParaRPr>
          </a:p>
        </p:txBody>
      </p:sp>
      <p:pic>
        <p:nvPicPr>
          <p:cNvPr id="222" name="Picture 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979" y="3610084"/>
            <a:ext cx="3425872" cy="2006102"/>
          </a:xfrm>
          <a:prstGeom prst="rect">
            <a:avLst/>
          </a:prstGeom>
        </p:spPr>
      </p:pic>
      <p:pic>
        <p:nvPicPr>
          <p:cNvPr id="29" name="Google Shape;243;p19" descr="image.png">
            <a:extLst>
              <a:ext uri="{FF2B5EF4-FFF2-40B4-BE49-F238E27FC236}">
                <a16:creationId xmlns:a16="http://schemas.microsoft.com/office/drawing/2014/main" id="{2C778FE5-2DB8-4DCA-8A4A-0C1D737BE7E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0677" y="2122530"/>
            <a:ext cx="385425" cy="43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251;p19" descr="image.png">
            <a:extLst>
              <a:ext uri="{FF2B5EF4-FFF2-40B4-BE49-F238E27FC236}">
                <a16:creationId xmlns:a16="http://schemas.microsoft.com/office/drawing/2014/main" id="{2E1C7712-680B-473A-9728-A55C0F9A508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0710" y="2200897"/>
            <a:ext cx="201472" cy="17704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253;p19">
            <a:extLst>
              <a:ext uri="{FF2B5EF4-FFF2-40B4-BE49-F238E27FC236}">
                <a16:creationId xmlns:a16="http://schemas.microsoft.com/office/drawing/2014/main" id="{7F240028-C57A-4C57-B3EE-6D29A5A56FF0}"/>
              </a:ext>
            </a:extLst>
          </p:cNvPr>
          <p:cNvSpPr txBox="1"/>
          <p:nvPr/>
        </p:nvSpPr>
        <p:spPr>
          <a:xfrm>
            <a:off x="629432" y="2913020"/>
            <a:ext cx="314325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Готовые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интеграции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с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государственными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системами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ПОС </a:t>
            </a:r>
            <a:r>
              <a:rPr lang="ru-RU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ГосУслуг</a:t>
            </a:r>
            <a:r>
              <a:rPr lang="ru-RU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и ССТУ.</a:t>
            </a:r>
            <a:endParaRPr sz="4000" dirty="0"/>
          </a:p>
        </p:txBody>
      </p:sp>
      <p:sp>
        <p:nvSpPr>
          <p:cNvPr id="33" name="Google Shape;255;p19">
            <a:extLst>
              <a:ext uri="{FF2B5EF4-FFF2-40B4-BE49-F238E27FC236}">
                <a16:creationId xmlns:a16="http://schemas.microsoft.com/office/drawing/2014/main" id="{53AD2A3C-2639-4BE0-87BB-610FD8865E03}"/>
              </a:ext>
            </a:extLst>
          </p:cNvPr>
          <p:cNvSpPr txBox="1"/>
          <p:nvPr/>
        </p:nvSpPr>
        <p:spPr>
          <a:xfrm>
            <a:off x="581938" y="4329672"/>
            <a:ext cx="3425871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50" b="1" dirty="0">
                <a:solidFill>
                  <a:srgbClr val="1E293B"/>
                </a:solidFill>
                <a:latin typeface="Inter SemiBold"/>
                <a:sym typeface="Montserrat SemiBold"/>
              </a:rPr>
              <a:t>МЭДО и </a:t>
            </a:r>
            <a:r>
              <a:rPr lang="en-US" sz="1650" b="1" dirty="0" err="1">
                <a:solidFill>
                  <a:srgbClr val="1E293B"/>
                </a:solidFill>
                <a:latin typeface="Inter SemiBold"/>
                <a:sym typeface="Montserrat SemiBold"/>
              </a:rPr>
              <a:t>адресные</a:t>
            </a:r>
            <a:r>
              <a:rPr lang="en-US" sz="1650" b="1" dirty="0">
                <a:solidFill>
                  <a:srgbClr val="1E293B"/>
                </a:solidFill>
                <a:latin typeface="Inter SemiBold"/>
                <a:sym typeface="Montserrat SemiBold"/>
              </a:rPr>
              <a:t> </a:t>
            </a:r>
            <a:r>
              <a:rPr lang="en-US" sz="1650" b="1" dirty="0" err="1">
                <a:solidFill>
                  <a:srgbClr val="1E293B"/>
                </a:solidFill>
                <a:latin typeface="Inter SemiBold"/>
                <a:sym typeface="Montserrat SemiBold"/>
              </a:rPr>
              <a:t>справочники</a:t>
            </a:r>
            <a:endParaRPr sz="1650" b="1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34" name="Google Shape;256;p19">
            <a:extLst>
              <a:ext uri="{FF2B5EF4-FFF2-40B4-BE49-F238E27FC236}">
                <a16:creationId xmlns:a16="http://schemas.microsoft.com/office/drawing/2014/main" id="{CB76D5E5-525C-43A6-B476-AA5FC4E8BF0C}"/>
              </a:ext>
            </a:extLst>
          </p:cNvPr>
          <p:cNvSpPr txBox="1"/>
          <p:nvPr/>
        </p:nvSpPr>
        <p:spPr>
          <a:xfrm>
            <a:off x="640710" y="4600574"/>
            <a:ext cx="288779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Полноценная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работа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контуре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МЭДО с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возможностью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регулярной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загрузки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Глобального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адресного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справочника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sz="4000" dirty="0"/>
          </a:p>
        </p:txBody>
      </p:sp>
      <p:pic>
        <p:nvPicPr>
          <p:cNvPr id="35" name="Google Shape;212;p18" descr="image.png">
            <a:extLst>
              <a:ext uri="{FF2B5EF4-FFF2-40B4-BE49-F238E27FC236}">
                <a16:creationId xmlns:a16="http://schemas.microsoft.com/office/drawing/2014/main" id="{76B13211-FC37-4976-84C6-1AFF18CE805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49213" y="3782716"/>
            <a:ext cx="384466" cy="450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220;p18" descr="image.png">
            <a:extLst>
              <a:ext uri="{FF2B5EF4-FFF2-40B4-BE49-F238E27FC236}">
                <a16:creationId xmlns:a16="http://schemas.microsoft.com/office/drawing/2014/main" id="{2D2058F0-77E0-4AA6-9619-403BFA38EF81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87102" y="3902398"/>
            <a:ext cx="174757" cy="184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6963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" descr="image.png">
            <a:extLst>
              <a:ext uri="{FF2B5EF4-FFF2-40B4-BE49-F238E27FC236}">
                <a16:creationId xmlns:a16="http://schemas.microsoft.com/office/drawing/2014/main" id="{6538FED9-C70E-476A-976D-5139874A0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201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450181-9372-446B-B529-516E00ADB62E}"/>
              </a:ext>
            </a:extLst>
          </p:cNvPr>
          <p:cNvSpPr txBox="1"/>
          <p:nvPr/>
        </p:nvSpPr>
        <p:spPr>
          <a:xfrm>
            <a:off x="2500603" y="183893"/>
            <a:ext cx="5171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F172A"/>
                </a:solidFill>
                <a:latin typeface="Inter"/>
              </a:rPr>
              <a:t>ИИ: Чат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04A602-C8BA-423F-A1E2-57A313156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1063981"/>
            <a:ext cx="11868150" cy="3629025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1B4A57F-45FC-4F6C-B8DD-B4BC30E78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ABFC02-5FA9-48CB-948B-981203CBEB05}"/>
              </a:ext>
            </a:extLst>
          </p:cNvPr>
          <p:cNvSpPr txBox="1"/>
          <p:nvPr/>
        </p:nvSpPr>
        <p:spPr>
          <a:xfrm>
            <a:off x="11155815" y="6318120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 dirty="0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FF1BE3-6E24-479D-8912-6B80CD33EC60}"/>
              </a:ext>
            </a:extLst>
          </p:cNvPr>
          <p:cNvSpPr txBox="1"/>
          <p:nvPr/>
        </p:nvSpPr>
        <p:spPr>
          <a:xfrm>
            <a:off x="9898196" y="287596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12" name="Google Shape;272;p20">
            <a:extLst>
              <a:ext uri="{FF2B5EF4-FFF2-40B4-BE49-F238E27FC236}">
                <a16:creationId xmlns:a16="http://schemas.microsoft.com/office/drawing/2014/main" id="{03129904-B462-48F6-B43F-379C563CD18A}"/>
              </a:ext>
            </a:extLst>
          </p:cNvPr>
          <p:cNvSpPr txBox="1"/>
          <p:nvPr/>
        </p:nvSpPr>
        <p:spPr>
          <a:xfrm>
            <a:off x="4011304" y="5252933"/>
            <a:ext cx="3125250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Учитываются права доступа</a:t>
            </a:r>
          </a:p>
        </p:txBody>
      </p:sp>
      <p:sp>
        <p:nvSpPr>
          <p:cNvPr id="13" name="Google Shape;272;p20">
            <a:extLst>
              <a:ext uri="{FF2B5EF4-FFF2-40B4-BE49-F238E27FC236}">
                <a16:creationId xmlns:a16="http://schemas.microsoft.com/office/drawing/2014/main" id="{6E88D366-D5C3-4F3E-8EE7-3753819BF00C}"/>
              </a:ext>
            </a:extLst>
          </p:cNvPr>
          <p:cNvSpPr txBox="1"/>
          <p:nvPr/>
        </p:nvSpPr>
        <p:spPr>
          <a:xfrm>
            <a:off x="2797619" y="4977408"/>
            <a:ext cx="3611532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Можно задать период поиска</a:t>
            </a:r>
          </a:p>
        </p:txBody>
      </p:sp>
      <p:sp>
        <p:nvSpPr>
          <p:cNvPr id="14" name="Google Shape;272;p20">
            <a:extLst>
              <a:ext uri="{FF2B5EF4-FFF2-40B4-BE49-F238E27FC236}">
                <a16:creationId xmlns:a16="http://schemas.microsoft.com/office/drawing/2014/main" id="{3D2B602D-8332-4239-B63D-94DE65F2089D}"/>
              </a:ext>
            </a:extLst>
          </p:cNvPr>
          <p:cNvSpPr txBox="1"/>
          <p:nvPr/>
        </p:nvSpPr>
        <p:spPr>
          <a:xfrm>
            <a:off x="1688086" y="4677624"/>
            <a:ext cx="4274006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Для каждой темы – отдельный диалог</a:t>
            </a:r>
          </a:p>
        </p:txBody>
      </p:sp>
      <p:sp>
        <p:nvSpPr>
          <p:cNvPr id="15" name="Google Shape;272;p20">
            <a:extLst>
              <a:ext uri="{FF2B5EF4-FFF2-40B4-BE49-F238E27FC236}">
                <a16:creationId xmlns:a16="http://schemas.microsoft.com/office/drawing/2014/main" id="{EEFEBAB6-02CF-47B8-B51D-17870971A102}"/>
              </a:ext>
            </a:extLst>
          </p:cNvPr>
          <p:cNvSpPr txBox="1"/>
          <p:nvPr/>
        </p:nvSpPr>
        <p:spPr>
          <a:xfrm>
            <a:off x="4847225" y="5528458"/>
            <a:ext cx="5050971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Показывает список документов - источников</a:t>
            </a:r>
          </a:p>
        </p:txBody>
      </p:sp>
      <p:sp>
        <p:nvSpPr>
          <p:cNvPr id="16" name="Google Shape;272;p20">
            <a:extLst>
              <a:ext uri="{FF2B5EF4-FFF2-40B4-BE49-F238E27FC236}">
                <a16:creationId xmlns:a16="http://schemas.microsoft.com/office/drawing/2014/main" id="{352CB910-9B35-477F-9A73-80D64410F317}"/>
              </a:ext>
            </a:extLst>
          </p:cNvPr>
          <p:cNvSpPr txBox="1"/>
          <p:nvPr/>
        </p:nvSpPr>
        <p:spPr>
          <a:xfrm>
            <a:off x="5962092" y="5803983"/>
            <a:ext cx="5263537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Можно создавать собственные запросы (</a:t>
            </a:r>
            <a:r>
              <a:rPr lang="ru-RU" sz="1600" dirty="0" err="1">
                <a:solidFill>
                  <a:srgbClr val="475467"/>
                </a:solidFill>
                <a:latin typeface="Inter"/>
                <a:ea typeface="Inter"/>
                <a:sym typeface="Inter"/>
              </a:rPr>
              <a:t>промты</a:t>
            </a: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) к ИИ</a:t>
            </a:r>
          </a:p>
        </p:txBody>
      </p:sp>
    </p:spTree>
    <p:extLst>
      <p:ext uri="{BB962C8B-B14F-4D97-AF65-F5344CB8AC3E}">
        <p14:creationId xmlns:p14="http://schemas.microsoft.com/office/powerpoint/2010/main" val="336570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" descr="image.png">
            <a:extLst>
              <a:ext uri="{FF2B5EF4-FFF2-40B4-BE49-F238E27FC236}">
                <a16:creationId xmlns:a16="http://schemas.microsoft.com/office/drawing/2014/main" id="{F9ED1789-06CA-4FC8-B21F-A6DBCABA6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2" descr="image.png">
            <a:extLst>
              <a:ext uri="{FF2B5EF4-FFF2-40B4-BE49-F238E27FC236}">
                <a16:creationId xmlns:a16="http://schemas.microsoft.com/office/drawing/2014/main" id="{BAFF762C-7527-4695-AA44-2D7DC6C00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456" y="1647685"/>
            <a:ext cx="5884433" cy="298395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00050" y="355334"/>
            <a:ext cx="17149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050" dirty="0">
                <a:solidFill>
                  <a:srgbClr val="64748B"/>
                </a:solidFill>
                <a:latin typeface="Inter SemiBold"/>
              </a:rPr>
              <a:t>ОСНОВНАЯ ТЕМА ВЕБИНАРА</a:t>
            </a:r>
            <a:endParaRPr sz="1050" b="0" i="0" u="none" dirty="0">
              <a:solidFill>
                <a:srgbClr val="64748B"/>
              </a:solidFill>
              <a:latin typeface="Inter SemiBold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2C55901-889C-42F5-9488-FF5812192D39}"/>
              </a:ext>
            </a:extLst>
          </p:cNvPr>
          <p:cNvSpPr txBox="1"/>
          <p:nvPr/>
        </p:nvSpPr>
        <p:spPr>
          <a:xfrm>
            <a:off x="1384632" y="820389"/>
            <a:ext cx="10331092" cy="329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lang="ru-RU" sz="3200" b="1" dirty="0">
                <a:solidFill>
                  <a:srgbClr val="0F172A"/>
                </a:solidFill>
                <a:latin typeface="Inter"/>
              </a:rPr>
              <a:t>ИИ в документообороте: «Ассистент встреч» </a:t>
            </a:r>
            <a:endParaRPr sz="3200" b="1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6" name="Picture 2" descr="image.png">
            <a:extLst>
              <a:ext uri="{FF2B5EF4-FFF2-40B4-BE49-F238E27FC236}">
                <a16:creationId xmlns:a16="http://schemas.microsoft.com/office/drawing/2014/main" id="{6358A4F5-E481-442F-B036-A81FA3E6B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095" y="5103191"/>
            <a:ext cx="4061428" cy="89958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2AA86DD-16DF-4D7B-9007-4A0905116045}"/>
              </a:ext>
            </a:extLst>
          </p:cNvPr>
          <p:cNvSpPr txBox="1"/>
          <p:nvPr/>
        </p:nvSpPr>
        <p:spPr>
          <a:xfrm>
            <a:off x="7818720" y="5289973"/>
            <a:ext cx="2460307" cy="1962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275" b="1" i="0" u="none" dirty="0" err="1">
                <a:solidFill>
                  <a:srgbClr val="0F172A"/>
                </a:solidFill>
                <a:latin typeface="Inter"/>
              </a:rPr>
              <a:t>Прибыткин</a:t>
            </a:r>
            <a:r>
              <a:rPr lang="ru-RU" sz="1275" b="1" i="0" u="none" dirty="0">
                <a:solidFill>
                  <a:srgbClr val="0F172A"/>
                </a:solidFill>
                <a:latin typeface="Inter"/>
              </a:rPr>
              <a:t> Павел</a:t>
            </a:r>
            <a:endParaRPr sz="1275" b="1" i="0" u="none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18CDC7F-6637-4989-8516-7C02D7E4C099}"/>
              </a:ext>
            </a:extLst>
          </p:cNvPr>
          <p:cNvSpPr txBox="1"/>
          <p:nvPr/>
        </p:nvSpPr>
        <p:spPr>
          <a:xfrm>
            <a:off x="7818720" y="5480473"/>
            <a:ext cx="2343150" cy="1894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ru-RU" sz="1050" b="0" i="0" u="none" dirty="0">
                <a:solidFill>
                  <a:srgbClr val="64748B"/>
                </a:solidFill>
                <a:latin typeface="Inter"/>
              </a:rPr>
              <a:t>Технический архитектор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, </a:t>
            </a:r>
            <a:r>
              <a:rPr sz="1050" b="0" i="0" u="none" dirty="0" err="1">
                <a:solidFill>
                  <a:srgbClr val="64748B"/>
                </a:solidFill>
                <a:latin typeface="Inter"/>
              </a:rPr>
              <a:t>Фирма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 «1С»</a:t>
            </a:r>
          </a:p>
        </p:txBody>
      </p:sp>
      <p:pic>
        <p:nvPicPr>
          <p:cNvPr id="33" name="Picture 19" descr="image.png">
            <a:extLst>
              <a:ext uri="{FF2B5EF4-FFF2-40B4-BE49-F238E27FC236}">
                <a16:creationId xmlns:a16="http://schemas.microsoft.com/office/drawing/2014/main" id="{3FFF61D1-304B-40AE-BA3E-5909921DB2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8182" y="5390446"/>
            <a:ext cx="180975" cy="2095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7836A98-D4BD-4590-AB25-B3B9F58414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7086" y="1835040"/>
            <a:ext cx="5177827" cy="264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94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C003B-74A0-A220-96F8-E844E9DDF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3FF4266D-B5C2-3397-A8AC-8BFEBBF6C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3E69E196-1A08-00E3-7C44-9EB59080E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7B2FB1-35EA-A3D9-DBA9-98698AF43814}"/>
              </a:ext>
            </a:extLst>
          </p:cNvPr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0" i="0" u="none" noProof="0" dirty="0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E4FAE4-AFF5-BBF5-E02B-0577C0EAC189}"/>
              </a:ext>
            </a:extLst>
          </p:cNvPr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1" i="0" u="none" noProof="0" dirty="0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A0B649-DAAD-1FD0-E456-FA40D07AECFF}"/>
              </a:ext>
            </a:extLst>
          </p:cNvPr>
          <p:cNvSpPr txBox="1"/>
          <p:nvPr/>
        </p:nvSpPr>
        <p:spPr>
          <a:xfrm>
            <a:off x="1384632" y="234899"/>
            <a:ext cx="1057572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noProof="0" dirty="0">
                <a:solidFill>
                  <a:srgbClr val="0F172A"/>
                </a:solidFill>
                <a:latin typeface="Inter"/>
              </a:rPr>
              <a:t>Структура доклада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FC695A92-F693-B501-E6F7-FDF72A7C8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D57444-4AB7-41E3-5D03-49E741FA42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91274"/>
            <a:ext cx="12192000" cy="586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900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7FBD2-F2BF-3236-E521-654EDECA9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2B1BA721-C4CE-04CF-2EE0-D0B2B5F9A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13581D6B-9116-2FD4-EBA8-BD1EC304C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600F59-6C10-7092-6A56-767F6764C8C0}"/>
              </a:ext>
            </a:extLst>
          </p:cNvPr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0" i="0" u="none" noProof="0" dirty="0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2554A1-EC25-E326-FF0A-A48FC459CB02}"/>
              </a:ext>
            </a:extLst>
          </p:cNvPr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1" i="0" u="none" noProof="0" dirty="0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F65B62-FE59-5FA1-2B89-077F4DF9C816}"/>
              </a:ext>
            </a:extLst>
          </p:cNvPr>
          <p:cNvSpPr txBox="1"/>
          <p:nvPr/>
        </p:nvSpPr>
        <p:spPr>
          <a:xfrm>
            <a:off x="1384632" y="234899"/>
            <a:ext cx="1057572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noProof="0" dirty="0">
                <a:solidFill>
                  <a:srgbClr val="0F172A"/>
                </a:solidFill>
                <a:latin typeface="Inter"/>
              </a:rPr>
              <a:t>ИИ: Ассистент встреч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561244D5-E6E7-74F4-4ED1-D3E512BE4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86F102-990A-1090-1B69-620FB619E7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9" y="1007714"/>
            <a:ext cx="12185522" cy="585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05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CD4F6-2AAF-0146-4FAE-2CA8B1FA9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2F090F9B-5C5F-61BD-0632-15F44D45B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814B01D8-BB3C-63F1-6117-58DEF071C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97DCB0-1190-2669-AC32-B2164B7BD122}"/>
              </a:ext>
            </a:extLst>
          </p:cNvPr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0" i="0" u="none" noProof="0" dirty="0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9715DA-5967-8BCA-4425-0759890E464C}"/>
              </a:ext>
            </a:extLst>
          </p:cNvPr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1" i="0" u="none" noProof="0" dirty="0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29DF5D-CA73-8607-E4A2-36996A391499}"/>
              </a:ext>
            </a:extLst>
          </p:cNvPr>
          <p:cNvSpPr txBox="1"/>
          <p:nvPr/>
        </p:nvSpPr>
        <p:spPr>
          <a:xfrm>
            <a:off x="1384632" y="234899"/>
            <a:ext cx="1057572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Схема работы сервиса</a:t>
            </a:r>
            <a:endParaRPr lang="ru-RU" sz="2700" b="1" noProof="0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4BED3C9F-BBC3-494C-FE3B-B6546678C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889064-A8CA-A465-BB42-0EEE95D12A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9" y="1007714"/>
            <a:ext cx="12185522" cy="585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18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4736C-307F-0849-0DBD-B3BBE8356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7A56E8EB-021B-85ED-ADBE-BB0C87FF1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DE0C1CD1-6AA9-B07D-7752-47447DF07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6D9231-6271-B7A3-50C3-889B3FB7CA0B}"/>
              </a:ext>
            </a:extLst>
          </p:cNvPr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0" i="0" u="none" noProof="0" dirty="0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E81177-1846-D6EE-852D-B9F2FF961301}"/>
              </a:ext>
            </a:extLst>
          </p:cNvPr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1" i="0" u="none" noProof="0" dirty="0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84F143-0354-7E1D-DA4D-72A1CC8DB132}"/>
              </a:ext>
            </a:extLst>
          </p:cNvPr>
          <p:cNvSpPr txBox="1"/>
          <p:nvPr/>
        </p:nvSpPr>
        <p:spPr>
          <a:xfrm>
            <a:off x="1384632" y="234899"/>
            <a:ext cx="1057572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Сценарии использования</a:t>
            </a:r>
            <a:endParaRPr lang="ru-RU" sz="2700" b="1" noProof="0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A6D37F1E-BD70-F449-8BEE-A8A83FF3B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57838E-3BA2-2471-F616-BD1FFD3BA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9" y="1007714"/>
            <a:ext cx="12185522" cy="585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56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6FA66-285C-C75D-B73A-249BCFF58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751DC50E-C91A-5C1C-D8EF-DDD127818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70CB8499-8DC2-6706-A11D-BCE98BE00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3DE13F-5556-FF2D-6683-F69BC107F405}"/>
              </a:ext>
            </a:extLst>
          </p:cNvPr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0" i="0" u="none" noProof="0" dirty="0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F65018-C104-1319-546C-8C58898E449B}"/>
              </a:ext>
            </a:extLst>
          </p:cNvPr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1" i="0" u="none" noProof="0" dirty="0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FA22D9-1A6B-7EF7-16C4-968CA7921952}"/>
              </a:ext>
            </a:extLst>
          </p:cNvPr>
          <p:cNvSpPr txBox="1"/>
          <p:nvPr/>
        </p:nvSpPr>
        <p:spPr>
          <a:xfrm>
            <a:off x="1384632" y="234899"/>
            <a:ext cx="1057572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noProof="0" dirty="0">
                <a:solidFill>
                  <a:srgbClr val="0F172A"/>
                </a:solidFill>
                <a:latin typeface="Inter"/>
              </a:rPr>
              <a:t>Интеграционные возможности сервиса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3B095F2C-086F-1742-934C-62DF80FA3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68CD4F-4FC3-8230-C1B8-9E5648C20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53317"/>
            <a:ext cx="12192000" cy="589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88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3830D-5C7B-EE0C-B732-AA35E7D5D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8BEC0300-F612-D888-A263-D8FC1284D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D7462C20-6C3E-976D-2234-1244DFA25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456A3B-D95C-DB7E-FAA7-F22AF63BD1E8}"/>
              </a:ext>
            </a:extLst>
          </p:cNvPr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0" i="0" u="none" noProof="0" dirty="0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C6A383-FBBF-A761-085E-8B0D169A4083}"/>
              </a:ext>
            </a:extLst>
          </p:cNvPr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975" b="1" i="0" u="none" noProof="0" dirty="0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D0F027-053E-5E97-3393-379CB97450D5}"/>
              </a:ext>
            </a:extLst>
          </p:cNvPr>
          <p:cNvSpPr txBox="1"/>
          <p:nvPr/>
        </p:nvSpPr>
        <p:spPr>
          <a:xfrm>
            <a:off x="1384632" y="242593"/>
            <a:ext cx="10575720" cy="41549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Рекомендуемые технические требования</a:t>
            </a:r>
            <a:endParaRPr lang="ru-RU" sz="2700" b="1" noProof="0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8ECEB5B7-B599-358D-77D7-438A07068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A7DEC8-8776-8E6A-F067-EC058DD715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58209"/>
            <a:ext cx="12192000" cy="589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98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7325"/>
            <a:ext cx="3530649" cy="2914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1457325"/>
            <a:ext cx="3530649" cy="29146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1457325"/>
            <a:ext cx="3767704" cy="29146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1733550"/>
            <a:ext cx="533400" cy="533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7725" y="2457450"/>
            <a:ext cx="312710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Inter SemiBold"/>
              </a:rPr>
              <a:t>Органы власти (ОИВ)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725" y="2819400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Федеральные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,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региональные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муниципальные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ведомства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, а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также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их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подведомственные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структуры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учреждения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6974" y="1733550"/>
            <a:ext cx="533400" cy="533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06974" y="2457450"/>
            <a:ext cx="3127109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Inter SemiBold"/>
              </a:rPr>
              <a:t>Многоуровневые структуры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6974" y="3067050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Inter"/>
              </a:rPr>
              <a:t>Крупные организации со сложной иерархией подразделений, где требуется глубокая вложенность задач и процессов контроля.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6224" y="1733550"/>
            <a:ext cx="533400" cy="533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66223" y="2457450"/>
            <a:ext cx="3532775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 dirty="0" err="1">
                <a:solidFill>
                  <a:srgbClr val="1E293B"/>
                </a:solidFill>
                <a:latin typeface="Inter SemiBold"/>
              </a:rPr>
              <a:t>Запрос</a:t>
            </a:r>
            <a:r>
              <a:rPr sz="1650" b="0" i="0" u="none" dirty="0">
                <a:solidFill>
                  <a:srgbClr val="1E293B"/>
                </a:solidFill>
                <a:latin typeface="Inter SemiBold"/>
              </a:rPr>
              <a:t> </a:t>
            </a:r>
            <a:r>
              <a:rPr sz="1650" b="0" i="0" u="none" dirty="0" err="1">
                <a:solidFill>
                  <a:srgbClr val="1E293B"/>
                </a:solidFill>
                <a:latin typeface="Inter SemiBold"/>
              </a:rPr>
              <a:t>на</a:t>
            </a:r>
            <a:r>
              <a:rPr sz="1650" b="0" i="0" u="none" dirty="0">
                <a:solidFill>
                  <a:srgbClr val="1E293B"/>
                </a:solidFill>
                <a:latin typeface="Inter SemiBold"/>
              </a:rPr>
              <a:t> </a:t>
            </a:r>
            <a:r>
              <a:rPr sz="1650" b="0" i="0" u="none" dirty="0" err="1">
                <a:solidFill>
                  <a:srgbClr val="1E293B"/>
                </a:solidFill>
                <a:latin typeface="Inter SemiBold"/>
              </a:rPr>
              <a:t>гибкий</a:t>
            </a:r>
            <a:r>
              <a:rPr sz="1650" b="0" i="0" u="none" dirty="0">
                <a:solidFill>
                  <a:srgbClr val="1E293B"/>
                </a:solidFill>
                <a:latin typeface="Inter SemiBold"/>
              </a:rPr>
              <a:t> АРМ</a:t>
            </a:r>
            <a:r>
              <a:rPr lang="ru-RU" sz="1650" b="0" i="0" u="none" dirty="0">
                <a:solidFill>
                  <a:srgbClr val="1E293B"/>
                </a:solidFill>
                <a:latin typeface="Inter SemiBold"/>
              </a:rPr>
              <a:t> (интерфейс)</a:t>
            </a:r>
            <a:endParaRPr sz="1650" b="0" i="0" u="none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66224" y="2819400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Inter"/>
              </a:rPr>
              <a:t>Организации, которым необходима гибкая адаптация и настройка рабочих столов без привлечения программистов.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125" y="1885950"/>
            <a:ext cx="228600" cy="2286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5087" y="1885950"/>
            <a:ext cx="257175" cy="2286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18624" y="1885950"/>
            <a:ext cx="228600" cy="2286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311334" y="395287"/>
            <a:ext cx="17149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ЦЕЛЕВЫЕ ЗАКАЗЧИКИ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1500" y="75247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ru-RU" sz="2700" b="1" i="0" u="none" dirty="0">
                <a:solidFill>
                  <a:srgbClr val="0F172A"/>
                </a:solidFill>
                <a:latin typeface="Inter"/>
              </a:rPr>
              <a:t>Кому может быть интересно решение?</a:t>
            </a:r>
            <a:endParaRPr sz="2700" b="1" i="0" u="none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33" y="-85339"/>
            <a:ext cx="12192000" cy="6858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81997" y="355333"/>
            <a:ext cx="3945929" cy="161925"/>
          </a:xfrm>
          <a:prstGeom prst="rect">
            <a:avLst/>
          </a:prstGeom>
          <a:noFill/>
        </p:spPr>
        <p:txBody>
          <a:bodyPr wrap="square" lIns="220265" tIns="0" rIns="0" bIns="0" anchor="t">
            <a:spAutoFit/>
          </a:bodyPr>
          <a:lstStyle/>
          <a:p>
            <a:pPr algn="l"/>
            <a:r>
              <a:rPr lang="ru-RU" sz="1050" dirty="0">
                <a:solidFill>
                  <a:srgbClr val="64748B"/>
                </a:solidFill>
                <a:latin typeface="Inter SemiBold"/>
              </a:rPr>
              <a:t>ПРЕДПОСЫЛКИ</a:t>
            </a:r>
            <a:endParaRPr sz="1050" b="0" i="0" u="none" dirty="0">
              <a:solidFill>
                <a:srgbClr val="64748B"/>
              </a:solidFill>
              <a:latin typeface="Inter SemiBold"/>
            </a:endParaRPr>
          </a:p>
        </p:txBody>
      </p:sp>
      <p:sp>
        <p:nvSpPr>
          <p:cNvPr id="6" name="Заголовок 1"/>
          <p:cNvSpPr txBox="1"/>
          <p:nvPr/>
        </p:nvSpPr>
        <p:spPr bwMode="auto">
          <a:xfrm>
            <a:off x="8309032" y="1969544"/>
            <a:ext cx="1844675" cy="73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kern="0" baseline="0" dirty="0">
                <a:ea typeface="Arial" panose="020B0604020202020204" pitchFamily="34" charset="0"/>
              </a:rPr>
              <a:t>В промышленной эксплуатации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с 08.04.2024</a:t>
            </a:r>
          </a:p>
        </p:txBody>
      </p:sp>
      <p:sp>
        <p:nvSpPr>
          <p:cNvPr id="7" name="Заголовок 1"/>
          <p:cNvSpPr txBox="1"/>
          <p:nvPr/>
        </p:nvSpPr>
        <p:spPr bwMode="auto">
          <a:xfrm>
            <a:off x="7075076" y="2637023"/>
            <a:ext cx="1844675" cy="116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kern="0" baseline="0" dirty="0">
                <a:ea typeface="Arial" panose="020B0604020202020204" pitchFamily="34" charset="0"/>
              </a:rPr>
              <a:t>Инф. письмо 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о выпуске 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конфигурации 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№ 34179 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от 27.02.2026</a:t>
            </a:r>
          </a:p>
        </p:txBody>
      </p:sp>
      <p:pic>
        <p:nvPicPr>
          <p:cNvPr id="8" name="Изображение 1">
            <a:extLst>
              <a:ext uri="{FF2B5EF4-FFF2-40B4-BE49-F238E27FC236}">
                <a16:creationId xmlns:a16="http://schemas.microsoft.com/office/drawing/2014/main" id="{6B8F3A02-C549-4416-A1CB-E890DC55F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288" y="1681512"/>
            <a:ext cx="2828506" cy="1630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Изображение 2">
            <a:extLst>
              <a:ext uri="{FF2B5EF4-FFF2-40B4-BE49-F238E27FC236}">
                <a16:creationId xmlns:a16="http://schemas.microsoft.com/office/drawing/2014/main" id="{80DE8738-4625-4D2D-BC7C-E1D8AD98A5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8664" y="1681512"/>
            <a:ext cx="2902140" cy="166214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Стрелка вниз 14"/>
          <p:cNvSpPr/>
          <p:nvPr/>
        </p:nvSpPr>
        <p:spPr>
          <a:xfrm>
            <a:off x="4422877" y="3455819"/>
            <a:ext cx="196850" cy="41338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Стрелка вниз 14"/>
          <p:cNvSpPr/>
          <p:nvPr/>
        </p:nvSpPr>
        <p:spPr>
          <a:xfrm>
            <a:off x="5898512" y="3452799"/>
            <a:ext cx="196850" cy="41338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4E1066-582F-444C-A9BB-7130764079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629" y="2379235"/>
            <a:ext cx="2951843" cy="15909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54CC9A-9542-4141-9886-1F703426E5C3}"/>
              </a:ext>
            </a:extLst>
          </p:cNvPr>
          <p:cNvSpPr txBox="1"/>
          <p:nvPr/>
        </p:nvSpPr>
        <p:spPr>
          <a:xfrm>
            <a:off x="2512108" y="462125"/>
            <a:ext cx="9125936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ru-RU" sz="2700" b="1" dirty="0">
                <a:solidFill>
                  <a:srgbClr val="0F172A"/>
                </a:solidFill>
                <a:latin typeface="Inter"/>
              </a:rPr>
              <a:t>Предпосылки для разработки продукта</a:t>
            </a:r>
            <a:endParaRPr sz="2700" b="1" i="0" u="none" dirty="0">
              <a:solidFill>
                <a:srgbClr val="0F172A"/>
              </a:solidFill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41916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0762E-6 L -1.66667E-6 0.249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48041E-6 L -1.66667E-6 0.249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7325"/>
            <a:ext cx="5381625" cy="1600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248025"/>
            <a:ext cx="5381625" cy="1600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038725"/>
            <a:ext cx="5381625" cy="4953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1695450"/>
            <a:ext cx="5150643" cy="247650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E51C24"/>
                </a:solidFill>
                <a:latin typeface="Inter SemiBold"/>
              </a:rPr>
              <a:t>Текущим пользователям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2019300"/>
            <a:ext cx="490537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Дистрибутив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предоставляется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1" i="0" u="none" dirty="0" err="1">
                <a:solidFill>
                  <a:srgbClr val="475569"/>
                </a:solidFill>
                <a:latin typeface="Inter"/>
              </a:rPr>
              <a:t>бесплатно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наличии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лицензий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«1С:Документооборот 3.0 КОРП»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или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«1С:ДГУ»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действующего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договора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сопровождения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1С:ИТС.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625" y="3486150"/>
            <a:ext cx="5150643" cy="247650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E51C24"/>
                </a:solidFill>
                <a:latin typeface="Inter SemiBold"/>
              </a:rPr>
              <a:t>Для партнеров (NFR)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3810000"/>
            <a:ext cx="490537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Inter"/>
              </a:rPr>
              <a:t>Доступ к NFR-версии продукта открыт автоматически при наличии действующего партнерского договора и подписки на 1С:ИТС.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732" y="5210175"/>
            <a:ext cx="152400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1714500"/>
            <a:ext cx="266700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3505200"/>
            <a:ext cx="266700" cy="2095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75071" y="476250"/>
            <a:ext cx="212913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ДОСТУП К КОНФИГУРАЦИИ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" y="75247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Inter"/>
              </a:rPr>
              <a:t>Условия получения и доступ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620" y="962025"/>
            <a:ext cx="4326360" cy="490380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7325"/>
            <a:ext cx="3530649" cy="3028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1457325"/>
            <a:ext cx="3530649" cy="30289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1457325"/>
            <a:ext cx="3530649" cy="3028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1733550"/>
            <a:ext cx="533400" cy="533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7725" y="2457450"/>
            <a:ext cx="3127109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650" b="0" i="0" u="none" dirty="0">
                <a:solidFill>
                  <a:srgbClr val="1E293B"/>
                </a:solidFill>
                <a:latin typeface="Inter SemiBold"/>
              </a:rPr>
              <a:t>Д</a:t>
            </a:r>
            <a:r>
              <a:rPr sz="1650" b="0" i="0" u="none" dirty="0" err="1">
                <a:solidFill>
                  <a:srgbClr val="1E293B"/>
                </a:solidFill>
                <a:latin typeface="Inter SemiBold"/>
              </a:rPr>
              <a:t>емобаза</a:t>
            </a:r>
            <a:r>
              <a:rPr lang="ru-RU" sz="1650" b="0" i="0" u="none" dirty="0">
                <a:solidFill>
                  <a:srgbClr val="1E293B"/>
                </a:solidFill>
                <a:latin typeface="Inter SemiBold"/>
              </a:rPr>
              <a:t> онлайн</a:t>
            </a:r>
            <a:endParaRPr sz="1650" b="0" i="0" u="none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7725" y="2819400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Протестируйте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полный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функционал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решения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прямо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в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окне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вашего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браузера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без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установки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программного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обеспечения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6974" y="1733550"/>
            <a:ext cx="533400" cy="533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06974" y="2457450"/>
            <a:ext cx="3127109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650" b="0" i="0" u="none" dirty="0">
                <a:solidFill>
                  <a:srgbClr val="1E293B"/>
                </a:solidFill>
                <a:latin typeface="Inter SemiBold"/>
              </a:rPr>
              <a:t>База знаний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6974" y="2819400"/>
            <a:ext cx="2978199" cy="6754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Скачайте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готовые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lang="ru-RU" sz="1200" b="0" i="0" u="none" dirty="0">
                <a:solidFill>
                  <a:srgbClr val="475569"/>
                </a:solidFill>
                <a:latin typeface="Inter"/>
              </a:rPr>
              <a:t>инструкции, сценарии тестирования, ответы на вопросы, полезные ссылки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6224" y="1733550"/>
            <a:ext cx="533400" cy="533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66224" y="2457450"/>
            <a:ext cx="312710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Inter SemiBold"/>
              </a:rPr>
              <a:t>Вендорская поддержка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66224" y="2819400"/>
            <a:ext cx="297819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Мы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оказываем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всестороннюю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помощь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партнерам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заказчикам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на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всех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этапах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запуска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проектов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125" y="1885950"/>
            <a:ext cx="228600" cy="2286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7949" y="1885950"/>
            <a:ext cx="171450" cy="2286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18624" y="1885950"/>
            <a:ext cx="228600" cy="2286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382128" y="395287"/>
            <a:ext cx="165660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ПРОЕКТЫ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1500" y="75247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Тестирование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и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внедрение</a:t>
            </a:r>
            <a:endParaRPr sz="2700" b="1" i="0" u="none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76275" y="4043561"/>
            <a:ext cx="34827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75569"/>
                </a:solidFill>
                <a:latin typeface="Inter"/>
                <a:hlinkClick r:id="rId14"/>
              </a:rPr>
              <a:t>https://presale-demo.pcorp.1c.ru/dm_g1/ru_RU/</a:t>
            </a:r>
            <a:endParaRPr lang="ru-RU" sz="1200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03562" y="4043560"/>
            <a:ext cx="31816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75569"/>
                </a:solidFill>
                <a:latin typeface="Inter"/>
                <a:hlinkClick r:id="rId15"/>
              </a:rPr>
              <a:t>https://disk.yandex.ru/d/_hbQlQn5S7OaJQ</a:t>
            </a:r>
            <a:endParaRPr lang="ru-RU" sz="1200" dirty="0">
              <a:solidFill>
                <a:srgbClr val="4755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85" y="-24472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15778" y="256898"/>
            <a:ext cx="6370074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ЗАВЕРШЕНИЕ ВСТРЕЧИ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592" y="1154373"/>
            <a:ext cx="11601450" cy="7334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i="0" u="none" dirty="0" err="1">
                <a:solidFill>
                  <a:srgbClr val="0F172A"/>
                </a:solidFill>
                <a:latin typeface="Inter"/>
              </a:rPr>
              <a:t>Вопросы</a:t>
            </a:r>
            <a:r>
              <a:rPr sz="4800" i="0" u="none" dirty="0">
                <a:solidFill>
                  <a:srgbClr val="0F172A"/>
                </a:solidFill>
                <a:latin typeface="Inter"/>
              </a:rPr>
              <a:t> и </a:t>
            </a:r>
            <a:r>
              <a:rPr sz="4800" i="0" u="none" dirty="0" err="1">
                <a:solidFill>
                  <a:srgbClr val="0F172A"/>
                </a:solidFill>
                <a:latin typeface="Inter"/>
              </a:rPr>
              <a:t>ответы</a:t>
            </a:r>
            <a:endParaRPr sz="4800" i="0" u="none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715" y="2293144"/>
            <a:ext cx="11049000" cy="6092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 dirty="0" err="1">
                <a:solidFill>
                  <a:srgbClr val="475569"/>
                </a:solidFill>
                <a:latin typeface="Inter"/>
              </a:rPr>
              <a:t>Спасибо</a:t>
            </a:r>
            <a:r>
              <a:rPr sz="16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650" b="0" i="0" u="none" dirty="0" err="1">
                <a:solidFill>
                  <a:srgbClr val="475569"/>
                </a:solidFill>
                <a:latin typeface="Inter"/>
              </a:rPr>
              <a:t>за</a:t>
            </a:r>
            <a:r>
              <a:rPr sz="16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650" b="0" i="0" u="none" dirty="0" err="1">
                <a:solidFill>
                  <a:srgbClr val="475569"/>
                </a:solidFill>
                <a:latin typeface="Inter"/>
              </a:rPr>
              <a:t>внимание</a:t>
            </a:r>
            <a:r>
              <a:rPr sz="1650" b="0" i="0" u="none" dirty="0">
                <a:solidFill>
                  <a:srgbClr val="475569"/>
                </a:solidFill>
                <a:latin typeface="Inter"/>
              </a:rPr>
              <a:t>! </a:t>
            </a:r>
            <a:endParaRPr lang="ru-RU" sz="1650" b="0" i="0" u="none" dirty="0">
              <a:solidFill>
                <a:srgbClr val="475569"/>
              </a:solidFill>
              <a:latin typeface="Inter"/>
            </a:endParaRPr>
          </a:p>
          <a:p>
            <a:pPr algn="ctr">
              <a:lnSpc>
                <a:spcPts val="2475"/>
              </a:lnSpc>
            </a:pPr>
            <a:r>
              <a:rPr sz="1650" b="0" i="0" u="none" dirty="0" err="1">
                <a:solidFill>
                  <a:srgbClr val="475569"/>
                </a:solidFill>
                <a:latin typeface="Inter"/>
              </a:rPr>
              <a:t>Рады</a:t>
            </a:r>
            <a:r>
              <a:rPr sz="16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650" b="0" i="0" u="none" dirty="0" err="1">
                <a:solidFill>
                  <a:srgbClr val="475569"/>
                </a:solidFill>
                <a:latin typeface="Inter"/>
              </a:rPr>
              <a:t>ответить</a:t>
            </a:r>
            <a:r>
              <a:rPr sz="16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650" b="0" i="0" u="none" dirty="0" err="1">
                <a:solidFill>
                  <a:srgbClr val="475569"/>
                </a:solidFill>
                <a:latin typeface="Inter"/>
              </a:rPr>
              <a:t>на</a:t>
            </a:r>
            <a:r>
              <a:rPr sz="16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650" b="0" i="0" u="none" dirty="0" err="1">
                <a:solidFill>
                  <a:srgbClr val="475569"/>
                </a:solidFill>
                <a:latin typeface="Inter"/>
              </a:rPr>
              <a:t>возникшие</a:t>
            </a:r>
            <a:r>
              <a:rPr sz="16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650" b="0" i="0" u="none" dirty="0" err="1">
                <a:solidFill>
                  <a:srgbClr val="475569"/>
                </a:solidFill>
                <a:latin typeface="Inter"/>
              </a:rPr>
              <a:t>вопросы</a:t>
            </a:r>
            <a:r>
              <a:rPr sz="165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32317" y="5115988"/>
            <a:ext cx="57150" cy="1905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200" b="0" i="0" u="none" dirty="0">
                <a:solidFill>
                  <a:srgbClr val="CBD5E1"/>
                </a:solidFill>
                <a:latin typeface="Inter SemiBold"/>
              </a:rPr>
              <a:t>|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15125" y="4602604"/>
            <a:ext cx="752475" cy="1905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endParaRPr sz="1200" b="0" i="0" u="none" dirty="0">
              <a:solidFill>
                <a:srgbClr val="0F172A"/>
              </a:solidFill>
              <a:latin typeface="Inter SemiBold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44EADA88-015D-49AF-95DE-E0BA0BA86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2346" y="3557184"/>
            <a:ext cx="8427308" cy="1898662"/>
          </a:xfrm>
          <a:prstGeom prst="rect">
            <a:avLst/>
          </a:prstGeom>
        </p:spPr>
      </p:pic>
      <p:sp>
        <p:nvSpPr>
          <p:cNvPr id="18" name="TextBox 9">
            <a:extLst>
              <a:ext uri="{FF2B5EF4-FFF2-40B4-BE49-F238E27FC236}">
                <a16:creationId xmlns:a16="http://schemas.microsoft.com/office/drawing/2014/main" id="{9E02726E-0B27-4B44-9E4D-C677470E9333}"/>
              </a:ext>
            </a:extLst>
          </p:cNvPr>
          <p:cNvSpPr txBox="1"/>
          <p:nvPr/>
        </p:nvSpPr>
        <p:spPr>
          <a:xfrm>
            <a:off x="8647480" y="4356811"/>
            <a:ext cx="1261739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b="0" i="0" u="none" dirty="0">
                <a:solidFill>
                  <a:srgbClr val="0F172A"/>
                </a:solidFill>
                <a:latin typeface="Inter SemiBold"/>
              </a:rPr>
              <a:t>boss@1c.ru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72DA290-08B4-40EF-B347-5E7C234018D2}"/>
              </a:ext>
            </a:extLst>
          </p:cNvPr>
          <p:cNvSpPr txBox="1"/>
          <p:nvPr/>
        </p:nvSpPr>
        <p:spPr>
          <a:xfrm>
            <a:off x="2147674" y="4186060"/>
            <a:ext cx="57150" cy="1905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1200" b="0" i="0" u="none" dirty="0">
                <a:solidFill>
                  <a:srgbClr val="CBD5E1"/>
                </a:solidFill>
                <a:latin typeface="Inter SemiBold"/>
              </a:rPr>
              <a:t>|</a:t>
            </a:r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3D6B18F2-64E6-4F79-8BF3-2C1A15F41CBE}"/>
              </a:ext>
            </a:extLst>
          </p:cNvPr>
          <p:cNvSpPr txBox="1"/>
          <p:nvPr/>
        </p:nvSpPr>
        <p:spPr>
          <a:xfrm>
            <a:off x="7332139" y="3564494"/>
            <a:ext cx="752475" cy="1905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1200" b="0" i="0" u="none" dirty="0">
              <a:solidFill>
                <a:srgbClr val="0F172A"/>
              </a:solidFill>
              <a:latin typeface="Inter SemiBold"/>
            </a:endParaRPr>
          </a:p>
        </p:txBody>
      </p:sp>
      <p:pic>
        <p:nvPicPr>
          <p:cNvPr id="22" name="Picture 12">
            <a:extLst>
              <a:ext uri="{FF2B5EF4-FFF2-40B4-BE49-F238E27FC236}">
                <a16:creationId xmlns:a16="http://schemas.microsoft.com/office/drawing/2014/main" id="{72C0E87A-5206-4376-9DA6-82A7F34A66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3954" y="4321550"/>
            <a:ext cx="353200" cy="353200"/>
          </a:xfrm>
          <a:prstGeom prst="rect">
            <a:avLst/>
          </a:prstGeom>
        </p:spPr>
      </p:pic>
      <p:sp>
        <p:nvSpPr>
          <p:cNvPr id="23" name="TextBox 16">
            <a:extLst>
              <a:ext uri="{FF2B5EF4-FFF2-40B4-BE49-F238E27FC236}">
                <a16:creationId xmlns:a16="http://schemas.microsoft.com/office/drawing/2014/main" id="{A15EF818-82A7-4D4B-B549-AA8B149026FD}"/>
              </a:ext>
            </a:extLst>
          </p:cNvPr>
          <p:cNvSpPr txBox="1"/>
          <p:nvPr/>
        </p:nvSpPr>
        <p:spPr>
          <a:xfrm>
            <a:off x="2051633" y="4144726"/>
            <a:ext cx="694202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/>
              <a:t>💬 </a:t>
            </a:r>
            <a:r>
              <a:rPr lang="ru-RU" sz="1500" b="1" dirty="0"/>
              <a:t>ЧАТ в MAX </a:t>
            </a:r>
            <a:r>
              <a:rPr lang="ru-RU" sz="1500" dirty="0"/>
              <a:t>http://vk.cc/d0dMNM (обсуждения и поддержка)</a:t>
            </a:r>
          </a:p>
          <a:p>
            <a:r>
              <a:rPr lang="ru-RU" sz="1500" dirty="0"/>
              <a:t>💬 </a:t>
            </a:r>
            <a:r>
              <a:rPr lang="ru-RU" sz="1500" b="1" dirty="0"/>
              <a:t>Канал в MAX </a:t>
            </a:r>
            <a:r>
              <a:rPr lang="ru-RU" sz="1500" dirty="0"/>
              <a:t>http://vk.cc/d0NLvR (новости и релизы)</a:t>
            </a:r>
          </a:p>
          <a:p>
            <a:r>
              <a:rPr lang="ru-RU" sz="1500" dirty="0"/>
              <a:t>💬 </a:t>
            </a:r>
            <a:r>
              <a:rPr lang="ru-RU" sz="1500" b="1" dirty="0" err="1"/>
              <a:t>Telegram</a:t>
            </a:r>
            <a:r>
              <a:rPr lang="ru-RU" sz="1500" dirty="0"/>
              <a:t> https://t.me/MinDoc_1C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0"/>
            <a:ext cx="12192000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71500" y="2638425"/>
            <a:ext cx="11049000" cy="3810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17" y="3114675"/>
            <a:ext cx="2330983" cy="245204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3405" y="3105150"/>
            <a:ext cx="2132141" cy="2452042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618" y="3105150"/>
            <a:ext cx="2030611" cy="2452042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1457325"/>
            <a:ext cx="70580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Обзор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развития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ключевых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тем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функциональных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блоков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программного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продукта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46837" y="2358280"/>
            <a:ext cx="476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22266" y="3305175"/>
            <a:ext cx="203061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 i="0" u="none" dirty="0">
                <a:solidFill>
                  <a:srgbClr val="E51C24"/>
                </a:solidFill>
                <a:latin typeface="Inter"/>
              </a:rPr>
              <a:t>28.05.2026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500" y="3486150"/>
            <a:ext cx="2132141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>
                <a:solidFill>
                  <a:srgbClr val="0F172A"/>
                </a:solidFill>
                <a:latin typeface="Inter"/>
              </a:rPr>
              <a:t>1С:МинДок: функциональный обзор и гибкая адаптация интерфейса под процессы заказчика</a:t>
            </a:r>
            <a:endParaRPr sz="1200" b="1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6952" y="4500562"/>
            <a:ext cx="2030610" cy="5572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 dirty="0">
                <a:solidFill>
                  <a:srgbClr val="64748B"/>
                </a:solidFill>
                <a:latin typeface="Inter"/>
              </a:rPr>
              <a:t>Функционал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рабочих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столов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пользователей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адаптация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интерфейса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04170" y="3305175"/>
            <a:ext cx="203061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 i="0" u="none" dirty="0">
                <a:solidFill>
                  <a:srgbClr val="E51C24"/>
                </a:solidFill>
                <a:latin typeface="Inter"/>
              </a:rPr>
              <a:t>16.06.2026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53405" y="3486150"/>
            <a:ext cx="213214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>
                <a:solidFill>
                  <a:srgbClr val="0F172A"/>
                </a:solidFill>
                <a:latin typeface="Inter"/>
              </a:rPr>
              <a:t>1С:МинДок: согласование, версии файлов и подписание</a:t>
            </a:r>
            <a:endParaRPr sz="1200" b="1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54936" y="4500562"/>
            <a:ext cx="2030610" cy="5572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Версии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файлов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,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процессы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подписи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многоуровневые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согласователи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1619" y="3305175"/>
            <a:ext cx="203061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 i="0" u="none" dirty="0">
                <a:solidFill>
                  <a:srgbClr val="E51C24"/>
                </a:solidFill>
                <a:latin typeface="Inter"/>
              </a:rPr>
              <a:t>02.07.2026</a:t>
            </a:r>
            <a:endParaRPr sz="900" b="1" i="0" u="none" dirty="0">
              <a:solidFill>
                <a:srgbClr val="E51C24"/>
              </a:solidFill>
              <a:latin typeface="Inter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50854" y="3491984"/>
            <a:ext cx="213214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>
                <a:solidFill>
                  <a:srgbClr val="0F172A"/>
                </a:solidFill>
                <a:latin typeface="Inter"/>
              </a:rPr>
              <a:t>1С:МинДок: резолюции и централизованный контроль</a:t>
            </a:r>
            <a:endParaRPr sz="1200" b="1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1619" y="4500562"/>
            <a:ext cx="203061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Резолюции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централизованный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контроль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поручений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6229" y="1011752"/>
            <a:ext cx="224960" cy="19684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486229" y="314325"/>
            <a:ext cx="2705771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050" dirty="0">
                <a:solidFill>
                  <a:srgbClr val="64748B"/>
                </a:solidFill>
                <a:latin typeface="Inter SemiBold"/>
                <a:sym typeface="Montserrat SemiBold"/>
              </a:rPr>
              <a:t>ПРОШЛОЕ, НАСТОЯЩЕЕ, БУДУЩЕЕ</a:t>
            </a:r>
            <a:endParaRPr lang="ru-RU" sz="1050" dirty="0">
              <a:solidFill>
                <a:srgbClr val="64748B"/>
              </a:solidFill>
              <a:latin typeface="Inter SemiBold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1917" y="103822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Серия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вебинаров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по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1С:МинДок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3623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4361" y="3105151"/>
            <a:ext cx="2076940" cy="245204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6" name="TextBox 35"/>
          <p:cNvSpPr txBox="1"/>
          <p:nvPr/>
        </p:nvSpPr>
        <p:spPr>
          <a:xfrm>
            <a:off x="9826176" y="3473030"/>
            <a:ext cx="201359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 err="1">
                <a:solidFill>
                  <a:srgbClr val="0F172A"/>
                </a:solidFill>
                <a:latin typeface="Inter"/>
              </a:rPr>
              <a:t>ИИ:Ассистент</a:t>
            </a:r>
            <a:r>
              <a:rPr lang="ru-RU" sz="1200" b="1" dirty="0">
                <a:solidFill>
                  <a:srgbClr val="0F172A"/>
                </a:solidFill>
                <a:latin typeface="Inter"/>
              </a:rPr>
              <a:t> встреч</a:t>
            </a:r>
            <a:endParaRPr sz="1200" b="1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837064" y="3286125"/>
            <a:ext cx="203061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050" b="1" dirty="0">
                <a:solidFill>
                  <a:srgbClr val="E51C24"/>
                </a:solidFill>
                <a:latin typeface="Inter"/>
              </a:rPr>
              <a:t>0</a:t>
            </a:r>
            <a:r>
              <a:rPr lang="en-US" sz="1050" b="1" dirty="0">
                <a:solidFill>
                  <a:srgbClr val="E51C24"/>
                </a:solidFill>
                <a:latin typeface="Inter"/>
              </a:rPr>
              <a:t>9</a:t>
            </a:r>
            <a:r>
              <a:rPr sz="1050" b="1" i="0" u="none" dirty="0">
                <a:solidFill>
                  <a:srgbClr val="E51C24"/>
                </a:solidFill>
                <a:latin typeface="Inter"/>
              </a:rPr>
              <a:t>.0</a:t>
            </a:r>
            <a:r>
              <a:rPr lang="ru-RU" sz="1050" b="1" i="0" u="none" dirty="0">
                <a:solidFill>
                  <a:srgbClr val="E51C24"/>
                </a:solidFill>
                <a:latin typeface="Inter"/>
              </a:rPr>
              <a:t>9</a:t>
            </a:r>
            <a:r>
              <a:rPr sz="1050" b="1" i="0" u="none" dirty="0">
                <a:solidFill>
                  <a:srgbClr val="E51C24"/>
                </a:solidFill>
                <a:latin typeface="Inter"/>
              </a:rPr>
              <a:t>.2026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/>
          <a:srcRect/>
          <a:stretch/>
        </p:blipFill>
        <p:spPr bwMode="auto">
          <a:xfrm>
            <a:off x="8303816" y="2405036"/>
            <a:ext cx="471514" cy="4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image.png">
            <a:extLst>
              <a:ext uri="{FF2B5EF4-FFF2-40B4-BE49-F238E27FC236}">
                <a16:creationId xmlns:a16="http://schemas.microsoft.com/office/drawing/2014/main" id="{5C80DD3C-BEDE-476F-A9B0-A13725711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0193" y="3114675"/>
            <a:ext cx="2030611" cy="245204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575034" y="4510281"/>
            <a:ext cx="1918628" cy="3696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Интеллектуальный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поиск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,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выжимки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автоматический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анализ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73503" y="3486150"/>
            <a:ext cx="2132141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 err="1">
                <a:solidFill>
                  <a:srgbClr val="0F172A"/>
                </a:solidFill>
                <a:latin typeface="Inter"/>
              </a:rPr>
              <a:t>ИИ:Чат</a:t>
            </a:r>
            <a:r>
              <a:rPr lang="ru-RU" sz="1200" b="1" dirty="0">
                <a:solidFill>
                  <a:srgbClr val="0F172A"/>
                </a:solidFill>
                <a:latin typeface="Inter"/>
              </a:rPr>
              <a:t> в СЭД </a:t>
            </a:r>
            <a:endParaRPr sz="1200" b="1" i="0" u="none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24268" y="3305175"/>
            <a:ext cx="203061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050" b="1" dirty="0">
                <a:solidFill>
                  <a:srgbClr val="E51C24"/>
                </a:solidFill>
                <a:latin typeface="Inter"/>
              </a:rPr>
              <a:t>11</a:t>
            </a:r>
            <a:r>
              <a:rPr sz="1050" b="1" i="0" u="none" dirty="0">
                <a:solidFill>
                  <a:srgbClr val="E51C24"/>
                </a:solidFill>
                <a:latin typeface="Inter"/>
              </a:rPr>
              <a:t>.0</a:t>
            </a:r>
            <a:r>
              <a:rPr lang="ru-RU" sz="1050" b="1" i="0" u="none" dirty="0">
                <a:solidFill>
                  <a:srgbClr val="E51C24"/>
                </a:solidFill>
                <a:latin typeface="Inter"/>
              </a:rPr>
              <a:t>8</a:t>
            </a:r>
            <a:r>
              <a:rPr sz="1050" b="1" i="0" u="none" dirty="0">
                <a:solidFill>
                  <a:srgbClr val="E51C24"/>
                </a:solidFill>
                <a:latin typeface="Inter"/>
              </a:rPr>
              <a:t>.2026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BE41F7A-F4DF-4385-B09E-B37068DD4F4D}"/>
              </a:ext>
            </a:extLst>
          </p:cNvPr>
          <p:cNvSpPr txBox="1"/>
          <p:nvPr/>
        </p:nvSpPr>
        <p:spPr>
          <a:xfrm>
            <a:off x="8409454" y="2498008"/>
            <a:ext cx="28631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b="1" dirty="0">
                <a:solidFill>
                  <a:srgbClr val="E51C24"/>
                </a:solidFill>
                <a:latin typeface="Inter"/>
              </a:rPr>
              <a:t>04</a:t>
            </a:r>
            <a:endParaRPr b="1" i="0" u="none" dirty="0">
              <a:solidFill>
                <a:srgbClr val="E51C24"/>
              </a:solidFill>
              <a:latin typeface="Inter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1376F4AB-2EB1-4448-B8F4-52A5AF944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/>
        </p:blipFill>
        <p:spPr bwMode="auto">
          <a:xfrm>
            <a:off x="5958015" y="2414813"/>
            <a:ext cx="471514" cy="4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96BBD3D4-0E34-4B56-B8CA-AF3B76440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/>
        </p:blipFill>
        <p:spPr bwMode="auto">
          <a:xfrm>
            <a:off x="3744834" y="2385986"/>
            <a:ext cx="471514" cy="4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9EA5BFC5-C339-4ADE-9E06-88FB6464F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/>
        </p:blipFill>
        <p:spPr bwMode="auto">
          <a:xfrm>
            <a:off x="1401813" y="2369975"/>
            <a:ext cx="471514" cy="4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E88BC810-978A-4C36-A7A6-A7236BCBDBB4}"/>
              </a:ext>
            </a:extLst>
          </p:cNvPr>
          <p:cNvSpPr txBox="1"/>
          <p:nvPr/>
        </p:nvSpPr>
        <p:spPr>
          <a:xfrm>
            <a:off x="3850733" y="2478736"/>
            <a:ext cx="28631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b="1" dirty="0">
                <a:solidFill>
                  <a:srgbClr val="E51C24"/>
                </a:solidFill>
                <a:latin typeface="Inter"/>
              </a:rPr>
              <a:t>02</a:t>
            </a:r>
            <a:endParaRPr b="1" i="0" u="none" dirty="0">
              <a:solidFill>
                <a:srgbClr val="E51C24"/>
              </a:solidFill>
              <a:latin typeface="Inter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25CF57-A342-459E-AC28-D99EBC4E9313}"/>
              </a:ext>
            </a:extLst>
          </p:cNvPr>
          <p:cNvSpPr txBox="1"/>
          <p:nvPr/>
        </p:nvSpPr>
        <p:spPr>
          <a:xfrm>
            <a:off x="6067985" y="2505509"/>
            <a:ext cx="28631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b="1" dirty="0">
                <a:solidFill>
                  <a:srgbClr val="E51C24"/>
                </a:solidFill>
                <a:latin typeface="Inter"/>
              </a:rPr>
              <a:t>03</a:t>
            </a:r>
            <a:endParaRPr b="1" i="0" u="none" dirty="0">
              <a:solidFill>
                <a:srgbClr val="E51C24"/>
              </a:solidFill>
              <a:latin typeface="Inter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20D40BE-3790-4BF9-8463-46675E42A6A9}"/>
              </a:ext>
            </a:extLst>
          </p:cNvPr>
          <p:cNvSpPr txBox="1"/>
          <p:nvPr/>
        </p:nvSpPr>
        <p:spPr>
          <a:xfrm>
            <a:off x="1505516" y="2455733"/>
            <a:ext cx="28631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b="1" dirty="0">
                <a:solidFill>
                  <a:srgbClr val="E51C24"/>
                </a:solidFill>
                <a:latin typeface="Inter"/>
              </a:rPr>
              <a:t>01</a:t>
            </a:r>
            <a:endParaRPr b="1" i="0" u="none" dirty="0">
              <a:solidFill>
                <a:srgbClr val="E51C24"/>
              </a:solidFill>
              <a:latin typeface="Inter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A8F4D88-481B-4EE4-A283-E5C344D60143}"/>
              </a:ext>
            </a:extLst>
          </p:cNvPr>
          <p:cNvSpPr txBox="1"/>
          <p:nvPr/>
        </p:nvSpPr>
        <p:spPr>
          <a:xfrm>
            <a:off x="10750985" y="2453174"/>
            <a:ext cx="286310" cy="276999"/>
          </a:xfrm>
          <a:prstGeom prst="rect">
            <a:avLst/>
          </a:prstGeom>
          <a:solidFill>
            <a:srgbClr val="FF0000"/>
          </a:solidFill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/>
              </a:rPr>
              <a:t>05</a:t>
            </a:r>
            <a:endParaRPr b="1" i="0" u="none" dirty="0">
              <a:solidFill>
                <a:schemeClr val="bg1"/>
              </a:solidFill>
              <a:latin typeface="Inter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83F4F14-BF7C-4F74-887B-FB14726273DC}"/>
              </a:ext>
            </a:extLst>
          </p:cNvPr>
          <p:cNvSpPr txBox="1"/>
          <p:nvPr/>
        </p:nvSpPr>
        <p:spPr>
          <a:xfrm>
            <a:off x="9827526" y="4480341"/>
            <a:ext cx="2030610" cy="667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975" dirty="0">
                <a:solidFill>
                  <a:srgbClr val="64748B"/>
                </a:solidFill>
                <a:latin typeface="Inter"/>
              </a:rPr>
              <a:t>Автоматический разбор переговоров: готовый протокол, аналитика и постановка задач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516"/>
            <a:ext cx="12192000" cy="6858000"/>
          </a:xfrm>
          <a:prstGeom prst="rect">
            <a:avLst/>
          </a:prstGeom>
        </p:spPr>
      </p:pic>
      <p:pic>
        <p:nvPicPr>
          <p:cNvPr id="23" name="Picture 3" descr="image.png">
            <a:extLst>
              <a:ext uri="{FF2B5EF4-FFF2-40B4-BE49-F238E27FC236}">
                <a16:creationId xmlns:a16="http://schemas.microsoft.com/office/drawing/2014/main" id="{9F56BFEC-751E-4447-9596-CCD2FAF7E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849" y="4788901"/>
            <a:ext cx="1562872" cy="1101760"/>
          </a:xfrm>
          <a:prstGeom prst="rect">
            <a:avLst/>
          </a:prstGeom>
        </p:spPr>
      </p:pic>
      <p:pic>
        <p:nvPicPr>
          <p:cNvPr id="19" name="Picture 3" descr="image.png">
            <a:extLst>
              <a:ext uri="{FF2B5EF4-FFF2-40B4-BE49-F238E27FC236}">
                <a16:creationId xmlns:a16="http://schemas.microsoft.com/office/drawing/2014/main" id="{C7E185A5-5E7F-4603-A390-6021F447E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26" y="2922507"/>
            <a:ext cx="1562872" cy="1068053"/>
          </a:xfrm>
          <a:prstGeom prst="rect">
            <a:avLst/>
          </a:prstGeom>
        </p:spPr>
      </p:pic>
      <p:pic>
        <p:nvPicPr>
          <p:cNvPr id="18" name="Picture 3" descr="image.png">
            <a:extLst>
              <a:ext uri="{FF2B5EF4-FFF2-40B4-BE49-F238E27FC236}">
                <a16:creationId xmlns:a16="http://schemas.microsoft.com/office/drawing/2014/main" id="{8256E8B3-6D4B-45C1-8D55-454B9D443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51" y="1262637"/>
            <a:ext cx="1474646" cy="795489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8125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225" y="1446138"/>
            <a:ext cx="1272171" cy="4513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Современный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интерфейс</a:t>
            </a:r>
            <a:endParaRPr sz="1400" b="0" i="0" u="none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8121" y="2958702"/>
            <a:ext cx="1272171" cy="9319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00"/>
              </a:lnSpc>
              <a:spcBef>
                <a:spcPts val="160"/>
              </a:spcBef>
            </a:pPr>
            <a:r>
              <a:rPr lang="ru-RU" altLang="en-US" sz="1400" dirty="0">
                <a:solidFill>
                  <a:srgbClr val="475569"/>
                </a:solidFill>
                <a:latin typeface="Inter"/>
                <a:sym typeface="+mn-ea"/>
              </a:rPr>
              <a:t>Отображаются</a:t>
            </a:r>
            <a:r>
              <a:rPr lang="en-US" sz="1400" dirty="0">
                <a:solidFill>
                  <a:srgbClr val="475569"/>
                </a:solidFill>
                <a:latin typeface="Inter"/>
                <a:sym typeface="+mn-ea"/>
              </a:rPr>
              <a:t> </a:t>
            </a:r>
            <a:r>
              <a:rPr lang="en-US" sz="1400" dirty="0" err="1">
                <a:solidFill>
                  <a:srgbClr val="475569"/>
                </a:solidFill>
                <a:latin typeface="Inter"/>
                <a:sym typeface="+mn-ea"/>
              </a:rPr>
              <a:t>задачи</a:t>
            </a:r>
            <a:r>
              <a:rPr lang="en-US" sz="1400" dirty="0">
                <a:solidFill>
                  <a:srgbClr val="475569"/>
                </a:solidFill>
                <a:latin typeface="Inter"/>
                <a:sym typeface="+mn-ea"/>
              </a:rPr>
              <a:t>, </a:t>
            </a:r>
            <a:r>
              <a:rPr lang="en-US" sz="1400" dirty="0" err="1">
                <a:solidFill>
                  <a:srgbClr val="475569"/>
                </a:solidFill>
                <a:latin typeface="Inter"/>
                <a:sym typeface="+mn-ea"/>
              </a:rPr>
              <a:t>документы</a:t>
            </a:r>
            <a:r>
              <a:rPr lang="en-US" sz="1400" dirty="0">
                <a:solidFill>
                  <a:srgbClr val="475569"/>
                </a:solidFill>
                <a:latin typeface="Inter"/>
                <a:sym typeface="+mn-ea"/>
              </a:rPr>
              <a:t>,</a:t>
            </a:r>
            <a:endParaRPr lang="ru-RU" sz="1400" dirty="0">
              <a:solidFill>
                <a:srgbClr val="475569"/>
              </a:solidFill>
              <a:latin typeface="Inter"/>
              <a:sym typeface="+mn-ea"/>
            </a:endParaRPr>
          </a:p>
          <a:p>
            <a:pPr>
              <a:lnSpc>
                <a:spcPts val="1800"/>
              </a:lnSpc>
              <a:spcBef>
                <a:spcPts val="160"/>
              </a:spcBef>
            </a:pPr>
            <a:r>
              <a:rPr lang="en-US" sz="1400" dirty="0" err="1">
                <a:solidFill>
                  <a:srgbClr val="475569"/>
                </a:solidFill>
                <a:latin typeface="Inter"/>
                <a:sym typeface="+mn-ea"/>
              </a:rPr>
              <a:t>отчеты</a:t>
            </a:r>
            <a:endParaRPr lang="en-US" sz="1400" dirty="0">
              <a:solidFill>
                <a:srgbClr val="475569"/>
              </a:solidFill>
              <a:latin typeface="Inter"/>
              <a:sym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1871" y="4896124"/>
            <a:ext cx="1431578" cy="6821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Гибкая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настройка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без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привлечения</a:t>
            </a:r>
            <a:endParaRPr lang="ru-RU" sz="1400" b="0" i="0" u="none" dirty="0">
              <a:solidFill>
                <a:srgbClr val="475569"/>
              </a:solidFill>
              <a:latin typeface="Inter"/>
            </a:endParaRPr>
          </a:p>
          <a:p>
            <a:pPr algn="l">
              <a:lnSpc>
                <a:spcPts val="1800"/>
              </a:lnSpc>
            </a:pP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программистов</a:t>
            </a:r>
            <a:endParaRPr sz="1200" b="0" i="0" u="none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8663" y="1350366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9775" y="4832770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6089" y="2864757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16945" y="395287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  <a:endParaRPr sz="1050" b="0" i="0" u="none" dirty="0">
              <a:solidFill>
                <a:srgbClr val="64748B"/>
              </a:solidFill>
              <a:latin typeface="Inter SemiBold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2945" y="111982"/>
            <a:ext cx="8388469" cy="623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Эргономика рабочих столов</a:t>
            </a:r>
          </a:p>
          <a:p>
            <a:r>
              <a:rPr lang="ru-RU" sz="1100" b="1" dirty="0">
                <a:solidFill>
                  <a:srgbClr val="0F172A"/>
                </a:solidFill>
                <a:latin typeface="Inter"/>
              </a:rPr>
              <a:t> </a:t>
            </a:r>
            <a:r>
              <a:rPr lang="ru-RU" sz="1350" dirty="0">
                <a:solidFill>
                  <a:srgbClr val="475569"/>
                </a:solidFill>
                <a:latin typeface="Inter"/>
              </a:rPr>
              <a:t>можно настроить рабочий стол под любую роль за короткий срок без привлечения программистов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2" y="5876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333" y="886373"/>
            <a:ext cx="9925421" cy="585449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58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523" y="1476802"/>
            <a:ext cx="2650771" cy="154772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707" y="1639529"/>
            <a:ext cx="2590587" cy="1384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ru-RU" sz="1600" b="0" i="0" u="none" dirty="0">
                <a:solidFill>
                  <a:srgbClr val="475569"/>
                </a:solidFill>
                <a:latin typeface="Inter"/>
              </a:rPr>
              <a:t>Д</a:t>
            </a:r>
            <a:r>
              <a:rPr sz="1600" b="0" i="0" u="none" dirty="0" err="1">
                <a:solidFill>
                  <a:srgbClr val="475569"/>
                </a:solidFill>
                <a:latin typeface="Inter"/>
              </a:rPr>
              <a:t>оработана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600" b="0" i="0" u="none" dirty="0" err="1">
                <a:solidFill>
                  <a:srgbClr val="475569"/>
                </a:solidFill>
                <a:latin typeface="Inter"/>
              </a:rPr>
              <a:t>карточка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600" b="0" i="0" u="none" dirty="0" err="1">
                <a:solidFill>
                  <a:srgbClr val="475569"/>
                </a:solidFill>
                <a:latin typeface="Inter"/>
              </a:rPr>
              <a:t>задач</a:t>
            </a:r>
            <a:r>
              <a:rPr lang="ru-RU" sz="1600" dirty="0">
                <a:solidFill>
                  <a:srgbClr val="475569"/>
                </a:solidFill>
                <a:latin typeface="Inter"/>
              </a:rPr>
              <a:t>:</a:t>
            </a:r>
          </a:p>
          <a:p>
            <a:pPr algn="l">
              <a:lnSpc>
                <a:spcPts val="1800"/>
              </a:lnSpc>
            </a:pPr>
            <a:endParaRPr lang="ru-RU" sz="1600" b="0" i="0" u="none" dirty="0">
              <a:solidFill>
                <a:srgbClr val="475569"/>
              </a:solidFill>
              <a:latin typeface="Inter"/>
            </a:endParaRPr>
          </a:p>
          <a:p>
            <a:pPr algn="l">
              <a:lnSpc>
                <a:spcPts val="1800"/>
              </a:lnSpc>
            </a:pPr>
            <a:r>
              <a:rPr lang="ru-RU" sz="1600" dirty="0">
                <a:solidFill>
                  <a:srgbClr val="475569"/>
                </a:solidFill>
                <a:latin typeface="Inter"/>
              </a:rPr>
              <a:t>добавлены вкладки:</a:t>
            </a:r>
          </a:p>
          <a:p>
            <a:pPr marL="171450" indent="-171450" algn="l">
              <a:lnSpc>
                <a:spcPts val="1800"/>
              </a:lnSpc>
              <a:buFont typeface="Arial" pitchFamily="34" charset="0"/>
              <a:buChar char="•"/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«</a:t>
            </a:r>
            <a:r>
              <a:rPr sz="1600" b="0" i="0" u="none" dirty="0" err="1">
                <a:solidFill>
                  <a:srgbClr val="475569"/>
                </a:solidFill>
                <a:latin typeface="Inter"/>
              </a:rPr>
              <a:t>Обработка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»</a:t>
            </a:r>
            <a:endParaRPr lang="ru-RU" sz="1600" b="0" i="0" u="none" dirty="0">
              <a:solidFill>
                <a:srgbClr val="475569"/>
              </a:solidFill>
              <a:latin typeface="Inter"/>
            </a:endParaRPr>
          </a:p>
          <a:p>
            <a:pPr marL="171450" indent="-171450" algn="l">
              <a:lnSpc>
                <a:spcPts val="1800"/>
              </a:lnSpc>
              <a:buFont typeface="Arial" pitchFamily="34" charset="0"/>
              <a:buChar char="•"/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«</a:t>
            </a:r>
            <a:r>
              <a:rPr lang="ru-RU" sz="1600" b="0" i="0" u="none" dirty="0">
                <a:solidFill>
                  <a:srgbClr val="475569"/>
                </a:solidFill>
                <a:latin typeface="Inter"/>
              </a:rPr>
              <a:t>Ход исполнения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»</a:t>
            </a:r>
            <a:endParaRPr lang="ru-RU" sz="1600" b="0" i="0" u="none" dirty="0">
              <a:solidFill>
                <a:srgbClr val="475569"/>
              </a:solidFill>
              <a:latin typeface="Inter"/>
            </a:endParaRPr>
          </a:p>
          <a:p>
            <a:pPr marL="171450" indent="-171450" algn="l">
              <a:lnSpc>
                <a:spcPts val="1800"/>
              </a:lnSpc>
              <a:buFont typeface="Arial" pitchFamily="34" charset="0"/>
              <a:buChar char="•"/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«</a:t>
            </a:r>
            <a:r>
              <a:rPr lang="ru-RU" sz="1600" b="0" i="0" u="none" dirty="0">
                <a:solidFill>
                  <a:srgbClr val="475569"/>
                </a:solidFill>
                <a:latin typeface="Inter"/>
              </a:rPr>
              <a:t>Связи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22938" y="386223"/>
            <a:ext cx="279201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50755" y="304945"/>
            <a:ext cx="5922606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Эргономика задач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465" y="1538542"/>
            <a:ext cx="8473792" cy="462472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Прямая со стрелкой 24"/>
          <p:cNvCxnSpPr>
            <a:cxnSpLocks/>
          </p:cNvCxnSpPr>
          <p:nvPr/>
        </p:nvCxnSpPr>
        <p:spPr>
          <a:xfrm>
            <a:off x="2219116" y="2434688"/>
            <a:ext cx="1725500" cy="9849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cxnSpLocks/>
          </p:cNvCxnSpPr>
          <p:nvPr/>
        </p:nvCxnSpPr>
        <p:spPr>
          <a:xfrm>
            <a:off x="2267339" y="2807953"/>
            <a:ext cx="1595534" cy="9107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cxnSpLocks/>
          </p:cNvCxnSpPr>
          <p:nvPr/>
        </p:nvCxnSpPr>
        <p:spPr>
          <a:xfrm>
            <a:off x="1384632" y="3024524"/>
            <a:ext cx="2478241" cy="15087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58241" y="433356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6037" y="1260000"/>
            <a:ext cx="116014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Продвинутая работа с файлами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" name="Picture 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5097" y="2382664"/>
            <a:ext cx="3530649" cy="2632464"/>
          </a:xfrm>
          <a:prstGeom prst="rect">
            <a:avLst/>
          </a:prstGeom>
        </p:spPr>
      </p:pic>
      <p:pic>
        <p:nvPicPr>
          <p:cNvPr id="212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1322" y="2624353"/>
            <a:ext cx="533400" cy="533400"/>
          </a:xfrm>
          <a:prstGeom prst="rect">
            <a:avLst/>
          </a:prstGeom>
        </p:spPr>
      </p:pic>
      <p:sp>
        <p:nvSpPr>
          <p:cNvPr id="213" name="TextBox 212"/>
          <p:cNvSpPr txBox="1"/>
          <p:nvPr/>
        </p:nvSpPr>
        <p:spPr>
          <a:xfrm>
            <a:off x="8711322" y="3348253"/>
            <a:ext cx="3127109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 dirty="0" err="1">
                <a:solidFill>
                  <a:srgbClr val="1E293B"/>
                </a:solidFill>
                <a:latin typeface="Inter SemiBold"/>
              </a:rPr>
              <a:t>Мастер</a:t>
            </a:r>
            <a:r>
              <a:rPr sz="1650" b="1" i="0" u="none" dirty="0">
                <a:solidFill>
                  <a:srgbClr val="1E293B"/>
                </a:solidFill>
                <a:latin typeface="Inter SemiBold"/>
              </a:rPr>
              <a:t> </a:t>
            </a:r>
            <a:r>
              <a:rPr lang="ru-RU" sz="1650" b="1" i="0" u="none" dirty="0">
                <a:solidFill>
                  <a:srgbClr val="1E293B"/>
                </a:solidFill>
                <a:latin typeface="Inter SemiBold"/>
              </a:rPr>
              <a:t>наложения </a:t>
            </a:r>
            <a:r>
              <a:rPr sz="1650" b="1" i="0" u="none" dirty="0" err="1">
                <a:solidFill>
                  <a:srgbClr val="1E293B"/>
                </a:solidFill>
                <a:latin typeface="Inter SemiBold"/>
              </a:rPr>
              <a:t>штампов</a:t>
            </a:r>
            <a:endParaRPr sz="1650" b="1" i="0" u="none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8711322" y="3710203"/>
            <a:ext cx="3175783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00"/>
              </a:lnSpc>
            </a:pP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Ручной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режим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для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быстрого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наложения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штампов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визуализации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ЭЦП в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любое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произвольное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место</a:t>
            </a:r>
            <a:r>
              <a:rPr lang="ru-RU"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неформализованных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документов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215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3722" y="2776753"/>
            <a:ext cx="228600" cy="228600"/>
          </a:xfrm>
          <a:prstGeom prst="rect">
            <a:avLst/>
          </a:prstGeom>
        </p:spPr>
      </p:pic>
      <p:pic>
        <p:nvPicPr>
          <p:cNvPr id="216" name="Picture 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0075" y="2355606"/>
            <a:ext cx="3530649" cy="2632464"/>
          </a:xfrm>
          <a:prstGeom prst="rect">
            <a:avLst/>
          </a:prstGeom>
        </p:spPr>
      </p:pic>
      <p:pic>
        <p:nvPicPr>
          <p:cNvPr id="217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3900" y="2597295"/>
            <a:ext cx="533400" cy="533400"/>
          </a:xfrm>
          <a:prstGeom prst="rect">
            <a:avLst/>
          </a:prstGeom>
        </p:spPr>
      </p:pic>
      <p:sp>
        <p:nvSpPr>
          <p:cNvPr id="218" name="TextBox 217"/>
          <p:cNvSpPr txBox="1"/>
          <p:nvPr/>
        </p:nvSpPr>
        <p:spPr>
          <a:xfrm>
            <a:off x="4523900" y="3321195"/>
            <a:ext cx="3406824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650" b="1" i="0" u="none" dirty="0">
                <a:solidFill>
                  <a:srgbClr val="1E293B"/>
                </a:solidFill>
                <a:latin typeface="Inter SemiBold"/>
              </a:rPr>
              <a:t>Расширенный функционал </a:t>
            </a:r>
            <a:r>
              <a:rPr sz="1650" b="1" i="0" u="none" dirty="0">
                <a:solidFill>
                  <a:srgbClr val="1E293B"/>
                </a:solidFill>
                <a:latin typeface="Inter SemiBold"/>
              </a:rPr>
              <a:t>с PDF</a:t>
            </a:r>
          </a:p>
        </p:txBody>
      </p:sp>
      <p:sp>
        <p:nvSpPr>
          <p:cNvPr id="219" name="TextBox 218"/>
          <p:cNvSpPr txBox="1"/>
          <p:nvPr/>
        </p:nvSpPr>
        <p:spPr>
          <a:xfrm>
            <a:off x="4523900" y="3678680"/>
            <a:ext cx="3298139" cy="9064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00"/>
              </a:lnSpc>
            </a:pP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Встроенные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функции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конвертации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,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расконвертации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,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сжатия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,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объединения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отмены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объединения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PDF-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файлов</a:t>
            </a:r>
            <a:r>
              <a:rPr lang="ru-RU" sz="1400" dirty="0">
                <a:solidFill>
                  <a:srgbClr val="475569"/>
                </a:solidFill>
                <a:latin typeface="Inter"/>
              </a:rPr>
              <a:t> (включая стабильную работу на </a:t>
            </a:r>
            <a:r>
              <a:rPr lang="ru-RU" sz="1400" dirty="0" err="1">
                <a:solidFill>
                  <a:srgbClr val="475569"/>
                </a:solidFill>
                <a:latin typeface="Inter"/>
              </a:rPr>
              <a:t>Linux</a:t>
            </a:r>
            <a:r>
              <a:rPr lang="ru-RU" sz="1400" dirty="0">
                <a:solidFill>
                  <a:srgbClr val="475569"/>
                </a:solidFill>
                <a:latin typeface="Inter"/>
              </a:rPr>
              <a:t>).</a:t>
            </a:r>
            <a:endParaRPr sz="1400" dirty="0">
              <a:solidFill>
                <a:srgbClr val="475569"/>
              </a:solidFill>
              <a:latin typeface="Inter"/>
            </a:endParaRPr>
          </a:p>
        </p:txBody>
      </p:sp>
      <p:pic>
        <p:nvPicPr>
          <p:cNvPr id="2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6300" y="2749695"/>
            <a:ext cx="228600" cy="228600"/>
          </a:xfrm>
          <a:prstGeom prst="rect">
            <a:avLst/>
          </a:prstGeom>
        </p:spPr>
      </p:pic>
      <p:pic>
        <p:nvPicPr>
          <p:cNvPr id="222" name="Picture 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502" y="2348128"/>
            <a:ext cx="3692995" cy="2667000"/>
          </a:xfrm>
          <a:prstGeom prst="rect">
            <a:avLst/>
          </a:prstGeom>
        </p:spPr>
      </p:pic>
      <p:pic>
        <p:nvPicPr>
          <p:cNvPr id="227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190" y="2589817"/>
            <a:ext cx="533400" cy="5334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91" y="2724089"/>
            <a:ext cx="316998" cy="283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9" name="TextBox 228"/>
          <p:cNvSpPr txBox="1"/>
          <p:nvPr/>
        </p:nvSpPr>
        <p:spPr>
          <a:xfrm>
            <a:off x="368522" y="3313717"/>
            <a:ext cx="3559975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650" b="1" dirty="0">
                <a:solidFill>
                  <a:srgbClr val="1E293B"/>
                </a:solidFill>
                <a:latin typeface="Inter SemiBold"/>
              </a:rPr>
              <a:t>Умное </a:t>
            </a:r>
            <a:r>
              <a:rPr lang="ru-RU" sz="1650" b="1" dirty="0" err="1">
                <a:solidFill>
                  <a:srgbClr val="1E293B"/>
                </a:solidFill>
                <a:latin typeface="Inter SemiBold"/>
              </a:rPr>
              <a:t>версионирование</a:t>
            </a:r>
            <a:r>
              <a:rPr lang="ru-RU" sz="1650" b="1" dirty="0">
                <a:solidFill>
                  <a:srgbClr val="1E293B"/>
                </a:solidFill>
                <a:latin typeface="Inter SemiBold"/>
              </a:rPr>
              <a:t> файлов</a:t>
            </a:r>
            <a:endParaRPr sz="1650" b="1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418189" y="3684579"/>
            <a:ext cx="3410020" cy="9130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lvl="1">
              <a:lnSpc>
                <a:spcPts val="1800"/>
              </a:lnSpc>
            </a:pPr>
            <a:r>
              <a:rPr lang="ru-RU" sz="1400" dirty="0">
                <a:solidFill>
                  <a:srgbClr val="475569"/>
                </a:solidFill>
                <a:latin typeface="Inter"/>
              </a:rPr>
              <a:t>Автоматическое сохранение версий при </a:t>
            </a:r>
            <a:r>
              <a:rPr lang="ru-RU" sz="1400" dirty="0" err="1">
                <a:solidFill>
                  <a:srgbClr val="475569"/>
                </a:solidFill>
                <a:latin typeface="Inter"/>
              </a:rPr>
              <a:t>редактированиии</a:t>
            </a:r>
            <a:r>
              <a:rPr lang="ru-RU" sz="1400" dirty="0">
                <a:solidFill>
                  <a:srgbClr val="475569"/>
                </a:solidFill>
                <a:latin typeface="Inter"/>
              </a:rPr>
              <a:t> и демонстрация согласующему только версий, которые им необходимы для принятия решений.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" descr="image.png">
            <a:extLst>
              <a:ext uri="{FF2B5EF4-FFF2-40B4-BE49-F238E27FC236}">
                <a16:creationId xmlns:a16="http://schemas.microsoft.com/office/drawing/2014/main" id="{162BD5BA-62A5-447D-A0B8-24DFAF4A7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201"/>
            <a:ext cx="12192000" cy="6858000"/>
          </a:xfrm>
          <a:prstGeom prst="rect">
            <a:avLst/>
          </a:prstGeom>
        </p:spPr>
      </p:pic>
      <p:pic>
        <p:nvPicPr>
          <p:cNvPr id="27" name="Picture 2" descr="image.png">
            <a:extLst>
              <a:ext uri="{FF2B5EF4-FFF2-40B4-BE49-F238E27FC236}">
                <a16:creationId xmlns:a16="http://schemas.microsoft.com/office/drawing/2014/main" id="{881AFD0B-8778-4F5A-AF91-3EF8404A3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557" y="4060897"/>
            <a:ext cx="3381485" cy="779646"/>
          </a:xfrm>
          <a:prstGeom prst="rect">
            <a:avLst/>
          </a:prstGeom>
        </p:spPr>
      </p:pic>
      <p:pic>
        <p:nvPicPr>
          <p:cNvPr id="22" name="Picture 2" descr="image.png">
            <a:extLst>
              <a:ext uri="{FF2B5EF4-FFF2-40B4-BE49-F238E27FC236}">
                <a16:creationId xmlns:a16="http://schemas.microsoft.com/office/drawing/2014/main" id="{96CDDCD2-8A8E-4565-B2D1-7F4CBCBE6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906" y="1486207"/>
            <a:ext cx="3381484" cy="2451340"/>
          </a:xfrm>
          <a:prstGeom prst="rect">
            <a:avLst/>
          </a:prstGeom>
        </p:spPr>
      </p:pic>
      <p:pic>
        <p:nvPicPr>
          <p:cNvPr id="21" name="Picture 2" descr="image.png">
            <a:extLst>
              <a:ext uri="{FF2B5EF4-FFF2-40B4-BE49-F238E27FC236}">
                <a16:creationId xmlns:a16="http://schemas.microsoft.com/office/drawing/2014/main" id="{4FAC6572-A373-41F2-BD97-A4825C986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2776" y="1305082"/>
            <a:ext cx="3530649" cy="2632464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13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52342" y="476249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30852" y="278890"/>
            <a:ext cx="100393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Резолюции</a:t>
            </a:r>
            <a:endParaRPr sz="2700" b="1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Google Shape;272;p20">
            <a:extLst>
              <a:ext uri="{FF2B5EF4-FFF2-40B4-BE49-F238E27FC236}">
                <a16:creationId xmlns:a16="http://schemas.microsoft.com/office/drawing/2014/main" id="{CE2CD254-8CFD-47D0-8792-31FECEF22C75}"/>
              </a:ext>
            </a:extLst>
          </p:cNvPr>
          <p:cNvSpPr txBox="1"/>
          <p:nvPr/>
        </p:nvSpPr>
        <p:spPr>
          <a:xfrm>
            <a:off x="1705768" y="2497570"/>
            <a:ext cx="3133540" cy="1311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1E2430"/>
                </a:solidFill>
                <a:latin typeface="Montserrat SemiBold"/>
                <a:sym typeface="Inter"/>
              </a:rPr>
              <a:t>«Жесткий» процесс:</a:t>
            </a:r>
          </a:p>
          <a:p>
            <a:pPr>
              <a:lnSpc>
                <a:spcPct val="160000"/>
              </a:lnSpc>
            </a:pPr>
            <a:endParaRPr lang="ru-RU" sz="1600" dirty="0">
              <a:solidFill>
                <a:srgbClr val="1E2430"/>
              </a:solidFill>
              <a:latin typeface="Montserrat SemiBold"/>
              <a:sym typeface="Inter"/>
            </a:endParaRPr>
          </a:p>
          <a:p>
            <a:r>
              <a:rPr lang="ru-RU" sz="1600" dirty="0">
                <a:solidFill>
                  <a:srgbClr val="1E2430"/>
                </a:solidFill>
                <a:latin typeface="Montserrat SemiBold"/>
                <a:sym typeface="Inter"/>
              </a:rPr>
              <a:t>- </a:t>
            </a: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Заполнить</a:t>
            </a:r>
            <a:r>
              <a:rPr lang="ru-RU" sz="1600" dirty="0">
                <a:solidFill>
                  <a:srgbClr val="1E2430"/>
                </a:solidFill>
                <a:latin typeface="Montserrat SemiBold"/>
                <a:sym typeface="Inter"/>
              </a:rPr>
              <a:t> </a:t>
            </a: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резолюцию</a:t>
            </a:r>
          </a:p>
          <a:p>
            <a:r>
              <a:rPr lang="ru-RU" sz="1600" dirty="0">
                <a:solidFill>
                  <a:srgbClr val="1E2430"/>
                </a:solidFill>
                <a:latin typeface="Montserrat SemiBold"/>
                <a:sym typeface="Inter"/>
              </a:rPr>
              <a:t>- </a:t>
            </a: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Исполнить</a:t>
            </a:r>
            <a:r>
              <a:rPr lang="ru-RU" sz="1600" dirty="0">
                <a:solidFill>
                  <a:srgbClr val="1E2430"/>
                </a:solidFill>
                <a:latin typeface="Montserrat SemiBold"/>
                <a:sym typeface="Inter"/>
              </a:rPr>
              <a:t> </a:t>
            </a: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резолюцию</a:t>
            </a:r>
          </a:p>
        </p:txBody>
      </p:sp>
      <p:sp>
        <p:nvSpPr>
          <p:cNvPr id="17" name="Google Shape;272;p20">
            <a:extLst>
              <a:ext uri="{FF2B5EF4-FFF2-40B4-BE49-F238E27FC236}">
                <a16:creationId xmlns:a16="http://schemas.microsoft.com/office/drawing/2014/main" id="{00C15E53-AF18-430A-A0AD-01BB872C2123}"/>
              </a:ext>
            </a:extLst>
          </p:cNvPr>
          <p:cNvSpPr txBox="1"/>
          <p:nvPr/>
        </p:nvSpPr>
        <p:spPr>
          <a:xfrm>
            <a:off x="6558935" y="4181331"/>
            <a:ext cx="325510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Настраиваемые печатные формы с иерархией сотрудников</a:t>
            </a:r>
          </a:p>
        </p:txBody>
      </p:sp>
      <p:sp>
        <p:nvSpPr>
          <p:cNvPr id="18" name="Google Shape;271;p20">
            <a:extLst>
              <a:ext uri="{FF2B5EF4-FFF2-40B4-BE49-F238E27FC236}">
                <a16:creationId xmlns:a16="http://schemas.microsoft.com/office/drawing/2014/main" id="{A8A5613C-35B5-4985-A063-A6A04A48C03E}"/>
              </a:ext>
            </a:extLst>
          </p:cNvPr>
          <p:cNvSpPr txBox="1"/>
          <p:nvPr/>
        </p:nvSpPr>
        <p:spPr>
          <a:xfrm>
            <a:off x="2313410" y="1537726"/>
            <a:ext cx="202986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dirty="0">
                <a:solidFill>
                  <a:srgbClr val="1E2430"/>
                </a:solidFill>
                <a:latin typeface="Montserrat"/>
                <a:sym typeface="Montserrat"/>
              </a:rPr>
              <a:t>1С:ДО КОРП</a:t>
            </a:r>
          </a:p>
          <a:p>
            <a:pPr algn="ctr"/>
            <a:r>
              <a:rPr lang="ru-RU" dirty="0">
                <a:solidFill>
                  <a:srgbClr val="1E2430"/>
                </a:solidFill>
                <a:latin typeface="Montserrat"/>
                <a:sym typeface="Montserrat"/>
              </a:rPr>
              <a:t>1С:ДГУ</a:t>
            </a:r>
          </a:p>
          <a:p>
            <a:pPr algn="ctr"/>
            <a:r>
              <a:rPr lang="ru-RU" dirty="0">
                <a:solidFill>
                  <a:srgbClr val="1E2430"/>
                </a:solidFill>
                <a:latin typeface="Montserrat"/>
                <a:sym typeface="Montserrat"/>
              </a:rPr>
              <a:t>1С:МинДок</a:t>
            </a:r>
          </a:p>
        </p:txBody>
      </p:sp>
      <p:sp>
        <p:nvSpPr>
          <p:cNvPr id="19" name="Google Shape;271;p20">
            <a:extLst>
              <a:ext uri="{FF2B5EF4-FFF2-40B4-BE49-F238E27FC236}">
                <a16:creationId xmlns:a16="http://schemas.microsoft.com/office/drawing/2014/main" id="{6E8FA136-AD7C-451E-9DC4-67214B788524}"/>
              </a:ext>
            </a:extLst>
          </p:cNvPr>
          <p:cNvSpPr txBox="1"/>
          <p:nvPr/>
        </p:nvSpPr>
        <p:spPr>
          <a:xfrm>
            <a:off x="7180010" y="1632281"/>
            <a:ext cx="20298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dirty="0">
                <a:solidFill>
                  <a:srgbClr val="1E2430"/>
                </a:solidFill>
                <a:latin typeface="Montserrat"/>
                <a:sym typeface="Montserrat"/>
              </a:rPr>
              <a:t>1С:МинДок</a:t>
            </a:r>
          </a:p>
        </p:txBody>
      </p:sp>
      <p:sp>
        <p:nvSpPr>
          <p:cNvPr id="20" name="Google Shape;272;p20">
            <a:extLst>
              <a:ext uri="{FF2B5EF4-FFF2-40B4-BE49-F238E27FC236}">
                <a16:creationId xmlns:a16="http://schemas.microsoft.com/office/drawing/2014/main" id="{0AC98C67-1DA3-4684-A4A1-51E804D9C5E7}"/>
              </a:ext>
            </a:extLst>
          </p:cNvPr>
          <p:cNvSpPr txBox="1"/>
          <p:nvPr/>
        </p:nvSpPr>
        <p:spPr>
          <a:xfrm>
            <a:off x="6783131" y="2333111"/>
            <a:ext cx="295763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ru-RU" sz="1600" b="1" dirty="0">
                <a:solidFill>
                  <a:srgbClr val="1E2430"/>
                </a:solidFill>
                <a:latin typeface="Montserrat SemiBold"/>
                <a:sym typeface="Inter"/>
              </a:rPr>
              <a:t>Гибкость обработки:</a:t>
            </a:r>
          </a:p>
          <a:p>
            <a:endParaRPr lang="ru-RU" sz="1600" dirty="0">
              <a:solidFill>
                <a:srgbClr val="475467"/>
              </a:solidFill>
              <a:latin typeface="Inter"/>
              <a:ea typeface="Inter"/>
              <a:sym typeface="Inter"/>
            </a:endParaRPr>
          </a:p>
          <a:p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Заполнить резолюцию</a:t>
            </a:r>
          </a:p>
          <a:p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Согласовать резолюцию</a:t>
            </a:r>
          </a:p>
          <a:p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Утвердить резолюцию</a:t>
            </a:r>
          </a:p>
          <a:p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Исполнить резолюцию</a:t>
            </a:r>
          </a:p>
        </p:txBody>
      </p:sp>
      <p:pic>
        <p:nvPicPr>
          <p:cNvPr id="23" name="Picture 11" descr="image.png">
            <a:extLst>
              <a:ext uri="{FF2B5EF4-FFF2-40B4-BE49-F238E27FC236}">
                <a16:creationId xmlns:a16="http://schemas.microsoft.com/office/drawing/2014/main" id="{963001D0-999B-4ED5-BA7A-B8F95A14B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852" y="1530877"/>
            <a:ext cx="533400" cy="533400"/>
          </a:xfrm>
          <a:prstGeom prst="rect">
            <a:avLst/>
          </a:prstGeom>
        </p:spPr>
      </p:pic>
      <p:pic>
        <p:nvPicPr>
          <p:cNvPr id="29" name="Picture 11" descr="image.png">
            <a:extLst>
              <a:ext uri="{FF2B5EF4-FFF2-40B4-BE49-F238E27FC236}">
                <a16:creationId xmlns:a16="http://schemas.microsoft.com/office/drawing/2014/main" id="{B9D50D63-E0D7-4043-8F87-E6A7D4884E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5768" y="1544123"/>
            <a:ext cx="533400" cy="533400"/>
          </a:xfrm>
          <a:prstGeom prst="rect">
            <a:avLst/>
          </a:prstGeom>
        </p:spPr>
      </p:pic>
      <p:pic>
        <p:nvPicPr>
          <p:cNvPr id="30" name="Picture 19" descr="image.png">
            <a:extLst>
              <a:ext uri="{FF2B5EF4-FFF2-40B4-BE49-F238E27FC236}">
                <a16:creationId xmlns:a16="http://schemas.microsoft.com/office/drawing/2014/main" id="{41F6581F-B9B4-4684-815D-45DD96B8E3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3131" y="1680680"/>
            <a:ext cx="228600" cy="228600"/>
          </a:xfrm>
          <a:prstGeom prst="rect">
            <a:avLst/>
          </a:prstGeom>
        </p:spPr>
      </p:pic>
      <p:pic>
        <p:nvPicPr>
          <p:cNvPr id="28" name="Picture 18" descr="image.png">
            <a:extLst>
              <a:ext uri="{FF2B5EF4-FFF2-40B4-BE49-F238E27FC236}">
                <a16:creationId xmlns:a16="http://schemas.microsoft.com/office/drawing/2014/main" id="{CAF2ADD1-33C1-4448-81B7-2EB6BD055B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5088" y="1720482"/>
            <a:ext cx="257175" cy="228600"/>
          </a:xfrm>
          <a:prstGeom prst="rect">
            <a:avLst/>
          </a:prstGeom>
        </p:spPr>
      </p:pic>
      <p:pic>
        <p:nvPicPr>
          <p:cNvPr id="31" name="Picture 2" descr="image.png">
            <a:extLst>
              <a:ext uri="{FF2B5EF4-FFF2-40B4-BE49-F238E27FC236}">
                <a16:creationId xmlns:a16="http://schemas.microsoft.com/office/drawing/2014/main" id="{5B31A1F6-9B9C-4517-91A8-3C7575689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557" y="4958483"/>
            <a:ext cx="3381485" cy="779646"/>
          </a:xfrm>
          <a:prstGeom prst="rect">
            <a:avLst/>
          </a:prstGeom>
        </p:spPr>
      </p:pic>
      <p:sp>
        <p:nvSpPr>
          <p:cNvPr id="32" name="Google Shape;272;p20">
            <a:extLst>
              <a:ext uri="{FF2B5EF4-FFF2-40B4-BE49-F238E27FC236}">
                <a16:creationId xmlns:a16="http://schemas.microsoft.com/office/drawing/2014/main" id="{4D6CFCB3-9A3F-4BBC-A6FF-70AB35C4D24D}"/>
              </a:ext>
            </a:extLst>
          </p:cNvPr>
          <p:cNvSpPr txBox="1"/>
          <p:nvPr/>
        </p:nvSpPr>
        <p:spPr>
          <a:xfrm>
            <a:off x="6558935" y="5078917"/>
            <a:ext cx="325510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Создание дополнительный резолюций</a:t>
            </a:r>
          </a:p>
        </p:txBody>
      </p:sp>
    </p:spTree>
    <p:extLst>
      <p:ext uri="{BB962C8B-B14F-4D97-AF65-F5344CB8AC3E}">
        <p14:creationId xmlns:p14="http://schemas.microsoft.com/office/powerpoint/2010/main" val="302292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" descr="image.png">
            <a:extLst>
              <a:ext uri="{FF2B5EF4-FFF2-40B4-BE49-F238E27FC236}">
                <a16:creationId xmlns:a16="http://schemas.microsoft.com/office/drawing/2014/main" id="{E90C3E3F-CA86-4AD8-8CC4-998B5796F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201"/>
            <a:ext cx="12192000" cy="6858000"/>
          </a:xfrm>
          <a:prstGeom prst="rect">
            <a:avLst/>
          </a:prstGeom>
        </p:spPr>
      </p:pic>
      <p:pic>
        <p:nvPicPr>
          <p:cNvPr id="32" name="Picture 2" descr="image.png">
            <a:extLst>
              <a:ext uri="{FF2B5EF4-FFF2-40B4-BE49-F238E27FC236}">
                <a16:creationId xmlns:a16="http://schemas.microsoft.com/office/drawing/2014/main" id="{98490010-B77B-4F76-83C1-6A68E5623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940" y="1962965"/>
            <a:ext cx="4947595" cy="1153460"/>
          </a:xfrm>
          <a:prstGeom prst="rect">
            <a:avLst/>
          </a:prstGeom>
        </p:spPr>
      </p:pic>
      <p:pic>
        <p:nvPicPr>
          <p:cNvPr id="30" name="Picture 2" descr="image.png">
            <a:extLst>
              <a:ext uri="{FF2B5EF4-FFF2-40B4-BE49-F238E27FC236}">
                <a16:creationId xmlns:a16="http://schemas.microsoft.com/office/drawing/2014/main" id="{397B24AB-9986-47DB-B58E-9C138965C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7" y="1973789"/>
            <a:ext cx="4616282" cy="2897319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13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52342" y="476249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30852" y="278890"/>
            <a:ext cx="100393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Виды контроля</a:t>
            </a:r>
            <a:endParaRPr sz="2700" b="1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Google Shape;271;p20">
            <a:extLst>
              <a:ext uri="{FF2B5EF4-FFF2-40B4-BE49-F238E27FC236}">
                <a16:creationId xmlns:a16="http://schemas.microsoft.com/office/drawing/2014/main" id="{A8A5613C-35B5-4985-A063-A6A04A48C03E}"/>
              </a:ext>
            </a:extLst>
          </p:cNvPr>
          <p:cNvSpPr txBox="1"/>
          <p:nvPr/>
        </p:nvSpPr>
        <p:spPr>
          <a:xfrm>
            <a:off x="1788372" y="982714"/>
            <a:ext cx="273989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dirty="0">
                <a:solidFill>
                  <a:srgbClr val="1E2430"/>
                </a:solidFill>
                <a:latin typeface="Montserrat"/>
                <a:sym typeface="Montserrat"/>
              </a:rPr>
              <a:t>1С:ДО КОРП</a:t>
            </a:r>
          </a:p>
          <a:p>
            <a:pPr algn="ctr"/>
            <a:r>
              <a:rPr lang="ru-RU" dirty="0">
                <a:solidFill>
                  <a:srgbClr val="1E2430"/>
                </a:solidFill>
                <a:latin typeface="Montserrat"/>
                <a:sym typeface="Montserrat"/>
              </a:rPr>
              <a:t>1С:ДГУ</a:t>
            </a:r>
          </a:p>
          <a:p>
            <a:pPr algn="ctr"/>
            <a:r>
              <a:rPr lang="ru-RU" dirty="0">
                <a:solidFill>
                  <a:srgbClr val="1E2430"/>
                </a:solidFill>
                <a:latin typeface="Montserrat"/>
                <a:sym typeface="Montserrat"/>
              </a:rPr>
              <a:t>1С:МинДок</a:t>
            </a:r>
          </a:p>
        </p:txBody>
      </p:sp>
      <p:sp>
        <p:nvSpPr>
          <p:cNvPr id="19" name="Google Shape;271;p20">
            <a:extLst>
              <a:ext uri="{FF2B5EF4-FFF2-40B4-BE49-F238E27FC236}">
                <a16:creationId xmlns:a16="http://schemas.microsoft.com/office/drawing/2014/main" id="{6E8FA136-AD7C-451E-9DC4-67214B788524}"/>
              </a:ext>
            </a:extLst>
          </p:cNvPr>
          <p:cNvSpPr txBox="1"/>
          <p:nvPr/>
        </p:nvSpPr>
        <p:spPr>
          <a:xfrm>
            <a:off x="6655320" y="1246116"/>
            <a:ext cx="277341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dirty="0">
                <a:solidFill>
                  <a:srgbClr val="1E2430"/>
                </a:solidFill>
                <a:latin typeface="Montserrat"/>
                <a:sym typeface="Montserrat"/>
              </a:rPr>
              <a:t>1С:МинДок</a:t>
            </a:r>
          </a:p>
        </p:txBody>
      </p:sp>
      <p:sp>
        <p:nvSpPr>
          <p:cNvPr id="22" name="Google Shape;272;p20">
            <a:extLst>
              <a:ext uri="{FF2B5EF4-FFF2-40B4-BE49-F238E27FC236}">
                <a16:creationId xmlns:a16="http://schemas.microsoft.com/office/drawing/2014/main" id="{756130B8-A35B-4C55-B483-95EB9AE14E2D}"/>
              </a:ext>
            </a:extLst>
          </p:cNvPr>
          <p:cNvSpPr txBox="1"/>
          <p:nvPr/>
        </p:nvSpPr>
        <p:spPr>
          <a:xfrm>
            <a:off x="1468659" y="2088282"/>
            <a:ext cx="2888738" cy="3282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1E2430"/>
                </a:solidFill>
                <a:latin typeface="Montserrat SemiBold"/>
                <a:sym typeface="Inter"/>
              </a:rPr>
              <a:t>Индивидуальный контроль:</a:t>
            </a:r>
          </a:p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документы</a:t>
            </a:r>
          </a:p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задачи</a:t>
            </a:r>
          </a:p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файлы</a:t>
            </a:r>
          </a:p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письма</a:t>
            </a:r>
          </a:p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проекты</a:t>
            </a:r>
          </a:p>
          <a:p>
            <a:pPr>
              <a:lnSpc>
                <a:spcPct val="160000"/>
              </a:lnSpc>
            </a:pPr>
            <a:endParaRPr lang="ru-RU" sz="2133" dirty="0">
              <a:solidFill>
                <a:srgbClr val="1E2430"/>
              </a:solidFill>
              <a:latin typeface="Montserrat SemiBold"/>
              <a:sym typeface="Inter"/>
            </a:endParaRPr>
          </a:p>
        </p:txBody>
      </p:sp>
      <p:sp>
        <p:nvSpPr>
          <p:cNvPr id="23" name="Google Shape;272;p20">
            <a:extLst>
              <a:ext uri="{FF2B5EF4-FFF2-40B4-BE49-F238E27FC236}">
                <a16:creationId xmlns:a16="http://schemas.microsoft.com/office/drawing/2014/main" id="{7D27FE92-9195-4151-9690-F354D58FEDF0}"/>
              </a:ext>
            </a:extLst>
          </p:cNvPr>
          <p:cNvSpPr txBox="1"/>
          <p:nvPr/>
        </p:nvSpPr>
        <p:spPr>
          <a:xfrm>
            <a:off x="6096000" y="2106598"/>
            <a:ext cx="5119396" cy="787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1E2430"/>
                </a:solidFill>
                <a:latin typeface="Montserrat SemiBold"/>
                <a:sym typeface="Inter"/>
              </a:rPr>
              <a:t>Централизованный контроль:</a:t>
            </a:r>
          </a:p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задачи исполнения по пунктам</a:t>
            </a:r>
          </a:p>
        </p:txBody>
      </p:sp>
      <p:sp>
        <p:nvSpPr>
          <p:cNvPr id="27" name="Google Shape;272;p20">
            <a:extLst>
              <a:ext uri="{FF2B5EF4-FFF2-40B4-BE49-F238E27FC236}">
                <a16:creationId xmlns:a16="http://schemas.microsoft.com/office/drawing/2014/main" id="{FF7A712E-3216-4B30-8A0E-BFF097E66D7A}"/>
              </a:ext>
            </a:extLst>
          </p:cNvPr>
          <p:cNvSpPr txBox="1"/>
          <p:nvPr/>
        </p:nvSpPr>
        <p:spPr>
          <a:xfrm>
            <a:off x="1828800" y="5119771"/>
            <a:ext cx="3125250" cy="787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Индивидуальный рабочий стол</a:t>
            </a:r>
          </a:p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«На контроле»</a:t>
            </a:r>
          </a:p>
        </p:txBody>
      </p:sp>
      <p:sp>
        <p:nvSpPr>
          <p:cNvPr id="28" name="Google Shape;272;p20">
            <a:extLst>
              <a:ext uri="{FF2B5EF4-FFF2-40B4-BE49-F238E27FC236}">
                <a16:creationId xmlns:a16="http://schemas.microsoft.com/office/drawing/2014/main" id="{81F19B99-CEEA-4EC6-8D77-2E74494856C0}"/>
              </a:ext>
            </a:extLst>
          </p:cNvPr>
          <p:cNvSpPr txBox="1"/>
          <p:nvPr/>
        </p:nvSpPr>
        <p:spPr>
          <a:xfrm>
            <a:off x="8224935" y="3166277"/>
            <a:ext cx="2407600" cy="787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ru-RU" sz="16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Рабочий стол отдела контроля</a:t>
            </a:r>
          </a:p>
        </p:txBody>
      </p:sp>
      <p:sp>
        <p:nvSpPr>
          <p:cNvPr id="29" name="Выноска: двойная изогнутая линия без границы 28">
            <a:extLst>
              <a:ext uri="{FF2B5EF4-FFF2-40B4-BE49-F238E27FC236}">
                <a16:creationId xmlns:a16="http://schemas.microsoft.com/office/drawing/2014/main" id="{FEACFA3A-EABA-41BA-B216-5F64995D55CC}"/>
              </a:ext>
            </a:extLst>
          </p:cNvPr>
          <p:cNvSpPr/>
          <p:nvPr/>
        </p:nvSpPr>
        <p:spPr>
          <a:xfrm>
            <a:off x="5826056" y="4871108"/>
            <a:ext cx="5029200" cy="1443966"/>
          </a:xfrm>
          <a:prstGeom prst="callout3">
            <a:avLst>
              <a:gd name="adj1" fmla="val -8731"/>
              <a:gd name="adj2" fmla="val 90805"/>
              <a:gd name="adj3" fmla="val -17287"/>
              <a:gd name="adj4" fmla="val 49750"/>
              <a:gd name="adj5" fmla="val -33198"/>
              <a:gd name="adj6" fmla="val 98076"/>
              <a:gd name="adj7" fmla="val -41636"/>
              <a:gd name="adj8" fmla="val 535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60000"/>
              </a:lnSpc>
            </a:pPr>
            <a:r>
              <a:rPr lang="ru-RU" sz="14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Отделов контроля может быть несколько:</a:t>
            </a:r>
          </a:p>
          <a:p>
            <a:pPr>
              <a:lnSpc>
                <a:spcPct val="160000"/>
              </a:lnSpc>
            </a:pPr>
            <a:r>
              <a:rPr lang="ru-RU" sz="14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по организациям (контролируемые лица)</a:t>
            </a:r>
          </a:p>
          <a:p>
            <a:pPr>
              <a:lnSpc>
                <a:spcPct val="160000"/>
              </a:lnSpc>
            </a:pPr>
            <a:r>
              <a:rPr lang="ru-RU" sz="14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- по видам документов</a:t>
            </a:r>
          </a:p>
          <a:p>
            <a:pPr>
              <a:lnSpc>
                <a:spcPct val="160000"/>
              </a:lnSpc>
            </a:pPr>
            <a:r>
              <a:rPr lang="ru-RU" sz="1400" dirty="0">
                <a:solidFill>
                  <a:srgbClr val="475467"/>
                </a:solidFill>
                <a:latin typeface="Inter"/>
                <a:ea typeface="Inter"/>
                <a:sym typeface="Inter"/>
              </a:rPr>
              <a:t>(например, отобрать поручения по обращениям граждан)</a:t>
            </a:r>
          </a:p>
        </p:txBody>
      </p:sp>
      <p:pic>
        <p:nvPicPr>
          <p:cNvPr id="33" name="Picture 13" descr="image.png">
            <a:extLst>
              <a:ext uri="{FF2B5EF4-FFF2-40B4-BE49-F238E27FC236}">
                <a16:creationId xmlns:a16="http://schemas.microsoft.com/office/drawing/2014/main" id="{5F516205-345F-4B8C-8640-42D0EE8822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5642" y="2132108"/>
            <a:ext cx="533400" cy="533400"/>
          </a:xfrm>
          <a:prstGeom prst="rect">
            <a:avLst/>
          </a:prstGeom>
        </p:spPr>
      </p:pic>
      <p:pic>
        <p:nvPicPr>
          <p:cNvPr id="34" name="Picture 17" descr="image.png">
            <a:extLst>
              <a:ext uri="{FF2B5EF4-FFF2-40B4-BE49-F238E27FC236}">
                <a16:creationId xmlns:a16="http://schemas.microsoft.com/office/drawing/2014/main" id="{B6662C91-8F74-4BAC-9A78-FADAFFEE17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8083" y="2249483"/>
            <a:ext cx="228600" cy="228600"/>
          </a:xfrm>
          <a:prstGeom prst="rect">
            <a:avLst/>
          </a:prstGeom>
        </p:spPr>
      </p:pic>
      <p:pic>
        <p:nvPicPr>
          <p:cNvPr id="35" name="Picture 13" descr="image.png">
            <a:extLst>
              <a:ext uri="{FF2B5EF4-FFF2-40B4-BE49-F238E27FC236}">
                <a16:creationId xmlns:a16="http://schemas.microsoft.com/office/drawing/2014/main" id="{60384E90-EF52-4F46-94A5-1270397FB8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4864" y="2184903"/>
            <a:ext cx="533400" cy="533400"/>
          </a:xfrm>
          <a:prstGeom prst="rect">
            <a:avLst/>
          </a:prstGeom>
        </p:spPr>
      </p:pic>
      <p:pic>
        <p:nvPicPr>
          <p:cNvPr id="36" name="Picture 19" descr="image.png">
            <a:extLst>
              <a:ext uri="{FF2B5EF4-FFF2-40B4-BE49-F238E27FC236}">
                <a16:creationId xmlns:a16="http://schemas.microsoft.com/office/drawing/2014/main" id="{9BC32991-3781-4EAA-8E50-2CF0FBEB88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9584" y="2332629"/>
            <a:ext cx="18097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7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8" grpId="0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201"/>
            <a:ext cx="12192000" cy="6858000"/>
          </a:xfrm>
          <a:prstGeom prst="rect">
            <a:avLst/>
          </a:prstGeom>
        </p:spPr>
      </p:pic>
      <p:pic>
        <p:nvPicPr>
          <p:cNvPr id="15" name="Picture 3" descr="image.png">
            <a:extLst>
              <a:ext uri="{FF2B5EF4-FFF2-40B4-BE49-F238E27FC236}">
                <a16:creationId xmlns:a16="http://schemas.microsoft.com/office/drawing/2014/main" id="{4E773C38-C5B4-4B70-B5B9-FBC72CE73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78" y="3871959"/>
            <a:ext cx="2052070" cy="1808127"/>
          </a:xfrm>
          <a:prstGeom prst="rect">
            <a:avLst/>
          </a:prstGeom>
          <a:solidFill>
            <a:srgbClr val="FFF6E5"/>
          </a:solidFill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13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52342" y="476249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30852" y="278890"/>
            <a:ext cx="100393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Централизованный контроль</a:t>
            </a:r>
            <a:endParaRPr sz="2700" b="1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591" y="1474088"/>
            <a:ext cx="2052070" cy="1808127"/>
          </a:xfrm>
          <a:prstGeom prst="rect">
            <a:avLst/>
          </a:prstGeom>
          <a:solidFill>
            <a:srgbClr val="FFF6E5"/>
          </a:solidFill>
        </p:spPr>
      </p:pic>
      <p:sp>
        <p:nvSpPr>
          <p:cNvPr id="35" name="TextBox 34"/>
          <p:cNvSpPr txBox="1"/>
          <p:nvPr/>
        </p:nvSpPr>
        <p:spPr>
          <a:xfrm>
            <a:off x="389549" y="1641872"/>
            <a:ext cx="133350" cy="3273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0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11263" y="4217851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0132" y="1695575"/>
            <a:ext cx="1573558" cy="1374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lvl="1">
              <a:lnSpc>
                <a:spcPts val="1800"/>
              </a:lnSpc>
            </a:pPr>
            <a:r>
              <a:rPr lang="ru-RU" sz="1400" dirty="0">
                <a:solidFill>
                  <a:srgbClr val="475569"/>
                </a:solidFill>
                <a:latin typeface="Inter"/>
              </a:rPr>
              <a:t>Рабочие столы контролеров, гибкий перенос сроков, отмена </a:t>
            </a:r>
          </a:p>
          <a:p>
            <a:pPr marL="0" lvl="1">
              <a:lnSpc>
                <a:spcPts val="1800"/>
              </a:lnSpc>
            </a:pPr>
            <a:r>
              <a:rPr lang="ru-RU" sz="1400" dirty="0">
                <a:solidFill>
                  <a:srgbClr val="475569"/>
                </a:solidFill>
                <a:latin typeface="Inter"/>
              </a:rPr>
              <a:t>и снятие с контроля задач.</a:t>
            </a:r>
          </a:p>
        </p:txBody>
      </p:sp>
      <p:sp>
        <p:nvSpPr>
          <p:cNvPr id="31" name="TextBox 30"/>
          <p:cNvSpPr txBox="1"/>
          <p:nvPr/>
        </p:nvSpPr>
        <p:spPr>
          <a:xfrm flipH="1">
            <a:off x="646663" y="4277679"/>
            <a:ext cx="1657997" cy="9130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Централизованный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мониторинг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контроль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сроков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исполнения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05" y="772847"/>
            <a:ext cx="9478604" cy="5618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10091</TotalTime>
  <Words>1185</Words>
  <Application>Microsoft Office PowerPoint</Application>
  <PresentationFormat>Широкоэкранный</PresentationFormat>
  <Paragraphs>230</Paragraphs>
  <Slides>22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Futura PT Demi</vt:lpstr>
      <vt:lpstr>Inter</vt:lpstr>
      <vt:lpstr>Inter Medium</vt:lpstr>
      <vt:lpstr>Inter SemiBold</vt:lpstr>
      <vt:lpstr>Montserrat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Дима</dc:creator>
  <dc:description>generated using python-pptx</dc:description>
  <cp:lastModifiedBy>Sergey</cp:lastModifiedBy>
  <cp:revision>94</cp:revision>
  <dcterms:created xsi:type="dcterms:W3CDTF">2013-01-27T09:14:16Z</dcterms:created>
  <dcterms:modified xsi:type="dcterms:W3CDTF">2026-09-09T12:17:39Z</dcterms:modified>
</cp:coreProperties>
</file>