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430" r:id="rId2"/>
    <p:sldId id="406" r:id="rId3"/>
    <p:sldId id="409" r:id="rId4"/>
    <p:sldId id="393" r:id="rId5"/>
    <p:sldId id="421" r:id="rId6"/>
    <p:sldId id="402" r:id="rId7"/>
    <p:sldId id="422" r:id="rId8"/>
    <p:sldId id="431" r:id="rId9"/>
    <p:sldId id="392" r:id="rId10"/>
    <p:sldId id="423" r:id="rId11"/>
    <p:sldId id="424" r:id="rId12"/>
    <p:sldId id="427" r:id="rId13"/>
    <p:sldId id="429" r:id="rId14"/>
  </p:sldIdLst>
  <p:sldSz cx="18288000" cy="10287000"/>
  <p:notesSz cx="9866313" cy="673576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ygre" panose="020B0604020202020204" charset="-52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CBFB13-6747-4A78-B5B5-683E4E1CB6B4}">
          <p14:sldIdLst>
            <p14:sldId id="430"/>
            <p14:sldId id="406"/>
            <p14:sldId id="409"/>
            <p14:sldId id="393"/>
            <p14:sldId id="421"/>
            <p14:sldId id="402"/>
            <p14:sldId id="422"/>
            <p14:sldId id="431"/>
            <p14:sldId id="392"/>
            <p14:sldId id="423"/>
            <p14:sldId id="424"/>
            <p14:sldId id="427"/>
            <p14:sldId id="4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Насонова" initials="ЕН" lastIdx="2" clrIdx="0">
    <p:extLst>
      <p:ext uri="{19B8F6BF-5375-455C-9EA6-DF929625EA0E}">
        <p15:presenceInfo xmlns:p15="http://schemas.microsoft.com/office/powerpoint/2012/main" userId="f9cb74be1baabb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97C3DB"/>
    <a:srgbClr val="3888AC"/>
    <a:srgbClr val="F0F0F0"/>
    <a:srgbClr val="2C336D"/>
    <a:srgbClr val="EA9314"/>
    <a:srgbClr val="F9F9F9"/>
    <a:srgbClr val="FEFEFE"/>
    <a:srgbClr val="D9DAD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7" autoAdjust="0"/>
    <p:restoredTop sz="66921" autoAdjust="0"/>
  </p:normalViewPr>
  <p:slideViewPr>
    <p:cSldViewPr>
      <p:cViewPr varScale="1">
        <p:scale>
          <a:sx n="38" d="100"/>
          <a:sy n="38" d="100"/>
        </p:scale>
        <p:origin x="203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2106C-276F-4408-A71E-DEEE56260AEA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AF030-5D13-42D4-A2C9-6258AA56F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0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14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71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0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3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9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6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2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7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8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2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F030-5D13-42D4-A2C9-6258AA56FD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4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o@vic-soft.ru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o@vic-soft.ru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DD1A84-1BA5-4F00-B1BA-A225E106F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4" y="0"/>
            <a:ext cx="18702147" cy="10287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7184A7-85AD-49FF-B4C7-6C7705474094}"/>
              </a:ext>
            </a:extLst>
          </p:cNvPr>
          <p:cNvSpPr/>
          <p:nvPr/>
        </p:nvSpPr>
        <p:spPr>
          <a:xfrm>
            <a:off x="-6724" y="0"/>
            <a:ext cx="18702146" cy="10287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ED7D3-A0A2-DBE2-85A9-7C49EC2473F8}"/>
              </a:ext>
            </a:extLst>
          </p:cNvPr>
          <p:cNvGrpSpPr/>
          <p:nvPr/>
        </p:nvGrpSpPr>
        <p:grpSpPr>
          <a:xfrm>
            <a:off x="-21469" y="3672935"/>
            <a:ext cx="18723616" cy="2941131"/>
            <a:chOff x="-21469" y="3672935"/>
            <a:chExt cx="18723616" cy="2941131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B25D3409-9788-4D83-A512-C06CB237623C}"/>
                </a:ext>
              </a:extLst>
            </p:cNvPr>
            <p:cNvSpPr/>
            <p:nvPr/>
          </p:nvSpPr>
          <p:spPr>
            <a:xfrm>
              <a:off x="0" y="3672935"/>
              <a:ext cx="18702147" cy="2941131"/>
            </a:xfrm>
            <a:prstGeom prst="rect">
              <a:avLst/>
            </a:prstGeom>
            <a:solidFill>
              <a:srgbClr val="D9DADA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FCF012B5-1E4C-48A6-8CB0-96292ACCAD4F}"/>
                </a:ext>
              </a:extLst>
            </p:cNvPr>
            <p:cNvSpPr txBox="1"/>
            <p:nvPr/>
          </p:nvSpPr>
          <p:spPr>
            <a:xfrm>
              <a:off x="-21469" y="3873921"/>
              <a:ext cx="18702146" cy="25391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599"/>
                </a:lnSpc>
                <a:spcBef>
                  <a:spcPct val="0"/>
                </a:spcBef>
              </a:pPr>
              <a:r>
                <a:rPr lang="ru-RU" sz="6000" dirty="0">
                  <a:solidFill>
                    <a:srgbClr val="2C336D"/>
                  </a:solidFill>
                  <a:latin typeface="Cygre" panose="02000503000000000000" pitchFamily="2" charset="-52"/>
                </a:rPr>
                <a:t>Внедрение 1С:Архив 8 в </a:t>
              </a:r>
              <a:endParaRPr lang="en-US" sz="6000" dirty="0">
                <a:solidFill>
                  <a:srgbClr val="2C336D"/>
                </a:solidFill>
                <a:latin typeface="Cygre" panose="02000503000000000000" pitchFamily="2" charset="-52"/>
              </a:endParaRPr>
            </a:p>
            <a:p>
              <a:pPr marL="0" lvl="0" indent="0" algn="ctr">
                <a:lnSpc>
                  <a:spcPts val="6599"/>
                </a:lnSpc>
                <a:spcBef>
                  <a:spcPct val="0"/>
                </a:spcBef>
              </a:pPr>
              <a:r>
                <a:rPr lang="ru-RU" sz="6000" dirty="0">
                  <a:solidFill>
                    <a:srgbClr val="2C336D"/>
                  </a:solidFill>
                  <a:latin typeface="Cygre" panose="02000503000000000000" pitchFamily="2" charset="-52"/>
                </a:rPr>
                <a:t>АО «Ханты-Мансийские городские электрические сети»</a:t>
              </a:r>
              <a:endParaRPr lang="en-US" sz="5499" b="1" u="none" strike="noStrike" dirty="0">
                <a:solidFill>
                  <a:srgbClr val="2C336D"/>
                </a:solidFill>
                <a:latin typeface="Cygre" panose="02000503000000000000" pitchFamily="2" charset="-52"/>
                <a:ea typeface="Racama"/>
                <a:cs typeface="Racama"/>
                <a:sym typeface="Racama"/>
              </a:endParaRPr>
            </a:p>
          </p:txBody>
        </p:sp>
      </p:grpSp>
      <p:sp>
        <p:nvSpPr>
          <p:cNvPr id="8" name="TextBox 19">
            <a:extLst>
              <a:ext uri="{FF2B5EF4-FFF2-40B4-BE49-F238E27FC236}">
                <a16:creationId xmlns:a16="http://schemas.microsoft.com/office/drawing/2014/main" id="{6C05DE51-CBDF-4C5A-89F5-280E3E95CEDB}"/>
              </a:ext>
            </a:extLst>
          </p:cNvPr>
          <p:cNvSpPr txBox="1"/>
          <p:nvPr/>
        </p:nvSpPr>
        <p:spPr>
          <a:xfrm>
            <a:off x="360252" y="8912304"/>
            <a:ext cx="1224280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dirty="0">
                <a:solidFill>
                  <a:srgbClr val="2C336D"/>
                </a:solidFill>
                <a:latin typeface="Cygre" panose="02000503000000000000" pitchFamily="2" charset="-52"/>
              </a:rPr>
              <a:t>Насонова Екатерина </a:t>
            </a:r>
          </a:p>
          <a:p>
            <a:pPr>
              <a:spcBef>
                <a:spcPct val="0"/>
              </a:spcBef>
            </a:pPr>
            <a:r>
              <a:rPr lang="ru-RU" sz="3600" dirty="0">
                <a:solidFill>
                  <a:srgbClr val="2C336D"/>
                </a:solidFill>
                <a:latin typeface="Cygre" panose="02000503000000000000" pitchFamily="2" charset="-52"/>
              </a:rPr>
              <a:t>Руководитель направления Документооборот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F64B49-B124-0D7B-5B73-B787E99682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731" y="228153"/>
            <a:ext cx="1566949" cy="1579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1974C34E-4B46-6571-693B-C7138E35DF49}"/>
              </a:ext>
            </a:extLst>
          </p:cNvPr>
          <p:cNvSpPr txBox="1"/>
          <p:nvPr/>
        </p:nvSpPr>
        <p:spPr>
          <a:xfrm>
            <a:off x="14046200" y="8912304"/>
            <a:ext cx="42418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en-US" sz="3600" dirty="0">
                <a:solidFill>
                  <a:srgbClr val="2C336D"/>
                </a:solidFill>
                <a:latin typeface="Cygre" panose="02000503000000000000" pitchFamily="2" charset="-52"/>
                <a:hlinkClick r:id="rId6"/>
              </a:rPr>
              <a:t>do@vic-soft.ru</a:t>
            </a:r>
            <a:endParaRPr lang="en-US" sz="3600" dirty="0">
              <a:solidFill>
                <a:srgbClr val="2C336D"/>
              </a:solidFill>
              <a:latin typeface="Cygre" panose="02000503000000000000" pitchFamily="2" charset="-52"/>
            </a:endParaRPr>
          </a:p>
          <a:p>
            <a:pPr algn="r">
              <a:spcBef>
                <a:spcPct val="0"/>
              </a:spcBef>
            </a:pPr>
            <a:r>
              <a:rPr lang="en-US" sz="3600" dirty="0">
                <a:solidFill>
                  <a:srgbClr val="2C336D"/>
                </a:solidFill>
                <a:latin typeface="Cygre" panose="02000503000000000000" pitchFamily="2" charset="-52"/>
              </a:rPr>
              <a:t>+7 (950) 046-06-0</a:t>
            </a:r>
            <a:r>
              <a:rPr lang="ru-RU" sz="3600" dirty="0">
                <a:solidFill>
                  <a:srgbClr val="2C336D"/>
                </a:solidFill>
                <a:latin typeface="Cygre" panose="02000503000000000000" pitchFamily="2" charset="-52"/>
              </a:rPr>
              <a:t>8</a:t>
            </a:r>
            <a:endParaRPr lang="en-US" sz="3600" dirty="0">
              <a:solidFill>
                <a:srgbClr val="2C336D"/>
              </a:solidFill>
              <a:latin typeface="Cygre" panose="020005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9681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533D558-3436-4A1F-A820-892E083DE0EA}"/>
              </a:ext>
            </a:extLst>
          </p:cNvPr>
          <p:cNvSpPr txBox="1"/>
          <p:nvPr/>
        </p:nvSpPr>
        <p:spPr>
          <a:xfrm>
            <a:off x="336713" y="4637670"/>
            <a:ext cx="8222484" cy="8863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15000"/>
              </a:lnSpc>
              <a:buClr>
                <a:srgbClr val="EA9314"/>
              </a:buClr>
            </a:pPr>
            <a:r>
              <a:rPr lang="ru-RU" sz="2400" dirty="0">
                <a:latin typeface="Cygre" panose="02000503000000000000" pitchFamily="2" charset="-52"/>
              </a:rPr>
              <a:t>По итогу на хранение передается:</a:t>
            </a:r>
          </a:p>
          <a:p>
            <a:pPr>
              <a:spcAft>
                <a:spcPts val="2400"/>
              </a:spcAft>
              <a:buClr>
                <a:srgbClr val="F39314"/>
              </a:buClr>
            </a:pPr>
            <a:r>
              <a:rPr lang="ru-RU" sz="2400" dirty="0">
                <a:latin typeface="Cygre" panose="02000503000000000000" pitchFamily="2" charset="-52"/>
              </a:rPr>
              <a:t>Внутренние документы, подписанные КЭП – 10 видов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6DB655-E850-45F3-907B-67FCF95D1A7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5204" y="2801243"/>
            <a:ext cx="9316596" cy="4684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3D4BED-8E23-4879-B515-E821AB8554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228153"/>
            <a:ext cx="1661187" cy="1579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62803D0-2FEF-79B2-3560-36F14105A1DF}"/>
              </a:ext>
            </a:extLst>
          </p:cNvPr>
          <p:cNvGrpSpPr/>
          <p:nvPr/>
        </p:nvGrpSpPr>
        <p:grpSpPr>
          <a:xfrm>
            <a:off x="311313" y="2181287"/>
            <a:ext cx="8279521" cy="1279796"/>
            <a:chOff x="17602201" y="3524317"/>
            <a:chExt cx="8279521" cy="1279796"/>
          </a:xfrm>
        </p:grpSpPr>
        <p:sp>
          <p:nvSpPr>
            <p:cNvPr id="3" name="Прямоугольник: скругленные противолежащие углы 2">
              <a:extLst>
                <a:ext uri="{FF2B5EF4-FFF2-40B4-BE49-F238E27FC236}">
                  <a16:creationId xmlns:a16="http://schemas.microsoft.com/office/drawing/2014/main" id="{C05672C8-2038-F94A-91CC-B8E2EDF06A36}"/>
                </a:ext>
              </a:extLst>
            </p:cNvPr>
            <p:cNvSpPr/>
            <p:nvPr/>
          </p:nvSpPr>
          <p:spPr>
            <a:xfrm>
              <a:off x="17602201" y="3538952"/>
              <a:ext cx="392704" cy="1265161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: скругленные противолежащие углы 4">
              <a:extLst>
                <a:ext uri="{FF2B5EF4-FFF2-40B4-BE49-F238E27FC236}">
                  <a16:creationId xmlns:a16="http://schemas.microsoft.com/office/drawing/2014/main" id="{829C820F-137A-1389-0774-076D19E85F6F}"/>
                </a:ext>
              </a:extLst>
            </p:cNvPr>
            <p:cNvSpPr/>
            <p:nvPr/>
          </p:nvSpPr>
          <p:spPr>
            <a:xfrm>
              <a:off x="17742896" y="3524317"/>
              <a:ext cx="392704" cy="127979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5F72C0-0BC1-EB82-90D4-7098460640F5}"/>
                </a:ext>
              </a:extLst>
            </p:cNvPr>
            <p:cNvSpPr txBox="1"/>
            <p:nvPr/>
          </p:nvSpPr>
          <p:spPr>
            <a:xfrm>
              <a:off x="17798553" y="3618612"/>
              <a:ext cx="808316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Интеграция 1С: Зарплата и Управление персоналом 8 и 1С:Архив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DDA51D6-EC9B-06C2-F62A-E3BFF542D41E}"/>
              </a:ext>
            </a:extLst>
          </p:cNvPr>
          <p:cNvSpPr txBox="1"/>
          <p:nvPr/>
        </p:nvSpPr>
        <p:spPr>
          <a:xfrm>
            <a:off x="336713" y="6058115"/>
            <a:ext cx="4511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Табель рабочего времени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Больничный лист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6-НДФЛ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РСВ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ЕФС-1 ДСВ</a:t>
            </a:r>
            <a:endParaRPr lang="ru-RU" sz="1800" dirty="0">
              <a:latin typeface="Cygre" panose="02000503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056C4-FA86-5000-D318-4B9A24C11118}"/>
              </a:ext>
            </a:extLst>
          </p:cNvPr>
          <p:cNvSpPr txBox="1"/>
          <p:nvPr/>
        </p:nvSpPr>
        <p:spPr>
          <a:xfrm>
            <a:off x="5114552" y="6058115"/>
            <a:ext cx="4800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ЕФС-1 НС и ПЗ</a:t>
            </a:r>
          </a:p>
          <a:p>
            <a:pPr marL="342900" lvl="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ЕФС-1 раздел 1.1</a:t>
            </a:r>
          </a:p>
          <a:p>
            <a:pPr marL="342900" lvl="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Перс. сведения о физических лицах</a:t>
            </a:r>
          </a:p>
          <a:p>
            <a:pPr marL="342900" lvl="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ЕФС-1 1.2 стаж.</a:t>
            </a:r>
          </a:p>
        </p:txBody>
      </p:sp>
    </p:spTree>
    <p:extLst>
      <p:ext uri="{BB962C8B-B14F-4D97-AF65-F5344CB8AC3E}">
        <p14:creationId xmlns:p14="http://schemas.microsoft.com/office/powerpoint/2010/main" val="102550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533D558-3436-4A1F-A820-892E083DE0EA}"/>
              </a:ext>
            </a:extLst>
          </p:cNvPr>
          <p:cNvSpPr txBox="1"/>
          <p:nvPr/>
        </p:nvSpPr>
        <p:spPr>
          <a:xfrm>
            <a:off x="331096" y="4666714"/>
            <a:ext cx="8571604" cy="42780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Типовой функционал интеграции систем</a:t>
            </a:r>
          </a:p>
          <a:p>
            <a:pPr marL="342900" indent="-342900" algn="just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Дополнительно разработаны:</a:t>
            </a:r>
          </a:p>
          <a:p>
            <a:pPr marL="800100" lvl="1" indent="-342900" algn="just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механизм копирования файлов в документ «Отчеты архив» конфигурации 1С:БСО 8 из связанного документа конфигурации 1С:ДО 8</a:t>
            </a:r>
          </a:p>
          <a:p>
            <a:pPr marL="800100" lvl="1" indent="-342900" algn="just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механизм подписания документов в 1С:ДО 8 с помощью ПЭП</a:t>
            </a:r>
          </a:p>
          <a:p>
            <a:pPr marL="800100" lvl="1" indent="-342900" algn="just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Cygre" panose="02000503000000000000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082516-A8FB-480E-9E46-CCF648F56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r="31550"/>
          <a:stretch/>
        </p:blipFill>
        <p:spPr>
          <a:xfrm>
            <a:off x="10439400" y="0"/>
            <a:ext cx="7848600" cy="10287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51764-319E-446B-A8A3-AC44CF1114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228153"/>
            <a:ext cx="1661187" cy="1579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17171C8-767F-FD28-15D7-F79E1A1A14A0}"/>
              </a:ext>
            </a:extLst>
          </p:cNvPr>
          <p:cNvGrpSpPr/>
          <p:nvPr/>
        </p:nvGrpSpPr>
        <p:grpSpPr>
          <a:xfrm>
            <a:off x="311313" y="2181287"/>
            <a:ext cx="8279521" cy="1279796"/>
            <a:chOff x="17602201" y="3524317"/>
            <a:chExt cx="8279521" cy="1279796"/>
          </a:xfrm>
        </p:grpSpPr>
        <p:sp>
          <p:nvSpPr>
            <p:cNvPr id="3" name="Прямоугольник: скругленные противолежащие углы 2">
              <a:extLst>
                <a:ext uri="{FF2B5EF4-FFF2-40B4-BE49-F238E27FC236}">
                  <a16:creationId xmlns:a16="http://schemas.microsoft.com/office/drawing/2014/main" id="{14F27F6C-619D-38EF-AE96-CDCCB8E3A1D5}"/>
                </a:ext>
              </a:extLst>
            </p:cNvPr>
            <p:cNvSpPr/>
            <p:nvPr/>
          </p:nvSpPr>
          <p:spPr>
            <a:xfrm>
              <a:off x="17602201" y="3538952"/>
              <a:ext cx="392704" cy="1265161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: скругленные противолежащие углы 4">
              <a:extLst>
                <a:ext uri="{FF2B5EF4-FFF2-40B4-BE49-F238E27FC236}">
                  <a16:creationId xmlns:a16="http://schemas.microsoft.com/office/drawing/2014/main" id="{450241FF-6778-5764-7113-A1F635B31DA4}"/>
                </a:ext>
              </a:extLst>
            </p:cNvPr>
            <p:cNvSpPr/>
            <p:nvPr/>
          </p:nvSpPr>
          <p:spPr>
            <a:xfrm>
              <a:off x="17742896" y="3524317"/>
              <a:ext cx="392704" cy="127979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12D64-A39E-42DB-BC69-469F3BDDCF71}"/>
                </a:ext>
              </a:extLst>
            </p:cNvPr>
            <p:cNvSpPr txBox="1"/>
            <p:nvPr/>
          </p:nvSpPr>
          <p:spPr>
            <a:xfrm>
              <a:off x="17798553" y="3618612"/>
              <a:ext cx="808316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Интеграция 1С:Документооборот 8</a:t>
              </a:r>
            </a:p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и 1С:Архив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89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171221-F661-4BF1-833B-8921BD2A840E}"/>
              </a:ext>
            </a:extLst>
          </p:cNvPr>
          <p:cNvSpPr/>
          <p:nvPr/>
        </p:nvSpPr>
        <p:spPr>
          <a:xfrm>
            <a:off x="0" y="4305300"/>
            <a:ext cx="9296400" cy="37061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BAA1408-39A6-4F4A-ACBC-928D5EB4E74D}"/>
              </a:ext>
            </a:extLst>
          </p:cNvPr>
          <p:cNvSpPr/>
          <p:nvPr/>
        </p:nvSpPr>
        <p:spPr>
          <a:xfrm>
            <a:off x="9339531" y="-571500"/>
            <a:ext cx="8991600" cy="10858500"/>
          </a:xfrm>
          <a:prstGeom prst="rect">
            <a:avLst/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ru-RU" sz="1800" dirty="0">
              <a:solidFill>
                <a:schemeClr val="tx1"/>
              </a:solidFill>
              <a:latin typeface="Cygre" panose="02000503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4BF92-D8F4-457E-88B1-A06EA5EB56DA}"/>
              </a:ext>
            </a:extLst>
          </p:cNvPr>
          <p:cNvSpPr txBox="1"/>
          <p:nvPr/>
        </p:nvSpPr>
        <p:spPr>
          <a:xfrm>
            <a:off x="9594687" y="339082"/>
            <a:ext cx="8382000" cy="965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Реализован механизм передачи из управленческих систем (1С:БСО 8, 1С:ЗУП 8) и ЭДО на долговременное хранение важных документов.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2400" b="0" i="0" dirty="0">
              <a:effectLst/>
              <a:latin typeface="Cygre" panose="020B0604020202020204" charset="-52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Поиск информации стал </a:t>
            </a:r>
            <a:r>
              <a:rPr lang="ru-RU" sz="2400" b="1" dirty="0">
                <a:latin typeface="Cygre" panose="020B0604020202020204" charset="-52"/>
              </a:rPr>
              <a:t>на 50–70% быстрее </a:t>
            </a:r>
            <a:r>
              <a:rPr lang="ru-RU" sz="2400" dirty="0">
                <a:latin typeface="Cygre" panose="020B0604020202020204" charset="-52"/>
              </a:rPr>
              <a:t>(с часов до секунд/минут). 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Cygre" panose="020B0604020202020204" charset="-52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Хранение данных стало </a:t>
            </a:r>
            <a:r>
              <a:rPr lang="ru-RU" sz="2400" b="1" dirty="0">
                <a:latin typeface="Cygre" panose="020B0604020202020204" charset="-52"/>
              </a:rPr>
              <a:t>на 70–80% безопаснее </a:t>
            </a:r>
            <a:r>
              <a:rPr lang="ru-RU" sz="2400" dirty="0">
                <a:latin typeface="Cygre" panose="020B0604020202020204" charset="-52"/>
              </a:rPr>
              <a:t>(ролевой доступ, шифрование, аудит, резервное копирование). 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Cygre" panose="020B0604020202020204" charset="-52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Трудозатраты на поиск, сортировку и обработку документов </a:t>
            </a:r>
            <a:r>
              <a:rPr lang="ru-RU" sz="2400" b="1" dirty="0">
                <a:latin typeface="Cygre" panose="020B0604020202020204" charset="-52"/>
              </a:rPr>
              <a:t>сократились на 50–65%.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Cygre" panose="020B0604020202020204" charset="-52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latin typeface="Cygre" panose="020B0604020202020204" charset="-52"/>
              </a:rPr>
              <a:t>Полностью устранены риски потерь/повреждений </a:t>
            </a:r>
            <a:r>
              <a:rPr lang="ru-RU" sz="2400" dirty="0">
                <a:latin typeface="Cygre" panose="020B0604020202020204" charset="-52"/>
              </a:rPr>
              <a:t>бумажных носителей. </a:t>
            </a:r>
          </a:p>
          <a:p>
            <a:pPr>
              <a:buClr>
                <a:schemeClr val="tx2"/>
              </a:buClr>
            </a:pPr>
            <a:endParaRPr lang="ru-RU" sz="2400" b="1" dirty="0">
              <a:latin typeface="Cygre" panose="020B0604020202020204" charset="-52"/>
            </a:endParaRPr>
          </a:p>
          <a:p>
            <a:pPr>
              <a:buClr>
                <a:schemeClr val="tx2"/>
              </a:buClr>
            </a:pPr>
            <a:r>
              <a:rPr lang="ru-RU" sz="2400" b="1" dirty="0">
                <a:latin typeface="Cygre" panose="020B0604020202020204" charset="-52"/>
              </a:rPr>
              <a:t>Уникальность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Cygre" panose="020B0604020202020204" charset="-52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Реализована функция массовой отправки документов по периодам из 1С:БСО 8  в 1С:Архив 8.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Cygre" panose="020B0604020202020204" charset="-52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B0604020202020204" charset="-52"/>
              </a:rPr>
              <a:t>Расширен состав внутренних документов организации для маршрутизации и подписания с помощью внутреннего ЭДО.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94014-4828-3588-02DA-A2659BC0BB61}"/>
              </a:ext>
            </a:extLst>
          </p:cNvPr>
          <p:cNvSpPr txBox="1"/>
          <p:nvPr/>
        </p:nvSpPr>
        <p:spPr>
          <a:xfrm>
            <a:off x="643621" y="4857750"/>
            <a:ext cx="83215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Cygre" panose="02000503000000000000" pitchFamily="2" charset="-52"/>
              </a:rPr>
              <a:t>Сохранение юридической значимости </a:t>
            </a:r>
            <a:r>
              <a:rPr lang="ru-RU" sz="2400" dirty="0">
                <a:latin typeface="Cygre" panose="02000503000000000000" pitchFamily="2" charset="-52"/>
              </a:rPr>
              <a:t>электронных документов с ЭП – более 50 видов документов хранится в архиве с использованием архивной подписи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Cygre" panose="02000503000000000000" pitchFamily="2" charset="-52"/>
              </a:rPr>
              <a:t>Безопасность хранения </a:t>
            </a:r>
            <a:r>
              <a:rPr lang="ru-RU" sz="2400" dirty="0">
                <a:latin typeface="Cygre" panose="02000503000000000000" pitchFamily="2" charset="-52"/>
              </a:rPr>
              <a:t>– только избранные имеют доступ в электронный архив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215172-DD47-4ADC-8A65-1DCDA04790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228153"/>
            <a:ext cx="1661187" cy="1579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43133C3-3C45-C744-C143-74497A85064E}"/>
              </a:ext>
            </a:extLst>
          </p:cNvPr>
          <p:cNvGrpSpPr/>
          <p:nvPr/>
        </p:nvGrpSpPr>
        <p:grpSpPr>
          <a:xfrm>
            <a:off x="311313" y="2181287"/>
            <a:ext cx="8279521" cy="1279796"/>
            <a:chOff x="17602201" y="3524317"/>
            <a:chExt cx="8279521" cy="1279796"/>
          </a:xfrm>
        </p:grpSpPr>
        <p:sp>
          <p:nvSpPr>
            <p:cNvPr id="3" name="Прямоугольник: скругленные противолежащие углы 2">
              <a:extLst>
                <a:ext uri="{FF2B5EF4-FFF2-40B4-BE49-F238E27FC236}">
                  <a16:creationId xmlns:a16="http://schemas.microsoft.com/office/drawing/2014/main" id="{6756F950-E4DF-2C68-A3F1-6D6D62DAB06F}"/>
                </a:ext>
              </a:extLst>
            </p:cNvPr>
            <p:cNvSpPr/>
            <p:nvPr/>
          </p:nvSpPr>
          <p:spPr>
            <a:xfrm>
              <a:off x="17602201" y="3538952"/>
              <a:ext cx="392704" cy="1265161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: скругленные противолежащие углы 3">
              <a:extLst>
                <a:ext uri="{FF2B5EF4-FFF2-40B4-BE49-F238E27FC236}">
                  <a16:creationId xmlns:a16="http://schemas.microsoft.com/office/drawing/2014/main" id="{8EA723E5-669E-A4EB-23DC-F366E7E61013}"/>
                </a:ext>
              </a:extLst>
            </p:cNvPr>
            <p:cNvSpPr/>
            <p:nvPr/>
          </p:nvSpPr>
          <p:spPr>
            <a:xfrm>
              <a:off x="17742896" y="3524317"/>
              <a:ext cx="392704" cy="127979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4E16EA-AD40-0C7D-F719-336CD95371B6}"/>
                </a:ext>
              </a:extLst>
            </p:cNvPr>
            <p:cNvSpPr txBox="1"/>
            <p:nvPr/>
          </p:nvSpPr>
          <p:spPr>
            <a:xfrm>
              <a:off x="17798553" y="3618612"/>
              <a:ext cx="808316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Итоги проекта в цифрах и эффект от внедрения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58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DD1A84-1BA5-4F00-B1BA-A225E106F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4" y="0"/>
            <a:ext cx="18702147" cy="10287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7184A7-85AD-49FF-B4C7-6C7705474094}"/>
              </a:ext>
            </a:extLst>
          </p:cNvPr>
          <p:cNvSpPr/>
          <p:nvPr/>
        </p:nvSpPr>
        <p:spPr>
          <a:xfrm>
            <a:off x="-6724" y="0"/>
            <a:ext cx="18702146" cy="10287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452AB46-84FE-27FD-8376-16A78C0116AA}"/>
              </a:ext>
            </a:extLst>
          </p:cNvPr>
          <p:cNvGrpSpPr/>
          <p:nvPr/>
        </p:nvGrpSpPr>
        <p:grpSpPr>
          <a:xfrm>
            <a:off x="-6724" y="3962400"/>
            <a:ext cx="18702147" cy="2362200"/>
            <a:chOff x="-6724" y="3962400"/>
            <a:chExt cx="18702147" cy="23622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B25D3409-9788-4D83-A512-C06CB237623C}"/>
                </a:ext>
              </a:extLst>
            </p:cNvPr>
            <p:cNvSpPr/>
            <p:nvPr/>
          </p:nvSpPr>
          <p:spPr>
            <a:xfrm>
              <a:off x="-6724" y="3962400"/>
              <a:ext cx="18702147" cy="2362200"/>
            </a:xfrm>
            <a:prstGeom prst="rect">
              <a:avLst/>
            </a:prstGeom>
            <a:solidFill>
              <a:srgbClr val="D9DADA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FCF012B5-1E4C-48A6-8CB0-96292ACCAD4F}"/>
                </a:ext>
              </a:extLst>
            </p:cNvPr>
            <p:cNvSpPr txBox="1"/>
            <p:nvPr/>
          </p:nvSpPr>
          <p:spPr>
            <a:xfrm>
              <a:off x="-6724" y="4527947"/>
              <a:ext cx="18702146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ru-RU" sz="8000" dirty="0">
                  <a:solidFill>
                    <a:srgbClr val="2C336D"/>
                  </a:solidFill>
                  <a:latin typeface="Cygre" panose="02000503000000000000" pitchFamily="2" charset="-52"/>
                </a:rPr>
                <a:t>Спасибо за внимание</a:t>
              </a:r>
              <a:endParaRPr lang="en-US" sz="7200" b="1" u="none" strike="noStrike" dirty="0">
                <a:solidFill>
                  <a:srgbClr val="2C336D"/>
                </a:solidFill>
                <a:latin typeface="Cygre" panose="02000503000000000000" pitchFamily="2" charset="-52"/>
                <a:ea typeface="Racama"/>
                <a:cs typeface="Racama"/>
                <a:sym typeface="Racama"/>
              </a:endParaRPr>
            </a:p>
          </p:txBody>
        </p:sp>
      </p:grpSp>
      <p:sp>
        <p:nvSpPr>
          <p:cNvPr id="4" name="TextBox 19">
            <a:extLst>
              <a:ext uri="{FF2B5EF4-FFF2-40B4-BE49-F238E27FC236}">
                <a16:creationId xmlns:a16="http://schemas.microsoft.com/office/drawing/2014/main" id="{FA29342C-1420-1EC7-E4C4-B8EB3726258F}"/>
              </a:ext>
            </a:extLst>
          </p:cNvPr>
          <p:cNvSpPr txBox="1"/>
          <p:nvPr/>
        </p:nvSpPr>
        <p:spPr>
          <a:xfrm>
            <a:off x="360252" y="8666083"/>
            <a:ext cx="1224280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dirty="0">
                <a:solidFill>
                  <a:srgbClr val="2C336D"/>
                </a:solidFill>
                <a:latin typeface="Cygre" panose="02000503000000000000" pitchFamily="2" charset="-52"/>
              </a:rPr>
              <a:t>Насонова Екатерина </a:t>
            </a:r>
          </a:p>
          <a:p>
            <a:pPr>
              <a:spcBef>
                <a:spcPct val="0"/>
              </a:spcBef>
            </a:pPr>
            <a:r>
              <a:rPr lang="ru-RU" sz="3600" dirty="0">
                <a:solidFill>
                  <a:srgbClr val="2C336D"/>
                </a:solidFill>
                <a:latin typeface="Cygre" panose="02000503000000000000" pitchFamily="2" charset="-52"/>
              </a:rPr>
              <a:t>Руководитель направления Документооборот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6094B8FE-729B-0C94-A0A7-FC79A1032254}"/>
              </a:ext>
            </a:extLst>
          </p:cNvPr>
          <p:cNvSpPr txBox="1"/>
          <p:nvPr/>
        </p:nvSpPr>
        <p:spPr>
          <a:xfrm>
            <a:off x="14046200" y="8419862"/>
            <a:ext cx="4241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en-US" sz="3600" dirty="0">
                <a:solidFill>
                  <a:srgbClr val="2C336D"/>
                </a:solidFill>
                <a:latin typeface="Cygre" panose="02000503000000000000" pitchFamily="2" charset="-52"/>
                <a:hlinkClick r:id="rId5"/>
              </a:rPr>
              <a:t>do@vic-soft.ru</a:t>
            </a:r>
            <a:endParaRPr lang="en-US" sz="3600" dirty="0">
              <a:solidFill>
                <a:srgbClr val="2C336D"/>
              </a:solidFill>
              <a:latin typeface="Cygre" panose="02000503000000000000" pitchFamily="2" charset="-52"/>
            </a:endParaRPr>
          </a:p>
          <a:p>
            <a:pPr algn="r">
              <a:spcBef>
                <a:spcPct val="0"/>
              </a:spcBef>
            </a:pPr>
            <a:r>
              <a:rPr lang="en-US" sz="3600" dirty="0">
                <a:solidFill>
                  <a:srgbClr val="2C336D"/>
                </a:solidFill>
                <a:latin typeface="Cygre" panose="02000503000000000000" pitchFamily="2" charset="-52"/>
              </a:rPr>
              <a:t>+7 (950) 046-06-0</a:t>
            </a:r>
            <a:r>
              <a:rPr lang="ru-RU" sz="3600" dirty="0">
                <a:solidFill>
                  <a:srgbClr val="2C336D"/>
                </a:solidFill>
                <a:latin typeface="Cygre" panose="02000503000000000000" pitchFamily="2" charset="-52"/>
              </a:rPr>
              <a:t>8</a:t>
            </a:r>
          </a:p>
          <a:p>
            <a:pPr algn="r">
              <a:spcBef>
                <a:spcPct val="0"/>
              </a:spcBef>
            </a:pPr>
            <a:r>
              <a:rPr lang="en-US" sz="3600" dirty="0">
                <a:solidFill>
                  <a:srgbClr val="2C336D"/>
                </a:solidFill>
                <a:latin typeface="Cygre" panose="02000503000000000000" pitchFamily="2" charset="-52"/>
              </a:rPr>
              <a:t>+7 (495) 941-69-51</a:t>
            </a:r>
            <a:endParaRPr lang="ru-RU" sz="3600" dirty="0">
              <a:solidFill>
                <a:srgbClr val="2C336D"/>
              </a:solidFill>
              <a:latin typeface="Cygre" panose="020005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796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ГБУ Инфо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5" descr="Министерство обороны Р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7" descr="Министерство обороны РФ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1BDC2C6-807D-5E66-93FF-8696E82B9393}"/>
              </a:ext>
            </a:extLst>
          </p:cNvPr>
          <p:cNvGrpSpPr/>
          <p:nvPr/>
        </p:nvGrpSpPr>
        <p:grpSpPr>
          <a:xfrm>
            <a:off x="6172200" y="-9856"/>
            <a:ext cx="12115800" cy="2262037"/>
            <a:chOff x="6172200" y="-9856"/>
            <a:chExt cx="12115800" cy="226203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75AA767-4972-480A-B941-BEEFA68CD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0" y="-9856"/>
              <a:ext cx="8991600" cy="226203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0F488DC-8846-C75D-2711-7284FA315B3F}"/>
                </a:ext>
              </a:extLst>
            </p:cNvPr>
            <p:cNvSpPr/>
            <p:nvPr/>
          </p:nvSpPr>
          <p:spPr>
            <a:xfrm>
              <a:off x="6172200" y="-9856"/>
              <a:ext cx="12115800" cy="2262037"/>
            </a:xfrm>
            <a:prstGeom prst="rect">
              <a:avLst/>
            </a:prstGeom>
            <a:gradFill flip="none" rotWithShape="1">
              <a:gsLst>
                <a:gs pos="26000">
                  <a:srgbClr val="F6F6F6"/>
                </a:gs>
                <a:gs pos="0">
                  <a:schemeClr val="bg1">
                    <a:alpha val="0"/>
                  </a:schemeClr>
                </a:gs>
                <a:gs pos="43000">
                  <a:srgbClr val="97C3DB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BAA1408-39A6-4F4A-ACBC-928D5EB4E74D}"/>
              </a:ext>
            </a:extLst>
          </p:cNvPr>
          <p:cNvSpPr/>
          <p:nvPr/>
        </p:nvSpPr>
        <p:spPr>
          <a:xfrm>
            <a:off x="-1" y="-9856"/>
            <a:ext cx="18288001" cy="10288919"/>
          </a:xfrm>
          <a:prstGeom prst="rect">
            <a:avLst/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F579534-13CD-236F-1383-A13960BDA808}"/>
              </a:ext>
            </a:extLst>
          </p:cNvPr>
          <p:cNvGrpSpPr/>
          <p:nvPr/>
        </p:nvGrpSpPr>
        <p:grpSpPr>
          <a:xfrm>
            <a:off x="612775" y="484745"/>
            <a:ext cx="7743147" cy="1084926"/>
            <a:chOff x="17602201" y="3524317"/>
            <a:chExt cx="7743147" cy="1084926"/>
          </a:xfrm>
        </p:grpSpPr>
        <p:sp>
          <p:nvSpPr>
            <p:cNvPr id="27" name="Прямоугольник: скругленные противолежащие углы 26">
              <a:extLst>
                <a:ext uri="{FF2B5EF4-FFF2-40B4-BE49-F238E27FC236}">
                  <a16:creationId xmlns:a16="http://schemas.microsoft.com/office/drawing/2014/main" id="{8CED62D7-A221-4A6A-8638-65D425BF3E99}"/>
                </a:ext>
              </a:extLst>
            </p:cNvPr>
            <p:cNvSpPr/>
            <p:nvPr/>
          </p:nvSpPr>
          <p:spPr>
            <a:xfrm>
              <a:off x="17602201" y="3538953"/>
              <a:ext cx="392704" cy="1070290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противолежащие углы 25">
              <a:extLst>
                <a:ext uri="{FF2B5EF4-FFF2-40B4-BE49-F238E27FC236}">
                  <a16:creationId xmlns:a16="http://schemas.microsoft.com/office/drawing/2014/main" id="{3CD8FE68-BA7B-427F-B8FB-3DCD4C1CD127}"/>
                </a:ext>
              </a:extLst>
            </p:cNvPr>
            <p:cNvSpPr/>
            <p:nvPr/>
          </p:nvSpPr>
          <p:spPr>
            <a:xfrm>
              <a:off x="17742896" y="3524317"/>
              <a:ext cx="392704" cy="108492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DF5B1A-A607-499B-8B8F-B29DE9CA8D3A}"/>
                </a:ext>
              </a:extLst>
            </p:cNvPr>
            <p:cNvSpPr txBox="1"/>
            <p:nvPr/>
          </p:nvSpPr>
          <p:spPr>
            <a:xfrm>
              <a:off x="17798553" y="3712837"/>
              <a:ext cx="754679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О компании АО «ХМГЭС»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3AF2D5C-9CCF-4E31-912B-48B4A7C55653}"/>
              </a:ext>
            </a:extLst>
          </p:cNvPr>
          <p:cNvSpPr txBox="1"/>
          <p:nvPr/>
        </p:nvSpPr>
        <p:spPr>
          <a:xfrm>
            <a:off x="753470" y="3515606"/>
            <a:ext cx="16532225" cy="5500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buClr>
                <a:srgbClr val="F39314"/>
              </a:buClr>
            </a:pPr>
            <a:r>
              <a:rPr lang="ru-RU" sz="2400" b="1" dirty="0">
                <a:latin typeface="Cygre" panose="02000503000000000000" pitchFamily="2" charset="-52"/>
              </a:rPr>
              <a:t>Основана в 1934 году. Основная задача – бесперебойное электроснабжение региона</a:t>
            </a:r>
            <a:r>
              <a:rPr lang="ru-RU" sz="2400" dirty="0">
                <a:latin typeface="Cygre" panose="02000503000000000000" pitchFamily="2" charset="-52"/>
              </a:rPr>
              <a:t>. </a:t>
            </a:r>
          </a:p>
          <a:p>
            <a:pPr lvl="0">
              <a:spcAft>
                <a:spcPts val="2400"/>
              </a:spcAft>
              <a:buClr>
                <a:srgbClr val="F39314"/>
              </a:buClr>
            </a:pPr>
            <a:r>
              <a:rPr lang="ru-RU" sz="2400" dirty="0">
                <a:latin typeface="Cygre" panose="02000503000000000000" pitchFamily="2" charset="-52"/>
              </a:rPr>
              <a:t>Городских электрических сетей состоят из: 353 трансформаторных подстанций, 19 распределительных пунктов, сетей электроснабжения общей протяженностью 1312 км.</a:t>
            </a:r>
          </a:p>
          <a:p>
            <a:pPr marL="342900" lvl="0" indent="-342900">
              <a:lnSpc>
                <a:spcPts val="1620"/>
              </a:lnSpc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Более 350 сотрудников</a:t>
            </a:r>
          </a:p>
          <a:p>
            <a:pPr marL="342900" lvl="0" indent="-342900">
              <a:lnSpc>
                <a:spcPts val="1620"/>
              </a:lnSpc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34 подразделения</a:t>
            </a:r>
          </a:p>
          <a:p>
            <a:pPr marL="342900" lvl="0" indent="-342900">
              <a:lnSpc>
                <a:spcPts val="1620"/>
              </a:lnSpc>
              <a:spcAft>
                <a:spcPts val="5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90 пользователей в 1С:Бухгалтерия</a:t>
            </a:r>
          </a:p>
          <a:p>
            <a:pPr lvl="0">
              <a:lnSpc>
                <a:spcPts val="1620"/>
              </a:lnSpc>
              <a:spcAft>
                <a:spcPts val="2400"/>
              </a:spcAft>
              <a:buClr>
                <a:srgbClr val="F39314"/>
              </a:buClr>
            </a:pPr>
            <a:r>
              <a:rPr lang="ru-RU" sz="2400" dirty="0">
                <a:latin typeface="Cygre" panose="02000503000000000000" pitchFamily="2" charset="-52"/>
              </a:rPr>
              <a:t>Направление деятельности</a:t>
            </a:r>
          </a:p>
          <a:p>
            <a:pPr marL="457200" lvl="0" indent="-457200">
              <a:lnSpc>
                <a:spcPts val="1620"/>
              </a:lnSpc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Распределение электроэнергии</a:t>
            </a:r>
          </a:p>
          <a:p>
            <a:pPr marL="457200" lvl="0" indent="-457200">
              <a:lnSpc>
                <a:spcPts val="1620"/>
              </a:lnSpc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Передача электроэнергии и технологическое присоединение к распределительным электросетям</a:t>
            </a:r>
          </a:p>
          <a:p>
            <a:pPr marL="457200" lvl="0" indent="-457200">
              <a:lnSpc>
                <a:spcPts val="1620"/>
              </a:lnSpc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Проектирование, ремонт и реконструкция энергетического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01504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912A2E-8108-43FF-9B33-FB8235A7CC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228153"/>
            <a:ext cx="1661187" cy="157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BAA1408-39A6-4F4A-ACBC-928D5EB4E74D}"/>
              </a:ext>
            </a:extLst>
          </p:cNvPr>
          <p:cNvSpPr/>
          <p:nvPr/>
        </p:nvSpPr>
        <p:spPr>
          <a:xfrm>
            <a:off x="9296400" y="0"/>
            <a:ext cx="8991600" cy="10287000"/>
          </a:xfrm>
          <a:prstGeom prst="rect">
            <a:avLst/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948C02-31AB-40F8-8861-671E3F70B2A6}"/>
              </a:ext>
            </a:extLst>
          </p:cNvPr>
          <p:cNvSpPr/>
          <p:nvPr/>
        </p:nvSpPr>
        <p:spPr>
          <a:xfrm>
            <a:off x="0" y="4305300"/>
            <a:ext cx="9296400" cy="3484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8E9A9-B0A7-495A-9FEC-253A6A0BF66E}"/>
              </a:ext>
            </a:extLst>
          </p:cNvPr>
          <p:cNvSpPr txBox="1"/>
          <p:nvPr/>
        </p:nvSpPr>
        <p:spPr>
          <a:xfrm>
            <a:off x="746239" y="4414333"/>
            <a:ext cx="83215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Cygre" panose="02000503000000000000" pitchFamily="2" charset="-52"/>
              </a:rPr>
              <a:t>IT-</a:t>
            </a:r>
            <a:r>
              <a:rPr lang="ru-RU" sz="2400" b="1" dirty="0">
                <a:latin typeface="Cygre" panose="02000503000000000000" pitchFamily="2" charset="-52"/>
              </a:rPr>
              <a:t>ландшафт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1С:Бухгалтерия строительной организации 8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1С:Зарплата и Управление персоналом 8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ЭДО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1С:Документооборот 8 КОРП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Cygre" panose="02000503000000000000" pitchFamily="2" charset="-52"/>
            </a:endParaRPr>
          </a:p>
          <a:p>
            <a:pPr lvl="1"/>
            <a:r>
              <a:rPr lang="ru-RU" sz="2400" dirty="0">
                <a:latin typeface="Cygre" panose="02000503000000000000" pitchFamily="2" charset="-52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4BF92-D8F4-457E-88B1-A06EA5EB56DA}"/>
              </a:ext>
            </a:extLst>
          </p:cNvPr>
          <p:cNvSpPr txBox="1"/>
          <p:nvPr/>
        </p:nvSpPr>
        <p:spPr>
          <a:xfrm>
            <a:off x="9601199" y="1219349"/>
            <a:ext cx="837548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Электронные документы хранятся в разных учетных системах и ЭДО – </a:t>
            </a:r>
            <a:r>
              <a:rPr lang="ru-RU" sz="2400" b="1" dirty="0">
                <a:latin typeface="Cygre" panose="02000503000000000000" pitchFamily="2" charset="-52"/>
              </a:rPr>
              <a:t>долго искать нужный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Большой объём бумажных документов в папках и архивах – искать еще дольше!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Постоянный рост объёма управленческих ИС, документы дублируются – нагрузка на сервера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 Документы с ЭП 2-3-5 летней давности, </a:t>
            </a:r>
            <a:r>
              <a:rPr lang="ru-RU" sz="2400" b="1" dirty="0">
                <a:latin typeface="Cygre" panose="02000503000000000000" pitchFamily="2" charset="-52"/>
              </a:rPr>
              <a:t>сложности с подтверждением ЭП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Зафиксированы случаи потери и повреждения некоторых документов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latin typeface="Cygre" panose="02000503000000000000" pitchFamily="2" charset="-52"/>
              </a:rPr>
              <a:t>Требования законодательства по хранению </a:t>
            </a:r>
            <a:r>
              <a:rPr lang="ru-RU" sz="2400" dirty="0">
                <a:latin typeface="Cygre" panose="02000503000000000000" pitchFamily="2" charset="-52"/>
              </a:rPr>
              <a:t>документации, например, инвентаризационные ведомости храним теперь только в электронной форме</a:t>
            </a:r>
          </a:p>
          <a:p>
            <a:pPr marL="457200" indent="-457200"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Необходимость </a:t>
            </a:r>
            <a:r>
              <a:rPr lang="ru-RU" sz="2400" b="1" dirty="0">
                <a:latin typeface="Cygre" panose="02000503000000000000" pitchFamily="2" charset="-52"/>
              </a:rPr>
              <a:t>повысить безопасность хранения документов</a:t>
            </a:r>
            <a:r>
              <a:rPr lang="ru-RU" sz="2400" dirty="0">
                <a:latin typeface="Cygre" panose="02000503000000000000" pitchFamily="2" charset="-52"/>
              </a:rPr>
              <a:t> и контроль доступа к ним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2C37B65-7CD7-408A-6E77-AEA294788807}"/>
              </a:ext>
            </a:extLst>
          </p:cNvPr>
          <p:cNvGrpSpPr/>
          <p:nvPr/>
        </p:nvGrpSpPr>
        <p:grpSpPr>
          <a:xfrm>
            <a:off x="311313" y="2181287"/>
            <a:ext cx="8279521" cy="1084926"/>
            <a:chOff x="17602201" y="3524317"/>
            <a:chExt cx="8279521" cy="1084926"/>
          </a:xfrm>
        </p:grpSpPr>
        <p:sp>
          <p:nvSpPr>
            <p:cNvPr id="3" name="Прямоугольник: скругленные противолежащие углы 2">
              <a:extLst>
                <a:ext uri="{FF2B5EF4-FFF2-40B4-BE49-F238E27FC236}">
                  <a16:creationId xmlns:a16="http://schemas.microsoft.com/office/drawing/2014/main" id="{23D4247A-E305-EE60-3D27-DC573311022C}"/>
                </a:ext>
              </a:extLst>
            </p:cNvPr>
            <p:cNvSpPr/>
            <p:nvPr/>
          </p:nvSpPr>
          <p:spPr>
            <a:xfrm>
              <a:off x="17602201" y="3538953"/>
              <a:ext cx="392704" cy="1070290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: скругленные противолежащие углы 3">
              <a:extLst>
                <a:ext uri="{FF2B5EF4-FFF2-40B4-BE49-F238E27FC236}">
                  <a16:creationId xmlns:a16="http://schemas.microsoft.com/office/drawing/2014/main" id="{CEFB3204-DA4F-DEE9-57FD-FED4376CF999}"/>
                </a:ext>
              </a:extLst>
            </p:cNvPr>
            <p:cNvSpPr/>
            <p:nvPr/>
          </p:nvSpPr>
          <p:spPr>
            <a:xfrm>
              <a:off x="17742896" y="3524317"/>
              <a:ext cx="392704" cy="108492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DDA3B2-88C8-206C-6967-6BE938D89B04}"/>
                </a:ext>
              </a:extLst>
            </p:cNvPr>
            <p:cNvSpPr txBox="1"/>
            <p:nvPr/>
          </p:nvSpPr>
          <p:spPr>
            <a:xfrm>
              <a:off x="17798553" y="3565867"/>
              <a:ext cx="808316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Предпосылки внедрения 1С:Архив 8</a:t>
              </a:r>
            </a:p>
            <a:p>
              <a:pPr algn="ctr"/>
              <a:r>
                <a:rPr lang="ru-RU" sz="28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Ситуация на старте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66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BAA1408-39A6-4F4A-ACBC-928D5EB4E74D}"/>
              </a:ext>
            </a:extLst>
          </p:cNvPr>
          <p:cNvSpPr/>
          <p:nvPr/>
        </p:nvSpPr>
        <p:spPr>
          <a:xfrm>
            <a:off x="9296400" y="0"/>
            <a:ext cx="8991600" cy="10287000"/>
          </a:xfrm>
          <a:prstGeom prst="rect">
            <a:avLst/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ru-RU" sz="1800" dirty="0">
              <a:solidFill>
                <a:schemeClr val="tx1"/>
              </a:solidFill>
              <a:latin typeface="Cygre" panose="02000503000000000000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6A29E7-47D2-1D21-3D98-1FBDC9B9D568}"/>
              </a:ext>
            </a:extLst>
          </p:cNvPr>
          <p:cNvSpPr/>
          <p:nvPr/>
        </p:nvSpPr>
        <p:spPr>
          <a:xfrm>
            <a:off x="0" y="4305301"/>
            <a:ext cx="9296400" cy="30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11D81-137B-109A-1D4D-55CC21E405A6}"/>
              </a:ext>
            </a:extLst>
          </p:cNvPr>
          <p:cNvSpPr txBox="1"/>
          <p:nvPr/>
        </p:nvSpPr>
        <p:spPr>
          <a:xfrm>
            <a:off x="746239" y="4414333"/>
            <a:ext cx="832156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latin typeface="Cygre" panose="02000503000000000000" pitchFamily="2" charset="-52"/>
              </a:rPr>
              <a:t>Создание единого долговременного хранилища бумажных и электронных документов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Сохранение юридической значимости электронных документов с ЭП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Безопасность хранения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Сокращение бумажного архива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D7392-8FC3-0EA7-640A-E3C0E06B44ED}"/>
              </a:ext>
            </a:extLst>
          </p:cNvPr>
          <p:cNvSpPr txBox="1"/>
          <p:nvPr/>
        </p:nvSpPr>
        <p:spPr>
          <a:xfrm>
            <a:off x="9601199" y="2111901"/>
            <a:ext cx="76764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latin typeface="Cygre" panose="02000503000000000000" pitchFamily="2" charset="-52"/>
              </a:rPr>
              <a:t>Автоматизация передачи документов </a:t>
            </a:r>
            <a:r>
              <a:rPr lang="ru-RU" sz="2400" dirty="0">
                <a:latin typeface="Cygre" panose="02000503000000000000" pitchFamily="2" charset="-52"/>
              </a:rPr>
              <a:t>из учетных систем на хранение.</a:t>
            </a:r>
          </a:p>
          <a:p>
            <a:pPr marL="342900" indent="-3429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Обеспечение </a:t>
            </a:r>
            <a:r>
              <a:rPr lang="ru-RU" sz="2400" b="1" dirty="0">
                <a:latin typeface="Cygre" panose="02000503000000000000" pitchFamily="2" charset="-52"/>
              </a:rPr>
              <a:t>юридической значимость </a:t>
            </a:r>
            <a:r>
              <a:rPr lang="ru-RU" sz="2400" dirty="0">
                <a:latin typeface="Cygre" panose="02000503000000000000" pitchFamily="2" charset="-52"/>
              </a:rPr>
              <a:t>электронных документов, подписанных по ЭП.</a:t>
            </a:r>
          </a:p>
          <a:p>
            <a:pPr marL="342900" indent="-3429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Сокращение нагрузки на учетные системы </a:t>
            </a:r>
          </a:p>
          <a:p>
            <a:pPr marL="342900" indent="-3429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Ограничение доступ к информации (просмотр/редактирование). </a:t>
            </a:r>
          </a:p>
          <a:p>
            <a:pPr marL="342900" indent="-3429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Сокращение сроков поиска нужно документа и ответа на запросы из контролирующих инстанций. </a:t>
            </a:r>
          </a:p>
          <a:p>
            <a:pPr marL="342900" indent="-3429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latin typeface="Cygre" panose="02000503000000000000" pitchFamily="2" charset="-52"/>
              </a:rPr>
              <a:t>Структурирование архива </a:t>
            </a:r>
            <a:r>
              <a:rPr lang="ru-RU" sz="2400" dirty="0">
                <a:latin typeface="Cygre" panose="02000503000000000000" pitchFamily="2" charset="-52"/>
              </a:rPr>
              <a:t>по категориям и видам документов.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017B88-A6C9-4B4F-A6A6-3CF6AC9248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228153"/>
            <a:ext cx="1661187" cy="1579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8BFD989-DBA6-CED3-01CC-1DF2937DE1A4}"/>
              </a:ext>
            </a:extLst>
          </p:cNvPr>
          <p:cNvGrpSpPr/>
          <p:nvPr/>
        </p:nvGrpSpPr>
        <p:grpSpPr>
          <a:xfrm>
            <a:off x="311313" y="2181287"/>
            <a:ext cx="8279521" cy="1084926"/>
            <a:chOff x="17602201" y="3524317"/>
            <a:chExt cx="8279521" cy="1084926"/>
          </a:xfrm>
        </p:grpSpPr>
        <p:sp>
          <p:nvSpPr>
            <p:cNvPr id="7" name="Прямоугольник: скругленные противолежащие углы 6">
              <a:extLst>
                <a:ext uri="{FF2B5EF4-FFF2-40B4-BE49-F238E27FC236}">
                  <a16:creationId xmlns:a16="http://schemas.microsoft.com/office/drawing/2014/main" id="{2B35AF1D-29B0-3AF5-8B6B-4A6F37962B78}"/>
                </a:ext>
              </a:extLst>
            </p:cNvPr>
            <p:cNvSpPr/>
            <p:nvPr/>
          </p:nvSpPr>
          <p:spPr>
            <a:xfrm>
              <a:off x="17602201" y="3538953"/>
              <a:ext cx="392704" cy="1070290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: скругленные противолежащие углы 7">
              <a:extLst>
                <a:ext uri="{FF2B5EF4-FFF2-40B4-BE49-F238E27FC236}">
                  <a16:creationId xmlns:a16="http://schemas.microsoft.com/office/drawing/2014/main" id="{084FEBAA-7CC6-B9A1-A42F-2B0AF0F9D08A}"/>
                </a:ext>
              </a:extLst>
            </p:cNvPr>
            <p:cNvSpPr/>
            <p:nvPr/>
          </p:nvSpPr>
          <p:spPr>
            <a:xfrm>
              <a:off x="17742896" y="3524317"/>
              <a:ext cx="392704" cy="108492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A1F887-9E2B-830A-FAAB-315A52DD55FA}"/>
                </a:ext>
              </a:extLst>
            </p:cNvPr>
            <p:cNvSpPr txBox="1"/>
            <p:nvPr/>
          </p:nvSpPr>
          <p:spPr>
            <a:xfrm>
              <a:off x="17798553" y="3781711"/>
              <a:ext cx="808316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Цели проекта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9E16CB-4767-4483-9FBB-D47EC39D86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228153"/>
            <a:ext cx="1661187" cy="157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BAA1408-39A6-4F4A-ACBC-928D5EB4E74D}"/>
              </a:ext>
            </a:extLst>
          </p:cNvPr>
          <p:cNvSpPr/>
          <p:nvPr/>
        </p:nvSpPr>
        <p:spPr>
          <a:xfrm>
            <a:off x="9296400" y="0"/>
            <a:ext cx="8991600" cy="10287000"/>
          </a:xfrm>
          <a:prstGeom prst="rect">
            <a:avLst/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4BF92-D8F4-457E-88B1-A06EA5EB56DA}"/>
              </a:ext>
            </a:extLst>
          </p:cNvPr>
          <p:cNvSpPr txBox="1"/>
          <p:nvPr/>
        </p:nvSpPr>
        <p:spPr>
          <a:xfrm>
            <a:off x="9601200" y="942350"/>
            <a:ext cx="838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Автоматизировать передачу на хранение документов из учетных систем</a:t>
            </a:r>
          </a:p>
          <a:p>
            <a:pPr marL="1257300" lvl="2" indent="-3429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1С:Бухгалтерия строительной организации 8</a:t>
            </a:r>
          </a:p>
          <a:p>
            <a:pPr marL="1257300" lvl="2" indent="-3429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1С:Зарплата и Управление персоналом 8 </a:t>
            </a:r>
          </a:p>
          <a:p>
            <a:pPr marL="1257300" lvl="2" indent="-3429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1С:Документооборот 8 КОРП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Реализовать интеграции учетными системами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Обеспечить юридическую значимость электронных документов, подписанных по ЭП. Подпись </a:t>
            </a:r>
            <a:r>
              <a:rPr lang="ru-RU" sz="2400" dirty="0" err="1">
                <a:latin typeface="Cygre" panose="02000503000000000000" pitchFamily="2" charset="-52"/>
              </a:rPr>
              <a:t>CAdES</a:t>
            </a:r>
            <a:r>
              <a:rPr lang="ru-RU" sz="2400" dirty="0">
                <a:latin typeface="Cygre" panose="02000503000000000000" pitchFamily="2" charset="-52"/>
              </a:rPr>
              <a:t>-A обязательна.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Возможность автоматически формировать отчеты по переданным и уничтоженным документам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Загрузка бумажных оцифрованных документов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Возможность формировать описи дел при передаче в архив</a:t>
            </a:r>
          </a:p>
          <a:p>
            <a:pPr marL="457200" indent="-457200"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Возможность отслеживания сроков хранения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624A6E-FE26-4B65-AD3F-3B5DB465D04E}"/>
              </a:ext>
            </a:extLst>
          </p:cNvPr>
          <p:cNvSpPr/>
          <p:nvPr/>
        </p:nvSpPr>
        <p:spPr>
          <a:xfrm>
            <a:off x="0" y="4305298"/>
            <a:ext cx="9296400" cy="3329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9CBD4-69FC-912C-544B-862AFAE1ECD1}"/>
              </a:ext>
            </a:extLst>
          </p:cNvPr>
          <p:cNvSpPr txBox="1"/>
          <p:nvPr/>
        </p:nvSpPr>
        <p:spPr>
          <a:xfrm>
            <a:off x="746239" y="4414331"/>
            <a:ext cx="83215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latin typeface="Cygre" panose="02000503000000000000" pitchFamily="2" charset="-52"/>
              </a:rPr>
              <a:t>Создание единого долговременного хранилища документов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Бухгалтерские документы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Отчеты (в т.ч. статистика)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Cygre" panose="02000503000000000000" pitchFamily="2" charset="-52"/>
              </a:rPr>
              <a:t>Кадровые документы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3F06EC7-62AB-9CF9-122A-936D77FE37B2}"/>
              </a:ext>
            </a:extLst>
          </p:cNvPr>
          <p:cNvGrpSpPr/>
          <p:nvPr/>
        </p:nvGrpSpPr>
        <p:grpSpPr>
          <a:xfrm>
            <a:off x="311313" y="2181287"/>
            <a:ext cx="8279521" cy="1084926"/>
            <a:chOff x="17602201" y="3524317"/>
            <a:chExt cx="8279521" cy="1084926"/>
          </a:xfrm>
        </p:grpSpPr>
        <p:sp>
          <p:nvSpPr>
            <p:cNvPr id="7" name="Прямоугольник: скругленные противолежащие углы 6">
              <a:extLst>
                <a:ext uri="{FF2B5EF4-FFF2-40B4-BE49-F238E27FC236}">
                  <a16:creationId xmlns:a16="http://schemas.microsoft.com/office/drawing/2014/main" id="{067CE461-34E1-7B1B-E182-8DE380F2506B}"/>
                </a:ext>
              </a:extLst>
            </p:cNvPr>
            <p:cNvSpPr/>
            <p:nvPr/>
          </p:nvSpPr>
          <p:spPr>
            <a:xfrm>
              <a:off x="17602201" y="3538953"/>
              <a:ext cx="392704" cy="1070290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: скругленные противолежащие углы 7">
              <a:extLst>
                <a:ext uri="{FF2B5EF4-FFF2-40B4-BE49-F238E27FC236}">
                  <a16:creationId xmlns:a16="http://schemas.microsoft.com/office/drawing/2014/main" id="{7B1A6050-A678-0B2B-09A2-3B015337C9B1}"/>
                </a:ext>
              </a:extLst>
            </p:cNvPr>
            <p:cNvSpPr/>
            <p:nvPr/>
          </p:nvSpPr>
          <p:spPr>
            <a:xfrm>
              <a:off x="17742896" y="3524317"/>
              <a:ext cx="392704" cy="108492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7F9269-1CEC-81A5-AA1F-837FC2A7F49D}"/>
                </a:ext>
              </a:extLst>
            </p:cNvPr>
            <p:cNvSpPr txBox="1"/>
            <p:nvPr/>
          </p:nvSpPr>
          <p:spPr>
            <a:xfrm>
              <a:off x="17798553" y="3781711"/>
              <a:ext cx="808316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Задачи и требования от Заказчика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96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5FD340E-7418-4A39-975B-84D2CA50C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/>
          <a:stretch/>
        </p:blipFill>
        <p:spPr>
          <a:xfrm>
            <a:off x="0" y="0"/>
            <a:ext cx="7713788" cy="10287000"/>
          </a:xfrm>
          <a:custGeom>
            <a:avLst/>
            <a:gdLst>
              <a:gd name="connsiteX0" fmla="*/ 0 w 7713788"/>
              <a:gd name="connsiteY0" fmla="*/ 0 h 10287000"/>
              <a:gd name="connsiteX1" fmla="*/ 4116414 w 7713788"/>
              <a:gd name="connsiteY1" fmla="*/ 0 h 10287000"/>
              <a:gd name="connsiteX2" fmla="*/ 4355646 w 7713788"/>
              <a:gd name="connsiteY2" fmla="*/ 129247 h 10287000"/>
              <a:gd name="connsiteX3" fmla="*/ 7687258 w 7713788"/>
              <a:gd name="connsiteY3" fmla="*/ 5078036 h 10287000"/>
              <a:gd name="connsiteX4" fmla="*/ 7713788 w 7713788"/>
              <a:gd name="connsiteY4" fmla="*/ 5405856 h 10287000"/>
              <a:gd name="connsiteX5" fmla="*/ 7713788 w 7713788"/>
              <a:gd name="connsiteY5" fmla="*/ 6094165 h 10287000"/>
              <a:gd name="connsiteX6" fmla="*/ 7687258 w 7713788"/>
              <a:gd name="connsiteY6" fmla="*/ 6421984 h 10287000"/>
              <a:gd name="connsiteX7" fmla="*/ 5906258 w 7713788"/>
              <a:gd name="connsiteY7" fmla="*/ 10169042 h 10287000"/>
              <a:gd name="connsiteX8" fmla="*/ 5786566 w 7713788"/>
              <a:gd name="connsiteY8" fmla="*/ 10287000 h 10287000"/>
              <a:gd name="connsiteX9" fmla="*/ 0 w 7713788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13788" h="10287000">
                <a:moveTo>
                  <a:pt x="0" y="0"/>
                </a:moveTo>
                <a:lnTo>
                  <a:pt x="4116414" y="0"/>
                </a:lnTo>
                <a:lnTo>
                  <a:pt x="4355646" y="129247"/>
                </a:lnTo>
                <a:cubicBezTo>
                  <a:pt x="6182388" y="1172156"/>
                  <a:pt x="7460397" y="2979108"/>
                  <a:pt x="7687258" y="5078036"/>
                </a:cubicBezTo>
                <a:lnTo>
                  <a:pt x="7713788" y="5405856"/>
                </a:lnTo>
                <a:lnTo>
                  <a:pt x="7713788" y="6094165"/>
                </a:lnTo>
                <a:lnTo>
                  <a:pt x="7687258" y="6421984"/>
                </a:lnTo>
                <a:cubicBezTo>
                  <a:pt x="7532037" y="7858093"/>
                  <a:pt x="6884728" y="9157515"/>
                  <a:pt x="5906258" y="10169042"/>
                </a:cubicBezTo>
                <a:lnTo>
                  <a:pt x="5786566" y="10287000"/>
                </a:lnTo>
                <a:lnTo>
                  <a:pt x="0" y="10287000"/>
                </a:lnTo>
                <a:close/>
              </a:path>
            </a:pathLst>
          </a:cu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AA1408-39A6-4F4A-ACBC-928D5EB4E74D}"/>
              </a:ext>
            </a:extLst>
          </p:cNvPr>
          <p:cNvSpPr/>
          <p:nvPr/>
        </p:nvSpPr>
        <p:spPr>
          <a:xfrm>
            <a:off x="0" y="5600700"/>
            <a:ext cx="18288000" cy="3363403"/>
          </a:xfrm>
          <a:prstGeom prst="rect">
            <a:avLst/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AF2D5C-9CCF-4E31-912B-48B4A7C55653}"/>
              </a:ext>
            </a:extLst>
          </p:cNvPr>
          <p:cNvSpPr txBox="1"/>
          <p:nvPr/>
        </p:nvSpPr>
        <p:spPr>
          <a:xfrm>
            <a:off x="7948612" y="2114884"/>
            <a:ext cx="970848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Cygre" panose="02000503000000000000" pitchFamily="2" charset="-52"/>
              </a:rPr>
              <a:t>Команда ООО «Виктория-Софт»</a:t>
            </a:r>
          </a:p>
          <a:p>
            <a:pPr marL="800100" lvl="1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Руководитель проекта </a:t>
            </a:r>
          </a:p>
          <a:p>
            <a:pPr marL="800100" lvl="1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Аналитик, 2 сотрудника</a:t>
            </a:r>
          </a:p>
          <a:p>
            <a:pPr marL="800100" lvl="1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Программист, 2 сотрудника</a:t>
            </a:r>
          </a:p>
          <a:p>
            <a:pPr marL="800100" lvl="1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Менеджер проекта</a:t>
            </a:r>
          </a:p>
          <a:p>
            <a:endParaRPr lang="ru-RU" sz="2400" dirty="0">
              <a:latin typeface="Cygre" panose="02000503000000000000" pitchFamily="2" charset="-52"/>
            </a:endParaRPr>
          </a:p>
          <a:p>
            <a:r>
              <a:rPr lang="ru-RU" sz="2800" b="1" dirty="0">
                <a:latin typeface="Cygre" panose="02000503000000000000" pitchFamily="2" charset="-52"/>
              </a:rPr>
              <a:t>Срок реализации проекта 6 месяцев, 485 чел/часов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1574DD-F62B-491B-BAEC-47B02FA50195}"/>
              </a:ext>
            </a:extLst>
          </p:cNvPr>
          <p:cNvSpPr txBox="1"/>
          <p:nvPr/>
        </p:nvSpPr>
        <p:spPr>
          <a:xfrm>
            <a:off x="7948612" y="5766602"/>
            <a:ext cx="9067800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Cygre" panose="02000503000000000000" pitchFamily="2" charset="-52"/>
              </a:rPr>
              <a:t>Команда АО «ХМГЭС»</a:t>
            </a:r>
          </a:p>
          <a:p>
            <a:r>
              <a:rPr lang="ru-RU" sz="2400" dirty="0">
                <a:latin typeface="Cygre" panose="02000503000000000000" pitchFamily="2" charset="-52"/>
              </a:rPr>
              <a:t>Руководитель проекта  - руководитель </a:t>
            </a:r>
            <a:r>
              <a:rPr lang="en-US" sz="2400" dirty="0">
                <a:latin typeface="Cygre" panose="02000503000000000000" pitchFamily="2" charset="-52"/>
              </a:rPr>
              <a:t>IT-</a:t>
            </a:r>
            <a:r>
              <a:rPr lang="ru-RU" sz="2400" dirty="0">
                <a:latin typeface="Cygre" panose="02000503000000000000" pitchFamily="2" charset="-52"/>
              </a:rPr>
              <a:t>отдела</a:t>
            </a:r>
          </a:p>
          <a:p>
            <a:endParaRPr lang="ru-RU" sz="2400" dirty="0">
              <a:latin typeface="Cygre" panose="02000503000000000000" pitchFamily="2" charset="-52"/>
            </a:endParaRPr>
          </a:p>
          <a:p>
            <a:r>
              <a:rPr lang="ru-RU" sz="2400" dirty="0">
                <a:latin typeface="Cygre" panose="02000503000000000000" pitchFamily="2" charset="-52"/>
              </a:rPr>
              <a:t>Участники проекта:</a:t>
            </a:r>
          </a:p>
          <a:p>
            <a:pPr marL="800100" lvl="1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Финансовый директор</a:t>
            </a:r>
          </a:p>
          <a:p>
            <a:pPr marL="800100" lvl="1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Отдел Бухгалтерия </a:t>
            </a:r>
          </a:p>
          <a:p>
            <a:pPr marL="800100" lvl="1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Cygre" panose="02000503000000000000" pitchFamily="2" charset="-52"/>
              </a:rPr>
              <a:t>Отдел Кадров</a:t>
            </a:r>
            <a:endParaRPr lang="ru-RU" sz="2000" dirty="0">
              <a:latin typeface="Cygre" panose="02000503000000000000" pitchFamily="2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0EAF287-244E-95DB-CF98-A0009A5E119D}"/>
              </a:ext>
            </a:extLst>
          </p:cNvPr>
          <p:cNvGrpSpPr/>
          <p:nvPr/>
        </p:nvGrpSpPr>
        <p:grpSpPr>
          <a:xfrm>
            <a:off x="12496799" y="272409"/>
            <a:ext cx="5562601" cy="1084926"/>
            <a:chOff x="17602201" y="3524317"/>
            <a:chExt cx="5562601" cy="1084926"/>
          </a:xfrm>
        </p:grpSpPr>
        <p:sp>
          <p:nvSpPr>
            <p:cNvPr id="4" name="Прямоугольник: скругленные противолежащие углы 3">
              <a:extLst>
                <a:ext uri="{FF2B5EF4-FFF2-40B4-BE49-F238E27FC236}">
                  <a16:creationId xmlns:a16="http://schemas.microsoft.com/office/drawing/2014/main" id="{49C56CD6-BE96-B7B7-26AA-1E255274D148}"/>
                </a:ext>
              </a:extLst>
            </p:cNvPr>
            <p:cNvSpPr/>
            <p:nvPr/>
          </p:nvSpPr>
          <p:spPr>
            <a:xfrm>
              <a:off x="17602201" y="3538953"/>
              <a:ext cx="392704" cy="1070290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: скругленные противолежащие углы 4">
              <a:extLst>
                <a:ext uri="{FF2B5EF4-FFF2-40B4-BE49-F238E27FC236}">
                  <a16:creationId xmlns:a16="http://schemas.microsoft.com/office/drawing/2014/main" id="{9C1B70AA-66D7-B1D7-8494-E5DBF54D77E9}"/>
                </a:ext>
              </a:extLst>
            </p:cNvPr>
            <p:cNvSpPr/>
            <p:nvPr/>
          </p:nvSpPr>
          <p:spPr>
            <a:xfrm>
              <a:off x="17742896" y="3524317"/>
              <a:ext cx="392704" cy="108492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0A4ED1-8EF5-AAC6-03D3-55C84A789E60}"/>
                </a:ext>
              </a:extLst>
            </p:cNvPr>
            <p:cNvSpPr txBox="1"/>
            <p:nvPr/>
          </p:nvSpPr>
          <p:spPr>
            <a:xfrm>
              <a:off x="17798554" y="3781711"/>
              <a:ext cx="53662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Команда проекта и сроки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04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A32916-80F5-4297-A94B-11222B1EC2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228153"/>
            <a:ext cx="1661187" cy="15794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33D558-3436-4A1F-A820-892E083DE0EA}"/>
              </a:ext>
            </a:extLst>
          </p:cNvPr>
          <p:cNvSpPr txBox="1"/>
          <p:nvPr/>
        </p:nvSpPr>
        <p:spPr>
          <a:xfrm>
            <a:off x="288797" y="4610100"/>
            <a:ext cx="8597153" cy="46320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63538" indent="-363538">
              <a:spcBef>
                <a:spcPts val="1800"/>
              </a:spcBef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В 1С:БСО 8 добавлен документы «Отчеты архив».</a:t>
            </a:r>
          </a:p>
          <a:p>
            <a:pPr marL="342900" marR="0" lvl="0" indent="-342900" algn="l" defTabSz="914400" rtl="0" eaLnBrk="1" fontAlgn="auto" latinLnBrk="0" hangingPunct="1">
              <a:spcBef>
                <a:spcPts val="1800"/>
              </a:spcBef>
              <a:buClr>
                <a:srgbClr val="2C336D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400" dirty="0">
                <a:latin typeface="Cygre" panose="02000503000000000000" pitchFamily="2" charset="-52"/>
              </a:rPr>
              <a:t>1С:БСО 8 разработан механизм «Сохранить для архива» для 5 отчетов:</a:t>
            </a:r>
          </a:p>
          <a:p>
            <a:pPr marL="1257300" lvl="2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ygre" panose="02000503000000000000" pitchFamily="2" charset="-52"/>
              </a:rPr>
              <a:t>ОСВ</a:t>
            </a:r>
          </a:p>
          <a:p>
            <a:pPr marL="1257300" lvl="2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ygre" panose="02000503000000000000" pitchFamily="2" charset="-52"/>
              </a:rPr>
              <a:t>ОСВ по счету</a:t>
            </a:r>
          </a:p>
          <a:p>
            <a:pPr marL="1257300" lvl="2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ygre" panose="02000503000000000000" pitchFamily="2" charset="-52"/>
              </a:rPr>
              <a:t>Карточки счетов </a:t>
            </a:r>
          </a:p>
          <a:p>
            <a:pPr marL="1257300" lvl="2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ygre" panose="02000503000000000000" pitchFamily="2" charset="-52"/>
              </a:rPr>
              <a:t>Материальный отчёт</a:t>
            </a:r>
          </a:p>
          <a:p>
            <a:pPr marL="1257300" lvl="2" indent="-342900">
              <a:spcBef>
                <a:spcPts val="600"/>
              </a:spcBef>
              <a:buClr>
                <a:srgbClr val="2C336D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Cygre" panose="02000503000000000000" pitchFamily="2" charset="-52"/>
              </a:rPr>
              <a:t>Ведомость амортизации ОС</a:t>
            </a:r>
          </a:p>
          <a:p>
            <a:pPr marL="342900" indent="-342900" algn="just">
              <a:spcBef>
                <a:spcPts val="1800"/>
              </a:spcBef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Реализован механизм по проверке и массовой отправке документов в 1С:Архив 8.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7F75364-3E58-F29F-4E98-7B5140A58D6F}"/>
              </a:ext>
            </a:extLst>
          </p:cNvPr>
          <p:cNvGrpSpPr/>
          <p:nvPr/>
        </p:nvGrpSpPr>
        <p:grpSpPr>
          <a:xfrm>
            <a:off x="9112383" y="0"/>
            <a:ext cx="9167592" cy="10286999"/>
            <a:chOff x="9112383" y="337757"/>
            <a:chExt cx="9062266" cy="963572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DB44CF-400C-4794-B53E-A8BA16F0A3FE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12383" y="337757"/>
              <a:ext cx="9062266" cy="47974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3A01786-BD2B-4CF6-BE8D-B0B81E516811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58448" y="5267384"/>
              <a:ext cx="8970137" cy="47061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F285886-E4FE-BBD7-6427-AA8FB4765BB9}"/>
              </a:ext>
            </a:extLst>
          </p:cNvPr>
          <p:cNvGrpSpPr/>
          <p:nvPr/>
        </p:nvGrpSpPr>
        <p:grpSpPr>
          <a:xfrm>
            <a:off x="311313" y="2181286"/>
            <a:ext cx="8279521" cy="1702217"/>
            <a:chOff x="17602201" y="3524316"/>
            <a:chExt cx="8279521" cy="1702217"/>
          </a:xfrm>
        </p:grpSpPr>
        <p:sp>
          <p:nvSpPr>
            <p:cNvPr id="6" name="Прямоугольник: скругленные противолежащие углы 5">
              <a:extLst>
                <a:ext uri="{FF2B5EF4-FFF2-40B4-BE49-F238E27FC236}">
                  <a16:creationId xmlns:a16="http://schemas.microsoft.com/office/drawing/2014/main" id="{6A414013-3D83-14AE-362B-798AF6936E42}"/>
                </a:ext>
              </a:extLst>
            </p:cNvPr>
            <p:cNvSpPr/>
            <p:nvPr/>
          </p:nvSpPr>
          <p:spPr>
            <a:xfrm>
              <a:off x="17602201" y="3538953"/>
              <a:ext cx="392704" cy="1687580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противолежащие углы 6">
              <a:extLst>
                <a:ext uri="{FF2B5EF4-FFF2-40B4-BE49-F238E27FC236}">
                  <a16:creationId xmlns:a16="http://schemas.microsoft.com/office/drawing/2014/main" id="{F2EC6981-DDED-E961-4760-E3E1BA68CE34}"/>
                </a:ext>
              </a:extLst>
            </p:cNvPr>
            <p:cNvSpPr/>
            <p:nvPr/>
          </p:nvSpPr>
          <p:spPr>
            <a:xfrm>
              <a:off x="17742896" y="3524316"/>
              <a:ext cx="392704" cy="1702215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7A0FD5-6411-0110-5382-A09F6F3BE3D3}"/>
                </a:ext>
              </a:extLst>
            </p:cNvPr>
            <p:cNvSpPr txBox="1"/>
            <p:nvPr/>
          </p:nvSpPr>
          <p:spPr>
            <a:xfrm>
              <a:off x="17798553" y="3590930"/>
              <a:ext cx="808316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Интеграция 1С: Бухгалтерия строительной организации 8 и 1С:Архив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38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81BA5B-98C9-4BF5-938B-BD094A1CE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457200"/>
            <a:ext cx="101346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E8528-B947-41C2-A3DE-1AC43A77B8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228153"/>
            <a:ext cx="1661187" cy="1579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58948DB-350F-4C4A-1FE0-F2F83854102F}"/>
              </a:ext>
            </a:extLst>
          </p:cNvPr>
          <p:cNvGrpSpPr/>
          <p:nvPr/>
        </p:nvGrpSpPr>
        <p:grpSpPr>
          <a:xfrm>
            <a:off x="311313" y="2181286"/>
            <a:ext cx="8279521" cy="1702217"/>
            <a:chOff x="17602201" y="3524316"/>
            <a:chExt cx="8279521" cy="1702217"/>
          </a:xfrm>
        </p:grpSpPr>
        <p:sp>
          <p:nvSpPr>
            <p:cNvPr id="6" name="Прямоугольник: скругленные противолежащие углы 5">
              <a:extLst>
                <a:ext uri="{FF2B5EF4-FFF2-40B4-BE49-F238E27FC236}">
                  <a16:creationId xmlns:a16="http://schemas.microsoft.com/office/drawing/2014/main" id="{A5F258EF-0727-B76D-DC08-B9DF93705DCD}"/>
                </a:ext>
              </a:extLst>
            </p:cNvPr>
            <p:cNvSpPr/>
            <p:nvPr/>
          </p:nvSpPr>
          <p:spPr>
            <a:xfrm>
              <a:off x="17602201" y="3538953"/>
              <a:ext cx="392704" cy="1687580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противолежащие углы 6">
              <a:extLst>
                <a:ext uri="{FF2B5EF4-FFF2-40B4-BE49-F238E27FC236}">
                  <a16:creationId xmlns:a16="http://schemas.microsoft.com/office/drawing/2014/main" id="{EE9B79B4-4CE9-8BE3-8DE5-839001995837}"/>
                </a:ext>
              </a:extLst>
            </p:cNvPr>
            <p:cNvSpPr/>
            <p:nvPr/>
          </p:nvSpPr>
          <p:spPr>
            <a:xfrm>
              <a:off x="17742896" y="3524316"/>
              <a:ext cx="392704" cy="1702215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756287-2C3C-DA72-DD47-2429E7E991BF}"/>
                </a:ext>
              </a:extLst>
            </p:cNvPr>
            <p:cNvSpPr txBox="1"/>
            <p:nvPr/>
          </p:nvSpPr>
          <p:spPr>
            <a:xfrm>
              <a:off x="17798553" y="3590930"/>
              <a:ext cx="808316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Интеграция 1С: Бухгалтерия строительной организации 8 и 1С:Архив 8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B6A5584-3258-2AC8-8B73-943225D0C92B}"/>
              </a:ext>
            </a:extLst>
          </p:cNvPr>
          <p:cNvGrpSpPr/>
          <p:nvPr/>
        </p:nvGrpSpPr>
        <p:grpSpPr>
          <a:xfrm>
            <a:off x="-244369" y="6134100"/>
            <a:ext cx="13955495" cy="3460612"/>
            <a:chOff x="-244369" y="6134100"/>
            <a:chExt cx="13955495" cy="34606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33D558-3436-4A1F-A820-892E083DE0EA}"/>
                </a:ext>
              </a:extLst>
            </p:cNvPr>
            <p:cNvSpPr txBox="1"/>
            <p:nvPr/>
          </p:nvSpPr>
          <p:spPr>
            <a:xfrm>
              <a:off x="311313" y="6134100"/>
              <a:ext cx="12947487" cy="47865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 algn="just">
                <a:lnSpc>
                  <a:spcPct val="115000"/>
                </a:lnSpc>
                <a:buClr>
                  <a:srgbClr val="2C336D"/>
                </a:buClr>
                <a:buFont typeface="Wingdings" panose="05000000000000000000" pitchFamily="2" charset="2"/>
                <a:buChar char="q"/>
              </a:pPr>
              <a:r>
                <a:rPr lang="ru-RU" sz="2400" dirty="0">
                  <a:latin typeface="Cygre" panose="02000503000000000000" pitchFamily="2" charset="-52"/>
                </a:rPr>
                <a:t>Разработан механизм массового подписания документов руководителем КЭП.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8B097BC9-BA4A-3CFD-A7D1-01DA52A2247E}"/>
                </a:ext>
              </a:extLst>
            </p:cNvPr>
            <p:cNvGrpSpPr/>
            <p:nvPr/>
          </p:nvGrpSpPr>
          <p:grpSpPr>
            <a:xfrm>
              <a:off x="-244369" y="6732390"/>
              <a:ext cx="13955495" cy="2862322"/>
              <a:chOff x="-244369" y="6423304"/>
              <a:chExt cx="13955495" cy="2862322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4B9255-C63E-A7F7-4CC6-C8A55A5A3D1A}"/>
                  </a:ext>
                </a:extLst>
              </p:cNvPr>
              <p:cNvSpPr txBox="1"/>
              <p:nvPr/>
            </p:nvSpPr>
            <p:spPr>
              <a:xfrm>
                <a:off x="-244369" y="6423304"/>
                <a:ext cx="73152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Модернизация ОС;</a:t>
                </a:r>
              </a:p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Комплектация номенклатуры:</a:t>
                </a:r>
              </a:p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Оприходования товаров;</a:t>
                </a:r>
              </a:p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Перемещение товаров, материалов;</a:t>
                </a:r>
              </a:p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Списание материалов из эксплуатации</a:t>
                </a:r>
                <a:r>
                  <a:rPr lang="ru-RU" sz="1800" dirty="0">
                    <a:latin typeface="Cygre" panose="02000503000000000000" pitchFamily="2" charset="-52"/>
                  </a:rPr>
                  <a:t>;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572DE1-6BF1-4530-46B9-B9A00DA2908C}"/>
                  </a:ext>
                </a:extLst>
              </p:cNvPr>
              <p:cNvSpPr txBox="1"/>
              <p:nvPr/>
            </p:nvSpPr>
            <p:spPr>
              <a:xfrm>
                <a:off x="6858000" y="6423304"/>
                <a:ext cx="685312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Списание ОС;</a:t>
                </a:r>
              </a:p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Требование-накладная;</a:t>
                </a:r>
              </a:p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Частичное списание ОС;</a:t>
                </a:r>
              </a:p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Отчёт производства;</a:t>
                </a:r>
              </a:p>
              <a:p>
                <a:pPr marL="1257300" lvl="2" indent="-342900">
                  <a:spcBef>
                    <a:spcPts val="1800"/>
                  </a:spcBef>
                  <a:buClr>
                    <a:srgbClr val="2C336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2400" dirty="0">
                    <a:latin typeface="Cygre" panose="02000503000000000000" pitchFamily="2" charset="-52"/>
                  </a:rPr>
                  <a:t>Отчеты архив.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F795A0-487E-3556-FBCF-1BD1FBFDB6C6}"/>
              </a:ext>
            </a:extLst>
          </p:cNvPr>
          <p:cNvSpPr txBox="1"/>
          <p:nvPr/>
        </p:nvSpPr>
        <p:spPr>
          <a:xfrm>
            <a:off x="311313" y="4610100"/>
            <a:ext cx="7491370" cy="13281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lnSpc>
                <a:spcPct val="115000"/>
              </a:lnSpc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Реализована обработка по подбору и массовой отправке документов на подпись руководителю.</a:t>
            </a:r>
          </a:p>
        </p:txBody>
      </p:sp>
    </p:spTree>
    <p:extLst>
      <p:ext uri="{BB962C8B-B14F-4D97-AF65-F5344CB8AC3E}">
        <p14:creationId xmlns:p14="http://schemas.microsoft.com/office/powerpoint/2010/main" val="398151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738FC2-FE0B-4F0B-8640-7B8FC2B29F0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2645127"/>
            <a:ext cx="9234530" cy="4996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33D558-3436-4A1F-A820-892E083DE0EA}"/>
              </a:ext>
            </a:extLst>
          </p:cNvPr>
          <p:cNvSpPr txBox="1"/>
          <p:nvPr/>
        </p:nvSpPr>
        <p:spPr>
          <a:xfrm>
            <a:off x="353132" y="4637670"/>
            <a:ext cx="8237701" cy="36426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15000"/>
              </a:lnSpc>
              <a:buClr>
                <a:srgbClr val="2C336D"/>
              </a:buClr>
            </a:pPr>
            <a:r>
              <a:rPr lang="ru-RU" sz="2400" dirty="0">
                <a:latin typeface="Cygre" panose="02000503000000000000" pitchFamily="2" charset="-52"/>
              </a:rPr>
              <a:t>По итогу на хранение передаются:</a:t>
            </a:r>
          </a:p>
          <a:p>
            <a:pPr algn="just">
              <a:lnSpc>
                <a:spcPct val="115000"/>
              </a:lnSpc>
              <a:buClr>
                <a:srgbClr val="2C336D"/>
              </a:buClr>
            </a:pPr>
            <a:endParaRPr lang="ru-RU" sz="2400" dirty="0">
              <a:latin typeface="Cygre" panose="02000503000000000000" pitchFamily="2" charset="-52"/>
            </a:endParaRPr>
          </a:p>
          <a:p>
            <a:pPr marL="342900" indent="-342900" algn="just">
              <a:lnSpc>
                <a:spcPct val="115000"/>
              </a:lnSpc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Внутренние документы, подписанные ПЭП: 20 видов с расширенным реквизитным составом карточек документов.</a:t>
            </a:r>
          </a:p>
          <a:p>
            <a:pPr marL="342900" indent="-342900" algn="just">
              <a:lnSpc>
                <a:spcPct val="115000"/>
              </a:lnSpc>
              <a:spcAft>
                <a:spcPts val="2400"/>
              </a:spcAft>
              <a:buClr>
                <a:srgbClr val="2C336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ygre" panose="02000503000000000000" pitchFamily="2" charset="-52"/>
              </a:rPr>
              <a:t>Внутренние документы, подписанные КЭП: 23 вида.</a:t>
            </a:r>
          </a:p>
          <a:p>
            <a:pPr algn="just">
              <a:lnSpc>
                <a:spcPct val="115000"/>
              </a:lnSpc>
              <a:spcAft>
                <a:spcPts val="2400"/>
              </a:spcAft>
              <a:buClr>
                <a:srgbClr val="2C336D"/>
              </a:buClr>
            </a:pPr>
            <a:r>
              <a:rPr lang="ru-RU" sz="2400">
                <a:latin typeface="Cygre" panose="02000503000000000000" pitchFamily="2" charset="-52"/>
              </a:rPr>
              <a:t>Применялась </a:t>
            </a:r>
            <a:r>
              <a:rPr lang="ru-RU" sz="2400" dirty="0">
                <a:latin typeface="Cygre" panose="02000503000000000000" pitchFamily="2" charset="-52"/>
              </a:rPr>
              <a:t>Библиотека интеграций с 1С:Архив 8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0BCE6A-B3D0-4DFB-8693-6953326546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228153"/>
            <a:ext cx="1661187" cy="1579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1B48E1F-3C4D-CE44-CF1D-9323756D3B27}"/>
              </a:ext>
            </a:extLst>
          </p:cNvPr>
          <p:cNvGrpSpPr/>
          <p:nvPr/>
        </p:nvGrpSpPr>
        <p:grpSpPr>
          <a:xfrm>
            <a:off x="311313" y="2181286"/>
            <a:ext cx="8279521" cy="1702217"/>
            <a:chOff x="17602201" y="3524316"/>
            <a:chExt cx="8279521" cy="1702217"/>
          </a:xfrm>
        </p:grpSpPr>
        <p:sp>
          <p:nvSpPr>
            <p:cNvPr id="3" name="Прямоугольник: скругленные противолежащие углы 2">
              <a:extLst>
                <a:ext uri="{FF2B5EF4-FFF2-40B4-BE49-F238E27FC236}">
                  <a16:creationId xmlns:a16="http://schemas.microsoft.com/office/drawing/2014/main" id="{430A6271-34FF-90BE-BED7-6AA05A63E0DB}"/>
                </a:ext>
              </a:extLst>
            </p:cNvPr>
            <p:cNvSpPr/>
            <p:nvPr/>
          </p:nvSpPr>
          <p:spPr>
            <a:xfrm>
              <a:off x="17602201" y="3538953"/>
              <a:ext cx="392704" cy="1687580"/>
            </a:xfrm>
            <a:prstGeom prst="round2DiagRect">
              <a:avLst>
                <a:gd name="adj1" fmla="val 19798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: скругленные противолежащие углы 4">
              <a:extLst>
                <a:ext uri="{FF2B5EF4-FFF2-40B4-BE49-F238E27FC236}">
                  <a16:creationId xmlns:a16="http://schemas.microsoft.com/office/drawing/2014/main" id="{FBF5F7E8-B53C-9528-D9F9-2E00D0FC8509}"/>
                </a:ext>
              </a:extLst>
            </p:cNvPr>
            <p:cNvSpPr/>
            <p:nvPr/>
          </p:nvSpPr>
          <p:spPr>
            <a:xfrm>
              <a:off x="17742896" y="3524316"/>
              <a:ext cx="392704" cy="1702215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5D9CC3-1322-A38D-F442-5F3B9AC3BF6E}"/>
                </a:ext>
              </a:extLst>
            </p:cNvPr>
            <p:cNvSpPr txBox="1"/>
            <p:nvPr/>
          </p:nvSpPr>
          <p:spPr>
            <a:xfrm>
              <a:off x="17798553" y="3590930"/>
              <a:ext cx="808316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2C336D"/>
                  </a:solidFill>
                  <a:latin typeface="Cygre" panose="02000503000000000000" pitchFamily="2" charset="-52"/>
                </a:rPr>
                <a:t>Интеграция 1С: Бухгалтерия строительной организации 8 и 1С:Архив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42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8037</TotalTime>
  <Words>902</Words>
  <Application>Microsoft Office PowerPoint</Application>
  <PresentationFormat>Произвольный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Cygre</vt:lpstr>
      <vt:lpstr>Arial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Документооборот образовательной организации</dc:title>
  <dc:creator>Kristinkus</dc:creator>
  <cp:lastModifiedBy>Екатерина Насонова</cp:lastModifiedBy>
  <cp:revision>311</cp:revision>
  <cp:lastPrinted>2026-04-20T08:37:06Z</cp:lastPrinted>
  <dcterms:created xsi:type="dcterms:W3CDTF">2006-08-16T00:00:00Z</dcterms:created>
  <dcterms:modified xsi:type="dcterms:W3CDTF">2026-04-23T09:12:08Z</dcterms:modified>
  <dc:identifier>DAGIeAbahHs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2025-05-12T08:32:51Z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a013420c-80e5-4d90-8185-b43aaf86f462</vt:lpwstr>
  </property>
  <property fmtid="{D5CDD505-2E9C-101B-9397-08002B2CF9AE}" pid="7" name="MSIP_Label_defa4170-0d19-0005-0004-bc88714345d2_ActionId">
    <vt:lpwstr>2804954b-3dc7-437a-b74f-afb7d5139237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