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9" r:id="rId14"/>
    <p:sldId id="270" r:id="rId15"/>
    <p:sldId id="272" r:id="rId16"/>
    <p:sldId id="273" r:id="rId17"/>
  </p:sldIdLst>
  <p:sldSz cx="11522075" cy="6480175"/>
  <p:notesSz cx="6858000" cy="9144000"/>
  <p:embeddedFontLst>
    <p:embeddedFont>
      <p:font typeface="Futura PT Demi" panose="020B0702020204020303" pitchFamily="34" charset="0"/>
      <p:regular r:id="rId19"/>
    </p:embeddedFont>
    <p:embeddedFont>
      <p:font typeface="Montserrat" panose="00000500000000000000" pitchFamily="2" charset="-52"/>
      <p:regular r:id="rId20"/>
      <p:bold r:id="rId21"/>
      <p:italic r:id="rId22"/>
      <p:boldItalic r:id="rId23"/>
    </p:embeddedFont>
    <p:embeddedFont>
      <p:font typeface="Montserrat Black" panose="00000A00000000000000" pitchFamily="2" charset="-52"/>
      <p:bold r:id="rId24"/>
      <p:boldItalic r:id="rId25"/>
    </p:embeddedFont>
    <p:embeddedFont>
      <p:font typeface="Montserrat ExtraBold" panose="00000900000000000000" pitchFamily="2" charset="-52"/>
      <p:bold r:id="rId26"/>
      <p:boldItalic r:id="rId27"/>
    </p:embeddedFont>
    <p:embeddedFont>
      <p:font typeface="Montserrat Medium" panose="00000600000000000000" pitchFamily="2" charset="-52"/>
      <p:regular r:id="rId28"/>
      <p:italic r:id="rId29"/>
    </p:embeddedFont>
    <p:embeddedFont>
      <p:font typeface="Montserrat SemiBold" panose="00000700000000000000" pitchFamily="2" charset="-52"/>
      <p:bold r:id="rId30"/>
      <p:boldItalic r:id="rId31"/>
    </p:embeddedFont>
  </p:embeddedFontLst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E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16" autoAdjust="0"/>
  </p:normalViewPr>
  <p:slideViewPr>
    <p:cSldViewPr>
      <p:cViewPr varScale="1">
        <p:scale>
          <a:sx n="109" d="100"/>
          <a:sy n="109" d="100"/>
        </p:scale>
        <p:origin x="7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>
              <a:latin typeface="Google Sans Text"/>
              <a:ea typeface="Google Sans Text"/>
              <a:cs typeface="Google Sans Tex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>
              <a:latin typeface="Google Sans Text"/>
              <a:ea typeface="Google Sans Text"/>
              <a:cs typeface="Google Sans Tex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561A69-40ED-452E-8D74-7C5FA2349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9863" y="1060450"/>
            <a:ext cx="8642350" cy="2255838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06D7A0-956D-4F40-BC90-3CC675238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9863" y="3403600"/>
            <a:ext cx="8642350" cy="1565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82A09-0D4C-4019-AE03-158D906E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FE8D8D-2979-4715-BDBC-2AB29F722C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AB2B315-B9BD-4607-B7E8-74F2620EA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488" y="107950"/>
            <a:ext cx="2733675" cy="4492625"/>
          </a:xfrm>
        </p:spPr>
        <p:txBody>
          <a:bodyPr vert="eaVert"/>
          <a:lstStyle/>
          <a:p>
            <a:r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B8C039B-AB9D-46A9-86FF-5ECC1C84D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463" y="107950"/>
            <a:ext cx="8048625" cy="4492625"/>
          </a:xfrm>
        </p:spPr>
        <p:txBody>
          <a:bodyPr vert="eaVert"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76F7E2C-678F-42ED-9EF1-E1EA1E0A19C9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71463" y="107950"/>
            <a:ext cx="10934700" cy="4492625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E99CA-E611-4051-9002-145A70D50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9863" y="1060450"/>
            <a:ext cx="8642350" cy="2255838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EEA534-5138-492E-B064-A9A43E0D2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9863" y="3403600"/>
            <a:ext cx="8642350" cy="1565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D8D79-0555-48E8-B6F1-8C7030FA0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C3FF82-6446-43E0-87FF-E2C16A2D6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A46D23-DBF8-46E6-9E5B-3993A0F6C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3" y="1616075"/>
            <a:ext cx="9937750" cy="2695575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4725C7-1AE4-4431-A3C7-5BB5E539F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813" y="4337050"/>
            <a:ext cx="9937750" cy="14176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3795B8-7E4D-4F18-8F6F-1028A1F77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671A6B-EF2B-412F-90D4-D97593D70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3" y="1606550"/>
            <a:ext cx="5391150" cy="2994025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F960C9-86DD-4A8F-8391-899ED5E4C68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5815013" y="1606550"/>
            <a:ext cx="5391150" cy="2994025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44A33-2F75-4BC3-80BB-F4166E520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344488"/>
            <a:ext cx="9937750" cy="1252537"/>
          </a:xfrm>
        </p:spPr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DCA6F5-337D-4FD0-8445-A94E86001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50" y="1589088"/>
            <a:ext cx="4873625" cy="77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9FCEC2-C2E5-4D54-B633-8E47955EEBCA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793750" y="2366963"/>
            <a:ext cx="4873625" cy="3481387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82B22-4083-4CCB-928B-CF032F3418D5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832475" y="1589088"/>
            <a:ext cx="4899025" cy="77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D94C31-07CC-4AD6-8957-DD02E8FED9C1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5832475" y="2366963"/>
            <a:ext cx="4899025" cy="3481387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15D98-C6FA-4E32-8871-7D9DD2327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E0F7A-D440-4AF0-8BA6-2A0B65628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EA7496-F1DB-4726-A549-1817154C8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66D7D-5231-4045-82C2-F7E968CEC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431800"/>
            <a:ext cx="3716338" cy="1512888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5B32F8-7973-4E34-B767-8C8FDB3A1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025" y="933450"/>
            <a:ext cx="5832475" cy="4605338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9F2413-CCE3-49EF-AC2A-7F185FBD93A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93750" y="1944688"/>
            <a:ext cx="3716338" cy="3600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C00D90-32E1-4847-BB58-0787F3C6A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431800"/>
            <a:ext cx="3716338" cy="1512888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2AE98AD-854D-47ED-BF8C-415BC72911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9025" y="933450"/>
            <a:ext cx="5832475" cy="46053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buNone/>
            </a:pPr>
            <a:endParaRPr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AB5633-4918-43A4-8BB5-164B3820C49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93750" y="1944688"/>
            <a:ext cx="3716338" cy="3600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43EA5C-FE16-457E-AC9A-3561391BF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8045082-C199-4A4F-951E-5E06B40534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755D63F-7400-4D02-AF24-756E49639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488" y="107950"/>
            <a:ext cx="2733675" cy="4492625"/>
          </a:xfrm>
        </p:spPr>
        <p:txBody>
          <a:bodyPr vert="eaVert"/>
          <a:lstStyle/>
          <a:p>
            <a:r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732ACAC-C0A3-4EC7-88F0-8CA7ADF79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463" y="107950"/>
            <a:ext cx="8048625" cy="4492625"/>
          </a:xfrm>
        </p:spPr>
        <p:txBody>
          <a:bodyPr vert="eaVert"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6B57DC1-BF5D-4600-933B-3089224DD59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71463" y="107950"/>
            <a:ext cx="10934700" cy="4492625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013E5-97F9-4DD2-A89E-3F063950C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</p:spPr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Диаграмма 2">
            <a:extLst>
              <a:ext uri="{FF2B5EF4-FFF2-40B4-BE49-F238E27FC236}">
                <a16:creationId xmlns:a16="http://schemas.microsoft.com/office/drawing/2014/main" id="{E0864007-A4C1-4ABE-8710-B0D54A373EF5}"/>
              </a:ext>
            </a:extLst>
          </p:cNvPr>
          <p:cNvSpPr>
            <a:spLocks noGrp="1"/>
          </p:cNvSpPr>
          <p:nvPr>
            <p:ph type="chart" idx="1"/>
          </p:nvPr>
        </p:nvSpPr>
        <p:spPr>
          <a:xfrm>
            <a:off x="271463" y="1606550"/>
            <a:ext cx="10934700" cy="2994025"/>
          </a:xfrm>
        </p:spPr>
        <p:txBody>
          <a:bodyPr/>
          <a:lstStyle/>
          <a:p>
            <a:pPr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E3F39-09CA-4A72-A888-9F8B0E7E1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3" y="1616075"/>
            <a:ext cx="9937750" cy="2695575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8F183-5A64-4E52-AB9A-70CB61A2B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813" y="4337050"/>
            <a:ext cx="9937750" cy="14176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0AAF73-93B2-4B78-96EF-F56947A40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03F910-C188-4E1F-8E0D-CDCC490F1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3" y="1606550"/>
            <a:ext cx="5391150" cy="2994025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B71F2E-AB1B-4D60-96F3-080B092C198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5815013" y="1606550"/>
            <a:ext cx="5391150" cy="2994025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F2695-1346-43D4-B4C8-7BD188D2B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344488"/>
            <a:ext cx="9937750" cy="1252537"/>
          </a:xfrm>
        </p:spPr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D65A3E-0812-4E53-B795-650BFD9CE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50" y="1589088"/>
            <a:ext cx="4873625" cy="77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31ADAC-15B8-4BF3-9544-91A9487F193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793750" y="2366963"/>
            <a:ext cx="4873625" cy="3481387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B6349E-0500-4108-A213-F467AF40718A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832475" y="1589088"/>
            <a:ext cx="4899025" cy="77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CE7F01B-6112-4F19-96DF-83CFB628953A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5832475" y="2366963"/>
            <a:ext cx="4899025" cy="3481387"/>
          </a:xfrm>
        </p:spPr>
        <p:txBody>
          <a:bodyPr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DAC8F2-A5D4-4666-9231-FA59318EE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36EDD0-45F8-4E3F-9FA5-154957D56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431800"/>
            <a:ext cx="3716338" cy="1512888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254121-B3A7-4F34-9951-C126A554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025" y="933450"/>
            <a:ext cx="5832475" cy="4605338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071E20-73A6-40AC-B782-E478805FAB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93750" y="1944688"/>
            <a:ext cx="3716338" cy="3600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C6164-E590-4FB1-8D03-75058359E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431800"/>
            <a:ext cx="3716338" cy="1512888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47FF8ED-DAFA-4E4E-9818-060458A86B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9025" y="933450"/>
            <a:ext cx="5832475" cy="4605338"/>
          </a:xfrm>
        </p:spPr>
        <p:txBody>
          <a:bodyPr vert="horz" wrap="square" lIns="91431" tIns="45716" rIns="91431" bIns="45716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buNone/>
            </a:pPr>
            <a:endParaRPr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84EAF0-B3B0-4A54-9473-95E7037CFCB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93750" y="1944688"/>
            <a:ext cx="3716338" cy="3600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3">
            <a:extLst>
              <a:ext uri="{FF2B5EF4-FFF2-40B4-BE49-F238E27FC236}">
                <a16:creationId xmlns:a16="http://schemas.microsoft.com/office/drawing/2014/main" id="{1F65D700-AD0B-4F22-A551-200D94718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025" y="1944688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pPr>
              <a:buNone/>
            </a:pPr>
            <a:r>
              <a:t>Наименование доклада</a:t>
            </a:r>
          </a:p>
        </p:txBody>
      </p:sp>
      <p:pic>
        <p:nvPicPr>
          <p:cNvPr id="1032" name="Picture 1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41288" y="152400"/>
            <a:ext cx="1550987" cy="1219200"/>
          </a:xfrm>
          <a:prstGeom prst="rect">
            <a:avLst/>
          </a:prstGeom>
          <a:ln>
            <a:noFill/>
          </a:ln>
        </p:spPr>
      </p:pic>
      <p:sp>
        <p:nvSpPr>
          <p:cNvPr id="12" name="Text Box 31">
            <a:extLst>
              <a:ext uri="{FF2B5EF4-FFF2-40B4-BE49-F238E27FC236}">
                <a16:creationId xmlns:a16="http://schemas.microsoft.com/office/drawing/2014/main" id="{C6B9B38D-BDE9-4AF5-B1C2-C63F81197C43}"/>
              </a:ext>
            </a:extLst>
          </p:cNvPr>
          <p:cNvSpPr>
            <a:spLocks noGrp="1"/>
          </p:cNvSpPr>
          <p:nvPr/>
        </p:nvSpPr>
        <p:spPr>
          <a:xfrm>
            <a:off x="2160588" y="1079500"/>
            <a:ext cx="3382962" cy="304800"/>
          </a:xfrm>
          <a:prstGeom prst="rect">
            <a:avLst/>
          </a:prstGeom>
          <a:noFill/>
          <a:ln w="12699">
            <a:noFill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buNone/>
              <a:defRPr sz="2100">
                <a:solidFill>
                  <a:srgbClr val="006600"/>
                </a:solidFill>
                <a:latin typeface="Arial"/>
                <a:ea typeface="Arial"/>
                <a:cs typeface="Arial"/>
              </a:defRPr>
            </a:lvl1pPr>
            <a:lvl2pPr marL="742950" indent="-285750">
              <a:buNone/>
              <a:defRPr sz="2100">
                <a:solidFill>
                  <a:srgbClr val="006600"/>
                </a:solidFill>
                <a:latin typeface="Arial"/>
                <a:ea typeface="Arial"/>
                <a:cs typeface="Arial"/>
              </a:defRPr>
            </a:lvl2pPr>
            <a:lvl3pPr marL="1143000" indent="-228600">
              <a:buNone/>
              <a:defRPr sz="2100">
                <a:solidFill>
                  <a:srgbClr val="006600"/>
                </a:solidFill>
                <a:latin typeface="Arial"/>
                <a:ea typeface="Arial"/>
                <a:cs typeface="Arial"/>
              </a:defRPr>
            </a:lvl3pPr>
            <a:lvl4pPr marL="1600200" indent="-228600">
              <a:buNone/>
              <a:defRPr sz="2100">
                <a:solidFill>
                  <a:srgbClr val="006600"/>
                </a:solidFill>
                <a:latin typeface="Arial"/>
                <a:ea typeface="Arial"/>
                <a:cs typeface="Arial"/>
              </a:defRPr>
            </a:lvl4pPr>
            <a:lvl5pPr marL="2057400" indent="-228600">
              <a:buNone/>
              <a:defRPr sz="2100">
                <a:solidFill>
                  <a:srgbClr val="006600"/>
                </a:solidFill>
                <a:latin typeface="Arial"/>
                <a:ea typeface="Arial"/>
                <a:cs typeface="Arial"/>
              </a:defRPr>
            </a:lvl5pPr>
            <a:lvl6pPr marL="2514600" indent="-228600">
              <a:buNone/>
              <a:defRPr sz="2100">
                <a:solidFill>
                  <a:srgbClr val="006600"/>
                </a:solidFill>
                <a:latin typeface="Arial"/>
                <a:ea typeface="Arial"/>
                <a:cs typeface="Arial"/>
              </a:defRPr>
            </a:lvl6pPr>
            <a:lvl7pPr marL="2971800" indent="-228600">
              <a:buNone/>
              <a:defRPr sz="2100">
                <a:solidFill>
                  <a:srgbClr val="006600"/>
                </a:solidFill>
                <a:latin typeface="Arial"/>
                <a:ea typeface="Arial"/>
                <a:cs typeface="Arial"/>
              </a:defRPr>
            </a:lvl7pPr>
            <a:lvl8pPr marL="3429000" indent="-228600">
              <a:buNone/>
              <a:defRPr sz="2100">
                <a:solidFill>
                  <a:srgbClr val="006600"/>
                </a:solidFill>
                <a:latin typeface="Arial"/>
                <a:ea typeface="Arial"/>
                <a:cs typeface="Arial"/>
              </a:defRPr>
            </a:lvl8pPr>
            <a:lvl9pPr marL="3886200" indent="-228600">
              <a:buNone/>
              <a:defRPr sz="2100">
                <a:solidFill>
                  <a:srgbClr val="0066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sz="1400" b="0">
                <a:solidFill>
                  <a:srgbClr val="800000"/>
                </a:solidFill>
              </a:rPr>
              <a:t>2–4 марта 2024 года</a:t>
            </a:r>
          </a:p>
        </p:txBody>
      </p:sp>
      <p:sp>
        <p:nvSpPr>
          <p:cNvPr id="1029" name="Text Box 44">
            <a:extLst>
              <a:ext uri="{FF2B5EF4-FFF2-40B4-BE49-F238E27FC236}">
                <a16:creationId xmlns:a16="http://schemas.microsoft.com/office/drawing/2014/main" id="{D52CBB71-F659-4C3A-BC53-5C48F7FF1833}"/>
              </a:ext>
            </a:extLst>
          </p:cNvPr>
          <p:cNvSpPr>
            <a:spLocks noGrp="1"/>
          </p:cNvSpPr>
          <p:nvPr/>
        </p:nvSpPr>
        <p:spPr>
          <a:xfrm>
            <a:off x="2160588" y="360363"/>
            <a:ext cx="4749800" cy="427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1pPr>
            <a:lvl2pPr marL="742950" indent="-28575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2pPr>
            <a:lvl3pPr marL="11430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3pPr>
            <a:lvl4pPr marL="16002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4pPr>
            <a:lvl5pPr marL="20574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5pPr>
            <a:lvl6pPr marL="25146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6pPr>
            <a:lvl7pPr marL="29718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7pPr>
            <a:lvl8pPr marL="34290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8pPr>
            <a:lvl9pPr marL="38862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sz="2000">
                <a:solidFill>
                  <a:srgbClr val="D20000"/>
                </a:solidFill>
              </a:rPr>
              <a:t>Семинар партнеров фирмы «1С»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>
        <a:buNone/>
        <a:defRPr sz="2900">
          <a:solidFill>
            <a:schemeClr val="tx2"/>
          </a:solidFill>
          <a:latin typeface="+mj-lt"/>
          <a:ea typeface="+mj-lt"/>
          <a:cs typeface="+mj-lt"/>
        </a:defRPr>
      </a:lvl1pPr>
      <a:lvl2pPr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2pPr>
      <a:lvl3pPr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3pPr>
      <a:lvl4pPr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4pPr>
      <a:lvl5pPr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5pPr>
      <a:lvl6pPr marL="457200"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6pPr>
      <a:lvl7pPr marL="914400"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7pPr>
      <a:lvl8pPr marL="1371600"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8pPr>
      <a:lvl9pPr marL="1828800"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9pPr>
    </p:titleStyle>
    <p:bodyStyle>
      <a:lvl1pPr marL="342900" indent="-342900" algn="l">
        <a:buChar char="•"/>
        <a:defRPr sz="21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7338" algn="l">
        <a:buChar char="•"/>
        <a:defRPr sz="1700">
          <a:solidFill>
            <a:schemeClr val="tx1"/>
          </a:solidFill>
          <a:latin typeface="+mn-lt"/>
          <a:ea typeface="+mn-lt"/>
          <a:cs typeface="+mn-lt"/>
        </a:defRPr>
      </a:lvl2pPr>
      <a:lvl3pPr marL="1144588" indent="-230188" algn="l">
        <a:buChar char="•"/>
        <a:defRPr sz="16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buChar char="•"/>
        <a:defRPr sz="1400">
          <a:solidFill>
            <a:schemeClr val="tx1"/>
          </a:solidFill>
          <a:latin typeface="+mn-lt"/>
          <a:ea typeface="+mn-lt"/>
          <a:cs typeface="+mn-lt"/>
        </a:defRPr>
      </a:lvl4pPr>
      <a:lvl5pPr marL="2055813" indent="-227013" algn="l">
        <a:buChar char="•"/>
        <a:defRPr sz="13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>
            <a:extLst>
              <a:ext uri="{FF2B5EF4-FFF2-40B4-BE49-F238E27FC236}">
                <a16:creationId xmlns:a16="http://schemas.microsoft.com/office/drawing/2014/main" id="{CD38749A-0C17-470B-AF02-C95124B6A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463" y="1606550"/>
            <a:ext cx="10934700" cy="29940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t"/>
          <a:lstStyle/>
          <a:p>
            <a:pPr>
              <a:buNone/>
            </a:pPr>
            <a:r>
              <a:t>Образец текста</a:t>
            </a:r>
          </a:p>
          <a:p>
            <a:pPr>
              <a:buNone/>
            </a:pPr>
            <a:r>
              <a:t>Второй уровень</a:t>
            </a:r>
          </a:p>
          <a:p>
            <a:pPr>
              <a:buNone/>
            </a:pPr>
            <a:r>
              <a:t>Третий уровень</a:t>
            </a:r>
          </a:p>
          <a:p>
            <a:pPr>
              <a:buNone/>
            </a:pPr>
            <a:r>
              <a:t>Четвертый уровень</a:t>
            </a:r>
          </a:p>
          <a:p>
            <a:pPr>
              <a:buNone/>
            </a:pPr>
            <a:r>
              <a:t>Пятый уровень</a:t>
            </a:r>
          </a:p>
        </p:txBody>
      </p:sp>
      <p:sp>
        <p:nvSpPr>
          <p:cNvPr id="2051" name="Rectangle 13">
            <a:extLst>
              <a:ext uri="{FF2B5EF4-FFF2-40B4-BE49-F238E27FC236}">
                <a16:creationId xmlns:a16="http://schemas.microsoft.com/office/drawing/2014/main" id="{2B811D09-EE1D-4D36-BC81-9F8F635FE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pPr>
              <a:buNone/>
            </a:pPr>
            <a:r>
              <a:t>Образец заголовка</a:t>
            </a:r>
          </a:p>
        </p:txBody>
      </p:sp>
      <p:pic>
        <p:nvPicPr>
          <p:cNvPr id="2056" name="Picture 1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41288" y="152400"/>
            <a:ext cx="1550987" cy="1219200"/>
          </a:xfrm>
          <a:prstGeom prst="rect">
            <a:avLst/>
          </a:prstGeom>
          <a:ln>
            <a:noFill/>
          </a:ln>
        </p:spPr>
      </p:pic>
      <p:pic>
        <p:nvPicPr>
          <p:cNvPr id="2057" name="Picture 1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41288" y="152400"/>
            <a:ext cx="1550987" cy="121920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lvl1pPr algn="l">
        <a:buNone/>
        <a:defRPr sz="2900">
          <a:solidFill>
            <a:schemeClr val="tx2"/>
          </a:solidFill>
          <a:latin typeface="+mj-lt"/>
          <a:ea typeface="+mj-lt"/>
          <a:cs typeface="+mj-lt"/>
        </a:defRPr>
      </a:lvl1pPr>
      <a:lvl2pPr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2pPr>
      <a:lvl3pPr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3pPr>
      <a:lvl4pPr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4pPr>
      <a:lvl5pPr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5pPr>
      <a:lvl6pPr marL="457200"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6pPr>
      <a:lvl7pPr marL="914400"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7pPr>
      <a:lvl8pPr marL="1371600"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8pPr>
      <a:lvl9pPr marL="1828800" algn="l">
        <a:buNone/>
        <a:defRPr sz="2900">
          <a:solidFill>
            <a:schemeClr val="tx2"/>
          </a:solidFill>
          <a:latin typeface="Futura PT Demi"/>
          <a:ea typeface="Futura PT Demi"/>
          <a:cs typeface="Futura PT Demi"/>
        </a:defRPr>
      </a:lvl9pPr>
    </p:titleStyle>
    <p:bodyStyle>
      <a:lvl1pPr marL="342900" indent="-342900" algn="l">
        <a:buChar char="•"/>
        <a:defRPr sz="21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7338" algn="l">
        <a:buChar char="•"/>
        <a:defRPr sz="1700">
          <a:solidFill>
            <a:schemeClr val="tx1"/>
          </a:solidFill>
          <a:latin typeface="+mn-lt"/>
          <a:ea typeface="+mn-lt"/>
          <a:cs typeface="+mn-lt"/>
        </a:defRPr>
      </a:lvl2pPr>
      <a:lvl3pPr marL="1144588" indent="-230188" algn="l">
        <a:buChar char="•"/>
        <a:defRPr sz="16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buChar char="•"/>
        <a:defRPr sz="1400">
          <a:solidFill>
            <a:schemeClr val="tx1"/>
          </a:solidFill>
          <a:latin typeface="+mn-lt"/>
          <a:ea typeface="+mn-lt"/>
          <a:cs typeface="+mn-lt"/>
        </a:defRPr>
      </a:lvl4pPr>
      <a:lvl5pPr marL="2055813" indent="-227013" algn="l">
        <a:buChar char="•"/>
        <a:defRPr sz="13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B8D2F01-55E1-4C60-8A17-3BDAEF31BCD1}"/>
              </a:ext>
            </a:extLst>
          </p:cNvPr>
          <p:cNvSpPr/>
          <p:nvPr/>
        </p:nvSpPr>
        <p:spPr>
          <a:xfrm>
            <a:off x="-2" y="0"/>
            <a:ext cx="11522075" cy="6480905"/>
          </a:xfrm>
          <a:prstGeom prst="rect">
            <a:avLst/>
          </a:prstGeom>
          <a:solidFill>
            <a:schemeClr val="tx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5EC8657-7724-4B5A-91D1-B30CBA6B4A84}"/>
              </a:ext>
            </a:extLst>
          </p:cNvPr>
          <p:cNvSpPr>
            <a:spLocks noGrp="1"/>
          </p:cNvSpPr>
          <p:nvPr/>
        </p:nvSpPr>
        <p:spPr>
          <a:xfrm>
            <a:off x="7974974" y="2664023"/>
            <a:ext cx="3246757" cy="936625"/>
          </a:xfrm>
          <a:prstGeom prst="roundRect">
            <a:avLst>
              <a:gd name="adj" fmla="val 50000"/>
            </a:avLst>
          </a:prstGeom>
          <a:solidFill>
            <a:srgbClr val="FFDE07"/>
          </a:solidFill>
          <a:ln>
            <a:noFill/>
          </a:ln>
        </p:spPr>
        <p:txBody>
          <a:bodyPr vert="horz" wrap="square" lIns="90000" tIns="46800" rIns="90000" bIns="46800" anchor="t">
            <a:noAutofit/>
          </a:bodyPr>
          <a:lstStyle/>
          <a:p>
            <a:pPr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58FC5B17-3C9A-4D51-8271-BEBBD7842DD8}"/>
              </a:ext>
            </a:extLst>
          </p:cNvPr>
          <p:cNvSpPr>
            <a:spLocks noGrp="1"/>
          </p:cNvSpPr>
          <p:nvPr/>
        </p:nvSpPr>
        <p:spPr>
          <a:xfrm>
            <a:off x="-1" y="1618546"/>
            <a:ext cx="11522075" cy="44132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buChar char="•"/>
              <a:defRPr sz="21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1pPr>
            <a:lvl2pPr marL="742950" indent="-287338">
              <a:buChar char="•"/>
              <a:defRPr sz="17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2pPr>
            <a:lvl3pPr marL="1144588" indent="-230188">
              <a:buChar char="•"/>
              <a:defRPr sz="16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3pPr>
            <a:lvl4pPr marL="1600200" indent="-228600">
              <a:buChar char="•"/>
              <a:defRPr sz="14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4pPr>
            <a:lvl5pPr marL="20558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5pPr>
            <a:lvl6pPr marL="25130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6pPr>
            <a:lvl7pPr marL="29702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7pPr>
            <a:lvl8pPr marL="34274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8pPr>
            <a:lvl9pPr marL="38846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9pPr>
          </a:lstStyle>
          <a:p>
            <a:pPr algn="ctr">
              <a:lnSpc>
                <a:spcPts val="45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</a:rPr>
              <a:t>САМОЗАНЯТЫЕ В 1С-ЭДО</a:t>
            </a:r>
            <a:endParaRPr sz="6000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</a:endParaRPr>
          </a:p>
          <a:p>
            <a:pPr algn="ctr">
              <a:lnSpc>
                <a:spcPts val="4500"/>
              </a:lnSpc>
              <a:spcBef>
                <a:spcPts val="0"/>
              </a:spcBef>
              <a:buNone/>
            </a:pPr>
            <a:r>
              <a:rPr sz="3200" b="1" dirty="0">
                <a:solidFill>
                  <a:srgbClr val="FFDE07"/>
                </a:solidFill>
                <a:latin typeface="Montserrat"/>
                <a:ea typeface="Montserrat"/>
                <a:cs typeface="Montserrat"/>
              </a:rPr>
              <a:t>ОТ ПОДКЛЮЧЕНИЯ ДО ЗАКРЫВАЮЩИХ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934386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5">
            <a:extLst>
              <a:ext uri="{FF2B5EF4-FFF2-40B4-BE49-F238E27FC236}">
                <a16:creationId xmlns:a16="http://schemas.microsoft.com/office/drawing/2014/main" id="{E28B56EE-8C9F-450F-9B0F-AEC8DA52DE22}"/>
              </a:ext>
            </a:extLst>
          </p:cNvPr>
          <p:cNvSpPr>
            <a:spLocks noGrp="1"/>
          </p:cNvSpPr>
          <p:nvPr/>
        </p:nvSpPr>
        <p:spPr>
          <a:xfrm rot="16200000">
            <a:off x="7455488" y="1185597"/>
            <a:ext cx="3440342" cy="3660891"/>
          </a:xfrm>
          <a:prstGeom prst="roundRect">
            <a:avLst>
              <a:gd name="adj" fmla="val 50000"/>
            </a:avLst>
          </a:prstGeom>
          <a:gradFill rotWithShape="1">
            <a:gsLst>
              <a:gs pos="10000">
                <a:srgbClr val="FFDE07"/>
              </a:gs>
              <a:gs pos="64000">
                <a:schemeClr val="bg1"/>
              </a:gs>
              <a:gs pos="100000">
                <a:srgbClr val="FFDE07"/>
              </a:gs>
            </a:gsLst>
            <a:lin ang="8100000" scaled="1"/>
            <a:tileRect/>
          </a:gra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5EC8657-7724-4B5A-91D1-B30CBA6B4A84}"/>
              </a:ext>
            </a:extLst>
          </p:cNvPr>
          <p:cNvSpPr>
            <a:spLocks noGrp="1"/>
          </p:cNvSpPr>
          <p:nvPr/>
        </p:nvSpPr>
        <p:spPr>
          <a:xfrm>
            <a:off x="1800597" y="2519486"/>
            <a:ext cx="7848872" cy="936625"/>
          </a:xfrm>
          <a:prstGeom prst="roundRect">
            <a:avLst>
              <a:gd name="adj" fmla="val 50000"/>
            </a:avLst>
          </a:prstGeom>
          <a:solidFill>
            <a:srgbClr val="FFDE07"/>
          </a:solidFill>
          <a:ln>
            <a:noFill/>
          </a:ln>
        </p:spPr>
        <p:txBody>
          <a:bodyPr vert="horz" wrap="square" lIns="90000" tIns="46800" rIns="90000" bIns="46800" anchor="t">
            <a:noAutofit/>
          </a:bodyPr>
          <a:lstStyle/>
          <a:p>
            <a:pPr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58FC5B17-3C9A-4D51-8271-BEBBD7842DD8}"/>
              </a:ext>
            </a:extLst>
          </p:cNvPr>
          <p:cNvSpPr>
            <a:spLocks noGrp="1"/>
          </p:cNvSpPr>
          <p:nvPr/>
        </p:nvSpPr>
        <p:spPr>
          <a:xfrm>
            <a:off x="971550" y="1130300"/>
            <a:ext cx="9578975" cy="44132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buChar char="•"/>
              <a:defRPr sz="21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1pPr>
            <a:lvl2pPr marL="742950" indent="-287338">
              <a:buChar char="•"/>
              <a:defRPr sz="17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2pPr>
            <a:lvl3pPr marL="1144588" indent="-230188">
              <a:buChar char="•"/>
              <a:defRPr sz="16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3pPr>
            <a:lvl4pPr marL="1600200" indent="-228600">
              <a:buChar char="•"/>
              <a:defRPr sz="14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4pPr>
            <a:lvl5pPr marL="20558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5pPr>
            <a:lvl6pPr marL="25130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6pPr>
            <a:lvl7pPr marL="29702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7pPr>
            <a:lvl8pPr marL="34274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8pPr>
            <a:lvl9pPr marL="3884613" indent="-227013">
              <a:buChar char="•"/>
              <a:defRPr sz="1300">
                <a:solidFill>
                  <a:schemeClr val="tx1"/>
                </a:solidFill>
                <a:latin typeface="Futura PT Demi"/>
                <a:ea typeface="Futura PT Demi"/>
                <a:cs typeface="Futura PT Demi"/>
              </a:defRPr>
            </a:lvl9pPr>
          </a:lstStyle>
          <a:p>
            <a:pPr algn="ctr">
              <a:lnSpc>
                <a:spcPts val="4500"/>
              </a:lnSpc>
              <a:spcBef>
                <a:spcPts val="0"/>
              </a:spcBef>
              <a:buNone/>
            </a:pPr>
            <a:r>
              <a:rPr sz="6000" dirty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</a:rPr>
              <a:t>ДЕМОНСТРАЦИЯ</a:t>
            </a:r>
          </a:p>
          <a:p>
            <a:pPr algn="ctr">
              <a:lnSpc>
                <a:spcPts val="4500"/>
              </a:lnSpc>
              <a:spcBef>
                <a:spcPts val="0"/>
              </a:spcBef>
              <a:buNone/>
            </a:pPr>
            <a:r>
              <a:rPr sz="3200" dirty="0">
                <a:solidFill>
                  <a:schemeClr val="tx2"/>
                </a:solidFill>
                <a:latin typeface="Montserrat"/>
                <a:ea typeface="Montserrat"/>
                <a:cs typeface="Montserrat"/>
              </a:rPr>
              <a:t>1С-ЭДО И БИЗКУБ ЭДО</a:t>
            </a:r>
          </a:p>
        </p:txBody>
      </p:sp>
      <p:sp>
        <p:nvSpPr>
          <p:cNvPr id="5124" name="Прямоугольник 2">
            <a:extLst>
              <a:ext uri="{FF2B5EF4-FFF2-40B4-BE49-F238E27FC236}">
                <a16:creationId xmlns:a16="http://schemas.microsoft.com/office/drawing/2014/main" id="{C689C825-187A-4D6A-AD7E-A0833A7AF3BB}"/>
              </a:ext>
            </a:extLst>
          </p:cNvPr>
          <p:cNvSpPr>
            <a:spLocks noGrp="1"/>
          </p:cNvSpPr>
          <p:nvPr/>
        </p:nvSpPr>
        <p:spPr>
          <a:xfrm>
            <a:off x="11306175" y="6120407"/>
            <a:ext cx="215900" cy="359768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>
            <a:lvl1pPr marL="381000" indent="-3810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1pPr>
            <a:lvl2pPr marL="742950" indent="-28575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2pPr>
            <a:lvl3pPr marL="11430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3pPr>
            <a:lvl4pPr marL="16002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4pPr>
            <a:lvl5pPr marL="20574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5pPr>
            <a:lvl6pPr marL="25146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6pPr>
            <a:lvl7pPr marL="29718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7pPr>
            <a:lvl8pPr marL="34290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8pPr>
            <a:lvl9pPr marL="3886200" indent="-228600">
              <a:buNone/>
              <a:defRPr sz="2100" b="1">
                <a:solidFill>
                  <a:srgbClr val="0066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lnSpc>
                <a:spcPct val="85000"/>
              </a:lnSpc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386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sz="2800">
                <a:latin typeface="Montserrat ExtraBold"/>
                <a:ea typeface="Montserrat ExtraBold"/>
                <a:cs typeface="Montserrat ExtraBold"/>
              </a:rPr>
              <a:t>ЧТО ПОКАЖЕМ ВЖИВУЮ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51EFCE-52CF-4BFA-BC81-7966AB80820F}"/>
              </a:ext>
            </a:extLst>
          </p:cNvPr>
          <p:cNvSpPr>
            <a:spLocks noGrp="1"/>
          </p:cNvSpPr>
          <p:nvPr/>
        </p:nvSpPr>
        <p:spPr>
          <a:xfrm>
            <a:off x="523875" y="3063279"/>
            <a:ext cx="2188420" cy="3708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None/>
              <a:defRPr sz="1575" b="1">
                <a:solidFill>
                  <a:srgbClr val="202020"/>
                </a:solidFill>
              </a:defRPr>
            </a:pPr>
            <a:r>
              <a:rPr sz="1810" b="1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ПРИГЛАШЕНИЕ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12CF3E-721F-4840-98BA-A3D5F7863C8C}"/>
              </a:ext>
            </a:extLst>
          </p:cNvPr>
          <p:cNvSpPr>
            <a:spLocks noGrp="1"/>
          </p:cNvSpPr>
          <p:nvPr/>
        </p:nvSpPr>
        <p:spPr>
          <a:xfrm>
            <a:off x="6048375" y="3063279"/>
            <a:ext cx="688009" cy="37087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buNone/>
              <a:defRPr sz="2000">
                <a:solidFill>
                  <a:schemeClr val="tx1"/>
                </a:solidFill>
                <a:latin typeface="Montserrat"/>
                <a:ea typeface="Montserrat"/>
                <a:cs typeface="Montserrat"/>
              </a:defRPr>
            </a:lvl1pPr>
          </a:lstStyle>
          <a:p>
            <a:pPr>
              <a:buNone/>
              <a:defRPr sz="1575" b="1">
                <a:solidFill>
                  <a:srgbClr val="202020"/>
                </a:solidFill>
              </a:defRPr>
            </a:pPr>
            <a:r>
              <a:rPr sz="1810" b="1">
                <a:solidFill>
                  <a:srgbClr val="202020"/>
                </a:solidFill>
              </a:rPr>
              <a:t>АКТ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68A2746-4A3C-4FFA-929F-ED3B3B55E976}"/>
              </a:ext>
            </a:extLst>
          </p:cNvPr>
          <p:cNvSpPr>
            <a:spLocks noGrp="1"/>
          </p:cNvSpPr>
          <p:nvPr/>
        </p:nvSpPr>
        <p:spPr>
          <a:xfrm>
            <a:off x="6048375" y="2158404"/>
            <a:ext cx="694828" cy="694828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 sz="1725" b="1">
                <a:solidFill>
                  <a:srgbClr val="202020"/>
                </a:solidFill>
              </a:defRPr>
            </a:pPr>
            <a:r>
              <a:rPr sz="1725" b="1">
                <a:solidFill>
                  <a:srgbClr val="202020"/>
                </a:solidFill>
              </a:rPr>
              <a:t>03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55D0018-FCBC-466E-A220-A32E40F4D9E5}"/>
              </a:ext>
            </a:extLst>
          </p:cNvPr>
          <p:cNvSpPr>
            <a:spLocks noGrp="1"/>
          </p:cNvSpPr>
          <p:nvPr/>
        </p:nvSpPr>
        <p:spPr>
          <a:xfrm>
            <a:off x="3286125" y="2158404"/>
            <a:ext cx="694828" cy="694828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 sz="1725" b="1">
                <a:solidFill>
                  <a:srgbClr val="202020"/>
                </a:solidFill>
              </a:defRPr>
            </a:pPr>
            <a:r>
              <a:rPr sz="1725" b="1">
                <a:solidFill>
                  <a:srgbClr val="202020"/>
                </a:solidFill>
              </a:rPr>
              <a:t>02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07FA3B8-04D6-4547-B4CE-C519B7FFB861}"/>
              </a:ext>
            </a:extLst>
          </p:cNvPr>
          <p:cNvSpPr>
            <a:spLocks noGrp="1"/>
          </p:cNvSpPr>
          <p:nvPr/>
        </p:nvSpPr>
        <p:spPr>
          <a:xfrm>
            <a:off x="523875" y="2158404"/>
            <a:ext cx="694828" cy="694828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 sz="1725" b="1">
                <a:solidFill>
                  <a:srgbClr val="202020"/>
                </a:solidFill>
              </a:defRPr>
            </a:pPr>
            <a:r>
              <a:rPr sz="1725" b="1">
                <a:solidFill>
                  <a:srgbClr val="202020"/>
                </a:solidFill>
              </a:rPr>
              <a:t>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DB6E8F-FF58-4E8B-8834-26E771419C49}"/>
              </a:ext>
            </a:extLst>
          </p:cNvPr>
          <p:cNvSpPr>
            <a:spLocks noGrp="1"/>
          </p:cNvSpPr>
          <p:nvPr/>
        </p:nvSpPr>
        <p:spPr>
          <a:xfrm>
            <a:off x="523875" y="3825279"/>
            <a:ext cx="2238375" cy="927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lang="ru-RU" sz="1810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Направим</a:t>
            </a:r>
            <a:r>
              <a:rPr sz="1810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ru-RU" sz="1810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от организации - самозанятому</a:t>
            </a:r>
            <a:endParaRPr sz="1810" b="0" dirty="0">
              <a:solidFill>
                <a:srgbClr val="626262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023D00-0825-452B-83D8-A81021105360}"/>
              </a:ext>
            </a:extLst>
          </p:cNvPr>
          <p:cNvSpPr>
            <a:spLocks noGrp="1"/>
          </p:cNvSpPr>
          <p:nvPr/>
        </p:nvSpPr>
        <p:spPr>
          <a:xfrm>
            <a:off x="6048375" y="3825279"/>
            <a:ext cx="2238375" cy="927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sz="1810" b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Самозанятый отправит из БизКуб ЭДО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DF6857-76C6-4E94-844E-7146F6947F3A}"/>
              </a:ext>
            </a:extLst>
          </p:cNvPr>
          <p:cNvSpPr>
            <a:spLocks noGrp="1"/>
          </p:cNvSpPr>
          <p:nvPr/>
        </p:nvSpPr>
        <p:spPr>
          <a:xfrm>
            <a:off x="8810625" y="3063279"/>
            <a:ext cx="1409360" cy="37087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buNone/>
              <a:defRPr sz="2000">
                <a:solidFill>
                  <a:schemeClr val="tx1"/>
                </a:solidFill>
                <a:latin typeface="Montserrat"/>
                <a:ea typeface="Montserrat"/>
                <a:cs typeface="Montserrat"/>
              </a:defRPr>
            </a:lvl1pPr>
          </a:lstStyle>
          <a:p>
            <a:pPr>
              <a:buNone/>
              <a:defRPr sz="1575" b="1">
                <a:solidFill>
                  <a:srgbClr val="202020"/>
                </a:solidFill>
              </a:defRPr>
            </a:pPr>
            <a:r>
              <a:rPr sz="1810" b="1">
                <a:solidFill>
                  <a:srgbClr val="202020"/>
                </a:solidFill>
              </a:rPr>
              <a:t>СТАТУСЫ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4BFBAD1C-9E62-47EF-B416-B64BF9E5C76C}"/>
              </a:ext>
            </a:extLst>
          </p:cNvPr>
          <p:cNvSpPr>
            <a:spLocks noGrp="1"/>
          </p:cNvSpPr>
          <p:nvPr/>
        </p:nvSpPr>
        <p:spPr>
          <a:xfrm>
            <a:off x="8810625" y="2158404"/>
            <a:ext cx="694828" cy="694828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 sz="1725" b="1">
                <a:solidFill>
                  <a:srgbClr val="202020"/>
                </a:solidFill>
              </a:defRPr>
            </a:pPr>
            <a:r>
              <a:rPr sz="1725" b="1">
                <a:solidFill>
                  <a:srgbClr val="202020"/>
                </a:solidFill>
              </a:rPr>
              <a:t>04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4FE608-A6B9-46DB-9187-5B4BF852A9AD}"/>
              </a:ext>
            </a:extLst>
          </p:cNvPr>
          <p:cNvSpPr>
            <a:spLocks noGrp="1"/>
          </p:cNvSpPr>
          <p:nvPr/>
        </p:nvSpPr>
        <p:spPr>
          <a:xfrm>
            <a:off x="8810625" y="3825279"/>
            <a:ext cx="2238375" cy="927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sz="1810" b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Проверим завершение и историю обмена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5AF373-ADCC-40D0-A3D6-FCED2928C313}"/>
              </a:ext>
            </a:extLst>
          </p:cNvPr>
          <p:cNvSpPr>
            <a:spLocks noGrp="1"/>
          </p:cNvSpPr>
          <p:nvPr/>
        </p:nvSpPr>
        <p:spPr>
          <a:xfrm>
            <a:off x="3286125" y="3063279"/>
            <a:ext cx="1443024" cy="37087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buNone/>
              <a:defRPr sz="2000">
                <a:solidFill>
                  <a:schemeClr val="tx1"/>
                </a:solidFill>
                <a:latin typeface="Montserrat"/>
                <a:ea typeface="Montserrat"/>
                <a:cs typeface="Montserrat"/>
              </a:defRPr>
            </a:lvl1pPr>
          </a:lstStyle>
          <a:p>
            <a:pPr>
              <a:buNone/>
              <a:defRPr sz="1575" b="1">
                <a:solidFill>
                  <a:srgbClr val="202020"/>
                </a:solidFill>
              </a:defRPr>
            </a:pPr>
            <a:r>
              <a:rPr sz="1810" b="1" dirty="0">
                <a:solidFill>
                  <a:srgbClr val="202020"/>
                </a:solidFill>
              </a:rPr>
              <a:t>ДОГОВОР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044BAD-0702-4DF1-AFB4-1B402CE50842}"/>
              </a:ext>
            </a:extLst>
          </p:cNvPr>
          <p:cNvSpPr>
            <a:spLocks noGrp="1"/>
          </p:cNvSpPr>
          <p:nvPr/>
        </p:nvSpPr>
        <p:spPr>
          <a:xfrm>
            <a:off x="3286125" y="3825279"/>
            <a:ext cx="2238375" cy="927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sz="1810" b="0" dirty="0" err="1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Передадим</a:t>
            </a:r>
            <a:r>
              <a:rPr sz="1810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 и </a:t>
            </a:r>
            <a:r>
              <a:rPr sz="1810" b="0" dirty="0" err="1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подпишем</a:t>
            </a:r>
            <a:r>
              <a:rPr sz="1810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 с </a:t>
            </a:r>
            <a:r>
              <a:rPr sz="1810" b="0" dirty="0" err="1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двух</a:t>
            </a:r>
            <a:r>
              <a:rPr sz="1810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10" b="0" dirty="0" err="1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сторон</a:t>
            </a:r>
            <a:endParaRPr sz="1810" b="0" dirty="0">
              <a:solidFill>
                <a:srgbClr val="626262"/>
              </a:solidFill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936352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sz="2800">
                <a:latin typeface="Montserrat ExtraBold"/>
                <a:ea typeface="Montserrat ExtraBold"/>
                <a:cs typeface="Montserrat ExtraBold"/>
              </a:rPr>
              <a:t>ОДИН СЕРВИС — РАЗНЫЕ КОНТРАГЕНТЫ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5653C7-B4AB-4EFF-9D59-61B1F221DF8E}"/>
              </a:ext>
            </a:extLst>
          </p:cNvPr>
          <p:cNvSpPr>
            <a:spLocks noGrp="1"/>
          </p:cNvSpPr>
          <p:nvPr/>
        </p:nvSpPr>
        <p:spPr>
          <a:xfrm>
            <a:off x="1047750" y="1857375"/>
            <a:ext cx="3857625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rgbClr val="FFDE07"/>
                </a:solidFill>
                <a:latin typeface="Montserrat Black"/>
                <a:ea typeface="Montserrat Black"/>
                <a:cs typeface="Montserrat Black"/>
              </a:rPr>
              <a:t>НЕ НУЖЕН НОВЫЙ СЕРВИС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F04497D-7F9A-41A2-88A2-04C44A074251}"/>
              </a:ext>
            </a:extLst>
          </p:cNvPr>
          <p:cNvSpPr>
            <a:spLocks noGrp="1"/>
          </p:cNvSpPr>
          <p:nvPr/>
        </p:nvSpPr>
        <p:spPr>
          <a:xfrm>
            <a:off x="6334125" y="1857375"/>
            <a:ext cx="4095750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buNone/>
              <a:defRPr sz="2000">
                <a:solidFill>
                  <a:srgbClr val="FFDE07"/>
                </a:solidFill>
                <a:latin typeface="Montserrat Black"/>
                <a:ea typeface="Montserrat Black"/>
                <a:cs typeface="Montserrat Black"/>
              </a:defRPr>
            </a:lvl1pPr>
          </a:lstStyle>
          <a:p>
            <a:r>
              <a:t>РАЗНЫЕ ОПЕРАТОРЫ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888BDF-AC68-48A9-9F1B-B2210FFBBC42}"/>
              </a:ext>
            </a:extLst>
          </p:cNvPr>
          <p:cNvSpPr>
            <a:spLocks noGrp="1"/>
          </p:cNvSpPr>
          <p:nvPr/>
        </p:nvSpPr>
        <p:spPr>
          <a:xfrm>
            <a:off x="1047750" y="2619375"/>
            <a:ext cx="3857625" cy="15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Самозанятый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один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раз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подключается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к </a:t>
            </a: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своему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сервису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ЭДО</a:t>
            </a:r>
          </a:p>
          <a:p>
            <a:pPr>
              <a:buNone/>
            </a:pP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С </a:t>
            </a: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каждым</a:t>
            </a: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заказчиком</a:t>
            </a: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устанавливает</a:t>
            </a: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связь</a:t>
            </a: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через</a:t>
            </a: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приглашение</a:t>
            </a:r>
            <a:endParaRPr sz="1600" dirty="0">
              <a:solidFill>
                <a:schemeClr val="tx1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3EA2B63-2A7F-43C1-A4FC-A7814E9E7AD4}"/>
              </a:ext>
            </a:extLst>
          </p:cNvPr>
          <p:cNvSpPr>
            <a:spLocks noGrp="1"/>
          </p:cNvSpPr>
          <p:nvPr/>
        </p:nvSpPr>
        <p:spPr>
          <a:xfrm>
            <a:off x="714375" y="1943100"/>
            <a:ext cx="171450" cy="17145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BA814BC0-94E9-415C-B46D-75867509E287}"/>
              </a:ext>
            </a:extLst>
          </p:cNvPr>
          <p:cNvSpPr>
            <a:spLocks noGrp="1"/>
          </p:cNvSpPr>
          <p:nvPr/>
        </p:nvSpPr>
        <p:spPr>
          <a:xfrm>
            <a:off x="5981700" y="1943100"/>
            <a:ext cx="171450" cy="17145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D259F2-9CFF-455B-9E3D-1FD1AC5EF17A}"/>
              </a:ext>
            </a:extLst>
          </p:cNvPr>
          <p:cNvSpPr>
            <a:spLocks noGrp="1"/>
          </p:cNvSpPr>
          <p:nvPr/>
        </p:nvSpPr>
        <p:spPr>
          <a:xfrm>
            <a:off x="6334125" y="2619375"/>
            <a:ext cx="40957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Каждая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сторона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работает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в </a:t>
            </a: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сво</a:t>
            </a:r>
            <a:r>
              <a:rPr lang="ru-RU"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е</a:t>
            </a:r>
            <a:r>
              <a:rPr sz="1600" b="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м </a:t>
            </a:r>
            <a:r>
              <a:rPr sz="1600" b="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решении</a:t>
            </a:r>
            <a:endParaRPr sz="1600" b="0" dirty="0">
              <a:solidFill>
                <a:schemeClr val="tx1"/>
              </a:solidFill>
              <a:latin typeface="Montserrat"/>
              <a:ea typeface="Montserrat"/>
              <a:cs typeface="Montserrat"/>
            </a:endParaRPr>
          </a:p>
          <a:p>
            <a:pPr>
              <a:buNone/>
            </a:pP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Обмен</a:t>
            </a: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между</a:t>
            </a: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операторами</a:t>
            </a: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обеспечивает</a:t>
            </a:r>
            <a:r>
              <a:rPr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технология </a:t>
            </a:r>
            <a:r>
              <a:rPr sz="16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роуминг</a:t>
            </a:r>
            <a:r>
              <a:rPr lang="ru-RU" sz="1600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а</a:t>
            </a:r>
            <a:endParaRPr sz="1600" dirty="0">
              <a:solidFill>
                <a:schemeClr val="tx1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B00CBB-10F7-4921-82C2-9EEEDCB5D529}"/>
              </a:ext>
            </a:extLst>
          </p:cNvPr>
          <p:cNvSpPr txBox="1"/>
          <p:nvPr/>
        </p:nvSpPr>
        <p:spPr>
          <a:xfrm>
            <a:off x="1221321" y="5105462"/>
            <a:ext cx="9984842" cy="10149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Новый контрагент ≠ подключение еще одного сервиса ЭДО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BDEB85-C786-4E09-95CC-6C0B241B7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37" y="5322160"/>
            <a:ext cx="577637" cy="5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54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lang="ru-RU" sz="2800" dirty="0">
                <a:latin typeface="Montserrat ExtraBold"/>
                <a:ea typeface="Montserrat ExtraBold"/>
                <a:cs typeface="Montserrat ExtraBold"/>
              </a:rPr>
              <a:t>КТО ЗА ЧТО ОТВЕЧАЕТ</a:t>
            </a:r>
            <a:endParaRPr sz="2800" dirty="0"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10" name="Google Shape;149;p25">
            <a:extLst>
              <a:ext uri="{FF2B5EF4-FFF2-40B4-BE49-F238E27FC236}">
                <a16:creationId xmlns:a16="http://schemas.microsoft.com/office/drawing/2014/main" id="{71243420-B7F3-4923-8F39-EDE76E0928CA}"/>
              </a:ext>
            </a:extLst>
          </p:cNvPr>
          <p:cNvSpPr>
            <a:spLocks noGrp="1"/>
          </p:cNvSpPr>
          <p:nvPr/>
        </p:nvSpPr>
        <p:spPr>
          <a:xfrm>
            <a:off x="358293" y="3240087"/>
            <a:ext cx="5180773" cy="3024336"/>
          </a:xfrm>
          <a:prstGeom prst="roundRect">
            <a:avLst>
              <a:gd name="adj" fmla="val 13923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360213-EF3B-4AA4-B888-F9826DB21BD7}"/>
              </a:ext>
            </a:extLst>
          </p:cNvPr>
          <p:cNvSpPr txBox="1"/>
          <p:nvPr/>
        </p:nvSpPr>
        <p:spPr>
          <a:xfrm>
            <a:off x="542925" y="3498502"/>
            <a:ext cx="4944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Montserrat ExtraBold" panose="00000900000000000000" pitchFamily="2" charset="-52"/>
              </a:rPr>
              <a:t>ОРГАНИЗАЦИЯ - ЗАКАЗЧИК</a:t>
            </a:r>
          </a:p>
        </p:txBody>
      </p:sp>
      <p:sp>
        <p:nvSpPr>
          <p:cNvPr id="12" name="TextBox 32">
            <a:extLst>
              <a:ext uri="{FF2B5EF4-FFF2-40B4-BE49-F238E27FC236}">
                <a16:creationId xmlns:a16="http://schemas.microsoft.com/office/drawing/2014/main" id="{E1F8DD61-01C0-4065-A53B-5792D48B2A9D}"/>
              </a:ext>
            </a:extLst>
          </p:cNvPr>
          <p:cNvSpPr>
            <a:spLocks noGrp="1"/>
          </p:cNvSpPr>
          <p:nvPr/>
        </p:nvSpPr>
        <p:spPr>
          <a:xfrm>
            <a:off x="542925" y="3996283"/>
            <a:ext cx="4781550" cy="2270760"/>
          </a:xfrm>
          <a:prstGeom prst="rect">
            <a:avLst/>
          </a:prstGeom>
          <a:noFill/>
        </p:spPr>
        <p:txBody>
          <a:bodyPr wrap="square" lIns="76200" tIns="38100" rIns="76200" bIns="38100" anchor="t">
            <a:no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dirty="0"/>
              <a:t>перед оплатой проверяет статус НПД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dirty="0"/>
              <a:t>перечисляет вознаграждение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dirty="0"/>
              <a:t> получает и проверяет чек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dirty="0"/>
              <a:t>сохраняет чек для учета расходов.</a:t>
            </a:r>
            <a:endParaRPr sz="1800" b="0" i="0" u="none" cap="none" dirty="0">
              <a:ln>
                <a:noFill/>
              </a:ln>
              <a:solidFill>
                <a:srgbClr val="202020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13" name="Google Shape;149;p25">
            <a:extLst>
              <a:ext uri="{FF2B5EF4-FFF2-40B4-BE49-F238E27FC236}">
                <a16:creationId xmlns:a16="http://schemas.microsoft.com/office/drawing/2014/main" id="{8DD48E8F-CE40-46AA-B68C-F7A47DAA3BEE}"/>
              </a:ext>
            </a:extLst>
          </p:cNvPr>
          <p:cNvSpPr>
            <a:spLocks noGrp="1"/>
          </p:cNvSpPr>
          <p:nvPr/>
        </p:nvSpPr>
        <p:spPr>
          <a:xfrm>
            <a:off x="5981818" y="3240087"/>
            <a:ext cx="5180773" cy="3024336"/>
          </a:xfrm>
          <a:prstGeom prst="roundRect">
            <a:avLst>
              <a:gd name="adj" fmla="val 13923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7692AE-3CEC-45CA-9CDC-A66976B79B03}"/>
              </a:ext>
            </a:extLst>
          </p:cNvPr>
          <p:cNvSpPr txBox="1"/>
          <p:nvPr/>
        </p:nvSpPr>
        <p:spPr>
          <a:xfrm>
            <a:off x="6166450" y="3498502"/>
            <a:ext cx="4944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DE07"/>
                </a:solidFill>
                <a:latin typeface="Montserrat ExtraBold" panose="00000900000000000000" pitchFamily="2" charset="-52"/>
              </a:rPr>
              <a:t>САМОЗАНЯТЫЙ</a:t>
            </a:r>
          </a:p>
        </p:txBody>
      </p:sp>
      <p:sp>
        <p:nvSpPr>
          <p:cNvPr id="15" name="TextBox 33">
            <a:extLst>
              <a:ext uri="{FF2B5EF4-FFF2-40B4-BE49-F238E27FC236}">
                <a16:creationId xmlns:a16="http://schemas.microsoft.com/office/drawing/2014/main" id="{C83F7E44-D0BD-4E35-A3CF-8192AB4631DD}"/>
              </a:ext>
            </a:extLst>
          </p:cNvPr>
          <p:cNvSpPr>
            <a:spLocks noGrp="1"/>
          </p:cNvSpPr>
          <p:nvPr/>
        </p:nvSpPr>
        <p:spPr>
          <a:xfrm>
            <a:off x="6210300" y="3996283"/>
            <a:ext cx="4781550" cy="2247900"/>
          </a:xfrm>
          <a:prstGeom prst="rect">
            <a:avLst/>
          </a:prstGeom>
          <a:noFill/>
        </p:spPr>
        <p:txBody>
          <a:bodyPr wrap="square" lIns="76200" tIns="38100" rIns="76200" bIns="38100" anchor="t">
            <a:no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dirty="0">
                <a:solidFill>
                  <a:srgbClr val="202020"/>
                </a:solidFill>
                <a:latin typeface="Montserrat"/>
              </a:rPr>
              <a:t>отражает полученный доход в «Мой налог»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dirty="0">
                <a:solidFill>
                  <a:srgbClr val="202020"/>
                </a:solidFill>
                <a:latin typeface="Montserrat"/>
              </a:rPr>
              <a:t> формирует и передает чек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dirty="0">
                <a:solidFill>
                  <a:srgbClr val="202020"/>
                </a:solidFill>
                <a:latin typeface="Montserrat"/>
              </a:rPr>
              <a:t>исправляет чек при ошибке или возврате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dirty="0">
                <a:solidFill>
                  <a:srgbClr val="202020"/>
                </a:solidFill>
                <a:latin typeface="Montserrat"/>
              </a:rPr>
              <a:t> уплачивает рассчитанный налог</a:t>
            </a:r>
            <a:endParaRPr dirty="0">
              <a:solidFill>
                <a:srgbClr val="202020"/>
              </a:solidFill>
              <a:latin typeface="Montserrat"/>
            </a:endParaRPr>
          </a:p>
        </p:txBody>
      </p:sp>
      <p:sp>
        <p:nvSpPr>
          <p:cNvPr id="16" name="Google Shape;149;p25">
            <a:extLst>
              <a:ext uri="{FF2B5EF4-FFF2-40B4-BE49-F238E27FC236}">
                <a16:creationId xmlns:a16="http://schemas.microsoft.com/office/drawing/2014/main" id="{D18FF06C-EFC3-48DF-AE05-E0B048C98977}"/>
              </a:ext>
            </a:extLst>
          </p:cNvPr>
          <p:cNvSpPr>
            <a:spLocks noGrp="1"/>
          </p:cNvSpPr>
          <p:nvPr/>
        </p:nvSpPr>
        <p:spPr>
          <a:xfrm>
            <a:off x="368733" y="1398180"/>
            <a:ext cx="10837430" cy="1553875"/>
          </a:xfrm>
          <a:prstGeom prst="roundRect">
            <a:avLst>
              <a:gd name="adj" fmla="val 24199"/>
            </a:avLst>
          </a:prstGeom>
          <a:solidFill>
            <a:srgbClr val="FFDE0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822B68-A5B5-48BB-B6A5-FEFD59FA26B8}"/>
              </a:ext>
            </a:extLst>
          </p:cNvPr>
          <p:cNvSpPr txBox="1"/>
          <p:nvPr/>
        </p:nvSpPr>
        <p:spPr>
          <a:xfrm>
            <a:off x="553365" y="1554286"/>
            <a:ext cx="10252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Montserrat ExtraBold" panose="00000900000000000000" pitchFamily="2" charset="-52"/>
              </a:rPr>
              <a:t>В ЭДО – ОБЕ СТОРОНЫ:</a:t>
            </a:r>
          </a:p>
        </p:txBody>
      </p:sp>
      <p:sp>
        <p:nvSpPr>
          <p:cNvPr id="18" name="TextBox 32">
            <a:extLst>
              <a:ext uri="{FF2B5EF4-FFF2-40B4-BE49-F238E27FC236}">
                <a16:creationId xmlns:a16="http://schemas.microsoft.com/office/drawing/2014/main" id="{E8BCD325-2A49-4534-900E-16A6CB90065F}"/>
              </a:ext>
            </a:extLst>
          </p:cNvPr>
          <p:cNvSpPr>
            <a:spLocks noGrp="1"/>
          </p:cNvSpPr>
          <p:nvPr/>
        </p:nvSpPr>
        <p:spPr>
          <a:xfrm>
            <a:off x="553365" y="2021054"/>
            <a:ext cx="9914504" cy="786985"/>
          </a:xfrm>
          <a:prstGeom prst="rect">
            <a:avLst/>
          </a:prstGeom>
          <a:noFill/>
        </p:spPr>
        <p:txBody>
          <a:bodyPr wrap="square" lIns="76200" tIns="38100" rIns="76200" bIns="38100" anchor="t">
            <a:noAutofit/>
          </a:bodyPr>
          <a:lstStyle/>
          <a:p>
            <a:pPr marL="285750" indent="-285750" algn="l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b="1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подписывают и передают </a:t>
            </a:r>
            <a:r>
              <a:rPr lang="ru-RU" sz="1800" b="1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документы</a:t>
            </a:r>
          </a:p>
          <a:p>
            <a:pPr marL="285750" indent="-285750" algn="l">
              <a:spcAft>
                <a:spcPts val="600"/>
              </a:spcAft>
              <a:buClr>
                <a:srgbClr val="C00000"/>
              </a:buClr>
              <a:buFont typeface="Futura PT Demi" panose="020B0702020204020303" pitchFamily="34" charset="0"/>
              <a:buChar char="»"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lang="ru-RU" b="1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контролируют подписи и статусы</a:t>
            </a:r>
            <a:endParaRPr lang="ru-RU" sz="1800" b="0" i="0" u="none" cap="none" dirty="0">
              <a:ln>
                <a:noFill/>
              </a:ln>
              <a:solidFill>
                <a:srgbClr val="202020"/>
              </a:solidFill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762162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lang="ru-RU" sz="2800" dirty="0">
                <a:latin typeface="Montserrat ExtraBold"/>
                <a:ea typeface="Montserrat ExtraBold"/>
                <a:cs typeface="Montserrat ExtraBold"/>
              </a:rPr>
              <a:t>НА ЧТО ОБРАТИТЬ ВНИМАНИЕ</a:t>
            </a:r>
            <a:endParaRPr sz="2800" dirty="0"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3A4C17-F972-42DC-996C-152FA9C3C1FB}"/>
              </a:ext>
            </a:extLst>
          </p:cNvPr>
          <p:cNvSpPr txBox="1"/>
          <p:nvPr/>
        </p:nvSpPr>
        <p:spPr>
          <a:xfrm>
            <a:off x="1221321" y="5105462"/>
            <a:ext cx="9984842" cy="10149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Надежная работа с самозанятыми – согласованные действия обеих сторон: от договора до чека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0B1EB8-F0C9-47CD-92F1-57C4A0728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37" y="5322160"/>
            <a:ext cx="577637" cy="577637"/>
          </a:xfrm>
          <a:prstGeom prst="rect">
            <a:avLst/>
          </a:prstGeom>
        </p:spPr>
      </p:pic>
      <p:sp>
        <p:nvSpPr>
          <p:cNvPr id="14" name="TextBox 24">
            <a:extLst>
              <a:ext uri="{FF2B5EF4-FFF2-40B4-BE49-F238E27FC236}">
                <a16:creationId xmlns:a16="http://schemas.microsoft.com/office/drawing/2014/main" id="{08ADB675-1910-45CD-A313-A5000D836E7F}"/>
              </a:ext>
            </a:extLst>
          </p:cNvPr>
          <p:cNvSpPr>
            <a:spLocks noGrp="1"/>
          </p:cNvSpPr>
          <p:nvPr/>
        </p:nvSpPr>
        <p:spPr>
          <a:xfrm>
            <a:off x="288429" y="1831865"/>
            <a:ext cx="3857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DE07"/>
                </a:solidFill>
                <a:latin typeface="Montserrat Black"/>
                <a:ea typeface="Montserrat Black"/>
                <a:cs typeface="Montserrat Black"/>
              </a:rPr>
              <a:t>ДО НАЧАЛА РАБОТЫ</a:t>
            </a:r>
            <a:endParaRPr sz="2000" b="1" dirty="0">
              <a:solidFill>
                <a:srgbClr val="FFDE07"/>
              </a:solidFill>
              <a:latin typeface="Montserrat Black"/>
              <a:ea typeface="Montserrat Black"/>
              <a:cs typeface="Montserrat Black"/>
            </a:endParaRPr>
          </a:p>
        </p:txBody>
      </p:sp>
      <p:sp>
        <p:nvSpPr>
          <p:cNvPr id="15" name="TextBox 26">
            <a:extLst>
              <a:ext uri="{FF2B5EF4-FFF2-40B4-BE49-F238E27FC236}">
                <a16:creationId xmlns:a16="http://schemas.microsoft.com/office/drawing/2014/main" id="{53606B53-7691-4278-AA5C-441E7764F8B9}"/>
              </a:ext>
            </a:extLst>
          </p:cNvPr>
          <p:cNvSpPr>
            <a:spLocks noGrp="1"/>
          </p:cNvSpPr>
          <p:nvPr/>
        </p:nvSpPr>
        <p:spPr>
          <a:xfrm>
            <a:off x="288430" y="2206465"/>
            <a:ext cx="3642664" cy="260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700" dirty="0">
                <a:latin typeface="Montserrat" panose="00000500000000000000" pitchFamily="2" charset="-52"/>
              </a:rPr>
              <a:t>статус НПД не проверен перед договором</a:t>
            </a:r>
            <a:br>
              <a:rPr lang="ru-RU" sz="1700" dirty="0">
                <a:latin typeface="Montserrat" panose="00000500000000000000" pitchFamily="2" charset="-52"/>
              </a:rPr>
            </a:br>
            <a:r>
              <a:rPr lang="ru-RU" sz="1700" dirty="0">
                <a:latin typeface="Montserrat" panose="00000500000000000000" pitchFamily="2" charset="-52"/>
              </a:rPr>
              <a:t>и оплатой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700" dirty="0">
                <a:latin typeface="Montserrat" panose="00000500000000000000" pitchFamily="2" charset="-52"/>
              </a:rPr>
              <a:t>условия договора имеют признаки трудовых отношений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700" dirty="0">
                <a:latin typeface="Montserrat" panose="00000500000000000000" pitchFamily="2" charset="-52"/>
              </a:rPr>
              <a:t>не проверены ограничения по виду деятельности</a:t>
            </a:r>
            <a:endParaRPr sz="1700" dirty="0">
              <a:latin typeface="Montserrat" panose="00000500000000000000" pitchFamily="2" charset="-52"/>
            </a:endParaRP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12B91C97-0D6F-4BFF-A51F-35CDC481E84D}"/>
              </a:ext>
            </a:extLst>
          </p:cNvPr>
          <p:cNvSpPr>
            <a:spLocks noGrp="1"/>
          </p:cNvSpPr>
          <p:nvPr/>
        </p:nvSpPr>
        <p:spPr>
          <a:xfrm>
            <a:off x="3775620" y="1831865"/>
            <a:ext cx="3857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DE07"/>
                </a:solidFill>
                <a:latin typeface="Montserrat Black"/>
                <a:ea typeface="Montserrat Black"/>
                <a:cs typeface="Montserrat Black"/>
              </a:rPr>
              <a:t>В ПРОЦЕССЕ</a:t>
            </a:r>
            <a:endParaRPr sz="2000" b="1" dirty="0">
              <a:solidFill>
                <a:srgbClr val="FFDE07"/>
              </a:solidFill>
              <a:latin typeface="Montserrat Black"/>
              <a:ea typeface="Montserrat Black"/>
              <a:cs typeface="Montserrat Black"/>
            </a:endParaRPr>
          </a:p>
        </p:txBody>
      </p:sp>
      <p:sp>
        <p:nvSpPr>
          <p:cNvPr id="17" name="TextBox 26">
            <a:extLst>
              <a:ext uri="{FF2B5EF4-FFF2-40B4-BE49-F238E27FC236}">
                <a16:creationId xmlns:a16="http://schemas.microsoft.com/office/drawing/2014/main" id="{8B3DC483-4053-44E9-B43B-DE369756DE49}"/>
              </a:ext>
            </a:extLst>
          </p:cNvPr>
          <p:cNvSpPr>
            <a:spLocks noGrp="1"/>
          </p:cNvSpPr>
          <p:nvPr/>
        </p:nvSpPr>
        <p:spPr>
          <a:xfrm>
            <a:off x="3775621" y="2206465"/>
            <a:ext cx="3642664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700" dirty="0">
                <a:latin typeface="Montserrat" panose="00000500000000000000" pitchFamily="2" charset="-52"/>
              </a:rPr>
              <a:t>приглашение направлено не на ту учетную запись ЭДО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700" dirty="0">
                <a:latin typeface="Montserrat" panose="00000500000000000000" pitchFamily="2" charset="-52"/>
              </a:rPr>
              <a:t>выбран документ, который не соответствует операции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700" dirty="0">
                <a:latin typeface="Montserrat" panose="00000500000000000000" pitchFamily="2" charset="-52"/>
              </a:rPr>
              <a:t>данные о работе или услуге не совпадают в договоре, акте и чеке</a:t>
            </a:r>
            <a:endParaRPr sz="1700" dirty="0">
              <a:solidFill>
                <a:schemeClr val="tx1"/>
              </a:solidFill>
              <a:latin typeface="Montserrat" panose="00000500000000000000" pitchFamily="2" charset="-52"/>
              <a:ea typeface="Montserrat"/>
              <a:cs typeface="Montserrat"/>
            </a:endParaRP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51371B17-E6F3-4751-801B-3E0E4C126497}"/>
              </a:ext>
            </a:extLst>
          </p:cNvPr>
          <p:cNvSpPr>
            <a:spLocks noGrp="1"/>
          </p:cNvSpPr>
          <p:nvPr/>
        </p:nvSpPr>
        <p:spPr>
          <a:xfrm>
            <a:off x="7563499" y="1831865"/>
            <a:ext cx="3857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DE07"/>
                </a:solidFill>
                <a:latin typeface="Montserrat Black"/>
                <a:ea typeface="Montserrat Black"/>
                <a:cs typeface="Montserrat Black"/>
              </a:rPr>
              <a:t>В ЗАВЕРШЕНИИ</a:t>
            </a:r>
            <a:endParaRPr sz="2000" b="1" dirty="0">
              <a:solidFill>
                <a:srgbClr val="FFDE07"/>
              </a:solidFill>
              <a:latin typeface="Montserrat Black"/>
              <a:ea typeface="Montserrat Black"/>
              <a:cs typeface="Montserrat Black"/>
            </a:endParaRPr>
          </a:p>
        </p:txBody>
      </p:sp>
      <p:sp>
        <p:nvSpPr>
          <p:cNvPr id="19" name="TextBox 26">
            <a:extLst>
              <a:ext uri="{FF2B5EF4-FFF2-40B4-BE49-F238E27FC236}">
                <a16:creationId xmlns:a16="http://schemas.microsoft.com/office/drawing/2014/main" id="{8B97947F-ADC7-4453-93BD-871D6E9396E9}"/>
              </a:ext>
            </a:extLst>
          </p:cNvPr>
          <p:cNvSpPr>
            <a:spLocks noGrp="1"/>
          </p:cNvSpPr>
          <p:nvPr/>
        </p:nvSpPr>
        <p:spPr>
          <a:xfrm>
            <a:off x="7563500" y="2206465"/>
            <a:ext cx="36426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700" dirty="0">
                <a:latin typeface="Montserrat" panose="00000500000000000000" pitchFamily="2" charset="-52"/>
              </a:rPr>
              <a:t>чек не получен на каждое поступление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700" dirty="0">
                <a:latin typeface="Montserrat" panose="00000500000000000000" pitchFamily="2" charset="-52"/>
              </a:rPr>
              <a:t> в чеке неверно указаны ИНН, сумма или услуга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700" dirty="0">
                <a:latin typeface="Montserrat" panose="00000500000000000000" pitchFamily="2" charset="-52"/>
              </a:rPr>
              <a:t> действительность чека</a:t>
            </a:r>
            <a:br>
              <a:rPr lang="ru-RU" sz="1700" dirty="0">
                <a:latin typeface="Montserrat" panose="00000500000000000000" pitchFamily="2" charset="-52"/>
              </a:rPr>
            </a:br>
            <a:r>
              <a:rPr lang="ru-RU" sz="1700" dirty="0">
                <a:latin typeface="Montserrat" panose="00000500000000000000" pitchFamily="2" charset="-52"/>
              </a:rPr>
              <a:t>не проверена.</a:t>
            </a:r>
            <a:endParaRPr sz="1700" dirty="0">
              <a:solidFill>
                <a:schemeClr val="tx1"/>
              </a:solidFill>
              <a:latin typeface="Montserrat" panose="00000500000000000000" pitchFamily="2" charset="-52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762162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AD805CB1-8FF1-41C1-9856-58A0C148A636}"/>
              </a:ext>
            </a:extLst>
          </p:cNvPr>
          <p:cNvSpPr>
            <a:spLocks noGrp="1"/>
          </p:cNvSpPr>
          <p:nvPr/>
        </p:nvSpPr>
        <p:spPr>
          <a:xfrm>
            <a:off x="523875" y="1666875"/>
            <a:ext cx="171450" cy="2524125"/>
          </a:xfrm>
          <a:prstGeom prst="roundRect">
            <a:avLst>
              <a:gd name="adj" fmla="val 50000"/>
            </a:avLst>
          </a:prstGeom>
          <a:solidFill>
            <a:srgbClr val="FFDE07"/>
          </a:solidFill>
          <a:ln>
            <a:noFill/>
          </a:ln>
        </p:spPr>
        <p:txBody>
          <a:bodyPr vert="horz" wrap="square" lIns="90000" tIns="46800" rIns="90000" bIns="46800" anchor="t">
            <a:noAutofit/>
          </a:bodyPr>
          <a:lstStyle/>
          <a:p>
            <a:pPr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8FC7E43-B7AC-4D40-8448-7E01F22D1988}"/>
              </a:ext>
            </a:extLst>
          </p:cNvPr>
          <p:cNvSpPr>
            <a:spLocks noGrp="1"/>
          </p:cNvSpPr>
          <p:nvPr/>
        </p:nvSpPr>
        <p:spPr>
          <a:xfrm>
            <a:off x="952500" y="1857375"/>
            <a:ext cx="4953000" cy="20955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>
            <a:lvl1pPr algn="l">
              <a:buNone/>
              <a:defRPr sz="2900">
                <a:solidFill>
                  <a:schemeClr val="tx2"/>
                </a:solidFill>
                <a:latin typeface="+mj-lt"/>
                <a:ea typeface="+mj-lt"/>
                <a:cs typeface="+mj-lt"/>
              </a:defRPr>
            </a:lvl1pPr>
            <a:lvl2pPr algn="l">
              <a:buNone/>
              <a:defRPr sz="2900">
                <a:solidFill>
                  <a:schemeClr val="tx2"/>
                </a:solidFill>
                <a:latin typeface="Futura PT Demi"/>
                <a:ea typeface="Futura PT Demi"/>
                <a:cs typeface="Futura PT Demi"/>
              </a:defRPr>
            </a:lvl2pPr>
            <a:lvl3pPr algn="l">
              <a:buNone/>
              <a:defRPr sz="2900">
                <a:solidFill>
                  <a:schemeClr val="tx2"/>
                </a:solidFill>
                <a:latin typeface="Futura PT Demi"/>
                <a:ea typeface="Futura PT Demi"/>
                <a:cs typeface="Futura PT Demi"/>
              </a:defRPr>
            </a:lvl3pPr>
            <a:lvl4pPr algn="l">
              <a:buNone/>
              <a:defRPr sz="2900">
                <a:solidFill>
                  <a:schemeClr val="tx2"/>
                </a:solidFill>
                <a:latin typeface="Futura PT Demi"/>
                <a:ea typeface="Futura PT Demi"/>
                <a:cs typeface="Futura PT Demi"/>
              </a:defRPr>
            </a:lvl4pPr>
            <a:lvl5pPr algn="l">
              <a:buNone/>
              <a:defRPr sz="2900">
                <a:solidFill>
                  <a:schemeClr val="tx2"/>
                </a:solidFill>
                <a:latin typeface="Futura PT Demi"/>
                <a:ea typeface="Futura PT Demi"/>
                <a:cs typeface="Futura PT Demi"/>
              </a:defRPr>
            </a:lvl5pPr>
            <a:lvl6pPr marL="457200" algn="l">
              <a:buNone/>
              <a:defRPr sz="2900">
                <a:solidFill>
                  <a:schemeClr val="tx2"/>
                </a:solidFill>
                <a:latin typeface="Futura PT Demi"/>
                <a:ea typeface="Futura PT Demi"/>
                <a:cs typeface="Futura PT Demi"/>
              </a:defRPr>
            </a:lvl6pPr>
            <a:lvl7pPr marL="914400" algn="l">
              <a:buNone/>
              <a:defRPr sz="2900">
                <a:solidFill>
                  <a:schemeClr val="tx2"/>
                </a:solidFill>
                <a:latin typeface="Futura PT Demi"/>
                <a:ea typeface="Futura PT Demi"/>
                <a:cs typeface="Futura PT Demi"/>
              </a:defRPr>
            </a:lvl7pPr>
            <a:lvl8pPr marL="1371600" algn="l">
              <a:buNone/>
              <a:defRPr sz="2900">
                <a:solidFill>
                  <a:schemeClr val="tx2"/>
                </a:solidFill>
                <a:latin typeface="Futura PT Demi"/>
                <a:ea typeface="Futura PT Demi"/>
                <a:cs typeface="Futura PT Demi"/>
              </a:defRPr>
            </a:lvl8pPr>
            <a:lvl9pPr marL="1828800" algn="l">
              <a:buNone/>
              <a:defRPr sz="2900">
                <a:solidFill>
                  <a:schemeClr val="tx2"/>
                </a:solidFill>
                <a:latin typeface="Futura PT Demi"/>
                <a:ea typeface="Futura PT Demi"/>
                <a:cs typeface="Futura PT Demi"/>
              </a:defRPr>
            </a:lvl9pPr>
          </a:lstStyle>
          <a:p>
            <a:pPr>
              <a:defRPr sz="3600" b="1">
                <a:solidFill>
                  <a:srgbClr val="202020"/>
                </a:solidFill>
              </a:defRPr>
            </a:pPr>
            <a:r>
              <a:rPr sz="3600" b="1">
                <a:solidFill>
                  <a:srgbClr val="202020"/>
                </a:solidFill>
                <a:latin typeface="Montserrat ExtraBold"/>
                <a:ea typeface="Montserrat ExtraBold"/>
                <a:cs typeface="Montserrat ExtraBold"/>
              </a:rPr>
              <a:t>ОСТАЛИСЬ</a:t>
            </a:r>
          </a:p>
          <a:p>
            <a:pPr>
              <a:defRPr sz="3600" b="1">
                <a:solidFill>
                  <a:srgbClr val="202020"/>
                </a:solidFill>
              </a:defRPr>
            </a:pPr>
            <a:r>
              <a:rPr sz="3600" b="1">
                <a:solidFill>
                  <a:srgbClr val="202020"/>
                </a:solidFill>
                <a:latin typeface="Montserrat ExtraBold"/>
                <a:ea typeface="Montserrat ExtraBold"/>
                <a:cs typeface="Montserrat ExtraBold"/>
              </a:rPr>
              <a:t>ВОПРОСЫ?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0605B66-33CE-49F9-8983-BCB3429490A2}"/>
              </a:ext>
            </a:extLst>
          </p:cNvPr>
          <p:cNvSpPr>
            <a:spLocks noGrp="1"/>
          </p:cNvSpPr>
          <p:nvPr/>
        </p:nvSpPr>
        <p:spPr>
          <a:xfrm>
            <a:off x="6762750" y="3714750"/>
            <a:ext cx="2095500" cy="457200"/>
          </a:xfrm>
          <a:prstGeom prst="roundRect">
            <a:avLst>
              <a:gd name="adj" fmla="val 50000"/>
            </a:avLst>
          </a:prstGeom>
          <a:solidFill>
            <a:srgbClr val="FFDE07"/>
          </a:solidFill>
          <a:ln>
            <a:noFill/>
          </a:ln>
        </p:spPr>
        <p:txBody>
          <a:bodyPr vert="horz" wrap="square" lIns="90000" tIns="46800" rIns="90000" bIns="46800" anchor="t">
            <a:noAutofit/>
          </a:bodyPr>
          <a:lstStyle/>
          <a:p>
            <a:pPr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0325EC-50A6-49A2-AE2A-F5E16CE95EFC}"/>
              </a:ext>
            </a:extLst>
          </p:cNvPr>
          <p:cNvSpPr>
            <a:spLocks noGrp="1"/>
          </p:cNvSpPr>
          <p:nvPr/>
        </p:nvSpPr>
        <p:spPr>
          <a:xfrm>
            <a:off x="6858000" y="3714750"/>
            <a:ext cx="1905000" cy="43815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  <a:defRPr sz="1125" b="1">
                <a:solidFill>
                  <a:srgbClr val="202020"/>
                </a:solidFill>
              </a:defRPr>
            </a:pPr>
            <a:r>
              <a:rPr sz="1125" b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1С-ЭДО В ВК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227B3B-326E-44BB-B71D-AB69EBB3BE0A}"/>
              </a:ext>
            </a:extLst>
          </p:cNvPr>
          <p:cNvSpPr>
            <a:spLocks noGrp="1"/>
          </p:cNvSpPr>
          <p:nvPr/>
        </p:nvSpPr>
        <p:spPr>
          <a:xfrm>
            <a:off x="9048750" y="3714750"/>
            <a:ext cx="2095500" cy="457200"/>
          </a:xfrm>
          <a:prstGeom prst="roundRect">
            <a:avLst>
              <a:gd name="adj" fmla="val 50000"/>
            </a:avLst>
          </a:prstGeom>
          <a:solidFill>
            <a:srgbClr val="FFDE07"/>
          </a:solidFill>
          <a:ln>
            <a:noFill/>
          </a:ln>
        </p:spPr>
        <p:txBody>
          <a:bodyPr vert="horz" wrap="square" lIns="90000" tIns="46800" rIns="90000" bIns="46800" anchor="t">
            <a:noAutofit/>
          </a:bodyPr>
          <a:lstStyle/>
          <a:p>
            <a:pPr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952325-0CA6-47AC-887A-EC0EDFCA0C08}"/>
              </a:ext>
            </a:extLst>
          </p:cNvPr>
          <p:cNvSpPr>
            <a:spLocks noGrp="1"/>
          </p:cNvSpPr>
          <p:nvPr/>
        </p:nvSpPr>
        <p:spPr>
          <a:xfrm>
            <a:off x="9144000" y="3714750"/>
            <a:ext cx="1905000" cy="43815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buNone/>
              <a:defRPr sz="1125" b="1">
                <a:solidFill>
                  <a:srgbClr val="202020"/>
                </a:solidFill>
              </a:defRPr>
            </a:pPr>
            <a:r>
              <a:rPr sz="1125" b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1С-ЭДО В TG</a:t>
            </a:r>
          </a:p>
        </p:txBody>
      </p:sp>
      <p:pic>
        <p:nvPicPr>
          <p:cNvPr id="28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75" y="1809750"/>
            <a:ext cx="1619250" cy="1619250"/>
          </a:xfrm>
          <a:prstGeom prst="roundRect">
            <a:avLst/>
          </a:prstGeom>
        </p:spPr>
      </p:pic>
      <p:pic>
        <p:nvPicPr>
          <p:cNvPr id="29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875" y="1809750"/>
            <a:ext cx="1619250" cy="161925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9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24CA0474-F7B4-4A5C-B3CA-7E12795CD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7048449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sz="2800" dirty="0">
                <a:latin typeface="Montserrat ExtraBold"/>
                <a:ea typeface="Montserrat ExtraBold"/>
                <a:cs typeface="Montserrat ExtraBold"/>
              </a:rPr>
              <a:t>САМОЗАНЯТЫЙ — </a:t>
            </a:r>
            <a:r>
              <a:rPr lang="ru-RU" sz="2800" dirty="0">
                <a:latin typeface="Montserrat ExtraBold"/>
                <a:ea typeface="Montserrat ExtraBold"/>
                <a:cs typeface="Montserrat ExtraBold"/>
              </a:rPr>
              <a:t>ПЛАТЕЛЬЩИК НПД</a:t>
            </a:r>
            <a:endParaRPr sz="2800" dirty="0"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83807D83-5C62-4DB3-A6DA-70C2479B29C7}"/>
              </a:ext>
            </a:extLst>
          </p:cNvPr>
          <p:cNvSpPr>
            <a:spLocks noGrp="1"/>
          </p:cNvSpPr>
          <p:nvPr/>
        </p:nvSpPr>
        <p:spPr>
          <a:xfrm>
            <a:off x="568672" y="4614886"/>
            <a:ext cx="171450" cy="17145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3B644B15-3D15-42EF-A343-2BAC80782AFA}"/>
              </a:ext>
            </a:extLst>
          </p:cNvPr>
          <p:cNvSpPr>
            <a:spLocks noGrp="1"/>
          </p:cNvSpPr>
          <p:nvPr/>
        </p:nvSpPr>
        <p:spPr>
          <a:xfrm>
            <a:off x="4149427" y="4614886"/>
            <a:ext cx="171450" cy="17145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253317-F9B2-4D14-9993-6B7622C761A8}"/>
              </a:ext>
            </a:extLst>
          </p:cNvPr>
          <p:cNvSpPr>
            <a:spLocks noGrp="1"/>
          </p:cNvSpPr>
          <p:nvPr/>
        </p:nvSpPr>
        <p:spPr>
          <a:xfrm>
            <a:off x="523875" y="5256311"/>
            <a:ext cx="28575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1350" b="1">
                <a:solidFill>
                  <a:srgbClr val="626262"/>
                </a:solidFill>
              </a:defRPr>
            </a:pPr>
            <a:r>
              <a:rPr lang="ru-RU" sz="1350" b="1" dirty="0">
                <a:solidFill>
                  <a:srgbClr val="626262"/>
                </a:solidFill>
                <a:latin typeface="Montserrat ExtraBold"/>
                <a:ea typeface="Montserrat ExtraBold"/>
                <a:cs typeface="Montserrat ExtraBold"/>
              </a:rPr>
              <a:t>С ДОХОДОВ ОТ ФИЗИЧЕСКИХ ЛИЦ</a:t>
            </a:r>
            <a:endParaRPr sz="1350" b="1" dirty="0">
              <a:solidFill>
                <a:srgbClr val="626262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7C815F8-5C62-4BD7-92A8-3CFBD9C28B01}"/>
              </a:ext>
            </a:extLst>
          </p:cNvPr>
          <p:cNvSpPr>
            <a:spLocks noGrp="1"/>
          </p:cNvSpPr>
          <p:nvPr/>
        </p:nvSpPr>
        <p:spPr>
          <a:xfrm>
            <a:off x="7749827" y="4616293"/>
            <a:ext cx="171450" cy="17145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6B7978-D7B1-4149-BD3C-0D483D64AD0C}"/>
              </a:ext>
            </a:extLst>
          </p:cNvPr>
          <p:cNvSpPr>
            <a:spLocks noGrp="1"/>
          </p:cNvSpPr>
          <p:nvPr/>
        </p:nvSpPr>
        <p:spPr>
          <a:xfrm>
            <a:off x="4024312" y="5256311"/>
            <a:ext cx="3000375" cy="6667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spcBef>
                <a:spcPts val="300"/>
              </a:spcBef>
              <a:buNone/>
              <a:defRPr sz="1350" b="1">
                <a:solidFill>
                  <a:srgbClr val="626262"/>
                </a:solidFill>
              </a:defRPr>
            </a:pPr>
            <a:r>
              <a:rPr lang="ru-RU" sz="1350" b="1" dirty="0">
                <a:solidFill>
                  <a:srgbClr val="626262"/>
                </a:solidFill>
                <a:latin typeface="Montserrat ExtraBold"/>
                <a:ea typeface="Montserrat ExtraBold"/>
                <a:cs typeface="Montserrat ExtraBold"/>
              </a:rPr>
              <a:t>С ДОХОДОВ</a:t>
            </a:r>
            <a:r>
              <a:rPr sz="1350" b="1" dirty="0">
                <a:solidFill>
                  <a:srgbClr val="626262"/>
                </a:solidFill>
                <a:latin typeface="Montserrat ExtraBold"/>
                <a:ea typeface="Montserrat ExtraBold"/>
                <a:cs typeface="Montserrat ExtraBold"/>
              </a:rPr>
              <a:t> ОТ ОРГАНИЗАЦИЙ И ИП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CAF924-B4E8-48C5-88E3-00F99BBEEC8C}"/>
              </a:ext>
            </a:extLst>
          </p:cNvPr>
          <p:cNvSpPr>
            <a:spLocks noGrp="1"/>
          </p:cNvSpPr>
          <p:nvPr/>
        </p:nvSpPr>
        <p:spPr>
          <a:xfrm>
            <a:off x="8065293" y="4333899"/>
            <a:ext cx="3000375" cy="634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525" b="1">
                <a:solidFill>
                  <a:srgbClr val="202020"/>
                </a:solidFill>
              </a:defRPr>
            </a:pPr>
            <a:r>
              <a:rPr sz="3525" b="1" dirty="0">
                <a:solidFill>
                  <a:srgbClr val="202020"/>
                </a:solidFill>
                <a:latin typeface="Montserrat ExtraBold" panose="00000900000000000000" pitchFamily="2" charset="-52"/>
                <a:ea typeface="Montserrat"/>
                <a:cs typeface="Montserrat"/>
              </a:rPr>
              <a:t>2,4 МЛН 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E41FB4-A43B-4435-BD2E-2FBE5BA54BA1}"/>
              </a:ext>
            </a:extLst>
          </p:cNvPr>
          <p:cNvSpPr>
            <a:spLocks noGrp="1"/>
          </p:cNvSpPr>
          <p:nvPr/>
        </p:nvSpPr>
        <p:spPr>
          <a:xfrm>
            <a:off x="815305" y="4333899"/>
            <a:ext cx="141734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3900" b="1">
                <a:solidFill>
                  <a:srgbClr val="202020"/>
                </a:solidFill>
              </a:defRPr>
            </a:pPr>
            <a:r>
              <a:rPr sz="3900" b="1" dirty="0">
                <a:solidFill>
                  <a:srgbClr val="202020"/>
                </a:solidFill>
                <a:latin typeface="Montserrat ExtraBold" panose="00000900000000000000" pitchFamily="2" charset="-52"/>
                <a:ea typeface="Montserrat"/>
                <a:cs typeface="Montserrat"/>
              </a:rPr>
              <a:t>4%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3062F6-3F28-4D36-975C-95D811921BAA}"/>
              </a:ext>
            </a:extLst>
          </p:cNvPr>
          <p:cNvSpPr>
            <a:spLocks noGrp="1"/>
          </p:cNvSpPr>
          <p:nvPr/>
        </p:nvSpPr>
        <p:spPr>
          <a:xfrm>
            <a:off x="4415705" y="4333899"/>
            <a:ext cx="141734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3900" b="1">
                <a:solidFill>
                  <a:srgbClr val="202020"/>
                </a:solidFill>
              </a:defRPr>
            </a:pPr>
            <a:r>
              <a:rPr sz="3900" b="1" dirty="0">
                <a:solidFill>
                  <a:srgbClr val="202020"/>
                </a:solidFill>
                <a:latin typeface="Montserrat ExtraBold" panose="00000900000000000000" pitchFamily="2" charset="-52"/>
                <a:ea typeface="Montserrat"/>
                <a:cs typeface="Montserrat"/>
              </a:rPr>
              <a:t>6%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09EC6D-87EB-4CAA-99E6-4518E234AF20}"/>
              </a:ext>
            </a:extLst>
          </p:cNvPr>
          <p:cNvSpPr txBox="1"/>
          <p:nvPr/>
        </p:nvSpPr>
        <p:spPr>
          <a:xfrm>
            <a:off x="491083" y="1680736"/>
            <a:ext cx="743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DE07"/>
                </a:solidFill>
                <a:latin typeface="Montserrat Black" panose="00000A00000000000000" pitchFamily="2" charset="-52"/>
              </a:rPr>
              <a:t>НПД – НАЛОГ НА ПРОФЕССИОНАЛЬНЫЙ ДОХОД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33E7BD-5AC8-44ED-AE1D-97482D16D119}"/>
              </a:ext>
            </a:extLst>
          </p:cNvPr>
          <p:cNvSpPr txBox="1"/>
          <p:nvPr/>
        </p:nvSpPr>
        <p:spPr>
          <a:xfrm>
            <a:off x="1411432" y="2104973"/>
            <a:ext cx="9580276" cy="10149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tabLst/>
            </a:pPr>
            <a:r>
              <a:rPr lang="ru-RU" sz="1800" dirty="0">
                <a:solidFill>
                  <a:schemeClr val="tx1"/>
                </a:solidFill>
                <a:latin typeface="Montserrat" panose="00000500000000000000" pitchFamily="2" charset="-52"/>
              </a:rPr>
              <a:t>Это специальный налоговый режим для физических лиц и ИП, которые самостоятельно получают доход от своей деятельности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 panose="00000500000000000000" pitchFamily="2" charset="-52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2D19A1C-5777-450F-BFC3-424D1B1D0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80" y="2314838"/>
            <a:ext cx="577637" cy="57763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9AE649A-39E5-42DC-812A-854B726CF24D}"/>
              </a:ext>
            </a:extLst>
          </p:cNvPr>
          <p:cNvSpPr txBox="1"/>
          <p:nvPr/>
        </p:nvSpPr>
        <p:spPr>
          <a:xfrm>
            <a:off x="491083" y="3776081"/>
            <a:ext cx="743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DE07"/>
                </a:solidFill>
                <a:latin typeface="Montserrat Black" panose="00000A00000000000000" pitchFamily="2" charset="-52"/>
              </a:rPr>
              <a:t>ОСНОВНЫЕ ПАРАМЕТРЫ НПД</a:t>
            </a:r>
          </a:p>
        </p:txBody>
      </p:sp>
      <p:sp>
        <p:nvSpPr>
          <p:cNvPr id="30" name="TextBox 27">
            <a:extLst>
              <a:ext uri="{FF2B5EF4-FFF2-40B4-BE49-F238E27FC236}">
                <a16:creationId xmlns:a16="http://schemas.microsoft.com/office/drawing/2014/main" id="{B458158F-3D05-46DF-9CF7-D013B2B241A8}"/>
              </a:ext>
            </a:extLst>
          </p:cNvPr>
          <p:cNvSpPr>
            <a:spLocks noGrp="1"/>
          </p:cNvSpPr>
          <p:nvPr/>
        </p:nvSpPr>
        <p:spPr>
          <a:xfrm>
            <a:off x="7667624" y="5256311"/>
            <a:ext cx="3000375" cy="6667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spcBef>
                <a:spcPts val="300"/>
              </a:spcBef>
              <a:buNone/>
              <a:defRPr sz="1350" b="1">
                <a:solidFill>
                  <a:srgbClr val="626262"/>
                </a:solidFill>
              </a:defRPr>
            </a:pPr>
            <a:r>
              <a:rPr lang="ru-RU" sz="1350" b="1" dirty="0">
                <a:solidFill>
                  <a:srgbClr val="626262"/>
                </a:solidFill>
                <a:latin typeface="Montserrat ExtraBold"/>
                <a:ea typeface="Montserrat ExtraBold"/>
                <a:cs typeface="Montserrat ExtraBold"/>
              </a:rPr>
              <a:t>МАКСИМАЛЬНЫЙ ДОХОД В ГОД</a:t>
            </a:r>
            <a:endParaRPr sz="1350" b="1" dirty="0">
              <a:solidFill>
                <a:srgbClr val="626262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417185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49;p25">
            <a:extLst>
              <a:ext uri="{FF2B5EF4-FFF2-40B4-BE49-F238E27FC236}">
                <a16:creationId xmlns:a16="http://schemas.microsoft.com/office/drawing/2014/main" id="{ABF738B5-22A5-47D2-857F-9DB21EAC3399}"/>
              </a:ext>
            </a:extLst>
          </p:cNvPr>
          <p:cNvSpPr/>
          <p:nvPr/>
        </p:nvSpPr>
        <p:spPr>
          <a:xfrm>
            <a:off x="6034675" y="1511895"/>
            <a:ext cx="5180773" cy="3024336"/>
          </a:xfrm>
          <a:prstGeom prst="roundRect">
            <a:avLst>
              <a:gd name="adj" fmla="val 13923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90F2B16D-0828-4194-89E6-513FC10B5AD3}"/>
              </a:ext>
            </a:extLst>
          </p:cNvPr>
          <p:cNvSpPr/>
          <p:nvPr/>
        </p:nvSpPr>
        <p:spPr>
          <a:xfrm>
            <a:off x="6034675" y="1534229"/>
            <a:ext cx="291831" cy="2979671"/>
          </a:xfrm>
          <a:custGeom>
            <a:avLst/>
            <a:gdLst>
              <a:gd name="connsiteX0" fmla="*/ 291831 w 291831"/>
              <a:gd name="connsiteY0" fmla="*/ 0 h 2979671"/>
              <a:gd name="connsiteX1" fmla="*/ 291831 w 291831"/>
              <a:gd name="connsiteY1" fmla="*/ 2979671 h 2979671"/>
              <a:gd name="connsiteX2" fmla="*/ 257176 w 291831"/>
              <a:gd name="connsiteY2" fmla="*/ 2968913 h 2979671"/>
              <a:gd name="connsiteX3" fmla="*/ 0 w 291831"/>
              <a:gd name="connsiteY3" fmla="*/ 2580925 h 2979671"/>
              <a:gd name="connsiteX4" fmla="*/ 0 w 291831"/>
              <a:gd name="connsiteY4" fmla="*/ 398745 h 2979671"/>
              <a:gd name="connsiteX5" fmla="*/ 257176 w 291831"/>
              <a:gd name="connsiteY5" fmla="*/ 10757 h 297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831" h="2979671">
                <a:moveTo>
                  <a:pt x="291831" y="0"/>
                </a:moveTo>
                <a:lnTo>
                  <a:pt x="291831" y="2979671"/>
                </a:lnTo>
                <a:lnTo>
                  <a:pt x="257176" y="2968913"/>
                </a:lnTo>
                <a:cubicBezTo>
                  <a:pt x="106044" y="2904990"/>
                  <a:pt x="0" y="2755341"/>
                  <a:pt x="0" y="2580925"/>
                </a:cubicBezTo>
                <a:lnTo>
                  <a:pt x="0" y="398745"/>
                </a:lnTo>
                <a:cubicBezTo>
                  <a:pt x="0" y="224329"/>
                  <a:pt x="106044" y="74681"/>
                  <a:pt x="257176" y="10757"/>
                </a:cubicBezTo>
                <a:close/>
              </a:path>
            </a:pathLst>
          </a:custGeom>
          <a:solidFill>
            <a:srgbClr val="FFDE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49;p25">
            <a:extLst>
              <a:ext uri="{FF2B5EF4-FFF2-40B4-BE49-F238E27FC236}">
                <a16:creationId xmlns:a16="http://schemas.microsoft.com/office/drawing/2014/main" id="{F4EEF928-BB8F-441A-A34F-BE5B7877BB81}"/>
              </a:ext>
            </a:extLst>
          </p:cNvPr>
          <p:cNvSpPr/>
          <p:nvPr/>
        </p:nvSpPr>
        <p:spPr>
          <a:xfrm>
            <a:off x="358293" y="1511895"/>
            <a:ext cx="5180773" cy="3024336"/>
          </a:xfrm>
          <a:prstGeom prst="roundRect">
            <a:avLst>
              <a:gd name="adj" fmla="val 13923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lang="ru-RU" sz="2800" dirty="0">
                <a:latin typeface="Montserrat ExtraBold"/>
                <a:ea typeface="Montserrat ExtraBold"/>
                <a:cs typeface="Montserrat ExtraBold"/>
              </a:rPr>
              <a:t>КАК ВЫСТРОИТЬ РАБОТУ С САМОЗАНЯТЫМИ</a:t>
            </a:r>
            <a:endParaRPr sz="2800" dirty="0"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C79EC094-2DC6-4347-90AD-45DFC873367C}"/>
              </a:ext>
            </a:extLst>
          </p:cNvPr>
          <p:cNvSpPr/>
          <p:nvPr/>
        </p:nvSpPr>
        <p:spPr>
          <a:xfrm>
            <a:off x="358293" y="1534229"/>
            <a:ext cx="291831" cy="2979671"/>
          </a:xfrm>
          <a:custGeom>
            <a:avLst/>
            <a:gdLst>
              <a:gd name="connsiteX0" fmla="*/ 291831 w 291831"/>
              <a:gd name="connsiteY0" fmla="*/ 0 h 2979671"/>
              <a:gd name="connsiteX1" fmla="*/ 291831 w 291831"/>
              <a:gd name="connsiteY1" fmla="*/ 2979671 h 2979671"/>
              <a:gd name="connsiteX2" fmla="*/ 257176 w 291831"/>
              <a:gd name="connsiteY2" fmla="*/ 2968913 h 2979671"/>
              <a:gd name="connsiteX3" fmla="*/ 0 w 291831"/>
              <a:gd name="connsiteY3" fmla="*/ 2580925 h 2979671"/>
              <a:gd name="connsiteX4" fmla="*/ 0 w 291831"/>
              <a:gd name="connsiteY4" fmla="*/ 398745 h 2979671"/>
              <a:gd name="connsiteX5" fmla="*/ 257176 w 291831"/>
              <a:gd name="connsiteY5" fmla="*/ 10757 h 297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831" h="2979671">
                <a:moveTo>
                  <a:pt x="291831" y="0"/>
                </a:moveTo>
                <a:lnTo>
                  <a:pt x="291831" y="2979671"/>
                </a:lnTo>
                <a:lnTo>
                  <a:pt x="257176" y="2968913"/>
                </a:lnTo>
                <a:cubicBezTo>
                  <a:pt x="106044" y="2904990"/>
                  <a:pt x="0" y="2755341"/>
                  <a:pt x="0" y="2580925"/>
                </a:cubicBezTo>
                <a:lnTo>
                  <a:pt x="0" y="398745"/>
                </a:lnTo>
                <a:cubicBezTo>
                  <a:pt x="0" y="224329"/>
                  <a:pt x="106044" y="74681"/>
                  <a:pt x="257176" y="10757"/>
                </a:cubicBezTo>
                <a:close/>
              </a:path>
            </a:pathLst>
          </a:custGeom>
          <a:solidFill>
            <a:srgbClr val="FFDE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0616B-2613-4A1A-A03C-3F4DE1A8C1D8}"/>
              </a:ext>
            </a:extLst>
          </p:cNvPr>
          <p:cNvSpPr txBox="1"/>
          <p:nvPr/>
        </p:nvSpPr>
        <p:spPr>
          <a:xfrm>
            <a:off x="730399" y="1652553"/>
            <a:ext cx="4667821" cy="2269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0" dirty="0">
                <a:solidFill>
                  <a:srgbClr val="FFDE07"/>
                </a:solidFill>
                <a:latin typeface="Montserrat ExtraBold" panose="00000900000000000000" pitchFamily="2" charset="-52"/>
              </a:rPr>
              <a:t>НЕ СОТРУДНИК:</a:t>
            </a:r>
          </a:p>
          <a:p>
            <a:pPr marL="342900" indent="-342900">
              <a:buClr>
                <a:srgbClr val="C00000"/>
              </a:buClr>
              <a:buFont typeface="Futura PT Demi" panose="020B0702020204020303" pitchFamily="34" charset="0"/>
              <a:buChar char="»"/>
              <a:defRPr sz="1875" b="1">
                <a:solidFill>
                  <a:srgbClr val="1F1F1F"/>
                </a:solidFill>
              </a:defRPr>
            </a:pPr>
            <a:r>
              <a:rPr lang="ru-RU" dirty="0">
                <a:solidFill>
                  <a:srgbClr val="1F1F1F"/>
                </a:solidFill>
                <a:latin typeface="Montserrat" panose="00000500000000000000" pitchFamily="2" charset="-52"/>
                <a:ea typeface="Montserrat"/>
                <a:cs typeface="Montserrat"/>
              </a:rPr>
              <a:t>Не выполняет трудовую функцию</a:t>
            </a:r>
          </a:p>
          <a:p>
            <a:pPr marL="342900" indent="-342900">
              <a:buClr>
                <a:srgbClr val="C00000"/>
              </a:buClr>
              <a:buFont typeface="Futura PT Demi" panose="020B0702020204020303" pitchFamily="34" charset="0"/>
              <a:buChar char="»"/>
              <a:defRPr sz="1875" b="1">
                <a:solidFill>
                  <a:srgbClr val="1F1F1F"/>
                </a:solidFill>
              </a:defRPr>
            </a:pPr>
            <a:r>
              <a:rPr lang="ru-RU" dirty="0">
                <a:solidFill>
                  <a:srgbClr val="1F1F1F"/>
                </a:solidFill>
                <a:latin typeface="Montserrat" panose="00000500000000000000" pitchFamily="2" charset="-52"/>
                <a:ea typeface="Montserrat"/>
                <a:cs typeface="Montserrat"/>
              </a:rPr>
              <a:t>Не подчиняется внутреннему распорядку</a:t>
            </a:r>
          </a:p>
          <a:p>
            <a:pPr marL="342900" indent="-342900">
              <a:buClr>
                <a:srgbClr val="C00000"/>
              </a:buClr>
              <a:buFont typeface="Futura PT Demi" panose="020B0702020204020303" pitchFamily="34" charset="0"/>
              <a:buChar char="»"/>
              <a:defRPr sz="1875" b="1">
                <a:solidFill>
                  <a:srgbClr val="1F1F1F"/>
                </a:solidFill>
              </a:defRPr>
            </a:pPr>
            <a:r>
              <a:rPr lang="ru-RU" dirty="0">
                <a:solidFill>
                  <a:srgbClr val="1F1F1F"/>
                </a:solidFill>
                <a:latin typeface="Montserrat" panose="00000500000000000000" pitchFamily="2" charset="-52"/>
                <a:ea typeface="Montserrat"/>
                <a:cs typeface="Montserrat"/>
              </a:rPr>
              <a:t>Самостоятельно организует свою работу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0D5244-F65D-4C9A-88F4-0AD092F4B034}"/>
              </a:ext>
            </a:extLst>
          </p:cNvPr>
          <p:cNvSpPr txBox="1"/>
          <p:nvPr/>
        </p:nvSpPr>
        <p:spPr>
          <a:xfrm>
            <a:off x="6349800" y="1652553"/>
            <a:ext cx="4667821" cy="2269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0" dirty="0">
                <a:solidFill>
                  <a:srgbClr val="FFDE07"/>
                </a:solidFill>
                <a:latin typeface="Montserrat ExtraBold" panose="00000900000000000000" pitchFamily="2" charset="-52"/>
              </a:rPr>
              <a:t>ОПЛАТА ЗА РЕЗУЛЬТАТ:</a:t>
            </a:r>
          </a:p>
          <a:p>
            <a:pPr marL="342900" indent="-342900">
              <a:buClr>
                <a:srgbClr val="C00000"/>
              </a:buClr>
              <a:buFont typeface="Futura PT Demi" panose="020B0702020204020303" pitchFamily="34" charset="0"/>
              <a:buChar char="»"/>
              <a:defRPr sz="1875" b="1">
                <a:solidFill>
                  <a:srgbClr val="1F1F1F"/>
                </a:solidFill>
              </a:defRPr>
            </a:pPr>
            <a:r>
              <a:rPr lang="ru-RU" sz="1875" b="1" dirty="0">
                <a:solidFill>
                  <a:srgbClr val="1F1F1F"/>
                </a:solidFill>
                <a:latin typeface="Montserrat"/>
              </a:rPr>
              <a:t>Конкретная работа, услуга</a:t>
            </a:r>
            <a:br>
              <a:rPr lang="ru-RU" sz="1875" b="1" dirty="0">
                <a:solidFill>
                  <a:srgbClr val="1F1F1F"/>
                </a:solidFill>
                <a:latin typeface="Montserrat"/>
              </a:rPr>
            </a:br>
            <a:r>
              <a:rPr lang="ru-RU" sz="1875" b="1" dirty="0">
                <a:solidFill>
                  <a:srgbClr val="1F1F1F"/>
                </a:solidFill>
                <a:latin typeface="Montserrat"/>
              </a:rPr>
              <a:t>или этап</a:t>
            </a:r>
          </a:p>
          <a:p>
            <a:pPr marL="342900" indent="-342900">
              <a:buClr>
                <a:srgbClr val="C00000"/>
              </a:buClr>
              <a:buFont typeface="Futura PT Demi" panose="020B0702020204020303" pitchFamily="34" charset="0"/>
              <a:buChar char="»"/>
              <a:defRPr sz="1875" b="1">
                <a:solidFill>
                  <a:srgbClr val="1F1F1F"/>
                </a:solidFill>
              </a:defRPr>
            </a:pPr>
            <a:r>
              <a:rPr lang="ru-RU" sz="1875" b="1" dirty="0">
                <a:solidFill>
                  <a:srgbClr val="1F1F1F"/>
                </a:solidFill>
                <a:latin typeface="Montserrat"/>
              </a:rPr>
              <a:t>Заранее согласованные сроки и результат</a:t>
            </a:r>
          </a:p>
          <a:p>
            <a:pPr marL="342900" indent="-342900">
              <a:buClr>
                <a:srgbClr val="C00000"/>
              </a:buClr>
              <a:buFont typeface="Futura PT Demi" panose="020B0702020204020303" pitchFamily="34" charset="0"/>
              <a:buChar char="»"/>
              <a:defRPr sz="1875" b="1">
                <a:solidFill>
                  <a:srgbClr val="1F1F1F"/>
                </a:solidFill>
              </a:defRPr>
            </a:pPr>
            <a:r>
              <a:rPr lang="ru-RU" sz="1875" b="1" dirty="0">
                <a:solidFill>
                  <a:srgbClr val="1F1F1F"/>
                </a:solidFill>
                <a:latin typeface="Montserrat"/>
              </a:rPr>
              <a:t>Оплата не зависит</a:t>
            </a:r>
            <a:br>
              <a:rPr lang="ru-RU" sz="1875" b="1" dirty="0">
                <a:solidFill>
                  <a:srgbClr val="1F1F1F"/>
                </a:solidFill>
                <a:latin typeface="Montserrat"/>
              </a:rPr>
            </a:br>
            <a:r>
              <a:rPr lang="ru-RU" sz="1875" b="1" dirty="0">
                <a:solidFill>
                  <a:srgbClr val="1F1F1F"/>
                </a:solidFill>
                <a:latin typeface="Montserrat"/>
              </a:rPr>
              <a:t>от отработанного времени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088B9F-729F-47F5-9216-8DDE61518440}"/>
              </a:ext>
            </a:extLst>
          </p:cNvPr>
          <p:cNvSpPr txBox="1"/>
          <p:nvPr/>
        </p:nvSpPr>
        <p:spPr>
          <a:xfrm>
            <a:off x="1164188" y="5112295"/>
            <a:ext cx="9997449" cy="10149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ru-RU" altLang="ru-RU" dirty="0">
                <a:latin typeface="Montserrat" panose="00000500000000000000" pitchFamily="2" charset="-52"/>
              </a:rPr>
              <a:t>Условия договора должны соответствовать реальному порядку работы. Если самозанятый фактически работает как сотрудник, отношения могут признать трудовыми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55A638A-3E19-4B14-A113-F9F2D9C94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37" y="5322160"/>
            <a:ext cx="577637" cy="5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62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sz="2800" dirty="0">
                <a:latin typeface="Montserrat ExtraBold"/>
                <a:ea typeface="Montserrat ExtraBold"/>
                <a:cs typeface="Montserrat ExtraBold"/>
              </a:rPr>
              <a:t>ЧТО ПРОВЕРИТЬ ДО </a:t>
            </a:r>
            <a:r>
              <a:rPr lang="ru-RU" sz="2800" dirty="0">
                <a:latin typeface="Montserrat ExtraBold"/>
                <a:ea typeface="Montserrat ExtraBold"/>
                <a:cs typeface="Montserrat ExtraBold"/>
              </a:rPr>
              <a:t>ЗАКЛЮЧЕНИЯ </a:t>
            </a:r>
            <a:r>
              <a:rPr sz="2800" dirty="0">
                <a:latin typeface="Montserrat ExtraBold"/>
                <a:ea typeface="Montserrat ExtraBold"/>
                <a:cs typeface="Montserrat ExtraBold"/>
              </a:rPr>
              <a:t>ДОГОВОРА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51EFCE-52CF-4BFA-BC81-7966AB80820F}"/>
              </a:ext>
            </a:extLst>
          </p:cNvPr>
          <p:cNvSpPr>
            <a:spLocks noGrp="1"/>
          </p:cNvSpPr>
          <p:nvPr/>
        </p:nvSpPr>
        <p:spPr>
          <a:xfrm>
            <a:off x="1114425" y="1548804"/>
            <a:ext cx="182133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buNone/>
              <a:defRPr sz="1650" b="1">
                <a:solidFill>
                  <a:srgbClr val="1F1F1F"/>
                </a:solidFill>
              </a:defRPr>
            </a:pPr>
            <a:r>
              <a:rPr sz="2400" dirty="0">
                <a:solidFill>
                  <a:srgbClr val="FFDE07"/>
                </a:solidFill>
                <a:latin typeface="Montserrat ExtraBold" panose="00000900000000000000" pitchFamily="2" charset="-52"/>
              </a:rPr>
              <a:t>1. СТАТУС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12CF3E-721F-4840-98BA-A3D5F7863C8C}"/>
              </a:ext>
            </a:extLst>
          </p:cNvPr>
          <p:cNvSpPr>
            <a:spLocks noGrp="1"/>
          </p:cNvSpPr>
          <p:nvPr/>
        </p:nvSpPr>
        <p:spPr>
          <a:xfrm>
            <a:off x="1114425" y="3549054"/>
            <a:ext cx="253947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buNone/>
              <a:defRPr sz="2000">
                <a:solidFill>
                  <a:schemeClr val="tx1"/>
                </a:solidFill>
                <a:latin typeface="Montserrat"/>
                <a:ea typeface="Montserrat"/>
                <a:cs typeface="Montserrat"/>
              </a:defRPr>
            </a:lvl1pPr>
          </a:lstStyle>
          <a:p>
            <a:pPr>
              <a:spcAft>
                <a:spcPts val="600"/>
              </a:spcAft>
            </a:pPr>
            <a:r>
              <a:rPr sz="2400" b="1" dirty="0">
                <a:solidFill>
                  <a:srgbClr val="FFDE07"/>
                </a:solidFill>
                <a:latin typeface="Montserrat ExtraBold" panose="00000900000000000000" pitchFamily="2" charset="-52"/>
              </a:rPr>
              <a:t>3. РЕЗУЛЬТАТ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68A2746-4A3C-4FFA-929F-ED3B3B55E976}"/>
              </a:ext>
            </a:extLst>
          </p:cNvPr>
          <p:cNvSpPr>
            <a:spLocks noGrp="1"/>
          </p:cNvSpPr>
          <p:nvPr/>
        </p:nvSpPr>
        <p:spPr>
          <a:xfrm>
            <a:off x="523875" y="3568104"/>
            <a:ext cx="419100" cy="41910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55D0018-FCBC-466E-A220-A32E40F4D9E5}"/>
              </a:ext>
            </a:extLst>
          </p:cNvPr>
          <p:cNvSpPr>
            <a:spLocks noGrp="1"/>
          </p:cNvSpPr>
          <p:nvPr/>
        </p:nvSpPr>
        <p:spPr>
          <a:xfrm>
            <a:off x="5953125" y="1567854"/>
            <a:ext cx="419100" cy="41910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07FA3B8-04D6-4547-B4CE-C519B7FFB861}"/>
              </a:ext>
            </a:extLst>
          </p:cNvPr>
          <p:cNvSpPr>
            <a:spLocks noGrp="1"/>
          </p:cNvSpPr>
          <p:nvPr/>
        </p:nvSpPr>
        <p:spPr>
          <a:xfrm>
            <a:off x="523875" y="1567854"/>
            <a:ext cx="419100" cy="41910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DB6E8F-FF58-4E8B-8834-26E771419C49}"/>
              </a:ext>
            </a:extLst>
          </p:cNvPr>
          <p:cNvSpPr>
            <a:spLocks noGrp="1"/>
          </p:cNvSpPr>
          <p:nvPr/>
        </p:nvSpPr>
        <p:spPr>
          <a:xfrm>
            <a:off x="1114425" y="2091729"/>
            <a:ext cx="4476750" cy="107337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  <a:defRPr sz="1275">
                <a:solidFill>
                  <a:srgbClr val="5C5C5C"/>
                </a:solidFill>
              </a:defRPr>
            </a:pPr>
            <a:r>
              <a:rPr lang="ru-RU" sz="1600" dirty="0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Исполнитель зарегистрирован как плательщик НПД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  <a:defRPr sz="1275">
                <a:solidFill>
                  <a:srgbClr val="5C5C5C"/>
                </a:solidFill>
              </a:defRPr>
            </a:pPr>
            <a:r>
              <a:rPr lang="ru-RU" sz="1600" dirty="0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В 1С проверку выполняет сервис 1С:Статус самозанятого</a:t>
            </a:r>
            <a:endParaRPr lang="en-US" sz="1600" dirty="0">
              <a:solidFill>
                <a:srgbClr val="5C5C5C"/>
              </a:solidFill>
              <a:latin typeface="Montserrat"/>
              <a:ea typeface="Montserrat"/>
              <a:cs typeface="Montserrat"/>
            </a:endParaRP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  <a:defRPr sz="1275">
                <a:solidFill>
                  <a:srgbClr val="5C5C5C"/>
                </a:solidFill>
              </a:defRPr>
            </a:pPr>
            <a:r>
              <a:rPr lang="ru-RU" sz="1600" b="0" dirty="0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Можно </a:t>
            </a:r>
            <a:r>
              <a:rPr lang="ru-RU" sz="1600" b="0" dirty="0" err="1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пр</a:t>
            </a:r>
            <a:r>
              <a:rPr sz="1600" b="0" dirty="0" err="1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оверить</a:t>
            </a:r>
            <a:r>
              <a:rPr sz="1600" b="0" dirty="0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b="0" dirty="0" err="1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через</a:t>
            </a:r>
            <a:r>
              <a:rPr sz="1600" b="0" dirty="0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600" b="0" dirty="0" err="1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сервис</a:t>
            </a:r>
            <a:r>
              <a:rPr sz="1600" b="0" dirty="0">
                <a:solidFill>
                  <a:srgbClr val="5C5C5C"/>
                </a:solidFill>
                <a:latin typeface="Montserrat"/>
                <a:ea typeface="Montserrat"/>
                <a:cs typeface="Montserrat"/>
              </a:rPr>
              <a:t> ФНС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023D00-0825-452B-83D8-A81021105360}"/>
              </a:ext>
            </a:extLst>
          </p:cNvPr>
          <p:cNvSpPr>
            <a:spLocks noGrp="1"/>
          </p:cNvSpPr>
          <p:nvPr/>
        </p:nvSpPr>
        <p:spPr>
          <a:xfrm>
            <a:off x="1114425" y="4091979"/>
            <a:ext cx="4333875" cy="8763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sz="1600" dirty="0" err="1">
                <a:solidFill>
                  <a:srgbClr val="5C5C5C"/>
                </a:solidFill>
                <a:latin typeface="Montserrat"/>
              </a:rPr>
              <a:t>Зафиксировать</a:t>
            </a:r>
            <a:r>
              <a:rPr lang="ru-RU" sz="1600" dirty="0">
                <a:solidFill>
                  <a:srgbClr val="5C5C5C"/>
                </a:solidFill>
                <a:latin typeface="Montserrat"/>
              </a:rPr>
              <a:t> сроки,</a:t>
            </a:r>
            <a:r>
              <a:rPr sz="1600" dirty="0">
                <a:solidFill>
                  <a:srgbClr val="5C5C5C"/>
                </a:solidFill>
                <a:latin typeface="Montserrat"/>
              </a:rPr>
              <a:t> </a:t>
            </a:r>
            <a:r>
              <a:rPr sz="1600" dirty="0" err="1">
                <a:solidFill>
                  <a:srgbClr val="5C5C5C"/>
                </a:solidFill>
                <a:latin typeface="Montserrat"/>
              </a:rPr>
              <a:t>конкретную</a:t>
            </a:r>
            <a:r>
              <a:rPr sz="1600" dirty="0">
                <a:solidFill>
                  <a:srgbClr val="5C5C5C"/>
                </a:solidFill>
                <a:latin typeface="Montserrat"/>
              </a:rPr>
              <a:t> </a:t>
            </a:r>
            <a:r>
              <a:rPr sz="1600" dirty="0" err="1">
                <a:solidFill>
                  <a:srgbClr val="5C5C5C"/>
                </a:solidFill>
                <a:latin typeface="Montserrat"/>
              </a:rPr>
              <a:t>работу</a:t>
            </a:r>
            <a:r>
              <a:rPr sz="1600" dirty="0">
                <a:solidFill>
                  <a:srgbClr val="5C5C5C"/>
                </a:solidFill>
                <a:latin typeface="Montserrat"/>
              </a:rPr>
              <a:t> </a:t>
            </a:r>
            <a:r>
              <a:rPr sz="1600" dirty="0" err="1">
                <a:solidFill>
                  <a:srgbClr val="5C5C5C"/>
                </a:solidFill>
                <a:latin typeface="Montserrat"/>
              </a:rPr>
              <a:t>или</a:t>
            </a:r>
            <a:r>
              <a:rPr sz="1600" dirty="0">
                <a:solidFill>
                  <a:srgbClr val="5C5C5C"/>
                </a:solidFill>
                <a:latin typeface="Montserrat"/>
              </a:rPr>
              <a:t> </a:t>
            </a:r>
            <a:r>
              <a:rPr sz="1600" dirty="0" err="1">
                <a:solidFill>
                  <a:srgbClr val="5C5C5C"/>
                </a:solidFill>
                <a:latin typeface="Montserrat"/>
              </a:rPr>
              <a:t>услугу</a:t>
            </a:r>
            <a:endParaRPr sz="1600" dirty="0">
              <a:solidFill>
                <a:srgbClr val="5C5C5C"/>
              </a:solidFill>
              <a:latin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DF6857-76C6-4E94-844E-7146F6947F3A}"/>
              </a:ext>
            </a:extLst>
          </p:cNvPr>
          <p:cNvSpPr>
            <a:spLocks noGrp="1"/>
          </p:cNvSpPr>
          <p:nvPr/>
        </p:nvSpPr>
        <p:spPr>
          <a:xfrm>
            <a:off x="6543675" y="3549054"/>
            <a:ext cx="318388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buNone/>
              <a:defRPr sz="2000">
                <a:solidFill>
                  <a:schemeClr val="tx1"/>
                </a:solidFill>
                <a:latin typeface="Montserrat"/>
                <a:ea typeface="Montserrat"/>
                <a:cs typeface="Montserrat"/>
              </a:defRPr>
            </a:lvl1pPr>
          </a:lstStyle>
          <a:p>
            <a:pPr>
              <a:spcAft>
                <a:spcPts val="600"/>
              </a:spcAft>
            </a:pPr>
            <a:r>
              <a:rPr sz="2400" b="1">
                <a:solidFill>
                  <a:srgbClr val="FFDE07"/>
                </a:solidFill>
                <a:latin typeface="Montserrat ExtraBold" panose="00000900000000000000" pitchFamily="2" charset="-52"/>
              </a:rPr>
              <a:t>4. ОБЯЗАННОСТИ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4BFBAD1C-9E62-47EF-B416-B64BF9E5C76C}"/>
              </a:ext>
            </a:extLst>
          </p:cNvPr>
          <p:cNvSpPr>
            <a:spLocks noGrp="1"/>
          </p:cNvSpPr>
          <p:nvPr/>
        </p:nvSpPr>
        <p:spPr>
          <a:xfrm>
            <a:off x="5953125" y="3568104"/>
            <a:ext cx="419100" cy="41910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4FE608-A6B9-46DB-9187-5B4BF852A9AD}"/>
              </a:ext>
            </a:extLst>
          </p:cNvPr>
          <p:cNvSpPr>
            <a:spLocks noGrp="1"/>
          </p:cNvSpPr>
          <p:nvPr/>
        </p:nvSpPr>
        <p:spPr>
          <a:xfrm>
            <a:off x="6543675" y="4091979"/>
            <a:ext cx="4333875" cy="8763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sz="1600">
                <a:solidFill>
                  <a:srgbClr val="5C5C5C"/>
                </a:solidFill>
                <a:latin typeface="Montserrat"/>
              </a:rPr>
              <a:t>Сообщить об утрате статуса и передать чек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5AF373-ADCC-40D0-A3D6-FCED2928C313}"/>
              </a:ext>
            </a:extLst>
          </p:cNvPr>
          <p:cNvSpPr>
            <a:spLocks noGrp="1"/>
          </p:cNvSpPr>
          <p:nvPr/>
        </p:nvSpPr>
        <p:spPr>
          <a:xfrm>
            <a:off x="6543675" y="1548804"/>
            <a:ext cx="336342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buNone/>
              <a:defRPr sz="2000">
                <a:solidFill>
                  <a:schemeClr val="tx1"/>
                </a:solidFill>
                <a:latin typeface="Montserrat"/>
                <a:ea typeface="Montserrat"/>
                <a:cs typeface="Montserrat"/>
              </a:defRPr>
            </a:lvl1pPr>
          </a:lstStyle>
          <a:p>
            <a:pPr>
              <a:spcAft>
                <a:spcPts val="600"/>
              </a:spcAft>
              <a:defRPr sz="1650" b="1">
                <a:solidFill>
                  <a:srgbClr val="1F1F1F"/>
                </a:solidFill>
              </a:defRPr>
            </a:pPr>
            <a:r>
              <a:rPr sz="2400" b="1" dirty="0">
                <a:solidFill>
                  <a:srgbClr val="FFDE07"/>
                </a:solidFill>
                <a:latin typeface="Montserrat ExtraBold" panose="00000900000000000000" pitchFamily="2" charset="-52"/>
                <a:ea typeface="+mn-ea"/>
                <a:cs typeface="+mn-cs"/>
              </a:rPr>
              <a:t>2. РАБОТОДАТЕЛЬ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044BAD-0702-4DF1-AFB4-1B402CE50842}"/>
              </a:ext>
            </a:extLst>
          </p:cNvPr>
          <p:cNvSpPr>
            <a:spLocks noGrp="1"/>
          </p:cNvSpPr>
          <p:nvPr/>
        </p:nvSpPr>
        <p:spPr>
          <a:xfrm>
            <a:off x="6543675" y="2091729"/>
            <a:ext cx="4333875" cy="5847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600" dirty="0">
                <a:solidFill>
                  <a:srgbClr val="5C5C5C"/>
                </a:solidFill>
                <a:latin typeface="Montserrat"/>
              </a:rPr>
              <a:t>Заказчик не является работодателем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sz="1600" dirty="0">
                <a:solidFill>
                  <a:srgbClr val="5C5C5C"/>
                </a:solidFill>
                <a:latin typeface="Montserrat"/>
              </a:rPr>
              <a:t>После увольнения у текущего заказчика прошло не менее 2-х лет</a:t>
            </a:r>
            <a:endParaRPr sz="1600" dirty="0">
              <a:solidFill>
                <a:srgbClr val="5C5C5C"/>
              </a:solidFill>
              <a:latin typeface="Montserrat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836CA6F-EC9F-45B3-9D4C-A6FE2DDD8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25" y="4722515"/>
            <a:ext cx="1620000" cy="1620000"/>
          </a:xfrm>
          <a:prstGeom prst="round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E29526E-2279-4D5B-9A61-1A66A288E5E7}"/>
              </a:ext>
            </a:extLst>
          </p:cNvPr>
          <p:cNvSpPr txBox="1"/>
          <p:nvPr/>
        </p:nvSpPr>
        <p:spPr>
          <a:xfrm>
            <a:off x="2133125" y="5961642"/>
            <a:ext cx="7776864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  <a:defRPr sz="1875" b="1">
                <a:solidFill>
                  <a:srgbClr val="1F1F1F"/>
                </a:solidFill>
              </a:defRPr>
            </a:pPr>
            <a:r>
              <a:rPr lang="ru-RU" b="1" dirty="0">
                <a:solidFill>
                  <a:srgbClr val="1F1F1F"/>
                </a:solidFill>
                <a:latin typeface="Montserrat"/>
                <a:ea typeface="Montserrat"/>
                <a:cs typeface="Montserrat"/>
              </a:rPr>
              <a:t>Разъяснения ФНС России по работе с самозанятыми</a:t>
            </a:r>
          </a:p>
        </p:txBody>
      </p:sp>
    </p:spTree>
    <p:extLst>
      <p:ext uri="{BB962C8B-B14F-4D97-AF65-F5344CB8AC3E}">
        <p14:creationId xmlns:p14="http://schemas.microsoft.com/office/powerpoint/2010/main" val="936352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sz="2800" dirty="0">
                <a:latin typeface="Montserrat ExtraBold"/>
                <a:ea typeface="Montserrat ExtraBold"/>
                <a:cs typeface="Montserrat ExtraBold"/>
              </a:rPr>
              <a:t>КАКИЕ ДОКУМЕНТЫ </a:t>
            </a:r>
            <a:r>
              <a:rPr lang="ru-RU" sz="2800" dirty="0">
                <a:latin typeface="Montserrat ExtraBold"/>
                <a:ea typeface="Montserrat ExtraBold"/>
                <a:cs typeface="Montserrat ExtraBold"/>
              </a:rPr>
              <a:t>ИСПОЛЬЗУЮТСЯ</a:t>
            </a:r>
            <a:endParaRPr sz="2800" dirty="0"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9" name="Google Shape;149;p25">
            <a:extLst>
              <a:ext uri="{FF2B5EF4-FFF2-40B4-BE49-F238E27FC236}">
                <a16:creationId xmlns:a16="http://schemas.microsoft.com/office/drawing/2014/main" id="{A403ECF7-E43F-45B4-87D0-48A47FC75F05}"/>
              </a:ext>
            </a:extLst>
          </p:cNvPr>
          <p:cNvSpPr/>
          <p:nvPr/>
        </p:nvSpPr>
        <p:spPr>
          <a:xfrm>
            <a:off x="6034675" y="1511895"/>
            <a:ext cx="5180773" cy="3024336"/>
          </a:xfrm>
          <a:prstGeom prst="roundRect">
            <a:avLst>
              <a:gd name="adj" fmla="val 13923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40E8B4FE-641C-41FD-AA0D-EA094676C765}"/>
              </a:ext>
            </a:extLst>
          </p:cNvPr>
          <p:cNvSpPr/>
          <p:nvPr/>
        </p:nvSpPr>
        <p:spPr>
          <a:xfrm>
            <a:off x="6034675" y="1534229"/>
            <a:ext cx="291831" cy="2979671"/>
          </a:xfrm>
          <a:custGeom>
            <a:avLst/>
            <a:gdLst>
              <a:gd name="connsiteX0" fmla="*/ 291831 w 291831"/>
              <a:gd name="connsiteY0" fmla="*/ 0 h 2979671"/>
              <a:gd name="connsiteX1" fmla="*/ 291831 w 291831"/>
              <a:gd name="connsiteY1" fmla="*/ 2979671 h 2979671"/>
              <a:gd name="connsiteX2" fmla="*/ 257176 w 291831"/>
              <a:gd name="connsiteY2" fmla="*/ 2968913 h 2979671"/>
              <a:gd name="connsiteX3" fmla="*/ 0 w 291831"/>
              <a:gd name="connsiteY3" fmla="*/ 2580925 h 2979671"/>
              <a:gd name="connsiteX4" fmla="*/ 0 w 291831"/>
              <a:gd name="connsiteY4" fmla="*/ 398745 h 2979671"/>
              <a:gd name="connsiteX5" fmla="*/ 257176 w 291831"/>
              <a:gd name="connsiteY5" fmla="*/ 10757 h 297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831" h="2979671">
                <a:moveTo>
                  <a:pt x="291831" y="0"/>
                </a:moveTo>
                <a:lnTo>
                  <a:pt x="291831" y="2979671"/>
                </a:lnTo>
                <a:lnTo>
                  <a:pt x="257176" y="2968913"/>
                </a:lnTo>
                <a:cubicBezTo>
                  <a:pt x="106044" y="2904990"/>
                  <a:pt x="0" y="2755341"/>
                  <a:pt x="0" y="2580925"/>
                </a:cubicBezTo>
                <a:lnTo>
                  <a:pt x="0" y="398745"/>
                </a:lnTo>
                <a:cubicBezTo>
                  <a:pt x="0" y="224329"/>
                  <a:pt x="106044" y="74681"/>
                  <a:pt x="257176" y="10757"/>
                </a:cubicBezTo>
                <a:close/>
              </a:path>
            </a:pathLst>
          </a:custGeom>
          <a:solidFill>
            <a:srgbClr val="FFDE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49;p25">
            <a:extLst>
              <a:ext uri="{FF2B5EF4-FFF2-40B4-BE49-F238E27FC236}">
                <a16:creationId xmlns:a16="http://schemas.microsoft.com/office/drawing/2014/main" id="{E90AEE61-4731-43AC-89FD-0665CD4A12BB}"/>
              </a:ext>
            </a:extLst>
          </p:cNvPr>
          <p:cNvSpPr/>
          <p:nvPr/>
        </p:nvSpPr>
        <p:spPr>
          <a:xfrm>
            <a:off x="358293" y="1511895"/>
            <a:ext cx="5180773" cy="3024336"/>
          </a:xfrm>
          <a:prstGeom prst="roundRect">
            <a:avLst>
              <a:gd name="adj" fmla="val 13923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1FC34F8E-779C-4407-BD97-C88E5CC432CA}"/>
              </a:ext>
            </a:extLst>
          </p:cNvPr>
          <p:cNvSpPr/>
          <p:nvPr/>
        </p:nvSpPr>
        <p:spPr>
          <a:xfrm>
            <a:off x="358293" y="1534229"/>
            <a:ext cx="291831" cy="2979671"/>
          </a:xfrm>
          <a:custGeom>
            <a:avLst/>
            <a:gdLst>
              <a:gd name="connsiteX0" fmla="*/ 291831 w 291831"/>
              <a:gd name="connsiteY0" fmla="*/ 0 h 2979671"/>
              <a:gd name="connsiteX1" fmla="*/ 291831 w 291831"/>
              <a:gd name="connsiteY1" fmla="*/ 2979671 h 2979671"/>
              <a:gd name="connsiteX2" fmla="*/ 257176 w 291831"/>
              <a:gd name="connsiteY2" fmla="*/ 2968913 h 2979671"/>
              <a:gd name="connsiteX3" fmla="*/ 0 w 291831"/>
              <a:gd name="connsiteY3" fmla="*/ 2580925 h 2979671"/>
              <a:gd name="connsiteX4" fmla="*/ 0 w 291831"/>
              <a:gd name="connsiteY4" fmla="*/ 398745 h 2979671"/>
              <a:gd name="connsiteX5" fmla="*/ 257176 w 291831"/>
              <a:gd name="connsiteY5" fmla="*/ 10757 h 297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831" h="2979671">
                <a:moveTo>
                  <a:pt x="291831" y="0"/>
                </a:moveTo>
                <a:lnTo>
                  <a:pt x="291831" y="2979671"/>
                </a:lnTo>
                <a:lnTo>
                  <a:pt x="257176" y="2968913"/>
                </a:lnTo>
                <a:cubicBezTo>
                  <a:pt x="106044" y="2904990"/>
                  <a:pt x="0" y="2755341"/>
                  <a:pt x="0" y="2580925"/>
                </a:cubicBezTo>
                <a:lnTo>
                  <a:pt x="0" y="398745"/>
                </a:lnTo>
                <a:cubicBezTo>
                  <a:pt x="0" y="224329"/>
                  <a:pt x="106044" y="74681"/>
                  <a:pt x="257176" y="10757"/>
                </a:cubicBezTo>
                <a:close/>
              </a:path>
            </a:pathLst>
          </a:custGeom>
          <a:solidFill>
            <a:srgbClr val="FFDE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F2A885-A2C2-4121-874E-E74BF9A3E3C7}"/>
              </a:ext>
            </a:extLst>
          </p:cNvPr>
          <p:cNvSpPr txBox="1"/>
          <p:nvPr/>
        </p:nvSpPr>
        <p:spPr>
          <a:xfrm>
            <a:off x="1221321" y="5105462"/>
            <a:ext cx="9580276" cy="10149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Через ЭДО можно подписать и передать договор, счет и акт.</a:t>
            </a:r>
            <a:br>
              <a:rPr lang="ru-RU" dirty="0">
                <a:latin typeface="Montserrat" panose="00000500000000000000" pitchFamily="2" charset="-52"/>
              </a:rPr>
            </a:br>
            <a:r>
              <a:rPr lang="ru-RU" dirty="0">
                <a:latin typeface="Montserrat" panose="00000500000000000000" pitchFamily="2" charset="-52"/>
              </a:rPr>
              <a:t>Чек формируется после оплаты в приложении «Мой налог»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6B3455-8045-4818-A706-799261F02B14}"/>
              </a:ext>
            </a:extLst>
          </p:cNvPr>
          <p:cNvSpPr txBox="1"/>
          <p:nvPr/>
        </p:nvSpPr>
        <p:spPr>
          <a:xfrm>
            <a:off x="6438900" y="1656686"/>
            <a:ext cx="4776547" cy="2857214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r>
              <a:rPr lang="ru-RU" sz="2400" dirty="0">
                <a:solidFill>
                  <a:srgbClr val="FFDE07"/>
                </a:solidFill>
                <a:latin typeface="Montserrat ExtraBold" panose="00000900000000000000" pitchFamily="2" charset="-52"/>
              </a:rPr>
              <a:t> ПОСЛЕ ВЫПОЛНЕНИЯ:</a:t>
            </a:r>
          </a:p>
          <a:p>
            <a:r>
              <a:rPr lang="ru-RU" b="1" dirty="0">
                <a:latin typeface="Montserrat" panose="00000500000000000000" pitchFamily="2" charset="-52"/>
              </a:rPr>
              <a:t>Акт или документ о приемке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Подтверждает выполнение работ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Фиксирует дату и период оказания услуги</a:t>
            </a:r>
          </a:p>
          <a:p>
            <a:r>
              <a:rPr lang="ru-RU" b="1" dirty="0">
                <a:latin typeface="Montserrat" panose="00000500000000000000" pitchFamily="2" charset="-52"/>
              </a:rPr>
              <a:t>Чек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Формируется после оплаты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Подтверждает расчет и необходим для учета расходов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443537-75B6-46C6-BBBE-271EDC04EB0D}"/>
              </a:ext>
            </a:extLst>
          </p:cNvPr>
          <p:cNvSpPr txBox="1"/>
          <p:nvPr/>
        </p:nvSpPr>
        <p:spPr>
          <a:xfrm>
            <a:off x="720477" y="1656686"/>
            <a:ext cx="4818588" cy="285363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r>
              <a:rPr lang="ru-RU" sz="2400" dirty="0">
                <a:solidFill>
                  <a:srgbClr val="FFDE07"/>
                </a:solidFill>
                <a:latin typeface="Montserrat ExtraBold" panose="00000900000000000000" pitchFamily="2" charset="-52"/>
              </a:rPr>
              <a:t>ДО НАЧАЛА РАБОТ:</a:t>
            </a:r>
          </a:p>
          <a:p>
            <a:r>
              <a:rPr lang="ru-RU" b="1" dirty="0">
                <a:latin typeface="Montserrat" panose="00000500000000000000" pitchFamily="2" charset="-52"/>
              </a:rPr>
              <a:t>Договор ГПХ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Определяет работы или услуги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Фиксирует сроки, стоимость, порядок приемки</a:t>
            </a:r>
          </a:p>
          <a:p>
            <a:r>
              <a:rPr lang="ru-RU" b="1" dirty="0">
                <a:latin typeface="Montserrat" panose="00000500000000000000" pitchFamily="2" charset="-52"/>
              </a:rPr>
              <a:t>Приложение к договору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Тех. задание, спецификация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Используется при необходимости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D21A19B-476C-4E62-98FB-4443F38F2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37" y="5322160"/>
            <a:ext cx="577637" cy="5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62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sz="2800" dirty="0">
                <a:latin typeface="Montserrat ExtraBold"/>
                <a:ea typeface="Montserrat ExtraBold"/>
                <a:cs typeface="Montserrat ExtraBold"/>
              </a:rPr>
              <a:t>АКТ И ЧЕК</a:t>
            </a:r>
            <a:r>
              <a:rPr lang="ru-RU" sz="2800" dirty="0">
                <a:latin typeface="Montserrat ExtraBold"/>
                <a:ea typeface="Montserrat ExtraBold"/>
                <a:cs typeface="Montserrat ExtraBold"/>
              </a:rPr>
              <a:t>: ЭТАПЫ</a:t>
            </a:r>
            <a:endParaRPr sz="2800" dirty="0"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1" name="Google Shape;149;p25">
            <a:extLst>
              <a:ext uri="{FF2B5EF4-FFF2-40B4-BE49-F238E27FC236}">
                <a16:creationId xmlns:a16="http://schemas.microsoft.com/office/drawing/2014/main" id="{E0BC9C0D-D27A-4743-BABA-6551CF94E070}"/>
              </a:ext>
            </a:extLst>
          </p:cNvPr>
          <p:cNvSpPr>
            <a:spLocks noGrp="1"/>
          </p:cNvSpPr>
          <p:nvPr/>
        </p:nvSpPr>
        <p:spPr>
          <a:xfrm>
            <a:off x="358293" y="1437267"/>
            <a:ext cx="5180773" cy="3024336"/>
          </a:xfrm>
          <a:prstGeom prst="roundRect">
            <a:avLst>
              <a:gd name="adj" fmla="val 13923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0A5069-783B-4BB1-B26C-9F0DE65CACBF}"/>
              </a:ext>
            </a:extLst>
          </p:cNvPr>
          <p:cNvSpPr txBox="1"/>
          <p:nvPr/>
        </p:nvSpPr>
        <p:spPr>
          <a:xfrm>
            <a:off x="542925" y="1695682"/>
            <a:ext cx="4944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Montserrat ExtraBold" panose="00000900000000000000" pitchFamily="2" charset="-52"/>
              </a:rPr>
              <a:t>ПОСТОПЛАТА</a:t>
            </a:r>
          </a:p>
        </p:txBody>
      </p:sp>
      <p:sp>
        <p:nvSpPr>
          <p:cNvPr id="12" name="TextBox 32">
            <a:extLst>
              <a:ext uri="{FF2B5EF4-FFF2-40B4-BE49-F238E27FC236}">
                <a16:creationId xmlns:a16="http://schemas.microsoft.com/office/drawing/2014/main" id="{62A90962-0A9C-495C-924B-FB4C3CD9DEC1}"/>
              </a:ext>
            </a:extLst>
          </p:cNvPr>
          <p:cNvSpPr>
            <a:spLocks noGrp="1"/>
          </p:cNvSpPr>
          <p:nvPr/>
        </p:nvSpPr>
        <p:spPr>
          <a:xfrm>
            <a:off x="542925" y="2193463"/>
            <a:ext cx="4781550" cy="2270760"/>
          </a:xfrm>
          <a:prstGeom prst="rect">
            <a:avLst/>
          </a:prstGeom>
          <a:noFill/>
        </p:spPr>
        <p:txBody>
          <a:bodyPr wrap="square" lIns="76200" tIns="38100" rIns="76200" bIns="38100" anchor="t">
            <a:noAutofit/>
          </a:bodyPr>
          <a:lstStyle/>
          <a:p>
            <a:pPr algn="l">
              <a:spcAft>
                <a:spcPts val="600"/>
              </a:spcAft>
              <a:buNone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sz="1800" b="1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РАБОТА ВЫПОЛНЕНА  →  АКТ ПОДПИСАН  →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sz="1800" b="1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ОПЛАТА ПОСТУПИЛА  →  ЧЕК СФОРМИРОВАН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sz="1800" b="0" i="0" u="none" cap="none" dirty="0" err="1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Чек</a:t>
            </a:r>
            <a:r>
              <a:rPr sz="1800" b="0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i="0" u="none" cap="none" dirty="0" err="1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появляется</a:t>
            </a:r>
            <a:r>
              <a:rPr sz="1800" b="0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i="0" u="none" cap="none" dirty="0" err="1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после</a:t>
            </a:r>
            <a:r>
              <a:rPr sz="1800" b="0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i="0" u="none" cap="none" dirty="0" err="1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получения</a:t>
            </a:r>
            <a:r>
              <a:rPr sz="1800" b="0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i="0" u="none" cap="none" dirty="0" err="1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оплаты</a:t>
            </a:r>
            <a:r>
              <a:rPr sz="1800" b="0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, а </a:t>
            </a:r>
            <a:r>
              <a:rPr sz="1800" b="0" i="0" u="none" cap="none" dirty="0" err="1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не</a:t>
            </a:r>
            <a:r>
              <a:rPr sz="1800" b="0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в </a:t>
            </a:r>
            <a:r>
              <a:rPr sz="1800" b="0" i="0" u="none" cap="none" dirty="0" err="1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момент</a:t>
            </a:r>
            <a:r>
              <a:rPr sz="1800" b="0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i="0" u="none" cap="none" dirty="0" err="1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подписания</a:t>
            </a:r>
            <a:r>
              <a:rPr sz="1800" b="0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i="0" u="none" cap="none" dirty="0" err="1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акта</a:t>
            </a:r>
            <a:r>
              <a:rPr sz="1800" b="0" i="0" u="none" cap="none" dirty="0">
                <a:ln>
                  <a:noFill/>
                </a:ln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8B4B00-66D9-4174-9CEF-7C4F9C507603}"/>
              </a:ext>
            </a:extLst>
          </p:cNvPr>
          <p:cNvSpPr txBox="1"/>
          <p:nvPr/>
        </p:nvSpPr>
        <p:spPr>
          <a:xfrm>
            <a:off x="1221321" y="5105462"/>
            <a:ext cx="9984842" cy="10149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КАЖДОЕ ПОСТУПЛЕНИЕ — ОТДЕЛЬНЫЙ ЧЕК</a:t>
            </a:r>
            <a:br>
              <a:rPr lang="ru-RU" dirty="0">
                <a:latin typeface="Montserrat" panose="00000500000000000000" pitchFamily="2" charset="-52"/>
              </a:rPr>
            </a:br>
            <a:r>
              <a:rPr lang="ru-RU" dirty="0">
                <a:latin typeface="Montserrat" panose="00000500000000000000" pitchFamily="2" charset="-52"/>
              </a:rPr>
              <a:t>В день расчета — наличные, карта, электронный кошелек</a:t>
            </a:r>
            <a:br>
              <a:rPr lang="ru-RU" dirty="0">
                <a:latin typeface="Montserrat" panose="00000500000000000000" pitchFamily="2" charset="-52"/>
              </a:rPr>
            </a:br>
            <a:r>
              <a:rPr lang="ru-RU" dirty="0">
                <a:latin typeface="Montserrat" panose="00000500000000000000" pitchFamily="2" charset="-52"/>
              </a:rPr>
              <a:t>До 9-го числа следующего месяца — перевод по реквизитам банковского счета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961577-0C9F-4A9E-98A9-02863E593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37" y="5322160"/>
            <a:ext cx="577637" cy="577637"/>
          </a:xfrm>
          <a:prstGeom prst="rect">
            <a:avLst/>
          </a:prstGeom>
        </p:spPr>
      </p:pic>
      <p:sp>
        <p:nvSpPr>
          <p:cNvPr id="16" name="Google Shape;149;p25">
            <a:extLst>
              <a:ext uri="{FF2B5EF4-FFF2-40B4-BE49-F238E27FC236}">
                <a16:creationId xmlns:a16="http://schemas.microsoft.com/office/drawing/2014/main" id="{E8A1C8D4-3B47-4A71-B669-0DED0E8E73E7}"/>
              </a:ext>
            </a:extLst>
          </p:cNvPr>
          <p:cNvSpPr>
            <a:spLocks noGrp="1"/>
          </p:cNvSpPr>
          <p:nvPr/>
        </p:nvSpPr>
        <p:spPr>
          <a:xfrm>
            <a:off x="5981818" y="1437267"/>
            <a:ext cx="5180773" cy="3024336"/>
          </a:xfrm>
          <a:prstGeom prst="roundRect">
            <a:avLst>
              <a:gd name="adj" fmla="val 13923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E98E17-AEA1-46CB-B438-3D8A4E46E942}"/>
              </a:ext>
            </a:extLst>
          </p:cNvPr>
          <p:cNvSpPr txBox="1"/>
          <p:nvPr/>
        </p:nvSpPr>
        <p:spPr>
          <a:xfrm>
            <a:off x="6166450" y="1695682"/>
            <a:ext cx="4944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DE07"/>
                </a:solidFill>
                <a:latin typeface="Montserrat ExtraBold" panose="00000900000000000000" pitchFamily="2" charset="-52"/>
              </a:rPr>
              <a:t>ПРЕДОПЛАТА</a:t>
            </a:r>
          </a:p>
        </p:txBody>
      </p:sp>
      <p:sp>
        <p:nvSpPr>
          <p:cNvPr id="19" name="TextBox 33">
            <a:extLst>
              <a:ext uri="{FF2B5EF4-FFF2-40B4-BE49-F238E27FC236}">
                <a16:creationId xmlns:a16="http://schemas.microsoft.com/office/drawing/2014/main" id="{FD3D2E36-7E35-4DE9-9C52-D8126E85BF0F}"/>
              </a:ext>
            </a:extLst>
          </p:cNvPr>
          <p:cNvSpPr>
            <a:spLocks noGrp="1"/>
          </p:cNvSpPr>
          <p:nvPr/>
        </p:nvSpPr>
        <p:spPr>
          <a:xfrm>
            <a:off x="6210300" y="2193463"/>
            <a:ext cx="4781550" cy="2247900"/>
          </a:xfrm>
          <a:prstGeom prst="rect">
            <a:avLst/>
          </a:prstGeom>
          <a:noFill/>
        </p:spPr>
        <p:txBody>
          <a:bodyPr wrap="square" lIns="76200" tIns="38100" rIns="76200" bIns="38100" anchor="t">
            <a:noAutofit/>
          </a:bodyPr>
          <a:lstStyle/>
          <a:p>
            <a:pPr algn="l">
              <a:spcAft>
                <a:spcPts val="600"/>
              </a:spcAft>
              <a:buNone/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sz="1800" b="1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ОПЛАТА ПОСТУПИЛА  →  ЧЕК СФОРМИРОВАН  →</a:t>
            </a:r>
          </a:p>
          <a:p>
            <a:pPr algn="l"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sz="1800" b="1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РАБОТА ВЫПОЛНЕНА  →  АКТ ПОДПИСАН</a:t>
            </a:r>
          </a:p>
          <a:p>
            <a:pPr algn="l">
              <a:defRPr sz="1800" b="0">
                <a:solidFill>
                  <a:srgbClr val="202020"/>
                </a:solidFill>
                <a:latin typeface="Montserrat"/>
                <a:ea typeface="Montserrat"/>
                <a:cs typeface="Montserrat"/>
              </a:defRPr>
            </a:pPr>
            <a:r>
              <a:rPr sz="1800" b="0" dirty="0" err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При</a:t>
            </a:r>
            <a:r>
              <a:rPr sz="1800" b="0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dirty="0" err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авансе</a:t>
            </a:r>
            <a:r>
              <a:rPr sz="1800" b="0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dirty="0" err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чек</a:t>
            </a:r>
            <a:r>
              <a:rPr sz="1800" b="0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dirty="0" err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формируется</a:t>
            </a:r>
            <a:r>
              <a:rPr sz="1800" b="0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dirty="0" err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до</a:t>
            </a:r>
            <a:r>
              <a:rPr sz="1800" b="0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dirty="0" err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выполнения</a:t>
            </a:r>
            <a:r>
              <a:rPr sz="1800" b="0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и </a:t>
            </a:r>
            <a:r>
              <a:rPr sz="1800" b="0" dirty="0" err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приемки</a:t>
            </a:r>
            <a:r>
              <a:rPr sz="1800" b="0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sz="1800" b="0" dirty="0" err="1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работы</a:t>
            </a:r>
            <a:r>
              <a:rPr sz="1800" b="0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216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sz="2800" dirty="0">
                <a:latin typeface="Montserrat ExtraBold"/>
                <a:ea typeface="Montserrat ExtraBold"/>
                <a:cs typeface="Montserrat ExtraBold"/>
              </a:rPr>
              <a:t>САМОЗАНЯТЫЙ МОЖЕТ РАБОТАТЬ </a:t>
            </a:r>
            <a:r>
              <a:rPr lang="ru-RU" sz="2800" dirty="0">
                <a:latin typeface="Montserrat ExtraBold"/>
                <a:ea typeface="Montserrat ExtraBold"/>
                <a:cs typeface="Montserrat ExtraBold"/>
              </a:rPr>
              <a:t>С</a:t>
            </a:r>
            <a:r>
              <a:rPr sz="2800" dirty="0">
                <a:latin typeface="Montserrat ExtraBold"/>
                <a:ea typeface="Montserrat ExtraBold"/>
                <a:cs typeface="Montserrat ExtraBold"/>
              </a:rPr>
              <a:t> ЭДО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77D0B09-6837-4CA2-88D1-3DF68683CDB6}"/>
              </a:ext>
            </a:extLst>
          </p:cNvPr>
          <p:cNvSpPr>
            <a:spLocks noGrp="1"/>
          </p:cNvSpPr>
          <p:nvPr/>
        </p:nvSpPr>
        <p:spPr>
          <a:xfrm>
            <a:off x="400050" y="1619250"/>
            <a:ext cx="2571750" cy="25717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5653C7-B4AB-4EFF-9D59-61B1F221DF8E}"/>
              </a:ext>
            </a:extLst>
          </p:cNvPr>
          <p:cNvSpPr>
            <a:spLocks noGrp="1"/>
          </p:cNvSpPr>
          <p:nvPr/>
        </p:nvSpPr>
        <p:spPr>
          <a:xfrm>
            <a:off x="790575" y="1952625"/>
            <a:ext cx="1809750" cy="708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  <a:defRPr sz="4050" b="1">
                <a:solidFill>
                  <a:srgbClr val="FFDE07"/>
                </a:solidFill>
              </a:defRPr>
            </a:pPr>
            <a:r>
              <a:rPr sz="4050" b="1" dirty="0">
                <a:solidFill>
                  <a:srgbClr val="FFDE07"/>
                </a:solidFill>
                <a:latin typeface="Montserrat Black"/>
                <a:ea typeface="Montserrat Black"/>
                <a:cs typeface="Montserrat Black"/>
              </a:rPr>
              <a:t>ДА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F04497D-7F9A-41A2-88A2-04C44A074251}"/>
              </a:ext>
            </a:extLst>
          </p:cNvPr>
          <p:cNvSpPr>
            <a:spLocks noGrp="1"/>
          </p:cNvSpPr>
          <p:nvPr/>
        </p:nvSpPr>
        <p:spPr>
          <a:xfrm>
            <a:off x="7485509" y="2207835"/>
            <a:ext cx="4388768" cy="3577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buNone/>
              <a:defRPr sz="2000">
                <a:solidFill>
                  <a:srgbClr val="FFDE07"/>
                </a:solidFill>
                <a:latin typeface="Montserrat Black"/>
                <a:ea typeface="Montserrat Black"/>
                <a:cs typeface="Montserrat Black"/>
              </a:defRPr>
            </a:lvl1pPr>
          </a:lstStyle>
          <a:p>
            <a:pPr>
              <a:buNone/>
              <a:defRPr sz="1725" b="1">
                <a:solidFill>
                  <a:srgbClr val="1F1F1F"/>
                </a:solidFill>
              </a:defRPr>
            </a:pPr>
            <a:r>
              <a:rPr lang="ru-RU" sz="1725" b="1" dirty="0">
                <a:solidFill>
                  <a:srgbClr val="1F1F1F"/>
                </a:solidFill>
              </a:rPr>
              <a:t>ГДЕ</a:t>
            </a:r>
            <a:r>
              <a:rPr sz="1725" b="1" dirty="0">
                <a:solidFill>
                  <a:srgbClr val="1F1F1F"/>
                </a:solidFill>
              </a:rPr>
              <a:t> РАБОТАЕТ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888BDF-AC68-48A9-9F1B-B2210FFBBC42}"/>
              </a:ext>
            </a:extLst>
          </p:cNvPr>
          <p:cNvSpPr>
            <a:spLocks noGrp="1"/>
          </p:cNvSpPr>
          <p:nvPr/>
        </p:nvSpPr>
        <p:spPr>
          <a:xfrm>
            <a:off x="790575" y="2736031"/>
            <a:ext cx="1809750" cy="126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  <a:defRPr sz="1275">
                <a:solidFill>
                  <a:srgbClr val="1F1F1F"/>
                </a:solidFill>
              </a:defRPr>
            </a:pPr>
            <a:r>
              <a:rPr sz="1275" b="0" dirty="0" err="1">
                <a:solidFill>
                  <a:srgbClr val="1F1F1F"/>
                </a:solidFill>
                <a:latin typeface="Montserrat"/>
                <a:ea typeface="Montserrat"/>
                <a:cs typeface="Montserrat"/>
              </a:rPr>
              <a:t>Статус</a:t>
            </a:r>
            <a:r>
              <a:rPr sz="1275" b="0" dirty="0">
                <a:solidFill>
                  <a:srgbClr val="1F1F1F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ru-RU" sz="1275" dirty="0">
                <a:solidFill>
                  <a:srgbClr val="1F1F1F"/>
                </a:solidFill>
                <a:latin typeface="Montserrat"/>
                <a:ea typeface="Montserrat"/>
                <a:cs typeface="Montserrat"/>
              </a:rPr>
              <a:t>плательщика </a:t>
            </a:r>
            <a:r>
              <a:rPr sz="1275" b="0" dirty="0">
                <a:solidFill>
                  <a:srgbClr val="1F1F1F"/>
                </a:solidFill>
                <a:latin typeface="Montserrat"/>
                <a:ea typeface="Montserrat"/>
                <a:cs typeface="Montserrat"/>
              </a:rPr>
              <a:t>НПД </a:t>
            </a:r>
            <a:r>
              <a:rPr lang="ru-RU" sz="1275" dirty="0">
                <a:solidFill>
                  <a:srgbClr val="1F1F1F"/>
                </a:solidFill>
                <a:latin typeface="Montserrat"/>
                <a:ea typeface="Montserrat"/>
                <a:cs typeface="Montserrat"/>
              </a:rPr>
              <a:t>не ограничивает использование электронной подписи</a:t>
            </a:r>
            <a:endParaRPr sz="1275" b="0" dirty="0">
              <a:solidFill>
                <a:srgbClr val="1F1F1F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3EA2B63-2A7F-43C1-A4FC-A7814E9E7AD4}"/>
              </a:ext>
            </a:extLst>
          </p:cNvPr>
          <p:cNvSpPr>
            <a:spLocks noGrp="1"/>
          </p:cNvSpPr>
          <p:nvPr/>
        </p:nvSpPr>
        <p:spPr>
          <a:xfrm>
            <a:off x="7283103" y="2320498"/>
            <a:ext cx="133350" cy="13335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D259F2-9CFF-455B-9E3D-1FD1AC5EF17A}"/>
              </a:ext>
            </a:extLst>
          </p:cNvPr>
          <p:cNvSpPr>
            <a:spLocks noGrp="1"/>
          </p:cNvSpPr>
          <p:nvPr/>
        </p:nvSpPr>
        <p:spPr>
          <a:xfrm>
            <a:off x="7201197" y="2647950"/>
            <a:ext cx="4388768" cy="120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  <a:defRPr sz="1575">
                <a:solidFill>
                  <a:srgbClr val="5C5C5C"/>
                </a:solidFill>
              </a:defRPr>
            </a:pPr>
            <a:r>
              <a:rPr lang="ru-RU" sz="181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ea typeface="Montserrat"/>
                <a:cs typeface="Montserrat"/>
              </a:rPr>
              <a:t>Заказчик – в своем учетном решении 1С</a:t>
            </a:r>
            <a:endParaRPr sz="1810" b="0" dirty="0">
              <a:solidFill>
                <a:schemeClr val="tx1">
                  <a:lumMod val="95000"/>
                  <a:lumOff val="5000"/>
                </a:schemeClr>
              </a:solidFill>
              <a:latin typeface="Montserrat"/>
              <a:ea typeface="Montserrat"/>
              <a:cs typeface="Montserrat"/>
            </a:endParaRP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  <a:defRPr sz="1575">
                <a:solidFill>
                  <a:srgbClr val="5C5C5C"/>
                </a:solidFill>
              </a:defRPr>
            </a:pPr>
            <a:r>
              <a:rPr sz="181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ea typeface="Montserrat"/>
                <a:cs typeface="Montserrat"/>
              </a:rPr>
              <a:t>Самозанятый</a:t>
            </a:r>
            <a:r>
              <a:rPr sz="181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ea typeface="Montserrat"/>
                <a:cs typeface="Montserrat"/>
              </a:rPr>
              <a:t> — в </a:t>
            </a:r>
            <a:r>
              <a:rPr sz="181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ea typeface="Montserrat"/>
                <a:cs typeface="Montserrat"/>
              </a:rPr>
              <a:t>БизКуб</a:t>
            </a:r>
            <a:r>
              <a:rPr sz="181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ea typeface="Montserrat"/>
                <a:cs typeface="Montserrat"/>
              </a:rPr>
              <a:t> ЭДО</a:t>
            </a:r>
            <a:r>
              <a:rPr lang="ru-RU" sz="181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ea typeface="Montserrat"/>
                <a:cs typeface="Montserrat"/>
              </a:rPr>
              <a:t>,</a:t>
            </a:r>
            <a:br>
              <a:rPr lang="ru-RU" sz="181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ea typeface="Montserrat"/>
                <a:cs typeface="Montserrat"/>
              </a:rPr>
            </a:br>
            <a:r>
              <a:rPr lang="ru-RU" sz="181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ea typeface="Montserrat"/>
                <a:cs typeface="Montserrat"/>
              </a:rPr>
              <a:t>1С:Клиент ЭДО</a:t>
            </a:r>
            <a:endParaRPr sz="1810" dirty="0">
              <a:solidFill>
                <a:schemeClr val="tx1">
                  <a:lumMod val="95000"/>
                  <a:lumOff val="5000"/>
                </a:schemeClr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11" name="TextBox 25">
            <a:extLst>
              <a:ext uri="{FF2B5EF4-FFF2-40B4-BE49-F238E27FC236}">
                <a16:creationId xmlns:a16="http://schemas.microsoft.com/office/drawing/2014/main" id="{4B0D0B74-8A08-468B-8408-29911EDFFF4E}"/>
              </a:ext>
            </a:extLst>
          </p:cNvPr>
          <p:cNvSpPr>
            <a:spLocks noGrp="1"/>
          </p:cNvSpPr>
          <p:nvPr/>
        </p:nvSpPr>
        <p:spPr>
          <a:xfrm>
            <a:off x="3515171" y="2207835"/>
            <a:ext cx="3399756" cy="3577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buNone/>
              <a:defRPr sz="2000">
                <a:solidFill>
                  <a:srgbClr val="FFDE07"/>
                </a:solidFill>
                <a:latin typeface="Montserrat Black"/>
                <a:ea typeface="Montserrat Black"/>
                <a:cs typeface="Montserrat Black"/>
              </a:defRPr>
            </a:lvl1pPr>
          </a:lstStyle>
          <a:p>
            <a:pPr>
              <a:buNone/>
              <a:defRPr sz="1725" b="1">
                <a:solidFill>
                  <a:srgbClr val="1F1F1F"/>
                </a:solidFill>
              </a:defRPr>
            </a:pPr>
            <a:r>
              <a:rPr lang="ru-RU" sz="1725" b="1" dirty="0">
                <a:solidFill>
                  <a:srgbClr val="1F1F1F"/>
                </a:solidFill>
              </a:rPr>
              <a:t>ПОЧЕМУ</a:t>
            </a:r>
            <a:endParaRPr sz="1725" b="1" dirty="0">
              <a:solidFill>
                <a:srgbClr val="1F1F1F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29757432-270C-4732-ABEB-29D086A19F77}"/>
              </a:ext>
            </a:extLst>
          </p:cNvPr>
          <p:cNvSpPr>
            <a:spLocks noGrp="1"/>
          </p:cNvSpPr>
          <p:nvPr/>
        </p:nvSpPr>
        <p:spPr>
          <a:xfrm>
            <a:off x="3312765" y="2320498"/>
            <a:ext cx="133350" cy="13335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88890D3C-BE81-43E4-9388-FBC61CA8E7B0}"/>
              </a:ext>
            </a:extLst>
          </p:cNvPr>
          <p:cNvSpPr>
            <a:spLocks noGrp="1"/>
          </p:cNvSpPr>
          <p:nvPr/>
        </p:nvSpPr>
        <p:spPr>
          <a:xfrm>
            <a:off x="3225377" y="2638425"/>
            <a:ext cx="3615780" cy="176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  <a:defRPr sz="1575">
                <a:solidFill>
                  <a:srgbClr val="5C5C5C"/>
                </a:solidFill>
              </a:defRPr>
            </a:pPr>
            <a:r>
              <a:rPr lang="ru-RU" sz="181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</a:rPr>
              <a:t>Самозанятый является физическим лицом или ИП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  <a:defRPr sz="1575">
                <a:solidFill>
                  <a:srgbClr val="5C5C5C"/>
                </a:solidFill>
              </a:defRPr>
            </a:pPr>
            <a:r>
              <a:rPr lang="ru-RU" sz="181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</a:rPr>
              <a:t>Согласно 63-ФЗ физлицо вправе использовать электронную подпись</a:t>
            </a:r>
            <a:endParaRPr sz="1810" dirty="0">
              <a:solidFill>
                <a:schemeClr val="tx1">
                  <a:lumMod val="95000"/>
                  <a:lumOff val="5000"/>
                </a:schemeClr>
              </a:solidFill>
              <a:latin typeface="Montserra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80A01B-7EC2-4661-AC4D-596FEF3C01F1}"/>
              </a:ext>
            </a:extLst>
          </p:cNvPr>
          <p:cNvSpPr txBox="1"/>
          <p:nvPr/>
        </p:nvSpPr>
        <p:spPr>
          <a:xfrm>
            <a:off x="1221321" y="5040287"/>
            <a:ext cx="9984842" cy="27573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ru-RU" b="1" dirty="0">
                <a:solidFill>
                  <a:srgbClr val="FFDE07"/>
                </a:solidFill>
                <a:latin typeface="Montserrat" panose="00000500000000000000" pitchFamily="2" charset="-52"/>
              </a:rPr>
              <a:t>ВЫГОДА ДЛЯ ОБЕИХ СТОРОН</a:t>
            </a:r>
            <a:endParaRPr lang="ru-RU" dirty="0">
              <a:solidFill>
                <a:srgbClr val="FFDE07"/>
              </a:solidFill>
              <a:latin typeface="Montserrat" panose="00000500000000000000" pitchFamily="2" charset="-52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6AE2611-F92C-43A9-A39C-0CFFAE2F9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37" y="5322160"/>
            <a:ext cx="577637" cy="5776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B5D3C20-1141-45D9-90C5-018D1D13E914}"/>
              </a:ext>
            </a:extLst>
          </p:cNvPr>
          <p:cNvSpPr txBox="1"/>
          <p:nvPr/>
        </p:nvSpPr>
        <p:spPr>
          <a:xfrm>
            <a:off x="1221321" y="5328342"/>
            <a:ext cx="4992421" cy="10149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Заказчику</a:t>
            </a:r>
          </a:p>
          <a:p>
            <a:r>
              <a:rPr lang="ru-RU" dirty="0">
                <a:latin typeface="Montserrat" panose="00000500000000000000" pitchFamily="2" charset="-52"/>
              </a:rPr>
              <a:t>Единый контур ЭДО с организациями, ИП и самозанятыми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0974DA-D06A-4246-9C66-579DB8B5A73B}"/>
              </a:ext>
            </a:extLst>
          </p:cNvPr>
          <p:cNvSpPr txBox="1"/>
          <p:nvPr/>
        </p:nvSpPr>
        <p:spPr>
          <a:xfrm>
            <a:off x="6213742" y="5328341"/>
            <a:ext cx="4992421" cy="10149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Самозанятому</a:t>
            </a:r>
          </a:p>
          <a:p>
            <a:r>
              <a:rPr lang="ru-RU" dirty="0">
                <a:latin typeface="Montserrat" panose="00000500000000000000" pitchFamily="2" charset="-52"/>
              </a:rPr>
              <a:t>Выполнение требований крупных заказчиков к документообороту</a:t>
            </a:r>
          </a:p>
        </p:txBody>
      </p:sp>
    </p:spTree>
    <p:extLst>
      <p:ext uri="{BB962C8B-B14F-4D97-AF65-F5344CB8AC3E}">
        <p14:creationId xmlns:p14="http://schemas.microsoft.com/office/powerpoint/2010/main" val="1858154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5666DC-22D9-4A65-93A5-EC55A123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8893175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lang="ru-RU" sz="2800" dirty="0">
                <a:latin typeface="Montserrat ExtraBold"/>
                <a:ea typeface="Montserrat ExtraBold"/>
                <a:cs typeface="Montserrat ExtraBold"/>
              </a:rPr>
              <a:t>КАК ВЫГЛЯДИТ ОБМЕН ЭДО</a:t>
            </a:r>
            <a:endParaRPr sz="2800" dirty="0"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51EFCE-52CF-4BFA-BC81-7966AB80820F}"/>
              </a:ext>
            </a:extLst>
          </p:cNvPr>
          <p:cNvSpPr>
            <a:spLocks noGrp="1"/>
          </p:cNvSpPr>
          <p:nvPr/>
        </p:nvSpPr>
        <p:spPr>
          <a:xfrm>
            <a:off x="523875" y="3352874"/>
            <a:ext cx="2238375" cy="533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None/>
              <a:defRPr sz="1575" b="1">
                <a:solidFill>
                  <a:srgbClr val="202020"/>
                </a:solidFill>
              </a:defRPr>
            </a:pPr>
            <a:r>
              <a:rPr sz="1575" b="1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ПРИГЛАШЕНИЕ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12CF3E-721F-4840-98BA-A3D5F7863C8C}"/>
              </a:ext>
            </a:extLst>
          </p:cNvPr>
          <p:cNvSpPr>
            <a:spLocks noGrp="1"/>
          </p:cNvSpPr>
          <p:nvPr/>
        </p:nvSpPr>
        <p:spPr>
          <a:xfrm>
            <a:off x="6048375" y="3352874"/>
            <a:ext cx="998991" cy="33470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buNone/>
              <a:defRPr sz="2000">
                <a:solidFill>
                  <a:schemeClr val="tx1"/>
                </a:solidFill>
                <a:latin typeface="Montserrat"/>
                <a:ea typeface="Montserrat"/>
                <a:cs typeface="Montserrat"/>
              </a:defRPr>
            </a:lvl1pPr>
          </a:lstStyle>
          <a:p>
            <a:pPr>
              <a:buNone/>
              <a:defRPr sz="1575" b="1">
                <a:solidFill>
                  <a:srgbClr val="202020"/>
                </a:solidFill>
              </a:defRPr>
            </a:pPr>
            <a:r>
              <a:rPr lang="ru-RU" sz="1575" b="1" dirty="0">
                <a:solidFill>
                  <a:srgbClr val="202020"/>
                </a:solidFill>
              </a:rPr>
              <a:t>ОБМЕН</a:t>
            </a:r>
            <a:endParaRPr sz="1575" b="1" dirty="0">
              <a:solidFill>
                <a:srgbClr val="20202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68A2746-4A3C-4FFA-929F-ED3B3B55E976}"/>
              </a:ext>
            </a:extLst>
          </p:cNvPr>
          <p:cNvSpPr>
            <a:spLocks noGrp="1"/>
          </p:cNvSpPr>
          <p:nvPr/>
        </p:nvSpPr>
        <p:spPr>
          <a:xfrm>
            <a:off x="6048375" y="2447999"/>
            <a:ext cx="694828" cy="694828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 sz="1725" b="1">
                <a:solidFill>
                  <a:srgbClr val="202020"/>
                </a:solidFill>
              </a:defRPr>
            </a:pPr>
            <a:r>
              <a:rPr sz="1725" b="1">
                <a:solidFill>
                  <a:srgbClr val="202020"/>
                </a:solidFill>
                <a:latin typeface="Montserrat" panose="00000500000000000000" pitchFamily="2" charset="-52"/>
              </a:rPr>
              <a:t>03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55D0018-FCBC-466E-A220-A32E40F4D9E5}"/>
              </a:ext>
            </a:extLst>
          </p:cNvPr>
          <p:cNvSpPr>
            <a:spLocks noGrp="1"/>
          </p:cNvSpPr>
          <p:nvPr/>
        </p:nvSpPr>
        <p:spPr>
          <a:xfrm>
            <a:off x="3286125" y="2447999"/>
            <a:ext cx="694828" cy="694828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 sz="1725" b="1">
                <a:solidFill>
                  <a:srgbClr val="202020"/>
                </a:solidFill>
              </a:defRPr>
            </a:pPr>
            <a:r>
              <a:rPr sz="1725" b="1" dirty="0">
                <a:solidFill>
                  <a:srgbClr val="202020"/>
                </a:solidFill>
                <a:latin typeface="Montserrat" panose="00000500000000000000" pitchFamily="2" charset="-52"/>
              </a:rPr>
              <a:t>02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07FA3B8-04D6-4547-B4CE-C519B7FFB861}"/>
              </a:ext>
            </a:extLst>
          </p:cNvPr>
          <p:cNvSpPr>
            <a:spLocks noGrp="1"/>
          </p:cNvSpPr>
          <p:nvPr/>
        </p:nvSpPr>
        <p:spPr>
          <a:xfrm>
            <a:off x="523875" y="2447999"/>
            <a:ext cx="694828" cy="694828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 sz="1725" b="1">
                <a:solidFill>
                  <a:srgbClr val="202020"/>
                </a:solidFill>
              </a:defRPr>
            </a:pPr>
            <a:r>
              <a:rPr sz="1725" b="1" dirty="0">
                <a:solidFill>
                  <a:srgbClr val="202020"/>
                </a:solidFill>
                <a:latin typeface="Montserrat" panose="00000500000000000000" pitchFamily="2" charset="-52"/>
              </a:rPr>
              <a:t>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DB6E8F-FF58-4E8B-8834-26E771419C49}"/>
              </a:ext>
            </a:extLst>
          </p:cNvPr>
          <p:cNvSpPr>
            <a:spLocks noGrp="1"/>
          </p:cNvSpPr>
          <p:nvPr/>
        </p:nvSpPr>
        <p:spPr>
          <a:xfrm>
            <a:off x="523875" y="3960167"/>
            <a:ext cx="223837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lang="ru-RU" sz="1275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Направить может любая сторона</a:t>
            </a:r>
          </a:p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lang="ru-RU" sz="1275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Обычно инициатор - организация</a:t>
            </a:r>
            <a:endParaRPr sz="1275" b="0" dirty="0">
              <a:solidFill>
                <a:srgbClr val="626262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023D00-0825-452B-83D8-A81021105360}"/>
              </a:ext>
            </a:extLst>
          </p:cNvPr>
          <p:cNvSpPr>
            <a:spLocks noGrp="1"/>
          </p:cNvSpPr>
          <p:nvPr/>
        </p:nvSpPr>
        <p:spPr>
          <a:xfrm>
            <a:off x="6048375" y="3960167"/>
            <a:ext cx="223837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lang="ru-RU" sz="1275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Договор – до начала работ</a:t>
            </a:r>
          </a:p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lang="ru-RU" sz="1275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Акт – после выполнения</a:t>
            </a:r>
            <a:endParaRPr sz="1275" b="0" dirty="0">
              <a:solidFill>
                <a:srgbClr val="626262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DF6857-76C6-4E94-844E-7146F6947F3A}"/>
              </a:ext>
            </a:extLst>
          </p:cNvPr>
          <p:cNvSpPr>
            <a:spLocks noGrp="1"/>
          </p:cNvSpPr>
          <p:nvPr/>
        </p:nvSpPr>
        <p:spPr>
          <a:xfrm>
            <a:off x="8810625" y="3352874"/>
            <a:ext cx="2238375" cy="5334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buNone/>
              <a:defRPr sz="2000">
                <a:solidFill>
                  <a:schemeClr val="tx1"/>
                </a:solidFill>
                <a:latin typeface="Montserrat"/>
                <a:ea typeface="Montserrat"/>
                <a:cs typeface="Montserrat"/>
              </a:defRPr>
            </a:lvl1pPr>
          </a:lstStyle>
          <a:p>
            <a:pPr>
              <a:buNone/>
              <a:defRPr sz="1575" b="1">
                <a:solidFill>
                  <a:srgbClr val="202020"/>
                </a:solidFill>
              </a:defRPr>
            </a:pPr>
            <a:r>
              <a:rPr sz="1575" b="1" dirty="0">
                <a:solidFill>
                  <a:srgbClr val="202020"/>
                </a:solidFill>
              </a:rPr>
              <a:t>ЗАВЕРШЕНИЕ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4BFBAD1C-9E62-47EF-B416-B64BF9E5C76C}"/>
              </a:ext>
            </a:extLst>
          </p:cNvPr>
          <p:cNvSpPr>
            <a:spLocks noGrp="1"/>
          </p:cNvSpPr>
          <p:nvPr/>
        </p:nvSpPr>
        <p:spPr>
          <a:xfrm>
            <a:off x="8810625" y="2447999"/>
            <a:ext cx="694828" cy="694828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  <a:defRPr sz="1725" b="1">
                <a:solidFill>
                  <a:srgbClr val="202020"/>
                </a:solidFill>
              </a:defRPr>
            </a:pPr>
            <a:r>
              <a:rPr sz="1725" b="1">
                <a:solidFill>
                  <a:srgbClr val="202020"/>
                </a:solidFill>
                <a:latin typeface="Montserrat" panose="00000500000000000000" pitchFamily="2" charset="-52"/>
              </a:rPr>
              <a:t>04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4FE608-A6B9-46DB-9187-5B4BF852A9AD}"/>
              </a:ext>
            </a:extLst>
          </p:cNvPr>
          <p:cNvSpPr>
            <a:spLocks noGrp="1"/>
          </p:cNvSpPr>
          <p:nvPr/>
        </p:nvSpPr>
        <p:spPr>
          <a:xfrm>
            <a:off x="8810625" y="3960167"/>
            <a:ext cx="223837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lang="ru-RU" sz="1275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Заказчик перечисляет оплату</a:t>
            </a:r>
          </a:p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lang="ru-RU" sz="1275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Самозанятый формирует чек</a:t>
            </a:r>
            <a:endParaRPr sz="1275" b="0" dirty="0">
              <a:solidFill>
                <a:srgbClr val="626262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5AF373-ADCC-40D0-A3D6-FCED2928C313}"/>
              </a:ext>
            </a:extLst>
          </p:cNvPr>
          <p:cNvSpPr>
            <a:spLocks noGrp="1"/>
          </p:cNvSpPr>
          <p:nvPr/>
        </p:nvSpPr>
        <p:spPr>
          <a:xfrm>
            <a:off x="3286125" y="3352874"/>
            <a:ext cx="1577676" cy="33470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buNone/>
              <a:defRPr sz="2000">
                <a:solidFill>
                  <a:schemeClr val="tx1"/>
                </a:solidFill>
                <a:latin typeface="Montserrat"/>
                <a:ea typeface="Montserrat"/>
                <a:cs typeface="Montserrat"/>
              </a:defRPr>
            </a:lvl1pPr>
          </a:lstStyle>
          <a:p>
            <a:pPr>
              <a:buNone/>
              <a:defRPr sz="1575" b="1">
                <a:solidFill>
                  <a:srgbClr val="202020"/>
                </a:solidFill>
              </a:defRPr>
            </a:pPr>
            <a:r>
              <a:rPr lang="ru-RU" sz="1575" b="1" dirty="0">
                <a:solidFill>
                  <a:srgbClr val="202020"/>
                </a:solidFill>
              </a:rPr>
              <a:t>НАСТРОЙКА</a:t>
            </a:r>
            <a:endParaRPr sz="1575" b="1" dirty="0">
              <a:solidFill>
                <a:srgbClr val="20202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044BAD-0702-4DF1-AFB4-1B402CE50842}"/>
              </a:ext>
            </a:extLst>
          </p:cNvPr>
          <p:cNvSpPr>
            <a:spLocks noGrp="1"/>
          </p:cNvSpPr>
          <p:nvPr/>
        </p:nvSpPr>
        <p:spPr>
          <a:xfrm>
            <a:off x="3286125" y="3960167"/>
            <a:ext cx="2238375" cy="680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defRPr sz="1275">
                <a:solidFill>
                  <a:srgbClr val="626262"/>
                </a:solidFill>
              </a:defRPr>
            </a:pPr>
            <a:r>
              <a:rPr lang="ru-RU" sz="1275" b="0" dirty="0">
                <a:solidFill>
                  <a:srgbClr val="626262"/>
                </a:solidFill>
                <a:latin typeface="Montserrat"/>
                <a:ea typeface="Montserrat"/>
                <a:cs typeface="Montserrat"/>
              </a:rPr>
              <a:t>Вторая сторона принимает приглашение</a:t>
            </a:r>
            <a:endParaRPr sz="1275" b="0" dirty="0">
              <a:solidFill>
                <a:srgbClr val="626262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46F7E9-86AC-4A22-9726-C76470FDDDA3}"/>
              </a:ext>
            </a:extLst>
          </p:cNvPr>
          <p:cNvSpPr txBox="1"/>
          <p:nvPr/>
        </p:nvSpPr>
        <p:spPr>
          <a:xfrm>
            <a:off x="523875" y="1488138"/>
            <a:ext cx="4992421" cy="1014945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ru-RU" i="1" dirty="0">
                <a:latin typeface="Montserrat" panose="00000500000000000000" pitchFamily="2" charset="-52"/>
              </a:rPr>
              <a:t>Сценарий с </a:t>
            </a:r>
            <a:r>
              <a:rPr lang="ru-RU" i="1" dirty="0" err="1">
                <a:latin typeface="Montserrat" panose="00000500000000000000" pitchFamily="2" charset="-52"/>
              </a:rPr>
              <a:t>постоплатой</a:t>
            </a:r>
            <a:r>
              <a:rPr lang="ru-RU" i="1" dirty="0">
                <a:latin typeface="Montserrat" panose="00000500000000000000" pitchFamily="2" charset="-52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36352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24CA0474-F7B4-4A5C-B3CA-7E12795CD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988" y="107950"/>
            <a:ext cx="7048449" cy="10223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1" tIns="45716" rIns="91431" bIns="45716" anchor="ctr"/>
          <a:lstStyle/>
          <a:p>
            <a:r>
              <a:rPr sz="2800">
                <a:latin typeface="Montserrat ExtraBold"/>
                <a:ea typeface="Montserrat ExtraBold"/>
                <a:cs typeface="Montserrat ExtraBold"/>
              </a:rPr>
              <a:t>ЧТО НУЖНО ДЛЯ СТАРТА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3B644B15-3D15-42EF-A343-2BAC80782AFA}"/>
              </a:ext>
            </a:extLst>
          </p:cNvPr>
          <p:cNvSpPr>
            <a:spLocks noGrp="1"/>
          </p:cNvSpPr>
          <p:nvPr/>
        </p:nvSpPr>
        <p:spPr>
          <a:xfrm>
            <a:off x="685800" y="1905000"/>
            <a:ext cx="171450" cy="17145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7C815F8-5C62-4BD7-92A8-3CFBD9C28B01}"/>
              </a:ext>
            </a:extLst>
          </p:cNvPr>
          <p:cNvSpPr>
            <a:spLocks noGrp="1"/>
          </p:cNvSpPr>
          <p:nvPr/>
        </p:nvSpPr>
        <p:spPr>
          <a:xfrm>
            <a:off x="6048375" y="1905000"/>
            <a:ext cx="171450" cy="171450"/>
          </a:xfrm>
          <a:prstGeom prst="ellipse">
            <a:avLst/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5" name="Скругленный прямоугольник 2">
            <a:extLst>
              <a:ext uri="{FF2B5EF4-FFF2-40B4-BE49-F238E27FC236}">
                <a16:creationId xmlns:a16="http://schemas.microsoft.com/office/drawing/2014/main" id="{B08B9A61-BBEE-417B-B10D-E9A4A6E23F88}"/>
              </a:ext>
            </a:extLst>
          </p:cNvPr>
          <p:cNvSpPr>
            <a:spLocks noGrp="1"/>
          </p:cNvSpPr>
          <p:nvPr/>
        </p:nvSpPr>
        <p:spPr>
          <a:xfrm>
            <a:off x="523875" y="5904383"/>
            <a:ext cx="10382250" cy="76200"/>
          </a:xfrm>
          <a:prstGeom prst="roundRect">
            <a:avLst>
              <a:gd name="adj" fmla="val 50000"/>
            </a:avLst>
          </a:prstGeom>
          <a:solidFill>
            <a:srgbClr val="FFD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CAF924-B4E8-48C5-88E3-00F99BBEEC8C}"/>
              </a:ext>
            </a:extLst>
          </p:cNvPr>
          <p:cNvSpPr>
            <a:spLocks noGrp="1"/>
          </p:cNvSpPr>
          <p:nvPr/>
        </p:nvSpPr>
        <p:spPr>
          <a:xfrm>
            <a:off x="523875" y="5442718"/>
            <a:ext cx="367280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buNone/>
              <a:defRPr sz="2400" b="1">
                <a:solidFill>
                  <a:srgbClr val="202020"/>
                </a:solidFill>
              </a:defRPr>
            </a:pPr>
            <a:r>
              <a:rPr sz="2400" b="1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ГОТОВЫ К ОБМЕНУ</a:t>
            </a:r>
            <a:r>
              <a:rPr lang="ru-RU" sz="2400" b="1" dirty="0">
                <a:solidFill>
                  <a:srgbClr val="202020"/>
                </a:solidFill>
                <a:latin typeface="Montserrat"/>
                <a:ea typeface="Montserrat"/>
                <a:cs typeface="Montserrat"/>
              </a:rPr>
              <a:t>?</a:t>
            </a:r>
            <a:endParaRPr sz="2400" b="1" dirty="0">
              <a:solidFill>
                <a:srgbClr val="202020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B89301-10C1-4ACC-B758-01EAA9266220}"/>
              </a:ext>
            </a:extLst>
          </p:cNvPr>
          <p:cNvSpPr txBox="1"/>
          <p:nvPr/>
        </p:nvSpPr>
        <p:spPr>
          <a:xfrm>
            <a:off x="936464" y="1754602"/>
            <a:ext cx="4818588" cy="285363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r>
              <a:rPr lang="ru-RU" sz="2400" dirty="0">
                <a:solidFill>
                  <a:srgbClr val="FFDE07"/>
                </a:solidFill>
                <a:latin typeface="Montserrat ExtraBold" panose="00000900000000000000" pitchFamily="2" charset="-52"/>
              </a:rPr>
              <a:t>ОРГАНИЗАЦИЯ, ИП</a:t>
            </a:r>
          </a:p>
          <a:p>
            <a:r>
              <a:rPr lang="ru-RU" b="1" dirty="0">
                <a:latin typeface="Montserrat" panose="00000500000000000000" pitchFamily="2" charset="-52"/>
              </a:rPr>
              <a:t>Программа 1С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Подключен 1С-ЭДО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Версия БЭД 1.9.16.61 и выше</a:t>
            </a:r>
          </a:p>
          <a:p>
            <a:r>
              <a:rPr lang="ru-RU" b="1" dirty="0">
                <a:latin typeface="Montserrat" panose="00000500000000000000" pitchFamily="2" charset="-52"/>
              </a:rPr>
              <a:t>Сертификат УКЭП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Подходит действующий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При необходимости – МЧД</a:t>
            </a:r>
          </a:p>
          <a:p>
            <a:pPr>
              <a:buClr>
                <a:srgbClr val="C00000"/>
              </a:buClr>
            </a:pPr>
            <a:r>
              <a:rPr lang="ru-RU" b="1" dirty="0" err="1">
                <a:latin typeface="Montserrat" panose="00000500000000000000" pitchFamily="2" charset="-52"/>
              </a:rPr>
              <a:t>Криптопровайдер</a:t>
            </a:r>
            <a:endParaRPr lang="ru-RU" b="1" dirty="0">
              <a:latin typeface="Montserrat" panose="00000500000000000000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396A22-359E-41C3-85CF-87AEE93AF244}"/>
              </a:ext>
            </a:extLst>
          </p:cNvPr>
          <p:cNvSpPr txBox="1"/>
          <p:nvPr/>
        </p:nvSpPr>
        <p:spPr>
          <a:xfrm>
            <a:off x="6265093" y="1745742"/>
            <a:ext cx="4818588" cy="285363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r>
              <a:rPr lang="ru-RU" sz="2400" dirty="0">
                <a:solidFill>
                  <a:srgbClr val="FFDE07"/>
                </a:solidFill>
                <a:latin typeface="Montserrat ExtraBold" panose="00000900000000000000" pitchFamily="2" charset="-52"/>
              </a:rPr>
              <a:t>САМОЗАНЯТЫЙ</a:t>
            </a:r>
          </a:p>
          <a:p>
            <a:r>
              <a:rPr lang="ru-RU" b="1" dirty="0">
                <a:latin typeface="Montserrat" panose="00000500000000000000" pitchFamily="2" charset="-52"/>
              </a:rPr>
              <a:t>Решения 1С для ЭДО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 err="1">
                <a:latin typeface="Montserrat" panose="00000500000000000000" pitchFamily="2" charset="-52"/>
              </a:rPr>
              <a:t>БизКуб</a:t>
            </a:r>
            <a:r>
              <a:rPr lang="ru-RU" dirty="0">
                <a:latin typeface="Montserrat" panose="00000500000000000000" pitchFamily="2" charset="-52"/>
              </a:rPr>
              <a:t> ЭДО или 1С:Клиент ЭДО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Учетная программа не нужна</a:t>
            </a:r>
          </a:p>
          <a:p>
            <a:r>
              <a:rPr lang="ru-RU" b="1" dirty="0">
                <a:latin typeface="Montserrat" panose="00000500000000000000" pitchFamily="2" charset="-52"/>
              </a:rPr>
              <a:t>Сертификат УКЭП физлица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Выпустить через партнера 1С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Или в любом аккредитованном УЦ</a:t>
            </a:r>
          </a:p>
          <a:p>
            <a:pPr>
              <a:buClr>
                <a:srgbClr val="C00000"/>
              </a:buClr>
            </a:pPr>
            <a:r>
              <a:rPr lang="ru-RU" b="1" dirty="0" err="1">
                <a:latin typeface="Montserrat" panose="00000500000000000000" pitchFamily="2" charset="-52"/>
              </a:rPr>
              <a:t>Криптопровайдер</a:t>
            </a:r>
            <a:endParaRPr lang="ru-RU" b="1" dirty="0">
              <a:latin typeface="Montserrat" panose="00000500000000000000" pitchFamily="2" charset="-52"/>
            </a:endParaRP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КриптоПро </a:t>
            </a:r>
            <a:r>
              <a:rPr lang="en-US" dirty="0">
                <a:latin typeface="Montserrat" panose="00000500000000000000" pitchFamily="2" charset="-52"/>
              </a:rPr>
              <a:t>CSP</a:t>
            </a:r>
          </a:p>
          <a:p>
            <a:pPr marL="285750" indent="-285750">
              <a:buClr>
                <a:srgbClr val="C00000"/>
              </a:buClr>
              <a:buFont typeface="Futura PT Demi" panose="020B0702020204020303" pitchFamily="34" charset="0"/>
              <a:buChar char="»"/>
            </a:pPr>
            <a:r>
              <a:rPr lang="ru-RU" dirty="0">
                <a:latin typeface="Montserrat" panose="00000500000000000000" pitchFamily="2" charset="-52"/>
              </a:rPr>
              <a:t>Действующая лицензия</a:t>
            </a:r>
          </a:p>
          <a:p>
            <a:pPr>
              <a:buClr>
                <a:srgbClr val="C00000"/>
              </a:buClr>
            </a:pPr>
            <a:endParaRPr lang="ru-RU" b="1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17185836"/>
      </p:ext>
    </p:extLst>
  </p:cSld>
  <p:clrMapOvr>
    <a:masterClrMapping/>
  </p:clrMapOvr>
</p:sld>
</file>

<file path=ppt/theme/theme1.xml><?xml version="1.0" encoding="utf-8"?>
<a:theme xmlns:a="http://schemas.openxmlformats.org/drawingml/2006/main" name="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Другая 1">
      <a:majorFont>
        <a:latin typeface="Montserrat SemiBold"/>
        <a:ea typeface=""/>
        <a:cs typeface=""/>
      </a:majorFont>
      <a:minorFont>
        <a:latin typeface="Montserrat Medium"/>
        <a:ea typeface=""/>
        <a:cs typeface=""/>
      </a:minorFont>
    </a:fontScheme>
    <a:fmtScheme name="3_Специальное оформление 1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Другая 1">
      <a:majorFont>
        <a:latin typeface="Montserrat SemiBold"/>
        <a:ea typeface=""/>
        <a:cs typeface=""/>
      </a:majorFont>
      <a:minorFont>
        <a:latin typeface="Montserrat Medium"/>
        <a:ea typeface=""/>
        <a:cs typeface=""/>
      </a:minorFont>
    </a:fontScheme>
    <a:fmtScheme name="4_Специальное оформление 1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Другая 1">
      <a:majorFont>
        <a:latin typeface="Montserrat SemiBold"/>
        <a:ea typeface=""/>
        <a:cs typeface=""/>
      </a:majorFont>
      <a:minorFont>
        <a:latin typeface="Montserrat Medium"/>
        <a:ea typeface=""/>
        <a:cs typeface=""/>
      </a:minorFont>
    </a:fontScheme>
    <a:fmtScheme name="3_Специальное оформление 1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786</Words>
  <Application>Microsoft Office PowerPoint</Application>
  <DocSecurity>0</DocSecurity>
  <PresentationFormat>Произвольный</PresentationFormat>
  <Paragraphs>167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Montserrat Medium</vt:lpstr>
      <vt:lpstr>Arial</vt:lpstr>
      <vt:lpstr>Montserrat ExtraBold</vt:lpstr>
      <vt:lpstr>Futura PT Demi</vt:lpstr>
      <vt:lpstr>Montserrat</vt:lpstr>
      <vt:lpstr>Montserrat Black</vt:lpstr>
      <vt:lpstr>Montserrat SemiBold</vt:lpstr>
      <vt:lpstr>Google Sans Text</vt:lpstr>
      <vt:lpstr>3_Специальное оформление</vt:lpstr>
      <vt:lpstr>4_Специальное оформление</vt:lpstr>
      <vt:lpstr>Презентация PowerPoint</vt:lpstr>
      <vt:lpstr>САМОЗАНЯТЫЙ — ПЛАТЕЛЬЩИК НПД</vt:lpstr>
      <vt:lpstr>КАК ВЫСТРОИТЬ РАБОТУ С САМОЗАНЯТЫМИ</vt:lpstr>
      <vt:lpstr>ЧТО ПРОВЕРИТЬ ДО ЗАКЛЮЧЕНИЯ ДОГОВОРА</vt:lpstr>
      <vt:lpstr>КАКИЕ ДОКУМЕНТЫ ИСПОЛЬЗУЮТСЯ</vt:lpstr>
      <vt:lpstr>АКТ И ЧЕК: ЭТАПЫ</vt:lpstr>
      <vt:lpstr>САМОЗАНЯТЫЙ МОЖЕТ РАБОТАТЬ С ЭДО</vt:lpstr>
      <vt:lpstr>КАК ВЫГЛЯДИТ ОБМЕН ЭДО</vt:lpstr>
      <vt:lpstr>ЧТО НУЖНО ДЛЯ СТАРТА</vt:lpstr>
      <vt:lpstr>Презентация PowerPoint</vt:lpstr>
      <vt:lpstr>ЧТО ПОКАЖЕМ ВЖИВУЮ</vt:lpstr>
      <vt:lpstr>ОДИН СЕРВИС — РАЗНЫЕ КОНТРАГЕНТЫ</vt:lpstr>
      <vt:lpstr>КТО ЗА ЧТО ОТВЕЧАЕТ</vt:lpstr>
      <vt:lpstr>НА ЧТО ОБРАТИТЬ ВНИМАНИЕ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Головин Денис Александрович</cp:lastModifiedBy>
  <cp:revision>37</cp:revision>
  <dcterms:created xsi:type="dcterms:W3CDTF">2026-08-03T13:49:59Z</dcterms:created>
  <dcterms:modified xsi:type="dcterms:W3CDTF">2026-08-25T10:11:36Z</dcterms:modified>
</cp:coreProperties>
</file>