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3" r:id="rId3"/>
    <p:sldId id="272" r:id="rId4"/>
    <p:sldId id="280" r:id="rId5"/>
    <p:sldId id="273" r:id="rId6"/>
    <p:sldId id="275" r:id="rId7"/>
    <p:sldId id="260" r:id="rId8"/>
    <p:sldId id="264" r:id="rId9"/>
    <p:sldId id="279" r:id="rId10"/>
    <p:sldId id="261" r:id="rId11"/>
    <p:sldId id="262" r:id="rId12"/>
    <p:sldId id="266" r:id="rId13"/>
    <p:sldId id="278" r:id="rId14"/>
    <p:sldId id="277" r:id="rId15"/>
    <p:sldId id="271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53DA7B-5E6D-4943-AEF9-5D4F32305F9D}">
          <p14:sldIdLst>
            <p14:sldId id="256"/>
            <p14:sldId id="263"/>
            <p14:sldId id="272"/>
            <p14:sldId id="280"/>
            <p14:sldId id="273"/>
            <p14:sldId id="275"/>
            <p14:sldId id="260"/>
            <p14:sldId id="264"/>
            <p14:sldId id="279"/>
            <p14:sldId id="261"/>
            <p14:sldId id="262"/>
            <p14:sldId id="266"/>
            <p14:sldId id="278"/>
            <p14:sldId id="277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38B"/>
    <a:srgbClr val="FFFFFF"/>
    <a:srgbClr val="134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2" autoAdjust="0"/>
    <p:restoredTop sz="96370" autoAdjust="0"/>
  </p:normalViewPr>
  <p:slideViewPr>
    <p:cSldViewPr>
      <p:cViewPr varScale="1">
        <p:scale>
          <a:sx n="68" d="100"/>
          <a:sy n="68" d="100"/>
        </p:scale>
        <p:origin x="17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Tatyana%20STC\Desktop\&#1084;&#1072;&#1088;&#1090;%202016\&#1057;&#1090;&#1072;&#1090;&#1080;&#1089;&#1090;&#1080;&#1082;&#1072;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Тонн!$B$4:$B$8</cx:f>
        <cx:lvl ptCount="5">
          <cx:pt idx="0">2011</cx:pt>
          <cx:pt idx="1">2012</cx:pt>
          <cx:pt idx="2">2013</cx:pt>
          <cx:pt idx="3">2014</cx:pt>
          <cx:pt idx="4">2015</cx:pt>
        </cx:lvl>
      </cx:strDim>
      <cx:numDim type="val">
        <cx:f>Тонн!$C$4:$C$8</cx:f>
        <cx:lvl ptCount="5" formatCode="# ##0">
          <cx:pt idx="0">93.372</cx:pt>
          <cx:pt idx="1">508.99400000000003</cx:pt>
          <cx:pt idx="2">1081.0999999999999</cx:pt>
          <cx:pt idx="3">1432.1420000000001</cx:pt>
          <cx:pt idx="4">1493.0650599999999</cx:pt>
        </cx:lvl>
      </cx:numDim>
    </cx:data>
  </cx:chartData>
  <cx:chart>
    <cx:plotArea>
      <cx:plotAreaRegion>
        <cx:series layoutId="waterfall" uniqueId="{00000002-1FB0-4AD2-94A2-EBA4ED2367AE}" formatIdx="2">
          <cx:tx>
            <cx:txData>
              <cx:f>Тонн!$C$3</cx:f>
              <cx:v>год</cx:v>
            </cx:txData>
          </cx:tx>
          <cx:dataLabels>
            <cx:txPr>
              <a:bodyPr spcFirstLastPara="1" vertOverflow="ellipsis" wrap="square" lIns="0" tIns="0" rIns="0" bIns="0" anchor="ctr" anchorCtr="1">
                <a:spAutoFit/>
              </a:bodyPr>
              <a:lstStyle/>
              <a:p>
                <a:pPr>
                  <a:defRPr b="1"/>
                </a:pPr>
                <a:endParaRPr lang="ru-RU" b="1"/>
              </a:p>
            </cx:txPr>
            <cx:visibility seriesName="0" categoryName="0" value="1"/>
          </cx:dataLabels>
          <cx:dataId val="0"/>
          <cx:layoutPr>
            <cx:visibility connectorLines="0"/>
            <cx:subtotals/>
          </cx:layoutPr>
        </cx:series>
      </cx:plotAreaRegion>
      <cx:axis id="0">
        <cx:catScaling gapWidth="0.5"/>
        <cx:title>
          <cx:tx>
            <cx:txData>
              <cx:v>год</cx:v>
            </cx:txData>
          </cx:tx>
          <cx:txPr>
            <a:bodyPr spcFirstLastPara="1" vertOverflow="ellipsis" wrap="square" lIns="0" tIns="0" rIns="0" bIns="0" anchor="ctr" anchorCtr="1"/>
            <a:lstStyle/>
            <a:p>
              <a:pPr algn="ctr">
                <a:defRPr/>
              </a:pPr>
              <a:r>
                <a:rPr lang="ru-RU" b="1" dirty="0"/>
                <a:t>год</a:t>
              </a:r>
            </a:p>
          </cx:txPr>
        </cx:title>
        <cx:tickLabels/>
        <cx:txPr>
          <a:bodyPr spcFirstLastPara="1" vertOverflow="ellipsis" wrap="square" lIns="0" tIns="0" rIns="0" bIns="0" anchor="ctr" anchorCtr="1"/>
          <a:lstStyle/>
          <a:p>
            <a:pPr>
              <a:defRPr b="1"/>
            </a:pPr>
            <a:endParaRPr lang="ru-RU" b="1"/>
          </a:p>
        </cx:txPr>
      </cx:axis>
      <cx:axis id="1">
        <cx:valScaling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 b="1"/>
                </a:pPr>
                <a:r>
                  <a:rPr lang="ru-RU" b="1" dirty="0" err="1"/>
                  <a:t>Тыс.тонн</a:t>
                </a:r>
                <a:r>
                  <a:rPr lang="ru-RU" b="1" dirty="0"/>
                  <a:t> цемента</a:t>
                </a:r>
              </a:p>
            </cx:rich>
          </cx:tx>
        </cx:title>
        <cx:majorGridlines/>
        <cx:tickLabels/>
        <cx:txPr>
          <a:bodyPr spcFirstLastPara="1" vertOverflow="ellipsis" wrap="square" lIns="0" tIns="0" rIns="0" bIns="0" anchor="ctr" anchorCtr="1"/>
          <a:lstStyle/>
          <a:p>
            <a:pPr>
              <a:defRPr b="1"/>
            </a:pPr>
            <a:endParaRPr lang="ru-RU" b="1"/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  <cs:bodyPr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  <cs:bodyPr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9157B-6655-49C7-AD02-E5351968B56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3A268B-88BA-4E4E-A176-B6647D6B19EB}">
      <dgm:prSet phldrT="[Текст]" custT="1"/>
      <dgm:spPr/>
      <dgm:t>
        <a:bodyPr/>
        <a:lstStyle/>
        <a:p>
          <a:pPr algn="l"/>
          <a:r>
            <a:rPr lang="ru-RU" sz="2000" b="0" dirty="0"/>
            <a:t>Компания осуществляет грузоперевозки цемента по Южному и Северо-Кавказскому федеральным округам. </a:t>
          </a:r>
        </a:p>
        <a:p>
          <a:pPr algn="l"/>
          <a:r>
            <a:rPr lang="ru-RU" sz="2000" b="0" dirty="0"/>
            <a:t>Штат сотрудников 400 чел, в том числе 340 водителей</a:t>
          </a:r>
        </a:p>
        <a:p>
          <a:pPr algn="l"/>
          <a:r>
            <a:rPr lang="ru-RU" sz="2000" b="0" dirty="0"/>
            <a:t>Автоматизированных рабочих мест 37</a:t>
          </a:r>
        </a:p>
        <a:p>
          <a:pPr algn="l"/>
          <a:r>
            <a:rPr lang="ru-RU" sz="2000" b="0" dirty="0"/>
            <a:t>Автопарк состоит из 150 автопоездов</a:t>
          </a:r>
        </a:p>
        <a:p>
          <a:pPr algn="l"/>
          <a:r>
            <a:rPr lang="ru-RU" sz="2000" b="0" dirty="0"/>
            <a:t>Переход на 1С:</a:t>
          </a:r>
          <a:r>
            <a:rPr lang="en-US" sz="2000" b="0" dirty="0"/>
            <a:t>ERP </a:t>
          </a:r>
          <a:r>
            <a:rPr lang="ru-RU" sz="2000" b="0" dirty="0"/>
            <a:t>июль 2014г.</a:t>
          </a:r>
        </a:p>
      </dgm:t>
    </dgm:pt>
    <dgm:pt modelId="{79203234-48B2-4125-8811-3F38817C37D0}" type="parTrans" cxnId="{271AC355-0523-49DA-AD21-0C2B68250B8F}">
      <dgm:prSet/>
      <dgm:spPr/>
      <dgm:t>
        <a:bodyPr/>
        <a:lstStyle/>
        <a:p>
          <a:endParaRPr lang="ru-RU"/>
        </a:p>
      </dgm:t>
    </dgm:pt>
    <dgm:pt modelId="{0AA2A87C-62F0-4EB8-B560-77BA6B9AE8F5}" type="sibTrans" cxnId="{271AC355-0523-49DA-AD21-0C2B68250B8F}">
      <dgm:prSet/>
      <dgm:spPr/>
      <dgm:t>
        <a:bodyPr/>
        <a:lstStyle/>
        <a:p>
          <a:endParaRPr lang="ru-RU"/>
        </a:p>
      </dgm:t>
    </dgm:pt>
    <dgm:pt modelId="{6F40DD1F-EB4C-4162-B2A6-5004F4DBECE2}" type="pres">
      <dgm:prSet presAssocID="{56A9157B-6655-49C7-AD02-E5351968B56F}" presName="vert0" presStyleCnt="0">
        <dgm:presLayoutVars>
          <dgm:dir/>
          <dgm:animOne val="branch"/>
          <dgm:animLvl val="lvl"/>
        </dgm:presLayoutVars>
      </dgm:prSet>
      <dgm:spPr/>
    </dgm:pt>
    <dgm:pt modelId="{2E36FE97-0AA0-4B8D-9A81-937634586175}" type="pres">
      <dgm:prSet presAssocID="{373A268B-88BA-4E4E-A176-B6647D6B19EB}" presName="thickLine" presStyleLbl="alignNode1" presStyleIdx="0" presStyleCnt="1" custLinFactY="100000" custLinFactNeighborX="31929" custLinFactNeighborY="102860"/>
      <dgm:spPr/>
    </dgm:pt>
    <dgm:pt modelId="{BF60010D-7E0D-415F-9594-400618BED199}" type="pres">
      <dgm:prSet presAssocID="{373A268B-88BA-4E4E-A176-B6647D6B19EB}" presName="horz1" presStyleCnt="0"/>
      <dgm:spPr/>
    </dgm:pt>
    <dgm:pt modelId="{6B5A674E-4FFE-4235-94E2-EA6F77581A8A}" type="pres">
      <dgm:prSet presAssocID="{373A268B-88BA-4E4E-A176-B6647D6B19EB}" presName="tx1" presStyleLbl="revTx" presStyleIdx="0" presStyleCnt="1"/>
      <dgm:spPr/>
    </dgm:pt>
    <dgm:pt modelId="{28E022F9-2A32-434A-827E-6E4C136E5016}" type="pres">
      <dgm:prSet presAssocID="{373A268B-88BA-4E4E-A176-B6647D6B19EB}" presName="vert1" presStyleCnt="0"/>
      <dgm:spPr/>
    </dgm:pt>
  </dgm:ptLst>
  <dgm:cxnLst>
    <dgm:cxn modelId="{0A23F8EF-A430-48D4-9A8D-F4E6E001B278}" type="presOf" srcId="{56A9157B-6655-49C7-AD02-E5351968B56F}" destId="{6F40DD1F-EB4C-4162-B2A6-5004F4DBECE2}" srcOrd="0" destOrd="0" presId="urn:microsoft.com/office/officeart/2008/layout/LinedList"/>
    <dgm:cxn modelId="{F1BFA207-C1F4-44BB-8349-3DF2E8FA9327}" type="presOf" srcId="{373A268B-88BA-4E4E-A176-B6647D6B19EB}" destId="{6B5A674E-4FFE-4235-94E2-EA6F77581A8A}" srcOrd="0" destOrd="0" presId="urn:microsoft.com/office/officeart/2008/layout/LinedList"/>
    <dgm:cxn modelId="{271AC355-0523-49DA-AD21-0C2B68250B8F}" srcId="{56A9157B-6655-49C7-AD02-E5351968B56F}" destId="{373A268B-88BA-4E4E-A176-B6647D6B19EB}" srcOrd="0" destOrd="0" parTransId="{79203234-48B2-4125-8811-3F38817C37D0}" sibTransId="{0AA2A87C-62F0-4EB8-B560-77BA6B9AE8F5}"/>
    <dgm:cxn modelId="{9D10D7F5-46E6-46CB-BE07-88483E85BF00}" type="presParOf" srcId="{6F40DD1F-EB4C-4162-B2A6-5004F4DBECE2}" destId="{2E36FE97-0AA0-4B8D-9A81-937634586175}" srcOrd="0" destOrd="0" presId="urn:microsoft.com/office/officeart/2008/layout/LinedList"/>
    <dgm:cxn modelId="{000CDC86-E2D4-40F5-8FFB-6821F88D4DB7}" type="presParOf" srcId="{6F40DD1F-EB4C-4162-B2A6-5004F4DBECE2}" destId="{BF60010D-7E0D-415F-9594-400618BED199}" srcOrd="1" destOrd="0" presId="urn:microsoft.com/office/officeart/2008/layout/LinedList"/>
    <dgm:cxn modelId="{06F1224E-78FD-4208-B426-CED455F96F75}" type="presParOf" srcId="{BF60010D-7E0D-415F-9594-400618BED199}" destId="{6B5A674E-4FFE-4235-94E2-EA6F77581A8A}" srcOrd="0" destOrd="0" presId="urn:microsoft.com/office/officeart/2008/layout/LinedList"/>
    <dgm:cxn modelId="{EAA05ABF-5EC2-4932-B97E-9F5AA93D50FA}" type="presParOf" srcId="{BF60010D-7E0D-415F-9594-400618BED199}" destId="{28E022F9-2A32-434A-827E-6E4C136E5016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ADDFB4-1580-48DA-8C16-64689C93205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EF9845-9839-4594-89FD-9242D48D3FAB}">
      <dgm:prSet phldrT="[Текст]"/>
      <dgm:spPr/>
      <dgm:t>
        <a:bodyPr/>
        <a:lstStyle/>
        <a:p>
          <a:r>
            <a:rPr lang="ru-RU" dirty="0"/>
            <a:t>1С: Управление автотранспортом</a:t>
          </a:r>
        </a:p>
        <a:p>
          <a:r>
            <a:rPr lang="ru-RU" dirty="0"/>
            <a:t>1С: ЗУП </a:t>
          </a:r>
        </a:p>
        <a:p>
          <a:r>
            <a:rPr lang="ru-RU" dirty="0"/>
            <a:t>1С:Бухгалтерия</a:t>
          </a:r>
        </a:p>
      </dgm:t>
    </dgm:pt>
    <dgm:pt modelId="{86847374-2782-4995-9F2E-FD3476C1C92D}" type="parTrans" cxnId="{ADA63C9F-73B0-471D-9D98-D49860196C96}">
      <dgm:prSet/>
      <dgm:spPr/>
      <dgm:t>
        <a:bodyPr/>
        <a:lstStyle/>
        <a:p>
          <a:endParaRPr lang="ru-RU"/>
        </a:p>
      </dgm:t>
    </dgm:pt>
    <dgm:pt modelId="{0C21902A-7BF0-4B55-98B2-2425C9D4C59E}" type="sibTrans" cxnId="{ADA63C9F-73B0-471D-9D98-D49860196C96}">
      <dgm:prSet/>
      <dgm:spPr/>
      <dgm:t>
        <a:bodyPr/>
        <a:lstStyle/>
        <a:p>
          <a:endParaRPr lang="ru-RU"/>
        </a:p>
      </dgm:t>
    </dgm:pt>
    <dgm:pt modelId="{8CAE3417-1166-42B2-853A-40F812D04D4B}">
      <dgm:prSet phldrT="[Текст]"/>
      <dgm:spPr/>
      <dgm:t>
        <a:bodyPr/>
        <a:lstStyle/>
        <a:p>
          <a:r>
            <a:rPr lang="ru-RU" dirty="0"/>
            <a:t>1С: Управление автотранспортом</a:t>
          </a:r>
        </a:p>
        <a:p>
          <a:r>
            <a:rPr lang="ru-RU" dirty="0"/>
            <a:t>1С:ЗУП</a:t>
          </a:r>
        </a:p>
        <a:p>
          <a:r>
            <a:rPr lang="ru-RU" dirty="0"/>
            <a:t>1С: </a:t>
          </a:r>
          <a:r>
            <a:rPr lang="en-US" dirty="0"/>
            <a:t>ERP</a:t>
          </a:r>
          <a:endParaRPr lang="ru-RU" dirty="0"/>
        </a:p>
      </dgm:t>
    </dgm:pt>
    <dgm:pt modelId="{93D5557C-87D7-478B-B091-2791B7422B05}" type="parTrans" cxnId="{5D88A279-DC43-48AA-9A38-A422C608688A}">
      <dgm:prSet/>
      <dgm:spPr/>
      <dgm:t>
        <a:bodyPr/>
        <a:lstStyle/>
        <a:p>
          <a:endParaRPr lang="ru-RU"/>
        </a:p>
      </dgm:t>
    </dgm:pt>
    <dgm:pt modelId="{A787EAA6-483C-4805-B77D-8CA737519AF7}" type="sibTrans" cxnId="{5D88A279-DC43-48AA-9A38-A422C608688A}">
      <dgm:prSet/>
      <dgm:spPr/>
      <dgm:t>
        <a:bodyPr/>
        <a:lstStyle/>
        <a:p>
          <a:endParaRPr lang="ru-RU"/>
        </a:p>
      </dgm:t>
    </dgm:pt>
    <dgm:pt modelId="{141E5F42-6805-4B7E-9208-66C90DF1B645}">
      <dgm:prSet phldrT="[Текст]"/>
      <dgm:spPr/>
      <dgm:t>
        <a:bodyPr/>
        <a:lstStyle/>
        <a:p>
          <a:r>
            <a:rPr lang="en-US" dirty="0"/>
            <a:t>1C</a:t>
          </a:r>
          <a:r>
            <a:rPr lang="ru-RU" dirty="0"/>
            <a:t>:</a:t>
          </a:r>
          <a:r>
            <a:rPr lang="en-US" dirty="0"/>
            <a:t> ERP </a:t>
          </a:r>
          <a:r>
            <a:rPr lang="ru-RU" dirty="0"/>
            <a:t>с собственным транспортным блоком</a:t>
          </a:r>
        </a:p>
        <a:p>
          <a:r>
            <a:rPr lang="ru-RU" dirty="0"/>
            <a:t>1С: ЗУП</a:t>
          </a:r>
        </a:p>
        <a:p>
          <a:r>
            <a:rPr lang="ru-RU" dirty="0"/>
            <a:t>1С: Документооборот</a:t>
          </a:r>
        </a:p>
        <a:p>
          <a:r>
            <a:rPr lang="ru-RU" dirty="0"/>
            <a:t>1С: Конструктор курсов</a:t>
          </a:r>
        </a:p>
        <a:p>
          <a:r>
            <a:rPr lang="ru-RU" dirty="0"/>
            <a:t> </a:t>
          </a:r>
        </a:p>
      </dgm:t>
    </dgm:pt>
    <dgm:pt modelId="{9F4B0C10-C8E3-4E0D-8418-E06DD34957B9}" type="parTrans" cxnId="{BEB5FE59-FFEC-4147-B1D8-ECD5D92A05AE}">
      <dgm:prSet/>
      <dgm:spPr/>
      <dgm:t>
        <a:bodyPr/>
        <a:lstStyle/>
        <a:p>
          <a:endParaRPr lang="ru-RU"/>
        </a:p>
      </dgm:t>
    </dgm:pt>
    <dgm:pt modelId="{C423AA15-D42C-4326-8619-07191AB8965C}" type="sibTrans" cxnId="{BEB5FE59-FFEC-4147-B1D8-ECD5D92A05AE}">
      <dgm:prSet/>
      <dgm:spPr/>
      <dgm:t>
        <a:bodyPr/>
        <a:lstStyle/>
        <a:p>
          <a:endParaRPr lang="ru-RU"/>
        </a:p>
      </dgm:t>
    </dgm:pt>
    <dgm:pt modelId="{32B3F68F-CB1A-4B71-B2DD-9796E391B8CE}">
      <dgm:prSet phldrT="[Текст]"/>
      <dgm:spPr/>
      <dgm:t>
        <a:bodyPr/>
        <a:lstStyle/>
        <a:p>
          <a:r>
            <a:rPr lang="ru-RU" dirty="0"/>
            <a:t>Цель</a:t>
          </a:r>
        </a:p>
      </dgm:t>
    </dgm:pt>
    <dgm:pt modelId="{FC38D699-0F22-48AD-B824-4CCF9DBD0A65}" type="parTrans" cxnId="{9651D930-5858-4451-96E9-6EC2F967E025}">
      <dgm:prSet/>
      <dgm:spPr/>
      <dgm:t>
        <a:bodyPr/>
        <a:lstStyle/>
        <a:p>
          <a:endParaRPr lang="ru-RU"/>
        </a:p>
      </dgm:t>
    </dgm:pt>
    <dgm:pt modelId="{FE8E5747-41C8-4250-BBED-827FD61B5B96}" type="sibTrans" cxnId="{9651D930-5858-4451-96E9-6EC2F967E025}">
      <dgm:prSet/>
      <dgm:spPr/>
      <dgm:t>
        <a:bodyPr/>
        <a:lstStyle/>
        <a:p>
          <a:endParaRPr lang="ru-RU"/>
        </a:p>
      </dgm:t>
    </dgm:pt>
    <dgm:pt modelId="{741096E7-C95E-4DD0-9DA9-C2F28D667387}" type="pres">
      <dgm:prSet presAssocID="{42ADDFB4-1580-48DA-8C16-64689C932055}" presName="CompostProcess" presStyleCnt="0">
        <dgm:presLayoutVars>
          <dgm:dir/>
          <dgm:resizeHandles val="exact"/>
        </dgm:presLayoutVars>
      </dgm:prSet>
      <dgm:spPr/>
    </dgm:pt>
    <dgm:pt modelId="{43371C3F-C574-4CA0-B7BA-07BA777AC3BC}" type="pres">
      <dgm:prSet presAssocID="{42ADDFB4-1580-48DA-8C16-64689C932055}" presName="arrow" presStyleLbl="bgShp" presStyleIdx="0" presStyleCnt="1" custScaleX="114881" custScaleY="100000"/>
      <dgm:spPr/>
    </dgm:pt>
    <dgm:pt modelId="{596A7CE3-5A8C-4E94-BF33-3F21516FD865}" type="pres">
      <dgm:prSet presAssocID="{42ADDFB4-1580-48DA-8C16-64689C932055}" presName="linearProcess" presStyleCnt="0"/>
      <dgm:spPr/>
    </dgm:pt>
    <dgm:pt modelId="{390B9790-E189-4C9A-9774-70F2D231ACAB}" type="pres">
      <dgm:prSet presAssocID="{98EF9845-9839-4594-89FD-9242D48D3FAB}" presName="textNode" presStyleLbl="node1" presStyleIdx="0" presStyleCnt="4">
        <dgm:presLayoutVars>
          <dgm:bulletEnabled val="1"/>
        </dgm:presLayoutVars>
      </dgm:prSet>
      <dgm:spPr/>
    </dgm:pt>
    <dgm:pt modelId="{07A88193-BF4F-4D26-A36E-306E6539D76D}" type="pres">
      <dgm:prSet presAssocID="{0C21902A-7BF0-4B55-98B2-2425C9D4C59E}" presName="sibTrans" presStyleCnt="0"/>
      <dgm:spPr/>
    </dgm:pt>
    <dgm:pt modelId="{A9909960-D9A2-4EE3-A330-81E068AC1A16}" type="pres">
      <dgm:prSet presAssocID="{8CAE3417-1166-42B2-853A-40F812D04D4B}" presName="textNode" presStyleLbl="node1" presStyleIdx="1" presStyleCnt="4">
        <dgm:presLayoutVars>
          <dgm:bulletEnabled val="1"/>
        </dgm:presLayoutVars>
      </dgm:prSet>
      <dgm:spPr/>
    </dgm:pt>
    <dgm:pt modelId="{FCDC479B-45EE-4F3F-928A-7A0BD89F5B53}" type="pres">
      <dgm:prSet presAssocID="{A787EAA6-483C-4805-B77D-8CA737519AF7}" presName="sibTrans" presStyleCnt="0"/>
      <dgm:spPr/>
    </dgm:pt>
    <dgm:pt modelId="{2EC7DB45-7A55-405C-895C-A6C6DE2AA15C}" type="pres">
      <dgm:prSet presAssocID="{141E5F42-6805-4B7E-9208-66C90DF1B645}" presName="textNode" presStyleLbl="node1" presStyleIdx="2" presStyleCnt="4">
        <dgm:presLayoutVars>
          <dgm:bulletEnabled val="1"/>
        </dgm:presLayoutVars>
      </dgm:prSet>
      <dgm:spPr/>
    </dgm:pt>
    <dgm:pt modelId="{4B1D9ADF-AFD3-430B-9904-F8A82DE115D6}" type="pres">
      <dgm:prSet presAssocID="{C423AA15-D42C-4326-8619-07191AB8965C}" presName="sibTrans" presStyleCnt="0"/>
      <dgm:spPr/>
    </dgm:pt>
    <dgm:pt modelId="{C4AD5E60-F918-4584-84F8-FB987C546418}" type="pres">
      <dgm:prSet presAssocID="{32B3F68F-CB1A-4B71-B2DD-9796E391B8C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9651D930-5858-4451-96E9-6EC2F967E025}" srcId="{42ADDFB4-1580-48DA-8C16-64689C932055}" destId="{32B3F68F-CB1A-4B71-B2DD-9796E391B8CE}" srcOrd="3" destOrd="0" parTransId="{FC38D699-0F22-48AD-B824-4CCF9DBD0A65}" sibTransId="{FE8E5747-41C8-4250-BBED-827FD61B5B96}"/>
    <dgm:cxn modelId="{A326E041-7D6D-42C3-8BEC-AF35FD0A8449}" type="presOf" srcId="{141E5F42-6805-4B7E-9208-66C90DF1B645}" destId="{2EC7DB45-7A55-405C-895C-A6C6DE2AA15C}" srcOrd="0" destOrd="0" presId="urn:microsoft.com/office/officeart/2005/8/layout/hProcess9"/>
    <dgm:cxn modelId="{08365C6F-CA0F-4C1C-AED3-AAFC73D2018A}" type="presOf" srcId="{98EF9845-9839-4594-89FD-9242D48D3FAB}" destId="{390B9790-E189-4C9A-9774-70F2D231ACAB}" srcOrd="0" destOrd="0" presId="urn:microsoft.com/office/officeart/2005/8/layout/hProcess9"/>
    <dgm:cxn modelId="{DB5F54D2-CF79-40D4-9E3B-F081CE59D84E}" type="presOf" srcId="{42ADDFB4-1580-48DA-8C16-64689C932055}" destId="{741096E7-C95E-4DD0-9DA9-C2F28D667387}" srcOrd="0" destOrd="0" presId="urn:microsoft.com/office/officeart/2005/8/layout/hProcess9"/>
    <dgm:cxn modelId="{3F6F3436-2B78-4229-BF01-B9241F39F0F7}" type="presOf" srcId="{32B3F68F-CB1A-4B71-B2DD-9796E391B8CE}" destId="{C4AD5E60-F918-4584-84F8-FB987C546418}" srcOrd="0" destOrd="0" presId="urn:microsoft.com/office/officeart/2005/8/layout/hProcess9"/>
    <dgm:cxn modelId="{5D88A279-DC43-48AA-9A38-A422C608688A}" srcId="{42ADDFB4-1580-48DA-8C16-64689C932055}" destId="{8CAE3417-1166-42B2-853A-40F812D04D4B}" srcOrd="1" destOrd="0" parTransId="{93D5557C-87D7-478B-B091-2791B7422B05}" sibTransId="{A787EAA6-483C-4805-B77D-8CA737519AF7}"/>
    <dgm:cxn modelId="{ADA63C9F-73B0-471D-9D98-D49860196C96}" srcId="{42ADDFB4-1580-48DA-8C16-64689C932055}" destId="{98EF9845-9839-4594-89FD-9242D48D3FAB}" srcOrd="0" destOrd="0" parTransId="{86847374-2782-4995-9F2E-FD3476C1C92D}" sibTransId="{0C21902A-7BF0-4B55-98B2-2425C9D4C59E}"/>
    <dgm:cxn modelId="{BEB5FE59-FFEC-4147-B1D8-ECD5D92A05AE}" srcId="{42ADDFB4-1580-48DA-8C16-64689C932055}" destId="{141E5F42-6805-4B7E-9208-66C90DF1B645}" srcOrd="2" destOrd="0" parTransId="{9F4B0C10-C8E3-4E0D-8418-E06DD34957B9}" sibTransId="{C423AA15-D42C-4326-8619-07191AB8965C}"/>
    <dgm:cxn modelId="{275160FC-F2BF-4B5B-B656-F7914CBDD392}" type="presOf" srcId="{8CAE3417-1166-42B2-853A-40F812D04D4B}" destId="{A9909960-D9A2-4EE3-A330-81E068AC1A16}" srcOrd="0" destOrd="0" presId="urn:microsoft.com/office/officeart/2005/8/layout/hProcess9"/>
    <dgm:cxn modelId="{65C8EBB5-ED31-43D0-BC0F-9170F5B7662F}" type="presParOf" srcId="{741096E7-C95E-4DD0-9DA9-C2F28D667387}" destId="{43371C3F-C574-4CA0-B7BA-07BA777AC3BC}" srcOrd="0" destOrd="0" presId="urn:microsoft.com/office/officeart/2005/8/layout/hProcess9"/>
    <dgm:cxn modelId="{1377B4E3-8FA1-4124-AD75-543BBE560863}" type="presParOf" srcId="{741096E7-C95E-4DD0-9DA9-C2F28D667387}" destId="{596A7CE3-5A8C-4E94-BF33-3F21516FD865}" srcOrd="1" destOrd="0" presId="urn:microsoft.com/office/officeart/2005/8/layout/hProcess9"/>
    <dgm:cxn modelId="{C5259FC9-2298-42AC-814A-A05F6B7D138F}" type="presParOf" srcId="{596A7CE3-5A8C-4E94-BF33-3F21516FD865}" destId="{390B9790-E189-4C9A-9774-70F2D231ACAB}" srcOrd="0" destOrd="0" presId="urn:microsoft.com/office/officeart/2005/8/layout/hProcess9"/>
    <dgm:cxn modelId="{9A9BC835-0335-41E9-9D9F-6F58FE62769D}" type="presParOf" srcId="{596A7CE3-5A8C-4E94-BF33-3F21516FD865}" destId="{07A88193-BF4F-4D26-A36E-306E6539D76D}" srcOrd="1" destOrd="0" presId="urn:microsoft.com/office/officeart/2005/8/layout/hProcess9"/>
    <dgm:cxn modelId="{DD90BDE5-1AE0-434C-B579-8CC47385C1B7}" type="presParOf" srcId="{596A7CE3-5A8C-4E94-BF33-3F21516FD865}" destId="{A9909960-D9A2-4EE3-A330-81E068AC1A16}" srcOrd="2" destOrd="0" presId="urn:microsoft.com/office/officeart/2005/8/layout/hProcess9"/>
    <dgm:cxn modelId="{03C62376-6243-4F75-A1FC-B24F543A2D53}" type="presParOf" srcId="{596A7CE3-5A8C-4E94-BF33-3F21516FD865}" destId="{FCDC479B-45EE-4F3F-928A-7A0BD89F5B53}" srcOrd="3" destOrd="0" presId="urn:microsoft.com/office/officeart/2005/8/layout/hProcess9"/>
    <dgm:cxn modelId="{498BE258-88D2-4A16-9A9E-FBFFFDF3B53E}" type="presParOf" srcId="{596A7CE3-5A8C-4E94-BF33-3F21516FD865}" destId="{2EC7DB45-7A55-405C-895C-A6C6DE2AA15C}" srcOrd="4" destOrd="0" presId="urn:microsoft.com/office/officeart/2005/8/layout/hProcess9"/>
    <dgm:cxn modelId="{C2E90B5C-CE9A-4B12-9BC2-65070975B230}" type="presParOf" srcId="{596A7CE3-5A8C-4E94-BF33-3F21516FD865}" destId="{4B1D9ADF-AFD3-430B-9904-F8A82DE115D6}" srcOrd="5" destOrd="0" presId="urn:microsoft.com/office/officeart/2005/8/layout/hProcess9"/>
    <dgm:cxn modelId="{7DC1F7F3-4F6C-4F91-9444-85A34E0421A2}" type="presParOf" srcId="{596A7CE3-5A8C-4E94-BF33-3F21516FD865}" destId="{C4AD5E60-F918-4584-84F8-FB987C54641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CD6A67-3724-4809-B981-57620AA966A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553A3B-570E-41A7-8B5C-CEDA2147050D}">
      <dgm:prSet phldrT="[Текст]"/>
      <dgm:spPr/>
      <dgm:t>
        <a:bodyPr/>
        <a:lstStyle/>
        <a:p>
          <a:r>
            <a:rPr lang="ru-RU" dirty="0"/>
            <a:t>Типовое решение </a:t>
          </a:r>
        </a:p>
      </dgm:t>
    </dgm:pt>
    <dgm:pt modelId="{89978015-648F-469E-B657-4D5708357B9B}" type="parTrans" cxnId="{F00E9191-6F3F-4F07-A475-9E3DD91C8815}">
      <dgm:prSet/>
      <dgm:spPr/>
      <dgm:t>
        <a:bodyPr/>
        <a:lstStyle/>
        <a:p>
          <a:endParaRPr lang="ru-RU"/>
        </a:p>
      </dgm:t>
    </dgm:pt>
    <dgm:pt modelId="{16495CB4-D9B5-4130-B893-FF9F6D9769EA}" type="sibTrans" cxnId="{F00E9191-6F3F-4F07-A475-9E3DD91C8815}">
      <dgm:prSet/>
      <dgm:spPr/>
      <dgm:t>
        <a:bodyPr/>
        <a:lstStyle/>
        <a:p>
          <a:endParaRPr lang="ru-RU"/>
        </a:p>
      </dgm:t>
    </dgm:pt>
    <dgm:pt modelId="{22A73B7E-E069-4DFB-A7F0-49F11165675C}">
      <dgm:prSet phldrT="[Текст]"/>
      <dgm:spPr/>
      <dgm:t>
        <a:bodyPr anchor="ctr"/>
        <a:lstStyle/>
        <a:p>
          <a:r>
            <a:rPr lang="ru-RU" dirty="0"/>
            <a:t>Продажи и закупки</a:t>
          </a:r>
        </a:p>
      </dgm:t>
    </dgm:pt>
    <dgm:pt modelId="{ACD6430C-1C31-47C4-8944-89ED5A735CBE}" type="parTrans" cxnId="{356019B1-8EB3-4E55-A991-9B3DFA063863}">
      <dgm:prSet/>
      <dgm:spPr/>
      <dgm:t>
        <a:bodyPr/>
        <a:lstStyle/>
        <a:p>
          <a:endParaRPr lang="ru-RU"/>
        </a:p>
      </dgm:t>
    </dgm:pt>
    <dgm:pt modelId="{CF6126E8-06B7-4147-986B-2A4070EA1DEE}" type="sibTrans" cxnId="{356019B1-8EB3-4E55-A991-9B3DFA063863}">
      <dgm:prSet/>
      <dgm:spPr/>
      <dgm:t>
        <a:bodyPr/>
        <a:lstStyle/>
        <a:p>
          <a:endParaRPr lang="ru-RU"/>
        </a:p>
      </dgm:t>
    </dgm:pt>
    <dgm:pt modelId="{0FBA4CBB-ACCE-40E6-804B-6AA6E69937BE}">
      <dgm:prSet phldrT="[Текст]"/>
      <dgm:spPr/>
      <dgm:t>
        <a:bodyPr/>
        <a:lstStyle/>
        <a:p>
          <a:r>
            <a:rPr lang="ru-RU" dirty="0"/>
            <a:t>Собственные подсистемы</a:t>
          </a:r>
        </a:p>
      </dgm:t>
    </dgm:pt>
    <dgm:pt modelId="{6D12C3BD-8761-43D5-8962-2F4A2AABE5E0}" type="parTrans" cxnId="{043C31C6-0EA0-4BC8-8C33-D39661451BE3}">
      <dgm:prSet/>
      <dgm:spPr/>
      <dgm:t>
        <a:bodyPr/>
        <a:lstStyle/>
        <a:p>
          <a:endParaRPr lang="ru-RU"/>
        </a:p>
      </dgm:t>
    </dgm:pt>
    <dgm:pt modelId="{1AFE8317-98DA-48A5-965D-5F2787120443}" type="sibTrans" cxnId="{043C31C6-0EA0-4BC8-8C33-D39661451BE3}">
      <dgm:prSet/>
      <dgm:spPr/>
      <dgm:t>
        <a:bodyPr/>
        <a:lstStyle/>
        <a:p>
          <a:endParaRPr lang="ru-RU"/>
        </a:p>
      </dgm:t>
    </dgm:pt>
    <dgm:pt modelId="{16A80D4C-F331-4A8E-8364-4254D93F43F4}">
      <dgm:prSet phldrT="[Текст]"/>
      <dgm:spPr/>
      <dgm:t>
        <a:bodyPr anchor="ctr"/>
        <a:lstStyle/>
        <a:p>
          <a:r>
            <a:rPr lang="ru-RU" dirty="0"/>
            <a:t>Управление транспортом</a:t>
          </a:r>
        </a:p>
      </dgm:t>
    </dgm:pt>
    <dgm:pt modelId="{FE67CCB7-1719-472E-AFDA-057F3EB83C20}" type="parTrans" cxnId="{0AF06882-5F92-4266-8545-61805E3A369B}">
      <dgm:prSet/>
      <dgm:spPr/>
      <dgm:t>
        <a:bodyPr/>
        <a:lstStyle/>
        <a:p>
          <a:endParaRPr lang="ru-RU"/>
        </a:p>
      </dgm:t>
    </dgm:pt>
    <dgm:pt modelId="{8A4A43AE-47F2-4114-A8AE-52DFF9A6BDB5}" type="sibTrans" cxnId="{0AF06882-5F92-4266-8545-61805E3A369B}">
      <dgm:prSet/>
      <dgm:spPr/>
      <dgm:t>
        <a:bodyPr/>
        <a:lstStyle/>
        <a:p>
          <a:endParaRPr lang="ru-RU"/>
        </a:p>
      </dgm:t>
    </dgm:pt>
    <dgm:pt modelId="{4A4950BE-AFE6-4564-9F29-5B61C95F3D7A}">
      <dgm:prSet phldrT="[Текст]"/>
      <dgm:spPr/>
      <dgm:t>
        <a:bodyPr anchor="ctr"/>
        <a:lstStyle/>
        <a:p>
          <a:r>
            <a:rPr lang="ru-RU" dirty="0"/>
            <a:t>Управление персоналом</a:t>
          </a:r>
        </a:p>
      </dgm:t>
    </dgm:pt>
    <dgm:pt modelId="{02C38325-171B-47D5-AB76-42B87A2B350D}" type="parTrans" cxnId="{E4876C35-6136-4DC6-A97C-FD1664C6DA98}">
      <dgm:prSet/>
      <dgm:spPr/>
      <dgm:t>
        <a:bodyPr/>
        <a:lstStyle/>
        <a:p>
          <a:endParaRPr lang="ru-RU"/>
        </a:p>
      </dgm:t>
    </dgm:pt>
    <dgm:pt modelId="{56F116C8-E0F7-4DCE-A551-C8390D3503EF}" type="sibTrans" cxnId="{E4876C35-6136-4DC6-A97C-FD1664C6DA98}">
      <dgm:prSet/>
      <dgm:spPr/>
      <dgm:t>
        <a:bodyPr/>
        <a:lstStyle/>
        <a:p>
          <a:endParaRPr lang="ru-RU"/>
        </a:p>
      </dgm:t>
    </dgm:pt>
    <dgm:pt modelId="{5E6BC4B8-9923-4C31-B605-1F01B0F35E7A}">
      <dgm:prSet phldrT="[Текст]"/>
      <dgm:spPr/>
      <dgm:t>
        <a:bodyPr anchor="ctr"/>
        <a:lstStyle/>
        <a:p>
          <a:r>
            <a:rPr lang="ru-RU" dirty="0"/>
            <a:t>Управление ремонтами</a:t>
          </a:r>
        </a:p>
      </dgm:t>
    </dgm:pt>
    <dgm:pt modelId="{BB272439-A7AE-4AD2-8162-1450EE9ABE01}" type="parTrans" cxnId="{560BEFF1-A0A9-4543-B18A-AABDCD065F3F}">
      <dgm:prSet/>
      <dgm:spPr/>
      <dgm:t>
        <a:bodyPr/>
        <a:lstStyle/>
        <a:p>
          <a:endParaRPr lang="ru-RU"/>
        </a:p>
      </dgm:t>
    </dgm:pt>
    <dgm:pt modelId="{DD97B6FE-F724-430F-BA08-4FC5D4C50EDE}" type="sibTrans" cxnId="{560BEFF1-A0A9-4543-B18A-AABDCD065F3F}">
      <dgm:prSet/>
      <dgm:spPr/>
      <dgm:t>
        <a:bodyPr/>
        <a:lstStyle/>
        <a:p>
          <a:endParaRPr lang="ru-RU"/>
        </a:p>
      </dgm:t>
    </dgm:pt>
    <dgm:pt modelId="{1DE3B75E-7214-40DA-BF4B-3B9FD898D1D2}">
      <dgm:prSet phldrT="[Текст]"/>
      <dgm:spPr/>
      <dgm:t>
        <a:bodyPr anchor="ctr"/>
        <a:lstStyle/>
        <a:p>
          <a:r>
            <a:rPr lang="ru-RU" dirty="0"/>
            <a:t>Склад</a:t>
          </a:r>
        </a:p>
      </dgm:t>
    </dgm:pt>
    <dgm:pt modelId="{745847D8-250D-4260-98B2-07F37F113A5B}" type="parTrans" cxnId="{D4B34666-EBDF-469C-8B31-903993D0E0BF}">
      <dgm:prSet/>
      <dgm:spPr/>
      <dgm:t>
        <a:bodyPr/>
        <a:lstStyle/>
        <a:p>
          <a:endParaRPr lang="ru-RU"/>
        </a:p>
      </dgm:t>
    </dgm:pt>
    <dgm:pt modelId="{62AC9A22-F868-4BDB-B579-50B4DAF068D7}" type="sibTrans" cxnId="{D4B34666-EBDF-469C-8B31-903993D0E0BF}">
      <dgm:prSet/>
      <dgm:spPr/>
      <dgm:t>
        <a:bodyPr/>
        <a:lstStyle/>
        <a:p>
          <a:endParaRPr lang="ru-RU"/>
        </a:p>
      </dgm:t>
    </dgm:pt>
    <dgm:pt modelId="{8683FC8D-E337-4BDD-8BA0-CF4869F1DFE5}">
      <dgm:prSet phldrT="[Текст]"/>
      <dgm:spPr/>
      <dgm:t>
        <a:bodyPr anchor="ctr"/>
        <a:lstStyle/>
        <a:p>
          <a:r>
            <a:rPr lang="ru-RU" dirty="0"/>
            <a:t>Финансовый учет</a:t>
          </a:r>
        </a:p>
      </dgm:t>
    </dgm:pt>
    <dgm:pt modelId="{FEC9547F-D590-41B6-B637-ED6F5927436D}" type="parTrans" cxnId="{AD990DAB-0731-4DDB-B129-F907D9283726}">
      <dgm:prSet/>
      <dgm:spPr/>
      <dgm:t>
        <a:bodyPr/>
        <a:lstStyle/>
        <a:p>
          <a:endParaRPr lang="ru-RU"/>
        </a:p>
      </dgm:t>
    </dgm:pt>
    <dgm:pt modelId="{0DD3F148-1CC3-442D-BA70-4BEF27568AB2}" type="sibTrans" cxnId="{AD990DAB-0731-4DDB-B129-F907D9283726}">
      <dgm:prSet/>
      <dgm:spPr/>
      <dgm:t>
        <a:bodyPr/>
        <a:lstStyle/>
        <a:p>
          <a:endParaRPr lang="ru-RU"/>
        </a:p>
      </dgm:t>
    </dgm:pt>
    <dgm:pt modelId="{2BC89B6A-7F97-4666-A9A1-58AE5A048276}">
      <dgm:prSet phldrT="[Текст]"/>
      <dgm:spPr/>
      <dgm:t>
        <a:bodyPr anchor="ctr"/>
        <a:lstStyle/>
        <a:p>
          <a:r>
            <a:rPr lang="ru-RU" dirty="0"/>
            <a:t>Регл. учет и отчётность</a:t>
          </a:r>
        </a:p>
      </dgm:t>
    </dgm:pt>
    <dgm:pt modelId="{D1671158-B5CE-4428-B875-F3296786F66D}" type="parTrans" cxnId="{AA24E04B-B31F-4C43-87CD-E34FDB0B9864}">
      <dgm:prSet/>
      <dgm:spPr/>
      <dgm:t>
        <a:bodyPr/>
        <a:lstStyle/>
        <a:p>
          <a:endParaRPr lang="ru-RU"/>
        </a:p>
      </dgm:t>
    </dgm:pt>
    <dgm:pt modelId="{FF03ADE3-8E5C-44E1-A98D-407121ACFF34}" type="sibTrans" cxnId="{AA24E04B-B31F-4C43-87CD-E34FDB0B9864}">
      <dgm:prSet/>
      <dgm:spPr/>
      <dgm:t>
        <a:bodyPr/>
        <a:lstStyle/>
        <a:p>
          <a:endParaRPr lang="ru-RU"/>
        </a:p>
      </dgm:t>
    </dgm:pt>
    <dgm:pt modelId="{0D904D55-84E4-42AE-AA60-B2604FE76859}">
      <dgm:prSet phldrT="[Текст]"/>
      <dgm:spPr/>
      <dgm:t>
        <a:bodyPr anchor="ctr"/>
        <a:lstStyle/>
        <a:p>
          <a:r>
            <a:rPr lang="ru-RU" dirty="0"/>
            <a:t>Казначейство</a:t>
          </a:r>
        </a:p>
      </dgm:t>
    </dgm:pt>
    <dgm:pt modelId="{3F68672B-0A9D-4ADB-8C78-080654FB755F}" type="parTrans" cxnId="{E210615B-30E0-412A-B1F0-D8DF5291E4A2}">
      <dgm:prSet/>
      <dgm:spPr/>
      <dgm:t>
        <a:bodyPr/>
        <a:lstStyle/>
        <a:p>
          <a:endParaRPr lang="ru-RU"/>
        </a:p>
      </dgm:t>
    </dgm:pt>
    <dgm:pt modelId="{A81FCC21-407B-4780-9AA9-0A8F25436C46}" type="sibTrans" cxnId="{E210615B-30E0-412A-B1F0-D8DF5291E4A2}">
      <dgm:prSet/>
      <dgm:spPr/>
      <dgm:t>
        <a:bodyPr/>
        <a:lstStyle/>
        <a:p>
          <a:endParaRPr lang="ru-RU"/>
        </a:p>
      </dgm:t>
    </dgm:pt>
    <dgm:pt modelId="{56AB1000-EC23-4910-9D78-83920A0E359F}">
      <dgm:prSet phldrT="[Текст]"/>
      <dgm:spPr/>
      <dgm:t>
        <a:bodyPr anchor="ctr"/>
        <a:lstStyle/>
        <a:p>
          <a:r>
            <a:rPr lang="ru-RU" dirty="0"/>
            <a:t>Планирование</a:t>
          </a:r>
        </a:p>
      </dgm:t>
    </dgm:pt>
    <dgm:pt modelId="{F58996EC-24F7-49E3-ABC1-944F70403090}" type="parTrans" cxnId="{7654F0C4-5DAE-4CBD-AB0F-61359F6AB210}">
      <dgm:prSet/>
      <dgm:spPr/>
      <dgm:t>
        <a:bodyPr/>
        <a:lstStyle/>
        <a:p>
          <a:endParaRPr lang="ru-RU"/>
        </a:p>
      </dgm:t>
    </dgm:pt>
    <dgm:pt modelId="{6FA08AF8-C30E-46FD-B761-3F3F7830C452}" type="sibTrans" cxnId="{7654F0C4-5DAE-4CBD-AB0F-61359F6AB210}">
      <dgm:prSet/>
      <dgm:spPr/>
      <dgm:t>
        <a:bodyPr/>
        <a:lstStyle/>
        <a:p>
          <a:endParaRPr lang="ru-RU"/>
        </a:p>
      </dgm:t>
    </dgm:pt>
    <dgm:pt modelId="{2868523D-7128-44B8-BBFC-EFEBE0750C62}">
      <dgm:prSet phldrT="[Текст]"/>
      <dgm:spPr/>
      <dgm:t>
        <a:bodyPr anchor="ctr"/>
        <a:lstStyle/>
        <a:p>
          <a:r>
            <a:rPr lang="ru-RU" dirty="0"/>
            <a:t>Бюджетирование</a:t>
          </a:r>
        </a:p>
      </dgm:t>
    </dgm:pt>
    <dgm:pt modelId="{D666652D-4BAB-45BB-AE74-0529371F9700}" type="parTrans" cxnId="{A8F32305-BC3F-4B11-9645-92E4C202058B}">
      <dgm:prSet/>
      <dgm:spPr/>
      <dgm:t>
        <a:bodyPr/>
        <a:lstStyle/>
        <a:p>
          <a:endParaRPr lang="ru-RU"/>
        </a:p>
      </dgm:t>
    </dgm:pt>
    <dgm:pt modelId="{8DA22B9D-FB9A-4D9F-AA87-B73780224A13}" type="sibTrans" cxnId="{A8F32305-BC3F-4B11-9645-92E4C202058B}">
      <dgm:prSet/>
      <dgm:spPr/>
      <dgm:t>
        <a:bodyPr/>
        <a:lstStyle/>
        <a:p>
          <a:endParaRPr lang="ru-RU"/>
        </a:p>
      </dgm:t>
    </dgm:pt>
    <dgm:pt modelId="{2BA2BADC-3F7D-4AC2-873A-40F0557A688B}">
      <dgm:prSet phldrT="[Текст]"/>
      <dgm:spPr/>
      <dgm:t>
        <a:bodyPr anchor="ctr"/>
        <a:lstStyle/>
        <a:p>
          <a:r>
            <a:rPr lang="ru-RU" dirty="0"/>
            <a:t>Монитор целевых показателей</a:t>
          </a:r>
        </a:p>
      </dgm:t>
    </dgm:pt>
    <dgm:pt modelId="{CB6AC873-40FD-4D99-95DA-5F437C65F3EB}" type="parTrans" cxnId="{EB19663B-8A68-488B-A2E2-A1A69F0E39EB}">
      <dgm:prSet/>
      <dgm:spPr/>
      <dgm:t>
        <a:bodyPr/>
        <a:lstStyle/>
        <a:p>
          <a:endParaRPr lang="ru-RU"/>
        </a:p>
      </dgm:t>
    </dgm:pt>
    <dgm:pt modelId="{7B0F67CA-655E-414A-851F-8B7EC659BC86}" type="sibTrans" cxnId="{EB19663B-8A68-488B-A2E2-A1A69F0E39EB}">
      <dgm:prSet/>
      <dgm:spPr/>
      <dgm:t>
        <a:bodyPr/>
        <a:lstStyle/>
        <a:p>
          <a:endParaRPr lang="ru-RU"/>
        </a:p>
      </dgm:t>
    </dgm:pt>
    <dgm:pt modelId="{5E97580D-9ADC-4124-8ED4-95521DBE087A}" type="pres">
      <dgm:prSet presAssocID="{71CD6A67-3724-4809-B981-57620AA966AC}" presName="Name0" presStyleCnt="0">
        <dgm:presLayoutVars>
          <dgm:dir/>
          <dgm:animLvl val="lvl"/>
          <dgm:resizeHandles/>
        </dgm:presLayoutVars>
      </dgm:prSet>
      <dgm:spPr/>
    </dgm:pt>
    <dgm:pt modelId="{67AAAA17-6BDE-49C2-BE61-C620092630C3}" type="pres">
      <dgm:prSet presAssocID="{FC553A3B-570E-41A7-8B5C-CEDA2147050D}" presName="linNode" presStyleCnt="0"/>
      <dgm:spPr/>
    </dgm:pt>
    <dgm:pt modelId="{216EF517-32FB-442D-8E83-1A1677417CD2}" type="pres">
      <dgm:prSet presAssocID="{FC553A3B-570E-41A7-8B5C-CEDA2147050D}" presName="parentShp" presStyleLbl="node1" presStyleIdx="0" presStyleCnt="2">
        <dgm:presLayoutVars>
          <dgm:bulletEnabled val="1"/>
        </dgm:presLayoutVars>
      </dgm:prSet>
      <dgm:spPr/>
    </dgm:pt>
    <dgm:pt modelId="{517EB567-BE6B-4601-B490-050F5EF22847}" type="pres">
      <dgm:prSet presAssocID="{FC553A3B-570E-41A7-8B5C-CEDA2147050D}" presName="childShp" presStyleLbl="bgAccFollowNode1" presStyleIdx="0" presStyleCnt="2">
        <dgm:presLayoutVars>
          <dgm:bulletEnabled val="1"/>
        </dgm:presLayoutVars>
      </dgm:prSet>
      <dgm:spPr/>
    </dgm:pt>
    <dgm:pt modelId="{0DDE8E9A-6599-41AC-B711-A74D19AE75EF}" type="pres">
      <dgm:prSet presAssocID="{16495CB4-D9B5-4130-B893-FF9F6D9769EA}" presName="spacing" presStyleCnt="0"/>
      <dgm:spPr/>
    </dgm:pt>
    <dgm:pt modelId="{A9F7D786-3435-4F3A-B3CD-D6930CE723AA}" type="pres">
      <dgm:prSet presAssocID="{0FBA4CBB-ACCE-40E6-804B-6AA6E69937BE}" presName="linNode" presStyleCnt="0"/>
      <dgm:spPr/>
    </dgm:pt>
    <dgm:pt modelId="{5E68B50F-8D8A-4328-87C1-2B604C18C23D}" type="pres">
      <dgm:prSet presAssocID="{0FBA4CBB-ACCE-40E6-804B-6AA6E69937BE}" presName="parentShp" presStyleLbl="node1" presStyleIdx="1" presStyleCnt="2">
        <dgm:presLayoutVars>
          <dgm:bulletEnabled val="1"/>
        </dgm:presLayoutVars>
      </dgm:prSet>
      <dgm:spPr/>
    </dgm:pt>
    <dgm:pt modelId="{8A20C718-EFAD-491A-8778-2A02888317B4}" type="pres">
      <dgm:prSet presAssocID="{0FBA4CBB-ACCE-40E6-804B-6AA6E69937BE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56019B1-8EB3-4E55-A991-9B3DFA063863}" srcId="{FC553A3B-570E-41A7-8B5C-CEDA2147050D}" destId="{22A73B7E-E069-4DFB-A7F0-49F11165675C}" srcOrd="0" destOrd="0" parTransId="{ACD6430C-1C31-47C4-8944-89ED5A735CBE}" sibTransId="{CF6126E8-06B7-4147-986B-2A4070EA1DEE}"/>
    <dgm:cxn modelId="{9C4A3E2D-F920-4D96-AAAF-AEE443D13357}" type="presOf" srcId="{2BA2BADC-3F7D-4AC2-873A-40F0557A688B}" destId="{517EB567-BE6B-4601-B490-050F5EF22847}" srcOrd="0" destOrd="7" presId="urn:microsoft.com/office/officeart/2005/8/layout/vList6"/>
    <dgm:cxn modelId="{E210615B-30E0-412A-B1F0-D8DF5291E4A2}" srcId="{FC553A3B-570E-41A7-8B5C-CEDA2147050D}" destId="{0D904D55-84E4-42AE-AA60-B2604FE76859}" srcOrd="4" destOrd="0" parTransId="{3F68672B-0A9D-4ADB-8C78-080654FB755F}" sibTransId="{A81FCC21-407B-4780-9AA9-0A8F25436C46}"/>
    <dgm:cxn modelId="{AA24E04B-B31F-4C43-87CD-E34FDB0B9864}" srcId="{FC553A3B-570E-41A7-8B5C-CEDA2147050D}" destId="{2BC89B6A-7F97-4666-A9A1-58AE5A048276}" srcOrd="2" destOrd="0" parTransId="{D1671158-B5CE-4428-B875-F3296786F66D}" sibTransId="{FF03ADE3-8E5C-44E1-A98D-407121ACFF34}"/>
    <dgm:cxn modelId="{8300C674-96AC-4098-820A-2347CDF70FB8}" type="presOf" srcId="{8683FC8D-E337-4BDD-8BA0-CF4869F1DFE5}" destId="{517EB567-BE6B-4601-B490-050F5EF22847}" srcOrd="0" destOrd="3" presId="urn:microsoft.com/office/officeart/2005/8/layout/vList6"/>
    <dgm:cxn modelId="{043C31C6-0EA0-4BC8-8C33-D39661451BE3}" srcId="{71CD6A67-3724-4809-B981-57620AA966AC}" destId="{0FBA4CBB-ACCE-40E6-804B-6AA6E69937BE}" srcOrd="1" destOrd="0" parTransId="{6D12C3BD-8761-43D5-8962-2F4A2AABE5E0}" sibTransId="{1AFE8317-98DA-48A5-965D-5F2787120443}"/>
    <dgm:cxn modelId="{EB19663B-8A68-488B-A2E2-A1A69F0E39EB}" srcId="{FC553A3B-570E-41A7-8B5C-CEDA2147050D}" destId="{2BA2BADC-3F7D-4AC2-873A-40F0557A688B}" srcOrd="7" destOrd="0" parTransId="{CB6AC873-40FD-4D99-95DA-5F437C65F3EB}" sibTransId="{7B0F67CA-655E-414A-851F-8B7EC659BC86}"/>
    <dgm:cxn modelId="{7654F0C4-5DAE-4CBD-AB0F-61359F6AB210}" srcId="{FC553A3B-570E-41A7-8B5C-CEDA2147050D}" destId="{56AB1000-EC23-4910-9D78-83920A0E359F}" srcOrd="5" destOrd="0" parTransId="{F58996EC-24F7-49E3-ABC1-944F70403090}" sibTransId="{6FA08AF8-C30E-46FD-B761-3F3F7830C452}"/>
    <dgm:cxn modelId="{F00E9191-6F3F-4F07-A475-9E3DD91C8815}" srcId="{71CD6A67-3724-4809-B981-57620AA966AC}" destId="{FC553A3B-570E-41A7-8B5C-CEDA2147050D}" srcOrd="0" destOrd="0" parTransId="{89978015-648F-469E-B657-4D5708357B9B}" sibTransId="{16495CB4-D9B5-4130-B893-FF9F6D9769EA}"/>
    <dgm:cxn modelId="{D4B34666-EBDF-469C-8B31-903993D0E0BF}" srcId="{FC553A3B-570E-41A7-8B5C-CEDA2147050D}" destId="{1DE3B75E-7214-40DA-BF4B-3B9FD898D1D2}" srcOrd="1" destOrd="0" parTransId="{745847D8-250D-4260-98B2-07F37F113A5B}" sibTransId="{62AC9A22-F868-4BDB-B579-50B4DAF068D7}"/>
    <dgm:cxn modelId="{09E37667-F418-4B99-ABBB-B4D20B271ABA}" type="presOf" srcId="{0D904D55-84E4-42AE-AA60-B2604FE76859}" destId="{517EB567-BE6B-4601-B490-050F5EF22847}" srcOrd="0" destOrd="4" presId="urn:microsoft.com/office/officeart/2005/8/layout/vList6"/>
    <dgm:cxn modelId="{E4876C35-6136-4DC6-A97C-FD1664C6DA98}" srcId="{0FBA4CBB-ACCE-40E6-804B-6AA6E69937BE}" destId="{4A4950BE-AFE6-4564-9F29-5B61C95F3D7A}" srcOrd="2" destOrd="0" parTransId="{02C38325-171B-47D5-AB76-42B87A2B350D}" sibTransId="{56F116C8-E0F7-4DCE-A551-C8390D3503EF}"/>
    <dgm:cxn modelId="{02023B8E-1AD6-4CAB-926D-70672B3C8F5E}" type="presOf" srcId="{16A80D4C-F331-4A8E-8364-4254D93F43F4}" destId="{8A20C718-EFAD-491A-8778-2A02888317B4}" srcOrd="0" destOrd="0" presId="urn:microsoft.com/office/officeart/2005/8/layout/vList6"/>
    <dgm:cxn modelId="{AD990DAB-0731-4DDB-B129-F907D9283726}" srcId="{FC553A3B-570E-41A7-8B5C-CEDA2147050D}" destId="{8683FC8D-E337-4BDD-8BA0-CF4869F1DFE5}" srcOrd="3" destOrd="0" parTransId="{FEC9547F-D590-41B6-B637-ED6F5927436D}" sibTransId="{0DD3F148-1CC3-442D-BA70-4BEF27568AB2}"/>
    <dgm:cxn modelId="{6A1875EA-3E59-4DDB-BF73-41DB358C4697}" type="presOf" srcId="{2868523D-7128-44B8-BBFC-EFEBE0750C62}" destId="{517EB567-BE6B-4601-B490-050F5EF22847}" srcOrd="0" destOrd="6" presId="urn:microsoft.com/office/officeart/2005/8/layout/vList6"/>
    <dgm:cxn modelId="{7BFD7F4C-EC80-45F1-9889-70678294E227}" type="presOf" srcId="{FC553A3B-570E-41A7-8B5C-CEDA2147050D}" destId="{216EF517-32FB-442D-8E83-1A1677417CD2}" srcOrd="0" destOrd="0" presId="urn:microsoft.com/office/officeart/2005/8/layout/vList6"/>
    <dgm:cxn modelId="{560BEFF1-A0A9-4543-B18A-AABDCD065F3F}" srcId="{0FBA4CBB-ACCE-40E6-804B-6AA6E69937BE}" destId="{5E6BC4B8-9923-4C31-B605-1F01B0F35E7A}" srcOrd="1" destOrd="0" parTransId="{BB272439-A7AE-4AD2-8162-1450EE9ABE01}" sibTransId="{DD97B6FE-F724-430F-BA08-4FC5D4C50EDE}"/>
    <dgm:cxn modelId="{86D42A49-0A00-4B6E-872B-F9C901CADE84}" type="presOf" srcId="{5E6BC4B8-9923-4C31-B605-1F01B0F35E7A}" destId="{8A20C718-EFAD-491A-8778-2A02888317B4}" srcOrd="0" destOrd="1" presId="urn:microsoft.com/office/officeart/2005/8/layout/vList6"/>
    <dgm:cxn modelId="{69BD3529-F584-4D55-AC2F-BC20ACA95F01}" type="presOf" srcId="{2BC89B6A-7F97-4666-A9A1-58AE5A048276}" destId="{517EB567-BE6B-4601-B490-050F5EF22847}" srcOrd="0" destOrd="2" presId="urn:microsoft.com/office/officeart/2005/8/layout/vList6"/>
    <dgm:cxn modelId="{EFC5A96E-96F7-49D1-ABB2-6F04E4FE8E6A}" type="presOf" srcId="{0FBA4CBB-ACCE-40E6-804B-6AA6E69937BE}" destId="{5E68B50F-8D8A-4328-87C1-2B604C18C23D}" srcOrd="0" destOrd="0" presId="urn:microsoft.com/office/officeart/2005/8/layout/vList6"/>
    <dgm:cxn modelId="{0AF06882-5F92-4266-8545-61805E3A369B}" srcId="{0FBA4CBB-ACCE-40E6-804B-6AA6E69937BE}" destId="{16A80D4C-F331-4A8E-8364-4254D93F43F4}" srcOrd="0" destOrd="0" parTransId="{FE67CCB7-1719-472E-AFDA-057F3EB83C20}" sibTransId="{8A4A43AE-47F2-4114-A8AE-52DFF9A6BDB5}"/>
    <dgm:cxn modelId="{9BFB5F43-F8AB-4FC5-B54B-02B088C0C57F}" type="presOf" srcId="{56AB1000-EC23-4910-9D78-83920A0E359F}" destId="{517EB567-BE6B-4601-B490-050F5EF22847}" srcOrd="0" destOrd="5" presId="urn:microsoft.com/office/officeart/2005/8/layout/vList6"/>
    <dgm:cxn modelId="{FB60A60C-9E25-42BE-82F8-703844E0AA64}" type="presOf" srcId="{22A73B7E-E069-4DFB-A7F0-49F11165675C}" destId="{517EB567-BE6B-4601-B490-050F5EF22847}" srcOrd="0" destOrd="0" presId="urn:microsoft.com/office/officeart/2005/8/layout/vList6"/>
    <dgm:cxn modelId="{B4E345BC-0467-4B0D-8D74-00630DD22A3F}" type="presOf" srcId="{4A4950BE-AFE6-4564-9F29-5B61C95F3D7A}" destId="{8A20C718-EFAD-491A-8778-2A02888317B4}" srcOrd="0" destOrd="2" presId="urn:microsoft.com/office/officeart/2005/8/layout/vList6"/>
    <dgm:cxn modelId="{A8F32305-BC3F-4B11-9645-92E4C202058B}" srcId="{FC553A3B-570E-41A7-8B5C-CEDA2147050D}" destId="{2868523D-7128-44B8-BBFC-EFEBE0750C62}" srcOrd="6" destOrd="0" parTransId="{D666652D-4BAB-45BB-AE74-0529371F9700}" sibTransId="{8DA22B9D-FB9A-4D9F-AA87-B73780224A13}"/>
    <dgm:cxn modelId="{F9898A54-8368-402C-8F79-AB1B613807D4}" type="presOf" srcId="{1DE3B75E-7214-40DA-BF4B-3B9FD898D1D2}" destId="{517EB567-BE6B-4601-B490-050F5EF22847}" srcOrd="0" destOrd="1" presId="urn:microsoft.com/office/officeart/2005/8/layout/vList6"/>
    <dgm:cxn modelId="{15955ADF-F87A-486F-ABFC-30A228C8FA87}" type="presOf" srcId="{71CD6A67-3724-4809-B981-57620AA966AC}" destId="{5E97580D-9ADC-4124-8ED4-95521DBE087A}" srcOrd="0" destOrd="0" presId="urn:microsoft.com/office/officeart/2005/8/layout/vList6"/>
    <dgm:cxn modelId="{221C7C63-AD39-4F61-BEC1-B5EC3F2DE16A}" type="presParOf" srcId="{5E97580D-9ADC-4124-8ED4-95521DBE087A}" destId="{67AAAA17-6BDE-49C2-BE61-C620092630C3}" srcOrd="0" destOrd="0" presId="urn:microsoft.com/office/officeart/2005/8/layout/vList6"/>
    <dgm:cxn modelId="{352AAC78-8436-475A-BAC1-3B8F89F0F18F}" type="presParOf" srcId="{67AAAA17-6BDE-49C2-BE61-C620092630C3}" destId="{216EF517-32FB-442D-8E83-1A1677417CD2}" srcOrd="0" destOrd="0" presId="urn:microsoft.com/office/officeart/2005/8/layout/vList6"/>
    <dgm:cxn modelId="{13762059-A200-4443-A140-1BC57F2CED7D}" type="presParOf" srcId="{67AAAA17-6BDE-49C2-BE61-C620092630C3}" destId="{517EB567-BE6B-4601-B490-050F5EF22847}" srcOrd="1" destOrd="0" presId="urn:microsoft.com/office/officeart/2005/8/layout/vList6"/>
    <dgm:cxn modelId="{12D2D427-95DD-4BAD-BAE2-F2EC45F1592B}" type="presParOf" srcId="{5E97580D-9ADC-4124-8ED4-95521DBE087A}" destId="{0DDE8E9A-6599-41AC-B711-A74D19AE75EF}" srcOrd="1" destOrd="0" presId="urn:microsoft.com/office/officeart/2005/8/layout/vList6"/>
    <dgm:cxn modelId="{4E401E03-6CE6-46F5-87B9-B0988C79B6C0}" type="presParOf" srcId="{5E97580D-9ADC-4124-8ED4-95521DBE087A}" destId="{A9F7D786-3435-4F3A-B3CD-D6930CE723AA}" srcOrd="2" destOrd="0" presId="urn:microsoft.com/office/officeart/2005/8/layout/vList6"/>
    <dgm:cxn modelId="{D5F9E2A4-279F-48B1-82FD-BCC52152B118}" type="presParOf" srcId="{A9F7D786-3435-4F3A-B3CD-D6930CE723AA}" destId="{5E68B50F-8D8A-4328-87C1-2B604C18C23D}" srcOrd="0" destOrd="0" presId="urn:microsoft.com/office/officeart/2005/8/layout/vList6"/>
    <dgm:cxn modelId="{D84A5CCE-6D64-4CA1-9ADD-E513F43B4683}" type="presParOf" srcId="{A9F7D786-3435-4F3A-B3CD-D6930CE723AA}" destId="{8A20C718-EFAD-491A-8778-2A02888317B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6FE97-0AA0-4B8D-9A81-937634586175}">
      <dsp:nvSpPr>
        <dsp:cNvPr id="0" name=""/>
        <dsp:cNvSpPr/>
      </dsp:nvSpPr>
      <dsp:spPr>
        <a:xfrm>
          <a:off x="0" y="3722992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A674E-4FFE-4235-94E2-EA6F77581A8A}">
      <dsp:nvSpPr>
        <dsp:cNvPr id="0" name=""/>
        <dsp:cNvSpPr/>
      </dsp:nvSpPr>
      <dsp:spPr>
        <a:xfrm>
          <a:off x="0" y="0"/>
          <a:ext cx="6912768" cy="3722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/>
            <a:t>Компания осуществляет грузоперевозки цемента по Южному и Северо-Кавказскому федеральным округам.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/>
            <a:t>Штат сотрудников 400 чел, в том числе 340 водителей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/>
            <a:t>Автоматизированных рабочих мест 37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/>
            <a:t>Автопарк состоит из 150 автопоездов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/>
            <a:t>Переход на 1С:</a:t>
          </a:r>
          <a:r>
            <a:rPr lang="en-US" sz="2000" b="0" kern="1200" dirty="0"/>
            <a:t>ERP </a:t>
          </a:r>
          <a:r>
            <a:rPr lang="ru-RU" sz="2000" b="0" kern="1200" dirty="0"/>
            <a:t>июль 2014г.</a:t>
          </a:r>
        </a:p>
      </dsp:txBody>
      <dsp:txXfrm>
        <a:off x="0" y="0"/>
        <a:ext cx="6912768" cy="3722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71C3F-C574-4CA0-B7BA-07BA777AC3BC}">
      <dsp:nvSpPr>
        <dsp:cNvPr id="0" name=""/>
        <dsp:cNvSpPr/>
      </dsp:nvSpPr>
      <dsp:spPr>
        <a:xfrm>
          <a:off x="107494" y="0"/>
          <a:ext cx="8929010" cy="463082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B9790-E189-4C9A-9774-70F2D231ACAB}">
      <dsp:nvSpPr>
        <dsp:cNvPr id="0" name=""/>
        <dsp:cNvSpPr/>
      </dsp:nvSpPr>
      <dsp:spPr>
        <a:xfrm>
          <a:off x="4576" y="1389247"/>
          <a:ext cx="2201167" cy="1852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1С: Управление автотранспортом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1С: ЗУП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1С:Бухгалтерия</a:t>
          </a:r>
        </a:p>
      </dsp:txBody>
      <dsp:txXfrm>
        <a:off x="94999" y="1479670"/>
        <a:ext cx="2020321" cy="1671483"/>
      </dsp:txXfrm>
    </dsp:sp>
    <dsp:sp modelId="{A9909960-D9A2-4EE3-A330-81E068AC1A16}">
      <dsp:nvSpPr>
        <dsp:cNvPr id="0" name=""/>
        <dsp:cNvSpPr/>
      </dsp:nvSpPr>
      <dsp:spPr>
        <a:xfrm>
          <a:off x="2315802" y="1389247"/>
          <a:ext cx="2201167" cy="1852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1С: Управление автотранспортом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1С:ЗУП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1С: </a:t>
          </a:r>
          <a:r>
            <a:rPr lang="en-US" sz="1400" kern="1200" dirty="0"/>
            <a:t>ERP</a:t>
          </a:r>
          <a:endParaRPr lang="ru-RU" sz="1400" kern="1200" dirty="0"/>
        </a:p>
      </dsp:txBody>
      <dsp:txXfrm>
        <a:off x="2406225" y="1479670"/>
        <a:ext cx="2020321" cy="1671483"/>
      </dsp:txXfrm>
    </dsp:sp>
    <dsp:sp modelId="{2EC7DB45-7A55-405C-895C-A6C6DE2AA15C}">
      <dsp:nvSpPr>
        <dsp:cNvPr id="0" name=""/>
        <dsp:cNvSpPr/>
      </dsp:nvSpPr>
      <dsp:spPr>
        <a:xfrm>
          <a:off x="4627029" y="1389247"/>
          <a:ext cx="2201167" cy="1852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1C</a:t>
          </a:r>
          <a:r>
            <a:rPr lang="ru-RU" sz="1400" kern="1200" dirty="0"/>
            <a:t>:</a:t>
          </a:r>
          <a:r>
            <a:rPr lang="en-US" sz="1400" kern="1200" dirty="0"/>
            <a:t> ERP </a:t>
          </a:r>
          <a:r>
            <a:rPr lang="ru-RU" sz="1400" kern="1200" dirty="0"/>
            <a:t>с собственным транспортным блоком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1С: ЗУП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1С: Документооборот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1С: Конструктор курсов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 </a:t>
          </a:r>
        </a:p>
      </dsp:txBody>
      <dsp:txXfrm>
        <a:off x="4717452" y="1479670"/>
        <a:ext cx="2020321" cy="1671483"/>
      </dsp:txXfrm>
    </dsp:sp>
    <dsp:sp modelId="{C4AD5E60-F918-4584-84F8-FB987C546418}">
      <dsp:nvSpPr>
        <dsp:cNvPr id="0" name=""/>
        <dsp:cNvSpPr/>
      </dsp:nvSpPr>
      <dsp:spPr>
        <a:xfrm>
          <a:off x="6938255" y="1389247"/>
          <a:ext cx="2201167" cy="1852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Цель</a:t>
          </a:r>
        </a:p>
      </dsp:txBody>
      <dsp:txXfrm>
        <a:off x="7028678" y="1479670"/>
        <a:ext cx="2020321" cy="1671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EB567-BE6B-4601-B490-050F5EF22847}">
      <dsp:nvSpPr>
        <dsp:cNvPr id="0" name=""/>
        <dsp:cNvSpPr/>
      </dsp:nvSpPr>
      <dsp:spPr>
        <a:xfrm>
          <a:off x="1456277" y="398"/>
          <a:ext cx="2184416" cy="15538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/>
            <a:t>Продажи и закупки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/>
            <a:t>Склад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/>
            <a:t>Регл. учет и отчётность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/>
            <a:t>Финансовый учет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/>
            <a:t>Казначейство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/>
            <a:t>Планирование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/>
            <a:t>Бюджетирование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/>
            <a:t>Монитор целевых показателей</a:t>
          </a:r>
        </a:p>
      </dsp:txBody>
      <dsp:txXfrm>
        <a:off x="1456277" y="194625"/>
        <a:ext cx="1601737" cy="1165359"/>
      </dsp:txXfrm>
    </dsp:sp>
    <dsp:sp modelId="{216EF517-32FB-442D-8E83-1A1677417CD2}">
      <dsp:nvSpPr>
        <dsp:cNvPr id="0" name=""/>
        <dsp:cNvSpPr/>
      </dsp:nvSpPr>
      <dsp:spPr>
        <a:xfrm>
          <a:off x="0" y="398"/>
          <a:ext cx="1456277" cy="1553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Типовое решение </a:t>
          </a:r>
        </a:p>
      </dsp:txBody>
      <dsp:txXfrm>
        <a:off x="71090" y="71488"/>
        <a:ext cx="1314097" cy="1411632"/>
      </dsp:txXfrm>
    </dsp:sp>
    <dsp:sp modelId="{8A20C718-EFAD-491A-8778-2A02888317B4}">
      <dsp:nvSpPr>
        <dsp:cNvPr id="0" name=""/>
        <dsp:cNvSpPr/>
      </dsp:nvSpPr>
      <dsp:spPr>
        <a:xfrm>
          <a:off x="1456277" y="1709592"/>
          <a:ext cx="2184416" cy="15538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/>
            <a:t>Управление транспортом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/>
            <a:t>Управление ремонтами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/>
            <a:t>Управление персоналом</a:t>
          </a:r>
        </a:p>
      </dsp:txBody>
      <dsp:txXfrm>
        <a:off x="1456277" y="1903819"/>
        <a:ext cx="1601737" cy="1165359"/>
      </dsp:txXfrm>
    </dsp:sp>
    <dsp:sp modelId="{5E68B50F-8D8A-4328-87C1-2B604C18C23D}">
      <dsp:nvSpPr>
        <dsp:cNvPr id="0" name=""/>
        <dsp:cNvSpPr/>
      </dsp:nvSpPr>
      <dsp:spPr>
        <a:xfrm>
          <a:off x="0" y="1709592"/>
          <a:ext cx="1456277" cy="1553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Собственные подсистемы</a:t>
          </a:r>
        </a:p>
      </dsp:txBody>
      <dsp:txXfrm>
        <a:off x="71090" y="1780682"/>
        <a:ext cx="1314097" cy="1411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Текст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c93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microsoft.com/office/2014/relationships/chartEx" Target="../charts/chartEx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20888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1243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ru-RU" sz="3200" b="1" dirty="0">
                <a:solidFill>
                  <a:srgbClr val="1243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МОНИТОР ЦЕЛЕВЫХ ПОКАЗАТЕЛЕЙ</a:t>
            </a:r>
            <a:endParaRPr lang="en-US" sz="3200" b="1" dirty="0">
              <a:solidFill>
                <a:srgbClr val="1243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r>
              <a:rPr lang="ru-RU" sz="2400" b="1" dirty="0">
                <a:solidFill>
                  <a:srgbClr val="1243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ПУЛЬС КОМПАНИИ В 1С</a:t>
            </a: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algn="ctr"/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29808" y="4221088"/>
            <a:ext cx="340263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100" dirty="0">
              <a:latin typeface="Palatino Linotype" panose="02040502050505030304" pitchFamily="18" charset="0"/>
            </a:endParaRPr>
          </a:p>
          <a:p>
            <a:pPr algn="r"/>
            <a:r>
              <a:rPr lang="ru-RU" sz="1100" dirty="0">
                <a:latin typeface="Palatino Linotype" panose="02040502050505030304" pitchFamily="18" charset="0"/>
              </a:rPr>
              <a:t> </a:t>
            </a:r>
            <a:r>
              <a:rPr lang="ru-RU" dirty="0">
                <a:latin typeface="Palatino Linotype" panose="02040502050505030304" pitchFamily="18" charset="0"/>
              </a:rPr>
              <a:t>Щербак Михаил</a:t>
            </a:r>
          </a:p>
          <a:p>
            <a:pPr algn="r"/>
            <a:r>
              <a:rPr lang="ru-RU" dirty="0">
                <a:latin typeface="Palatino Linotype" panose="02040502050505030304" pitchFamily="18" charset="0"/>
              </a:rPr>
              <a:t> Максиян Татьяна</a:t>
            </a:r>
          </a:p>
        </p:txBody>
      </p:sp>
    </p:spTree>
    <p:extLst>
      <p:ext uri="{BB962C8B-B14F-4D97-AF65-F5344CB8AC3E}">
        <p14:creationId xmlns:p14="http://schemas.microsoft.com/office/powerpoint/2010/main" val="2924522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3" y="973807"/>
            <a:ext cx="7029711" cy="2572992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3" y="2321722"/>
            <a:ext cx="6012160" cy="319412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85000"/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88" y="962379"/>
            <a:ext cx="8229600" cy="496558"/>
          </a:xfrm>
        </p:spPr>
        <p:txBody>
          <a:bodyPr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                     </a:t>
            </a:r>
            <a:r>
              <a:rPr lang="ru-RU" sz="2000" b="1" dirty="0">
                <a:solidFill>
                  <a:srgbClr val="12438B"/>
                </a:solidFill>
              </a:rPr>
              <a:t>Журналы и отчеты главного инженера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3" y="3546799"/>
            <a:ext cx="6156176" cy="262287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49588"/>
            <a:ext cx="3419871" cy="482008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94470"/>
            <a:ext cx="3744416" cy="27430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82" y="4149080"/>
            <a:ext cx="3455592" cy="199687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</p:spTree>
    <p:extLst>
      <p:ext uri="{BB962C8B-B14F-4D97-AF65-F5344CB8AC3E}">
        <p14:creationId xmlns:p14="http://schemas.microsoft.com/office/powerpoint/2010/main" val="395340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20863" cy="51339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432048"/>
          </a:xfrm>
        </p:spPr>
        <p:txBody>
          <a:bodyPr/>
          <a:lstStyle/>
          <a:p>
            <a:r>
              <a:rPr lang="ru-RU" sz="2000" b="1" dirty="0">
                <a:solidFill>
                  <a:srgbClr val="12438B"/>
                </a:solidFill>
              </a:rPr>
              <a:t>Монитор главного инженера</a:t>
            </a:r>
          </a:p>
        </p:txBody>
      </p:sp>
    </p:spTree>
    <p:extLst>
      <p:ext uri="{BB962C8B-B14F-4D97-AF65-F5344CB8AC3E}">
        <p14:creationId xmlns:p14="http://schemas.microsoft.com/office/powerpoint/2010/main" val="275509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854992"/>
            <a:ext cx="4565547" cy="419496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3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56336" y="1738781"/>
            <a:ext cx="4574327" cy="4194968"/>
          </a:xfrm>
        </p:spPr>
        <p:txBody>
          <a:bodyPr anchor="t">
            <a:normAutofit/>
          </a:bodyPr>
          <a:lstStyle/>
          <a:p>
            <a:r>
              <a:rPr lang="ru-RU" sz="1300" b="0" dirty="0"/>
              <a:t>В мониторе целевых показателей видны фактические данные за период и установленные целевые значения.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839620"/>
            <a:ext cx="4376715" cy="2217637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Заголовок 14"/>
          <p:cNvSpPr>
            <a:spLocks noGrp="1"/>
          </p:cNvSpPr>
          <p:nvPr>
            <p:ph type="body" idx="1"/>
          </p:nvPr>
        </p:nvSpPr>
        <p:spPr>
          <a:xfrm>
            <a:off x="0" y="1196752"/>
            <a:ext cx="9144000" cy="658240"/>
          </a:xfrm>
        </p:spPr>
        <p:txBody>
          <a:bodyPr>
            <a:normAutofit/>
          </a:bodyPr>
          <a:lstStyle/>
          <a:p>
            <a:pPr algn="just"/>
            <a:r>
              <a:rPr lang="ru-RU" sz="1200" b="0" dirty="0"/>
              <a:t>Для сравнения показателей текущего периода с прошлым, до такой же даты, в 1С: </a:t>
            </a:r>
            <a:r>
              <a:rPr lang="en-US" sz="1200" b="0" dirty="0"/>
              <a:t>ERP </a:t>
            </a:r>
            <a:r>
              <a:rPr lang="ru-RU" sz="1200" b="0" dirty="0"/>
              <a:t>предусмотрены отчеты только для анализа выручки. С помощью монитора целевых показателей можно настроить сравнение любого показателя. Например, проанализируем расходы по периодам с 01.10.15-10.12.15 и 01.01.16-10.03.16</a:t>
            </a:r>
          </a:p>
        </p:txBody>
      </p:sp>
      <p:sp>
        <p:nvSpPr>
          <p:cNvPr id="8" name="Заголовок 14"/>
          <p:cNvSpPr>
            <a:spLocks noGrp="1"/>
          </p:cNvSpPr>
          <p:nvPr>
            <p:ph type="title"/>
          </p:nvPr>
        </p:nvSpPr>
        <p:spPr>
          <a:xfrm>
            <a:off x="-1" y="908720"/>
            <a:ext cx="9144001" cy="360040"/>
          </a:xfrm>
        </p:spPr>
        <p:txBody>
          <a:bodyPr/>
          <a:lstStyle/>
          <a:p>
            <a:r>
              <a:rPr lang="ru-RU" sz="2000" b="1" dirty="0">
                <a:solidFill>
                  <a:srgbClr val="12438B"/>
                </a:solidFill>
              </a:rPr>
              <a:t>Сравнение текущего периода с прошлым, до такой же даты</a:t>
            </a:r>
            <a:endParaRPr lang="ru-RU" sz="2800" b="1" dirty="0">
              <a:solidFill>
                <a:srgbClr val="12438B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" y="3861048"/>
            <a:ext cx="4438287" cy="230512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06" y="3931341"/>
            <a:ext cx="4564645" cy="22348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extBox 8"/>
          <p:cNvSpPr txBox="1"/>
          <p:nvPr/>
        </p:nvSpPr>
        <p:spPr>
          <a:xfrm>
            <a:off x="2414951" y="2350906"/>
            <a:ext cx="2058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/>
              <a:t>Без монитора, формируем два отчета с одинаковым диапазоном дат или настраиваем отчет  в бюджетировании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48" y="2186243"/>
            <a:ext cx="4563289" cy="174509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TextBox 12"/>
          <p:cNvSpPr txBox="1"/>
          <p:nvPr/>
        </p:nvSpPr>
        <p:spPr>
          <a:xfrm>
            <a:off x="7156537" y="4237457"/>
            <a:ext cx="2058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/>
              <a:t>Настройка варианта анализа</a:t>
            </a:r>
          </a:p>
        </p:txBody>
      </p:sp>
    </p:spTree>
    <p:extLst>
      <p:ext uri="{BB962C8B-B14F-4D97-AF65-F5344CB8AC3E}">
        <p14:creationId xmlns:p14="http://schemas.microsoft.com/office/powerpoint/2010/main" val="4170406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" y="1196752"/>
            <a:ext cx="9144000" cy="4968552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47663" y="938539"/>
            <a:ext cx="7596337" cy="3603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>
                <a:solidFill>
                  <a:srgbClr val="12438B"/>
                </a:solidFill>
              </a:rPr>
              <a:t>Привязка необходимых отчетов к монитору целевых показателей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995936" y="4653136"/>
            <a:ext cx="1728192" cy="360040"/>
          </a:xfrm>
          <a:prstGeom prst="wedgeRoundRectCallout">
            <a:avLst>
              <a:gd name="adj1" fmla="val 46222"/>
              <a:gd name="adj2" fmla="val -27319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4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803" y="990549"/>
            <a:ext cx="9144000" cy="3603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12438B"/>
                </a:solidFill>
              </a:rPr>
              <a:t>Привязка необходимых отчетов к монитору целевых показателей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426"/>
            <a:ext cx="9151316" cy="30850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2113"/>
            <a:ext cx="9144000" cy="30031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427984" y="4574221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Отчеты формируются именно с теми </a:t>
            </a:r>
          </a:p>
          <a:p>
            <a:pPr algn="ctr"/>
            <a:r>
              <a:rPr lang="ru-RU" sz="1400" dirty="0"/>
              <a:t>настройками и периодами, которые установлены в </a:t>
            </a:r>
          </a:p>
          <a:p>
            <a:pPr algn="ctr"/>
            <a:r>
              <a:rPr lang="ru-RU" sz="1400" dirty="0"/>
              <a:t>Варианте анализа целевого показателя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427984" y="4508156"/>
            <a:ext cx="4248472" cy="870793"/>
          </a:xfrm>
          <a:prstGeom prst="wedgeRoundRectCallout">
            <a:avLst>
              <a:gd name="adj1" fmla="val -40779"/>
              <a:gd name="adj2" fmla="val -13326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156176" y="1988840"/>
            <a:ext cx="3011627" cy="1296144"/>
          </a:xfrm>
          <a:prstGeom prst="wedgeRoundRectCallout">
            <a:avLst>
              <a:gd name="adj1" fmla="val -66527"/>
              <a:gd name="adj2" fmla="val 4643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235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28" y="342900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2438B"/>
                </a:solidFill>
                <a:latin typeface="Palatino Linotype" panose="02040502050505030304" pitchFamily="18" charset="0"/>
              </a:rPr>
              <a:t>СПАСИБО ЗА ВНИМАНИЕ!</a:t>
            </a:r>
            <a:endParaRPr lang="en-US" sz="2000" b="1" dirty="0">
              <a:solidFill>
                <a:srgbClr val="12438B"/>
              </a:solidFill>
              <a:latin typeface="Palatino Linotype" panose="02040502050505030304" pitchFamily="18" charset="0"/>
            </a:endParaRPr>
          </a:p>
          <a:p>
            <a:pPr algn="ctr"/>
            <a:endParaRPr lang="en-US" sz="2000" b="1" dirty="0">
              <a:solidFill>
                <a:srgbClr val="12438B"/>
              </a:solidFill>
              <a:latin typeface="Palatino Linotype" panose="02040502050505030304" pitchFamily="18" charset="0"/>
            </a:endParaRPr>
          </a:p>
          <a:p>
            <a:pPr algn="ctr"/>
            <a:endParaRPr lang="en-US" sz="2000" b="1" dirty="0">
              <a:solidFill>
                <a:srgbClr val="12438B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sz="2000" dirty="0">
                <a:solidFill>
                  <a:srgbClr val="12438B"/>
                </a:solidFill>
                <a:latin typeface="Palatino Linotype" panose="02040502050505030304" pitchFamily="18" charset="0"/>
              </a:rPr>
              <a:t>admin@stc93.com</a:t>
            </a:r>
          </a:p>
          <a:p>
            <a:pPr algn="r"/>
            <a:r>
              <a:rPr lang="en-US" sz="2000" dirty="0">
                <a:solidFill>
                  <a:srgbClr val="12438B"/>
                </a:solidFill>
                <a:latin typeface="Palatino Linotype" panose="02040502050505030304" pitchFamily="18" charset="0"/>
              </a:rPr>
              <a:t>tmaxiyan@gmail.com</a:t>
            </a:r>
            <a:r>
              <a:rPr lang="ru-RU" sz="2000" dirty="0">
                <a:solidFill>
                  <a:srgbClr val="12438B"/>
                </a:solidFill>
                <a:latin typeface="Palatino Linotype" panose="02040502050505030304" pitchFamily="18" charset="0"/>
              </a:rPr>
              <a:t>  </a:t>
            </a:r>
            <a:endParaRPr lang="en-US" sz="2000" dirty="0">
              <a:solidFill>
                <a:srgbClr val="12438B"/>
              </a:solidFill>
              <a:latin typeface="Palatino Linotype" panose="02040502050505030304" pitchFamily="18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2974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952872"/>
            <a:ext cx="9144000" cy="476290"/>
          </a:xfrm>
        </p:spPr>
        <p:txBody>
          <a:bodyPr/>
          <a:lstStyle/>
          <a:p>
            <a:r>
              <a:rPr lang="ru-RU" sz="2800" b="1" dirty="0">
                <a:solidFill>
                  <a:srgbClr val="13448B"/>
                </a:solidFill>
              </a:rPr>
              <a:t>О КОМПАНИИ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4294967295"/>
                <p:extLst>
                  <p:ext uri="{D42A27DB-BD31-4B8C-83A1-F6EECF244321}">
                    <p14:modId xmlns:p14="http://schemas.microsoft.com/office/powerpoint/2010/main" val="3181092641"/>
                  </p:ext>
                </p:extLst>
              </p:nvPr>
            </p:nvGraphicFramePr>
            <p:xfrm>
              <a:off x="0" y="1452249"/>
              <a:ext cx="9144000" cy="47453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Объект 5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452249"/>
                <a:ext cx="9144000" cy="4745351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635038252"/>
              </p:ext>
            </p:extLst>
          </p:nvPr>
        </p:nvGraphicFramePr>
        <p:xfrm>
          <a:off x="827584" y="1938256"/>
          <a:ext cx="6912768" cy="3722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594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" y="1149485"/>
            <a:ext cx="7596336" cy="5062246"/>
          </a:xfrm>
          <a:prstGeom prst="rect">
            <a:avLst/>
          </a:prstGeom>
        </p:spPr>
      </p:pic>
      <p:sp>
        <p:nvSpPr>
          <p:cNvPr id="3" name="Заголовок 14"/>
          <p:cNvSpPr txBox="1">
            <a:spLocks/>
          </p:cNvSpPr>
          <p:nvPr/>
        </p:nvSpPr>
        <p:spPr>
          <a:xfrm>
            <a:off x="827584" y="503495"/>
            <a:ext cx="8229600" cy="4762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12438B"/>
                </a:solidFill>
              </a:rPr>
              <a:t>Схема работы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3941" y="2078238"/>
            <a:ext cx="792088" cy="276999"/>
          </a:xfrm>
          <a:prstGeom prst="rect">
            <a:avLst/>
          </a:prstGeom>
          <a:noFill/>
          <a:scene3d>
            <a:camera prst="perspectiveHeroicExtremeLeftFacing">
              <a:rot lat="487347" lon="2067641" rev="213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1200" b="1" dirty="0"/>
              <a:t>Клиент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313" y="3809084"/>
            <a:ext cx="1080120" cy="276999"/>
          </a:xfrm>
          <a:prstGeom prst="rect">
            <a:avLst/>
          </a:prstGeom>
          <a:noFill/>
          <a:scene3d>
            <a:camera prst="perspectiveHeroicExtremeLeftFacing" fov="2400000">
              <a:rot lat="0" lon="19341647" rev="201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1200" b="1" dirty="0"/>
              <a:t>Отправитель</a:t>
            </a:r>
          </a:p>
        </p:txBody>
      </p:sp>
      <p:cxnSp>
        <p:nvCxnSpPr>
          <p:cNvPr id="18" name="Прямая со стрелкой 17" descr="уекпцкп"/>
          <p:cNvCxnSpPr/>
          <p:nvPr/>
        </p:nvCxnSpPr>
        <p:spPr>
          <a:xfrm>
            <a:off x="1079807" y="3984055"/>
            <a:ext cx="1756240" cy="1340774"/>
          </a:xfrm>
          <a:prstGeom prst="straightConnector1">
            <a:avLst/>
          </a:prstGeom>
          <a:ln w="22225" cap="flat">
            <a:solidFill>
              <a:schemeClr val="tx2">
                <a:lumMod val="75000"/>
              </a:schemeClr>
            </a:solidFill>
            <a:prstDash val="sysDash"/>
            <a:bevel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 descr="уекпцкп"/>
          <p:cNvCxnSpPr/>
          <p:nvPr/>
        </p:nvCxnSpPr>
        <p:spPr>
          <a:xfrm flipH="1" flipV="1">
            <a:off x="1149304" y="3895104"/>
            <a:ext cx="4142776" cy="489141"/>
          </a:xfrm>
          <a:prstGeom prst="straightConnector1">
            <a:avLst/>
          </a:prstGeom>
          <a:ln w="22225" cap="flat">
            <a:solidFill>
              <a:schemeClr val="tx2">
                <a:lumMod val="75000"/>
              </a:schemeClr>
            </a:solidFill>
            <a:prstDash val="sysDash"/>
            <a:bevel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 descr="уекпцкп"/>
          <p:cNvCxnSpPr/>
          <p:nvPr/>
        </p:nvCxnSpPr>
        <p:spPr>
          <a:xfrm flipH="1">
            <a:off x="3140324" y="2433496"/>
            <a:ext cx="879731" cy="2689523"/>
          </a:xfrm>
          <a:prstGeom prst="straightConnector1">
            <a:avLst/>
          </a:prstGeom>
          <a:ln w="22225" cap="flat">
            <a:solidFill>
              <a:schemeClr val="tx2">
                <a:lumMod val="75000"/>
              </a:schemeClr>
            </a:solidFill>
            <a:prstDash val="sysDash"/>
            <a:bevel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 descr="уекпцкп"/>
          <p:cNvCxnSpPr/>
          <p:nvPr/>
        </p:nvCxnSpPr>
        <p:spPr>
          <a:xfrm flipV="1">
            <a:off x="3266064" y="2424237"/>
            <a:ext cx="864096" cy="2689524"/>
          </a:xfrm>
          <a:prstGeom prst="straightConnector1">
            <a:avLst/>
          </a:prstGeom>
          <a:ln w="22225" cap="flat">
            <a:solidFill>
              <a:schemeClr val="tx2">
                <a:lumMod val="75000"/>
              </a:schemeClr>
            </a:solidFill>
            <a:prstDash val="sysDash"/>
            <a:bevel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 descr="уекпцкп"/>
          <p:cNvCxnSpPr/>
          <p:nvPr/>
        </p:nvCxnSpPr>
        <p:spPr>
          <a:xfrm flipH="1" flipV="1">
            <a:off x="4474427" y="2355238"/>
            <a:ext cx="987095" cy="1652715"/>
          </a:xfrm>
          <a:prstGeom prst="straightConnector1">
            <a:avLst/>
          </a:prstGeom>
          <a:ln w="22225" cap="flat">
            <a:solidFill>
              <a:schemeClr val="tx2">
                <a:lumMod val="75000"/>
              </a:schemeClr>
            </a:solidFill>
            <a:prstDash val="sysDash"/>
            <a:bevel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 descr="уекпцкп"/>
          <p:cNvCxnSpPr/>
          <p:nvPr/>
        </p:nvCxnSpPr>
        <p:spPr>
          <a:xfrm flipV="1">
            <a:off x="3653941" y="4665918"/>
            <a:ext cx="1572341" cy="658912"/>
          </a:xfrm>
          <a:prstGeom prst="straightConnector1">
            <a:avLst/>
          </a:prstGeom>
          <a:ln w="22225" cap="flat">
            <a:solidFill>
              <a:schemeClr val="tx2">
                <a:lumMod val="75000"/>
              </a:schemeClr>
            </a:solidFill>
            <a:prstDash val="sysDash"/>
            <a:bevel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 descr="уекпцкп"/>
          <p:cNvCxnSpPr/>
          <p:nvPr/>
        </p:nvCxnSpPr>
        <p:spPr>
          <a:xfrm flipH="1">
            <a:off x="3592810" y="4815477"/>
            <a:ext cx="1607736" cy="691887"/>
          </a:xfrm>
          <a:prstGeom prst="straightConnector1">
            <a:avLst/>
          </a:prstGeom>
          <a:ln w="22225" cap="flat">
            <a:solidFill>
              <a:schemeClr val="tx2">
                <a:lumMod val="75000"/>
              </a:schemeClr>
            </a:solidFill>
            <a:prstDash val="sysDash"/>
            <a:bevel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 descr="уекпцкп"/>
          <p:cNvCxnSpPr/>
          <p:nvPr/>
        </p:nvCxnSpPr>
        <p:spPr>
          <a:xfrm flipH="1">
            <a:off x="3665838" y="5001260"/>
            <a:ext cx="1900856" cy="816650"/>
          </a:xfrm>
          <a:prstGeom prst="straightConnector1">
            <a:avLst/>
          </a:prstGeom>
          <a:ln w="22225" cap="flat">
            <a:solidFill>
              <a:schemeClr val="tx2">
                <a:lumMod val="75000"/>
              </a:schemeClr>
            </a:solidFill>
            <a:prstDash val="sysDash"/>
            <a:bevel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6670" y="4518221"/>
            <a:ext cx="2214068" cy="246221"/>
          </a:xfrm>
          <a:prstGeom prst="rect">
            <a:avLst/>
          </a:prstGeom>
          <a:noFill/>
          <a:scene3d>
            <a:camera prst="perspectiveHeroicExtremeLeftFacing">
              <a:rot lat="487347" lon="2067641" rev="196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1000" b="1" dirty="0"/>
              <a:t>4. данные о загрузке автоматически</a:t>
            </a:r>
          </a:p>
        </p:txBody>
      </p:sp>
      <p:sp>
        <p:nvSpPr>
          <p:cNvPr id="39" name="TextBox 38"/>
          <p:cNvSpPr txBox="1"/>
          <p:nvPr/>
        </p:nvSpPr>
        <p:spPr>
          <a:xfrm rot="402910">
            <a:off x="1882273" y="3724194"/>
            <a:ext cx="785793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1000" b="1" dirty="0"/>
              <a:t>3. загрузка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909300" y="3235148"/>
            <a:ext cx="1314784" cy="246221"/>
          </a:xfrm>
          <a:prstGeom prst="rect">
            <a:avLst/>
          </a:prstGeom>
          <a:noFill/>
          <a:scene3d>
            <a:camera prst="perspectiveHeroicExtremeLeftFacing">
              <a:rot lat="487347" lon="2067641" rev="456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1000" b="1" dirty="0"/>
              <a:t>1. Заказ по эл. почте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52518" y="3258994"/>
            <a:ext cx="2198038" cy="246221"/>
          </a:xfrm>
          <a:prstGeom prst="rect">
            <a:avLst/>
          </a:prstGeom>
          <a:noFill/>
          <a:scene3d>
            <a:camera prst="perspectiveHeroicExtremeLeftFacing" fov="4800000">
              <a:rot lat="487347" lon="2067641" rev="46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1000" b="1" dirty="0"/>
              <a:t>8. Отчет по эл. почте автоматически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05194" y="2989206"/>
            <a:ext cx="813043" cy="246221"/>
          </a:xfrm>
          <a:prstGeom prst="rect">
            <a:avLst/>
          </a:prstGeom>
          <a:noFill/>
          <a:scene3d>
            <a:camera prst="perspectiveHeroicExtremeLeftFacing" fov="4800000">
              <a:rot lat="487347" lon="2067641" rev="1854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1000" b="1" dirty="0"/>
              <a:t>5. доставка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19914" y="2023980"/>
            <a:ext cx="23425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/>
              <a:t>Данные в 1С меняются автоматически, логисты принимают минимальное участие в отслеживании статуса заказа. </a:t>
            </a:r>
          </a:p>
          <a:p>
            <a:pPr algn="just"/>
            <a:r>
              <a:rPr lang="ru-RU" sz="1000" dirty="0"/>
              <a:t>При назначении ТС водителю автоматически приходит </a:t>
            </a:r>
            <a:r>
              <a:rPr lang="en-US" sz="1000" dirty="0"/>
              <a:t>SMS </a:t>
            </a:r>
            <a:r>
              <a:rPr lang="ru-RU" sz="1000" dirty="0"/>
              <a:t>с данными доставки груза.</a:t>
            </a:r>
          </a:p>
          <a:p>
            <a:pPr algn="just"/>
            <a:r>
              <a:rPr lang="ru-RU" sz="1000" dirty="0"/>
              <a:t>При загрузке данные от грузополучателей принимаются через </a:t>
            </a:r>
            <a:r>
              <a:rPr lang="en-US" sz="1000" dirty="0"/>
              <a:t>web </a:t>
            </a:r>
            <a:r>
              <a:rPr lang="ru-RU" sz="1000" dirty="0"/>
              <a:t>сервис, который подняли на стороне 1С.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213321" y="4757359"/>
            <a:ext cx="2300630" cy="246221"/>
          </a:xfrm>
          <a:prstGeom prst="rect">
            <a:avLst/>
          </a:prstGeom>
          <a:noFill/>
          <a:scene3d>
            <a:camera prst="perspectiveHeroicExtremeLeftFacing">
              <a:rot lat="487347" lon="2067641" rev="16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1000" b="1" dirty="0"/>
              <a:t>2. Назначение ТС, </a:t>
            </a:r>
            <a:r>
              <a:rPr lang="en-US" sz="1000" b="1" dirty="0" err="1"/>
              <a:t>sms</a:t>
            </a:r>
            <a:r>
              <a:rPr lang="ru-RU" sz="1000" b="1" dirty="0"/>
              <a:t> автоматически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18267" y="5062437"/>
            <a:ext cx="1795684" cy="246221"/>
          </a:xfrm>
          <a:prstGeom prst="rect">
            <a:avLst/>
          </a:prstGeom>
          <a:noFill/>
          <a:scene3d>
            <a:camera prst="perspectiveHeroicExtremeLeftFacing">
              <a:rot lat="487347" lon="2067641" rev="16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1000" b="1" dirty="0"/>
              <a:t>6. выгрузка, </a:t>
            </a:r>
            <a:r>
              <a:rPr lang="en-US" sz="1000" b="1" dirty="0" err="1"/>
              <a:t>sms</a:t>
            </a:r>
            <a:r>
              <a:rPr lang="en-US" sz="1000" b="1" dirty="0"/>
              <a:t> </a:t>
            </a:r>
            <a:r>
              <a:rPr lang="ru-RU" sz="1000" b="1" dirty="0"/>
              <a:t>от водителя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718267" y="5305554"/>
            <a:ext cx="2291012" cy="246221"/>
          </a:xfrm>
          <a:prstGeom prst="rect">
            <a:avLst/>
          </a:prstGeom>
          <a:noFill/>
          <a:scene3d>
            <a:camera prst="perspectiveHeroicExtremeLeftFacing">
              <a:rot lat="487347" lon="2067641" rev="16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1000" b="1" dirty="0"/>
              <a:t>7. ТС свободно по данным навигации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096" y="4692289"/>
            <a:ext cx="2102190" cy="151944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423823" y="4580515"/>
            <a:ext cx="17427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/>
              <a:t>От водителей с помощью </a:t>
            </a:r>
            <a:r>
              <a:rPr lang="en-US" sz="1000" dirty="0"/>
              <a:t>SMS </a:t>
            </a:r>
            <a:r>
              <a:rPr lang="ru-RU" sz="1000" dirty="0"/>
              <a:t>поступают данные о выгрузке.</a:t>
            </a:r>
          </a:p>
          <a:p>
            <a:pPr algn="just"/>
            <a:r>
              <a:rPr lang="ru-RU" sz="1000" dirty="0"/>
              <a:t>При приближении ТС  к автобазе в радиусе 25 км. посредством навигации логист видит, что машина свободна, и ее можно назначать в следующий рейс.</a:t>
            </a:r>
          </a:p>
        </p:txBody>
      </p:sp>
    </p:spTree>
    <p:extLst>
      <p:ext uri="{BB962C8B-B14F-4D97-AF65-F5344CB8AC3E}">
        <p14:creationId xmlns:p14="http://schemas.microsoft.com/office/powerpoint/2010/main" val="381439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1121561"/>
            <a:ext cx="9144000" cy="726446"/>
          </a:xfrm>
        </p:spPr>
        <p:txBody>
          <a:bodyPr/>
          <a:lstStyle/>
          <a:p>
            <a:r>
              <a:rPr lang="ru-RU" sz="2800" b="1" dirty="0">
                <a:solidFill>
                  <a:srgbClr val="13448B"/>
                </a:solidFill>
              </a:rPr>
              <a:t>Этапы автоматизации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71181430"/>
              </p:ext>
            </p:extLst>
          </p:nvPr>
        </p:nvGraphicFramePr>
        <p:xfrm>
          <a:off x="0" y="1484784"/>
          <a:ext cx="9144000" cy="463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3122131"/>
            <a:ext cx="971600" cy="145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96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4"/>
          <p:cNvSpPr txBox="1">
            <a:spLocks/>
          </p:cNvSpPr>
          <p:nvPr/>
        </p:nvSpPr>
        <p:spPr>
          <a:xfrm>
            <a:off x="15590" y="690754"/>
            <a:ext cx="9128410" cy="4762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12438B"/>
                </a:solidFill>
              </a:rPr>
              <a:t>                  Опыт внедрения 1С:</a:t>
            </a:r>
            <a:r>
              <a:rPr lang="en-US" sz="2000" b="1" dirty="0">
                <a:solidFill>
                  <a:srgbClr val="12438B"/>
                </a:solidFill>
              </a:rPr>
              <a:t>ERP </a:t>
            </a:r>
            <a:endParaRPr lang="ru-RU" sz="2000" b="1" dirty="0">
              <a:solidFill>
                <a:srgbClr val="12438B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8382"/>
            <a:ext cx="3162782" cy="2585238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-3044" y="1025115"/>
            <a:ext cx="3188459" cy="2691917"/>
          </a:xfrm>
          <a:prstGeom prst="cloudCallout">
            <a:avLst>
              <a:gd name="adj1" fmla="val -10601"/>
              <a:gd name="adj2" fmla="val 62926"/>
            </a:avLst>
          </a:prstGeom>
          <a:solidFill>
            <a:schemeClr val="bg1">
              <a:alpha val="67000"/>
            </a:schemeClr>
          </a:solidFill>
          <a:ln>
            <a:solidFill>
              <a:srgbClr val="1243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Это же </a:t>
            </a:r>
            <a:r>
              <a:rPr lang="ru-RU" sz="1600" dirty="0" err="1">
                <a:solidFill>
                  <a:schemeClr val="tx1"/>
                </a:solidFill>
              </a:rPr>
              <a:t>Metropolis</a:t>
            </a:r>
            <a:r>
              <a:rPr lang="ru-RU" sz="1600" dirty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20 зданий, 18 линий автострады, 13 поездов и 1 000 автомобилей управляется одним оператором</a:t>
            </a:r>
          </a:p>
          <a:p>
            <a:pPr algn="ctr"/>
            <a:endParaRPr lang="ru-RU" sz="1000" dirty="0">
              <a:solidFill>
                <a:schemeClr val="tx1"/>
              </a:solidFill>
            </a:endParaRPr>
          </a:p>
          <a:p>
            <a:pPr algn="ctr"/>
            <a:endParaRPr lang="ru-RU" sz="1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388" y="1049852"/>
            <a:ext cx="4521948" cy="330643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02" y="3579306"/>
            <a:ext cx="4067945" cy="26111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TextBox 11"/>
          <p:cNvSpPr txBox="1"/>
          <p:nvPr/>
        </p:nvSpPr>
        <p:spPr>
          <a:xfrm>
            <a:off x="7642772" y="2193626"/>
            <a:ext cx="1306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Первые </a:t>
            </a:r>
          </a:p>
          <a:p>
            <a:pPr algn="ctr"/>
            <a:r>
              <a:rPr lang="ru-RU" dirty="0"/>
              <a:t>месяцы</a:t>
            </a:r>
          </a:p>
          <a:p>
            <a:pPr algn="ctr"/>
            <a:r>
              <a:rPr lang="ru-RU" dirty="0"/>
              <a:t> внедрения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7596336" y="2129989"/>
            <a:ext cx="1440160" cy="1082987"/>
          </a:xfrm>
          <a:prstGeom prst="wedgeRoundRectCallout">
            <a:avLst>
              <a:gd name="adj1" fmla="val -84477"/>
              <a:gd name="adj2" fmla="val -11849"/>
              <a:gd name="adj3" fmla="val 16667"/>
            </a:avLst>
          </a:prstGeom>
          <a:noFill/>
          <a:ln>
            <a:solidFill>
              <a:srgbClr val="1243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324309" y="4800781"/>
            <a:ext cx="1383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Временами </a:t>
            </a:r>
          </a:p>
          <a:p>
            <a:pPr algn="ctr"/>
            <a:r>
              <a:rPr lang="ru-RU" dirty="0"/>
              <a:t>бывало и </a:t>
            </a:r>
          </a:p>
          <a:p>
            <a:pPr algn="ctr"/>
            <a:r>
              <a:rPr lang="ru-RU" dirty="0"/>
              <a:t>так…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251009" y="4766221"/>
            <a:ext cx="1545496" cy="957890"/>
          </a:xfrm>
          <a:prstGeom prst="wedgeRoundRectCallout">
            <a:avLst>
              <a:gd name="adj1" fmla="val 70173"/>
              <a:gd name="adj2" fmla="val -12391"/>
              <a:gd name="adj3" fmla="val 16667"/>
            </a:avLst>
          </a:prstGeom>
          <a:noFill/>
          <a:ln>
            <a:solidFill>
              <a:srgbClr val="1243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6" y="2085240"/>
            <a:ext cx="2267676" cy="15870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298">
            <a:off x="112340" y="5541749"/>
            <a:ext cx="1359685" cy="33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7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22" y="2060848"/>
            <a:ext cx="3070929" cy="2448272"/>
          </a:xfrm>
          <a:ln>
            <a:noFill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4797" y="1128251"/>
            <a:ext cx="9144000" cy="46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12438B"/>
                </a:solidFill>
              </a:rPr>
              <a:t>Используемые подсистемы 1С:</a:t>
            </a:r>
            <a:r>
              <a:rPr lang="en-US" sz="2000" b="1" dirty="0">
                <a:solidFill>
                  <a:srgbClr val="12438B"/>
                </a:solidFill>
              </a:rPr>
              <a:t>ERP</a:t>
            </a:r>
            <a:r>
              <a:rPr lang="ru-RU" sz="2000" b="1" dirty="0">
                <a:solidFill>
                  <a:srgbClr val="12438B"/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71" y="1749372"/>
            <a:ext cx="6660232" cy="4415932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85138608"/>
              </p:ext>
            </p:extLst>
          </p:nvPr>
        </p:nvGraphicFramePr>
        <p:xfrm>
          <a:off x="-4798" y="1749372"/>
          <a:ext cx="3640694" cy="326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8585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88828"/>
            <a:ext cx="9144000" cy="360377"/>
          </a:xfrm>
        </p:spPr>
        <p:txBody>
          <a:bodyPr/>
          <a:lstStyle/>
          <a:p>
            <a:r>
              <a:rPr lang="ru-RU" sz="2000" b="1" dirty="0">
                <a:solidFill>
                  <a:srgbClr val="12438B"/>
                </a:solidFill>
              </a:rPr>
              <a:t>Достоинства монитора целевых показателей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>
          <a:xfrm>
            <a:off x="4427984" y="1341106"/>
            <a:ext cx="4716016" cy="47850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/>
              <a:t>Большой объем информации «сжимается» до наглядных показателей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Информация легко воспринимается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Возможность установки целевых показателей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Возможность установки различных временных периодов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Возможность анализировать информацию из любого блока 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Контроль с планшета или смартфона</a:t>
            </a:r>
          </a:p>
          <a:p>
            <a:pPr>
              <a:lnSpc>
                <a:spcPct val="150000"/>
              </a:lnSpc>
            </a:pPr>
            <a:r>
              <a:rPr lang="ru-RU" sz="1600" dirty="0"/>
              <a:t>Возможность прогнозировать</a:t>
            </a:r>
          </a:p>
          <a:p>
            <a:endParaRPr lang="ru-RU" sz="1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105"/>
            <a:ext cx="4427984" cy="2353082"/>
          </a:xfrm>
        </p:spPr>
      </p:pic>
      <p:sp>
        <p:nvSpPr>
          <p:cNvPr id="10" name="TextBox 9"/>
          <p:cNvSpPr txBox="1"/>
          <p:nvPr/>
        </p:nvSpPr>
        <p:spPr>
          <a:xfrm>
            <a:off x="1403648" y="1341104"/>
            <a:ext cx="276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Рабочее место логиста до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4203"/>
            <a:ext cx="4427984" cy="1977085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241424" y="3694188"/>
            <a:ext cx="309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2438B"/>
                </a:solidFill>
              </a:rPr>
              <a:t>Рабочее место логиста после</a:t>
            </a:r>
          </a:p>
        </p:txBody>
      </p:sp>
    </p:spTree>
    <p:extLst>
      <p:ext uri="{BB962C8B-B14F-4D97-AF65-F5344CB8AC3E}">
        <p14:creationId xmlns:p14="http://schemas.microsoft.com/office/powerpoint/2010/main" val="424952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" y="1052736"/>
            <a:ext cx="9119832" cy="5125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9581" y="2877165"/>
            <a:ext cx="2413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Поставляемая модель </a:t>
            </a:r>
          </a:p>
          <a:p>
            <a:pPr algn="ctr"/>
            <a:r>
              <a:rPr lang="ru-RU" dirty="0"/>
              <a:t>показателей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897" y="4704083"/>
            <a:ext cx="2442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Разработанная модель</a:t>
            </a:r>
          </a:p>
          <a:p>
            <a:pPr algn="ctr"/>
            <a:r>
              <a:rPr lang="ru-RU" dirty="0"/>
              <a:t> показателей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628800"/>
            <a:ext cx="5760640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81128"/>
            <a:ext cx="576064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369809" y="2764935"/>
            <a:ext cx="2304256" cy="870793"/>
          </a:xfrm>
          <a:prstGeom prst="wedgeRoundRectCallout">
            <a:avLst>
              <a:gd name="adj1" fmla="val -68075"/>
              <a:gd name="adj2" fmla="val -850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369808" y="4613783"/>
            <a:ext cx="2304256" cy="870793"/>
          </a:xfrm>
          <a:prstGeom prst="wedgeRoundRectCallout">
            <a:avLst>
              <a:gd name="adj1" fmla="val -68075"/>
              <a:gd name="adj2" fmla="val -850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42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980391"/>
            <a:ext cx="9144000" cy="360377"/>
          </a:xfrm>
        </p:spPr>
        <p:txBody>
          <a:bodyPr/>
          <a:lstStyle/>
          <a:p>
            <a:r>
              <a:rPr lang="ru-RU" sz="2000" b="1" dirty="0">
                <a:solidFill>
                  <a:srgbClr val="12438B"/>
                </a:solidFill>
              </a:rPr>
              <a:t>Достоинства монитора целевых показателей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998279"/>
            <a:ext cx="8676456" cy="51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82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4407</TotalTime>
  <Words>475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Palatino Linotype</vt:lpstr>
      <vt:lpstr>Тема1</vt:lpstr>
      <vt:lpstr>Презентация PowerPoint</vt:lpstr>
      <vt:lpstr>О КОМПАНИИ</vt:lpstr>
      <vt:lpstr>Презентация PowerPoint</vt:lpstr>
      <vt:lpstr>Этапы автоматизации</vt:lpstr>
      <vt:lpstr>Презентация PowerPoint</vt:lpstr>
      <vt:lpstr>Презентация PowerPoint</vt:lpstr>
      <vt:lpstr>Достоинства монитора целевых показателей</vt:lpstr>
      <vt:lpstr>Презентация PowerPoint</vt:lpstr>
      <vt:lpstr>Достоинства монитора целевых показателей</vt:lpstr>
      <vt:lpstr>                      Журналы и отчеты главного инженера</vt:lpstr>
      <vt:lpstr>Монитор главного инженера</vt:lpstr>
      <vt:lpstr>Сравнение текущего периода с прошлым, до такой же даты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Zircool</dc:creator>
  <cp:lastModifiedBy>c400</cp:lastModifiedBy>
  <cp:revision>297</cp:revision>
  <cp:lastPrinted>2014-01-29T13:22:49Z</cp:lastPrinted>
  <dcterms:created xsi:type="dcterms:W3CDTF">2013-04-09T10:46:57Z</dcterms:created>
  <dcterms:modified xsi:type="dcterms:W3CDTF">2016-03-16T20:41:21Z</dcterms:modified>
</cp:coreProperties>
</file>