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5135" r:id="rId2"/>
    <p:sldMasterId id="2147485988" r:id="rId3"/>
    <p:sldMasterId id="2147486001" r:id="rId4"/>
    <p:sldMasterId id="2147486014" r:id="rId5"/>
    <p:sldMasterId id="2147486026" r:id="rId6"/>
    <p:sldMasterId id="2147486038" r:id="rId7"/>
    <p:sldMasterId id="2147486052" r:id="rId8"/>
    <p:sldMasterId id="2147486065" r:id="rId9"/>
  </p:sldMasterIdLst>
  <p:notesMasterIdLst>
    <p:notesMasterId r:id="rId83"/>
  </p:notesMasterIdLst>
  <p:handoutMasterIdLst>
    <p:handoutMasterId r:id="rId84"/>
  </p:handoutMasterIdLst>
  <p:sldIdLst>
    <p:sldId id="1040" r:id="rId10"/>
    <p:sldId id="1025" r:id="rId11"/>
    <p:sldId id="961" r:id="rId12"/>
    <p:sldId id="1057" r:id="rId13"/>
    <p:sldId id="1047" r:id="rId14"/>
    <p:sldId id="1058" r:id="rId15"/>
    <p:sldId id="1059" r:id="rId16"/>
    <p:sldId id="1060" r:id="rId17"/>
    <p:sldId id="1062" r:id="rId18"/>
    <p:sldId id="1063" r:id="rId19"/>
    <p:sldId id="1064" r:id="rId20"/>
    <p:sldId id="1065" r:id="rId21"/>
    <p:sldId id="1066" r:id="rId22"/>
    <p:sldId id="1067" r:id="rId23"/>
    <p:sldId id="1068" r:id="rId24"/>
    <p:sldId id="1069" r:id="rId25"/>
    <p:sldId id="1070" r:id="rId26"/>
    <p:sldId id="1071" r:id="rId27"/>
    <p:sldId id="1072" r:id="rId28"/>
    <p:sldId id="1056" r:id="rId29"/>
    <p:sldId id="1048" r:id="rId30"/>
    <p:sldId id="1049" r:id="rId31"/>
    <p:sldId id="1050" r:id="rId32"/>
    <p:sldId id="1051" r:id="rId33"/>
    <p:sldId id="1052" r:id="rId34"/>
    <p:sldId id="1053" r:id="rId35"/>
    <p:sldId id="1054" r:id="rId36"/>
    <p:sldId id="1055" r:id="rId37"/>
    <p:sldId id="1001" r:id="rId38"/>
    <p:sldId id="1043" r:id="rId39"/>
    <p:sldId id="1042" r:id="rId40"/>
    <p:sldId id="1044" r:id="rId41"/>
    <p:sldId id="1045" r:id="rId42"/>
    <p:sldId id="1046" r:id="rId43"/>
    <p:sldId id="1087" r:id="rId44"/>
    <p:sldId id="1088" r:id="rId45"/>
    <p:sldId id="1061" r:id="rId46"/>
    <p:sldId id="1041" r:id="rId47"/>
    <p:sldId id="1013" r:id="rId48"/>
    <p:sldId id="1014" r:id="rId49"/>
    <p:sldId id="1019" r:id="rId50"/>
    <p:sldId id="1015" r:id="rId51"/>
    <p:sldId id="1012" r:id="rId52"/>
    <p:sldId id="1017" r:id="rId53"/>
    <p:sldId id="1024" r:id="rId54"/>
    <p:sldId id="1021" r:id="rId55"/>
    <p:sldId id="1027" r:id="rId56"/>
    <p:sldId id="1028" r:id="rId57"/>
    <p:sldId id="1073" r:id="rId58"/>
    <p:sldId id="1074" r:id="rId59"/>
    <p:sldId id="1075" r:id="rId60"/>
    <p:sldId id="1076" r:id="rId61"/>
    <p:sldId id="1077" r:id="rId62"/>
    <p:sldId id="1078" r:id="rId63"/>
    <p:sldId id="1079" r:id="rId64"/>
    <p:sldId id="1080" r:id="rId65"/>
    <p:sldId id="1081" r:id="rId66"/>
    <p:sldId id="1082" r:id="rId67"/>
    <p:sldId id="1083" r:id="rId68"/>
    <p:sldId id="1084" r:id="rId69"/>
    <p:sldId id="1085" r:id="rId70"/>
    <p:sldId id="1029" r:id="rId71"/>
    <p:sldId id="1031" r:id="rId72"/>
    <p:sldId id="1032" r:id="rId73"/>
    <p:sldId id="1033" r:id="rId74"/>
    <p:sldId id="1086" r:id="rId75"/>
    <p:sldId id="1034" r:id="rId76"/>
    <p:sldId id="1035" r:id="rId77"/>
    <p:sldId id="1036" r:id="rId78"/>
    <p:sldId id="1037" r:id="rId79"/>
    <p:sldId id="1038" r:id="rId80"/>
    <p:sldId id="1039" r:id="rId81"/>
    <p:sldId id="931" r:id="rId82"/>
  </p:sldIdLst>
  <p:sldSz cx="12192000" cy="6858000"/>
  <p:notesSz cx="6797675" cy="9928225"/>
  <p:defaultTextStyle>
    <a:defPPr>
      <a:defRPr lang="ru-RU"/>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53" userDrawn="1">
          <p15:clr>
            <a:srgbClr val="A4A3A4"/>
          </p15:clr>
        </p15:guide>
        <p15:guide id="2" pos="1073" userDrawn="1">
          <p15:clr>
            <a:srgbClr val="A4A3A4"/>
          </p15:clr>
        </p15:guide>
        <p15:guide id="3" orient="horz" pos="275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пов Леонид Леонидович" initials="ПЛЛ" lastIdx="1" clrIdx="0">
    <p:extLst>
      <p:ext uri="{19B8F6BF-5375-455C-9EA6-DF929625EA0E}">
        <p15:presenceInfo xmlns:p15="http://schemas.microsoft.com/office/powerpoint/2012/main" userId="S-1-5-21-1935655697-606747145-839522115-7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275E"/>
    <a:srgbClr val="E2F0D9"/>
    <a:srgbClr val="FCFFEB"/>
    <a:srgbClr val="FC6E51"/>
    <a:srgbClr val="2C90A8"/>
    <a:srgbClr val="8FAADC"/>
    <a:srgbClr val="B3DCD8"/>
    <a:srgbClr val="A5A5A5"/>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6395" autoAdjust="0"/>
  </p:normalViewPr>
  <p:slideViewPr>
    <p:cSldViewPr>
      <p:cViewPr varScale="1">
        <p:scale>
          <a:sx n="87" d="100"/>
          <a:sy n="87" d="100"/>
        </p:scale>
        <p:origin x="108" y="630"/>
      </p:cViewPr>
      <p:guideLst>
        <p:guide orient="horz" pos="1253"/>
        <p:guide pos="1073"/>
        <p:guide orient="horz" pos="275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1" d="100"/>
          <a:sy n="81" d="100"/>
        </p:scale>
        <p:origin x="39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E6F1E7FC-4A67-4094-B34D-33B2D1E439F1}" type="slidenum">
              <a:rPr lang="ru-RU" altLang="ru-RU"/>
              <a:pPr>
                <a:defRPr/>
              </a:pPr>
              <a:t>‹#›</a:t>
            </a:fld>
            <a:endParaRPr lang="ru-RU" altLang="ru-RU"/>
          </a:p>
        </p:txBody>
      </p:sp>
    </p:spTree>
    <p:extLst>
      <p:ext uri="{BB962C8B-B14F-4D97-AF65-F5344CB8AC3E}">
        <p14:creationId xmlns:p14="http://schemas.microsoft.com/office/powerpoint/2010/main" val="324472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1946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F8961B-A0AE-47F1-BC1F-4D30B3516956}" type="slidenum">
              <a:rPr lang="ru-RU" altLang="ru-RU"/>
              <a:pPr>
                <a:defRPr/>
              </a:pPr>
              <a:t>‹#›</a:t>
            </a:fld>
            <a:endParaRPr lang="ru-RU" altLang="ru-RU"/>
          </a:p>
        </p:txBody>
      </p:sp>
    </p:spTree>
    <p:extLst>
      <p:ext uri="{BB962C8B-B14F-4D97-AF65-F5344CB8AC3E}">
        <p14:creationId xmlns:p14="http://schemas.microsoft.com/office/powerpoint/2010/main" val="3269821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a:ln/>
        </p:spPr>
      </p:sp>
      <p:sp>
        <p:nvSpPr>
          <p:cNvPr id="9219" name="Заметки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a:t>Добрый день, коллеги </a:t>
            </a:r>
          </a:p>
        </p:txBody>
      </p:sp>
      <p:sp>
        <p:nvSpPr>
          <p:cNvPr id="9220"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A5C9B46A-8A89-46A1-8010-6C3CE84B6684}"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0110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34</a:t>
            </a:fld>
            <a:endParaRPr lang="ru-RU" altLang="ru-RU"/>
          </a:p>
        </p:txBody>
      </p:sp>
    </p:spTree>
    <p:extLst>
      <p:ext uri="{BB962C8B-B14F-4D97-AF65-F5344CB8AC3E}">
        <p14:creationId xmlns:p14="http://schemas.microsoft.com/office/powerpoint/2010/main" val="132510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38</a:t>
            </a:fld>
            <a:endParaRPr lang="ru-RU" altLang="ru-RU"/>
          </a:p>
        </p:txBody>
      </p:sp>
    </p:spTree>
    <p:extLst>
      <p:ext uri="{BB962C8B-B14F-4D97-AF65-F5344CB8AC3E}">
        <p14:creationId xmlns:p14="http://schemas.microsoft.com/office/powerpoint/2010/main" val="311735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39</a:t>
            </a:fld>
            <a:endParaRPr lang="ru-RU" altLang="ru-RU"/>
          </a:p>
        </p:txBody>
      </p:sp>
    </p:spTree>
    <p:extLst>
      <p:ext uri="{BB962C8B-B14F-4D97-AF65-F5344CB8AC3E}">
        <p14:creationId xmlns:p14="http://schemas.microsoft.com/office/powerpoint/2010/main" val="21186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dirty="0"/>
              <a:t>Обратите внимание, некоторые критерии предопределенные. Это как раз те, что ранее были</a:t>
            </a:r>
            <a:r>
              <a:rPr lang="ru-RU" baseline="0" dirty="0"/>
              <a:t> полями формы Предложение участника. </a:t>
            </a:r>
            <a:br>
              <a:rPr lang="ru-RU" baseline="0" dirty="0"/>
            </a:br>
            <a:r>
              <a:rPr lang="ru-RU" baseline="0" dirty="0"/>
              <a:t>Плюс мы добавили новые (гарантия, </a:t>
            </a:r>
            <a:r>
              <a:rPr lang="ru-RU" baseline="0" dirty="0" err="1"/>
              <a:t>толеранс</a:t>
            </a:r>
            <a:r>
              <a:rPr lang="ru-RU" baseline="0" dirty="0"/>
              <a:t>). Их не обязательно использовать. Справочник доступных критериев иерархический. </a:t>
            </a:r>
            <a:br>
              <a:rPr lang="ru-RU" baseline="0" dirty="0"/>
            </a:br>
            <a:r>
              <a:rPr lang="ru-RU" baseline="0" dirty="0"/>
              <a:t>Критерии делятся на организационные, технические, коммерческие (перечисление, можно добавлять свои значения, например Качество или Информация об участнике)</a:t>
            </a:r>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40</a:t>
            </a:fld>
            <a:endParaRPr lang="ru-RU" altLang="ru-RU"/>
          </a:p>
        </p:txBody>
      </p:sp>
    </p:spTree>
    <p:extLst>
      <p:ext uri="{BB962C8B-B14F-4D97-AF65-F5344CB8AC3E}">
        <p14:creationId xmlns:p14="http://schemas.microsoft.com/office/powerpoint/2010/main" val="182108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41</a:t>
            </a:fld>
            <a:endParaRPr lang="ru-RU" altLang="ru-RU"/>
          </a:p>
        </p:txBody>
      </p:sp>
    </p:spTree>
    <p:extLst>
      <p:ext uri="{BB962C8B-B14F-4D97-AF65-F5344CB8AC3E}">
        <p14:creationId xmlns:p14="http://schemas.microsoft.com/office/powerpoint/2010/main" val="8164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42</a:t>
            </a:fld>
            <a:endParaRPr lang="ru-RU" altLang="ru-RU"/>
          </a:p>
        </p:txBody>
      </p:sp>
    </p:spTree>
    <p:extLst>
      <p:ext uri="{BB962C8B-B14F-4D97-AF65-F5344CB8AC3E}">
        <p14:creationId xmlns:p14="http://schemas.microsoft.com/office/powerpoint/2010/main" val="60887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43</a:t>
            </a:fld>
            <a:endParaRPr lang="ru-RU" altLang="ru-RU"/>
          </a:p>
        </p:txBody>
      </p:sp>
    </p:spTree>
    <p:extLst>
      <p:ext uri="{BB962C8B-B14F-4D97-AF65-F5344CB8AC3E}">
        <p14:creationId xmlns:p14="http://schemas.microsoft.com/office/powerpoint/2010/main" val="106446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44</a:t>
            </a:fld>
            <a:endParaRPr lang="ru-RU" altLang="ru-RU"/>
          </a:p>
        </p:txBody>
      </p:sp>
    </p:spTree>
    <p:extLst>
      <p:ext uri="{BB962C8B-B14F-4D97-AF65-F5344CB8AC3E}">
        <p14:creationId xmlns:p14="http://schemas.microsoft.com/office/powerpoint/2010/main" val="400715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45</a:t>
            </a:fld>
            <a:endParaRPr lang="ru-RU" altLang="ru-RU"/>
          </a:p>
        </p:txBody>
      </p:sp>
    </p:spTree>
    <p:extLst>
      <p:ext uri="{BB962C8B-B14F-4D97-AF65-F5344CB8AC3E}">
        <p14:creationId xmlns:p14="http://schemas.microsoft.com/office/powerpoint/2010/main" val="103438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solidFill>
                  <a:srgbClr val="2C90A8"/>
                </a:solidFill>
                <a:latin typeface="Arial Narrow" panose="020B0606020202030204" pitchFamily="34" charset="0"/>
              </a:rPr>
              <a:t>Разные</a:t>
            </a:r>
            <a:r>
              <a:rPr lang="ru-RU" sz="1200" baseline="0" dirty="0">
                <a:solidFill>
                  <a:srgbClr val="2C90A8"/>
                </a:solidFill>
                <a:latin typeface="Arial Narrow" panose="020B0606020202030204" pitchFamily="34" charset="0"/>
              </a:rPr>
              <a:t> представления для лотовой (горизонтальное по поставщикам) и попозиционной закупке (вертикальное по поставщикам)</a:t>
            </a:r>
            <a:endParaRPr lang="ru-RU" sz="1200" dirty="0">
              <a:solidFill>
                <a:srgbClr val="2C90A8"/>
              </a:solidFill>
              <a:latin typeface="Arial Narrow" panose="020B0606020202030204" pitchFamily="34" charset="0"/>
            </a:endParaRPr>
          </a:p>
          <a:p>
            <a:r>
              <a:rPr lang="ru-RU" sz="1200" dirty="0">
                <a:solidFill>
                  <a:srgbClr val="2C90A8"/>
                </a:solidFill>
                <a:latin typeface="Arial Narrow" panose="020B0606020202030204" pitchFamily="34" charset="0"/>
              </a:rPr>
              <a:t>При попозиционной закупке по каждой номенклатуре</a:t>
            </a:r>
            <a:r>
              <a:rPr lang="ru-RU" sz="1200" baseline="0" dirty="0">
                <a:solidFill>
                  <a:srgbClr val="2C90A8"/>
                </a:solidFill>
                <a:latin typeface="Arial Narrow" panose="020B0606020202030204" pitchFamily="34" charset="0"/>
              </a:rPr>
              <a:t> может быть победитель. </a:t>
            </a:r>
          </a:p>
          <a:p>
            <a:r>
              <a:rPr lang="ru-RU" sz="1200" baseline="0" dirty="0">
                <a:solidFill>
                  <a:srgbClr val="2C90A8"/>
                </a:solidFill>
                <a:latin typeface="Arial Narrow" panose="020B0606020202030204" pitchFamily="34" charset="0"/>
              </a:rPr>
              <a:t>Можно закупать частично, следовательно есть распределение количества по поставщикам</a:t>
            </a:r>
            <a:r>
              <a:rPr lang="ru-RU" sz="1200" dirty="0">
                <a:solidFill>
                  <a:srgbClr val="2C90A8"/>
                </a:solidFill>
                <a:latin typeface="Arial Narrow" panose="020B0606020202030204" pitchFamily="34" charset="0"/>
              </a:rPr>
              <a:t/>
            </a:r>
            <a:br>
              <a:rPr lang="ru-RU" sz="1200" dirty="0">
                <a:solidFill>
                  <a:srgbClr val="2C90A8"/>
                </a:solidFill>
                <a:latin typeface="Arial Narrow" panose="020B0606020202030204" pitchFamily="34" charset="0"/>
              </a:rPr>
            </a:br>
            <a:r>
              <a:rPr lang="ru-RU" sz="1200" dirty="0">
                <a:solidFill>
                  <a:srgbClr val="2C90A8"/>
                </a:solidFill>
                <a:latin typeface="Arial Narrow" panose="020B0606020202030204" pitchFamily="34" charset="0"/>
              </a:rPr>
              <a:t>Возможности отборов:</a:t>
            </a:r>
          </a:p>
          <a:p>
            <a:pPr marL="285750" indent="-285750">
              <a:buFont typeface="Wingdings" panose="05000000000000000000" pitchFamily="2" charset="2"/>
              <a:buChar char="§"/>
            </a:pPr>
            <a:r>
              <a:rPr lang="ru-RU" sz="1200" dirty="0">
                <a:latin typeface="Arial Narrow" panose="020B0606020202030204" pitchFamily="34" charset="0"/>
              </a:rPr>
              <a:t>Оставить  только предложения с полным покрытием (если включена частичная закупка)</a:t>
            </a:r>
          </a:p>
          <a:p>
            <a:pPr marL="285750" indent="-285750">
              <a:buFont typeface="Wingdings" panose="05000000000000000000" pitchFamily="2" charset="2"/>
              <a:buChar char="§"/>
            </a:pPr>
            <a:r>
              <a:rPr lang="ru-RU" sz="1200" dirty="0">
                <a:latin typeface="Arial Narrow" panose="020B0606020202030204" pitchFamily="34" charset="0"/>
              </a:rPr>
              <a:t>Рассмотреть основные предложения, потом альтернативные, можем посмотреть вместе.</a:t>
            </a:r>
          </a:p>
          <a:p>
            <a:pPr marL="285750" indent="-285750">
              <a:buFont typeface="Wingdings" panose="05000000000000000000" pitchFamily="2" charset="2"/>
              <a:buChar char="§"/>
            </a:pPr>
            <a:r>
              <a:rPr lang="ru-RU" sz="1200" dirty="0">
                <a:latin typeface="Arial Narrow" panose="020B0606020202030204" pitchFamily="34" charset="0"/>
              </a:rPr>
              <a:t>Оценивать только ведущие позиции, остальные просмотр. А можем показать только ведущие.</a:t>
            </a:r>
          </a:p>
          <a:p>
            <a:pPr marL="285750" indent="-285750">
              <a:buFont typeface="Wingdings" panose="05000000000000000000" pitchFamily="2" charset="2"/>
              <a:buChar char="§"/>
            </a:pPr>
            <a:r>
              <a:rPr lang="ru-RU" sz="1200" dirty="0">
                <a:latin typeface="Arial Narrow" panose="020B0606020202030204" pitchFamily="34" charset="0"/>
              </a:rPr>
              <a:t>Отобраться по поставщикам, по типу критерия (организационные, технические, коммерческие).</a:t>
            </a:r>
          </a:p>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46</a:t>
            </a:fld>
            <a:endParaRPr lang="ru-RU" altLang="ru-RU"/>
          </a:p>
        </p:txBody>
      </p:sp>
    </p:spTree>
    <p:extLst>
      <p:ext uri="{BB962C8B-B14F-4D97-AF65-F5344CB8AC3E}">
        <p14:creationId xmlns:p14="http://schemas.microsoft.com/office/powerpoint/2010/main" val="11411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49261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4658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r>
              <a:rPr lang="ru-RU" dirty="0"/>
              <a:t>До 2024</a:t>
            </a:r>
            <a:r>
              <a:rPr lang="ru-RU" baseline="0" dirty="0"/>
              <a:t> года национальный режим устанавливался отдельными актами. С 2024 появился закон </a:t>
            </a:r>
            <a:r>
              <a:rPr lang="ru-RU" sz="1200" b="0" i="0" kern="1200" dirty="0">
                <a:solidFill>
                  <a:schemeClr val="tx1"/>
                </a:solidFill>
                <a:effectLst/>
                <a:latin typeface="Times New Roman" pitchFamily="18" charset="0"/>
                <a:ea typeface="+mn-ea"/>
                <a:cs typeface="+mn-cs"/>
              </a:rPr>
              <a:t>318-ФЗ , а</a:t>
            </a:r>
            <a:r>
              <a:rPr lang="ru-RU" sz="1200" b="0" i="0" kern="1200" baseline="0" dirty="0">
                <a:solidFill>
                  <a:schemeClr val="tx1"/>
                </a:solidFill>
                <a:effectLst/>
                <a:latin typeface="Times New Roman" pitchFamily="18" charset="0"/>
                <a:ea typeface="+mn-ea"/>
                <a:cs typeface="+mn-cs"/>
              </a:rPr>
              <a:t> к 2025 году </a:t>
            </a:r>
            <a:r>
              <a:rPr lang="ru-RU" sz="1200" b="0" i="0" kern="1200" dirty="0">
                <a:solidFill>
                  <a:schemeClr val="tx1"/>
                </a:solidFill>
                <a:effectLst/>
                <a:latin typeface="Times New Roman" pitchFamily="18" charset="0"/>
                <a:ea typeface="+mn-ea"/>
                <a:cs typeface="+mn-cs"/>
              </a:rPr>
              <a:t>ПП1875 которое унифицировало правила закупок импортных товаров.</a:t>
            </a:r>
            <a:br>
              <a:rPr lang="ru-RU" sz="1200" b="0" i="0" kern="1200" dirty="0">
                <a:solidFill>
                  <a:schemeClr val="tx1"/>
                </a:solidFill>
                <a:effectLst/>
                <a:latin typeface="Times New Roman" pitchFamily="18" charset="0"/>
                <a:ea typeface="+mn-ea"/>
                <a:cs typeface="+mn-cs"/>
              </a:rPr>
            </a:br>
            <a:r>
              <a:rPr lang="ru-RU" sz="1200" b="0" i="0" kern="1200" dirty="0" err="1">
                <a:solidFill>
                  <a:schemeClr val="tx1"/>
                </a:solidFill>
                <a:effectLst/>
                <a:latin typeface="Times New Roman" pitchFamily="18" charset="0"/>
                <a:ea typeface="+mn-ea"/>
                <a:cs typeface="+mn-cs"/>
              </a:rPr>
              <a:t>Ньюанс</a:t>
            </a:r>
            <a:r>
              <a:rPr lang="ru-RU" sz="1200" b="0" i="0" kern="1200" dirty="0">
                <a:solidFill>
                  <a:schemeClr val="tx1"/>
                </a:solidFill>
                <a:effectLst/>
                <a:latin typeface="Times New Roman" pitchFamily="18" charset="0"/>
                <a:ea typeface="+mn-ea"/>
                <a:cs typeface="+mn-cs"/>
              </a:rPr>
              <a:t>: </a:t>
            </a:r>
            <a:r>
              <a:rPr lang="ru-RU" sz="1200" b="0" i="0" kern="1200" dirty="0" err="1">
                <a:solidFill>
                  <a:schemeClr val="tx1"/>
                </a:solidFill>
                <a:effectLst/>
                <a:latin typeface="Times New Roman" pitchFamily="18" charset="0"/>
                <a:ea typeface="+mn-ea"/>
                <a:cs typeface="+mn-cs"/>
              </a:rPr>
              <a:t>нац.режим</a:t>
            </a:r>
            <a:r>
              <a:rPr lang="ru-RU" sz="1200" b="0" i="0" kern="1200" dirty="0">
                <a:solidFill>
                  <a:schemeClr val="tx1"/>
                </a:solidFill>
                <a:effectLst/>
                <a:latin typeface="Times New Roman" pitchFamily="18" charset="0"/>
                <a:ea typeface="+mn-ea"/>
                <a:cs typeface="+mn-cs"/>
              </a:rPr>
              <a:t> полностью отработан только в конкурентном листе.</a:t>
            </a:r>
            <a:r>
              <a:rPr lang="ru-RU" sz="1200" b="0" i="0" kern="1200" baseline="0" dirty="0">
                <a:solidFill>
                  <a:schemeClr val="tx1"/>
                </a:solidFill>
                <a:effectLst/>
                <a:latin typeface="Times New Roman" pitchFamily="18" charset="0"/>
                <a:ea typeface="+mn-ea"/>
                <a:cs typeface="+mn-cs"/>
              </a:rPr>
              <a:t> Оценка по критериям складывается из субъективных оценок экспертов.  Поэтому при оценке по критериям пользователи получают  доступ к конкурентному листу для визуального анализа поступивших предложений.</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1804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7018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18757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58157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5566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0884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33103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5081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0503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a:t>
            </a:fld>
            <a:endParaRPr lang="ru-RU" altLang="ru-RU"/>
          </a:p>
        </p:txBody>
      </p:sp>
    </p:spTree>
    <p:extLst>
      <p:ext uri="{BB962C8B-B14F-4D97-AF65-F5344CB8AC3E}">
        <p14:creationId xmlns:p14="http://schemas.microsoft.com/office/powerpoint/2010/main" val="2670623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01967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85750" indent="-285750">
              <a:buFont typeface="Wingdings" panose="05000000000000000000" pitchFamily="2" charset="2"/>
              <a:buChar cha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99586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7BAF3600-01B7-4D3D-A0CA-AC5E9E639727}"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73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640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Решение поддерживает два вида процессов: государственные и коммерческие закупки. Настройка на уровне организации. Каждая группа пользователей работает только со своими документами и процессами.</a:t>
            </a:r>
            <a:br>
              <a:rPr lang="ru-RU" baseline="0" dirty="0" smtClean="0"/>
            </a:br>
            <a:r>
              <a:rPr lang="ru-RU" baseline="0" dirty="0" smtClean="0"/>
              <a:t>Государственные закупки по 223фз обязаны вести корпорации, естественные монополии, публично правовые компании. И хотя закупки по 223 не так сильно регламентированы как закупки по 44фз, есть специфика их учета. Более того все данные  от планирования до поступления и оплат по таким закупкам передаются на ЕИС. Это сложная и нагруженная интеграция, которая есть в нашем решении. </a:t>
            </a:r>
          </a:p>
          <a:p>
            <a:r>
              <a:rPr lang="ru-RU" baseline="0" dirty="0" smtClean="0"/>
              <a:t/>
            </a:r>
            <a:br>
              <a:rPr lang="ru-RU" baseline="0" dirty="0" smtClean="0"/>
            </a:br>
            <a:r>
              <a:rPr lang="ru-RU" baseline="0" dirty="0" smtClean="0"/>
              <a:t>Коммерческие закупки более гибкие, большая вариативность процессов и мы предлагаем больше инструментов. </a:t>
            </a:r>
          </a:p>
          <a:p>
            <a:endParaRPr lang="ru-RU" baseline="0" dirty="0" smtClean="0"/>
          </a:p>
          <a:p>
            <a:r>
              <a:rPr lang="ru-RU" baseline="0" dirty="0" smtClean="0"/>
              <a:t>Что закупать, к какому сроку и в каком объеме – определяется в подсистемах ЕРП Управление складами и Управление запасами. Выделены красным. Решение предлагает различные стратегии пополнения запасов (по статистике прошлых периодов, по нормативам,  по достижении минимального уровня остатков с учетом страховых запасов.  </a:t>
            </a:r>
            <a:br>
              <a:rPr lang="ru-RU" baseline="0" dirty="0" smtClean="0"/>
            </a:br>
            <a:endParaRPr lang="ru-RU" baseline="0" dirty="0" smtClean="0"/>
          </a:p>
          <a:p>
            <a:r>
              <a:rPr lang="ru-RU" baseline="0" dirty="0" smtClean="0"/>
              <a:t>Потребность к закупке регистрируется в корпоративном планом закупок, укрупняется и </a:t>
            </a:r>
            <a:r>
              <a:rPr lang="ru-RU" baseline="0" dirty="0" err="1" smtClean="0"/>
              <a:t>лотируется</a:t>
            </a:r>
            <a:r>
              <a:rPr lang="ru-RU" baseline="0" dirty="0" smtClean="0"/>
              <a:t>, описываются требования к закупаемым позициям и поставщикам. Создается и согласовывается закупочная документация. Проводятся конкурентные закупки, с победителем заключается договор. По мере исполнения договоров номенклатура поступает на склад и  передается потребителю. </a:t>
            </a:r>
          </a:p>
          <a:p>
            <a:r>
              <a:rPr lang="ru-RU" baseline="0" dirty="0" smtClean="0"/>
              <a:t>С нового года в наших решениях появится интеграция с ЭТП </a:t>
            </a:r>
            <a:r>
              <a:rPr lang="ru-RU" baseline="0" dirty="0" err="1" smtClean="0"/>
              <a:t>Бидзаар</a:t>
            </a:r>
            <a:r>
              <a:rPr lang="ru-RU" baseline="0" dirty="0" smtClean="0"/>
              <a:t> и торговой площадкой 1С Бизнес-сеть. Интеграцию с другими ЭТП мы не предоставляем. </a:t>
            </a:r>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F8961B-A0AE-47F1-BC1F-4D30B3516956}"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926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29</a:t>
            </a:fld>
            <a:endParaRPr lang="ru-RU" altLang="ru-RU"/>
          </a:p>
        </p:txBody>
      </p:sp>
    </p:spTree>
    <p:extLst>
      <p:ext uri="{BB962C8B-B14F-4D97-AF65-F5344CB8AC3E}">
        <p14:creationId xmlns:p14="http://schemas.microsoft.com/office/powerpoint/2010/main" val="407377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30</a:t>
            </a:fld>
            <a:endParaRPr lang="ru-RU" altLang="ru-RU"/>
          </a:p>
        </p:txBody>
      </p:sp>
    </p:spTree>
    <p:extLst>
      <p:ext uri="{BB962C8B-B14F-4D97-AF65-F5344CB8AC3E}">
        <p14:creationId xmlns:p14="http://schemas.microsoft.com/office/powerpoint/2010/main" val="233225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31</a:t>
            </a:fld>
            <a:endParaRPr lang="ru-RU" altLang="ru-RU"/>
          </a:p>
        </p:txBody>
      </p:sp>
    </p:spTree>
    <p:extLst>
      <p:ext uri="{BB962C8B-B14F-4D97-AF65-F5344CB8AC3E}">
        <p14:creationId xmlns:p14="http://schemas.microsoft.com/office/powerpoint/2010/main" val="369283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32</a:t>
            </a:fld>
            <a:endParaRPr lang="ru-RU" altLang="ru-RU"/>
          </a:p>
        </p:txBody>
      </p:sp>
    </p:spTree>
    <p:extLst>
      <p:ext uri="{BB962C8B-B14F-4D97-AF65-F5344CB8AC3E}">
        <p14:creationId xmlns:p14="http://schemas.microsoft.com/office/powerpoint/2010/main" val="342897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DFF8961B-A0AE-47F1-BC1F-4D30B3516956}" type="slidenum">
              <a:rPr lang="ru-RU" altLang="ru-RU" smtClean="0"/>
              <a:pPr>
                <a:defRPr/>
              </a:pPr>
              <a:t>33</a:t>
            </a:fld>
            <a:endParaRPr lang="ru-RU" altLang="ru-RU"/>
          </a:p>
        </p:txBody>
      </p:sp>
    </p:spTree>
    <p:extLst>
      <p:ext uri="{BB962C8B-B14F-4D97-AF65-F5344CB8AC3E}">
        <p14:creationId xmlns:p14="http://schemas.microsoft.com/office/powerpoint/2010/main" val="880730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2330451" y="184150"/>
            <a:ext cx="9649883" cy="800100"/>
          </a:xfrm>
          <a:prstGeom prst="rect">
            <a:avLst/>
          </a:prstGeom>
          <a:noFill/>
          <a:ln>
            <a:noFill/>
          </a:ln>
          <a:effec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a:lnSpc>
                <a:spcPct val="100000"/>
              </a:lnSpc>
              <a:spcBef>
                <a:spcPct val="0"/>
              </a:spcBef>
              <a:spcAft>
                <a:spcPct val="0"/>
              </a:spcAft>
              <a:buClrTx/>
              <a:buSzTx/>
              <a:buFontTx/>
              <a:buNone/>
              <a:defRPr/>
            </a:pPr>
            <a:r>
              <a:rPr lang="ru-RU" altLang="ru-RU" sz="2800" b="1">
                <a:solidFill>
                  <a:schemeClr val="tx2"/>
                </a:solidFill>
                <a:cs typeface="+mn-cs"/>
              </a:rPr>
              <a:t>Бизнес-форум 1С:</a:t>
            </a:r>
            <a:r>
              <a:rPr lang="en-US" altLang="ru-RU" sz="2800" b="1">
                <a:solidFill>
                  <a:schemeClr val="tx2"/>
                </a:solidFill>
                <a:cs typeface="+mn-cs"/>
              </a:rPr>
              <a:t>ERP</a:t>
            </a:r>
            <a:r>
              <a:rPr lang="ru-RU" altLang="ru-RU" sz="2800" b="1">
                <a:solidFill>
                  <a:schemeClr val="tx2"/>
                </a:solidFill>
                <a:cs typeface="+mn-cs"/>
              </a:rPr>
              <a:t>  </a:t>
            </a:r>
            <a:endParaRPr lang="en-US" altLang="ru-RU" sz="2800" b="1">
              <a:solidFill>
                <a:schemeClr val="tx2"/>
              </a:solidFill>
              <a:cs typeface="+mn-cs"/>
            </a:endParaRPr>
          </a:p>
          <a:p>
            <a:pPr algn="ctr">
              <a:lnSpc>
                <a:spcPct val="100000"/>
              </a:lnSpc>
              <a:spcBef>
                <a:spcPct val="0"/>
              </a:spcBef>
              <a:spcAft>
                <a:spcPct val="0"/>
              </a:spcAft>
              <a:buClrTx/>
              <a:buSzTx/>
              <a:buFontTx/>
              <a:buNone/>
              <a:defRPr/>
            </a:pPr>
            <a:r>
              <a:rPr lang="ru-RU" altLang="ru-RU" sz="1800">
                <a:solidFill>
                  <a:schemeClr val="tx2"/>
                </a:solidFill>
                <a:cs typeface="+mn-cs"/>
              </a:rPr>
              <a:t>2</a:t>
            </a:r>
            <a:r>
              <a:rPr lang="en-US" altLang="ru-RU" sz="1800">
                <a:solidFill>
                  <a:schemeClr val="tx2"/>
                </a:solidFill>
                <a:cs typeface="+mn-cs"/>
              </a:rPr>
              <a:t>3</a:t>
            </a:r>
            <a:r>
              <a:rPr lang="ru-RU" altLang="ru-RU" sz="1800">
                <a:solidFill>
                  <a:schemeClr val="tx2"/>
                </a:solidFill>
                <a:cs typeface="+mn-cs"/>
              </a:rPr>
              <a:t> октября 2015 года</a:t>
            </a:r>
          </a:p>
        </p:txBody>
      </p:sp>
    </p:spTree>
    <p:extLst>
      <p:ext uri="{BB962C8B-B14F-4D97-AF65-F5344CB8AC3E}">
        <p14:creationId xmlns:p14="http://schemas.microsoft.com/office/powerpoint/2010/main" val="308570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9E0C715-48C8-4567-A74A-08B20484D5EE}" type="slidenum">
              <a:rPr lang="ru-RU" altLang="ru-RU"/>
              <a:pPr>
                <a:defRPr/>
              </a:pPr>
              <a:t>‹#›</a:t>
            </a:fld>
            <a:endParaRPr lang="ru-RU" altLang="ru-RU"/>
          </a:p>
        </p:txBody>
      </p:sp>
    </p:spTree>
    <p:extLst>
      <p:ext uri="{BB962C8B-B14F-4D97-AF65-F5344CB8AC3E}">
        <p14:creationId xmlns:p14="http://schemas.microsoft.com/office/powerpoint/2010/main" val="36325319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18610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99502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9"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1" indent="0">
              <a:buNone/>
              <a:defRPr sz="1600">
                <a:solidFill>
                  <a:schemeClr val="tx1">
                    <a:tint val="75000"/>
                  </a:schemeClr>
                </a:solidFill>
              </a:defRPr>
            </a:lvl6pPr>
            <a:lvl7pPr marL="2743167" indent="0">
              <a:buNone/>
              <a:defRPr sz="1600">
                <a:solidFill>
                  <a:schemeClr val="tx1">
                    <a:tint val="75000"/>
                  </a:schemeClr>
                </a:solidFill>
              </a:defRPr>
            </a:lvl7pPr>
            <a:lvl8pPr marL="3200361"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Прямоугольник 6">
            <a:extLst>
              <a:ext uri="{FF2B5EF4-FFF2-40B4-BE49-F238E27FC236}">
                <a16:creationId xmlns:a16="http://schemas.microsoft.com/office/drawing/2014/main" id="{BEBFB713-94D3-F6F7-74DA-94C76F91638C}"/>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8" name="Прямая соединительная линия 7">
            <a:extLst>
              <a:ext uri="{FF2B5EF4-FFF2-40B4-BE49-F238E27FC236}">
                <a16:creationId xmlns:a16="http://schemas.microsoft.com/office/drawing/2014/main" id="{1001516B-999C-8E99-7D02-5B7894A33D57}"/>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4450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1"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Прямоугольник 7">
            <a:extLst>
              <a:ext uri="{FF2B5EF4-FFF2-40B4-BE49-F238E27FC236}">
                <a16:creationId xmlns:a16="http://schemas.microsoft.com/office/drawing/2014/main" id="{58F6C3DC-B0A3-0E37-28D6-1AB337EC1132}"/>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9" name="Прямая соединительная линия 8">
            <a:extLst>
              <a:ext uri="{FF2B5EF4-FFF2-40B4-BE49-F238E27FC236}">
                <a16:creationId xmlns:a16="http://schemas.microsoft.com/office/drawing/2014/main" id="{4AF0337A-C734-10C0-76B7-2BF51531CE5B}"/>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3215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Прямоугольник 9">
            <a:extLst>
              <a:ext uri="{FF2B5EF4-FFF2-40B4-BE49-F238E27FC236}">
                <a16:creationId xmlns:a16="http://schemas.microsoft.com/office/drawing/2014/main" id="{288EF6D0-1F59-48A8-01D0-CB0BE04860F9}"/>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11" name="Прямая соединительная линия 10">
            <a:extLst>
              <a:ext uri="{FF2B5EF4-FFF2-40B4-BE49-F238E27FC236}">
                <a16:creationId xmlns:a16="http://schemas.microsoft.com/office/drawing/2014/main" id="{F50D5FD3-B60B-35CF-E2ED-F2F2F34203EB}"/>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3681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Прямоугольник 5">
            <a:extLst>
              <a:ext uri="{FF2B5EF4-FFF2-40B4-BE49-F238E27FC236}">
                <a16:creationId xmlns:a16="http://schemas.microsoft.com/office/drawing/2014/main" id="{0F6383FC-06A0-9F79-E7A4-5FC9AEF5ED73}"/>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7" name="Прямая соединительная линия 6">
            <a:extLst>
              <a:ext uri="{FF2B5EF4-FFF2-40B4-BE49-F238E27FC236}">
                <a16:creationId xmlns:a16="http://schemas.microsoft.com/office/drawing/2014/main" id="{8DBB3853-8B9D-8A5F-0C9E-3C4088E8E611}"/>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520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Прямоугольник 4">
            <a:extLst>
              <a:ext uri="{FF2B5EF4-FFF2-40B4-BE49-F238E27FC236}">
                <a16:creationId xmlns:a16="http://schemas.microsoft.com/office/drawing/2014/main" id="{E5426F75-94F8-1D43-252E-24BA97E2E88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6" name="Прямая соединительная линия 5">
            <a:extLst>
              <a:ext uri="{FF2B5EF4-FFF2-40B4-BE49-F238E27FC236}">
                <a16:creationId xmlns:a16="http://schemas.microsoft.com/office/drawing/2014/main" id="{F4BD5F40-9B24-489E-9689-4BE610BE00B5}"/>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690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Прямоугольник 7">
            <a:extLst>
              <a:ext uri="{FF2B5EF4-FFF2-40B4-BE49-F238E27FC236}">
                <a16:creationId xmlns:a16="http://schemas.microsoft.com/office/drawing/2014/main" id="{602337C7-3EF1-5BC1-C44D-3C1D170D268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9" name="Прямая соединительная линия 8">
            <a:extLst>
              <a:ext uri="{FF2B5EF4-FFF2-40B4-BE49-F238E27FC236}">
                <a16:creationId xmlns:a16="http://schemas.microsoft.com/office/drawing/2014/main" id="{10635C1C-EC6A-573B-4613-EC926344622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2630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3200"/>
            </a:lvl1pPr>
            <a:lvl2pPr marL="457194" indent="0">
              <a:buNone/>
              <a:defRPr sz="2800"/>
            </a:lvl2pPr>
            <a:lvl3pPr marL="914389" indent="0">
              <a:buNone/>
              <a:defRPr sz="2400"/>
            </a:lvl3pPr>
            <a:lvl4pPr marL="1371583" indent="0">
              <a:buNone/>
              <a:defRPr sz="2000"/>
            </a:lvl4pPr>
            <a:lvl5pPr marL="1828777" indent="0">
              <a:buNone/>
              <a:defRPr sz="2000"/>
            </a:lvl5pPr>
            <a:lvl6pPr marL="2285971" indent="0">
              <a:buNone/>
              <a:defRPr sz="2000"/>
            </a:lvl6pPr>
            <a:lvl7pPr marL="2743167" indent="0">
              <a:buNone/>
              <a:defRPr sz="2000"/>
            </a:lvl7pPr>
            <a:lvl8pPr marL="3200361" indent="0">
              <a:buNone/>
              <a:defRPr sz="2000"/>
            </a:lvl8pPr>
            <a:lvl9pPr marL="3657555"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dirty="0"/>
              <a:t>5/21/2026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Прямоугольник 7">
            <a:extLst>
              <a:ext uri="{FF2B5EF4-FFF2-40B4-BE49-F238E27FC236}">
                <a16:creationId xmlns:a16="http://schemas.microsoft.com/office/drawing/2014/main" id="{C6248501-C2DB-34C4-7B03-3E90DDBAB82A}"/>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9" name="Прямая соединительная линия 8">
            <a:extLst>
              <a:ext uri="{FF2B5EF4-FFF2-40B4-BE49-F238E27FC236}">
                <a16:creationId xmlns:a16="http://schemas.microsoft.com/office/drawing/2014/main" id="{9D4E09B8-EC17-19C0-8E8C-2F2F0CF16001}"/>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321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Прямоугольник 6">
            <a:extLst>
              <a:ext uri="{FF2B5EF4-FFF2-40B4-BE49-F238E27FC236}">
                <a16:creationId xmlns:a16="http://schemas.microsoft.com/office/drawing/2014/main" id="{1429450B-E7C5-4C90-ECA5-91D5EB637AD3}"/>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8" name="Прямая соединительная линия 7">
            <a:extLst>
              <a:ext uri="{FF2B5EF4-FFF2-40B4-BE49-F238E27FC236}">
                <a16:creationId xmlns:a16="http://schemas.microsoft.com/office/drawing/2014/main" id="{C1D9141C-FEE8-19BF-B74D-CAA13857B8D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02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72034" y="-26988"/>
            <a:ext cx="2976033"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3934" y="-26988"/>
            <a:ext cx="8724900"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07A0D62-CA41-442A-A225-0FD0526A0BD5}" type="slidenum">
              <a:rPr lang="ru-RU" altLang="ru-RU"/>
              <a:pPr>
                <a:defRPr/>
              </a:pPr>
              <a:t>‹#›</a:t>
            </a:fld>
            <a:endParaRPr lang="ru-RU" altLang="ru-RU"/>
          </a:p>
        </p:txBody>
      </p:sp>
    </p:spTree>
    <p:extLst>
      <p:ext uri="{BB962C8B-B14F-4D97-AF65-F5344CB8AC3E}">
        <p14:creationId xmlns:p14="http://schemas.microsoft.com/office/powerpoint/2010/main" val="13551090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Прямоугольник 6">
            <a:extLst>
              <a:ext uri="{FF2B5EF4-FFF2-40B4-BE49-F238E27FC236}">
                <a16:creationId xmlns:a16="http://schemas.microsoft.com/office/drawing/2014/main" id="{16CBF06B-FC5C-AA80-FFBE-160D7501317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2117"/>
          </a:p>
        </p:txBody>
      </p:sp>
      <p:cxnSp>
        <p:nvCxnSpPr>
          <p:cNvPr id="8" name="Прямая соединительная линия 7">
            <a:extLst>
              <a:ext uri="{FF2B5EF4-FFF2-40B4-BE49-F238E27FC236}">
                <a16:creationId xmlns:a16="http://schemas.microsoft.com/office/drawing/2014/main" id="{B421CEAE-AF3A-E12D-A8AC-2C647D972A7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50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1" y="-26988"/>
            <a:ext cx="6432551" cy="1081088"/>
          </a:xfrm>
        </p:spPr>
        <p:txBody>
          <a:bodyPr/>
          <a:lstStyle/>
          <a:p>
            <a:r>
              <a:rPr lang="ru-RU"/>
              <a:t>Образец заголовка</a:t>
            </a:r>
          </a:p>
        </p:txBody>
      </p:sp>
      <p:sp>
        <p:nvSpPr>
          <p:cNvPr id="3" name="Объект 2"/>
          <p:cNvSpPr>
            <a:spLocks noGrp="1"/>
          </p:cNvSpPr>
          <p:nvPr>
            <p:ph sz="half" idx="1"/>
          </p:nvPr>
        </p:nvSpPr>
        <p:spPr>
          <a:xfrm>
            <a:off x="143933" y="1268413"/>
            <a:ext cx="5850467"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7600"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6197600"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AAA6D25B-3812-4B67-AB6A-B05726CA6919}" type="slidenum">
              <a:rPr lang="ru-RU" altLang="ru-RU"/>
              <a:pPr>
                <a:defRPr/>
              </a:pPr>
              <a:t>‹#›</a:t>
            </a:fld>
            <a:endParaRPr lang="ru-RU" altLang="ru-RU"/>
          </a:p>
        </p:txBody>
      </p:sp>
    </p:spTree>
    <p:extLst>
      <p:ext uri="{BB962C8B-B14F-4D97-AF65-F5344CB8AC3E}">
        <p14:creationId xmlns:p14="http://schemas.microsoft.com/office/powerpoint/2010/main" val="157628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159001" y="-26988"/>
            <a:ext cx="6432551" cy="1081088"/>
          </a:xfrm>
        </p:spPr>
        <p:txBody>
          <a:bodyPr/>
          <a:lstStyle/>
          <a:p>
            <a:r>
              <a:rPr lang="ru-RU"/>
              <a:t>Образец заголовка</a:t>
            </a:r>
          </a:p>
        </p:txBody>
      </p:sp>
      <p:sp>
        <p:nvSpPr>
          <p:cNvPr id="3" name="Объект 2"/>
          <p:cNvSpPr>
            <a:spLocks noGrp="1"/>
          </p:cNvSpPr>
          <p:nvPr>
            <p:ph sz="quarter" idx="1"/>
          </p:nvPr>
        </p:nvSpPr>
        <p:spPr>
          <a:xfrm>
            <a:off x="143933"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7600"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43933"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6197600"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ABBF1373-6CAB-4669-9E15-E415C2415C59}" type="slidenum">
              <a:rPr lang="ru-RU" altLang="ru-RU"/>
              <a:pPr>
                <a:defRPr/>
              </a:pPr>
              <a:t>‹#›</a:t>
            </a:fld>
            <a:endParaRPr lang="ru-RU" altLang="ru-RU"/>
          </a:p>
        </p:txBody>
      </p:sp>
    </p:spTree>
    <p:extLst>
      <p:ext uri="{BB962C8B-B14F-4D97-AF65-F5344CB8AC3E}">
        <p14:creationId xmlns:p14="http://schemas.microsoft.com/office/powerpoint/2010/main" val="310613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31751" y="6524626"/>
            <a:ext cx="3083345" cy="397032"/>
          </a:xfrm>
          <a:prstGeom prst="rect">
            <a:avLst/>
          </a:prstGeom>
          <a:noFill/>
          <a:ln>
            <a:noFill/>
          </a:ln>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a:cs typeface="+mn-cs"/>
              </a:rPr>
              <a:t>1С: Управление холдингом</a:t>
            </a:r>
          </a:p>
        </p:txBody>
      </p:sp>
      <p:sp>
        <p:nvSpPr>
          <p:cNvPr id="2" name="Title 1"/>
          <p:cNvSpPr>
            <a:spLocks noGrp="1"/>
          </p:cNvSpPr>
          <p:nvPr>
            <p:ph type="title"/>
          </p:nvPr>
        </p:nvSpPr>
        <p:spPr>
          <a:xfrm>
            <a:off x="5090584" y="314326"/>
            <a:ext cx="6671733"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406400" y="1200150"/>
            <a:ext cx="556260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6172200" y="1200150"/>
            <a:ext cx="556260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6172200" y="3771900"/>
            <a:ext cx="556260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FD47A1EF-FEC8-402B-B178-69002BA4A642}" type="slidenum">
              <a:rPr lang="ru-RU" altLang="ru-RU"/>
              <a:pPr>
                <a:defRPr/>
              </a:pPr>
              <a:t>‹#›</a:t>
            </a:fld>
            <a:endParaRPr lang="ru-RU" altLang="ru-RU"/>
          </a:p>
        </p:txBody>
      </p:sp>
    </p:spTree>
    <p:extLst>
      <p:ext uri="{BB962C8B-B14F-4D97-AF65-F5344CB8AC3E}">
        <p14:creationId xmlns:p14="http://schemas.microsoft.com/office/powerpoint/2010/main" val="1098445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365251" y="331788"/>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a:solidFill>
                  <a:srgbClr val="FFFFFF"/>
                </a:solidFill>
              </a:rPr>
              <a:t>1С:УПРАВЛЕНИЕ</a:t>
            </a:r>
          </a:p>
          <a:p>
            <a:pPr eaLnBrk="1" hangingPunct="1">
              <a:lnSpc>
                <a:spcPct val="85000"/>
              </a:lnSpc>
              <a:defRPr/>
            </a:pPr>
            <a:r>
              <a:rPr lang="ru-RU" altLang="ru-RU" sz="1900" b="1">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2617" y="239714"/>
            <a:ext cx="1295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49649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43339" y="1340768"/>
            <a:ext cx="11904133"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D97BD3E1-6446-4AF7-B3E8-1C9B863CFF64}" type="slidenum">
              <a:rPr lang="ru-RU" altLang="ru-RU"/>
              <a:pPr>
                <a:defRPr/>
              </a:pPr>
              <a:t>‹#›</a:t>
            </a:fld>
            <a:endParaRPr lang="ru-RU" altLang="ru-RU"/>
          </a:p>
        </p:txBody>
      </p:sp>
    </p:spTree>
    <p:extLst>
      <p:ext uri="{BB962C8B-B14F-4D97-AF65-F5344CB8AC3E}">
        <p14:creationId xmlns:p14="http://schemas.microsoft.com/office/powerpoint/2010/main" val="47338895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B11FB7DF-23D4-434F-A639-E7F744D8F7E2}" type="slidenum">
              <a:rPr lang="ru-RU" altLang="ru-RU"/>
              <a:pPr>
                <a:defRPr/>
              </a:pPr>
              <a:t>‹#›</a:t>
            </a:fld>
            <a:endParaRPr lang="ru-RU" altLang="ru-RU"/>
          </a:p>
        </p:txBody>
      </p:sp>
    </p:spTree>
    <p:extLst>
      <p:ext uri="{BB962C8B-B14F-4D97-AF65-F5344CB8AC3E}">
        <p14:creationId xmlns:p14="http://schemas.microsoft.com/office/powerpoint/2010/main" val="396423325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43933" y="1268413"/>
            <a:ext cx="585046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268413"/>
            <a:ext cx="585046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0BE3907F-AFC0-4700-9A84-2B456E6ABB85}" type="slidenum">
              <a:rPr lang="ru-RU" altLang="ru-RU"/>
              <a:pPr>
                <a:defRPr/>
              </a:pPr>
              <a:t>‹#›</a:t>
            </a:fld>
            <a:endParaRPr lang="ru-RU" altLang="ru-RU"/>
          </a:p>
        </p:txBody>
      </p:sp>
    </p:spTree>
    <p:extLst>
      <p:ext uri="{BB962C8B-B14F-4D97-AF65-F5344CB8AC3E}">
        <p14:creationId xmlns:p14="http://schemas.microsoft.com/office/powerpoint/2010/main" val="308727655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134821C6-8206-4FDE-B7BC-390D08DD0E1B}" type="slidenum">
              <a:rPr lang="ru-RU" altLang="ru-RU"/>
              <a:pPr>
                <a:defRPr/>
              </a:pPr>
              <a:t>‹#›</a:t>
            </a:fld>
            <a:endParaRPr lang="ru-RU" altLang="ru-RU"/>
          </a:p>
        </p:txBody>
      </p:sp>
    </p:spTree>
    <p:extLst>
      <p:ext uri="{BB962C8B-B14F-4D97-AF65-F5344CB8AC3E}">
        <p14:creationId xmlns:p14="http://schemas.microsoft.com/office/powerpoint/2010/main" val="308311628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a:t>Образец заголовка</a:t>
            </a:r>
          </a:p>
        </p:txBody>
      </p:sp>
      <p:sp>
        <p:nvSpPr>
          <p:cNvPr id="3" name="Объект 2"/>
          <p:cNvSpPr>
            <a:spLocks noGrp="1"/>
          </p:cNvSpPr>
          <p:nvPr>
            <p:ph idx="1"/>
          </p:nvPr>
        </p:nvSpPr>
        <p:spPr>
          <a:xfrm>
            <a:off x="143339" y="1340768"/>
            <a:ext cx="11904133"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AAF703A-1635-4F82-BA9D-634CE3BB423B}" type="slidenum">
              <a:rPr lang="ru-RU" altLang="ru-RU"/>
              <a:pPr>
                <a:defRPr/>
              </a:pPr>
              <a:t>‹#›</a:t>
            </a:fld>
            <a:endParaRPr lang="ru-RU" altLang="ru-RU"/>
          </a:p>
        </p:txBody>
      </p:sp>
    </p:spTree>
    <p:extLst>
      <p:ext uri="{BB962C8B-B14F-4D97-AF65-F5344CB8AC3E}">
        <p14:creationId xmlns:p14="http://schemas.microsoft.com/office/powerpoint/2010/main" val="3990498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p:txBody>
          <a:bodyPr/>
          <a:lstStyle>
            <a:lvl1pPr>
              <a:defRPr/>
            </a:lvl1pPr>
          </a:lstStyle>
          <a:p>
            <a:pPr>
              <a:defRPr/>
            </a:pPr>
            <a:fld id="{81798229-26E0-4C28-A8A9-F3BF1DAC6552}" type="slidenum">
              <a:rPr lang="ru-RU" altLang="ru-RU"/>
              <a:pPr>
                <a:defRPr/>
              </a:pPr>
              <a:t>‹#›</a:t>
            </a:fld>
            <a:endParaRPr lang="ru-RU" altLang="ru-RU"/>
          </a:p>
        </p:txBody>
      </p:sp>
    </p:spTree>
    <p:extLst>
      <p:ext uri="{BB962C8B-B14F-4D97-AF65-F5344CB8AC3E}">
        <p14:creationId xmlns:p14="http://schemas.microsoft.com/office/powerpoint/2010/main" val="28695253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p:txBody>
          <a:bodyPr/>
          <a:lstStyle>
            <a:lvl1pPr>
              <a:defRPr/>
            </a:lvl1pPr>
          </a:lstStyle>
          <a:p>
            <a:pPr>
              <a:defRPr/>
            </a:pPr>
            <a:fld id="{A3C15300-E25C-4F20-B27A-84207A5051E6}" type="slidenum">
              <a:rPr lang="ru-RU" altLang="ru-RU"/>
              <a:pPr>
                <a:defRPr/>
              </a:pPr>
              <a:t>‹#›</a:t>
            </a:fld>
            <a:endParaRPr lang="ru-RU" altLang="ru-RU"/>
          </a:p>
        </p:txBody>
      </p:sp>
    </p:spTree>
    <p:extLst>
      <p:ext uri="{BB962C8B-B14F-4D97-AF65-F5344CB8AC3E}">
        <p14:creationId xmlns:p14="http://schemas.microsoft.com/office/powerpoint/2010/main" val="401586797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D41C57D8-D7D2-4D31-972B-45ABD28F6953}" type="slidenum">
              <a:rPr lang="ru-RU" altLang="ru-RU"/>
              <a:pPr>
                <a:defRPr/>
              </a:pPr>
              <a:t>‹#›</a:t>
            </a:fld>
            <a:endParaRPr lang="ru-RU" altLang="ru-RU"/>
          </a:p>
        </p:txBody>
      </p:sp>
    </p:spTree>
    <p:extLst>
      <p:ext uri="{BB962C8B-B14F-4D97-AF65-F5344CB8AC3E}">
        <p14:creationId xmlns:p14="http://schemas.microsoft.com/office/powerpoint/2010/main" val="33464477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p:txBody>
          <a:bodyPr/>
          <a:lstStyle>
            <a:lvl1pPr>
              <a:defRPr/>
            </a:lvl1pPr>
          </a:lstStyle>
          <a:p>
            <a:pPr>
              <a:defRPr/>
            </a:pPr>
            <a:fld id="{79688510-F70C-4CE0-9B6A-D786D4A0FD67}" type="slidenum">
              <a:rPr lang="ru-RU" altLang="ru-RU"/>
              <a:pPr>
                <a:defRPr/>
              </a:pPr>
              <a:t>‹#›</a:t>
            </a:fld>
            <a:endParaRPr lang="ru-RU" altLang="ru-RU"/>
          </a:p>
        </p:txBody>
      </p:sp>
    </p:spTree>
    <p:extLst>
      <p:ext uri="{BB962C8B-B14F-4D97-AF65-F5344CB8AC3E}">
        <p14:creationId xmlns:p14="http://schemas.microsoft.com/office/powerpoint/2010/main" val="106600392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EC0DA439-611F-46F3-B968-0942622B451E}" type="slidenum">
              <a:rPr lang="ru-RU" altLang="ru-RU"/>
              <a:pPr>
                <a:defRPr/>
              </a:pPr>
              <a:t>‹#›</a:t>
            </a:fld>
            <a:endParaRPr lang="ru-RU" altLang="ru-RU"/>
          </a:p>
        </p:txBody>
      </p:sp>
    </p:spTree>
    <p:extLst>
      <p:ext uri="{BB962C8B-B14F-4D97-AF65-F5344CB8AC3E}">
        <p14:creationId xmlns:p14="http://schemas.microsoft.com/office/powerpoint/2010/main" val="310751222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72034" y="-26988"/>
            <a:ext cx="2976033" cy="655161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3934" y="-26988"/>
            <a:ext cx="8724900" cy="655161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p:txBody>
          <a:bodyPr/>
          <a:lstStyle>
            <a:lvl1pPr>
              <a:defRPr/>
            </a:lvl1pPr>
          </a:lstStyle>
          <a:p>
            <a:pPr>
              <a:defRPr/>
            </a:pPr>
            <a:fld id="{DEC162C4-7EF3-41AC-A122-6B3C8C0AB8CB}" type="slidenum">
              <a:rPr lang="ru-RU" altLang="ru-RU"/>
              <a:pPr>
                <a:defRPr/>
              </a:pPr>
              <a:t>‹#›</a:t>
            </a:fld>
            <a:endParaRPr lang="ru-RU" altLang="ru-RU"/>
          </a:p>
        </p:txBody>
      </p:sp>
    </p:spTree>
    <p:extLst>
      <p:ext uri="{BB962C8B-B14F-4D97-AF65-F5344CB8AC3E}">
        <p14:creationId xmlns:p14="http://schemas.microsoft.com/office/powerpoint/2010/main" val="202458310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1" y="-26988"/>
            <a:ext cx="6432551" cy="1081088"/>
          </a:xfrm>
        </p:spPr>
        <p:txBody>
          <a:bodyPr/>
          <a:lstStyle/>
          <a:p>
            <a:r>
              <a:rPr lang="ru-RU"/>
              <a:t>Образец заголовка</a:t>
            </a:r>
          </a:p>
        </p:txBody>
      </p:sp>
      <p:sp>
        <p:nvSpPr>
          <p:cNvPr id="3" name="Объект 2"/>
          <p:cNvSpPr>
            <a:spLocks noGrp="1"/>
          </p:cNvSpPr>
          <p:nvPr>
            <p:ph sz="half" idx="1"/>
          </p:nvPr>
        </p:nvSpPr>
        <p:spPr>
          <a:xfrm>
            <a:off x="143933" y="1268413"/>
            <a:ext cx="5850467" cy="5256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7600"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6197600"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p:txBody>
          <a:bodyPr/>
          <a:lstStyle>
            <a:lvl1pPr>
              <a:defRPr/>
            </a:lvl1pPr>
          </a:lstStyle>
          <a:p>
            <a:pPr>
              <a:defRPr/>
            </a:pPr>
            <a:fld id="{6AE97920-501A-4003-AE3F-F3CC023F0EAC}" type="slidenum">
              <a:rPr lang="ru-RU" altLang="ru-RU"/>
              <a:pPr>
                <a:defRPr/>
              </a:pPr>
              <a:t>‹#›</a:t>
            </a:fld>
            <a:endParaRPr lang="ru-RU" altLang="ru-RU"/>
          </a:p>
        </p:txBody>
      </p:sp>
    </p:spTree>
    <p:extLst>
      <p:ext uri="{BB962C8B-B14F-4D97-AF65-F5344CB8AC3E}">
        <p14:creationId xmlns:p14="http://schemas.microsoft.com/office/powerpoint/2010/main" val="117681695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159001" y="-26988"/>
            <a:ext cx="6432551" cy="1081088"/>
          </a:xfrm>
        </p:spPr>
        <p:txBody>
          <a:bodyPr/>
          <a:lstStyle/>
          <a:p>
            <a:r>
              <a:rPr lang="ru-RU"/>
              <a:t>Образец заголовка</a:t>
            </a:r>
          </a:p>
        </p:txBody>
      </p:sp>
      <p:sp>
        <p:nvSpPr>
          <p:cNvPr id="3" name="Объект 2"/>
          <p:cNvSpPr>
            <a:spLocks noGrp="1"/>
          </p:cNvSpPr>
          <p:nvPr>
            <p:ph sz="quarter" idx="1"/>
          </p:nvPr>
        </p:nvSpPr>
        <p:spPr>
          <a:xfrm>
            <a:off x="143933"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6197600" y="1268413"/>
            <a:ext cx="5850467" cy="25511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143933"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6197600" y="3971925"/>
            <a:ext cx="5850467" cy="2552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p:txBody>
          <a:bodyPr/>
          <a:lstStyle>
            <a:lvl1pPr>
              <a:defRPr>
                <a:cs typeface="Arial" charset="0"/>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p:txBody>
          <a:bodyPr/>
          <a:lstStyle>
            <a:lvl1pPr>
              <a:defRPr/>
            </a:lvl1pPr>
          </a:lstStyle>
          <a:p>
            <a:pPr>
              <a:defRPr/>
            </a:pPr>
            <a:fld id="{1EDBCAB5-1F54-4512-8AD1-FE077A4C738D}" type="slidenum">
              <a:rPr lang="ru-RU" altLang="ru-RU"/>
              <a:pPr>
                <a:defRPr/>
              </a:pPr>
              <a:t>‹#›</a:t>
            </a:fld>
            <a:endParaRPr lang="ru-RU" altLang="ru-RU"/>
          </a:p>
        </p:txBody>
      </p:sp>
    </p:spTree>
    <p:extLst>
      <p:ext uri="{BB962C8B-B14F-4D97-AF65-F5344CB8AC3E}">
        <p14:creationId xmlns:p14="http://schemas.microsoft.com/office/powerpoint/2010/main" val="1712243621"/>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31751" y="6524626"/>
            <a:ext cx="3083345"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a:solidFill>
                  <a:srgbClr val="5F0000"/>
                </a:solidFill>
              </a:rPr>
              <a:t>1С: Управление холдингом</a:t>
            </a:r>
          </a:p>
        </p:txBody>
      </p:sp>
      <p:sp>
        <p:nvSpPr>
          <p:cNvPr id="2" name="Title 1"/>
          <p:cNvSpPr>
            <a:spLocks noGrp="1"/>
          </p:cNvSpPr>
          <p:nvPr>
            <p:ph type="title"/>
          </p:nvPr>
        </p:nvSpPr>
        <p:spPr>
          <a:xfrm>
            <a:off x="5090584" y="314326"/>
            <a:ext cx="6671733" cy="314325"/>
          </a:xfrm>
        </p:spPr>
        <p:txBody>
          <a:bodyPr/>
          <a:lstStyle/>
          <a:p>
            <a:r>
              <a:rPr lang="en-US"/>
              <a:t>Click to edit Master title style</a:t>
            </a:r>
            <a:endParaRPr lang="ru-RU"/>
          </a:p>
        </p:txBody>
      </p:sp>
      <p:sp>
        <p:nvSpPr>
          <p:cNvPr id="3" name="Text Placeholder 2"/>
          <p:cNvSpPr>
            <a:spLocks noGrp="1"/>
          </p:cNvSpPr>
          <p:nvPr>
            <p:ph type="body" sz="half" idx="1"/>
          </p:nvPr>
        </p:nvSpPr>
        <p:spPr>
          <a:xfrm>
            <a:off x="406400" y="1200150"/>
            <a:ext cx="5562600" cy="499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6172200" y="1200150"/>
            <a:ext cx="5562600" cy="2419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6172200" y="3771900"/>
            <a:ext cx="5562600"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93B7BA20-3CFB-44B9-A373-AB6A19940EC6}" type="slidenum">
              <a:rPr lang="ru-RU" altLang="ru-RU"/>
              <a:pPr>
                <a:defRPr/>
              </a:pPr>
              <a:t>‹#›</a:t>
            </a:fld>
            <a:endParaRPr lang="ru-RU" altLang="ru-RU"/>
          </a:p>
        </p:txBody>
      </p:sp>
    </p:spTree>
    <p:extLst>
      <p:ext uri="{BB962C8B-B14F-4D97-AF65-F5344CB8AC3E}">
        <p14:creationId xmlns:p14="http://schemas.microsoft.com/office/powerpoint/2010/main" val="145026498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581" y="1122279"/>
            <a:ext cx="9144840" cy="2387364"/>
          </a:xfrm>
        </p:spPr>
        <p:txBody>
          <a:bodyPr anchor="b"/>
          <a:lstStyle>
            <a:lvl1pPr algn="ctr">
              <a:defRPr sz="6349"/>
            </a:lvl1pPr>
          </a:lstStyle>
          <a:p>
            <a:r>
              <a:rPr lang="ru-RU"/>
              <a:t>Образец заголовка</a:t>
            </a:r>
          </a:p>
        </p:txBody>
      </p:sp>
      <p:sp>
        <p:nvSpPr>
          <p:cNvPr id="3" name="Подзаголовок 2"/>
          <p:cNvSpPr>
            <a:spLocks noGrp="1"/>
          </p:cNvSpPr>
          <p:nvPr>
            <p:ph type="subTitle" idx="1"/>
          </p:nvPr>
        </p:nvSpPr>
        <p:spPr>
          <a:xfrm>
            <a:off x="1523581" y="3602047"/>
            <a:ext cx="9144840" cy="1656538"/>
          </a:xfrm>
        </p:spPr>
        <p:txBody>
          <a:bodyPr/>
          <a:lstStyle>
            <a:lvl1pPr marL="0" indent="0" algn="ctr">
              <a:buNone/>
              <a:defRPr sz="2539"/>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ru-RU"/>
              <a:t>Образец подзаголовка</a:t>
            </a:r>
          </a:p>
        </p:txBody>
      </p:sp>
    </p:spTree>
    <p:extLst>
      <p:ext uri="{BB962C8B-B14F-4D97-AF65-F5344CB8AC3E}">
        <p14:creationId xmlns:p14="http://schemas.microsoft.com/office/powerpoint/2010/main" val="28291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B335FD6-26BD-4CCB-A000-94E88AD42753}" type="slidenum">
              <a:rPr lang="ru-RU" altLang="ru-RU"/>
              <a:pPr>
                <a:defRPr/>
              </a:pPr>
              <a:t>‹#›</a:t>
            </a:fld>
            <a:endParaRPr lang="ru-RU" altLang="ru-RU"/>
          </a:p>
        </p:txBody>
      </p:sp>
    </p:spTree>
    <p:extLst>
      <p:ext uri="{BB962C8B-B14F-4D97-AF65-F5344CB8AC3E}">
        <p14:creationId xmlns:p14="http://schemas.microsoft.com/office/powerpoint/2010/main" val="2872947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3845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502" y="1710300"/>
            <a:ext cx="10515558" cy="2852740"/>
          </a:xfrm>
        </p:spPr>
        <p:txBody>
          <a:bodyPr anchor="b"/>
          <a:lstStyle>
            <a:lvl1pPr>
              <a:defRPr sz="6349"/>
            </a:lvl1pPr>
          </a:lstStyle>
          <a:p>
            <a:r>
              <a:rPr lang="ru-RU"/>
              <a:t>Образец заголовка</a:t>
            </a:r>
          </a:p>
        </p:txBody>
      </p:sp>
      <p:sp>
        <p:nvSpPr>
          <p:cNvPr id="3" name="Текст 2"/>
          <p:cNvSpPr>
            <a:spLocks noGrp="1"/>
          </p:cNvSpPr>
          <p:nvPr>
            <p:ph type="body" idx="1"/>
          </p:nvPr>
        </p:nvSpPr>
        <p:spPr>
          <a:xfrm>
            <a:off x="831502" y="4589921"/>
            <a:ext cx="10515558" cy="1500293"/>
          </a:xfrm>
        </p:spPr>
        <p:txBody>
          <a:bodyPr/>
          <a:lstStyle>
            <a:lvl1pPr marL="0" indent="0">
              <a:buNone/>
              <a:defRPr sz="2539"/>
            </a:lvl1pPr>
            <a:lvl2pPr marL="483763" indent="0">
              <a:buNone/>
              <a:defRPr sz="2116"/>
            </a:lvl2pPr>
            <a:lvl3pPr marL="967527" indent="0">
              <a:buNone/>
              <a:defRPr sz="1905"/>
            </a:lvl3pPr>
            <a:lvl4pPr marL="1451290" indent="0">
              <a:buNone/>
              <a:defRPr sz="1693"/>
            </a:lvl4pPr>
            <a:lvl5pPr marL="1935053" indent="0">
              <a:buNone/>
              <a:defRPr sz="1693"/>
            </a:lvl5pPr>
            <a:lvl6pPr marL="2418817" indent="0">
              <a:buNone/>
              <a:defRPr sz="1693"/>
            </a:lvl6pPr>
            <a:lvl7pPr marL="2902580" indent="0">
              <a:buNone/>
              <a:defRPr sz="1693"/>
            </a:lvl7pPr>
            <a:lvl8pPr marL="3386343" indent="0">
              <a:buNone/>
              <a:defRPr sz="1693"/>
            </a:lvl8pPr>
            <a:lvl9pPr marL="3870107" indent="0">
              <a:buNone/>
              <a:defRPr sz="1693"/>
            </a:lvl9pPr>
          </a:lstStyle>
          <a:p>
            <a:pPr lvl="0"/>
            <a:r>
              <a:rPr lang="ru-RU"/>
              <a:t>Образец текста</a:t>
            </a:r>
          </a:p>
        </p:txBody>
      </p:sp>
    </p:spTree>
    <p:extLst>
      <p:ext uri="{BB962C8B-B14F-4D97-AF65-F5344CB8AC3E}">
        <p14:creationId xmlns:p14="http://schemas.microsoft.com/office/powerpoint/2010/main" val="1910230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87247"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53114"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39694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364574"/>
            <a:ext cx="10515558" cy="1325566"/>
          </a:xfrm>
        </p:spPr>
        <p:txBody>
          <a:bodyPr/>
          <a:lstStyle/>
          <a:p>
            <a:r>
              <a:rPr lang="ru-RU"/>
              <a:t>Образец заголовка</a:t>
            </a:r>
          </a:p>
        </p:txBody>
      </p:sp>
      <p:sp>
        <p:nvSpPr>
          <p:cNvPr id="3" name="Текст 2"/>
          <p:cNvSpPr>
            <a:spLocks noGrp="1"/>
          </p:cNvSpPr>
          <p:nvPr>
            <p:ph type="body" idx="1"/>
          </p:nvPr>
        </p:nvSpPr>
        <p:spPr>
          <a:xfrm>
            <a:off x="839901" y="1681740"/>
            <a:ext cx="5156991"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4" name="Объект 3"/>
          <p:cNvSpPr>
            <a:spLocks noGrp="1"/>
          </p:cNvSpPr>
          <p:nvPr>
            <p:ph sz="half" idx="2"/>
          </p:nvPr>
        </p:nvSpPr>
        <p:spPr>
          <a:xfrm>
            <a:off x="839901" y="2504969"/>
            <a:ext cx="5156991"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1591" y="1681740"/>
            <a:ext cx="5183868"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6" name="Объект 5"/>
          <p:cNvSpPr>
            <a:spLocks noGrp="1"/>
          </p:cNvSpPr>
          <p:nvPr>
            <p:ph sz="quarter" idx="4"/>
          </p:nvPr>
        </p:nvSpPr>
        <p:spPr>
          <a:xfrm>
            <a:off x="6171591" y="2504969"/>
            <a:ext cx="5183868"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18598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71704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615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Объект 2"/>
          <p:cNvSpPr>
            <a:spLocks noGrp="1"/>
          </p:cNvSpPr>
          <p:nvPr>
            <p:ph idx="1"/>
          </p:nvPr>
        </p:nvSpPr>
        <p:spPr>
          <a:xfrm>
            <a:off x="5183868" y="987875"/>
            <a:ext cx="6171591" cy="4873851"/>
          </a:xfrm>
        </p:spPr>
        <p:txBody>
          <a:bodyPr/>
          <a:lstStyle>
            <a:lvl1pPr>
              <a:defRPr sz="3386"/>
            </a:lvl1pPr>
            <a:lvl2pPr>
              <a:defRPr sz="2963"/>
            </a:lvl2pPr>
            <a:lvl3pPr>
              <a:defRPr sz="2539"/>
            </a:lvl3pPr>
            <a:lvl4pPr>
              <a:defRPr sz="2116"/>
            </a:lvl4pPr>
            <a:lvl5pPr>
              <a:defRPr sz="2116"/>
            </a:lvl5pPr>
            <a:lvl6pPr>
              <a:defRPr sz="2116"/>
            </a:lvl6pPr>
            <a:lvl7pPr>
              <a:defRPr sz="2116"/>
            </a:lvl7pPr>
            <a:lvl8pPr>
              <a:defRPr sz="2116"/>
            </a:lvl8pPr>
            <a:lvl9pPr>
              <a:defRPr sz="21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2598687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Рисунок 2"/>
          <p:cNvSpPr>
            <a:spLocks noGrp="1"/>
          </p:cNvSpPr>
          <p:nvPr>
            <p:ph type="pic" idx="1"/>
          </p:nvPr>
        </p:nvSpPr>
        <p:spPr>
          <a:xfrm>
            <a:off x="5183868" y="987875"/>
            <a:ext cx="6171591" cy="4873851"/>
          </a:xfrm>
        </p:spPr>
        <p:txBody>
          <a:bodyPr/>
          <a:lstStyle>
            <a:lvl1pPr marL="0" indent="0">
              <a:buNone/>
              <a:defRPr sz="3386"/>
            </a:lvl1pPr>
            <a:lvl2pPr marL="483763" indent="0">
              <a:buNone/>
              <a:defRPr sz="2963"/>
            </a:lvl2pPr>
            <a:lvl3pPr marL="967527" indent="0">
              <a:buNone/>
              <a:defRPr sz="2539"/>
            </a:lvl3pPr>
            <a:lvl4pPr marL="1451290" indent="0">
              <a:buNone/>
              <a:defRPr sz="2116"/>
            </a:lvl4pPr>
            <a:lvl5pPr marL="1935053" indent="0">
              <a:buNone/>
              <a:defRPr sz="2116"/>
            </a:lvl5pPr>
            <a:lvl6pPr marL="2418817" indent="0">
              <a:buNone/>
              <a:defRPr sz="2116"/>
            </a:lvl6pPr>
            <a:lvl7pPr marL="2902580" indent="0">
              <a:buNone/>
              <a:defRPr sz="2116"/>
            </a:lvl7pPr>
            <a:lvl8pPr marL="3386343" indent="0">
              <a:buNone/>
              <a:defRPr sz="2116"/>
            </a:lvl8pPr>
            <a:lvl9pPr marL="3870107" indent="0">
              <a:buNone/>
              <a:defRPr sz="2116"/>
            </a:lvl9pPr>
          </a:lstStyle>
          <a:p>
            <a:pPr lvl="0"/>
            <a:endParaRPr lang="ru-RU" noProof="0"/>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3076613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1358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5102" y="114245"/>
            <a:ext cx="2892618" cy="475456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247" y="114245"/>
            <a:ext cx="8516594" cy="47545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6689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43933" y="1268413"/>
            <a:ext cx="585046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268413"/>
            <a:ext cx="585046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2AD58B82-39F9-44A5-BF19-5DA5FB4D1575}" type="slidenum">
              <a:rPr lang="ru-RU" altLang="ru-RU"/>
              <a:pPr>
                <a:defRPr/>
              </a:pPr>
              <a:t>‹#›</a:t>
            </a:fld>
            <a:endParaRPr lang="ru-RU" altLang="ru-RU"/>
          </a:p>
        </p:txBody>
      </p:sp>
    </p:spTree>
    <p:extLst>
      <p:ext uri="{BB962C8B-B14F-4D97-AF65-F5344CB8AC3E}">
        <p14:creationId xmlns:p14="http://schemas.microsoft.com/office/powerpoint/2010/main" val="632260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87247" y="114245"/>
            <a:ext cx="11570473" cy="47545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57288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581" y="1122279"/>
            <a:ext cx="9144840" cy="2387364"/>
          </a:xfrm>
        </p:spPr>
        <p:txBody>
          <a:bodyPr anchor="b"/>
          <a:lstStyle>
            <a:lvl1pPr algn="ctr">
              <a:defRPr sz="6349"/>
            </a:lvl1pPr>
          </a:lstStyle>
          <a:p>
            <a:r>
              <a:rPr lang="ru-RU"/>
              <a:t>Образец заголовка</a:t>
            </a:r>
          </a:p>
        </p:txBody>
      </p:sp>
      <p:sp>
        <p:nvSpPr>
          <p:cNvPr id="3" name="Подзаголовок 2"/>
          <p:cNvSpPr>
            <a:spLocks noGrp="1"/>
          </p:cNvSpPr>
          <p:nvPr>
            <p:ph type="subTitle" idx="1"/>
          </p:nvPr>
        </p:nvSpPr>
        <p:spPr>
          <a:xfrm>
            <a:off x="1523581" y="3602047"/>
            <a:ext cx="9144840" cy="1656538"/>
          </a:xfrm>
        </p:spPr>
        <p:txBody>
          <a:bodyPr/>
          <a:lstStyle>
            <a:lvl1pPr marL="0" indent="0" algn="ctr">
              <a:buNone/>
              <a:defRPr sz="2539"/>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ru-RU"/>
              <a:t>Образец подзаголовка</a:t>
            </a:r>
          </a:p>
        </p:txBody>
      </p:sp>
    </p:spTree>
    <p:extLst>
      <p:ext uri="{BB962C8B-B14F-4D97-AF65-F5344CB8AC3E}">
        <p14:creationId xmlns:p14="http://schemas.microsoft.com/office/powerpoint/2010/main" val="3153326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98099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502" y="1710300"/>
            <a:ext cx="10515558" cy="2852740"/>
          </a:xfrm>
        </p:spPr>
        <p:txBody>
          <a:bodyPr anchor="b"/>
          <a:lstStyle>
            <a:lvl1pPr>
              <a:defRPr sz="6349"/>
            </a:lvl1pPr>
          </a:lstStyle>
          <a:p>
            <a:r>
              <a:rPr lang="ru-RU"/>
              <a:t>Образец заголовка</a:t>
            </a:r>
          </a:p>
        </p:txBody>
      </p:sp>
      <p:sp>
        <p:nvSpPr>
          <p:cNvPr id="3" name="Текст 2"/>
          <p:cNvSpPr>
            <a:spLocks noGrp="1"/>
          </p:cNvSpPr>
          <p:nvPr>
            <p:ph type="body" idx="1"/>
          </p:nvPr>
        </p:nvSpPr>
        <p:spPr>
          <a:xfrm>
            <a:off x="831502" y="4589921"/>
            <a:ext cx="10515558" cy="1500293"/>
          </a:xfrm>
        </p:spPr>
        <p:txBody>
          <a:bodyPr/>
          <a:lstStyle>
            <a:lvl1pPr marL="0" indent="0">
              <a:buNone/>
              <a:defRPr sz="2539"/>
            </a:lvl1pPr>
            <a:lvl2pPr marL="483763" indent="0">
              <a:buNone/>
              <a:defRPr sz="2116"/>
            </a:lvl2pPr>
            <a:lvl3pPr marL="967527" indent="0">
              <a:buNone/>
              <a:defRPr sz="1905"/>
            </a:lvl3pPr>
            <a:lvl4pPr marL="1451290" indent="0">
              <a:buNone/>
              <a:defRPr sz="1693"/>
            </a:lvl4pPr>
            <a:lvl5pPr marL="1935053" indent="0">
              <a:buNone/>
              <a:defRPr sz="1693"/>
            </a:lvl5pPr>
            <a:lvl6pPr marL="2418817" indent="0">
              <a:buNone/>
              <a:defRPr sz="1693"/>
            </a:lvl6pPr>
            <a:lvl7pPr marL="2902580" indent="0">
              <a:buNone/>
              <a:defRPr sz="1693"/>
            </a:lvl7pPr>
            <a:lvl8pPr marL="3386343" indent="0">
              <a:buNone/>
              <a:defRPr sz="1693"/>
            </a:lvl8pPr>
            <a:lvl9pPr marL="3870107" indent="0">
              <a:buNone/>
              <a:defRPr sz="1693"/>
            </a:lvl9pPr>
          </a:lstStyle>
          <a:p>
            <a:pPr lvl="0"/>
            <a:r>
              <a:rPr lang="ru-RU"/>
              <a:t>Образец текста</a:t>
            </a:r>
          </a:p>
        </p:txBody>
      </p:sp>
    </p:spTree>
    <p:extLst>
      <p:ext uri="{BB962C8B-B14F-4D97-AF65-F5344CB8AC3E}">
        <p14:creationId xmlns:p14="http://schemas.microsoft.com/office/powerpoint/2010/main" val="3836501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87247"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53114"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2483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364574"/>
            <a:ext cx="10515558" cy="1325566"/>
          </a:xfrm>
        </p:spPr>
        <p:txBody>
          <a:bodyPr/>
          <a:lstStyle/>
          <a:p>
            <a:r>
              <a:rPr lang="ru-RU"/>
              <a:t>Образец заголовка</a:t>
            </a:r>
          </a:p>
        </p:txBody>
      </p:sp>
      <p:sp>
        <p:nvSpPr>
          <p:cNvPr id="3" name="Текст 2"/>
          <p:cNvSpPr>
            <a:spLocks noGrp="1"/>
          </p:cNvSpPr>
          <p:nvPr>
            <p:ph type="body" idx="1"/>
          </p:nvPr>
        </p:nvSpPr>
        <p:spPr>
          <a:xfrm>
            <a:off x="839901" y="1681740"/>
            <a:ext cx="5156991"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4" name="Объект 3"/>
          <p:cNvSpPr>
            <a:spLocks noGrp="1"/>
          </p:cNvSpPr>
          <p:nvPr>
            <p:ph sz="half" idx="2"/>
          </p:nvPr>
        </p:nvSpPr>
        <p:spPr>
          <a:xfrm>
            <a:off x="839901" y="2504969"/>
            <a:ext cx="5156991"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1591" y="1681740"/>
            <a:ext cx="5183868"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6" name="Объект 5"/>
          <p:cNvSpPr>
            <a:spLocks noGrp="1"/>
          </p:cNvSpPr>
          <p:nvPr>
            <p:ph sz="quarter" idx="4"/>
          </p:nvPr>
        </p:nvSpPr>
        <p:spPr>
          <a:xfrm>
            <a:off x="6171591" y="2504969"/>
            <a:ext cx="5183868"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7301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228511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86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Объект 2"/>
          <p:cNvSpPr>
            <a:spLocks noGrp="1"/>
          </p:cNvSpPr>
          <p:nvPr>
            <p:ph idx="1"/>
          </p:nvPr>
        </p:nvSpPr>
        <p:spPr>
          <a:xfrm>
            <a:off x="5183868" y="987875"/>
            <a:ext cx="6171591" cy="4873851"/>
          </a:xfrm>
        </p:spPr>
        <p:txBody>
          <a:bodyPr/>
          <a:lstStyle>
            <a:lvl1pPr>
              <a:defRPr sz="3386"/>
            </a:lvl1pPr>
            <a:lvl2pPr>
              <a:defRPr sz="2963"/>
            </a:lvl2pPr>
            <a:lvl3pPr>
              <a:defRPr sz="2539"/>
            </a:lvl3pPr>
            <a:lvl4pPr>
              <a:defRPr sz="2116"/>
            </a:lvl4pPr>
            <a:lvl5pPr>
              <a:defRPr sz="2116"/>
            </a:lvl5pPr>
            <a:lvl6pPr>
              <a:defRPr sz="2116"/>
            </a:lvl6pPr>
            <a:lvl7pPr>
              <a:defRPr sz="2116"/>
            </a:lvl7pPr>
            <a:lvl8pPr>
              <a:defRPr sz="2116"/>
            </a:lvl8pPr>
            <a:lvl9pPr>
              <a:defRPr sz="21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2863712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Рисунок 2"/>
          <p:cNvSpPr>
            <a:spLocks noGrp="1"/>
          </p:cNvSpPr>
          <p:nvPr>
            <p:ph type="pic" idx="1"/>
          </p:nvPr>
        </p:nvSpPr>
        <p:spPr>
          <a:xfrm>
            <a:off x="5183868" y="987875"/>
            <a:ext cx="6171591" cy="4873851"/>
          </a:xfrm>
        </p:spPr>
        <p:txBody>
          <a:bodyPr/>
          <a:lstStyle>
            <a:lvl1pPr marL="0" indent="0">
              <a:buNone/>
              <a:defRPr sz="3386"/>
            </a:lvl1pPr>
            <a:lvl2pPr marL="483763" indent="0">
              <a:buNone/>
              <a:defRPr sz="2963"/>
            </a:lvl2pPr>
            <a:lvl3pPr marL="967527" indent="0">
              <a:buNone/>
              <a:defRPr sz="2539"/>
            </a:lvl3pPr>
            <a:lvl4pPr marL="1451290" indent="0">
              <a:buNone/>
              <a:defRPr sz="2116"/>
            </a:lvl4pPr>
            <a:lvl5pPr marL="1935053" indent="0">
              <a:buNone/>
              <a:defRPr sz="2116"/>
            </a:lvl5pPr>
            <a:lvl6pPr marL="2418817" indent="0">
              <a:buNone/>
              <a:defRPr sz="2116"/>
            </a:lvl6pPr>
            <a:lvl7pPr marL="2902580" indent="0">
              <a:buNone/>
              <a:defRPr sz="2116"/>
            </a:lvl7pPr>
            <a:lvl8pPr marL="3386343" indent="0">
              <a:buNone/>
              <a:defRPr sz="2116"/>
            </a:lvl8pPr>
            <a:lvl9pPr marL="3870107" indent="0">
              <a:buNone/>
              <a:defRPr sz="2116"/>
            </a:lvl9pPr>
          </a:lstStyle>
          <a:p>
            <a:pPr lvl="0"/>
            <a:endParaRPr lang="ru-RU" noProof="0"/>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293844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C3E1FBE3-FF1B-4906-BD28-7084B47F3511}" type="slidenum">
              <a:rPr lang="ru-RU" altLang="ru-RU"/>
              <a:pPr>
                <a:defRPr/>
              </a:pPr>
              <a:t>‹#›</a:t>
            </a:fld>
            <a:endParaRPr lang="ru-RU" altLang="ru-RU"/>
          </a:p>
        </p:txBody>
      </p:sp>
    </p:spTree>
    <p:extLst>
      <p:ext uri="{BB962C8B-B14F-4D97-AF65-F5344CB8AC3E}">
        <p14:creationId xmlns:p14="http://schemas.microsoft.com/office/powerpoint/2010/main" val="955864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17806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5102" y="114245"/>
            <a:ext cx="2892618" cy="475456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247" y="114245"/>
            <a:ext cx="8516594" cy="47545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831972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87247" y="114245"/>
            <a:ext cx="11570473" cy="47545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729981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791" y="1122279"/>
            <a:ext cx="9144419" cy="2387364"/>
          </a:xfrm>
          <a:prstGeom prst="rect">
            <a:avLst/>
          </a:prstGeom>
        </p:spPr>
        <p:txBody>
          <a:bodyPr anchor="b"/>
          <a:lstStyle>
            <a:lvl1pPr algn="ctr">
              <a:defRPr sz="6350">
                <a:latin typeface="+mj-lt"/>
              </a:defRPr>
            </a:lvl1pPr>
          </a:lstStyle>
          <a:p>
            <a:r>
              <a:rPr lang="ru-RU"/>
              <a:t>Образец заголовка</a:t>
            </a:r>
          </a:p>
        </p:txBody>
      </p:sp>
      <p:sp>
        <p:nvSpPr>
          <p:cNvPr id="3" name="Подзаголовок 2"/>
          <p:cNvSpPr>
            <a:spLocks noGrp="1"/>
          </p:cNvSpPr>
          <p:nvPr>
            <p:ph type="subTitle" idx="1"/>
          </p:nvPr>
        </p:nvSpPr>
        <p:spPr>
          <a:xfrm>
            <a:off x="1523791" y="3602047"/>
            <a:ext cx="9144419" cy="1656538"/>
          </a:xfrm>
        </p:spPr>
        <p:txBody>
          <a:bodyPr/>
          <a:lstStyle>
            <a:lvl1pPr marL="0" indent="0" algn="ctr">
              <a:buNone/>
              <a:defRPr sz="254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ru-RU"/>
              <a:t>Образец подзаголовка</a:t>
            </a:r>
          </a:p>
        </p:txBody>
      </p:sp>
      <p:sp>
        <p:nvSpPr>
          <p:cNvPr id="4" name="Дата 3"/>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7" name="Трапеция 6"/>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Заголовок 1"/>
          <p:cNvSpPr txBox="1">
            <a:spLocks/>
          </p:cNvSpPr>
          <p:nvPr userDrawn="1"/>
        </p:nvSpPr>
        <p:spPr>
          <a:xfrm>
            <a:off x="1066455" y="228331"/>
            <a:ext cx="8686899" cy="397202"/>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67710" rtl="0" eaLnBrk="1" fontAlgn="auto" latinLnBrk="0" hangingPunct="1">
              <a:lnSpc>
                <a:spcPct val="90000"/>
              </a:lnSpc>
              <a:spcBef>
                <a:spcPct val="0"/>
              </a:spcBef>
              <a:spcAft>
                <a:spcPts val="0"/>
              </a:spcAft>
              <a:buClrTx/>
              <a:buSzTx/>
              <a:buFontTx/>
              <a:buNone/>
              <a:tabLst/>
              <a:defRPr/>
            </a:pPr>
            <a:r>
              <a:rPr kumimoji="0" lang="ru-RU" sz="2540" b="0" i="0" u="none" strike="noStrike" kern="1200" cap="none" spc="0" normalizeH="0" baseline="0" noProof="0">
                <a:ln>
                  <a:noFill/>
                </a:ln>
                <a:solidFill>
                  <a:prstClr val="black"/>
                </a:solidFill>
                <a:effectLst/>
                <a:uLnTx/>
                <a:uFillTx/>
                <a:latin typeface="Calibri Light" panose="020F0302020204030204"/>
                <a:ea typeface="+mj-ea"/>
                <a:cs typeface="+mj-cs"/>
              </a:rPr>
              <a:t>Образец заголовка</a:t>
            </a:r>
          </a:p>
        </p:txBody>
      </p:sp>
    </p:spTree>
    <p:extLst>
      <p:ext uri="{BB962C8B-B14F-4D97-AF65-F5344CB8AC3E}">
        <p14:creationId xmlns:p14="http://schemas.microsoft.com/office/powerpoint/2010/main" val="2645143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455" y="228331"/>
            <a:ext cx="8686899" cy="397202"/>
          </a:xfrm>
          <a:prstGeom prst="rect">
            <a:avLst/>
          </a:prstGeom>
        </p:spPr>
        <p:txBody>
          <a:bodyPr/>
          <a:lstStyle/>
          <a:p>
            <a:r>
              <a:rPr lang="ru-RU"/>
              <a:t>Образец заголовка</a:t>
            </a:r>
          </a:p>
        </p:txBody>
      </p:sp>
      <p:sp>
        <p:nvSpPr>
          <p:cNvPr id="3" name="Объект 2"/>
          <p:cNvSpPr>
            <a:spLocks noGrp="1"/>
          </p:cNvSpPr>
          <p:nvPr>
            <p:ph idx="1"/>
          </p:nvPr>
        </p:nvSpPr>
        <p:spPr>
          <a:xfrm>
            <a:off x="838337" y="1219014"/>
            <a:ext cx="10515326" cy="43513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8" name="Трапеция 7"/>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352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617" y="1710300"/>
            <a:ext cx="10515326" cy="2852740"/>
          </a:xfrm>
          <a:prstGeom prst="rect">
            <a:avLst/>
          </a:prstGeom>
        </p:spPr>
        <p:txBody>
          <a:bodyPr anchor="b"/>
          <a:lstStyle>
            <a:lvl1pPr>
              <a:defRPr sz="6350"/>
            </a:lvl1pPr>
          </a:lstStyle>
          <a:p>
            <a:r>
              <a:rPr lang="ru-RU"/>
              <a:t>Образец заголовка</a:t>
            </a:r>
          </a:p>
        </p:txBody>
      </p:sp>
      <p:sp>
        <p:nvSpPr>
          <p:cNvPr id="3" name="Текст 2"/>
          <p:cNvSpPr>
            <a:spLocks noGrp="1"/>
          </p:cNvSpPr>
          <p:nvPr>
            <p:ph type="body" idx="1"/>
          </p:nvPr>
        </p:nvSpPr>
        <p:spPr>
          <a:xfrm>
            <a:off x="831617" y="4589921"/>
            <a:ext cx="10515326" cy="1500293"/>
          </a:xfrm>
        </p:spPr>
        <p:txBody>
          <a:bodyPr/>
          <a:lstStyle>
            <a:lvl1pPr marL="0" indent="0">
              <a:buNone/>
              <a:defRPr sz="2540">
                <a:solidFill>
                  <a:schemeClr val="tx1">
                    <a:tint val="75000"/>
                  </a:schemeClr>
                </a:solidFill>
              </a:defRPr>
            </a:lvl1pPr>
            <a:lvl2pPr marL="483855" indent="0">
              <a:buNone/>
              <a:defRPr sz="2117">
                <a:solidFill>
                  <a:schemeClr val="tx1">
                    <a:tint val="75000"/>
                  </a:schemeClr>
                </a:solidFill>
              </a:defRPr>
            </a:lvl2pPr>
            <a:lvl3pPr marL="967710" indent="0">
              <a:buNone/>
              <a:defRPr sz="1905">
                <a:solidFill>
                  <a:schemeClr val="tx1">
                    <a:tint val="75000"/>
                  </a:schemeClr>
                </a:solidFill>
              </a:defRPr>
            </a:lvl3pPr>
            <a:lvl4pPr marL="1451564" indent="0">
              <a:buNone/>
              <a:defRPr sz="1693">
                <a:solidFill>
                  <a:schemeClr val="tx1">
                    <a:tint val="75000"/>
                  </a:schemeClr>
                </a:solidFill>
              </a:defRPr>
            </a:lvl4pPr>
            <a:lvl5pPr marL="1935419" indent="0">
              <a:buNone/>
              <a:defRPr sz="1693">
                <a:solidFill>
                  <a:schemeClr val="tx1">
                    <a:tint val="75000"/>
                  </a:schemeClr>
                </a:solidFill>
              </a:defRPr>
            </a:lvl5pPr>
            <a:lvl6pPr marL="2419274" indent="0">
              <a:buNone/>
              <a:defRPr sz="1693">
                <a:solidFill>
                  <a:schemeClr val="tx1">
                    <a:tint val="75000"/>
                  </a:schemeClr>
                </a:solidFill>
              </a:defRPr>
            </a:lvl6pPr>
            <a:lvl7pPr marL="2903129" indent="0">
              <a:buNone/>
              <a:defRPr sz="1693">
                <a:solidFill>
                  <a:schemeClr val="tx1">
                    <a:tint val="75000"/>
                  </a:schemeClr>
                </a:solidFill>
              </a:defRPr>
            </a:lvl7pPr>
            <a:lvl8pPr marL="3386983" indent="0">
              <a:buNone/>
              <a:defRPr sz="1693">
                <a:solidFill>
                  <a:schemeClr val="tx1">
                    <a:tint val="75000"/>
                  </a:schemeClr>
                </a:solidFill>
              </a:defRPr>
            </a:lvl8pPr>
            <a:lvl9pPr marL="3870838" indent="0">
              <a:buNone/>
              <a:defRPr sz="1693">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Tree>
    <p:extLst>
      <p:ext uri="{BB962C8B-B14F-4D97-AF65-F5344CB8AC3E}">
        <p14:creationId xmlns:p14="http://schemas.microsoft.com/office/powerpoint/2010/main" val="1982533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338" y="1826225"/>
            <a:ext cx="5176181" cy="43513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5802" y="1826225"/>
            <a:ext cx="5177862" cy="43513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6" name="Нижний колонтитул 5"/>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7" name="Номер слайда 6"/>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8" name="Заголовок 1"/>
          <p:cNvSpPr>
            <a:spLocks noGrp="1"/>
          </p:cNvSpPr>
          <p:nvPr>
            <p:ph type="title"/>
          </p:nvPr>
        </p:nvSpPr>
        <p:spPr>
          <a:xfrm>
            <a:off x="1066455" y="228331"/>
            <a:ext cx="8686899" cy="397202"/>
          </a:xfrm>
          <a:prstGeom prst="rect">
            <a:avLst/>
          </a:prstGeom>
        </p:spPr>
        <p:txBody>
          <a:bodyPr/>
          <a:lstStyle/>
          <a:p>
            <a:r>
              <a:rPr lang="ru-RU"/>
              <a:t>Образец заголовка</a:t>
            </a:r>
          </a:p>
        </p:txBody>
      </p:sp>
      <p:sp>
        <p:nvSpPr>
          <p:cNvPr id="9" name="Трапеция 8"/>
          <p:cNvSpPr/>
          <p:nvPr userDrawn="1"/>
        </p:nvSpPr>
        <p:spPr>
          <a:xfrm>
            <a:off x="1142660" y="630172"/>
            <a:ext cx="8458781" cy="19049"/>
          </a:xfrm>
          <a:prstGeom prst="trapezoid">
            <a:avLst/>
          </a:prstGeom>
          <a:solidFill>
            <a:schemeClr val="accent4">
              <a:lumMod val="20000"/>
              <a:lumOff val="80000"/>
            </a:schemeClr>
          </a:solidFill>
          <a:ln>
            <a:solidFill>
              <a:srgbClr val="FFFFD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142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840017" y="1681740"/>
            <a:ext cx="5157701"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ru-RU"/>
              <a:t>Образец текста</a:t>
            </a:r>
          </a:p>
        </p:txBody>
      </p:sp>
      <p:sp>
        <p:nvSpPr>
          <p:cNvPr id="4" name="Объект 3"/>
          <p:cNvSpPr>
            <a:spLocks noGrp="1"/>
          </p:cNvSpPr>
          <p:nvPr>
            <p:ph sz="half" idx="2"/>
          </p:nvPr>
        </p:nvSpPr>
        <p:spPr>
          <a:xfrm>
            <a:off x="840017" y="2504969"/>
            <a:ext cx="5157701"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441" y="1681740"/>
            <a:ext cx="5182902"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ru-RU"/>
              <a:t>Образец текста</a:t>
            </a:r>
          </a:p>
        </p:txBody>
      </p:sp>
      <p:sp>
        <p:nvSpPr>
          <p:cNvPr id="6" name="Объект 5"/>
          <p:cNvSpPr>
            <a:spLocks noGrp="1"/>
          </p:cNvSpPr>
          <p:nvPr>
            <p:ph sz="quarter" idx="4"/>
          </p:nvPr>
        </p:nvSpPr>
        <p:spPr>
          <a:xfrm>
            <a:off x="6172441" y="2504969"/>
            <a:ext cx="5182902"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8" name="Нижний колонтитул 7"/>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9" name="Номер слайда 8"/>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11" name="Трапеция 10"/>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288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4" name="Нижний колонтитул 3"/>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5" name="Номер слайда 4"/>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6" name="Заголовок 1"/>
          <p:cNvSpPr>
            <a:spLocks noGrp="1"/>
          </p:cNvSpPr>
          <p:nvPr>
            <p:ph type="title"/>
          </p:nvPr>
        </p:nvSpPr>
        <p:spPr>
          <a:xfrm>
            <a:off x="1066455" y="228331"/>
            <a:ext cx="8686899" cy="397202"/>
          </a:xfrm>
          <a:prstGeom prst="rect">
            <a:avLst/>
          </a:prstGeom>
        </p:spPr>
        <p:txBody>
          <a:bodyPr/>
          <a:lstStyle/>
          <a:p>
            <a:r>
              <a:rPr lang="ru-RU"/>
              <a:t>Образец заголовка</a:t>
            </a:r>
          </a:p>
        </p:txBody>
      </p:sp>
      <p:sp>
        <p:nvSpPr>
          <p:cNvPr id="8" name="Трапеция 7"/>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877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3" name="Нижний колонтитул 2"/>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4" name="Номер слайда 3"/>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6" name="Трапеция 5"/>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12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39A3D66D-C3FB-48F1-8826-374EDF124A5F}" type="slidenum">
              <a:rPr lang="ru-RU" altLang="ru-RU"/>
              <a:pPr>
                <a:defRPr/>
              </a:pPr>
              <a:t>‹#›</a:t>
            </a:fld>
            <a:endParaRPr lang="ru-RU" altLang="ru-RU"/>
          </a:p>
        </p:txBody>
      </p:sp>
    </p:spTree>
    <p:extLst>
      <p:ext uri="{BB962C8B-B14F-4D97-AF65-F5344CB8AC3E}">
        <p14:creationId xmlns:p14="http://schemas.microsoft.com/office/powerpoint/2010/main" val="1141238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Объект 2"/>
          <p:cNvSpPr>
            <a:spLocks noGrp="1"/>
          </p:cNvSpPr>
          <p:nvPr>
            <p:ph idx="1"/>
          </p:nvPr>
        </p:nvSpPr>
        <p:spPr>
          <a:xfrm>
            <a:off x="5182903" y="987875"/>
            <a:ext cx="6172441" cy="4873851"/>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017" y="2058073"/>
            <a:ext cx="3931277"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ru-RU"/>
              <a:t>Образец текста</a:t>
            </a:r>
          </a:p>
        </p:txBody>
      </p:sp>
      <p:sp>
        <p:nvSpPr>
          <p:cNvPr id="5" name="Дата 4"/>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6" name="Нижний колонтитул 5"/>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7" name="Номер слайда 6"/>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8" name="Трапеция 7"/>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361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5182903" y="987875"/>
            <a:ext cx="6172441" cy="4873851"/>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endParaRPr lang="ru-RU"/>
          </a:p>
        </p:txBody>
      </p:sp>
      <p:sp>
        <p:nvSpPr>
          <p:cNvPr id="4" name="Текст 3"/>
          <p:cNvSpPr>
            <a:spLocks noGrp="1"/>
          </p:cNvSpPr>
          <p:nvPr>
            <p:ph type="body" sz="half" idx="2"/>
          </p:nvPr>
        </p:nvSpPr>
        <p:spPr>
          <a:xfrm>
            <a:off x="840017" y="2058073"/>
            <a:ext cx="3931277"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ru-RU"/>
              <a:t>Образец текста</a:t>
            </a:r>
          </a:p>
        </p:txBody>
      </p:sp>
      <p:sp>
        <p:nvSpPr>
          <p:cNvPr id="5" name="Дата 4"/>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6" name="Нижний колонтитул 5"/>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7" name="Номер слайда 6"/>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8" name="Трапеция 7"/>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282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
        <p:nvSpPr>
          <p:cNvPr id="7" name="Заголовок 1"/>
          <p:cNvSpPr>
            <a:spLocks noGrp="1"/>
          </p:cNvSpPr>
          <p:nvPr>
            <p:ph type="title"/>
          </p:nvPr>
        </p:nvSpPr>
        <p:spPr>
          <a:xfrm>
            <a:off x="1066455" y="228331"/>
            <a:ext cx="8686899" cy="397202"/>
          </a:xfrm>
          <a:prstGeom prst="rect">
            <a:avLst/>
          </a:prstGeom>
        </p:spPr>
        <p:txBody>
          <a:bodyPr/>
          <a:lstStyle/>
          <a:p>
            <a:r>
              <a:rPr lang="ru-RU"/>
              <a:t>Образец заголовка</a:t>
            </a:r>
          </a:p>
        </p:txBody>
      </p:sp>
      <p:sp>
        <p:nvSpPr>
          <p:cNvPr id="9" name="Трапеция 8"/>
          <p:cNvSpPr/>
          <p:nvPr userDrawn="1"/>
        </p:nvSpPr>
        <p:spPr>
          <a:xfrm>
            <a:off x="1142660" y="630172"/>
            <a:ext cx="8458781" cy="19049"/>
          </a:xfrm>
          <a:prstGeom prst="trapezoid">
            <a:avLst/>
          </a:prstGeom>
          <a:solidFill>
            <a:schemeClr val="accent4">
              <a:lumMod val="20000"/>
              <a:lumOff val="80000"/>
            </a:schemeClr>
          </a:solidFill>
          <a:ln>
            <a:solidFill>
              <a:schemeClr val="accent4">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859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6091" y="364574"/>
            <a:ext cx="2627572" cy="5813003"/>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337" y="364574"/>
            <a:ext cx="7726471" cy="58130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11"/>
          </p:nvPr>
        </p:nvSpPr>
        <p:spPr/>
        <p:txBody>
          <a:body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12"/>
          </p:nvPr>
        </p:nvSpPr>
        <p:spPr/>
        <p:txBody>
          <a:body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spTree>
    <p:extLst>
      <p:ext uri="{BB962C8B-B14F-4D97-AF65-F5344CB8AC3E}">
        <p14:creationId xmlns:p14="http://schemas.microsoft.com/office/powerpoint/2010/main" val="1316038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Tree>
    <p:extLst>
      <p:ext uri="{BB962C8B-B14F-4D97-AF65-F5344CB8AC3E}">
        <p14:creationId xmlns:p14="http://schemas.microsoft.com/office/powerpoint/2010/main" val="632289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Tree>
    <p:extLst>
      <p:ext uri="{BB962C8B-B14F-4D97-AF65-F5344CB8AC3E}">
        <p14:creationId xmlns:p14="http://schemas.microsoft.com/office/powerpoint/2010/main" val="3345874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9"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1" indent="0">
              <a:buNone/>
              <a:defRPr sz="1600">
                <a:solidFill>
                  <a:schemeClr val="tx1">
                    <a:tint val="75000"/>
                  </a:schemeClr>
                </a:solidFill>
              </a:defRPr>
            </a:lvl6pPr>
            <a:lvl7pPr marL="2743167" indent="0">
              <a:buNone/>
              <a:defRPr sz="1600">
                <a:solidFill>
                  <a:schemeClr val="tx1">
                    <a:tint val="75000"/>
                  </a:schemeClr>
                </a:solidFill>
              </a:defRPr>
            </a:lvl7pPr>
            <a:lvl8pPr marL="3200361"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7" name="Прямоугольник 6">
            <a:extLst>
              <a:ext uri="{FF2B5EF4-FFF2-40B4-BE49-F238E27FC236}">
                <a16:creationId xmlns:a16="http://schemas.microsoft.com/office/drawing/2014/main" id="{BEBFB713-94D3-F6F7-74DA-94C76F91638C}"/>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Прямая соединительная линия 7">
            <a:extLst>
              <a:ext uri="{FF2B5EF4-FFF2-40B4-BE49-F238E27FC236}">
                <a16:creationId xmlns:a16="http://schemas.microsoft.com/office/drawing/2014/main" id="{1001516B-999C-8E99-7D02-5B7894A33D57}"/>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067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1"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4"/>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6" name="Footer Placeholder 5"/>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7" name="Slide Number Placeholder 6"/>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8" name="Прямоугольник 7">
            <a:extLst>
              <a:ext uri="{FF2B5EF4-FFF2-40B4-BE49-F238E27FC236}">
                <a16:creationId xmlns:a16="http://schemas.microsoft.com/office/drawing/2014/main" id="{58F6C3DC-B0A3-0E37-28D6-1AB337EC1132}"/>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Прямая соединительная линия 8">
            <a:extLst>
              <a:ext uri="{FF2B5EF4-FFF2-40B4-BE49-F238E27FC236}">
                <a16:creationId xmlns:a16="http://schemas.microsoft.com/office/drawing/2014/main" id="{4AF0337A-C734-10C0-76B7-2BF51531CE5B}"/>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40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8" name="Footer Placeholder 7"/>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9" name="Slide Number Placeholder 8"/>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10" name="Прямоугольник 9">
            <a:extLst>
              <a:ext uri="{FF2B5EF4-FFF2-40B4-BE49-F238E27FC236}">
                <a16:creationId xmlns:a16="http://schemas.microsoft.com/office/drawing/2014/main" id="{288EF6D0-1F59-48A8-01D0-CB0BE04860F9}"/>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Прямая соединительная линия 10">
            <a:extLst>
              <a:ext uri="{FF2B5EF4-FFF2-40B4-BE49-F238E27FC236}">
                <a16:creationId xmlns:a16="http://schemas.microsoft.com/office/drawing/2014/main" id="{F50D5FD3-B60B-35CF-E2ED-F2F2F34203EB}"/>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49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4" name="Footer Placeholder 3"/>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5" name="Slide Number Placeholder 4"/>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6" name="Прямоугольник 5">
            <a:extLst>
              <a:ext uri="{FF2B5EF4-FFF2-40B4-BE49-F238E27FC236}">
                <a16:creationId xmlns:a16="http://schemas.microsoft.com/office/drawing/2014/main" id="{0F6383FC-06A0-9F79-E7A4-5FC9AEF5ED73}"/>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Прямая соединительная линия 6">
            <a:extLst>
              <a:ext uri="{FF2B5EF4-FFF2-40B4-BE49-F238E27FC236}">
                <a16:creationId xmlns:a16="http://schemas.microsoft.com/office/drawing/2014/main" id="{8DBB3853-8B9D-8A5F-0C9E-3C4088E8E611}"/>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9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A5F25479-F2B3-4B5F-BE12-BB4AD9457D98}" type="slidenum">
              <a:rPr lang="ru-RU" altLang="ru-RU"/>
              <a:pPr>
                <a:defRPr/>
              </a:pPr>
              <a:t>‹#›</a:t>
            </a:fld>
            <a:endParaRPr lang="ru-RU" altLang="ru-RU"/>
          </a:p>
        </p:txBody>
      </p:sp>
    </p:spTree>
    <p:extLst>
      <p:ext uri="{BB962C8B-B14F-4D97-AF65-F5344CB8AC3E}">
        <p14:creationId xmlns:p14="http://schemas.microsoft.com/office/powerpoint/2010/main" val="34331520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3" name="Footer Placeholder 2"/>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4" name="Slide Number Placeholder 3"/>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5" name="Прямоугольник 4">
            <a:extLst>
              <a:ext uri="{FF2B5EF4-FFF2-40B4-BE49-F238E27FC236}">
                <a16:creationId xmlns:a16="http://schemas.microsoft.com/office/drawing/2014/main" id="{E5426F75-94F8-1D43-252E-24BA97E2E88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Прямая соединительная линия 5">
            <a:extLst>
              <a:ext uri="{FF2B5EF4-FFF2-40B4-BE49-F238E27FC236}">
                <a16:creationId xmlns:a16="http://schemas.microsoft.com/office/drawing/2014/main" id="{F4BD5F40-9B24-489E-9689-4BE610BE00B5}"/>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3470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6" name="Footer Placeholder 5"/>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7" name="Slide Number Placeholder 6"/>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8" name="Прямоугольник 7">
            <a:extLst>
              <a:ext uri="{FF2B5EF4-FFF2-40B4-BE49-F238E27FC236}">
                <a16:creationId xmlns:a16="http://schemas.microsoft.com/office/drawing/2014/main" id="{602337C7-3EF1-5BC1-C44D-3C1D170D268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Прямая соединительная линия 8">
            <a:extLst>
              <a:ext uri="{FF2B5EF4-FFF2-40B4-BE49-F238E27FC236}">
                <a16:creationId xmlns:a16="http://schemas.microsoft.com/office/drawing/2014/main" id="{10635C1C-EC6A-573B-4613-EC926344622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877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3200"/>
            </a:lvl1pPr>
            <a:lvl2pPr marL="457194" indent="0">
              <a:buNone/>
              <a:defRPr sz="2800"/>
            </a:lvl2pPr>
            <a:lvl3pPr marL="914389" indent="0">
              <a:buNone/>
              <a:defRPr sz="2400"/>
            </a:lvl3pPr>
            <a:lvl4pPr marL="1371583" indent="0">
              <a:buNone/>
              <a:defRPr sz="2000"/>
            </a:lvl4pPr>
            <a:lvl5pPr marL="1828777" indent="0">
              <a:buNone/>
              <a:defRPr sz="2000"/>
            </a:lvl5pPr>
            <a:lvl6pPr marL="2285971" indent="0">
              <a:buNone/>
              <a:defRPr sz="2000"/>
            </a:lvl6pPr>
            <a:lvl7pPr marL="2743167" indent="0">
              <a:buNone/>
              <a:defRPr sz="2000"/>
            </a:lvl7pPr>
            <a:lvl8pPr marL="3200361" indent="0">
              <a:buNone/>
              <a:defRPr sz="2000"/>
            </a:lvl8pPr>
            <a:lvl9pPr marL="3657555"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6" name="Footer Placeholder 5"/>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7" name="Slide Number Placeholder 6"/>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8" name="Прямоугольник 7">
            <a:extLst>
              <a:ext uri="{FF2B5EF4-FFF2-40B4-BE49-F238E27FC236}">
                <a16:creationId xmlns:a16="http://schemas.microsoft.com/office/drawing/2014/main" id="{C6248501-C2DB-34C4-7B03-3E90DDBAB82A}"/>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Прямая соединительная линия 8">
            <a:extLst>
              <a:ext uri="{FF2B5EF4-FFF2-40B4-BE49-F238E27FC236}">
                <a16:creationId xmlns:a16="http://schemas.microsoft.com/office/drawing/2014/main" id="{9D4E09B8-EC17-19C0-8E8C-2F2F0CF16001}"/>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18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7" name="Прямоугольник 6">
            <a:extLst>
              <a:ext uri="{FF2B5EF4-FFF2-40B4-BE49-F238E27FC236}">
                <a16:creationId xmlns:a16="http://schemas.microsoft.com/office/drawing/2014/main" id="{1429450B-E7C5-4C90-ECA5-91D5EB637AD3}"/>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Прямая соединительная линия 7">
            <a:extLst>
              <a:ext uri="{FF2B5EF4-FFF2-40B4-BE49-F238E27FC236}">
                <a16:creationId xmlns:a16="http://schemas.microsoft.com/office/drawing/2014/main" id="{C1D9141C-FEE8-19BF-B74D-CAA13857B8D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065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11"/>
          </p:nvPr>
        </p:nvSpPr>
        <p:spPr/>
        <p:txBody>
          <a:body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12"/>
          </p:nvPr>
        </p:nvSpPr>
        <p:spPr/>
        <p:txBody>
          <a:body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sp>
        <p:nvSpPr>
          <p:cNvPr id="7" name="Прямоугольник 6">
            <a:extLst>
              <a:ext uri="{FF2B5EF4-FFF2-40B4-BE49-F238E27FC236}">
                <a16:creationId xmlns:a16="http://schemas.microsoft.com/office/drawing/2014/main" id="{16CBF06B-FC5C-AA80-FFBE-160D75013174}"/>
              </a:ext>
            </a:extLst>
          </p:cNvPr>
          <p:cNvSpPr/>
          <p:nvPr userDrawn="1"/>
        </p:nvSpPr>
        <p:spPr>
          <a:xfrm>
            <a:off x="50087" y="0"/>
            <a:ext cx="48384" cy="685781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67710" rtl="0" eaLnBrk="0" fontAlgn="base" latinLnBrk="0" hangingPunct="0">
              <a:lnSpc>
                <a:spcPct val="100000"/>
              </a:lnSpc>
              <a:spcBef>
                <a:spcPct val="0"/>
              </a:spcBef>
              <a:spcAft>
                <a:spcPct val="0"/>
              </a:spcAft>
              <a:buClrTx/>
              <a:buSzTx/>
              <a:buFontTx/>
              <a:buNone/>
              <a:tabLst/>
              <a:defRPr/>
            </a:pPr>
            <a:endParaRPr kumimoji="0" lang="ru-RU" sz="2222"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Прямая соединительная линия 7">
            <a:extLst>
              <a:ext uri="{FF2B5EF4-FFF2-40B4-BE49-F238E27FC236}">
                <a16:creationId xmlns:a16="http://schemas.microsoft.com/office/drawing/2014/main" id="{B421CEAE-AF3A-E12D-A8AC-2C647D972A72}"/>
              </a:ext>
            </a:extLst>
          </p:cNvPr>
          <p:cNvCxnSpPr>
            <a:cxnSpLocks/>
          </p:cNvCxnSpPr>
          <p:nvPr userDrawn="1"/>
        </p:nvCxnSpPr>
        <p:spPr>
          <a:xfrm>
            <a:off x="23393" y="0"/>
            <a:ext cx="0" cy="6857815"/>
          </a:xfrm>
          <a:prstGeom prst="line">
            <a:avLst/>
          </a:prstGeom>
          <a:ln w="15875" cap="sq">
            <a:solidFill>
              <a:srgbClr val="FC6E5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464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581" y="1122279"/>
            <a:ext cx="9144840" cy="2387364"/>
          </a:xfrm>
        </p:spPr>
        <p:txBody>
          <a:bodyPr anchor="b"/>
          <a:lstStyle>
            <a:lvl1pPr algn="ctr">
              <a:defRPr sz="6349"/>
            </a:lvl1pPr>
          </a:lstStyle>
          <a:p>
            <a:r>
              <a:rPr lang="ru-RU"/>
              <a:t>Образец заголовка</a:t>
            </a:r>
          </a:p>
        </p:txBody>
      </p:sp>
      <p:sp>
        <p:nvSpPr>
          <p:cNvPr id="3" name="Подзаголовок 2"/>
          <p:cNvSpPr>
            <a:spLocks noGrp="1"/>
          </p:cNvSpPr>
          <p:nvPr>
            <p:ph type="subTitle" idx="1"/>
          </p:nvPr>
        </p:nvSpPr>
        <p:spPr>
          <a:xfrm>
            <a:off x="1523581" y="3602047"/>
            <a:ext cx="9144840" cy="1656538"/>
          </a:xfrm>
        </p:spPr>
        <p:txBody>
          <a:bodyPr/>
          <a:lstStyle>
            <a:lvl1pPr marL="0" indent="0" algn="ctr">
              <a:buNone/>
              <a:defRPr sz="2539"/>
            </a:lvl1pPr>
            <a:lvl2pPr marL="483763" indent="0" algn="ctr">
              <a:buNone/>
              <a:defRPr sz="2116"/>
            </a:lvl2pPr>
            <a:lvl3pPr marL="967527" indent="0" algn="ctr">
              <a:buNone/>
              <a:defRPr sz="1905"/>
            </a:lvl3pPr>
            <a:lvl4pPr marL="1451290" indent="0" algn="ctr">
              <a:buNone/>
              <a:defRPr sz="1693"/>
            </a:lvl4pPr>
            <a:lvl5pPr marL="1935053" indent="0" algn="ctr">
              <a:buNone/>
              <a:defRPr sz="1693"/>
            </a:lvl5pPr>
            <a:lvl6pPr marL="2418817" indent="0" algn="ctr">
              <a:buNone/>
              <a:defRPr sz="1693"/>
            </a:lvl6pPr>
            <a:lvl7pPr marL="2902580" indent="0" algn="ctr">
              <a:buNone/>
              <a:defRPr sz="1693"/>
            </a:lvl7pPr>
            <a:lvl8pPr marL="3386343" indent="0" algn="ctr">
              <a:buNone/>
              <a:defRPr sz="1693"/>
            </a:lvl8pPr>
            <a:lvl9pPr marL="3870107" indent="0" algn="ctr">
              <a:buNone/>
              <a:defRPr sz="1693"/>
            </a:lvl9pPr>
          </a:lstStyle>
          <a:p>
            <a:r>
              <a:rPr lang="ru-RU"/>
              <a:t>Образец подзаголовка</a:t>
            </a:r>
          </a:p>
        </p:txBody>
      </p:sp>
    </p:spTree>
    <p:extLst>
      <p:ext uri="{BB962C8B-B14F-4D97-AF65-F5344CB8AC3E}">
        <p14:creationId xmlns:p14="http://schemas.microsoft.com/office/powerpoint/2010/main" val="13655180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30144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502" y="1710300"/>
            <a:ext cx="10515558" cy="2852740"/>
          </a:xfrm>
        </p:spPr>
        <p:txBody>
          <a:bodyPr anchor="b"/>
          <a:lstStyle>
            <a:lvl1pPr>
              <a:defRPr sz="6349"/>
            </a:lvl1pPr>
          </a:lstStyle>
          <a:p>
            <a:r>
              <a:rPr lang="ru-RU"/>
              <a:t>Образец заголовка</a:t>
            </a:r>
          </a:p>
        </p:txBody>
      </p:sp>
      <p:sp>
        <p:nvSpPr>
          <p:cNvPr id="3" name="Текст 2"/>
          <p:cNvSpPr>
            <a:spLocks noGrp="1"/>
          </p:cNvSpPr>
          <p:nvPr>
            <p:ph type="body" idx="1"/>
          </p:nvPr>
        </p:nvSpPr>
        <p:spPr>
          <a:xfrm>
            <a:off x="831502" y="4589921"/>
            <a:ext cx="10515558" cy="1500293"/>
          </a:xfrm>
        </p:spPr>
        <p:txBody>
          <a:bodyPr/>
          <a:lstStyle>
            <a:lvl1pPr marL="0" indent="0">
              <a:buNone/>
              <a:defRPr sz="2539"/>
            </a:lvl1pPr>
            <a:lvl2pPr marL="483763" indent="0">
              <a:buNone/>
              <a:defRPr sz="2116"/>
            </a:lvl2pPr>
            <a:lvl3pPr marL="967527" indent="0">
              <a:buNone/>
              <a:defRPr sz="1905"/>
            </a:lvl3pPr>
            <a:lvl4pPr marL="1451290" indent="0">
              <a:buNone/>
              <a:defRPr sz="1693"/>
            </a:lvl4pPr>
            <a:lvl5pPr marL="1935053" indent="0">
              <a:buNone/>
              <a:defRPr sz="1693"/>
            </a:lvl5pPr>
            <a:lvl6pPr marL="2418817" indent="0">
              <a:buNone/>
              <a:defRPr sz="1693"/>
            </a:lvl6pPr>
            <a:lvl7pPr marL="2902580" indent="0">
              <a:buNone/>
              <a:defRPr sz="1693"/>
            </a:lvl7pPr>
            <a:lvl8pPr marL="3386343" indent="0">
              <a:buNone/>
              <a:defRPr sz="1693"/>
            </a:lvl8pPr>
            <a:lvl9pPr marL="3870107" indent="0">
              <a:buNone/>
              <a:defRPr sz="1693"/>
            </a:lvl9pPr>
          </a:lstStyle>
          <a:p>
            <a:pPr lvl="0"/>
            <a:r>
              <a:rPr lang="ru-RU"/>
              <a:t>Образец текста</a:t>
            </a:r>
          </a:p>
        </p:txBody>
      </p:sp>
    </p:spTree>
    <p:extLst>
      <p:ext uri="{BB962C8B-B14F-4D97-AF65-F5344CB8AC3E}">
        <p14:creationId xmlns:p14="http://schemas.microsoft.com/office/powerpoint/2010/main" val="3614855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87247"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53114" y="1700220"/>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883737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364574"/>
            <a:ext cx="10515558" cy="1325566"/>
          </a:xfrm>
        </p:spPr>
        <p:txBody>
          <a:bodyPr/>
          <a:lstStyle/>
          <a:p>
            <a:r>
              <a:rPr lang="ru-RU"/>
              <a:t>Образец заголовка</a:t>
            </a:r>
          </a:p>
        </p:txBody>
      </p:sp>
      <p:sp>
        <p:nvSpPr>
          <p:cNvPr id="3" name="Текст 2"/>
          <p:cNvSpPr>
            <a:spLocks noGrp="1"/>
          </p:cNvSpPr>
          <p:nvPr>
            <p:ph type="body" idx="1"/>
          </p:nvPr>
        </p:nvSpPr>
        <p:spPr>
          <a:xfrm>
            <a:off x="839901" y="1681740"/>
            <a:ext cx="5156991"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4" name="Объект 3"/>
          <p:cNvSpPr>
            <a:spLocks noGrp="1"/>
          </p:cNvSpPr>
          <p:nvPr>
            <p:ph sz="half" idx="2"/>
          </p:nvPr>
        </p:nvSpPr>
        <p:spPr>
          <a:xfrm>
            <a:off x="839901" y="2504969"/>
            <a:ext cx="5156991"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1591" y="1681740"/>
            <a:ext cx="5183868" cy="823229"/>
          </a:xfrm>
        </p:spPr>
        <p:txBody>
          <a:bodyPr anchor="b"/>
          <a:lstStyle>
            <a:lvl1pPr marL="0" indent="0">
              <a:buNone/>
              <a:defRPr sz="2539" b="1"/>
            </a:lvl1pPr>
            <a:lvl2pPr marL="483763" indent="0">
              <a:buNone/>
              <a:defRPr sz="2116" b="1"/>
            </a:lvl2pPr>
            <a:lvl3pPr marL="967527" indent="0">
              <a:buNone/>
              <a:defRPr sz="1905" b="1"/>
            </a:lvl3pPr>
            <a:lvl4pPr marL="1451290" indent="0">
              <a:buNone/>
              <a:defRPr sz="1693" b="1"/>
            </a:lvl4pPr>
            <a:lvl5pPr marL="1935053" indent="0">
              <a:buNone/>
              <a:defRPr sz="1693" b="1"/>
            </a:lvl5pPr>
            <a:lvl6pPr marL="2418817" indent="0">
              <a:buNone/>
              <a:defRPr sz="1693" b="1"/>
            </a:lvl6pPr>
            <a:lvl7pPr marL="2902580" indent="0">
              <a:buNone/>
              <a:defRPr sz="1693" b="1"/>
            </a:lvl7pPr>
            <a:lvl8pPr marL="3386343" indent="0">
              <a:buNone/>
              <a:defRPr sz="1693" b="1"/>
            </a:lvl8pPr>
            <a:lvl9pPr marL="3870107" indent="0">
              <a:buNone/>
              <a:defRPr sz="1693" b="1"/>
            </a:lvl9pPr>
          </a:lstStyle>
          <a:p>
            <a:pPr lvl="0"/>
            <a:r>
              <a:rPr lang="ru-RU"/>
              <a:t>Образец текста</a:t>
            </a:r>
          </a:p>
        </p:txBody>
      </p:sp>
      <p:sp>
        <p:nvSpPr>
          <p:cNvPr id="6" name="Объект 5"/>
          <p:cNvSpPr>
            <a:spLocks noGrp="1"/>
          </p:cNvSpPr>
          <p:nvPr>
            <p:ph sz="quarter" idx="4"/>
          </p:nvPr>
        </p:nvSpPr>
        <p:spPr>
          <a:xfrm>
            <a:off x="6171591" y="2504969"/>
            <a:ext cx="5183868"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0360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E309DFB9-B00C-424C-B95F-E7A6D6B4AA47}" type="slidenum">
              <a:rPr lang="ru-RU" altLang="ru-RU"/>
              <a:pPr>
                <a:defRPr/>
              </a:pPr>
              <a:t>‹#›</a:t>
            </a:fld>
            <a:endParaRPr lang="ru-RU" altLang="ru-RU"/>
          </a:p>
        </p:txBody>
      </p:sp>
    </p:spTree>
    <p:extLst>
      <p:ext uri="{BB962C8B-B14F-4D97-AF65-F5344CB8AC3E}">
        <p14:creationId xmlns:p14="http://schemas.microsoft.com/office/powerpoint/2010/main" val="9887080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558539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700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Объект 2"/>
          <p:cNvSpPr>
            <a:spLocks noGrp="1"/>
          </p:cNvSpPr>
          <p:nvPr>
            <p:ph idx="1"/>
          </p:nvPr>
        </p:nvSpPr>
        <p:spPr>
          <a:xfrm>
            <a:off x="5183868" y="987875"/>
            <a:ext cx="6171591" cy="4873851"/>
          </a:xfrm>
        </p:spPr>
        <p:txBody>
          <a:bodyPr/>
          <a:lstStyle>
            <a:lvl1pPr>
              <a:defRPr sz="3386"/>
            </a:lvl1pPr>
            <a:lvl2pPr>
              <a:defRPr sz="2963"/>
            </a:lvl2pPr>
            <a:lvl3pPr>
              <a:defRPr sz="2539"/>
            </a:lvl3pPr>
            <a:lvl4pPr>
              <a:defRPr sz="2116"/>
            </a:lvl4pPr>
            <a:lvl5pPr>
              <a:defRPr sz="2116"/>
            </a:lvl5pPr>
            <a:lvl6pPr>
              <a:defRPr sz="2116"/>
            </a:lvl6pPr>
            <a:lvl7pPr>
              <a:defRPr sz="2116"/>
            </a:lvl7pPr>
            <a:lvl8pPr>
              <a:defRPr sz="2116"/>
            </a:lvl8pPr>
            <a:lvl9pPr>
              <a:defRPr sz="21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1860277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6"/>
            <a:ext cx="3932416" cy="1601097"/>
          </a:xfrm>
        </p:spPr>
        <p:txBody>
          <a:bodyPr anchor="b"/>
          <a:lstStyle>
            <a:lvl1pPr>
              <a:defRPr sz="3386"/>
            </a:lvl1pPr>
          </a:lstStyle>
          <a:p>
            <a:r>
              <a:rPr lang="ru-RU"/>
              <a:t>Образец заголовка</a:t>
            </a:r>
          </a:p>
        </p:txBody>
      </p:sp>
      <p:sp>
        <p:nvSpPr>
          <p:cNvPr id="3" name="Рисунок 2"/>
          <p:cNvSpPr>
            <a:spLocks noGrp="1"/>
          </p:cNvSpPr>
          <p:nvPr>
            <p:ph type="pic" idx="1"/>
          </p:nvPr>
        </p:nvSpPr>
        <p:spPr>
          <a:xfrm>
            <a:off x="5183868" y="987875"/>
            <a:ext cx="6171591" cy="4873851"/>
          </a:xfrm>
        </p:spPr>
        <p:txBody>
          <a:bodyPr vert="horz" wrap="square" lIns="91431" tIns="45716" rIns="91431" bIns="45716" numCol="1" anchor="t" anchorCtr="0" compatLnSpc="1">
            <a:prstTxWarp prst="textNoShape">
              <a:avLst/>
            </a:prstTxWarp>
          </a:bodyPr>
          <a:lstStyle>
            <a:lvl1pPr marL="0" indent="0">
              <a:buNone/>
              <a:defRPr sz="3386"/>
            </a:lvl1pPr>
            <a:lvl2pPr marL="483763" indent="0">
              <a:buNone/>
              <a:defRPr sz="2963"/>
            </a:lvl2pPr>
            <a:lvl3pPr marL="967527" indent="0">
              <a:buNone/>
              <a:defRPr sz="2539"/>
            </a:lvl3pPr>
            <a:lvl4pPr marL="1451290" indent="0">
              <a:buNone/>
              <a:defRPr sz="2116"/>
            </a:lvl4pPr>
            <a:lvl5pPr marL="1935053" indent="0">
              <a:buNone/>
              <a:defRPr sz="2116"/>
            </a:lvl5pPr>
            <a:lvl6pPr marL="2418817" indent="0">
              <a:buNone/>
              <a:defRPr sz="2116"/>
            </a:lvl6pPr>
            <a:lvl7pPr marL="2902580" indent="0">
              <a:buNone/>
              <a:defRPr sz="2116"/>
            </a:lvl7pPr>
            <a:lvl8pPr marL="3386343" indent="0">
              <a:buNone/>
              <a:defRPr sz="2116"/>
            </a:lvl8pPr>
            <a:lvl9pPr marL="3870107" indent="0">
              <a:buNone/>
              <a:defRPr sz="2116"/>
            </a:lvl9pPr>
          </a:lstStyle>
          <a:p>
            <a:pPr lvl="0"/>
            <a:endParaRPr lang="ru-RU" noProof="0"/>
          </a:p>
        </p:txBody>
      </p:sp>
      <p:sp>
        <p:nvSpPr>
          <p:cNvPr id="4" name="Текст 3"/>
          <p:cNvSpPr>
            <a:spLocks noGrp="1"/>
          </p:cNvSpPr>
          <p:nvPr>
            <p:ph type="body" sz="half" idx="2"/>
          </p:nvPr>
        </p:nvSpPr>
        <p:spPr>
          <a:xfrm>
            <a:off x="839901" y="2058073"/>
            <a:ext cx="3932416" cy="3810373"/>
          </a:xfrm>
        </p:spPr>
        <p:txBody>
          <a:bodyPr/>
          <a:lstStyle>
            <a:lvl1pPr marL="0" indent="0">
              <a:buNone/>
              <a:defRPr sz="1693"/>
            </a:lvl1pPr>
            <a:lvl2pPr marL="483763" indent="0">
              <a:buNone/>
              <a:defRPr sz="1481"/>
            </a:lvl2pPr>
            <a:lvl3pPr marL="967527" indent="0">
              <a:buNone/>
              <a:defRPr sz="1270"/>
            </a:lvl3pPr>
            <a:lvl4pPr marL="1451290" indent="0">
              <a:buNone/>
              <a:defRPr sz="1058"/>
            </a:lvl4pPr>
            <a:lvl5pPr marL="1935053" indent="0">
              <a:buNone/>
              <a:defRPr sz="1058"/>
            </a:lvl5pPr>
            <a:lvl6pPr marL="2418817" indent="0">
              <a:buNone/>
              <a:defRPr sz="1058"/>
            </a:lvl6pPr>
            <a:lvl7pPr marL="2902580" indent="0">
              <a:buNone/>
              <a:defRPr sz="1058"/>
            </a:lvl7pPr>
            <a:lvl8pPr marL="3386343" indent="0">
              <a:buNone/>
              <a:defRPr sz="1058"/>
            </a:lvl8pPr>
            <a:lvl9pPr marL="3870107" indent="0">
              <a:buNone/>
              <a:defRPr sz="1058"/>
            </a:lvl9pPr>
          </a:lstStyle>
          <a:p>
            <a:pPr lvl="0"/>
            <a:r>
              <a:rPr lang="ru-RU"/>
              <a:t>Образец текста</a:t>
            </a:r>
          </a:p>
        </p:txBody>
      </p:sp>
    </p:spTree>
    <p:extLst>
      <p:ext uri="{BB962C8B-B14F-4D97-AF65-F5344CB8AC3E}">
        <p14:creationId xmlns:p14="http://schemas.microsoft.com/office/powerpoint/2010/main" val="2476059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34385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5102" y="114245"/>
            <a:ext cx="2892618" cy="475456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247" y="114245"/>
            <a:ext cx="8516594" cy="47545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8790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87247" y="114245"/>
            <a:ext cx="11570473" cy="47545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27284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365680" y="330973"/>
            <a:ext cx="6095999" cy="71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6" tIns="54418" rIns="108836" bIns="54418">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2299" dirty="0">
                <a:solidFill>
                  <a:srgbClr val="FFFFFF"/>
                </a:solidFill>
              </a:rPr>
              <a:t>1С:УПРАВЛЕНИЕ</a:t>
            </a:r>
          </a:p>
          <a:p>
            <a:pPr eaLnBrk="1" hangingPunct="1">
              <a:lnSpc>
                <a:spcPct val="85000"/>
              </a:lnSpc>
              <a:defRPr/>
            </a:pPr>
            <a:r>
              <a:rPr lang="ru-RU" altLang="ru-RU" sz="2299" dirty="0">
                <a:solidFill>
                  <a:srgbClr val="FFFFFF"/>
                </a:solidFill>
              </a:rPr>
              <a:t>ХОЛДИНГОМ 8</a:t>
            </a:r>
          </a:p>
        </p:txBody>
      </p:sp>
      <p:pic>
        <p:nvPicPr>
          <p:cNvPr id="3"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3177" y="240249"/>
            <a:ext cx="1295127" cy="7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56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581" y="1122279"/>
            <a:ext cx="9144840" cy="2387364"/>
          </a:xfrm>
        </p:spPr>
        <p:txBody>
          <a:bodyPr anchor="b"/>
          <a:lstStyle>
            <a:lvl1pPr algn="ctr">
              <a:defRPr sz="6349"/>
            </a:lvl1pPr>
          </a:lstStyle>
          <a:p>
            <a:r>
              <a:rPr lang="ru-RU"/>
              <a:t>Образец заголовка</a:t>
            </a:r>
          </a:p>
        </p:txBody>
      </p:sp>
      <p:sp>
        <p:nvSpPr>
          <p:cNvPr id="3" name="Подзаголовок 2"/>
          <p:cNvSpPr>
            <a:spLocks noGrp="1"/>
          </p:cNvSpPr>
          <p:nvPr>
            <p:ph type="subTitle" idx="1"/>
          </p:nvPr>
        </p:nvSpPr>
        <p:spPr>
          <a:xfrm>
            <a:off x="1523581" y="3602048"/>
            <a:ext cx="9144840" cy="1656538"/>
          </a:xfrm>
        </p:spPr>
        <p:txBody>
          <a:bodyPr/>
          <a:lstStyle>
            <a:lvl1pPr marL="0" indent="0" algn="ctr">
              <a:buNone/>
              <a:defRPr sz="2539"/>
            </a:lvl1pPr>
            <a:lvl2pPr marL="483757" indent="0" algn="ctr">
              <a:buNone/>
              <a:defRPr sz="2116"/>
            </a:lvl2pPr>
            <a:lvl3pPr marL="967515" indent="0" algn="ctr">
              <a:buNone/>
              <a:defRPr sz="1905"/>
            </a:lvl3pPr>
            <a:lvl4pPr marL="1451272" indent="0" algn="ctr">
              <a:buNone/>
              <a:defRPr sz="1693"/>
            </a:lvl4pPr>
            <a:lvl5pPr marL="1935030" indent="0" algn="ctr">
              <a:buNone/>
              <a:defRPr sz="1693"/>
            </a:lvl5pPr>
            <a:lvl6pPr marL="2418787" indent="0" algn="ctr">
              <a:buNone/>
              <a:defRPr sz="1693"/>
            </a:lvl6pPr>
            <a:lvl7pPr marL="2902544" indent="0" algn="ctr">
              <a:buNone/>
              <a:defRPr sz="1693"/>
            </a:lvl7pPr>
            <a:lvl8pPr marL="3386302" indent="0" algn="ctr">
              <a:buNone/>
              <a:defRPr sz="1693"/>
            </a:lvl8pPr>
            <a:lvl9pPr marL="3870059" indent="0" algn="ctr">
              <a:buNone/>
              <a:defRPr sz="1693"/>
            </a:lvl9pPr>
          </a:lstStyle>
          <a:p>
            <a:r>
              <a:rPr lang="ru-RU"/>
              <a:t>Образец подзаголовка</a:t>
            </a:r>
          </a:p>
        </p:txBody>
      </p:sp>
    </p:spTree>
    <p:extLst>
      <p:ext uri="{BB962C8B-B14F-4D97-AF65-F5344CB8AC3E}">
        <p14:creationId xmlns:p14="http://schemas.microsoft.com/office/powerpoint/2010/main" val="768499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236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6FD4358-469F-41D6-9B8C-87C63A02B586}" type="slidenum">
              <a:rPr lang="ru-RU" altLang="ru-RU"/>
              <a:pPr>
                <a:defRPr/>
              </a:pPr>
              <a:t>‹#›</a:t>
            </a:fld>
            <a:endParaRPr lang="ru-RU" altLang="ru-RU"/>
          </a:p>
        </p:txBody>
      </p:sp>
    </p:spTree>
    <p:extLst>
      <p:ext uri="{BB962C8B-B14F-4D97-AF65-F5344CB8AC3E}">
        <p14:creationId xmlns:p14="http://schemas.microsoft.com/office/powerpoint/2010/main" val="9253530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503" y="1710300"/>
            <a:ext cx="10515558" cy="2852740"/>
          </a:xfrm>
        </p:spPr>
        <p:txBody>
          <a:bodyPr anchor="b"/>
          <a:lstStyle>
            <a:lvl1pPr>
              <a:defRPr sz="6349"/>
            </a:lvl1pPr>
          </a:lstStyle>
          <a:p>
            <a:r>
              <a:rPr lang="ru-RU"/>
              <a:t>Образец заголовка</a:t>
            </a:r>
          </a:p>
        </p:txBody>
      </p:sp>
      <p:sp>
        <p:nvSpPr>
          <p:cNvPr id="3" name="Текст 2"/>
          <p:cNvSpPr>
            <a:spLocks noGrp="1"/>
          </p:cNvSpPr>
          <p:nvPr>
            <p:ph type="body" idx="1"/>
          </p:nvPr>
        </p:nvSpPr>
        <p:spPr>
          <a:xfrm>
            <a:off x="831503" y="4589922"/>
            <a:ext cx="10515558" cy="1500293"/>
          </a:xfrm>
        </p:spPr>
        <p:txBody>
          <a:bodyPr/>
          <a:lstStyle>
            <a:lvl1pPr marL="0" indent="0">
              <a:buNone/>
              <a:defRPr sz="2539"/>
            </a:lvl1pPr>
            <a:lvl2pPr marL="483757" indent="0">
              <a:buNone/>
              <a:defRPr sz="2116"/>
            </a:lvl2pPr>
            <a:lvl3pPr marL="967515" indent="0">
              <a:buNone/>
              <a:defRPr sz="1905"/>
            </a:lvl3pPr>
            <a:lvl4pPr marL="1451272" indent="0">
              <a:buNone/>
              <a:defRPr sz="1693"/>
            </a:lvl4pPr>
            <a:lvl5pPr marL="1935030" indent="0">
              <a:buNone/>
              <a:defRPr sz="1693"/>
            </a:lvl5pPr>
            <a:lvl6pPr marL="2418787" indent="0">
              <a:buNone/>
              <a:defRPr sz="1693"/>
            </a:lvl6pPr>
            <a:lvl7pPr marL="2902544" indent="0">
              <a:buNone/>
              <a:defRPr sz="1693"/>
            </a:lvl7pPr>
            <a:lvl8pPr marL="3386302" indent="0">
              <a:buNone/>
              <a:defRPr sz="1693"/>
            </a:lvl8pPr>
            <a:lvl9pPr marL="3870059" indent="0">
              <a:buNone/>
              <a:defRPr sz="1693"/>
            </a:lvl9pPr>
          </a:lstStyle>
          <a:p>
            <a:pPr lvl="0"/>
            <a:r>
              <a:rPr lang="ru-RU"/>
              <a:t>Образец текста</a:t>
            </a:r>
          </a:p>
        </p:txBody>
      </p:sp>
    </p:spTree>
    <p:extLst>
      <p:ext uri="{BB962C8B-B14F-4D97-AF65-F5344CB8AC3E}">
        <p14:creationId xmlns:p14="http://schemas.microsoft.com/office/powerpoint/2010/main" val="4263572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87247" y="1700221"/>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53114" y="1700221"/>
            <a:ext cx="5704606" cy="316859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95239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2" y="364575"/>
            <a:ext cx="10515558" cy="1325566"/>
          </a:xfrm>
        </p:spPr>
        <p:txBody>
          <a:bodyPr/>
          <a:lstStyle/>
          <a:p>
            <a:r>
              <a:rPr lang="ru-RU"/>
              <a:t>Образец заголовка</a:t>
            </a:r>
          </a:p>
        </p:txBody>
      </p:sp>
      <p:sp>
        <p:nvSpPr>
          <p:cNvPr id="3" name="Текст 2"/>
          <p:cNvSpPr>
            <a:spLocks noGrp="1"/>
          </p:cNvSpPr>
          <p:nvPr>
            <p:ph type="body" idx="1"/>
          </p:nvPr>
        </p:nvSpPr>
        <p:spPr>
          <a:xfrm>
            <a:off x="839901" y="1681741"/>
            <a:ext cx="5156991" cy="823229"/>
          </a:xfrm>
        </p:spPr>
        <p:txBody>
          <a:bodyPr anchor="b"/>
          <a:lstStyle>
            <a:lvl1pPr marL="0" indent="0">
              <a:buNone/>
              <a:defRPr sz="2539" b="1"/>
            </a:lvl1pPr>
            <a:lvl2pPr marL="483757" indent="0">
              <a:buNone/>
              <a:defRPr sz="2116" b="1"/>
            </a:lvl2pPr>
            <a:lvl3pPr marL="967515" indent="0">
              <a:buNone/>
              <a:defRPr sz="1905" b="1"/>
            </a:lvl3pPr>
            <a:lvl4pPr marL="1451272" indent="0">
              <a:buNone/>
              <a:defRPr sz="1693" b="1"/>
            </a:lvl4pPr>
            <a:lvl5pPr marL="1935030" indent="0">
              <a:buNone/>
              <a:defRPr sz="1693" b="1"/>
            </a:lvl5pPr>
            <a:lvl6pPr marL="2418787" indent="0">
              <a:buNone/>
              <a:defRPr sz="1693" b="1"/>
            </a:lvl6pPr>
            <a:lvl7pPr marL="2902544" indent="0">
              <a:buNone/>
              <a:defRPr sz="1693" b="1"/>
            </a:lvl7pPr>
            <a:lvl8pPr marL="3386302" indent="0">
              <a:buNone/>
              <a:defRPr sz="1693" b="1"/>
            </a:lvl8pPr>
            <a:lvl9pPr marL="3870059" indent="0">
              <a:buNone/>
              <a:defRPr sz="1693" b="1"/>
            </a:lvl9pPr>
          </a:lstStyle>
          <a:p>
            <a:pPr lvl="0"/>
            <a:r>
              <a:rPr lang="ru-RU"/>
              <a:t>Образец текста</a:t>
            </a:r>
          </a:p>
        </p:txBody>
      </p:sp>
      <p:sp>
        <p:nvSpPr>
          <p:cNvPr id="4" name="Объект 3"/>
          <p:cNvSpPr>
            <a:spLocks noGrp="1"/>
          </p:cNvSpPr>
          <p:nvPr>
            <p:ph sz="half" idx="2"/>
          </p:nvPr>
        </p:nvSpPr>
        <p:spPr>
          <a:xfrm>
            <a:off x="839901" y="2504970"/>
            <a:ext cx="5156991"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1592" y="1681741"/>
            <a:ext cx="5183867" cy="823229"/>
          </a:xfrm>
        </p:spPr>
        <p:txBody>
          <a:bodyPr anchor="b"/>
          <a:lstStyle>
            <a:lvl1pPr marL="0" indent="0">
              <a:buNone/>
              <a:defRPr sz="2539" b="1"/>
            </a:lvl1pPr>
            <a:lvl2pPr marL="483757" indent="0">
              <a:buNone/>
              <a:defRPr sz="2116" b="1"/>
            </a:lvl2pPr>
            <a:lvl3pPr marL="967515" indent="0">
              <a:buNone/>
              <a:defRPr sz="1905" b="1"/>
            </a:lvl3pPr>
            <a:lvl4pPr marL="1451272" indent="0">
              <a:buNone/>
              <a:defRPr sz="1693" b="1"/>
            </a:lvl4pPr>
            <a:lvl5pPr marL="1935030" indent="0">
              <a:buNone/>
              <a:defRPr sz="1693" b="1"/>
            </a:lvl5pPr>
            <a:lvl6pPr marL="2418787" indent="0">
              <a:buNone/>
              <a:defRPr sz="1693" b="1"/>
            </a:lvl6pPr>
            <a:lvl7pPr marL="2902544" indent="0">
              <a:buNone/>
              <a:defRPr sz="1693" b="1"/>
            </a:lvl7pPr>
            <a:lvl8pPr marL="3386302" indent="0">
              <a:buNone/>
              <a:defRPr sz="1693" b="1"/>
            </a:lvl8pPr>
            <a:lvl9pPr marL="3870059" indent="0">
              <a:buNone/>
              <a:defRPr sz="1693" b="1"/>
            </a:lvl9pPr>
          </a:lstStyle>
          <a:p>
            <a:pPr lvl="0"/>
            <a:r>
              <a:rPr lang="ru-RU"/>
              <a:t>Образец текста</a:t>
            </a:r>
          </a:p>
        </p:txBody>
      </p:sp>
      <p:sp>
        <p:nvSpPr>
          <p:cNvPr id="6" name="Объект 5"/>
          <p:cNvSpPr>
            <a:spLocks noGrp="1"/>
          </p:cNvSpPr>
          <p:nvPr>
            <p:ph sz="quarter" idx="4"/>
          </p:nvPr>
        </p:nvSpPr>
        <p:spPr>
          <a:xfrm>
            <a:off x="6171592" y="2504970"/>
            <a:ext cx="5183867" cy="36843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30434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4834888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751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7"/>
            <a:ext cx="3932416" cy="1601097"/>
          </a:xfrm>
        </p:spPr>
        <p:txBody>
          <a:bodyPr anchor="b"/>
          <a:lstStyle>
            <a:lvl1pPr>
              <a:defRPr sz="3386"/>
            </a:lvl1pPr>
          </a:lstStyle>
          <a:p>
            <a:r>
              <a:rPr lang="ru-RU"/>
              <a:t>Образец заголовка</a:t>
            </a:r>
          </a:p>
        </p:txBody>
      </p:sp>
      <p:sp>
        <p:nvSpPr>
          <p:cNvPr id="3" name="Объект 2"/>
          <p:cNvSpPr>
            <a:spLocks noGrp="1"/>
          </p:cNvSpPr>
          <p:nvPr>
            <p:ph idx="1"/>
          </p:nvPr>
        </p:nvSpPr>
        <p:spPr>
          <a:xfrm>
            <a:off x="5183869" y="987876"/>
            <a:ext cx="6171591" cy="4873851"/>
          </a:xfrm>
        </p:spPr>
        <p:txBody>
          <a:bodyPr/>
          <a:lstStyle>
            <a:lvl1pPr>
              <a:defRPr sz="3386"/>
            </a:lvl1pPr>
            <a:lvl2pPr>
              <a:defRPr sz="2963"/>
            </a:lvl2pPr>
            <a:lvl3pPr>
              <a:defRPr sz="2539"/>
            </a:lvl3pPr>
            <a:lvl4pPr>
              <a:defRPr sz="2116"/>
            </a:lvl4pPr>
            <a:lvl5pPr>
              <a:defRPr sz="2116"/>
            </a:lvl5pPr>
            <a:lvl6pPr>
              <a:defRPr sz="2116"/>
            </a:lvl6pPr>
            <a:lvl7pPr>
              <a:defRPr sz="2116"/>
            </a:lvl7pPr>
            <a:lvl8pPr>
              <a:defRPr sz="2116"/>
            </a:lvl8pPr>
            <a:lvl9pPr>
              <a:defRPr sz="21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901" y="2058074"/>
            <a:ext cx="3932416" cy="3810373"/>
          </a:xfrm>
        </p:spPr>
        <p:txBody>
          <a:bodyPr/>
          <a:lstStyle>
            <a:lvl1pPr marL="0" indent="0">
              <a:buNone/>
              <a:defRPr sz="1693"/>
            </a:lvl1pPr>
            <a:lvl2pPr marL="483757" indent="0">
              <a:buNone/>
              <a:defRPr sz="1481"/>
            </a:lvl2pPr>
            <a:lvl3pPr marL="967515" indent="0">
              <a:buNone/>
              <a:defRPr sz="1270"/>
            </a:lvl3pPr>
            <a:lvl4pPr marL="1451272" indent="0">
              <a:buNone/>
              <a:defRPr sz="1058"/>
            </a:lvl4pPr>
            <a:lvl5pPr marL="1935030" indent="0">
              <a:buNone/>
              <a:defRPr sz="1058"/>
            </a:lvl5pPr>
            <a:lvl6pPr marL="2418787" indent="0">
              <a:buNone/>
              <a:defRPr sz="1058"/>
            </a:lvl6pPr>
            <a:lvl7pPr marL="2902544" indent="0">
              <a:buNone/>
              <a:defRPr sz="1058"/>
            </a:lvl7pPr>
            <a:lvl8pPr marL="3386302" indent="0">
              <a:buNone/>
              <a:defRPr sz="1058"/>
            </a:lvl8pPr>
            <a:lvl9pPr marL="3870059" indent="0">
              <a:buNone/>
              <a:defRPr sz="1058"/>
            </a:lvl9pPr>
          </a:lstStyle>
          <a:p>
            <a:pPr lvl="0"/>
            <a:r>
              <a:rPr lang="ru-RU"/>
              <a:t>Образец текста</a:t>
            </a:r>
          </a:p>
        </p:txBody>
      </p:sp>
    </p:spTree>
    <p:extLst>
      <p:ext uri="{BB962C8B-B14F-4D97-AF65-F5344CB8AC3E}">
        <p14:creationId xmlns:p14="http://schemas.microsoft.com/office/powerpoint/2010/main" val="1390416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901" y="456977"/>
            <a:ext cx="3932416" cy="1601097"/>
          </a:xfrm>
        </p:spPr>
        <p:txBody>
          <a:bodyPr anchor="b"/>
          <a:lstStyle>
            <a:lvl1pPr>
              <a:defRPr sz="3386"/>
            </a:lvl1pPr>
          </a:lstStyle>
          <a:p>
            <a:r>
              <a:rPr lang="ru-RU"/>
              <a:t>Образец заголовка</a:t>
            </a:r>
          </a:p>
        </p:txBody>
      </p:sp>
      <p:sp>
        <p:nvSpPr>
          <p:cNvPr id="3" name="Рисунок 2"/>
          <p:cNvSpPr>
            <a:spLocks noGrp="1"/>
          </p:cNvSpPr>
          <p:nvPr>
            <p:ph type="pic" idx="1"/>
          </p:nvPr>
        </p:nvSpPr>
        <p:spPr>
          <a:xfrm>
            <a:off x="5183869" y="987876"/>
            <a:ext cx="6171591" cy="4873851"/>
          </a:xfrm>
        </p:spPr>
        <p:txBody>
          <a:bodyPr/>
          <a:lstStyle>
            <a:lvl1pPr marL="0" indent="0">
              <a:buNone/>
              <a:defRPr sz="3386"/>
            </a:lvl1pPr>
            <a:lvl2pPr marL="483757" indent="0">
              <a:buNone/>
              <a:defRPr sz="2963"/>
            </a:lvl2pPr>
            <a:lvl3pPr marL="967515" indent="0">
              <a:buNone/>
              <a:defRPr sz="2539"/>
            </a:lvl3pPr>
            <a:lvl4pPr marL="1451272" indent="0">
              <a:buNone/>
              <a:defRPr sz="2116"/>
            </a:lvl4pPr>
            <a:lvl5pPr marL="1935030" indent="0">
              <a:buNone/>
              <a:defRPr sz="2116"/>
            </a:lvl5pPr>
            <a:lvl6pPr marL="2418787" indent="0">
              <a:buNone/>
              <a:defRPr sz="2116"/>
            </a:lvl6pPr>
            <a:lvl7pPr marL="2902544" indent="0">
              <a:buNone/>
              <a:defRPr sz="2116"/>
            </a:lvl7pPr>
            <a:lvl8pPr marL="3386302" indent="0">
              <a:buNone/>
              <a:defRPr sz="2116"/>
            </a:lvl8pPr>
            <a:lvl9pPr marL="3870059" indent="0">
              <a:buNone/>
              <a:defRPr sz="2116"/>
            </a:lvl9pPr>
          </a:lstStyle>
          <a:p>
            <a:pPr lvl="0"/>
            <a:endParaRPr lang="ru-RU" noProof="0"/>
          </a:p>
        </p:txBody>
      </p:sp>
      <p:sp>
        <p:nvSpPr>
          <p:cNvPr id="4" name="Текст 3"/>
          <p:cNvSpPr>
            <a:spLocks noGrp="1"/>
          </p:cNvSpPr>
          <p:nvPr>
            <p:ph type="body" sz="half" idx="2"/>
          </p:nvPr>
        </p:nvSpPr>
        <p:spPr>
          <a:xfrm>
            <a:off x="839901" y="2058074"/>
            <a:ext cx="3932416" cy="3810373"/>
          </a:xfrm>
        </p:spPr>
        <p:txBody>
          <a:bodyPr/>
          <a:lstStyle>
            <a:lvl1pPr marL="0" indent="0">
              <a:buNone/>
              <a:defRPr sz="1693"/>
            </a:lvl1pPr>
            <a:lvl2pPr marL="483757" indent="0">
              <a:buNone/>
              <a:defRPr sz="1481"/>
            </a:lvl2pPr>
            <a:lvl3pPr marL="967515" indent="0">
              <a:buNone/>
              <a:defRPr sz="1270"/>
            </a:lvl3pPr>
            <a:lvl4pPr marL="1451272" indent="0">
              <a:buNone/>
              <a:defRPr sz="1058"/>
            </a:lvl4pPr>
            <a:lvl5pPr marL="1935030" indent="0">
              <a:buNone/>
              <a:defRPr sz="1058"/>
            </a:lvl5pPr>
            <a:lvl6pPr marL="2418787" indent="0">
              <a:buNone/>
              <a:defRPr sz="1058"/>
            </a:lvl6pPr>
            <a:lvl7pPr marL="2902544" indent="0">
              <a:buNone/>
              <a:defRPr sz="1058"/>
            </a:lvl7pPr>
            <a:lvl8pPr marL="3386302" indent="0">
              <a:buNone/>
              <a:defRPr sz="1058"/>
            </a:lvl8pPr>
            <a:lvl9pPr marL="3870059" indent="0">
              <a:buNone/>
              <a:defRPr sz="1058"/>
            </a:lvl9pPr>
          </a:lstStyle>
          <a:p>
            <a:pPr lvl="0"/>
            <a:r>
              <a:rPr lang="ru-RU"/>
              <a:t>Образец текста</a:t>
            </a:r>
          </a:p>
        </p:txBody>
      </p:sp>
    </p:spTree>
    <p:extLst>
      <p:ext uri="{BB962C8B-B14F-4D97-AF65-F5344CB8AC3E}">
        <p14:creationId xmlns:p14="http://schemas.microsoft.com/office/powerpoint/2010/main" val="29445074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112455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5102" y="114246"/>
            <a:ext cx="2892618" cy="475456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247" y="114246"/>
            <a:ext cx="8516594" cy="475456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323255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87247" y="114246"/>
            <a:ext cx="11570474" cy="47545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4085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5.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1.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2256367" y="152400"/>
            <a:ext cx="643255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48"/>
          <p:cNvSpPr>
            <a:spLocks noGrp="1" noChangeArrowheads="1"/>
          </p:cNvSpPr>
          <p:nvPr>
            <p:ph type="body" idx="1"/>
          </p:nvPr>
        </p:nvSpPr>
        <p:spPr bwMode="auto">
          <a:xfrm>
            <a:off x="150284" y="1363664"/>
            <a:ext cx="11904133"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6"/>
            <a:ext cx="10896600" cy="252413"/>
          </a:xfrm>
          <a:prstGeom prst="rect">
            <a:avLst/>
          </a:prstGeom>
          <a:noFill/>
          <a:ln>
            <a:noFill/>
          </a:ln>
          <a:effec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10991851" y="6597650"/>
            <a:ext cx="1022349"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D20000"/>
                </a:solidFill>
              </a:defRPr>
            </a:lvl1pPr>
          </a:lstStyle>
          <a:p>
            <a:pPr>
              <a:defRPr/>
            </a:pPr>
            <a:fld id="{13D3AE32-08BE-4DC2-B571-71DA8CD466CE}" type="slidenum">
              <a:rPr lang="ru-RU" altLang="ru-RU"/>
              <a:pPr>
                <a:defRPr/>
              </a:pPr>
              <a:t>‹#›</a:t>
            </a:fld>
            <a:endParaRPr lang="ru-RU" altLang="ru-RU"/>
          </a:p>
        </p:txBody>
      </p:sp>
      <p:pic>
        <p:nvPicPr>
          <p:cNvPr id="1030" name="Picture 16" descr="Layer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617" y="144463"/>
            <a:ext cx="206586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48"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 id="2147485946" r:id="rId12"/>
    <p:sldLayoutId id="2147485947" r:id="rId13"/>
    <p:sldLayoutId id="2147485949" r:id="rId14"/>
  </p:sldLayoutIdLst>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6"/>
          <p:cNvSpPr>
            <a:spLocks noGrp="1" noChangeArrowheads="1"/>
          </p:cNvSpPr>
          <p:nvPr>
            <p:ph type="title"/>
          </p:nvPr>
        </p:nvSpPr>
        <p:spPr bwMode="auto">
          <a:xfrm>
            <a:off x="2256367" y="152400"/>
            <a:ext cx="643255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48"/>
          <p:cNvSpPr>
            <a:spLocks noGrp="1" noChangeArrowheads="1"/>
          </p:cNvSpPr>
          <p:nvPr>
            <p:ph type="body" idx="1"/>
          </p:nvPr>
        </p:nvSpPr>
        <p:spPr bwMode="auto">
          <a:xfrm>
            <a:off x="150284" y="1363664"/>
            <a:ext cx="11904133"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53652" name="Rectangle 52"/>
          <p:cNvSpPr>
            <a:spLocks noGrp="1" noChangeArrowheads="1"/>
          </p:cNvSpPr>
          <p:nvPr>
            <p:ph type="ftr" sz="quarter" idx="3"/>
          </p:nvPr>
        </p:nvSpPr>
        <p:spPr bwMode="auto">
          <a:xfrm>
            <a:off x="0" y="6632576"/>
            <a:ext cx="10896600" cy="252413"/>
          </a:xfrm>
          <a:prstGeom prst="rect">
            <a:avLst/>
          </a:prstGeom>
          <a:noFill/>
          <a:ln>
            <a:noFill/>
          </a:ln>
          <a:effectLst/>
        </p:spPr>
        <p:txBody>
          <a:bodyPr vert="horz" wrap="square" lIns="0" tIns="0" rIns="0" bIns="0" numCol="1" anchor="t" anchorCtr="0" compatLnSpc="1">
            <a:prstTxWarp prst="textNoShape">
              <a:avLst/>
            </a:prstTxWarp>
          </a:bodyPr>
          <a:lstStyle>
            <a:lvl1pPr algn="ctr" eaLnBrk="1" hangingPunct="1">
              <a:defRPr sz="1400">
                <a:solidFill>
                  <a:srgbClr val="5B0917"/>
                </a:solidFill>
                <a:latin typeface="Arial" charset="0"/>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10991851" y="6597650"/>
            <a:ext cx="1022349"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D20000"/>
                </a:solidFill>
              </a:defRPr>
            </a:lvl1pPr>
          </a:lstStyle>
          <a:p>
            <a:pPr>
              <a:defRPr/>
            </a:pPr>
            <a:fld id="{ED99998C-7A73-479E-AA2C-89CA6699B74F}" type="slidenum">
              <a:rPr lang="ru-RU" altLang="ru-RU"/>
              <a:pPr>
                <a:defRPr/>
              </a:pPr>
              <a:t>‹#›</a:t>
            </a:fld>
            <a:endParaRPr lang="ru-RU" altLang="ru-RU"/>
          </a:p>
        </p:txBody>
      </p:sp>
      <p:pic>
        <p:nvPicPr>
          <p:cNvPr id="2054" name="Picture 16" descr="Layer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2617" y="144463"/>
            <a:ext cx="206586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50" r:id="rId1"/>
    <p:sldLayoutId id="2147485951" r:id="rId2"/>
    <p:sldLayoutId id="2147485952" r:id="rId3"/>
    <p:sldLayoutId id="2147485953" r:id="rId4"/>
    <p:sldLayoutId id="2147485954" r:id="rId5"/>
    <p:sldLayoutId id="2147485955" r:id="rId6"/>
    <p:sldLayoutId id="2147485956" r:id="rId7"/>
    <p:sldLayoutId id="2147485957" r:id="rId8"/>
    <p:sldLayoutId id="2147485958" r:id="rId9"/>
    <p:sldLayoutId id="2147485959" r:id="rId10"/>
    <p:sldLayoutId id="2147485960" r:id="rId11"/>
    <p:sldLayoutId id="2147485961" r:id="rId12"/>
    <p:sldLayoutId id="2147485962" r:id="rId13"/>
    <p:sldLayoutId id="2147485963" r:id="rId14"/>
  </p:sldLayoutIdLst>
  <p:transition spd="slow"/>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auto">
          <a:xfrm>
            <a:off x="287247" y="1700220"/>
            <a:ext cx="11570473" cy="316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7" name="Rectangle 13"/>
          <p:cNvSpPr>
            <a:spLocks noGrp="1" noChangeArrowheads="1"/>
          </p:cNvSpPr>
          <p:nvPr>
            <p:ph type="title"/>
          </p:nvPr>
        </p:nvSpPr>
        <p:spPr bwMode="auto">
          <a:xfrm>
            <a:off x="2447472" y="114244"/>
            <a:ext cx="9410249" cy="10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1028" name="Picture 16" descr="Layer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9503" y="161286"/>
            <a:ext cx="1641166"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705701"/>
      </p:ext>
    </p:extLst>
  </p:cSld>
  <p:clrMap bg1="lt1" tx1="dk1" bg2="lt2" tx2="dk2" accent1="accent1" accent2="accent2" accent3="accent3" accent4="accent4" accent5="accent5" accent6="accent6" hlink="hlink" folHlink="folHlink"/>
  <p:sldLayoutIdLst>
    <p:sldLayoutId id="2147485989" r:id="rId1"/>
    <p:sldLayoutId id="2147485990" r:id="rId2"/>
    <p:sldLayoutId id="2147485991" r:id="rId3"/>
    <p:sldLayoutId id="2147485992" r:id="rId4"/>
    <p:sldLayoutId id="2147485993" r:id="rId5"/>
    <p:sldLayoutId id="2147485994" r:id="rId6"/>
    <p:sldLayoutId id="2147485995" r:id="rId7"/>
    <p:sldLayoutId id="2147485996" r:id="rId8"/>
    <p:sldLayoutId id="2147485997" r:id="rId9"/>
    <p:sldLayoutId id="2147485998" r:id="rId10"/>
    <p:sldLayoutId id="2147485999" r:id="rId11"/>
    <p:sldLayoutId id="2147486000" r:id="rId12"/>
  </p:sldLayoutIdLst>
  <p:txStyles>
    <p:titleStyle>
      <a:lvl1pPr algn="l" rtl="0" eaLnBrk="0" fontAlgn="base" hangingPunct="0">
        <a:spcBef>
          <a:spcPct val="0"/>
        </a:spcBef>
        <a:spcAft>
          <a:spcPct val="0"/>
        </a:spcAft>
        <a:defRPr sz="3068" kern="1200">
          <a:solidFill>
            <a:schemeClr val="tx2"/>
          </a:solidFill>
          <a:latin typeface="+mj-lt"/>
          <a:ea typeface="+mj-ea"/>
          <a:cs typeface="+mj-cs"/>
        </a:defRPr>
      </a:lvl1pPr>
      <a:lvl2pPr algn="l" rtl="0" eaLnBrk="0" fontAlgn="base" hangingPunct="0">
        <a:spcBef>
          <a:spcPct val="0"/>
        </a:spcBef>
        <a:spcAft>
          <a:spcPct val="0"/>
        </a:spcAft>
        <a:defRPr sz="3068">
          <a:solidFill>
            <a:schemeClr val="tx2"/>
          </a:solidFill>
          <a:latin typeface="Futura PT Demi" panose="020B0702020204020303" pitchFamily="34" charset="0"/>
        </a:defRPr>
      </a:lvl2pPr>
      <a:lvl3pPr algn="l" rtl="0" eaLnBrk="0" fontAlgn="base" hangingPunct="0">
        <a:spcBef>
          <a:spcPct val="0"/>
        </a:spcBef>
        <a:spcAft>
          <a:spcPct val="0"/>
        </a:spcAft>
        <a:defRPr sz="3068">
          <a:solidFill>
            <a:schemeClr val="tx2"/>
          </a:solidFill>
          <a:latin typeface="Futura PT Demi" panose="020B0702020204020303" pitchFamily="34" charset="0"/>
        </a:defRPr>
      </a:lvl3pPr>
      <a:lvl4pPr algn="l" rtl="0" eaLnBrk="0" fontAlgn="base" hangingPunct="0">
        <a:spcBef>
          <a:spcPct val="0"/>
        </a:spcBef>
        <a:spcAft>
          <a:spcPct val="0"/>
        </a:spcAft>
        <a:defRPr sz="3068">
          <a:solidFill>
            <a:schemeClr val="tx2"/>
          </a:solidFill>
          <a:latin typeface="Futura PT Demi" panose="020B0702020204020303" pitchFamily="34" charset="0"/>
        </a:defRPr>
      </a:lvl4pPr>
      <a:lvl5pPr algn="l" rtl="0" eaLnBrk="0" fontAlgn="base" hangingPunct="0">
        <a:spcBef>
          <a:spcPct val="0"/>
        </a:spcBef>
        <a:spcAft>
          <a:spcPct val="0"/>
        </a:spcAft>
        <a:defRPr sz="3068">
          <a:solidFill>
            <a:schemeClr val="tx2"/>
          </a:solidFill>
          <a:latin typeface="Futura PT Demi" panose="020B0702020204020303" pitchFamily="34" charset="0"/>
        </a:defRPr>
      </a:lvl5pPr>
      <a:lvl6pPr marL="483763" algn="l" rtl="0" eaLnBrk="0" fontAlgn="base" hangingPunct="0">
        <a:spcBef>
          <a:spcPct val="0"/>
        </a:spcBef>
        <a:spcAft>
          <a:spcPct val="0"/>
        </a:spcAft>
        <a:defRPr sz="3068">
          <a:solidFill>
            <a:schemeClr val="tx2"/>
          </a:solidFill>
          <a:latin typeface="Futura PT Demi" panose="020B0702020204020303" pitchFamily="34" charset="0"/>
        </a:defRPr>
      </a:lvl6pPr>
      <a:lvl7pPr marL="967527" algn="l" rtl="0" eaLnBrk="0" fontAlgn="base" hangingPunct="0">
        <a:spcBef>
          <a:spcPct val="0"/>
        </a:spcBef>
        <a:spcAft>
          <a:spcPct val="0"/>
        </a:spcAft>
        <a:defRPr sz="3068">
          <a:solidFill>
            <a:schemeClr val="tx2"/>
          </a:solidFill>
          <a:latin typeface="Futura PT Demi" panose="020B0702020204020303" pitchFamily="34" charset="0"/>
        </a:defRPr>
      </a:lvl7pPr>
      <a:lvl8pPr marL="1451290" algn="l" rtl="0" eaLnBrk="0" fontAlgn="base" hangingPunct="0">
        <a:spcBef>
          <a:spcPct val="0"/>
        </a:spcBef>
        <a:spcAft>
          <a:spcPct val="0"/>
        </a:spcAft>
        <a:defRPr sz="3068">
          <a:solidFill>
            <a:schemeClr val="tx2"/>
          </a:solidFill>
          <a:latin typeface="Futura PT Demi" panose="020B0702020204020303" pitchFamily="34" charset="0"/>
        </a:defRPr>
      </a:lvl8pPr>
      <a:lvl9pPr marL="1935053" algn="l" rtl="0" eaLnBrk="0" fontAlgn="base" hangingPunct="0">
        <a:spcBef>
          <a:spcPct val="0"/>
        </a:spcBef>
        <a:spcAft>
          <a:spcPct val="0"/>
        </a:spcAft>
        <a:defRPr sz="3068">
          <a:solidFill>
            <a:schemeClr val="tx2"/>
          </a:solidFill>
          <a:latin typeface="Futura PT Demi" panose="020B0702020204020303" pitchFamily="34" charset="0"/>
        </a:defRPr>
      </a:lvl9pPr>
    </p:titleStyle>
    <p:bodyStyle>
      <a:lvl1pPr marL="362822" indent="-362822" algn="l" rtl="0" eaLnBrk="0" fontAlgn="base" hangingPunct="0">
        <a:spcBef>
          <a:spcPct val="20000"/>
        </a:spcBef>
        <a:spcAft>
          <a:spcPct val="0"/>
        </a:spcAft>
        <a:buClr>
          <a:srgbClr val="CC0000"/>
        </a:buClr>
        <a:buChar char="•"/>
        <a:defRPr sz="2222" kern="1200">
          <a:solidFill>
            <a:schemeClr val="tx1"/>
          </a:solidFill>
          <a:latin typeface="+mn-lt"/>
          <a:ea typeface="+mn-ea"/>
          <a:cs typeface="+mn-cs"/>
        </a:defRPr>
      </a:lvl1pPr>
      <a:lvl2pPr marL="786115" indent="-304032" algn="l" rtl="0" eaLnBrk="0" fontAlgn="base" hangingPunct="0">
        <a:spcBef>
          <a:spcPct val="20000"/>
        </a:spcBef>
        <a:spcAft>
          <a:spcPct val="0"/>
        </a:spcAft>
        <a:buClr>
          <a:srgbClr val="CC0000"/>
        </a:buClr>
        <a:buChar char="•"/>
        <a:defRPr sz="1799" kern="1200">
          <a:solidFill>
            <a:schemeClr val="tx1"/>
          </a:solidFill>
          <a:latin typeface="+mn-lt"/>
          <a:ea typeface="+mn-ea"/>
          <a:cs typeface="+mn-cs"/>
        </a:defRPr>
      </a:lvl2pPr>
      <a:lvl3pPr marL="1211089" indent="-243562" algn="l" rtl="0" eaLnBrk="0" fontAlgn="base" hangingPunct="0">
        <a:spcBef>
          <a:spcPct val="20000"/>
        </a:spcBef>
        <a:spcAft>
          <a:spcPct val="0"/>
        </a:spcAft>
        <a:buClr>
          <a:srgbClr val="CC0000"/>
        </a:buClr>
        <a:buChar char="•"/>
        <a:defRPr sz="1693" kern="1200">
          <a:solidFill>
            <a:schemeClr val="tx1"/>
          </a:solidFill>
          <a:latin typeface="+mn-lt"/>
          <a:ea typeface="+mn-ea"/>
          <a:cs typeface="+mn-cs"/>
        </a:defRPr>
      </a:lvl3pPr>
      <a:lvl4pPr marL="1693172" indent="-241882" algn="l" rtl="0" eaLnBrk="0" fontAlgn="base" hangingPunct="0">
        <a:spcBef>
          <a:spcPct val="20000"/>
        </a:spcBef>
        <a:spcAft>
          <a:spcPct val="0"/>
        </a:spcAft>
        <a:buClr>
          <a:srgbClr val="CC0000"/>
        </a:buClr>
        <a:buChar char="•"/>
        <a:defRPr sz="1481" kern="1200">
          <a:solidFill>
            <a:schemeClr val="tx1"/>
          </a:solidFill>
          <a:latin typeface="+mn-lt"/>
          <a:ea typeface="+mn-ea"/>
          <a:cs typeface="+mn-cs"/>
        </a:defRPr>
      </a:lvl4pPr>
      <a:lvl5pPr marL="2175256" indent="-240202" algn="l" rtl="0" eaLnBrk="0" fontAlgn="base" hangingPunct="0">
        <a:spcBef>
          <a:spcPct val="20000"/>
        </a:spcBef>
        <a:spcAft>
          <a:spcPct val="0"/>
        </a:spcAft>
        <a:buClr>
          <a:srgbClr val="CC0000"/>
        </a:buClr>
        <a:buChar char="•"/>
        <a:defRPr sz="1376" kern="1200">
          <a:solidFill>
            <a:schemeClr val="tx1"/>
          </a:solidFill>
          <a:latin typeface="+mn-lt"/>
          <a:ea typeface="+mn-ea"/>
          <a:cs typeface="+mn-cs"/>
        </a:defRPr>
      </a:lvl5pPr>
      <a:lvl6pPr marL="266069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62"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225"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8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ru-RU"/>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auto">
          <a:xfrm>
            <a:off x="287247" y="1700220"/>
            <a:ext cx="11570473" cy="316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7" name="Rectangle 13"/>
          <p:cNvSpPr>
            <a:spLocks noGrp="1" noChangeArrowheads="1"/>
          </p:cNvSpPr>
          <p:nvPr>
            <p:ph type="title"/>
          </p:nvPr>
        </p:nvSpPr>
        <p:spPr bwMode="auto">
          <a:xfrm>
            <a:off x="2447472" y="114244"/>
            <a:ext cx="9410249" cy="10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1028" name="Picture 16" descr="Layer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9503" y="161286"/>
            <a:ext cx="1641166"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72932"/>
      </p:ext>
    </p:extLst>
  </p:cSld>
  <p:clrMap bg1="lt1" tx1="dk1" bg2="lt2" tx2="dk2" accent1="accent1" accent2="accent2" accent3="accent3" accent4="accent4" accent5="accent5" accent6="accent6" hlink="hlink" folHlink="folHlink"/>
  <p:sldLayoutIdLst>
    <p:sldLayoutId id="2147486002" r:id="rId1"/>
    <p:sldLayoutId id="2147486003" r:id="rId2"/>
    <p:sldLayoutId id="2147486004" r:id="rId3"/>
    <p:sldLayoutId id="2147486005" r:id="rId4"/>
    <p:sldLayoutId id="2147486006" r:id="rId5"/>
    <p:sldLayoutId id="2147486007" r:id="rId6"/>
    <p:sldLayoutId id="2147486008" r:id="rId7"/>
    <p:sldLayoutId id="2147486009" r:id="rId8"/>
    <p:sldLayoutId id="2147486010" r:id="rId9"/>
    <p:sldLayoutId id="2147486011" r:id="rId10"/>
    <p:sldLayoutId id="2147486012" r:id="rId11"/>
    <p:sldLayoutId id="2147486013" r:id="rId12"/>
  </p:sldLayoutIdLst>
  <p:txStyles>
    <p:titleStyle>
      <a:lvl1pPr algn="l" rtl="0" eaLnBrk="0" fontAlgn="base" hangingPunct="0">
        <a:spcBef>
          <a:spcPct val="0"/>
        </a:spcBef>
        <a:spcAft>
          <a:spcPct val="0"/>
        </a:spcAft>
        <a:defRPr sz="3068" kern="1200">
          <a:solidFill>
            <a:schemeClr val="tx2"/>
          </a:solidFill>
          <a:latin typeface="+mj-lt"/>
          <a:ea typeface="+mj-ea"/>
          <a:cs typeface="+mj-cs"/>
        </a:defRPr>
      </a:lvl1pPr>
      <a:lvl2pPr algn="l" rtl="0" eaLnBrk="0" fontAlgn="base" hangingPunct="0">
        <a:spcBef>
          <a:spcPct val="0"/>
        </a:spcBef>
        <a:spcAft>
          <a:spcPct val="0"/>
        </a:spcAft>
        <a:defRPr sz="3068">
          <a:solidFill>
            <a:schemeClr val="tx2"/>
          </a:solidFill>
          <a:latin typeface="Futura PT Demi" panose="020B0702020204020303" pitchFamily="34" charset="0"/>
        </a:defRPr>
      </a:lvl2pPr>
      <a:lvl3pPr algn="l" rtl="0" eaLnBrk="0" fontAlgn="base" hangingPunct="0">
        <a:spcBef>
          <a:spcPct val="0"/>
        </a:spcBef>
        <a:spcAft>
          <a:spcPct val="0"/>
        </a:spcAft>
        <a:defRPr sz="3068">
          <a:solidFill>
            <a:schemeClr val="tx2"/>
          </a:solidFill>
          <a:latin typeface="Futura PT Demi" panose="020B0702020204020303" pitchFamily="34" charset="0"/>
        </a:defRPr>
      </a:lvl3pPr>
      <a:lvl4pPr algn="l" rtl="0" eaLnBrk="0" fontAlgn="base" hangingPunct="0">
        <a:spcBef>
          <a:spcPct val="0"/>
        </a:spcBef>
        <a:spcAft>
          <a:spcPct val="0"/>
        </a:spcAft>
        <a:defRPr sz="3068">
          <a:solidFill>
            <a:schemeClr val="tx2"/>
          </a:solidFill>
          <a:latin typeface="Futura PT Demi" panose="020B0702020204020303" pitchFamily="34" charset="0"/>
        </a:defRPr>
      </a:lvl4pPr>
      <a:lvl5pPr algn="l" rtl="0" eaLnBrk="0" fontAlgn="base" hangingPunct="0">
        <a:spcBef>
          <a:spcPct val="0"/>
        </a:spcBef>
        <a:spcAft>
          <a:spcPct val="0"/>
        </a:spcAft>
        <a:defRPr sz="3068">
          <a:solidFill>
            <a:schemeClr val="tx2"/>
          </a:solidFill>
          <a:latin typeface="Futura PT Demi" panose="020B0702020204020303" pitchFamily="34" charset="0"/>
        </a:defRPr>
      </a:lvl5pPr>
      <a:lvl6pPr marL="483763" algn="l" rtl="0" eaLnBrk="0" fontAlgn="base" hangingPunct="0">
        <a:spcBef>
          <a:spcPct val="0"/>
        </a:spcBef>
        <a:spcAft>
          <a:spcPct val="0"/>
        </a:spcAft>
        <a:defRPr sz="3068">
          <a:solidFill>
            <a:schemeClr val="tx2"/>
          </a:solidFill>
          <a:latin typeface="Futura PT Demi" panose="020B0702020204020303" pitchFamily="34" charset="0"/>
        </a:defRPr>
      </a:lvl6pPr>
      <a:lvl7pPr marL="967527" algn="l" rtl="0" eaLnBrk="0" fontAlgn="base" hangingPunct="0">
        <a:spcBef>
          <a:spcPct val="0"/>
        </a:spcBef>
        <a:spcAft>
          <a:spcPct val="0"/>
        </a:spcAft>
        <a:defRPr sz="3068">
          <a:solidFill>
            <a:schemeClr val="tx2"/>
          </a:solidFill>
          <a:latin typeface="Futura PT Demi" panose="020B0702020204020303" pitchFamily="34" charset="0"/>
        </a:defRPr>
      </a:lvl7pPr>
      <a:lvl8pPr marL="1451290" algn="l" rtl="0" eaLnBrk="0" fontAlgn="base" hangingPunct="0">
        <a:spcBef>
          <a:spcPct val="0"/>
        </a:spcBef>
        <a:spcAft>
          <a:spcPct val="0"/>
        </a:spcAft>
        <a:defRPr sz="3068">
          <a:solidFill>
            <a:schemeClr val="tx2"/>
          </a:solidFill>
          <a:latin typeface="Futura PT Demi" panose="020B0702020204020303" pitchFamily="34" charset="0"/>
        </a:defRPr>
      </a:lvl8pPr>
      <a:lvl9pPr marL="1935053" algn="l" rtl="0" eaLnBrk="0" fontAlgn="base" hangingPunct="0">
        <a:spcBef>
          <a:spcPct val="0"/>
        </a:spcBef>
        <a:spcAft>
          <a:spcPct val="0"/>
        </a:spcAft>
        <a:defRPr sz="3068">
          <a:solidFill>
            <a:schemeClr val="tx2"/>
          </a:solidFill>
          <a:latin typeface="Futura PT Demi" panose="020B0702020204020303" pitchFamily="34" charset="0"/>
        </a:defRPr>
      </a:lvl9pPr>
    </p:titleStyle>
    <p:bodyStyle>
      <a:lvl1pPr marL="362822" indent="-362822" algn="l" rtl="0" eaLnBrk="0" fontAlgn="base" hangingPunct="0">
        <a:spcBef>
          <a:spcPct val="20000"/>
        </a:spcBef>
        <a:spcAft>
          <a:spcPct val="0"/>
        </a:spcAft>
        <a:buClr>
          <a:srgbClr val="CC0000"/>
        </a:buClr>
        <a:buChar char="•"/>
        <a:defRPr sz="2222" kern="1200">
          <a:solidFill>
            <a:schemeClr val="tx1"/>
          </a:solidFill>
          <a:latin typeface="+mn-lt"/>
          <a:ea typeface="+mn-ea"/>
          <a:cs typeface="+mn-cs"/>
        </a:defRPr>
      </a:lvl1pPr>
      <a:lvl2pPr marL="786115" indent="-304032" algn="l" rtl="0" eaLnBrk="0" fontAlgn="base" hangingPunct="0">
        <a:spcBef>
          <a:spcPct val="20000"/>
        </a:spcBef>
        <a:spcAft>
          <a:spcPct val="0"/>
        </a:spcAft>
        <a:buClr>
          <a:srgbClr val="CC0000"/>
        </a:buClr>
        <a:buChar char="•"/>
        <a:defRPr sz="1799" kern="1200">
          <a:solidFill>
            <a:schemeClr val="tx1"/>
          </a:solidFill>
          <a:latin typeface="+mn-lt"/>
          <a:ea typeface="+mn-ea"/>
          <a:cs typeface="+mn-cs"/>
        </a:defRPr>
      </a:lvl2pPr>
      <a:lvl3pPr marL="1211089" indent="-243562" algn="l" rtl="0" eaLnBrk="0" fontAlgn="base" hangingPunct="0">
        <a:spcBef>
          <a:spcPct val="20000"/>
        </a:spcBef>
        <a:spcAft>
          <a:spcPct val="0"/>
        </a:spcAft>
        <a:buClr>
          <a:srgbClr val="CC0000"/>
        </a:buClr>
        <a:buChar char="•"/>
        <a:defRPr sz="1693" kern="1200">
          <a:solidFill>
            <a:schemeClr val="tx1"/>
          </a:solidFill>
          <a:latin typeface="+mn-lt"/>
          <a:ea typeface="+mn-ea"/>
          <a:cs typeface="+mn-cs"/>
        </a:defRPr>
      </a:lvl3pPr>
      <a:lvl4pPr marL="1693172" indent="-241882" algn="l" rtl="0" eaLnBrk="0" fontAlgn="base" hangingPunct="0">
        <a:spcBef>
          <a:spcPct val="20000"/>
        </a:spcBef>
        <a:spcAft>
          <a:spcPct val="0"/>
        </a:spcAft>
        <a:buClr>
          <a:srgbClr val="CC0000"/>
        </a:buClr>
        <a:buChar char="•"/>
        <a:defRPr sz="1481" kern="1200">
          <a:solidFill>
            <a:schemeClr val="tx1"/>
          </a:solidFill>
          <a:latin typeface="+mn-lt"/>
          <a:ea typeface="+mn-ea"/>
          <a:cs typeface="+mn-cs"/>
        </a:defRPr>
      </a:lvl4pPr>
      <a:lvl5pPr marL="2175256" indent="-240202" algn="l" rtl="0" eaLnBrk="0" fontAlgn="base" hangingPunct="0">
        <a:spcBef>
          <a:spcPct val="20000"/>
        </a:spcBef>
        <a:spcAft>
          <a:spcPct val="0"/>
        </a:spcAft>
        <a:buClr>
          <a:srgbClr val="CC0000"/>
        </a:buClr>
        <a:buChar char="•"/>
        <a:defRPr sz="1376" kern="1200">
          <a:solidFill>
            <a:schemeClr val="tx1"/>
          </a:solidFill>
          <a:latin typeface="+mn-lt"/>
          <a:ea typeface="+mn-ea"/>
          <a:cs typeface="+mn-cs"/>
        </a:defRPr>
      </a:lvl5pPr>
      <a:lvl6pPr marL="266069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62"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225"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8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ru-RU"/>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838337" y="1826225"/>
            <a:ext cx="10515326" cy="435135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338" y="6355663"/>
            <a:ext cx="2743493" cy="366253"/>
          </a:xfrm>
          <a:prstGeom prst="rect">
            <a:avLst/>
          </a:prstGeom>
        </p:spPr>
        <p:txBody>
          <a:bodyPr vert="horz" lIns="91440" tIns="45720" rIns="91440" bIns="45720" rtlCol="0" anchor="ctr"/>
          <a:lstStyle>
            <a:lvl1pPr algn="l">
              <a:defRPr sz="1270">
                <a:solidFill>
                  <a:schemeClr val="tx1">
                    <a:tint val="75000"/>
                  </a:schemeClr>
                </a:solidFill>
                <a:latin typeface="+mj-lt"/>
              </a:defRPr>
            </a:lvl1pPr>
          </a:lstStyle>
          <a:p>
            <a:pPr defTabSz="967710"/>
            <a:fld id="{D4EA93BB-F3C0-4EEF-B930-F1AB46C72949}" type="datetimeFigureOut">
              <a:rPr lang="ru-RU" b="1" smtClean="0">
                <a:solidFill>
                  <a:prstClr val="black">
                    <a:tint val="75000"/>
                  </a:prstClr>
                </a:solidFill>
                <a:cs typeface="+mn-cs"/>
              </a:rPr>
              <a:pPr defTabSz="967710"/>
              <a:t>20.05.2026</a:t>
            </a:fld>
            <a:endParaRPr lang="ru-RU" b="1">
              <a:solidFill>
                <a:prstClr val="black">
                  <a:tint val="75000"/>
                </a:prstClr>
              </a:solidFill>
              <a:cs typeface="+mn-cs"/>
            </a:endParaRPr>
          </a:p>
        </p:txBody>
      </p:sp>
      <p:sp>
        <p:nvSpPr>
          <p:cNvPr id="5" name="Нижний колонтитул 4"/>
          <p:cNvSpPr>
            <a:spLocks noGrp="1"/>
          </p:cNvSpPr>
          <p:nvPr>
            <p:ph type="ftr" sz="quarter" idx="3"/>
          </p:nvPr>
        </p:nvSpPr>
        <p:spPr>
          <a:xfrm>
            <a:off x="4038800" y="6355663"/>
            <a:ext cx="4114401" cy="366253"/>
          </a:xfrm>
          <a:prstGeom prst="rect">
            <a:avLst/>
          </a:prstGeom>
        </p:spPr>
        <p:txBody>
          <a:bodyPr vert="horz" lIns="91440" tIns="45720" rIns="91440" bIns="45720" rtlCol="0" anchor="ctr"/>
          <a:lstStyle>
            <a:lvl1pPr algn="ctr">
              <a:defRPr sz="1270">
                <a:solidFill>
                  <a:schemeClr val="tx1">
                    <a:tint val="75000"/>
                  </a:schemeClr>
                </a:solidFill>
                <a:latin typeface="+mj-lt"/>
              </a:defRPr>
            </a:lvl1pPr>
          </a:lstStyle>
          <a:p>
            <a:pPr defTabSz="967710"/>
            <a:endParaRPr lang="ru-RU" b="1">
              <a:solidFill>
                <a:prstClr val="black">
                  <a:tint val="75000"/>
                </a:prstClr>
              </a:solidFill>
              <a:cs typeface="+mn-cs"/>
            </a:endParaRPr>
          </a:p>
        </p:txBody>
      </p:sp>
      <p:sp>
        <p:nvSpPr>
          <p:cNvPr id="6" name="Номер слайда 5"/>
          <p:cNvSpPr>
            <a:spLocks noGrp="1"/>
          </p:cNvSpPr>
          <p:nvPr>
            <p:ph type="sldNum" sz="quarter" idx="4"/>
          </p:nvPr>
        </p:nvSpPr>
        <p:spPr>
          <a:xfrm>
            <a:off x="8610170" y="6355663"/>
            <a:ext cx="2743493" cy="366253"/>
          </a:xfrm>
          <a:prstGeom prst="rect">
            <a:avLst/>
          </a:prstGeom>
        </p:spPr>
        <p:txBody>
          <a:bodyPr vert="horz" lIns="91440" tIns="45720" rIns="91440" bIns="45720" rtlCol="0" anchor="ctr"/>
          <a:lstStyle>
            <a:lvl1pPr algn="r">
              <a:defRPr sz="1270">
                <a:solidFill>
                  <a:schemeClr val="tx1">
                    <a:tint val="75000"/>
                  </a:schemeClr>
                </a:solidFill>
                <a:latin typeface="+mj-lt"/>
              </a:defRPr>
            </a:lvl1pPr>
          </a:lstStyle>
          <a:p>
            <a:pPr defTabSz="967710"/>
            <a:fld id="{9EA70483-B9FE-456E-A24D-AEA3E9FE12B3}" type="slidenum">
              <a:rPr lang="ru-RU" b="1" smtClean="0">
                <a:solidFill>
                  <a:prstClr val="black">
                    <a:tint val="75000"/>
                  </a:prstClr>
                </a:solidFill>
                <a:cs typeface="+mn-cs"/>
              </a:rPr>
              <a:pPr defTabSz="967710"/>
              <a:t>‹#›</a:t>
            </a:fld>
            <a:endParaRPr lang="ru-RU" b="1">
              <a:solidFill>
                <a:prstClr val="black">
                  <a:tint val="75000"/>
                </a:prstClr>
              </a:solidFill>
              <a:cs typeface="+mn-cs"/>
            </a:endParaRPr>
          </a:p>
        </p:txBody>
      </p:sp>
      <p:pic>
        <p:nvPicPr>
          <p:cNvPr id="12" name="Рисунок 11"/>
          <p:cNvPicPr>
            <a:picLocks noChangeAspect="1"/>
          </p:cNvPicPr>
          <p:nvPr userDrawn="1"/>
        </p:nvPicPr>
        <p:blipFill>
          <a:blip r:embed="rId13"/>
          <a:stretch>
            <a:fillRect/>
          </a:stretch>
        </p:blipFill>
        <p:spPr>
          <a:xfrm>
            <a:off x="0" y="0"/>
            <a:ext cx="1024884" cy="777688"/>
          </a:xfrm>
          <a:prstGeom prst="rect">
            <a:avLst/>
          </a:prstGeom>
        </p:spPr>
      </p:pic>
    </p:spTree>
    <p:extLst>
      <p:ext uri="{BB962C8B-B14F-4D97-AF65-F5344CB8AC3E}">
        <p14:creationId xmlns:p14="http://schemas.microsoft.com/office/powerpoint/2010/main" val="49688136"/>
      </p:ext>
    </p:extLst>
  </p:cSld>
  <p:clrMap bg1="lt1" tx1="dk1" bg2="lt2" tx2="dk2" accent1="accent1" accent2="accent2" accent3="accent3" accent4="accent4" accent5="accent5" accent6="accent6" hlink="hlink" folHlink="folHlink"/>
  <p:sldLayoutIdLst>
    <p:sldLayoutId id="2147486015" r:id="rId1"/>
    <p:sldLayoutId id="2147486016" r:id="rId2"/>
    <p:sldLayoutId id="2147486017" r:id="rId3"/>
    <p:sldLayoutId id="2147486018" r:id="rId4"/>
    <p:sldLayoutId id="2147486019" r:id="rId5"/>
    <p:sldLayoutId id="2147486020" r:id="rId6"/>
    <p:sldLayoutId id="2147486021" r:id="rId7"/>
    <p:sldLayoutId id="2147486022" r:id="rId8"/>
    <p:sldLayoutId id="2147486023" r:id="rId9"/>
    <p:sldLayoutId id="2147486024" r:id="rId10"/>
    <p:sldLayoutId id="2147486025" r:id="rId11"/>
  </p:sldLayoutIdLst>
  <p:txStyles>
    <p:titleStyle>
      <a:lvl1pPr algn="l" defTabSz="967710" rtl="0" eaLnBrk="1" latinLnBrk="0" hangingPunct="1">
        <a:lnSpc>
          <a:spcPct val="90000"/>
        </a:lnSpc>
        <a:spcBef>
          <a:spcPct val="0"/>
        </a:spcBef>
        <a:buNone/>
        <a:defRPr sz="2540" kern="1200">
          <a:solidFill>
            <a:schemeClr val="tx1"/>
          </a:solidFill>
          <a:latin typeface="+mj-lt"/>
          <a:ea typeface="+mj-ea"/>
          <a:cs typeface="+mj-cs"/>
        </a:defRPr>
      </a:lvl1pPr>
    </p:titleStyle>
    <p:bodyStyle>
      <a:lvl1pPr marL="241927" indent="-241927" algn="l" defTabSz="967710" rtl="0" eaLnBrk="1" latinLnBrk="0" hangingPunct="1">
        <a:lnSpc>
          <a:spcPct val="90000"/>
        </a:lnSpc>
        <a:spcBef>
          <a:spcPts val="1058"/>
        </a:spcBef>
        <a:buFont typeface="Arial" panose="020B0604020202020204" pitchFamily="34" charset="0"/>
        <a:buChar char="•"/>
        <a:defRPr sz="2540" kern="1200">
          <a:solidFill>
            <a:schemeClr val="tx1"/>
          </a:solidFill>
          <a:latin typeface="+mj-lt"/>
          <a:ea typeface="+mn-ea"/>
          <a:cs typeface="+mn-cs"/>
        </a:defRPr>
      </a:lvl1pPr>
      <a:lvl2pPr marL="725782" indent="-241927" algn="l" defTabSz="967710" rtl="0" eaLnBrk="1" latinLnBrk="0" hangingPunct="1">
        <a:lnSpc>
          <a:spcPct val="90000"/>
        </a:lnSpc>
        <a:spcBef>
          <a:spcPts val="529"/>
        </a:spcBef>
        <a:buFont typeface="Arial" panose="020B0604020202020204" pitchFamily="34" charset="0"/>
        <a:buChar char="•"/>
        <a:defRPr sz="2117" kern="1200">
          <a:solidFill>
            <a:schemeClr val="tx1"/>
          </a:solidFill>
          <a:latin typeface="+mj-lt"/>
          <a:ea typeface="+mn-ea"/>
          <a:cs typeface="+mn-cs"/>
        </a:defRPr>
      </a:lvl2pPr>
      <a:lvl3pPr marL="1209637"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j-lt"/>
          <a:ea typeface="+mn-ea"/>
          <a:cs typeface="+mn-cs"/>
        </a:defRPr>
      </a:lvl3pPr>
      <a:lvl4pPr marL="1693492" indent="-241927" algn="l" defTabSz="967710" rtl="0" eaLnBrk="1" latinLnBrk="0" hangingPunct="1">
        <a:lnSpc>
          <a:spcPct val="90000"/>
        </a:lnSpc>
        <a:spcBef>
          <a:spcPts val="529"/>
        </a:spcBef>
        <a:buFont typeface="Arial" panose="020B0604020202020204" pitchFamily="34" charset="0"/>
        <a:buChar char="•"/>
        <a:defRPr sz="1693" kern="1200">
          <a:solidFill>
            <a:schemeClr val="tx1"/>
          </a:solidFill>
          <a:latin typeface="+mj-lt"/>
          <a:ea typeface="+mn-ea"/>
          <a:cs typeface="+mn-cs"/>
        </a:defRPr>
      </a:lvl4pPr>
      <a:lvl5pPr marL="2177346" indent="-241927" algn="l" defTabSz="967710" rtl="0" eaLnBrk="1" latinLnBrk="0" hangingPunct="1">
        <a:lnSpc>
          <a:spcPct val="90000"/>
        </a:lnSpc>
        <a:spcBef>
          <a:spcPts val="529"/>
        </a:spcBef>
        <a:buFont typeface="Arial" panose="020B0604020202020204" pitchFamily="34" charset="0"/>
        <a:buChar char="•"/>
        <a:defRPr sz="1693" kern="1200">
          <a:solidFill>
            <a:schemeClr val="tx1"/>
          </a:solidFill>
          <a:latin typeface="+mj-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ru-RU"/>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67710"/>
            <a:fld id="{C764DE79-268F-4C1A-8933-263129D2AF90}" type="datetimeFigureOut">
              <a:rPr lang="en-US" b="1" smtClean="0">
                <a:solidFill>
                  <a:prstClr val="black">
                    <a:tint val="75000"/>
                  </a:prstClr>
                </a:solidFill>
                <a:cs typeface="+mn-cs"/>
              </a:rPr>
              <a:pPr defTabSz="967710"/>
              <a:t>5/20/2026</a:t>
            </a:fld>
            <a:endParaRPr lang="en-US" b="1" dirty="0">
              <a:solidFill>
                <a:prstClr val="black">
                  <a:tint val="75000"/>
                </a:prstClr>
              </a:solidFill>
              <a:cs typeface="+mn-cs"/>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67710"/>
            <a:endParaRPr lang="en-US" b="1" dirty="0">
              <a:solidFill>
                <a:prstClr val="black">
                  <a:tint val="75000"/>
                </a:prstClr>
              </a:solidFill>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67710"/>
            <a:fld id="{48F63A3B-78C7-47BE-AE5E-E10140E04643}" type="slidenum">
              <a:rPr lang="en-US" b="1" smtClean="0">
                <a:solidFill>
                  <a:prstClr val="black">
                    <a:tint val="75000"/>
                  </a:prstClr>
                </a:solidFill>
                <a:cs typeface="+mn-cs"/>
              </a:rPr>
              <a:pPr defTabSz="967710"/>
              <a:t>‹#›</a:t>
            </a:fld>
            <a:endParaRPr lang="en-US" b="1" dirty="0">
              <a:solidFill>
                <a:prstClr val="black">
                  <a:tint val="75000"/>
                </a:prstClr>
              </a:solidFill>
              <a:cs typeface="+mn-cs"/>
            </a:endParaRPr>
          </a:p>
        </p:txBody>
      </p:sp>
      <p:pic>
        <p:nvPicPr>
          <p:cNvPr id="7" name="Picture 16" descr="Layer 2">
            <a:extLst>
              <a:ext uri="{FF2B5EF4-FFF2-40B4-BE49-F238E27FC236}">
                <a16:creationId xmlns:a16="http://schemas.microsoft.com/office/drawing/2014/main" id="{DE9342D5-31C3-B153-5589-6E08C9F0E4D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9505" y="161286"/>
            <a:ext cx="1641165"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925431"/>
      </p:ext>
    </p:extLst>
  </p:cSld>
  <p:clrMap bg1="lt1" tx1="dk1" bg2="lt2" tx2="dk2" accent1="accent1" accent2="accent2" accent3="accent3" accent4="accent4" accent5="accent5" accent6="accent6" hlink="hlink" folHlink="folHlink"/>
  <p:sldLayoutIdLst>
    <p:sldLayoutId id="2147486027" r:id="rId1"/>
    <p:sldLayoutId id="2147486028" r:id="rId2"/>
    <p:sldLayoutId id="2147486029" r:id="rId3"/>
    <p:sldLayoutId id="2147486030" r:id="rId4"/>
    <p:sldLayoutId id="2147486031" r:id="rId5"/>
    <p:sldLayoutId id="2147486032" r:id="rId6"/>
    <p:sldLayoutId id="2147486033" r:id="rId7"/>
    <p:sldLayoutId id="2147486034" r:id="rId8"/>
    <p:sldLayoutId id="2147486035" r:id="rId9"/>
    <p:sldLayoutId id="2147486036" r:id="rId10"/>
    <p:sldLayoutId id="2147486037" r:id="rId11"/>
  </p:sldLayoutIdLst>
  <p:txStyles>
    <p:titleStyle>
      <a:lvl1pPr algn="l" defTabSz="91438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1" indent="-228597" algn="l" defTabSz="91438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7" algn="l" defTabSz="91438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0"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9"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Grp="1" noChangeArrowheads="1"/>
          </p:cNvSpPr>
          <p:nvPr>
            <p:ph type="title"/>
          </p:nvPr>
        </p:nvSpPr>
        <p:spPr bwMode="auto">
          <a:xfrm>
            <a:off x="2361801" y="2058072"/>
            <a:ext cx="9410249" cy="10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Наименование доклада</a:t>
            </a:r>
          </a:p>
        </p:txBody>
      </p:sp>
      <p:pic>
        <p:nvPicPr>
          <p:cNvPr id="3075" name="Picture 16" descr="Layer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9503" y="161286"/>
            <a:ext cx="1641166"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1"/>
          <p:cNvSpPr txBox="1">
            <a:spLocks noChangeArrowheads="1"/>
          </p:cNvSpPr>
          <p:nvPr userDrawn="1"/>
        </p:nvSpPr>
        <p:spPr bwMode="auto">
          <a:xfrm>
            <a:off x="2286210" y="1142440"/>
            <a:ext cx="3579657" cy="320216"/>
          </a:xfrm>
          <a:prstGeom prst="rect">
            <a:avLst/>
          </a:prstGeom>
          <a:noFill/>
          <a:ln w="12699">
            <a:noFill/>
            <a:miter lim="800000"/>
            <a:headEnd type="none" w="sm" len="sm"/>
            <a:tailEnd type="none" w="sm" len="sm"/>
          </a:ln>
          <a:effectLst/>
        </p:spPr>
        <p:txBody>
          <a:bodyPr>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spcBef>
                <a:spcPct val="50000"/>
              </a:spcBef>
              <a:defRPr/>
            </a:pPr>
            <a:r>
              <a:rPr lang="ru-RU" altLang="ru-RU" sz="1481" b="0">
                <a:solidFill>
                  <a:srgbClr val="800000"/>
                </a:solidFill>
                <a:cs typeface="Arial" panose="020B0604020202020204" pitchFamily="34" charset="0"/>
              </a:rPr>
              <a:t>28 февраля–3 марта 2025 года</a:t>
            </a:r>
          </a:p>
        </p:txBody>
      </p:sp>
      <p:sp>
        <p:nvSpPr>
          <p:cNvPr id="3077" name="Text Box 44"/>
          <p:cNvSpPr txBox="1">
            <a:spLocks noChangeArrowheads="1"/>
          </p:cNvSpPr>
          <p:nvPr userDrawn="1"/>
        </p:nvSpPr>
        <p:spPr bwMode="auto">
          <a:xfrm>
            <a:off x="2286211" y="381374"/>
            <a:ext cx="5025966" cy="450508"/>
          </a:xfrm>
          <a:prstGeom prst="rect">
            <a:avLst/>
          </a:prstGeom>
          <a:noFill/>
          <a:ln>
            <a:noFill/>
          </a:ln>
        </p:spPr>
        <p:txBody>
          <a:bodyPr>
            <a:spAutoFit/>
          </a:bodyPr>
          <a:lstStyle>
            <a:lvl1pPr>
              <a:defRPr sz="2100" b="1">
                <a:solidFill>
                  <a:srgbClr val="006600"/>
                </a:solidFill>
                <a:latin typeface="Arial" panose="020B0604020202020204" pitchFamily="34" charset="0"/>
              </a:defRPr>
            </a:lvl1pPr>
            <a:lvl2pPr marL="742950" indent="-285750">
              <a:defRPr sz="2100" b="1">
                <a:solidFill>
                  <a:srgbClr val="006600"/>
                </a:solidFill>
                <a:latin typeface="Arial" panose="020B0604020202020204" pitchFamily="34" charset="0"/>
              </a:defRPr>
            </a:lvl2pPr>
            <a:lvl3pPr marL="1143000" indent="-228600">
              <a:defRPr sz="2100" b="1">
                <a:solidFill>
                  <a:srgbClr val="006600"/>
                </a:solidFill>
                <a:latin typeface="Arial" panose="020B0604020202020204" pitchFamily="34" charset="0"/>
              </a:defRPr>
            </a:lvl3pPr>
            <a:lvl4pPr marL="1600200" indent="-228600">
              <a:defRPr sz="2100" b="1">
                <a:solidFill>
                  <a:srgbClr val="006600"/>
                </a:solidFill>
                <a:latin typeface="Arial" panose="020B0604020202020204" pitchFamily="34" charset="0"/>
              </a:defRPr>
            </a:lvl4pPr>
            <a:lvl5pPr marL="2057400" indent="-228600">
              <a:defRPr sz="2100" b="1">
                <a:solidFill>
                  <a:srgbClr val="006600"/>
                </a:solidFill>
                <a:latin typeface="Arial" panose="020B0604020202020204" pitchFamily="34" charset="0"/>
              </a:defRPr>
            </a:lvl5pPr>
            <a:lvl6pPr marL="2514600" indent="-228600" eaLnBrk="0" fontAlgn="base" hangingPunct="0">
              <a:spcBef>
                <a:spcPct val="0"/>
              </a:spcBef>
              <a:spcAft>
                <a:spcPct val="0"/>
              </a:spcAft>
              <a:defRPr sz="2100" b="1">
                <a:solidFill>
                  <a:srgbClr val="006600"/>
                </a:solidFill>
                <a:latin typeface="Arial" panose="020B0604020202020204" pitchFamily="34" charset="0"/>
              </a:defRPr>
            </a:lvl6pPr>
            <a:lvl7pPr marL="2971800" indent="-228600" eaLnBrk="0" fontAlgn="base" hangingPunct="0">
              <a:spcBef>
                <a:spcPct val="0"/>
              </a:spcBef>
              <a:spcAft>
                <a:spcPct val="0"/>
              </a:spcAft>
              <a:defRPr sz="2100" b="1">
                <a:solidFill>
                  <a:srgbClr val="006600"/>
                </a:solidFill>
                <a:latin typeface="Arial" panose="020B0604020202020204" pitchFamily="34" charset="0"/>
              </a:defRPr>
            </a:lvl7pPr>
            <a:lvl8pPr marL="3429000" indent="-228600" eaLnBrk="0" fontAlgn="base" hangingPunct="0">
              <a:spcBef>
                <a:spcPct val="0"/>
              </a:spcBef>
              <a:spcAft>
                <a:spcPct val="0"/>
              </a:spcAft>
              <a:defRPr sz="2100" b="1">
                <a:solidFill>
                  <a:srgbClr val="006600"/>
                </a:solidFill>
                <a:latin typeface="Arial" panose="020B0604020202020204" pitchFamily="34" charset="0"/>
              </a:defRPr>
            </a:lvl8pPr>
            <a:lvl9pPr marL="3886200" indent="-228600" eaLnBrk="0" fontAlgn="base" hangingPunct="0">
              <a:spcBef>
                <a:spcPct val="0"/>
              </a:spcBef>
              <a:spcAft>
                <a:spcPct val="0"/>
              </a:spcAft>
              <a:defRPr sz="2100" b="1">
                <a:solidFill>
                  <a:srgbClr val="006600"/>
                </a:solidFill>
                <a:latin typeface="Arial" panose="020B0604020202020204" pitchFamily="34" charset="0"/>
              </a:defRPr>
            </a:lvl9pPr>
          </a:lstStyle>
          <a:p>
            <a:pPr>
              <a:lnSpc>
                <a:spcPct val="110000"/>
              </a:lnSpc>
              <a:spcBef>
                <a:spcPct val="50000"/>
              </a:spcBef>
              <a:defRPr/>
            </a:pPr>
            <a:r>
              <a:rPr lang="ru-RU" altLang="ru-RU" sz="2116">
                <a:solidFill>
                  <a:srgbClr val="D20000"/>
                </a:solidFill>
              </a:rPr>
              <a:t>Семинар партнеров фирмы «1С»</a:t>
            </a:r>
          </a:p>
        </p:txBody>
      </p:sp>
    </p:spTree>
    <p:extLst>
      <p:ext uri="{BB962C8B-B14F-4D97-AF65-F5344CB8AC3E}">
        <p14:creationId xmlns:p14="http://schemas.microsoft.com/office/powerpoint/2010/main" val="1648429179"/>
      </p:ext>
    </p:extLst>
  </p:cSld>
  <p:clrMap bg1="lt1" tx1="dk1" bg2="lt2" tx2="dk2" accent1="accent1" accent2="accent2" accent3="accent3" accent4="accent4" accent5="accent5" accent6="accent6" hlink="hlink" folHlink="folHlink"/>
  <p:sldLayoutIdLst>
    <p:sldLayoutId id="2147486039" r:id="rId1"/>
    <p:sldLayoutId id="2147486040" r:id="rId2"/>
    <p:sldLayoutId id="2147486041" r:id="rId3"/>
    <p:sldLayoutId id="2147486042" r:id="rId4"/>
    <p:sldLayoutId id="2147486043" r:id="rId5"/>
    <p:sldLayoutId id="2147486044" r:id="rId6"/>
    <p:sldLayoutId id="2147486045" r:id="rId7"/>
    <p:sldLayoutId id="2147486046" r:id="rId8"/>
    <p:sldLayoutId id="2147486047" r:id="rId9"/>
    <p:sldLayoutId id="2147486048" r:id="rId10"/>
    <p:sldLayoutId id="2147486049" r:id="rId11"/>
    <p:sldLayoutId id="2147486050" r:id="rId12"/>
    <p:sldLayoutId id="2147486051" r:id="rId13"/>
  </p:sldLayoutIdLst>
  <p:txStyles>
    <p:titleStyle>
      <a:lvl1pPr algn="l" rtl="0" eaLnBrk="0" fontAlgn="base" hangingPunct="0">
        <a:spcBef>
          <a:spcPct val="0"/>
        </a:spcBef>
        <a:spcAft>
          <a:spcPct val="0"/>
        </a:spcAft>
        <a:defRPr sz="3068" kern="1200">
          <a:solidFill>
            <a:schemeClr val="tx2"/>
          </a:solidFill>
          <a:latin typeface="+mj-lt"/>
          <a:ea typeface="+mj-ea"/>
          <a:cs typeface="+mj-cs"/>
        </a:defRPr>
      </a:lvl1pPr>
      <a:lvl2pPr algn="l" rtl="0" eaLnBrk="0" fontAlgn="base" hangingPunct="0">
        <a:spcBef>
          <a:spcPct val="0"/>
        </a:spcBef>
        <a:spcAft>
          <a:spcPct val="0"/>
        </a:spcAft>
        <a:defRPr sz="3068">
          <a:solidFill>
            <a:schemeClr val="tx2"/>
          </a:solidFill>
          <a:latin typeface="Futura PT Demi" panose="020B0702020204020303" pitchFamily="34" charset="0"/>
        </a:defRPr>
      </a:lvl2pPr>
      <a:lvl3pPr algn="l" rtl="0" eaLnBrk="0" fontAlgn="base" hangingPunct="0">
        <a:spcBef>
          <a:spcPct val="0"/>
        </a:spcBef>
        <a:spcAft>
          <a:spcPct val="0"/>
        </a:spcAft>
        <a:defRPr sz="3068">
          <a:solidFill>
            <a:schemeClr val="tx2"/>
          </a:solidFill>
          <a:latin typeface="Futura PT Demi" panose="020B0702020204020303" pitchFamily="34" charset="0"/>
        </a:defRPr>
      </a:lvl3pPr>
      <a:lvl4pPr algn="l" rtl="0" eaLnBrk="0" fontAlgn="base" hangingPunct="0">
        <a:spcBef>
          <a:spcPct val="0"/>
        </a:spcBef>
        <a:spcAft>
          <a:spcPct val="0"/>
        </a:spcAft>
        <a:defRPr sz="3068">
          <a:solidFill>
            <a:schemeClr val="tx2"/>
          </a:solidFill>
          <a:latin typeface="Futura PT Demi" panose="020B0702020204020303" pitchFamily="34" charset="0"/>
        </a:defRPr>
      </a:lvl4pPr>
      <a:lvl5pPr algn="l" rtl="0" eaLnBrk="0" fontAlgn="base" hangingPunct="0">
        <a:spcBef>
          <a:spcPct val="0"/>
        </a:spcBef>
        <a:spcAft>
          <a:spcPct val="0"/>
        </a:spcAft>
        <a:defRPr sz="3068">
          <a:solidFill>
            <a:schemeClr val="tx2"/>
          </a:solidFill>
          <a:latin typeface="Futura PT Demi" panose="020B0702020204020303" pitchFamily="34" charset="0"/>
        </a:defRPr>
      </a:lvl5pPr>
      <a:lvl6pPr marL="483763" algn="l" rtl="0" eaLnBrk="0" fontAlgn="base" hangingPunct="0">
        <a:spcBef>
          <a:spcPct val="0"/>
        </a:spcBef>
        <a:spcAft>
          <a:spcPct val="0"/>
        </a:spcAft>
        <a:defRPr sz="3068">
          <a:solidFill>
            <a:schemeClr val="tx2"/>
          </a:solidFill>
          <a:latin typeface="Futura PT Demi" panose="020B0702020204020303" pitchFamily="34" charset="0"/>
        </a:defRPr>
      </a:lvl6pPr>
      <a:lvl7pPr marL="967527" algn="l" rtl="0" eaLnBrk="0" fontAlgn="base" hangingPunct="0">
        <a:spcBef>
          <a:spcPct val="0"/>
        </a:spcBef>
        <a:spcAft>
          <a:spcPct val="0"/>
        </a:spcAft>
        <a:defRPr sz="3068">
          <a:solidFill>
            <a:schemeClr val="tx2"/>
          </a:solidFill>
          <a:latin typeface="Futura PT Demi" panose="020B0702020204020303" pitchFamily="34" charset="0"/>
        </a:defRPr>
      </a:lvl7pPr>
      <a:lvl8pPr marL="1451290" algn="l" rtl="0" eaLnBrk="0" fontAlgn="base" hangingPunct="0">
        <a:spcBef>
          <a:spcPct val="0"/>
        </a:spcBef>
        <a:spcAft>
          <a:spcPct val="0"/>
        </a:spcAft>
        <a:defRPr sz="3068">
          <a:solidFill>
            <a:schemeClr val="tx2"/>
          </a:solidFill>
          <a:latin typeface="Futura PT Demi" panose="020B0702020204020303" pitchFamily="34" charset="0"/>
        </a:defRPr>
      </a:lvl8pPr>
      <a:lvl9pPr marL="1935053" algn="l" rtl="0" eaLnBrk="0" fontAlgn="base" hangingPunct="0">
        <a:spcBef>
          <a:spcPct val="0"/>
        </a:spcBef>
        <a:spcAft>
          <a:spcPct val="0"/>
        </a:spcAft>
        <a:defRPr sz="3068">
          <a:solidFill>
            <a:schemeClr val="tx2"/>
          </a:solidFill>
          <a:latin typeface="Futura PT Demi" panose="020B0702020204020303" pitchFamily="34" charset="0"/>
        </a:defRPr>
      </a:lvl9pPr>
    </p:titleStyle>
    <p:bodyStyle>
      <a:lvl1pPr marL="362822" indent="-362822" algn="l" rtl="0" eaLnBrk="0" fontAlgn="base" hangingPunct="0">
        <a:spcBef>
          <a:spcPct val="20000"/>
        </a:spcBef>
        <a:spcAft>
          <a:spcPct val="0"/>
        </a:spcAft>
        <a:buClr>
          <a:srgbClr val="CC0000"/>
        </a:buClr>
        <a:buChar char="•"/>
        <a:defRPr sz="2222" kern="1200">
          <a:solidFill>
            <a:schemeClr val="tx1"/>
          </a:solidFill>
          <a:latin typeface="+mn-lt"/>
          <a:ea typeface="+mn-ea"/>
          <a:cs typeface="+mn-cs"/>
        </a:defRPr>
      </a:lvl1pPr>
      <a:lvl2pPr marL="786115" indent="-304032" algn="l" rtl="0" eaLnBrk="0" fontAlgn="base" hangingPunct="0">
        <a:spcBef>
          <a:spcPct val="20000"/>
        </a:spcBef>
        <a:spcAft>
          <a:spcPct val="0"/>
        </a:spcAft>
        <a:buClr>
          <a:srgbClr val="CC0000"/>
        </a:buClr>
        <a:buChar char="•"/>
        <a:defRPr sz="1799" kern="1200">
          <a:solidFill>
            <a:schemeClr val="tx1"/>
          </a:solidFill>
          <a:latin typeface="+mn-lt"/>
          <a:ea typeface="+mn-ea"/>
          <a:cs typeface="+mn-cs"/>
        </a:defRPr>
      </a:lvl2pPr>
      <a:lvl3pPr marL="1211089" indent="-243562" algn="l" rtl="0" eaLnBrk="0" fontAlgn="base" hangingPunct="0">
        <a:spcBef>
          <a:spcPct val="20000"/>
        </a:spcBef>
        <a:spcAft>
          <a:spcPct val="0"/>
        </a:spcAft>
        <a:buClr>
          <a:srgbClr val="CC0000"/>
        </a:buClr>
        <a:buChar char="•"/>
        <a:defRPr sz="1693" kern="1200">
          <a:solidFill>
            <a:schemeClr val="tx1"/>
          </a:solidFill>
          <a:latin typeface="+mn-lt"/>
          <a:ea typeface="+mn-ea"/>
          <a:cs typeface="+mn-cs"/>
        </a:defRPr>
      </a:lvl3pPr>
      <a:lvl4pPr marL="1693172" indent="-241882" algn="l" rtl="0" eaLnBrk="0" fontAlgn="base" hangingPunct="0">
        <a:spcBef>
          <a:spcPct val="20000"/>
        </a:spcBef>
        <a:spcAft>
          <a:spcPct val="0"/>
        </a:spcAft>
        <a:buClr>
          <a:srgbClr val="CC0000"/>
        </a:buClr>
        <a:buChar char="•"/>
        <a:defRPr sz="1481" kern="1200">
          <a:solidFill>
            <a:schemeClr val="tx1"/>
          </a:solidFill>
          <a:latin typeface="+mn-lt"/>
          <a:ea typeface="+mn-ea"/>
          <a:cs typeface="+mn-cs"/>
        </a:defRPr>
      </a:lvl4pPr>
      <a:lvl5pPr marL="2175256" indent="-240202" algn="l" rtl="0" eaLnBrk="0" fontAlgn="base" hangingPunct="0">
        <a:spcBef>
          <a:spcPct val="20000"/>
        </a:spcBef>
        <a:spcAft>
          <a:spcPct val="0"/>
        </a:spcAft>
        <a:buClr>
          <a:srgbClr val="CC0000"/>
        </a:buClr>
        <a:buChar char="•"/>
        <a:defRPr sz="1376" kern="1200">
          <a:solidFill>
            <a:schemeClr val="tx1"/>
          </a:solidFill>
          <a:latin typeface="+mn-lt"/>
          <a:ea typeface="+mn-ea"/>
          <a:cs typeface="+mn-cs"/>
        </a:defRPr>
      </a:lvl5pPr>
      <a:lvl6pPr marL="266069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62"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225"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88" indent="-241882" algn="l" defTabSz="967527"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ru-RU"/>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auto">
          <a:xfrm>
            <a:off x="287247" y="1700221"/>
            <a:ext cx="11570474" cy="316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7" name="Rectangle 13"/>
          <p:cNvSpPr>
            <a:spLocks noGrp="1" noChangeArrowheads="1"/>
          </p:cNvSpPr>
          <p:nvPr>
            <p:ph type="title"/>
          </p:nvPr>
        </p:nvSpPr>
        <p:spPr bwMode="auto">
          <a:xfrm>
            <a:off x="2447472" y="114244"/>
            <a:ext cx="9410250" cy="10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1028" name="Picture 16" descr="Layer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9504" y="161287"/>
            <a:ext cx="1641166"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756097"/>
      </p:ext>
    </p:extLst>
  </p:cSld>
  <p:clrMap bg1="lt1" tx1="dk1" bg2="lt2" tx2="dk2" accent1="accent1" accent2="accent2" accent3="accent3" accent4="accent4" accent5="accent5" accent6="accent6" hlink="hlink" folHlink="folHlink"/>
  <p:sldLayoutIdLst>
    <p:sldLayoutId id="2147486053" r:id="rId1"/>
    <p:sldLayoutId id="2147486054" r:id="rId2"/>
    <p:sldLayoutId id="2147486055" r:id="rId3"/>
    <p:sldLayoutId id="2147486056" r:id="rId4"/>
    <p:sldLayoutId id="2147486057" r:id="rId5"/>
    <p:sldLayoutId id="2147486058" r:id="rId6"/>
    <p:sldLayoutId id="2147486059" r:id="rId7"/>
    <p:sldLayoutId id="2147486060" r:id="rId8"/>
    <p:sldLayoutId id="2147486061" r:id="rId9"/>
    <p:sldLayoutId id="2147486062" r:id="rId10"/>
    <p:sldLayoutId id="2147486063" r:id="rId11"/>
    <p:sldLayoutId id="2147486064" r:id="rId12"/>
  </p:sldLayoutIdLst>
  <p:txStyles>
    <p:titleStyle>
      <a:lvl1pPr algn="l" rtl="0" eaLnBrk="0" fontAlgn="base" hangingPunct="0">
        <a:spcBef>
          <a:spcPct val="0"/>
        </a:spcBef>
        <a:spcAft>
          <a:spcPct val="0"/>
        </a:spcAft>
        <a:defRPr sz="3068" kern="1200">
          <a:solidFill>
            <a:schemeClr val="tx2"/>
          </a:solidFill>
          <a:latin typeface="+mj-lt"/>
          <a:ea typeface="+mj-ea"/>
          <a:cs typeface="+mj-cs"/>
        </a:defRPr>
      </a:lvl1pPr>
      <a:lvl2pPr algn="l" rtl="0" eaLnBrk="0" fontAlgn="base" hangingPunct="0">
        <a:spcBef>
          <a:spcPct val="0"/>
        </a:spcBef>
        <a:spcAft>
          <a:spcPct val="0"/>
        </a:spcAft>
        <a:defRPr sz="3068">
          <a:solidFill>
            <a:schemeClr val="tx2"/>
          </a:solidFill>
          <a:latin typeface="Futura PT Demi" panose="020B0702020204020303" pitchFamily="34" charset="0"/>
        </a:defRPr>
      </a:lvl2pPr>
      <a:lvl3pPr algn="l" rtl="0" eaLnBrk="0" fontAlgn="base" hangingPunct="0">
        <a:spcBef>
          <a:spcPct val="0"/>
        </a:spcBef>
        <a:spcAft>
          <a:spcPct val="0"/>
        </a:spcAft>
        <a:defRPr sz="3068">
          <a:solidFill>
            <a:schemeClr val="tx2"/>
          </a:solidFill>
          <a:latin typeface="Futura PT Demi" panose="020B0702020204020303" pitchFamily="34" charset="0"/>
        </a:defRPr>
      </a:lvl3pPr>
      <a:lvl4pPr algn="l" rtl="0" eaLnBrk="0" fontAlgn="base" hangingPunct="0">
        <a:spcBef>
          <a:spcPct val="0"/>
        </a:spcBef>
        <a:spcAft>
          <a:spcPct val="0"/>
        </a:spcAft>
        <a:defRPr sz="3068">
          <a:solidFill>
            <a:schemeClr val="tx2"/>
          </a:solidFill>
          <a:latin typeface="Futura PT Demi" panose="020B0702020204020303" pitchFamily="34" charset="0"/>
        </a:defRPr>
      </a:lvl4pPr>
      <a:lvl5pPr algn="l" rtl="0" eaLnBrk="0" fontAlgn="base" hangingPunct="0">
        <a:spcBef>
          <a:spcPct val="0"/>
        </a:spcBef>
        <a:spcAft>
          <a:spcPct val="0"/>
        </a:spcAft>
        <a:defRPr sz="3068">
          <a:solidFill>
            <a:schemeClr val="tx2"/>
          </a:solidFill>
          <a:latin typeface="Futura PT Demi" panose="020B0702020204020303" pitchFamily="34" charset="0"/>
        </a:defRPr>
      </a:lvl5pPr>
      <a:lvl6pPr marL="483757" algn="l" rtl="0" eaLnBrk="0" fontAlgn="base" hangingPunct="0">
        <a:spcBef>
          <a:spcPct val="0"/>
        </a:spcBef>
        <a:spcAft>
          <a:spcPct val="0"/>
        </a:spcAft>
        <a:defRPr sz="3068">
          <a:solidFill>
            <a:schemeClr val="tx2"/>
          </a:solidFill>
          <a:latin typeface="Futura PT Demi" panose="020B0702020204020303" pitchFamily="34" charset="0"/>
        </a:defRPr>
      </a:lvl6pPr>
      <a:lvl7pPr marL="967515" algn="l" rtl="0" eaLnBrk="0" fontAlgn="base" hangingPunct="0">
        <a:spcBef>
          <a:spcPct val="0"/>
        </a:spcBef>
        <a:spcAft>
          <a:spcPct val="0"/>
        </a:spcAft>
        <a:defRPr sz="3068">
          <a:solidFill>
            <a:schemeClr val="tx2"/>
          </a:solidFill>
          <a:latin typeface="Futura PT Demi" panose="020B0702020204020303" pitchFamily="34" charset="0"/>
        </a:defRPr>
      </a:lvl7pPr>
      <a:lvl8pPr marL="1451272" algn="l" rtl="0" eaLnBrk="0" fontAlgn="base" hangingPunct="0">
        <a:spcBef>
          <a:spcPct val="0"/>
        </a:spcBef>
        <a:spcAft>
          <a:spcPct val="0"/>
        </a:spcAft>
        <a:defRPr sz="3068">
          <a:solidFill>
            <a:schemeClr val="tx2"/>
          </a:solidFill>
          <a:latin typeface="Futura PT Demi" panose="020B0702020204020303" pitchFamily="34" charset="0"/>
        </a:defRPr>
      </a:lvl8pPr>
      <a:lvl9pPr marL="1935030" algn="l" rtl="0" eaLnBrk="0" fontAlgn="base" hangingPunct="0">
        <a:spcBef>
          <a:spcPct val="0"/>
        </a:spcBef>
        <a:spcAft>
          <a:spcPct val="0"/>
        </a:spcAft>
        <a:defRPr sz="3068">
          <a:solidFill>
            <a:schemeClr val="tx2"/>
          </a:solidFill>
          <a:latin typeface="Futura PT Demi" panose="020B0702020204020303" pitchFamily="34" charset="0"/>
        </a:defRPr>
      </a:lvl9pPr>
    </p:titleStyle>
    <p:bodyStyle>
      <a:lvl1pPr marL="362818" indent="-362818" algn="l" rtl="0" eaLnBrk="0" fontAlgn="base" hangingPunct="0">
        <a:spcBef>
          <a:spcPct val="20000"/>
        </a:spcBef>
        <a:spcAft>
          <a:spcPct val="0"/>
        </a:spcAft>
        <a:buClr>
          <a:srgbClr val="CC0000"/>
        </a:buClr>
        <a:buChar char="•"/>
        <a:defRPr sz="2222" kern="1200">
          <a:solidFill>
            <a:schemeClr val="tx1"/>
          </a:solidFill>
          <a:latin typeface="+mn-lt"/>
          <a:ea typeface="+mn-ea"/>
          <a:cs typeface="+mn-cs"/>
        </a:defRPr>
      </a:lvl1pPr>
      <a:lvl2pPr marL="786105" indent="-304028" algn="l" rtl="0" eaLnBrk="0" fontAlgn="base" hangingPunct="0">
        <a:spcBef>
          <a:spcPct val="20000"/>
        </a:spcBef>
        <a:spcAft>
          <a:spcPct val="0"/>
        </a:spcAft>
        <a:buClr>
          <a:srgbClr val="CC0000"/>
        </a:buClr>
        <a:buChar char="•"/>
        <a:defRPr sz="1799" kern="1200">
          <a:solidFill>
            <a:schemeClr val="tx1"/>
          </a:solidFill>
          <a:latin typeface="+mn-lt"/>
          <a:ea typeface="+mn-ea"/>
          <a:cs typeface="+mn-cs"/>
        </a:defRPr>
      </a:lvl2pPr>
      <a:lvl3pPr marL="1211074" indent="-243559" algn="l" rtl="0" eaLnBrk="0" fontAlgn="base" hangingPunct="0">
        <a:spcBef>
          <a:spcPct val="20000"/>
        </a:spcBef>
        <a:spcAft>
          <a:spcPct val="0"/>
        </a:spcAft>
        <a:buClr>
          <a:srgbClr val="CC0000"/>
        </a:buClr>
        <a:buChar char="•"/>
        <a:defRPr sz="1693" kern="1200">
          <a:solidFill>
            <a:schemeClr val="tx1"/>
          </a:solidFill>
          <a:latin typeface="+mn-lt"/>
          <a:ea typeface="+mn-ea"/>
          <a:cs typeface="+mn-cs"/>
        </a:defRPr>
      </a:lvl3pPr>
      <a:lvl4pPr marL="1693151" indent="-241879" algn="l" rtl="0" eaLnBrk="0" fontAlgn="base" hangingPunct="0">
        <a:spcBef>
          <a:spcPct val="20000"/>
        </a:spcBef>
        <a:spcAft>
          <a:spcPct val="0"/>
        </a:spcAft>
        <a:buClr>
          <a:srgbClr val="CC0000"/>
        </a:buClr>
        <a:buChar char="•"/>
        <a:defRPr sz="1481" kern="1200">
          <a:solidFill>
            <a:schemeClr val="tx1"/>
          </a:solidFill>
          <a:latin typeface="+mn-lt"/>
          <a:ea typeface="+mn-ea"/>
          <a:cs typeface="+mn-cs"/>
        </a:defRPr>
      </a:lvl4pPr>
      <a:lvl5pPr marL="2175229" indent="-240199" algn="l" rtl="0" eaLnBrk="0" fontAlgn="base" hangingPunct="0">
        <a:spcBef>
          <a:spcPct val="20000"/>
        </a:spcBef>
        <a:spcAft>
          <a:spcPct val="0"/>
        </a:spcAft>
        <a:buClr>
          <a:srgbClr val="CC0000"/>
        </a:buClr>
        <a:buChar char="•"/>
        <a:defRPr sz="1376" kern="1200">
          <a:solidFill>
            <a:schemeClr val="tx1"/>
          </a:solidFill>
          <a:latin typeface="+mn-lt"/>
          <a:ea typeface="+mn-ea"/>
          <a:cs typeface="+mn-cs"/>
        </a:defRPr>
      </a:lvl5pPr>
      <a:lvl6pPr marL="2660666" indent="-241879" algn="l" defTabSz="967515"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4423" indent="-241879" algn="l" defTabSz="967515"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180" indent="-241879" algn="l" defTabSz="967515"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1937" indent="-241879" algn="l" defTabSz="967515"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ru-RU"/>
      </a:defPPr>
      <a:lvl1pPr marL="0" algn="l" defTabSz="967515" rtl="0" eaLnBrk="1" latinLnBrk="0" hangingPunct="1">
        <a:defRPr sz="1905" kern="1200">
          <a:solidFill>
            <a:schemeClr val="tx1"/>
          </a:solidFill>
          <a:latin typeface="+mn-lt"/>
          <a:ea typeface="+mn-ea"/>
          <a:cs typeface="+mn-cs"/>
        </a:defRPr>
      </a:lvl1pPr>
      <a:lvl2pPr marL="483757" algn="l" defTabSz="967515" rtl="0" eaLnBrk="1" latinLnBrk="0" hangingPunct="1">
        <a:defRPr sz="1905" kern="1200">
          <a:solidFill>
            <a:schemeClr val="tx1"/>
          </a:solidFill>
          <a:latin typeface="+mn-lt"/>
          <a:ea typeface="+mn-ea"/>
          <a:cs typeface="+mn-cs"/>
        </a:defRPr>
      </a:lvl2pPr>
      <a:lvl3pPr marL="967515" algn="l" defTabSz="967515" rtl="0" eaLnBrk="1" latinLnBrk="0" hangingPunct="1">
        <a:defRPr sz="1905" kern="1200">
          <a:solidFill>
            <a:schemeClr val="tx1"/>
          </a:solidFill>
          <a:latin typeface="+mn-lt"/>
          <a:ea typeface="+mn-ea"/>
          <a:cs typeface="+mn-cs"/>
        </a:defRPr>
      </a:lvl3pPr>
      <a:lvl4pPr marL="1451272" algn="l" defTabSz="967515" rtl="0" eaLnBrk="1" latinLnBrk="0" hangingPunct="1">
        <a:defRPr sz="1905" kern="1200">
          <a:solidFill>
            <a:schemeClr val="tx1"/>
          </a:solidFill>
          <a:latin typeface="+mn-lt"/>
          <a:ea typeface="+mn-ea"/>
          <a:cs typeface="+mn-cs"/>
        </a:defRPr>
      </a:lvl4pPr>
      <a:lvl5pPr marL="1935030" algn="l" defTabSz="967515" rtl="0" eaLnBrk="1" latinLnBrk="0" hangingPunct="1">
        <a:defRPr sz="1905" kern="1200">
          <a:solidFill>
            <a:schemeClr val="tx1"/>
          </a:solidFill>
          <a:latin typeface="+mn-lt"/>
          <a:ea typeface="+mn-ea"/>
          <a:cs typeface="+mn-cs"/>
        </a:defRPr>
      </a:lvl5pPr>
      <a:lvl6pPr marL="2418787" algn="l" defTabSz="967515" rtl="0" eaLnBrk="1" latinLnBrk="0" hangingPunct="1">
        <a:defRPr sz="1905" kern="1200">
          <a:solidFill>
            <a:schemeClr val="tx1"/>
          </a:solidFill>
          <a:latin typeface="+mn-lt"/>
          <a:ea typeface="+mn-ea"/>
          <a:cs typeface="+mn-cs"/>
        </a:defRPr>
      </a:lvl6pPr>
      <a:lvl7pPr marL="2902544" algn="l" defTabSz="967515" rtl="0" eaLnBrk="1" latinLnBrk="0" hangingPunct="1">
        <a:defRPr sz="1905" kern="1200">
          <a:solidFill>
            <a:schemeClr val="tx1"/>
          </a:solidFill>
          <a:latin typeface="+mn-lt"/>
          <a:ea typeface="+mn-ea"/>
          <a:cs typeface="+mn-cs"/>
        </a:defRPr>
      </a:lvl7pPr>
      <a:lvl8pPr marL="3386302" algn="l" defTabSz="967515" rtl="0" eaLnBrk="1" latinLnBrk="0" hangingPunct="1">
        <a:defRPr sz="1905" kern="1200">
          <a:solidFill>
            <a:schemeClr val="tx1"/>
          </a:solidFill>
          <a:latin typeface="+mn-lt"/>
          <a:ea typeface="+mn-ea"/>
          <a:cs typeface="+mn-cs"/>
        </a:defRPr>
      </a:lvl8pPr>
      <a:lvl9pPr marL="3870059" algn="l" defTabSz="967515" rtl="0" eaLnBrk="1" latinLnBrk="0" hangingPunct="1">
        <a:defRPr sz="190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5/21/2026</a:t>
            </a:fld>
            <a:endParaRPr lang="en-US" dirty="0"/>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16" descr="Layer 2">
            <a:extLst>
              <a:ext uri="{FF2B5EF4-FFF2-40B4-BE49-F238E27FC236}">
                <a16:creationId xmlns:a16="http://schemas.microsoft.com/office/drawing/2014/main" id="{DE9342D5-31C3-B153-5589-6E08C9F0E4D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9505" y="161286"/>
            <a:ext cx="1641165" cy="129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794397"/>
      </p:ext>
    </p:extLst>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xStyles>
    <p:titleStyle>
      <a:lvl1pPr algn="l" defTabSz="91438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1" indent="-228597" algn="l" defTabSz="91438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7" algn="l" defTabSz="91438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0"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9"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65.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65.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3.xml"/><Relationship Id="rId7" Type="http://schemas.openxmlformats.org/officeDocument/2006/relationships/image" Target="../media/image71.png"/><Relationship Id="rId2" Type="http://schemas.openxmlformats.org/officeDocument/2006/relationships/slideLayout" Target="../slideLayouts/slideLayout65.xml"/><Relationship Id="rId1" Type="http://schemas.openxmlformats.org/officeDocument/2006/relationships/tags" Target="../tags/tag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65.xml"/><Relationship Id="rId5" Type="http://schemas.openxmlformats.org/officeDocument/2006/relationships/image" Target="../media/image83.png"/><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65.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65.xml"/><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105.png"/></Relationships>
</file>

<file path=ppt/slides/_rels/slide65.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25.xml"/><Relationship Id="rId1" Type="http://schemas.openxmlformats.org/officeDocument/2006/relationships/slideLayout" Target="../slideLayouts/slideLayout6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6.xml"/><Relationship Id="rId1" Type="http://schemas.openxmlformats.org/officeDocument/2006/relationships/slideLayout" Target="../slideLayouts/slideLayout65.xml"/><Relationship Id="rId4" Type="http://schemas.openxmlformats.org/officeDocument/2006/relationships/image" Target="../media/image111.png"/></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1.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0.xml"/><Relationship Id="rId1" Type="http://schemas.openxmlformats.org/officeDocument/2006/relationships/slideLayout" Target="../slideLayouts/slideLayout65.xml"/><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65.xml"/><Relationship Id="rId4" Type="http://schemas.openxmlformats.org/officeDocument/2006/relationships/image" Target="../media/image118.png"/></Relationships>
</file>

<file path=ppt/slides/_rels/slide73.xml.rels><?xml version="1.0" encoding="UTF-8" standalone="yes"?>
<Relationships xmlns="http://schemas.openxmlformats.org/package/2006/relationships"><Relationship Id="rId8" Type="http://schemas.openxmlformats.org/officeDocument/2006/relationships/hyperlink" Target="https://v8.1c.ru/cpm/poleznye-materialy/video/" TargetMode="External"/><Relationship Id="rId13" Type="http://schemas.openxmlformats.org/officeDocument/2006/relationships/hyperlink" Target="https://partners.v8.1c.ru/forum" TargetMode="External"/><Relationship Id="rId18" Type="http://schemas.openxmlformats.org/officeDocument/2006/relationships/image" Target="../media/image123.png"/><Relationship Id="rId3" Type="http://schemas.openxmlformats.org/officeDocument/2006/relationships/hyperlink" Target="https://v8.1c.ru/cpm-erp/" TargetMode="External"/><Relationship Id="rId7" Type="http://schemas.openxmlformats.org/officeDocument/2006/relationships/hyperlink" Target="https://v8.1c.ru/cpm/poleznye-materialy/presentations/" TargetMode="External"/><Relationship Id="rId12" Type="http://schemas.openxmlformats.org/officeDocument/2006/relationships/hyperlink" Target="https://t.me/CPMRussia" TargetMode="External"/><Relationship Id="rId17" Type="http://schemas.openxmlformats.org/officeDocument/2006/relationships/image" Target="../media/image122.jpeg"/><Relationship Id="rId2" Type="http://schemas.openxmlformats.org/officeDocument/2006/relationships/notesSlide" Target="../notesSlides/notesSlide32.xml"/><Relationship Id="rId16" Type="http://schemas.openxmlformats.org/officeDocument/2006/relationships/hyperlink" Target="https://www.youtube.com/channel/UCcqLClFBq1HOSUDEDBLygFg" TargetMode="External"/><Relationship Id="rId1" Type="http://schemas.openxmlformats.org/officeDocument/2006/relationships/slideLayout" Target="../slideLayouts/slideLayout54.xml"/><Relationship Id="rId6" Type="http://schemas.openxmlformats.org/officeDocument/2006/relationships/hyperlink" Target="https://v8.1c.ru/cpm/" TargetMode="External"/><Relationship Id="rId11" Type="http://schemas.openxmlformats.org/officeDocument/2006/relationships/image" Target="../media/image119.png"/><Relationship Id="rId5" Type="http://schemas.openxmlformats.org/officeDocument/2006/relationships/hyperlink" Target="https://v8.1c.ru/cpm-erp/poleznye-materialy/video/" TargetMode="External"/><Relationship Id="rId15" Type="http://schemas.openxmlformats.org/officeDocument/2006/relationships/image" Target="../media/image121.png"/><Relationship Id="rId10" Type="http://schemas.openxmlformats.org/officeDocument/2006/relationships/hyperlink" Target="https://v8.1c.ru/cpm/assets/" TargetMode="External"/><Relationship Id="rId19" Type="http://schemas.openxmlformats.org/officeDocument/2006/relationships/hyperlink" Target="https://dzen.ru/suite/fd52a772-897d-41ac-afab-8e3b1f88b9c7" TargetMode="External"/><Relationship Id="rId4" Type="http://schemas.openxmlformats.org/officeDocument/2006/relationships/hyperlink" Target="https://v8.1c.ru/cpm-erp/poleznye-materialy/presentations/" TargetMode="External"/><Relationship Id="rId9" Type="http://schemas.openxmlformats.org/officeDocument/2006/relationships/hyperlink" Target="https://v8.1c.ru/cpm/istorii-uspekha/" TargetMode="External"/><Relationship Id="rId14" Type="http://schemas.openxmlformats.org/officeDocument/2006/relationships/image" Target="../media/image1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19936" y="2794283"/>
            <a:ext cx="6672064" cy="769441"/>
          </a:xfrm>
          <a:prstGeom prst="rect">
            <a:avLst/>
          </a:prstGeom>
          <a:noFill/>
        </p:spPr>
        <p:txBody>
          <a:bodyPr wrap="square">
            <a:spAutoFit/>
          </a:bodyPr>
          <a:lstStyle/>
          <a:p>
            <a:pPr algn="ctr" defTabSz="914023">
              <a:defRPr/>
            </a:pPr>
            <a:r>
              <a:rPr lang="ru-RU" sz="2400" dirty="0">
                <a:solidFill>
                  <a:schemeClr val="bg1"/>
                </a:solidFill>
              </a:rPr>
              <a:t>1С:</a:t>
            </a:r>
            <a:r>
              <a:rPr lang="en-US" sz="2400" dirty="0">
                <a:solidFill>
                  <a:schemeClr val="bg1"/>
                </a:solidFill>
              </a:rPr>
              <a:t>ERP.</a:t>
            </a:r>
            <a:r>
              <a:rPr lang="ru-RU" sz="2400" dirty="0">
                <a:solidFill>
                  <a:schemeClr val="bg1"/>
                </a:solidFill>
              </a:rPr>
              <a:t>Управление холдингом</a:t>
            </a:r>
          </a:p>
          <a:p>
            <a:pPr algn="ctr" defTabSz="914023">
              <a:defRPr/>
            </a:pPr>
            <a:r>
              <a:rPr lang="ru-RU" dirty="0">
                <a:solidFill>
                  <a:schemeClr val="bg1"/>
                </a:solidFill>
              </a:rPr>
              <a:t>Корпоративные закупки: ред. 3.3</a:t>
            </a:r>
            <a:endParaRPr lang="ru-RU" sz="2400" dirty="0">
              <a:solidFill>
                <a:schemeClr val="bg1"/>
              </a:solidFill>
            </a:endParaRPr>
          </a:p>
        </p:txBody>
      </p:sp>
    </p:spTree>
    <p:extLst>
      <p:ext uri="{BB962C8B-B14F-4D97-AF65-F5344CB8AC3E}">
        <p14:creationId xmlns:p14="http://schemas.microsoft.com/office/powerpoint/2010/main" val="148490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3702" y="914227"/>
            <a:ext cx="9524597" cy="4683608"/>
          </a:xfrm>
          <a:prstGeom prst="rect">
            <a:avLst/>
          </a:prstGeom>
        </p:spPr>
      </p:pic>
      <p:sp>
        <p:nvSpPr>
          <p:cNvPr id="77" name="TextBox 76">
            <a:extLst>
              <a:ext uri="{FF2B5EF4-FFF2-40B4-BE49-F238E27FC236}">
                <a16:creationId xmlns:a16="http://schemas.microsoft.com/office/drawing/2014/main" id="{3F86BEFB-CD63-99AB-2023-C5F4E15D1760}"/>
              </a:ext>
            </a:extLst>
          </p:cNvPr>
          <p:cNvSpPr txBox="1"/>
          <p:nvPr/>
        </p:nvSpPr>
        <p:spPr>
          <a:xfrm>
            <a:off x="1348954" y="5700265"/>
            <a:ext cx="9509345" cy="1069524"/>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Инициатор вводит заявку на обеспечение и ведет переписку с другими участниками процесса уточняя детали. Если желаемой потребности нет в справочнике номенклатура регистрирует потребность текстом. Согласовывает со своим руководителем. В данном процессе рассматривается случай, когда неясно, нужна ли закупка (флажок «Обеспечивается закупкой» выключен) и решено заявку направить в контур обеспечения, а именно создать на ее основании заказ на внутреннее потребление.</a:t>
            </a:r>
            <a:endParaRPr lang="ru-RU" sz="1270" kern="0" dirty="0">
              <a:solidFill>
                <a:prstClr val="black"/>
              </a:solidFill>
              <a:latin typeface="Arial Narrow" panose="020B0606020202030204" pitchFamily="34" charset="0"/>
            </a:endParaRPr>
          </a:p>
        </p:txBody>
      </p:sp>
      <p:sp>
        <p:nvSpPr>
          <p:cNvPr id="1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Заявка на обеспечение</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83347236"/>
      </p:ext>
    </p:extLst>
  </p:cSld>
  <p:clrMapOvr>
    <a:masterClrMapping/>
  </p:clrMapOvr>
  <p:transition spd="slow" advTm="392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Группа 4"/>
          <p:cNvGrpSpPr/>
          <p:nvPr/>
        </p:nvGrpSpPr>
        <p:grpSpPr>
          <a:xfrm>
            <a:off x="1333702" y="990433"/>
            <a:ext cx="9524597" cy="3968329"/>
            <a:chOff x="443826" y="935831"/>
            <a:chExt cx="9000000" cy="3749761"/>
          </a:xfrm>
        </p:grpSpPr>
        <p:pic>
          <p:nvPicPr>
            <p:cNvPr id="3" name="Рисунок 2"/>
            <p:cNvPicPr>
              <a:picLocks noChangeAspect="1"/>
            </p:cNvPicPr>
            <p:nvPr/>
          </p:nvPicPr>
          <p:blipFill>
            <a:blip r:embed="rId2"/>
            <a:stretch>
              <a:fillRect/>
            </a:stretch>
          </p:blipFill>
          <p:spPr>
            <a:xfrm>
              <a:off x="443826" y="935831"/>
              <a:ext cx="9000000" cy="1617022"/>
            </a:xfrm>
            <a:prstGeom prst="rect">
              <a:avLst/>
            </a:prstGeom>
          </p:spPr>
        </p:pic>
        <p:pic>
          <p:nvPicPr>
            <p:cNvPr id="4" name="Рисунок 3"/>
            <p:cNvPicPr>
              <a:picLocks noChangeAspect="1"/>
            </p:cNvPicPr>
            <p:nvPr/>
          </p:nvPicPr>
          <p:blipFill>
            <a:blip r:embed="rId3"/>
            <a:stretch>
              <a:fillRect/>
            </a:stretch>
          </p:blipFill>
          <p:spPr>
            <a:xfrm>
              <a:off x="443826" y="2733014"/>
              <a:ext cx="9000000" cy="1952578"/>
            </a:xfrm>
            <a:prstGeom prst="rect">
              <a:avLst/>
            </a:prstGeom>
          </p:spPr>
        </p:pic>
      </p:grpSp>
      <p:sp>
        <p:nvSpPr>
          <p:cNvPr id="25" name="TextBox 24">
            <a:extLst>
              <a:ext uri="{FF2B5EF4-FFF2-40B4-BE49-F238E27FC236}">
                <a16:creationId xmlns:a16="http://schemas.microsoft.com/office/drawing/2014/main" id="{3F86BEFB-CD63-99AB-2023-C5F4E15D1760}"/>
              </a:ext>
            </a:extLst>
          </p:cNvPr>
          <p:cNvSpPr txBox="1"/>
          <p:nvPr/>
        </p:nvSpPr>
        <p:spPr>
          <a:xfrm>
            <a:off x="1295070" y="5167788"/>
            <a:ext cx="9509345" cy="1069524"/>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На основании заявки на обеспечение вводится заказ на внутреннее потребление</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В заказе на внутреннее потребление есть информация о текущем остатке товара на складе (Доступно 0)</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Для номенклатуры «Воздушный фильтр двигателя..» и склада «Склад для поступления товаров», «Главный склад» </a:t>
            </a:r>
            <a:r>
              <a:rPr lang="en-US" sz="1270" kern="0" dirty="0">
                <a:solidFill>
                  <a:prstClr val="black"/>
                </a:solidFill>
                <a:latin typeface="Arial Narrow" panose="020B0606020202030204" pitchFamily="34" charset="0"/>
              </a:rPr>
              <a:t> </a:t>
            </a:r>
            <a:r>
              <a:rPr lang="ru-RU" sz="1270" kern="0" dirty="0">
                <a:solidFill>
                  <a:prstClr val="black"/>
                </a:solidFill>
                <a:latin typeface="Arial Narrow" panose="020B0606020202030204" pitchFamily="34" charset="0"/>
              </a:rPr>
              <a:t>настроена схема обеспечения и настройка поддержания запасов. </a:t>
            </a:r>
            <a:endParaRPr lang="ru-RU" sz="1270" kern="0" dirty="0">
              <a:solidFill>
                <a:prstClr val="black"/>
              </a:solidFill>
              <a:latin typeface="Arial Narrow" panose="020B0606020202030204" pitchFamily="34" charset="0"/>
            </a:endParaRPr>
          </a:p>
        </p:txBody>
      </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Ввод ЗНВП</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49765044"/>
      </p:ext>
    </p:extLst>
  </p:cSld>
  <p:clrMapOvr>
    <a:masterClrMapping/>
  </p:clrMapOvr>
  <p:transition spd="slow" advTm="3924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6841" y="941543"/>
            <a:ext cx="5966452" cy="4024312"/>
          </a:xfrm>
          <a:prstGeom prst="rect">
            <a:avLst/>
          </a:prstGeom>
        </p:spPr>
      </p:pic>
      <p:pic>
        <p:nvPicPr>
          <p:cNvPr id="5" name="Рисунок 4"/>
          <p:cNvPicPr>
            <a:picLocks noChangeAspect="1"/>
          </p:cNvPicPr>
          <p:nvPr/>
        </p:nvPicPr>
        <p:blipFill>
          <a:blip r:embed="rId3"/>
          <a:stretch>
            <a:fillRect/>
          </a:stretch>
        </p:blipFill>
        <p:spPr>
          <a:xfrm>
            <a:off x="1670896" y="3091819"/>
            <a:ext cx="10284327" cy="2156877"/>
          </a:xfrm>
          <a:prstGeom prst="rect">
            <a:avLst/>
          </a:prstGeom>
        </p:spPr>
      </p:pic>
      <p:pic>
        <p:nvPicPr>
          <p:cNvPr id="6" name="Рисунок 5"/>
          <p:cNvPicPr>
            <a:picLocks noChangeAspect="1"/>
          </p:cNvPicPr>
          <p:nvPr/>
        </p:nvPicPr>
        <p:blipFill>
          <a:blip r:embed="rId4"/>
          <a:stretch>
            <a:fillRect/>
          </a:stretch>
        </p:blipFill>
        <p:spPr>
          <a:xfrm>
            <a:off x="1599891" y="4989113"/>
            <a:ext cx="10284327" cy="1325455"/>
          </a:xfrm>
          <a:prstGeom prst="rect">
            <a:avLst/>
          </a:prstGeom>
        </p:spPr>
      </p:pic>
      <p:sp>
        <p:nvSpPr>
          <p:cNvPr id="26" name="TextBox 25">
            <a:extLst>
              <a:ext uri="{FF2B5EF4-FFF2-40B4-BE49-F238E27FC236}">
                <a16:creationId xmlns:a16="http://schemas.microsoft.com/office/drawing/2014/main" id="{3F86BEFB-CD63-99AB-2023-C5F4E15D1760}"/>
              </a:ext>
            </a:extLst>
          </p:cNvPr>
          <p:cNvSpPr txBox="1"/>
          <p:nvPr/>
        </p:nvSpPr>
        <p:spPr>
          <a:xfrm>
            <a:off x="6400821" y="941817"/>
            <a:ext cx="5410572" cy="1460400"/>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Запускаем обработку Формирование заявок на закупку по потребности для номенклатуры «Воздушный фильтр двигателя..» и склада «Склад для поступления товаров». </a:t>
            </a: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Обработка просматривает текущие остатки, необходимое количество товаров и согласно схеме обеспечения рекомендует к заказу все 4 позиции.</a:t>
            </a:r>
            <a:endParaRPr lang="ru-RU" sz="1270" kern="0" dirty="0">
              <a:solidFill>
                <a:prstClr val="black"/>
              </a:solidFill>
              <a:latin typeface="Arial Narrow" panose="020B0606020202030204" pitchFamily="34" charset="0"/>
            </a:endParaRPr>
          </a:p>
        </p:txBody>
      </p:sp>
      <p:sp>
        <p:nvSpPr>
          <p:cNvPr id="25" name="Заголовок 3"/>
          <p:cNvSpPr txBox="1">
            <a:spLocks/>
          </p:cNvSpPr>
          <p:nvPr/>
        </p:nvSpPr>
        <p:spPr>
          <a:xfrm>
            <a:off x="3216277" y="9192"/>
            <a:ext cx="5904060" cy="767308"/>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Формирование заявок на закупку по потребности</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65014253"/>
      </p:ext>
    </p:extLst>
  </p:cSld>
  <p:clrMapOvr>
    <a:masterClrMapping/>
  </p:clrMapOvr>
  <p:transition spd="slow" advTm="3924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33702" y="692696"/>
            <a:ext cx="9524597" cy="3409278"/>
          </a:xfrm>
          <a:prstGeom prst="rect">
            <a:avLst/>
          </a:prstGeom>
        </p:spPr>
      </p:pic>
      <p:sp>
        <p:nvSpPr>
          <p:cNvPr id="25" name="TextBox 24">
            <a:extLst>
              <a:ext uri="{FF2B5EF4-FFF2-40B4-BE49-F238E27FC236}">
                <a16:creationId xmlns:a16="http://schemas.microsoft.com/office/drawing/2014/main" id="{3F86BEFB-CD63-99AB-2023-C5F4E15D1760}"/>
              </a:ext>
            </a:extLst>
          </p:cNvPr>
          <p:cNvSpPr txBox="1"/>
          <p:nvPr/>
        </p:nvSpPr>
        <p:spPr>
          <a:xfrm>
            <a:off x="983432" y="4365104"/>
            <a:ext cx="11593288" cy="1655838"/>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Результатом обработки является заявка на закупку. </a:t>
            </a:r>
            <a:r>
              <a:rPr lang="ru-RU" sz="1270" kern="0" dirty="0" smtClean="0">
                <a:solidFill>
                  <a:prstClr val="black"/>
                </a:solidFill>
                <a:latin typeface="Arial Narrow" panose="020B0606020202030204" pitchFamily="34" charset="0"/>
              </a:rPr>
              <a:t>Поставщик считается выбранным, если заполнено поле Поставщик / Контрагент. Можно вводить договор.</a:t>
            </a:r>
            <a:br>
              <a:rPr lang="ru-RU" sz="1270" kern="0" dirty="0" smtClean="0">
                <a:solidFill>
                  <a:prstClr val="black"/>
                </a:solidFill>
                <a:latin typeface="Arial Narrow" panose="020B0606020202030204" pitchFamily="34" charset="0"/>
              </a:rPr>
            </a:br>
            <a:r>
              <a:rPr lang="ru-RU" sz="1270" kern="0" dirty="0" smtClean="0">
                <a:solidFill>
                  <a:prstClr val="black"/>
                </a:solidFill>
                <a:latin typeface="Arial Narrow" panose="020B0606020202030204" pitchFamily="34" charset="0"/>
              </a:rPr>
              <a:t>Если </a:t>
            </a:r>
            <a:r>
              <a:rPr lang="ru-RU" sz="1270" kern="0" dirty="0">
                <a:solidFill>
                  <a:prstClr val="black"/>
                </a:solidFill>
                <a:latin typeface="Arial Narrow" panose="020B0606020202030204" pitchFamily="34" charset="0"/>
              </a:rPr>
              <a:t>включена константа Использовать партнеров </a:t>
            </a:r>
            <a:r>
              <a:rPr lang="ru-RU" sz="1270" kern="0" dirty="0" smtClean="0">
                <a:solidFill>
                  <a:prstClr val="black"/>
                </a:solidFill>
                <a:latin typeface="Arial Narrow" panose="020B0606020202030204" pitchFamily="34" charset="0"/>
              </a:rPr>
              <a:t>и </a:t>
            </a:r>
            <a:r>
              <a:rPr lang="ru-RU" sz="1270" kern="0" dirty="0">
                <a:solidFill>
                  <a:prstClr val="black"/>
                </a:solidFill>
                <a:latin typeface="Arial Narrow" panose="020B0606020202030204" pitchFamily="34" charset="0"/>
              </a:rPr>
              <a:t>контрагентов, то проверяется заполнение поля </a:t>
            </a:r>
            <a:r>
              <a:rPr lang="ru-RU" sz="1270" kern="0" dirty="0" smtClean="0">
                <a:solidFill>
                  <a:prstClr val="black"/>
                </a:solidFill>
                <a:latin typeface="Arial Narrow" panose="020B0606020202030204" pitchFamily="34" charset="0"/>
              </a:rPr>
              <a:t>Поставщик и Контрагент.</a:t>
            </a: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smtClean="0">
                <a:solidFill>
                  <a:prstClr val="black"/>
                </a:solidFill>
                <a:latin typeface="Arial Narrow" panose="020B0606020202030204" pitchFamily="34" charset="0"/>
              </a:rPr>
              <a:t>Если включена константа Использовать партнеров как контрагентов, то проверяется только заполнение поля Поставщик. </a:t>
            </a: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smtClean="0">
                <a:solidFill>
                  <a:prstClr val="black"/>
                </a:solidFill>
                <a:latin typeface="Arial Narrow" panose="020B0606020202030204" pitchFamily="34" charset="0"/>
              </a:rPr>
              <a:t>Заявка на закупку может создаваться пользователем вручную (не обязательно из обработки). </a:t>
            </a:r>
            <a:r>
              <a:rPr lang="ru-RU" sz="1270" kern="0" dirty="0" smtClean="0">
                <a:solidFill>
                  <a:srgbClr val="FF0000"/>
                </a:solidFill>
                <a:latin typeface="Arial Narrow" panose="020B0606020202030204" pitchFamily="34" charset="0"/>
              </a:rPr>
              <a:t>Важно!</a:t>
            </a:r>
            <a:r>
              <a:rPr lang="ru-RU" sz="1270" kern="0" dirty="0" smtClean="0">
                <a:solidFill>
                  <a:prstClr val="black"/>
                </a:solidFill>
                <a:latin typeface="Arial Narrow" panose="020B0606020202030204" pitchFamily="34" charset="0"/>
              </a:rPr>
              <a:t> Движения формируются только по статусу «Утвержден».</a:t>
            </a:r>
            <a:br>
              <a:rPr lang="ru-RU" sz="1270" kern="0" dirty="0" smtClean="0">
                <a:solidFill>
                  <a:prstClr val="black"/>
                </a:solidFill>
                <a:latin typeface="Arial Narrow" panose="020B0606020202030204" pitchFamily="34" charset="0"/>
              </a:rPr>
            </a:br>
            <a:r>
              <a:rPr lang="ru-RU" sz="1270" kern="0" dirty="0" smtClean="0">
                <a:solidFill>
                  <a:prstClr val="black"/>
                </a:solidFill>
                <a:latin typeface="Arial Narrow" panose="020B0606020202030204" pitchFamily="34" charset="0"/>
              </a:rPr>
              <a:t>Для выбора поставщика создайте на основании заявки документ ЗКП или подберите потребности заявки в закупочную процедуру. </a:t>
            </a:r>
            <a:br>
              <a:rPr lang="ru-RU" sz="1270" kern="0" dirty="0" smtClean="0">
                <a:solidFill>
                  <a:prstClr val="black"/>
                </a:solidFill>
                <a:latin typeface="Arial Narrow" panose="020B0606020202030204" pitchFamily="34" charset="0"/>
              </a:rPr>
            </a:br>
            <a:endParaRPr lang="ru-RU" sz="1270" kern="0" dirty="0">
              <a:solidFill>
                <a:prstClr val="black"/>
              </a:solidFill>
              <a:latin typeface="Arial Narrow" panose="020B0606020202030204" pitchFamily="34" charset="0"/>
            </a:endParaRPr>
          </a:p>
        </p:txBody>
      </p:sp>
      <p:sp>
        <p:nvSpPr>
          <p:cNvPr id="1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Заявка на закупку</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754631834"/>
      </p:ext>
    </p:extLst>
  </p:cSld>
  <p:clrMapOvr>
    <a:masterClrMapping/>
  </p:clrMapOvr>
  <p:transition spd="slow" advTm="392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F86BEFB-CD63-99AB-2023-C5F4E15D1760}"/>
              </a:ext>
            </a:extLst>
          </p:cNvPr>
          <p:cNvSpPr txBox="1"/>
          <p:nvPr/>
        </p:nvSpPr>
        <p:spPr>
          <a:xfrm>
            <a:off x="1462732" y="5078907"/>
            <a:ext cx="9509345" cy="1655838"/>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Заявка на закупку подключена к контролю лимитов по БДДС </a:t>
            </a:r>
            <a:r>
              <a:rPr lang="ru-RU" sz="1270" kern="0" dirty="0" smtClean="0">
                <a:solidFill>
                  <a:prstClr val="black"/>
                </a:solidFill>
                <a:latin typeface="Arial Narrow" panose="020B0606020202030204" pitchFamily="34" charset="0"/>
              </a:rPr>
              <a:t>и/или БДР (контроль по виду бюджета настраивается). </a:t>
            </a: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Заявка на закупку подключена к контролю лимитов по БДДС и БДР (согласно текущей настройке заявка на обеспечение контролируется только по статье БДР. Но при желании можно настроить контроль по БДДС или по обоим бюджетам БДДС и БДР. На закладке контроль документа отображается информация о контролях. По красному восклицательному знаку видно, что контроль по лимитам нарушен. Если по статье контроль лимитов информационный, то можно ничего не делать, провести документ. Если по статье контроль лимитов блокирующий, то проведение не возможно и потребуется корректировка лимитов (введите на основании заявку на корректировку планов и лимитов). </a:t>
            </a:r>
            <a:endParaRPr lang="ru-RU" sz="1270" kern="0" dirty="0">
              <a:solidFill>
                <a:prstClr val="black"/>
              </a:solidFill>
              <a:latin typeface="Arial Narrow" panose="020B0606020202030204" pitchFamily="34" charset="0"/>
            </a:endParaRPr>
          </a:p>
        </p:txBody>
      </p:sp>
      <p:pic>
        <p:nvPicPr>
          <p:cNvPr id="2" name="Рисунок 1"/>
          <p:cNvPicPr>
            <a:picLocks noChangeAspect="1"/>
          </p:cNvPicPr>
          <p:nvPr/>
        </p:nvPicPr>
        <p:blipFill>
          <a:blip r:embed="rId2"/>
          <a:stretch>
            <a:fillRect/>
          </a:stretch>
        </p:blipFill>
        <p:spPr>
          <a:xfrm>
            <a:off x="1447480" y="3150403"/>
            <a:ext cx="9524597" cy="1749895"/>
          </a:xfrm>
          <a:prstGeom prst="rect">
            <a:avLst/>
          </a:prstGeom>
        </p:spPr>
      </p:pic>
      <p:pic>
        <p:nvPicPr>
          <p:cNvPr id="4" name="Рисунок 3"/>
          <p:cNvPicPr>
            <a:picLocks noChangeAspect="1"/>
          </p:cNvPicPr>
          <p:nvPr/>
        </p:nvPicPr>
        <p:blipFill>
          <a:blip r:embed="rId3"/>
          <a:stretch>
            <a:fillRect/>
          </a:stretch>
        </p:blipFill>
        <p:spPr>
          <a:xfrm>
            <a:off x="1447480" y="1066637"/>
            <a:ext cx="9524597" cy="1872608"/>
          </a:xfrm>
          <a:prstGeom prst="rect">
            <a:avLst/>
          </a:prstGeom>
        </p:spPr>
      </p:pic>
      <p:sp>
        <p:nvSpPr>
          <p:cNvPr id="1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Контроль лимитов заявки на закупку</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98658401"/>
      </p:ext>
    </p:extLst>
  </p:cSld>
  <p:clrMapOvr>
    <a:masterClrMapping/>
  </p:clrMapOvr>
  <p:transition spd="slow" advTm="3924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F86BEFB-CD63-99AB-2023-C5F4E15D1760}"/>
              </a:ext>
            </a:extLst>
          </p:cNvPr>
          <p:cNvSpPr txBox="1"/>
          <p:nvPr/>
        </p:nvSpPr>
        <p:spPr>
          <a:xfrm>
            <a:off x="503597" y="4768983"/>
            <a:ext cx="11184807" cy="1460400"/>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На контроль лимитов в документах влияют настройки РМ «Управления планами и лимитами».</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Особое внимание уделите переключателям обязательности заполнения статей и контролю ЦФО (Контроль по отдельным ЦФО может быть выключен).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В нашем примере по БДР  флажок обязательности заполнения статей при планировании закупок выключен. Это означает, что мы могли не указывать статью в заявке на закупку (система этого не требует). Однако, если пользователь указал статью, то система проверит статью на лимиты согласно действующей настройке статьи. По нашей статье установлен блокирующий контроль, поэтому наша заявка не проведется и потребуется корректировать лимиты. </a:t>
            </a:r>
          </a:p>
        </p:txBody>
      </p:sp>
      <p:pic>
        <p:nvPicPr>
          <p:cNvPr id="2" name="Рисунок 1"/>
          <p:cNvPicPr>
            <a:picLocks noChangeAspect="1"/>
          </p:cNvPicPr>
          <p:nvPr/>
        </p:nvPicPr>
        <p:blipFill>
          <a:blip r:embed="rId2"/>
          <a:stretch>
            <a:fillRect/>
          </a:stretch>
        </p:blipFill>
        <p:spPr>
          <a:xfrm>
            <a:off x="397971" y="802087"/>
            <a:ext cx="5688503" cy="3890202"/>
          </a:xfrm>
          <a:prstGeom prst="rect">
            <a:avLst/>
          </a:prstGeom>
        </p:spPr>
      </p:pic>
      <p:pic>
        <p:nvPicPr>
          <p:cNvPr id="4" name="Рисунок 3"/>
          <p:cNvPicPr>
            <a:picLocks noChangeAspect="1"/>
          </p:cNvPicPr>
          <p:nvPr/>
        </p:nvPicPr>
        <p:blipFill rotWithShape="1">
          <a:blip r:embed="rId3"/>
          <a:srcRect r="30392"/>
          <a:stretch/>
        </p:blipFill>
        <p:spPr>
          <a:xfrm>
            <a:off x="5562144" y="1981101"/>
            <a:ext cx="6629856" cy="2723416"/>
          </a:xfrm>
          <a:prstGeom prst="rect">
            <a:avLst/>
          </a:prstGeom>
          <a:effectLst>
            <a:outerShdw blurRad="254000" dist="50800" dir="5400000" algn="ctr" rotWithShape="0">
              <a:srgbClr val="000000">
                <a:alpha val="43137"/>
              </a:srgbClr>
            </a:outerShdw>
          </a:effectLst>
        </p:spPr>
      </p:pic>
      <p:sp>
        <p:nvSpPr>
          <p:cNvPr id="1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Пояснение настроек лимитирования</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6945278"/>
      </p:ext>
    </p:extLst>
  </p:cSld>
  <p:clrMapOvr>
    <a:masterClrMapping/>
  </p:clrMapOvr>
  <p:transition spd="slow" advTm="3924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373508" y="1113953"/>
            <a:ext cx="8381645" cy="1859433"/>
          </a:xfrm>
          <a:prstGeom prst="rect">
            <a:avLst/>
          </a:prstGeom>
        </p:spPr>
      </p:pic>
      <p:pic>
        <p:nvPicPr>
          <p:cNvPr id="8" name="Рисунок 7"/>
          <p:cNvPicPr>
            <a:picLocks noChangeAspect="1"/>
          </p:cNvPicPr>
          <p:nvPr/>
        </p:nvPicPr>
        <p:blipFill>
          <a:blip r:embed="rId3"/>
          <a:stretch>
            <a:fillRect/>
          </a:stretch>
        </p:blipFill>
        <p:spPr>
          <a:xfrm>
            <a:off x="1366017" y="3200385"/>
            <a:ext cx="9524597" cy="3049242"/>
          </a:xfrm>
          <a:prstGeom prst="rect">
            <a:avLst/>
          </a:prstGeom>
        </p:spPr>
      </p:pic>
      <p:sp>
        <p:nvSpPr>
          <p:cNvPr id="18" name="Скругленная прямоугольная выноска 17"/>
          <p:cNvSpPr/>
          <p:nvPr/>
        </p:nvSpPr>
        <p:spPr>
          <a:xfrm>
            <a:off x="163488" y="1586437"/>
            <a:ext cx="1150623" cy="914463"/>
          </a:xfrm>
          <a:prstGeom prst="wedgeRoundRectCallout">
            <a:avLst>
              <a:gd name="adj1" fmla="val 59589"/>
              <a:gd name="adj2" fmla="val 35343"/>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67710"/>
            <a:r>
              <a:rPr lang="ru-RU" sz="1058" dirty="0">
                <a:solidFill>
                  <a:prstClr val="black"/>
                </a:solidFill>
                <a:latin typeface="Calibri Light" panose="020F0302020204030204"/>
              </a:rPr>
              <a:t>Действия Инициатора при нарушении лимитов</a:t>
            </a:r>
            <a:endParaRPr lang="ru-RU" sz="1058" dirty="0">
              <a:solidFill>
                <a:prstClr val="black"/>
              </a:solidFill>
              <a:latin typeface="Calibri Light" panose="020F0302020204030204"/>
            </a:endParaRPr>
          </a:p>
        </p:txBody>
      </p:sp>
      <p:sp>
        <p:nvSpPr>
          <p:cNvPr id="19" name="Скругленная прямоугольная выноска 18"/>
          <p:cNvSpPr/>
          <p:nvPr/>
        </p:nvSpPr>
        <p:spPr>
          <a:xfrm>
            <a:off x="68242" y="3962437"/>
            <a:ext cx="1241860" cy="914463"/>
          </a:xfrm>
          <a:prstGeom prst="wedgeRoundRectCallout">
            <a:avLst>
              <a:gd name="adj1" fmla="val 56141"/>
              <a:gd name="adj2" fmla="val -8671"/>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67710"/>
            <a:r>
              <a:rPr lang="ru-RU" sz="1058" dirty="0">
                <a:solidFill>
                  <a:prstClr val="black"/>
                </a:solidFill>
                <a:latin typeface="Calibri Light" panose="020F0302020204030204"/>
              </a:rPr>
              <a:t>Действия Ответственного за ЦФО</a:t>
            </a:r>
            <a:endParaRPr lang="ru-RU" sz="1058" dirty="0">
              <a:solidFill>
                <a:prstClr val="black"/>
              </a:solidFill>
              <a:latin typeface="Calibri Light" panose="020F0302020204030204"/>
            </a:endParaRPr>
          </a:p>
        </p:txBody>
      </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a:t>
            </a:r>
            <a:r>
              <a:rPr lang="ru-RU" altLang="ru-RU" sz="2000" dirty="0" smtClean="0">
                <a:latin typeface="Arial Narrow" panose="020B0606020202030204" pitchFamily="34" charset="0"/>
                <a:cs typeface="Arial" panose="020B0604020202020204" pitchFamily="34" charset="0"/>
              </a:rPr>
              <a:t>Запрос лимитов по заявке с нарушением</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42400959"/>
      </p:ext>
    </p:extLst>
  </p:cSld>
  <p:clrMapOvr>
    <a:masterClrMapping/>
  </p:clrMapOvr>
  <p:transition spd="slow" advTm="3924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F86BEFB-CD63-99AB-2023-C5F4E15D1760}"/>
              </a:ext>
            </a:extLst>
          </p:cNvPr>
          <p:cNvSpPr txBox="1"/>
          <p:nvPr/>
        </p:nvSpPr>
        <p:spPr>
          <a:xfrm>
            <a:off x="990249" y="4800694"/>
            <a:ext cx="10668735" cy="2046714"/>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РМ Управление  планами и лимитами позволяет организовать ролевую модель по корректировке планов и лимитов.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Доступ к РМ Управление планами и лимитами имеют только Ответственные за ЦФО (профиль «</a:t>
            </a:r>
            <a:r>
              <a:rPr lang="ru-RU" sz="1270" kern="0" dirty="0">
                <a:solidFill>
                  <a:srgbClr val="C00000"/>
                </a:solidFill>
                <a:latin typeface="Arial Narrow" panose="020B0606020202030204" pitchFamily="34" charset="0"/>
              </a:rPr>
              <a:t>Бюджетирование и казначейство</a:t>
            </a:r>
            <a:r>
              <a:rPr lang="ru-RU" sz="1270" kern="0" dirty="0">
                <a:solidFill>
                  <a:prstClr val="black"/>
                </a:solidFill>
                <a:latin typeface="Arial Narrow" panose="020B0606020202030204" pitchFamily="34" charset="0"/>
              </a:rPr>
              <a:t>»)</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Инициаторы, в случае недостатка лимитов наделяются правом вводить заявки на корректировку и смотреть расшифровку отчета «Контроль документа» в документах с нарушением лимитов (роль «</a:t>
            </a:r>
            <a:r>
              <a:rPr lang="ru-RU" sz="1270" kern="0" dirty="0" err="1">
                <a:solidFill>
                  <a:prstClr val="black"/>
                </a:solidFill>
                <a:latin typeface="Arial Narrow" panose="020B0606020202030204" pitchFamily="34" charset="0"/>
              </a:rPr>
              <a:t>БазовыеПраваОПК</a:t>
            </a:r>
            <a:r>
              <a:rPr lang="ru-RU" sz="1270" kern="0" dirty="0">
                <a:solidFill>
                  <a:prstClr val="black"/>
                </a:solidFill>
                <a:latin typeface="Arial Narrow" panose="020B0606020202030204" pitchFamily="34" charset="0"/>
              </a:rPr>
              <a:t>», в пользовательском </a:t>
            </a:r>
            <a:r>
              <a:rPr lang="ru-RU" sz="1270" kern="0" dirty="0">
                <a:solidFill>
                  <a:prstClr val="black"/>
                </a:solidFill>
                <a:latin typeface="Arial Narrow" panose="020B0606020202030204" pitchFamily="34" charset="0"/>
              </a:rPr>
              <a:t>режиме "Базовые права подсистемы "Планирование и контроль"). </a:t>
            </a:r>
            <a:r>
              <a:rPr lang="ru-RU" sz="1270" kern="0" dirty="0">
                <a:solidFill>
                  <a:prstClr val="black"/>
                </a:solidFill>
                <a:latin typeface="Arial Narrow" panose="020B0606020202030204" pitchFamily="34" charset="0"/>
              </a:rPr>
              <a:t>! </a:t>
            </a:r>
            <a:r>
              <a:rPr lang="ru-RU" sz="1270" kern="0" dirty="0">
                <a:solidFill>
                  <a:srgbClr val="C00000"/>
                </a:solidFill>
                <a:latin typeface="Arial Narrow" panose="020B0606020202030204" pitchFamily="34" charset="0"/>
              </a:rPr>
              <a:t>Роль включена в </a:t>
            </a:r>
            <a:r>
              <a:rPr lang="ru-RU" sz="1270" kern="0" dirty="0" smtClean="0">
                <a:solidFill>
                  <a:srgbClr val="C00000"/>
                </a:solidFill>
                <a:latin typeface="Arial Narrow" panose="020B0606020202030204" pitchFamily="34" charset="0"/>
              </a:rPr>
              <a:t>профили </a:t>
            </a:r>
            <a:r>
              <a:rPr lang="ru-RU" sz="1270" kern="0" dirty="0">
                <a:solidFill>
                  <a:srgbClr val="C00000"/>
                </a:solidFill>
                <a:latin typeface="Arial Narrow" panose="020B0606020202030204" pitchFamily="34" charset="0"/>
              </a:rPr>
              <a:t>«Менеджер по закупкам» и «Корпоративные закупки». </a:t>
            </a:r>
            <a:r>
              <a:rPr lang="ru-RU" sz="1270" kern="0" dirty="0">
                <a:solidFill>
                  <a:srgbClr val="C00000"/>
                </a:solidFill>
                <a:latin typeface="Arial Narrow" panose="020B0606020202030204" pitchFamily="34" charset="0"/>
              </a:rPr>
              <a:t>Наделите Инициатора этими профилями.</a:t>
            </a:r>
            <a:r>
              <a:rPr lang="ru-RU" sz="1270" kern="0" dirty="0">
                <a:solidFill>
                  <a:srgbClr val="FF0000"/>
                </a:solidFill>
                <a:latin typeface="Arial Narrow" panose="020B0606020202030204" pitchFamily="34" charset="0"/>
              </a:rPr>
              <a:t/>
            </a:r>
            <a:br>
              <a:rPr lang="ru-RU" sz="1270" kern="0" dirty="0">
                <a:solidFill>
                  <a:srgbClr val="FF0000"/>
                </a:solidFill>
                <a:latin typeface="Arial Narrow" panose="020B0606020202030204" pitchFamily="34" charset="0"/>
              </a:rPr>
            </a:br>
            <a:endParaRPr lang="ru-RU" sz="1270" kern="0" dirty="0">
              <a:solidFill>
                <a:srgbClr val="FF0000"/>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Держатели бюджетов (Ответственные за ЦФО) – проверяют заявки на корректировку, одобряют или отклоняют заявки. В случае одобрения вводят по ним корректировку планов и лимитов (кнопка «Сформировать корректировку»). Лимиты добавляются после проведения и утверждения корректировки. </a:t>
            </a:r>
            <a:endParaRPr lang="ru-RU" sz="1270" kern="0" dirty="0">
              <a:solidFill>
                <a:prstClr val="black"/>
              </a:solidFill>
              <a:latin typeface="Arial Narrow" panose="020B0606020202030204" pitchFamily="34" charset="0"/>
            </a:endParaRPr>
          </a:p>
        </p:txBody>
      </p:sp>
      <p:pic>
        <p:nvPicPr>
          <p:cNvPr id="7" name="Рисунок 6"/>
          <p:cNvPicPr>
            <a:picLocks noChangeAspect="1"/>
          </p:cNvPicPr>
          <p:nvPr/>
        </p:nvPicPr>
        <p:blipFill>
          <a:blip r:embed="rId2"/>
          <a:stretch>
            <a:fillRect/>
          </a:stretch>
        </p:blipFill>
        <p:spPr>
          <a:xfrm>
            <a:off x="1142660" y="1047359"/>
            <a:ext cx="6122655" cy="1181565"/>
          </a:xfrm>
          <a:prstGeom prst="rect">
            <a:avLst/>
          </a:prstGeom>
        </p:spPr>
      </p:pic>
      <p:pic>
        <p:nvPicPr>
          <p:cNvPr id="8" name="Рисунок 7"/>
          <p:cNvPicPr>
            <a:picLocks noChangeAspect="1"/>
          </p:cNvPicPr>
          <p:nvPr/>
        </p:nvPicPr>
        <p:blipFill>
          <a:blip r:embed="rId3"/>
          <a:stretch>
            <a:fillRect/>
          </a:stretch>
        </p:blipFill>
        <p:spPr>
          <a:xfrm>
            <a:off x="1142659" y="2405464"/>
            <a:ext cx="9524597" cy="2359033"/>
          </a:xfrm>
          <a:prstGeom prst="rect">
            <a:avLst/>
          </a:prstGeom>
        </p:spPr>
      </p:pic>
      <p:sp>
        <p:nvSpPr>
          <p:cNvPr id="1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Пояснение по правам при работе с лимитами</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98678598"/>
      </p:ext>
    </p:extLst>
  </p:cSld>
  <p:clrMapOvr>
    <a:masterClrMapping/>
  </p:clrMapOvr>
  <p:transition spd="slow" advTm="3924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3702" y="698194"/>
            <a:ext cx="9524597" cy="2807011"/>
          </a:xfrm>
          <a:prstGeom prst="rect">
            <a:avLst/>
          </a:prstGeom>
        </p:spPr>
      </p:pic>
      <p:pic>
        <p:nvPicPr>
          <p:cNvPr id="4" name="Рисунок 3"/>
          <p:cNvPicPr>
            <a:picLocks noChangeAspect="1"/>
          </p:cNvPicPr>
          <p:nvPr/>
        </p:nvPicPr>
        <p:blipFill>
          <a:blip r:embed="rId3"/>
          <a:stretch>
            <a:fillRect/>
          </a:stretch>
        </p:blipFill>
        <p:spPr>
          <a:xfrm>
            <a:off x="1333702" y="3777461"/>
            <a:ext cx="9524597" cy="3080487"/>
          </a:xfrm>
          <a:prstGeom prst="rect">
            <a:avLst/>
          </a:prstGeom>
        </p:spPr>
      </p:pic>
      <p:sp>
        <p:nvSpPr>
          <p:cNvPr id="8" name="Скругленная прямоугольная выноска 7"/>
          <p:cNvSpPr/>
          <p:nvPr/>
        </p:nvSpPr>
        <p:spPr>
          <a:xfrm>
            <a:off x="144447" y="5181721"/>
            <a:ext cx="1150623" cy="914463"/>
          </a:xfrm>
          <a:prstGeom prst="wedgeRoundRectCallout">
            <a:avLst>
              <a:gd name="adj1" fmla="val 57357"/>
              <a:gd name="adj2" fmla="val 37216"/>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67710"/>
            <a:r>
              <a:rPr lang="ru-RU" sz="1058" dirty="0">
                <a:solidFill>
                  <a:prstClr val="black"/>
                </a:solidFill>
                <a:latin typeface="Calibri Light" panose="020F0302020204030204"/>
              </a:rPr>
              <a:t>Отчет показывает плановую и  внеплановую потребность</a:t>
            </a:r>
            <a:endParaRPr lang="ru-RU" sz="1058" dirty="0">
              <a:solidFill>
                <a:prstClr val="black"/>
              </a:solidFill>
              <a:latin typeface="Calibri Light" panose="020F0302020204030204"/>
            </a:endParaRPr>
          </a:p>
        </p:txBody>
      </p:sp>
      <p:sp>
        <p:nvSpPr>
          <p:cNvPr id="18" name="Скругленная прямоугольная выноска 17"/>
          <p:cNvSpPr/>
          <p:nvPr/>
        </p:nvSpPr>
        <p:spPr>
          <a:xfrm>
            <a:off x="144446" y="1981100"/>
            <a:ext cx="1150623" cy="914463"/>
          </a:xfrm>
          <a:prstGeom prst="wedgeRoundRectCallout">
            <a:avLst>
              <a:gd name="adj1" fmla="val 59589"/>
              <a:gd name="adj2" fmla="val 35343"/>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67710"/>
            <a:r>
              <a:rPr lang="ru-RU" sz="1058" dirty="0">
                <a:solidFill>
                  <a:prstClr val="black"/>
                </a:solidFill>
                <a:latin typeface="Calibri Light" panose="020F0302020204030204"/>
              </a:rPr>
              <a:t>Наша внеплановая заявка на закупку попала в обеспечение</a:t>
            </a:r>
            <a:endParaRPr lang="ru-RU" sz="1058" dirty="0">
              <a:solidFill>
                <a:prstClr val="black"/>
              </a:solidFill>
              <a:latin typeface="Calibri Light" panose="020F0302020204030204"/>
            </a:endParaRPr>
          </a:p>
        </p:txBody>
      </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Отчет «</a:t>
            </a:r>
            <a:r>
              <a:rPr lang="ru-RU" altLang="ru-RU" sz="2000" dirty="0" smtClean="0">
                <a:latin typeface="Arial Narrow" panose="020B0606020202030204" pitchFamily="34" charset="0"/>
                <a:cs typeface="Arial" panose="020B0604020202020204" pitchFamily="34" charset="0"/>
              </a:rPr>
              <a:t>Анализ обеспечения потребностей»</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95815129"/>
      </p:ext>
    </p:extLst>
  </p:cSld>
  <p:clrMapOvr>
    <a:masterClrMapping/>
  </p:clrMapOvr>
  <p:transition spd="slow" advTm="3924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F86BEFB-CD63-99AB-2023-C5F4E15D1760}"/>
              </a:ext>
            </a:extLst>
          </p:cNvPr>
          <p:cNvSpPr txBox="1"/>
          <p:nvPr/>
        </p:nvSpPr>
        <p:spPr>
          <a:xfrm>
            <a:off x="609223" y="4874390"/>
            <a:ext cx="11354581" cy="1851276"/>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Arial Narrow" panose="020B0606020202030204" pitchFamily="34" charset="0"/>
              </a:rPr>
              <a:t>Если Условия закупки в заявке на закупку по номенклатуре содержит контрагента можем создать договор с поставщиком или добавить в имеющийся договор</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Используя кнопку меню «Вести на основании» достаточно выбрать «Договор с поставщиком» / версия коммерческого договора</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
            </a:r>
            <a:br>
              <a:rPr lang="ru-RU" sz="1270" kern="0" dirty="0">
                <a:solidFill>
                  <a:prstClr val="black"/>
                </a:solidFill>
                <a:latin typeface="Arial Narrow" panose="020B0606020202030204" pitchFamily="34" charset="0"/>
              </a:rPr>
            </a:br>
            <a:r>
              <a:rPr lang="ru-RU" sz="1270" b="1" kern="0" dirty="0">
                <a:solidFill>
                  <a:srgbClr val="008E40"/>
                </a:solidFill>
                <a:latin typeface="Arial Narrow" panose="020B0606020202030204" pitchFamily="34" charset="0"/>
              </a:rPr>
              <a:t>Если условие по закупке не содержит контрагента, требуется выбор поставщика (можем создать ЗКП или Закупочную процедуру)</a:t>
            </a:r>
          </a:p>
          <a:p>
            <a:pPr marL="181446" indent="-181446" defTabSz="967710" eaLnBrk="1" fontAlgn="auto" hangingPunct="1">
              <a:spcBef>
                <a:spcPts val="0"/>
              </a:spcBef>
              <a:spcAft>
                <a:spcPts val="0"/>
              </a:spcAft>
              <a:buFont typeface="Wingdings" panose="05000000000000000000" pitchFamily="2" charset="2"/>
              <a:buChar char="§"/>
              <a:defRPr/>
            </a:pPr>
            <a:r>
              <a:rPr lang="ru-RU" sz="1270" u="sng" kern="0" dirty="0">
                <a:solidFill>
                  <a:prstClr val="black"/>
                </a:solidFill>
                <a:latin typeface="Arial Narrow" panose="020B0606020202030204" pitchFamily="34" charset="0"/>
              </a:rPr>
              <a:t>ЗКП (запрос коммерческих предложений)</a:t>
            </a:r>
            <a:r>
              <a:rPr lang="ru-RU" sz="1270" kern="0" dirty="0">
                <a:solidFill>
                  <a:prstClr val="black"/>
                </a:solidFill>
                <a:latin typeface="Arial Narrow" panose="020B0606020202030204" pitchFamily="34" charset="0"/>
              </a:rPr>
              <a:t> -  упрощенный выбор поставщика запросом предложений на ЭТП </a:t>
            </a:r>
            <a:r>
              <a:rPr lang="en-US" sz="1270" kern="0" dirty="0" err="1">
                <a:solidFill>
                  <a:prstClr val="black"/>
                </a:solidFill>
                <a:latin typeface="Arial Narrow" panose="020B0606020202030204" pitchFamily="34" charset="0"/>
              </a:rPr>
              <a:t>Bidzaar</a:t>
            </a:r>
            <a:r>
              <a:rPr lang="ru-RU" sz="1270" kern="0" dirty="0">
                <a:solidFill>
                  <a:prstClr val="black"/>
                </a:solidFill>
                <a:latin typeface="Arial Narrow" panose="020B0606020202030204" pitchFamily="34" charset="0"/>
              </a:rPr>
              <a:t>, 1С: Бизнес-сеть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В ЗКП попадают все позиции заявки с пустым контрагентом в условиях закупки. Можно создать ЗКП и подобрать в него потребности из заявок на закупку.</a:t>
            </a:r>
          </a:p>
          <a:p>
            <a:pPr marL="181446" indent="-181446" defTabSz="967710" eaLnBrk="1" fontAlgn="auto" hangingPunct="1">
              <a:spcBef>
                <a:spcPts val="0"/>
              </a:spcBef>
              <a:spcAft>
                <a:spcPts val="0"/>
              </a:spcAft>
              <a:buFont typeface="Wingdings" panose="05000000000000000000" pitchFamily="2" charset="2"/>
              <a:buChar char="§"/>
              <a:defRPr/>
            </a:pPr>
            <a:r>
              <a:rPr lang="ru-RU" sz="1270" u="sng" kern="0" dirty="0">
                <a:solidFill>
                  <a:prstClr val="black"/>
                </a:solidFill>
                <a:latin typeface="Arial Narrow" panose="020B0606020202030204" pitchFamily="34" charset="0"/>
              </a:rPr>
              <a:t>Закупочную процедуру</a:t>
            </a:r>
            <a:r>
              <a:rPr lang="ru-RU" sz="1270" kern="0" dirty="0">
                <a:solidFill>
                  <a:prstClr val="black"/>
                </a:solidFill>
                <a:latin typeface="Arial Narrow" panose="020B0606020202030204" pitchFamily="34" charset="0"/>
              </a:rPr>
              <a:t> вводом на </a:t>
            </a:r>
            <a:r>
              <a:rPr lang="ru-RU" sz="1270" kern="0" dirty="0">
                <a:solidFill>
                  <a:prstClr val="black"/>
                </a:solidFill>
                <a:latin typeface="Arial Narrow" panose="020B0606020202030204" pitchFamily="34" charset="0"/>
              </a:rPr>
              <a:t>основании по заявке </a:t>
            </a:r>
            <a:r>
              <a:rPr lang="ru-RU" sz="1270" kern="0" dirty="0">
                <a:solidFill>
                  <a:prstClr val="black"/>
                </a:solidFill>
                <a:latin typeface="Arial Narrow" panose="020B0606020202030204" pitchFamily="34" charset="0"/>
              </a:rPr>
              <a:t>на закупку создавать </a:t>
            </a:r>
            <a:r>
              <a:rPr lang="ru-RU" sz="1270" kern="0" dirty="0">
                <a:solidFill>
                  <a:prstClr val="black"/>
                </a:solidFill>
                <a:latin typeface="Arial Narrow" panose="020B0606020202030204" pitchFamily="34" charset="0"/>
              </a:rPr>
              <a:t>нельзя</a:t>
            </a:r>
            <a:r>
              <a:rPr lang="ru-RU" sz="1270" kern="0" dirty="0">
                <a:solidFill>
                  <a:prstClr val="black"/>
                </a:solidFill>
                <a:latin typeface="Arial Narrow" panose="020B0606020202030204" pitchFamily="34" charset="0"/>
              </a:rPr>
              <a:t> </a:t>
            </a:r>
            <a:r>
              <a:rPr lang="ru-RU" sz="1270" kern="0" dirty="0" err="1">
                <a:solidFill>
                  <a:prstClr val="black"/>
                </a:solidFill>
                <a:latin typeface="Arial Narrow" panose="020B0606020202030204" pitchFamily="34" charset="0"/>
              </a:rPr>
              <a:t>тк</a:t>
            </a:r>
            <a:r>
              <a:rPr lang="ru-RU" sz="1270" kern="0" dirty="0">
                <a:solidFill>
                  <a:prstClr val="black"/>
                </a:solidFill>
                <a:latin typeface="Arial Narrow" panose="020B0606020202030204" pitchFamily="34" charset="0"/>
              </a:rPr>
              <a:t> это сложный составной объект, проблематично проконтролировать повторное добавление потребности заявки в закупочную процедуру. Закупочную процедуру можно создать из помощника планирования или создать закупочную процедуру и подобрать в нее потребности.</a:t>
            </a:r>
            <a:endParaRPr lang="ru-RU" sz="1270" kern="0" dirty="0">
              <a:solidFill>
                <a:prstClr val="black"/>
              </a:solidFill>
              <a:latin typeface="Arial Narrow" panose="020B0606020202030204" pitchFamily="34" charset="0"/>
            </a:endParaRPr>
          </a:p>
        </p:txBody>
      </p:sp>
      <p:grpSp>
        <p:nvGrpSpPr>
          <p:cNvPr id="9" name="Группа 8"/>
          <p:cNvGrpSpPr/>
          <p:nvPr/>
        </p:nvGrpSpPr>
        <p:grpSpPr>
          <a:xfrm>
            <a:off x="1333702" y="808962"/>
            <a:ext cx="9524597" cy="4047893"/>
            <a:chOff x="1313960" y="764355"/>
            <a:chExt cx="9000000" cy="3824943"/>
          </a:xfrm>
        </p:grpSpPr>
        <p:pic>
          <p:nvPicPr>
            <p:cNvPr id="6" name="Рисунок 5"/>
            <p:cNvPicPr>
              <a:picLocks noChangeAspect="1"/>
            </p:cNvPicPr>
            <p:nvPr/>
          </p:nvPicPr>
          <p:blipFill>
            <a:blip r:embed="rId2"/>
            <a:stretch>
              <a:fillRect/>
            </a:stretch>
          </p:blipFill>
          <p:spPr>
            <a:xfrm>
              <a:off x="1313960" y="2754971"/>
              <a:ext cx="9000000" cy="1834327"/>
            </a:xfrm>
            <a:prstGeom prst="rect">
              <a:avLst/>
            </a:prstGeom>
          </p:spPr>
        </p:pic>
        <p:pic>
          <p:nvPicPr>
            <p:cNvPr id="8" name="Рисунок 7"/>
            <p:cNvPicPr>
              <a:picLocks noChangeAspect="1"/>
            </p:cNvPicPr>
            <p:nvPr/>
          </p:nvPicPr>
          <p:blipFill>
            <a:blip r:embed="rId3"/>
            <a:stretch>
              <a:fillRect/>
            </a:stretch>
          </p:blipFill>
          <p:spPr>
            <a:xfrm>
              <a:off x="1313960" y="764355"/>
              <a:ext cx="9000000" cy="1917786"/>
            </a:xfrm>
            <a:prstGeom prst="rect">
              <a:avLst/>
            </a:prstGeom>
          </p:spPr>
        </p:pic>
      </p:gr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 Выбор поставщика через ЗКП</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84634433"/>
      </p:ext>
    </p:extLst>
  </p:cSld>
  <p:clrMapOvr>
    <a:masterClrMapping/>
  </p:clrMapOvr>
  <p:transition spd="slow" advTm="3924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5943358" y="1556792"/>
            <a:ext cx="0" cy="4068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altLang="ru-RU" sz="2000" dirty="0">
                <a:solidFill>
                  <a:prstClr val="black"/>
                </a:solidFill>
                <a:latin typeface="Arial" panose="020B0604020202020204" pitchFamily="34" charset="0"/>
                <a:cs typeface="Arial" panose="020B0604020202020204" pitchFamily="34" charset="0"/>
              </a:rPr>
              <a:t>Новая</a:t>
            </a:r>
            <a:r>
              <a:rPr kumimoji="0" lang="ru-RU" altLang="ru-RU" sz="2000" b="0" i="0" u="none" strike="noStrike" kern="1200" cap="none" spc="0" normalizeH="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функциональность </a:t>
            </a:r>
            <a:r>
              <a:rPr kumimoji="0" lang="ru-RU"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ред</a:t>
            </a:r>
            <a:r>
              <a:rPr lang="ru-RU" altLang="ru-RU" sz="2000" dirty="0" smtClean="0">
                <a:solidFill>
                  <a:prstClr val="black"/>
                </a:solidFill>
                <a:latin typeface="Arial" panose="020B0604020202020204" pitchFamily="34" charset="0"/>
                <a:cs typeface="Arial" panose="020B0604020202020204" pitchFamily="34" charset="0"/>
              </a:rPr>
              <a:t>.3.3</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cxnSp>
        <p:nvCxnSpPr>
          <p:cNvPr id="16" name="Прямая соединительная линия 15"/>
          <p:cNvCxnSpPr/>
          <p:nvPr/>
        </p:nvCxnSpPr>
        <p:spPr>
          <a:xfrm>
            <a:off x="758782" y="1556792"/>
            <a:ext cx="0" cy="3924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623392" y="1498719"/>
            <a:ext cx="4896544" cy="4031873"/>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Добавлена работа с альтернативными предложениями</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Замена на аналоги на этапе сбора предложений</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Сбор и оценка предложений в валюте отличной от валюты лота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Сбор и оценка предложений в единицах измерения, отличных от валюты лота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Оценка конкурентным листом</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Национальный режим для 223-ФЗ</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Корректировка потребности по результатам торгов</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Интеграция с ЭТП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Bidzaar</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85750" indent="-285750">
              <a:spcBef>
                <a:spcPts val="600"/>
              </a:spcBef>
              <a:spcAft>
                <a:spcPts val="600"/>
              </a:spcAft>
              <a:buFont typeface="Wingdings" panose="05000000000000000000" pitchFamily="2" charset="2"/>
              <a:buChar char="§"/>
            </a:pPr>
            <a:r>
              <a:rPr lang="ru-RU" sz="1600" dirty="0">
                <a:solidFill>
                  <a:prstClr val="black"/>
                </a:solidFill>
                <a:latin typeface="Arial Narrow" panose="020B0606020202030204" pitchFamily="34" charset="0"/>
              </a:rPr>
              <a:t>Концептуально пересмотрен контроль лимитов</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14" name="Picture 8" descr="https://gas-kvas.com/uploads/posts/2023-02/1676452982_gas-kvas-com-p-risunok-detskii-radostnii-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5663" y="4984063"/>
            <a:ext cx="1588558" cy="164145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807968" y="1498719"/>
            <a:ext cx="5256584" cy="4216539"/>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Добавлен пересчет единиц измерения</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Реализовано планирование закупок СНДС, без НДС (типы цен), поправлена вся цепочка документов и формы подбора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 заявке на обеспечение можно вводить разные цены по периодам</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Можно обезличить поставщика (настройка в способе закупок). Отрабатывает в Конкурентом листе</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Создаем только контрагентов-победителей закупки. Используем анкету поставщика до протокола без создания контрагента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Корректируем</a:t>
            </a:r>
            <a:r>
              <a:rPr kumimoji="0" lang="ru-RU" sz="1600" b="0" i="0" u="none" strike="noStrike" kern="1200" cap="none" spc="0" normalizeH="0" noProof="0" dirty="0">
                <a:ln>
                  <a:noFill/>
                </a:ln>
                <a:solidFill>
                  <a:prstClr val="black"/>
                </a:solidFill>
                <a:effectLst/>
                <a:uLnTx/>
                <a:uFillTx/>
                <a:latin typeface="Arial Narrow" panose="020B0606020202030204" pitchFamily="34" charset="0"/>
                <a:ea typeface="+mn-ea"/>
                <a:cs typeface="Arial" panose="020B0604020202020204" pitchFamily="34" charset="0"/>
              </a:rPr>
              <a:t> потребности договора при расторжении или досрочном завершении</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Контролируем правила положения о закупках</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3999129411"/>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4346" y="2492896"/>
            <a:ext cx="7163308" cy="1655838"/>
          </a:xfrm>
          <a:prstGeom prst="rect">
            <a:avLst/>
          </a:prstGeom>
          <a:noFill/>
        </p:spPr>
        <p:txBody>
          <a:bodyPr wrap="none" rtlCol="0">
            <a:spAutoFit/>
          </a:bodyPr>
          <a:lstStyle/>
          <a:p>
            <a:pPr algn="ctr"/>
            <a:r>
              <a:rPr lang="ru-RU" altLang="ru-RU" sz="5080" dirty="0"/>
              <a:t>Экспертиза </a:t>
            </a:r>
            <a:r>
              <a:rPr lang="ru-RU" altLang="ru-RU" sz="5080" dirty="0" smtClean="0"/>
              <a:t/>
            </a:r>
            <a:br>
              <a:rPr lang="ru-RU" altLang="ru-RU" sz="5080" dirty="0" smtClean="0"/>
            </a:br>
            <a:r>
              <a:rPr lang="ru-RU" altLang="ru-RU" sz="5080" dirty="0" smtClean="0"/>
              <a:t>входящей потребности</a:t>
            </a:r>
            <a:endParaRPr lang="ru-RU" sz="5080" dirty="0"/>
          </a:p>
        </p:txBody>
      </p:sp>
      <p:sp>
        <p:nvSpPr>
          <p:cNvPr id="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Необязательный функционал основного</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 закупочного процесса</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216215285"/>
      </p:ext>
    </p:extLst>
  </p:cSld>
  <p:clrMapOvr>
    <a:masterClrMapping/>
  </p:clrMapOvr>
  <p:transition spd="slow" advTm="392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Группа 6"/>
          <p:cNvGrpSpPr/>
          <p:nvPr/>
        </p:nvGrpSpPr>
        <p:grpSpPr>
          <a:xfrm>
            <a:off x="609222" y="836711"/>
            <a:ext cx="11391434" cy="5774380"/>
            <a:chOff x="719684" y="790577"/>
            <a:chExt cx="10764015" cy="5456338"/>
          </a:xfrm>
        </p:grpSpPr>
        <p:pic>
          <p:nvPicPr>
            <p:cNvPr id="6" name="Рисунок 5"/>
            <p:cNvPicPr>
              <a:picLocks noChangeAspect="1"/>
            </p:cNvPicPr>
            <p:nvPr/>
          </p:nvPicPr>
          <p:blipFill>
            <a:blip r:embed="rId2"/>
            <a:stretch>
              <a:fillRect/>
            </a:stretch>
          </p:blipFill>
          <p:spPr>
            <a:xfrm>
              <a:off x="719684" y="810469"/>
              <a:ext cx="4752528" cy="5436446"/>
            </a:xfrm>
            <a:prstGeom prst="rect">
              <a:avLst/>
            </a:prstGeom>
          </p:spPr>
        </p:pic>
        <p:sp>
          <p:nvSpPr>
            <p:cNvPr id="15" name="TextBox 14">
              <a:extLst>
                <a:ext uri="{FF2B5EF4-FFF2-40B4-BE49-F238E27FC236}">
                  <a16:creationId xmlns:a16="http://schemas.microsoft.com/office/drawing/2014/main" id="{3F86BEFB-CD63-99AB-2023-C5F4E15D1760}"/>
                </a:ext>
              </a:extLst>
            </p:cNvPr>
            <p:cNvSpPr txBox="1"/>
            <p:nvPr/>
          </p:nvSpPr>
          <p:spPr>
            <a:xfrm>
              <a:off x="5579043" y="790577"/>
              <a:ext cx="5904656" cy="5258112"/>
            </a:xfrm>
            <a:prstGeom prst="rect">
              <a:avLst/>
            </a:prstGeom>
            <a:noFill/>
          </p:spPr>
          <p:txBody>
            <a:bodyPr wrap="square" rtlCol="0">
              <a:spAutoFit/>
            </a:bodyPr>
            <a:lstStyle/>
            <a:p>
              <a:pPr defTabSz="967710" eaLnBrk="1" fontAlgn="auto" hangingPunct="1">
                <a:spcBef>
                  <a:spcPts val="0"/>
                </a:spcBef>
                <a:spcAft>
                  <a:spcPts val="0"/>
                </a:spcAft>
                <a:defRPr/>
              </a:pPr>
              <a:r>
                <a:rPr lang="ru-RU" sz="1270"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srgbClr val="FF0000"/>
                  </a:solidFill>
                  <a:latin typeface="Arial Narrow" panose="020B0606020202030204" pitchFamily="34" charset="0"/>
                </a:rPr>
                <a:t>Экспертиза не является обязательной!</a:t>
              </a:r>
              <a:r>
                <a:rPr lang="ru-RU" sz="1270" kern="0" dirty="0">
                  <a:solidFill>
                    <a:prstClr val="black"/>
                  </a:solidFill>
                  <a:latin typeface="Arial Narrow" panose="020B0606020202030204" pitchFamily="34" charset="0"/>
                </a:rPr>
                <a:t> Включается флажком «Проводить экспертизу». </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Основное назначение экспертизы </a:t>
              </a:r>
              <a:r>
                <a:rPr lang="ru-RU" sz="1270" kern="0" dirty="0">
                  <a:solidFill>
                    <a:prstClr val="black"/>
                  </a:solidFill>
                  <a:latin typeface="Arial Narrow" panose="020B0606020202030204" pitchFamily="34" charset="0"/>
                </a:rPr>
                <a:t>номенклатуры поступающей </a:t>
              </a:r>
              <a:r>
                <a:rPr lang="ru-RU" sz="1270" kern="0" dirty="0">
                  <a:solidFill>
                    <a:prstClr val="black"/>
                  </a:solidFill>
                  <a:latin typeface="Arial Narrow" panose="020B0606020202030204" pitchFamily="34" charset="0"/>
                </a:rPr>
                <a:t>от инициаторов - проверка исполнимости даты поставки (на закупку требуется время), корректное указание номенклатуры, количество, </a:t>
              </a:r>
              <a:r>
                <a:rPr lang="ru-RU" sz="1270" kern="0" dirty="0">
                  <a:solidFill>
                    <a:prstClr val="black"/>
                  </a:solidFill>
                  <a:latin typeface="Arial Narrow" panose="020B0606020202030204" pitchFamily="34" charset="0"/>
                </a:rPr>
                <a:t>цены, единицы </a:t>
              </a:r>
              <a:r>
                <a:rPr lang="ru-RU" sz="1270" kern="0" dirty="0">
                  <a:solidFill>
                    <a:prstClr val="black"/>
                  </a:solidFill>
                  <a:latin typeface="Arial Narrow" panose="020B0606020202030204" pitchFamily="34" charset="0"/>
                </a:rPr>
                <a:t>измерения. </a:t>
              </a:r>
              <a:r>
                <a:rPr lang="ru-RU" sz="1270" kern="0" dirty="0">
                  <a:solidFill>
                    <a:prstClr val="black"/>
                  </a:solidFill>
                  <a:latin typeface="Arial Narrow" panose="020B0606020202030204" pitchFamily="34" charset="0"/>
                </a:rPr>
                <a:t>Если </a:t>
              </a:r>
              <a:r>
                <a:rPr lang="ru-RU" sz="1270" kern="0" dirty="0">
                  <a:solidFill>
                    <a:prstClr val="black"/>
                  </a:solidFill>
                  <a:latin typeface="Arial Narrow" panose="020B0606020202030204" pitchFamily="34" charset="0"/>
                </a:rPr>
                <a:t>экспертиза выключена, то данные планов закупок и заявок на закупку </a:t>
              </a:r>
              <a:r>
                <a:rPr lang="ru-RU" sz="1270" kern="0" dirty="0">
                  <a:solidFill>
                    <a:prstClr val="black"/>
                  </a:solidFill>
                  <a:latin typeface="Arial Narrow" panose="020B0606020202030204" pitchFamily="34" charset="0"/>
                </a:rPr>
                <a:t>после проведения и утверждения становятся доступны </a:t>
              </a:r>
              <a:r>
                <a:rPr lang="ru-RU" sz="1270" kern="0" dirty="0">
                  <a:solidFill>
                    <a:prstClr val="black"/>
                  </a:solidFill>
                  <a:latin typeface="Arial Narrow" panose="020B0606020202030204" pitchFamily="34" charset="0"/>
                </a:rPr>
                <a:t>менеджерам по закупкам для </a:t>
              </a:r>
              <a:r>
                <a:rPr lang="ru-RU" sz="1270" kern="0" dirty="0">
                  <a:solidFill>
                    <a:prstClr val="black"/>
                  </a:solidFill>
                  <a:latin typeface="Arial Narrow" panose="020B0606020202030204" pitchFamily="34" charset="0"/>
                </a:rPr>
                <a:t>выбора </a:t>
              </a:r>
              <a:r>
                <a:rPr lang="ru-RU" sz="1270" kern="0" dirty="0">
                  <a:solidFill>
                    <a:prstClr val="black"/>
                  </a:solidFill>
                  <a:latin typeface="Arial Narrow" panose="020B0606020202030204" pitchFamily="34" charset="0"/>
                </a:rPr>
                <a:t>поставщика. </a:t>
              </a:r>
              <a:r>
                <a:rPr lang="ru-RU" sz="1270" kern="0" dirty="0">
                  <a:solidFill>
                    <a:prstClr val="black"/>
                  </a:solidFill>
                  <a:latin typeface="Arial Narrow" panose="020B0606020202030204" pitchFamily="34" charset="0"/>
                </a:rPr>
                <a:t>Если включена, данные поступают на экспертизу и становятся доступны закупщикам только после прохождения экспертизы.</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
              </a:r>
              <a:br>
                <a:rPr lang="ru-RU" sz="1270" kern="0" dirty="0">
                  <a:solidFill>
                    <a:prstClr val="black"/>
                  </a:solidFill>
                  <a:latin typeface="Arial Narrow" panose="020B0606020202030204" pitchFamily="34" charset="0"/>
                </a:rPr>
              </a:br>
              <a:r>
                <a:rPr lang="ru-RU" sz="1270" kern="0" dirty="0">
                  <a:solidFill>
                    <a:prstClr val="black"/>
                  </a:solidFill>
                  <a:latin typeface="Arial Narrow" panose="020B0606020202030204" pitchFamily="34" charset="0"/>
                </a:rPr>
                <a:t>Если организация делит номенклатуру по категориям закупок, настройте матрицу категорийных менеджеров. При проведении экспертизы данные менеджеры становятся экспертами по своей категории. </a:t>
              </a:r>
              <a:r>
                <a:rPr lang="ru-RU" sz="1270" kern="0" dirty="0">
                  <a:solidFill>
                    <a:schemeClr val="accent5">
                      <a:lumMod val="75000"/>
                    </a:schemeClr>
                  </a:solidFill>
                  <a:latin typeface="Arial Narrow" panose="020B0606020202030204" pitchFamily="34" charset="0"/>
                </a:rPr>
                <a:t>Организация – Категория закупок – Эксперт</a:t>
              </a:r>
              <a:r>
                <a:rPr lang="ru-RU" sz="1270" kern="0" dirty="0">
                  <a:solidFill>
                    <a:prstClr val="black"/>
                  </a:solidFill>
                  <a:latin typeface="Arial Narrow" panose="020B0606020202030204" pitchFamily="34" charset="0"/>
                </a:rPr>
                <a:t>. Допускается несколько экспертов (Роль). </a:t>
              </a: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eaLnBrk="1" fontAlgn="auto" hangingPunct="1">
                <a:spcBef>
                  <a:spcPts val="0"/>
                </a:spcBef>
                <a:spcAft>
                  <a:spcPts val="0"/>
                </a:spcAft>
                <a:defRPr/>
              </a:pPr>
              <a:r>
                <a:rPr lang="ru-RU" sz="1270" kern="0" dirty="0">
                  <a:solidFill>
                    <a:prstClr val="black"/>
                  </a:solidFill>
                  <a:latin typeface="Arial Narrow" panose="020B0606020202030204" pitchFamily="34" charset="0"/>
                </a:rPr>
                <a:t>Если организация не делит номенклатуру по категориям закупок, то экспертизу настраивают по видам номенклатуры. </a:t>
              </a:r>
              <a:r>
                <a:rPr lang="ru-RU" sz="1270" kern="0" dirty="0">
                  <a:solidFill>
                    <a:srgbClr val="0070C0"/>
                  </a:solidFill>
                  <a:latin typeface="Arial Narrow" panose="020B0606020202030204" pitchFamily="34" charset="0"/>
                </a:rPr>
                <a:t>Организация – Вид номенклатуры – Эксперт</a:t>
              </a:r>
              <a:r>
                <a:rPr lang="ru-RU" sz="1270" kern="0" dirty="0">
                  <a:solidFill>
                    <a:prstClr val="black"/>
                  </a:solidFill>
                  <a:latin typeface="Arial Narrow" panose="020B0606020202030204" pitchFamily="34" charset="0"/>
                </a:rPr>
                <a:t>. </a:t>
              </a:r>
              <a:r>
                <a:rPr lang="ru-RU" sz="1270" kern="0" dirty="0">
                  <a:solidFill>
                    <a:prstClr val="black"/>
                  </a:solidFill>
                  <a:latin typeface="Arial Narrow" panose="020B0606020202030204" pitchFamily="34" charset="0"/>
                </a:rPr>
                <a:t>Допускается несколько </a:t>
              </a:r>
              <a:r>
                <a:rPr lang="ru-RU" sz="1270" kern="0" dirty="0">
                  <a:solidFill>
                    <a:prstClr val="black"/>
                  </a:solidFill>
                  <a:latin typeface="Arial Narrow" panose="020B0606020202030204" pitchFamily="34" charset="0"/>
                </a:rPr>
                <a:t>экспертов (Роль).</a:t>
              </a: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Для проведения экспертизы предназначено рабочее место </a:t>
              </a:r>
              <a:r>
                <a:rPr lang="ru-RU" sz="1270" kern="0" dirty="0">
                  <a:solidFill>
                    <a:schemeClr val="accent5">
                      <a:lumMod val="75000"/>
                    </a:schemeClr>
                  </a:solidFill>
                  <a:latin typeface="Arial Narrow" panose="020B0606020202030204" pitchFamily="34" charset="0"/>
                </a:rPr>
                <a:t>РМ Экспертиза потребности к обеспечению</a:t>
              </a:r>
              <a:r>
                <a:rPr lang="ru-RU" sz="1270" kern="0" dirty="0">
                  <a:solidFill>
                    <a:prstClr val="black"/>
                  </a:solidFill>
                  <a:latin typeface="Arial Narrow" panose="020B0606020202030204" pitchFamily="34" charset="0"/>
                </a:rPr>
                <a:t>. Рабочее место </a:t>
              </a:r>
              <a:r>
                <a:rPr lang="ru-RU" sz="1270" kern="0" dirty="0">
                  <a:solidFill>
                    <a:schemeClr val="accent5">
                      <a:lumMod val="75000"/>
                    </a:schemeClr>
                  </a:solidFill>
                  <a:latin typeface="Arial Narrow" panose="020B0606020202030204" pitchFamily="34" charset="0"/>
                </a:rPr>
                <a:t>Инициатора</a:t>
              </a:r>
              <a:r>
                <a:rPr lang="ru-RU" sz="1270" kern="0" dirty="0">
                  <a:solidFill>
                    <a:prstClr val="black"/>
                  </a:solidFill>
                  <a:latin typeface="Arial Narrow" panose="020B0606020202030204" pitchFamily="34" charset="0"/>
                </a:rPr>
                <a:t> и </a:t>
              </a:r>
              <a:r>
                <a:rPr lang="ru-RU" sz="1270" kern="0" dirty="0">
                  <a:solidFill>
                    <a:schemeClr val="accent5">
                      <a:lumMod val="75000"/>
                    </a:schemeClr>
                  </a:solidFill>
                  <a:latin typeface="Arial Narrow" panose="020B0606020202030204" pitchFamily="34" charset="0"/>
                </a:rPr>
                <a:t>Эксперта</a:t>
              </a:r>
              <a:r>
                <a:rPr lang="ru-RU" sz="1270" kern="0" dirty="0">
                  <a:solidFill>
                    <a:prstClr val="black"/>
                  </a:solidFill>
                  <a:latin typeface="Arial Narrow" panose="020B0606020202030204" pitchFamily="34" charset="0"/>
                </a:rPr>
                <a:t> отличаются функциональными возможностями. </a:t>
              </a:r>
              <a:r>
                <a:rPr lang="ru-RU" sz="1270" kern="0" dirty="0">
                  <a:solidFill>
                    <a:schemeClr val="accent5">
                      <a:lumMod val="75000"/>
                    </a:schemeClr>
                  </a:solidFill>
                  <a:latin typeface="Arial Narrow" panose="020B0606020202030204" pitchFamily="34" charset="0"/>
                </a:rPr>
                <a:t>Эксперт</a:t>
              </a:r>
              <a:r>
                <a:rPr lang="ru-RU" sz="1270" kern="0" dirty="0">
                  <a:solidFill>
                    <a:prstClr val="black"/>
                  </a:solidFill>
                  <a:latin typeface="Arial Narrow" panose="020B0606020202030204" pitchFamily="34" charset="0"/>
                </a:rPr>
                <a:t> может вносить любые изменения, подтверждать или отклонять данные </a:t>
              </a:r>
              <a:r>
                <a:rPr lang="ru-RU" sz="1270" kern="0" dirty="0">
                  <a:solidFill>
                    <a:schemeClr val="accent5">
                      <a:lumMod val="75000"/>
                    </a:schemeClr>
                  </a:solidFill>
                  <a:latin typeface="Arial Narrow" panose="020B0606020202030204" pitchFamily="34" charset="0"/>
                </a:rPr>
                <a:t>Инициатора</a:t>
              </a:r>
              <a:r>
                <a:rPr lang="ru-RU" sz="1270" kern="0" dirty="0">
                  <a:solidFill>
                    <a:prstClr val="black"/>
                  </a:solidFill>
                  <a:latin typeface="Arial Narrow" panose="020B0606020202030204" pitchFamily="34" charset="0"/>
                </a:rPr>
                <a:t>. При этом можно настроить, требуется ли подтверждение от </a:t>
              </a:r>
              <a:r>
                <a:rPr lang="ru-RU" sz="1270" kern="0" dirty="0">
                  <a:solidFill>
                    <a:schemeClr val="accent5">
                      <a:lumMod val="75000"/>
                    </a:schemeClr>
                  </a:solidFill>
                  <a:latin typeface="Arial Narrow" panose="020B0606020202030204" pitchFamily="34" charset="0"/>
                </a:rPr>
                <a:t>Инициатора</a:t>
              </a:r>
              <a:r>
                <a:rPr lang="ru-RU" sz="1270" kern="0" dirty="0">
                  <a:solidFill>
                    <a:prstClr val="black"/>
                  </a:solidFill>
                  <a:latin typeface="Arial Narrow" panose="020B0606020202030204" pitchFamily="34" charset="0"/>
                </a:rPr>
                <a:t> на действия </a:t>
              </a:r>
              <a:r>
                <a:rPr lang="ru-RU" sz="1270" kern="0" dirty="0">
                  <a:solidFill>
                    <a:schemeClr val="accent5">
                      <a:lumMod val="75000"/>
                    </a:schemeClr>
                  </a:solidFill>
                  <a:latin typeface="Arial Narrow" panose="020B0606020202030204" pitchFamily="34" charset="0"/>
                </a:rPr>
                <a:t>Эксперта</a:t>
              </a:r>
              <a:r>
                <a:rPr lang="ru-RU" sz="1270" kern="0" dirty="0">
                  <a:solidFill>
                    <a:prstClr val="black"/>
                  </a:solidFill>
                  <a:latin typeface="Arial Narrow" panose="020B0606020202030204" pitchFamily="34" charset="0"/>
                </a:rPr>
                <a:t> по отказу. </a:t>
              </a: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В рамках экспертизы </a:t>
              </a:r>
              <a:r>
                <a:rPr lang="ru-RU" sz="1270" kern="0" dirty="0">
                  <a:solidFill>
                    <a:schemeClr val="accent5">
                      <a:lumMod val="75000"/>
                    </a:schemeClr>
                  </a:solidFill>
                  <a:latin typeface="Arial Narrow" panose="020B0606020202030204" pitchFamily="34" charset="0"/>
                </a:rPr>
                <a:t>Эксперт</a:t>
              </a:r>
              <a:r>
                <a:rPr lang="ru-RU" sz="1270" kern="0" dirty="0">
                  <a:solidFill>
                    <a:prstClr val="black"/>
                  </a:solidFill>
                  <a:latin typeface="Arial Narrow" panose="020B0606020202030204" pitchFamily="34" charset="0"/>
                </a:rPr>
                <a:t> может провести замену на унификаты и аналоги. Можно настроить, давать ли право инициатору подтверждать замены выполненные экспертом (если нет, то Инициатор может не согласится и вернуть номенклатуру эксперту для подтверждения в начальном виде.</a:t>
              </a:r>
              <a:endParaRPr lang="ru-RU" sz="1270" kern="0" dirty="0">
                <a:solidFill>
                  <a:prstClr val="black"/>
                </a:solidFill>
                <a:latin typeface="Arial Narrow" panose="020B0606020202030204" pitchFamily="34" charset="0"/>
              </a:endParaRPr>
            </a:p>
          </p:txBody>
        </p:sp>
      </p:grpSp>
      <p:sp>
        <p:nvSpPr>
          <p:cNvPr id="1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Информация об Экспертизе и ее настройки</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40774844"/>
      </p:ext>
    </p:extLst>
  </p:cSld>
  <p:clrMapOvr>
    <a:masterClrMapping/>
  </p:clrMapOvr>
  <p:transition spd="slow" advTm="3924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Группа 6"/>
          <p:cNvGrpSpPr/>
          <p:nvPr/>
        </p:nvGrpSpPr>
        <p:grpSpPr>
          <a:xfrm>
            <a:off x="1157841" y="990433"/>
            <a:ext cx="9876320" cy="5561667"/>
            <a:chOff x="693013" y="1079847"/>
            <a:chExt cx="9332351" cy="5255340"/>
          </a:xfrm>
        </p:grpSpPr>
        <p:grpSp>
          <p:nvGrpSpPr>
            <p:cNvPr id="6" name="Группа 5"/>
            <p:cNvGrpSpPr/>
            <p:nvPr/>
          </p:nvGrpSpPr>
          <p:grpSpPr>
            <a:xfrm>
              <a:off x="719684" y="1079847"/>
              <a:ext cx="9305680" cy="4509763"/>
              <a:chOff x="466051" y="1079847"/>
              <a:chExt cx="9305680" cy="4509763"/>
            </a:xfrm>
          </p:grpSpPr>
          <p:pic>
            <p:nvPicPr>
              <p:cNvPr id="2" name="Рисунок 1"/>
              <p:cNvPicPr>
                <a:picLocks noChangeAspect="1"/>
              </p:cNvPicPr>
              <p:nvPr/>
            </p:nvPicPr>
            <p:blipFill>
              <a:blip r:embed="rId2"/>
              <a:stretch>
                <a:fillRect/>
              </a:stretch>
            </p:blipFill>
            <p:spPr>
              <a:xfrm>
                <a:off x="466051" y="1079847"/>
                <a:ext cx="7410883" cy="1755889"/>
              </a:xfrm>
              <a:prstGeom prst="rect">
                <a:avLst/>
              </a:prstGeom>
            </p:spPr>
          </p:pic>
          <p:pic>
            <p:nvPicPr>
              <p:cNvPr id="3" name="Рисунок 2"/>
              <p:cNvPicPr>
                <a:picLocks noChangeAspect="1"/>
              </p:cNvPicPr>
              <p:nvPr/>
            </p:nvPicPr>
            <p:blipFill>
              <a:blip r:embed="rId3"/>
              <a:stretch>
                <a:fillRect/>
              </a:stretch>
            </p:blipFill>
            <p:spPr>
              <a:xfrm>
                <a:off x="4157902" y="2564294"/>
                <a:ext cx="3850320" cy="2466255"/>
              </a:xfrm>
              <a:prstGeom prst="rect">
                <a:avLst/>
              </a:prstGeom>
              <a:effectLst>
                <a:outerShdw blurRad="254000" dist="50800" dir="5400000" algn="ctr" rotWithShape="0">
                  <a:srgbClr val="000000">
                    <a:alpha val="43137"/>
                  </a:srgbClr>
                </a:outerShdw>
              </a:effectLst>
            </p:spPr>
          </p:pic>
          <p:pic>
            <p:nvPicPr>
              <p:cNvPr id="4" name="Рисунок 3"/>
              <p:cNvPicPr>
                <a:picLocks noChangeAspect="1"/>
              </p:cNvPicPr>
              <p:nvPr/>
            </p:nvPicPr>
            <p:blipFill>
              <a:blip r:embed="rId4"/>
              <a:stretch>
                <a:fillRect/>
              </a:stretch>
            </p:blipFill>
            <p:spPr>
              <a:xfrm>
                <a:off x="5755833" y="4320183"/>
                <a:ext cx="4015898" cy="1269427"/>
              </a:xfrm>
              <a:prstGeom prst="rect">
                <a:avLst/>
              </a:prstGeom>
              <a:effectLst>
                <a:outerShdw blurRad="254000" dist="50800" dir="5400000" algn="ctr" rotWithShape="0">
                  <a:srgbClr val="000000">
                    <a:alpha val="43137"/>
                  </a:srgbClr>
                </a:outerShdw>
              </a:effectLst>
            </p:spPr>
          </p:pic>
        </p:grpSp>
        <p:sp>
          <p:nvSpPr>
            <p:cNvPr id="15" name="TextBox 14">
              <a:extLst>
                <a:ext uri="{FF2B5EF4-FFF2-40B4-BE49-F238E27FC236}">
                  <a16:creationId xmlns:a16="http://schemas.microsoft.com/office/drawing/2014/main" id="{3F86BEFB-CD63-99AB-2023-C5F4E15D1760}"/>
                </a:ext>
              </a:extLst>
            </p:cNvPr>
            <p:cNvSpPr txBox="1"/>
            <p:nvPr/>
          </p:nvSpPr>
          <p:spPr>
            <a:xfrm>
              <a:off x="719684" y="2952055"/>
              <a:ext cx="3528392" cy="2303332"/>
            </a:xfrm>
            <a:prstGeom prst="rect">
              <a:avLst/>
            </a:prstGeom>
            <a:noFill/>
          </p:spPr>
          <p:txBody>
            <a:bodyPr wrap="square" rtlCol="0">
              <a:spAutoFit/>
            </a:bodyPr>
            <a:lstStyle/>
            <a:p>
              <a:pPr defTabSz="967710" eaLnBrk="1" fontAlgn="auto" hangingPunct="1">
                <a:spcBef>
                  <a:spcPts val="0"/>
                </a:spcBef>
                <a:spcAft>
                  <a:spcPts val="0"/>
                </a:spcAft>
                <a:defRPr/>
              </a:pPr>
              <a:r>
                <a:rPr lang="ru-RU" sz="1270" kern="0" dirty="0">
                  <a:solidFill>
                    <a:srgbClr val="008E40"/>
                  </a:solidFill>
                  <a:latin typeface="Arial Narrow" panose="020B0606020202030204" pitchFamily="34" charset="0"/>
                </a:rPr>
                <a:t>Пояснения</a:t>
              </a: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Допускается несколько экспертов, в этом случае укажите и настройте роль.</a:t>
              </a:r>
            </a:p>
            <a:p>
              <a:pPr defTabSz="967710" eaLnBrk="1" fontAlgn="auto" hangingPunct="1">
                <a:spcBef>
                  <a:spcPts val="0"/>
                </a:spcBef>
                <a:spcAft>
                  <a:spcPts val="0"/>
                </a:spcAft>
                <a:defRPr/>
              </a:pPr>
              <a:endParaRPr lang="ru-RU" sz="1270" kern="0" dirty="0">
                <a:solidFill>
                  <a:prstClr val="black"/>
                </a:solidFill>
                <a:latin typeface="Arial Narrow" panose="020B0606020202030204" pitchFamily="34" charset="0"/>
              </a:endParaRPr>
            </a:p>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В процессе работы Эксперта изменения отражаются автоматически документами «Корректировка потребности», которые можно увидеть в РМ </a:t>
              </a:r>
              <a:r>
                <a:rPr lang="ru-RU" sz="1270" kern="0" dirty="0">
                  <a:solidFill>
                    <a:prstClr val="black"/>
                  </a:solidFill>
                  <a:latin typeface="Arial Narrow" panose="020B0606020202030204" pitchFamily="34" charset="0"/>
                </a:rPr>
                <a:t>Э</a:t>
              </a:r>
              <a:r>
                <a:rPr lang="ru-RU" sz="1270" kern="0" dirty="0">
                  <a:solidFill>
                    <a:prstClr val="black"/>
                  </a:solidFill>
                  <a:latin typeface="Arial Narrow" panose="020B0606020202030204" pitchFamily="34" charset="0"/>
                </a:rPr>
                <a:t>кспертиза (гиперссылка) или на закладке Настройки (иконка шестеренка) в отдельном списке. Правами на </a:t>
              </a:r>
              <a:r>
                <a:rPr lang="ru-RU" sz="1270" kern="0" dirty="0" err="1">
                  <a:solidFill>
                    <a:prstClr val="black"/>
                  </a:solidFill>
                  <a:latin typeface="Arial Narrow" panose="020B0606020202030204" pitchFamily="34" charset="0"/>
                </a:rPr>
                <a:t>распроведение</a:t>
              </a:r>
              <a:r>
                <a:rPr lang="ru-RU" sz="1270" kern="0" dirty="0">
                  <a:solidFill>
                    <a:prstClr val="black"/>
                  </a:solidFill>
                  <a:latin typeface="Arial Narrow" panose="020B0606020202030204" pitchFamily="34" charset="0"/>
                </a:rPr>
                <a:t> документа корректировка обладает эксперт! В корректировке он прописан в поле Ответственный.</a:t>
              </a:r>
              <a:endParaRPr lang="ru-RU" sz="1270" kern="0" dirty="0">
                <a:solidFill>
                  <a:prstClr val="black"/>
                </a:solidFill>
                <a:latin typeface="Arial Narrow" panose="020B0606020202030204" pitchFamily="34" charset="0"/>
              </a:endParaRPr>
            </a:p>
          </p:txBody>
        </p:sp>
        <p:sp>
          <p:nvSpPr>
            <p:cNvPr id="16" name="TextBox 15">
              <a:extLst>
                <a:ext uri="{FF2B5EF4-FFF2-40B4-BE49-F238E27FC236}">
                  <a16:creationId xmlns:a16="http://schemas.microsoft.com/office/drawing/2014/main" id="{3F86BEFB-CD63-99AB-2023-C5F4E15D1760}"/>
                </a:ext>
              </a:extLst>
            </p:cNvPr>
            <p:cNvSpPr txBox="1"/>
            <p:nvPr/>
          </p:nvSpPr>
          <p:spPr>
            <a:xfrm>
              <a:off x="693013" y="5324570"/>
              <a:ext cx="5472608" cy="1010617"/>
            </a:xfrm>
            <a:prstGeom prst="rect">
              <a:avLst/>
            </a:prstGeom>
            <a:noFill/>
          </p:spPr>
          <p:txBody>
            <a:bodyPr wrap="square" rtlCol="0">
              <a:spAutoFit/>
            </a:bodyPr>
            <a:lstStyle/>
            <a:p>
              <a:pPr defTabSz="967710" eaLnBrk="1" fontAlgn="auto" hangingPunct="1">
                <a:spcBef>
                  <a:spcPts val="0"/>
                </a:spcBef>
                <a:spcAft>
                  <a:spcPts val="0"/>
                </a:spcAft>
                <a:defRPr/>
              </a:pPr>
              <a:r>
                <a:rPr lang="ru-RU" sz="1270" kern="0" dirty="0">
                  <a:solidFill>
                    <a:srgbClr val="C00000"/>
                  </a:solidFill>
                  <a:latin typeface="Arial Narrow" panose="020B0606020202030204" pitchFamily="34" charset="0"/>
                </a:rPr>
                <a:t>Внимание</a:t>
              </a:r>
              <a:r>
                <a:rPr lang="ru-RU" sz="1270" kern="0" dirty="0">
                  <a:solidFill>
                    <a:srgbClr val="C00000"/>
                  </a:solidFill>
                  <a:latin typeface="Arial Narrow" panose="020B0606020202030204" pitchFamily="34" charset="0"/>
                </a:rPr>
                <a:t>!</a:t>
              </a:r>
            </a:p>
            <a:p>
              <a:pPr defTabSz="967710" eaLnBrk="1" fontAlgn="auto" hangingPunct="1">
                <a:spcBef>
                  <a:spcPts val="0"/>
                </a:spcBef>
                <a:spcAft>
                  <a:spcPts val="0"/>
                </a:spcAft>
                <a:defRPr/>
              </a:pPr>
              <a:r>
                <a:rPr lang="ru-RU" sz="1270" kern="0" dirty="0">
                  <a:latin typeface="Arial Narrow" panose="020B0606020202030204" pitchFamily="34" charset="0"/>
                </a:rPr>
                <a:t>Если проставить эксперта на верхнем уровне </a:t>
              </a:r>
              <a:r>
                <a:rPr lang="en-US" sz="1270" kern="0" dirty="0">
                  <a:latin typeface="Arial Narrow" panose="020B0606020202030204" pitchFamily="34" charset="0"/>
                </a:rPr>
                <a:t>&lt;</a:t>
              </a:r>
              <a:r>
                <a:rPr lang="ru-RU" sz="1270" kern="0" dirty="0">
                  <a:latin typeface="Arial Narrow" panose="020B0606020202030204" pitchFamily="34" charset="0"/>
                </a:rPr>
                <a:t>Все виды</a:t>
              </a:r>
              <a:r>
                <a:rPr lang="en-US" sz="1270" kern="0" dirty="0">
                  <a:latin typeface="Arial Narrow" panose="020B0606020202030204" pitchFamily="34" charset="0"/>
                </a:rPr>
                <a:t>&gt;</a:t>
              </a:r>
              <a:r>
                <a:rPr lang="ru-RU" sz="1270" kern="0" dirty="0">
                  <a:latin typeface="Arial Narrow" panose="020B0606020202030204" pitchFamily="34" charset="0"/>
                </a:rPr>
                <a:t>, то по </a:t>
              </a:r>
              <a:r>
                <a:rPr lang="ru-RU" sz="1270" kern="0" dirty="0">
                  <a:latin typeface="Arial Narrow" panose="020B0606020202030204" pitchFamily="34" charset="0"/>
                </a:rPr>
                <a:t>видам </a:t>
              </a:r>
              <a:r>
                <a:rPr lang="ru-RU" sz="1270" kern="0" dirty="0">
                  <a:latin typeface="Arial Narrow" panose="020B0606020202030204" pitchFamily="34" charset="0"/>
                </a:rPr>
                <a:t>номенклатуры </a:t>
              </a:r>
              <a:r>
                <a:rPr lang="ru-RU" sz="1270" kern="0" dirty="0">
                  <a:latin typeface="Arial Narrow" panose="020B0606020202030204" pitchFamily="34" charset="0"/>
                </a:rPr>
                <a:t>с включенным флажком «Поводить экспертизу» без указания Ответственного, </a:t>
              </a:r>
              <a:r>
                <a:rPr lang="ru-RU" sz="1270" kern="0" dirty="0">
                  <a:latin typeface="Arial Narrow" panose="020B0606020202030204" pitchFamily="34" charset="0"/>
                </a:rPr>
                <a:t>данные попадут на </a:t>
              </a:r>
              <a:r>
                <a:rPr lang="ru-RU" sz="1270" kern="0" dirty="0">
                  <a:latin typeface="Arial Narrow" panose="020B0606020202030204" pitchFamily="34" charset="0"/>
                </a:rPr>
                <a:t>экспертизу ответственному </a:t>
              </a:r>
              <a:r>
                <a:rPr lang="ru-RU" sz="1270" kern="0" dirty="0">
                  <a:latin typeface="Arial Narrow" panose="020B0606020202030204" pitchFamily="34" charset="0"/>
                </a:rPr>
                <a:t>верхнего уровня</a:t>
              </a:r>
              <a:r>
                <a:rPr lang="ru-RU" sz="1270" kern="0" dirty="0">
                  <a:latin typeface="Arial Narrow" panose="020B0606020202030204" pitchFamily="34" charset="0"/>
                </a:rPr>
                <a:t>.</a:t>
              </a:r>
            </a:p>
            <a:p>
              <a:pPr defTabSz="967710" eaLnBrk="1" fontAlgn="auto" hangingPunct="1">
                <a:spcBef>
                  <a:spcPts val="0"/>
                </a:spcBef>
                <a:spcAft>
                  <a:spcPts val="0"/>
                </a:spcAft>
                <a:defRPr/>
              </a:pPr>
              <a:r>
                <a:rPr lang="ru-RU" sz="1270" kern="0" dirty="0">
                  <a:solidFill>
                    <a:srgbClr val="008E40"/>
                  </a:solidFill>
                  <a:latin typeface="Arial Narrow" panose="020B0606020202030204" pitchFamily="34" charset="0"/>
                </a:rPr>
                <a:t>Рекомендуется всегда заполнять ответственного верхнего уровня!</a:t>
              </a:r>
              <a:endParaRPr lang="ru-RU" sz="1270" kern="0" dirty="0">
                <a:solidFill>
                  <a:srgbClr val="008E40"/>
                </a:solidFill>
                <a:latin typeface="Arial Narrow" panose="020B0606020202030204" pitchFamily="34" charset="0"/>
              </a:endParaRPr>
            </a:p>
          </p:txBody>
        </p:sp>
      </p:grpSp>
      <p:sp>
        <p:nvSpPr>
          <p:cNvPr id="17"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Пример настройки роли экспертов</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826252409"/>
      </p:ext>
    </p:extLst>
  </p:cSld>
  <p:clrMapOvr>
    <a:masterClrMapping/>
  </p:clrMapOvr>
  <p:transition spd="slow" advTm="3924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34973" y="685611"/>
            <a:ext cx="9524597" cy="4159188"/>
          </a:xfrm>
          <a:prstGeom prst="rect">
            <a:avLst/>
          </a:prstGeom>
        </p:spPr>
      </p:pic>
      <p:pic>
        <p:nvPicPr>
          <p:cNvPr id="7" name="Рисунок 6"/>
          <p:cNvPicPr>
            <a:picLocks noChangeAspect="1"/>
          </p:cNvPicPr>
          <p:nvPr/>
        </p:nvPicPr>
        <p:blipFill rotWithShape="1">
          <a:blip r:embed="rId3"/>
          <a:srcRect b="20376"/>
          <a:stretch/>
        </p:blipFill>
        <p:spPr>
          <a:xfrm>
            <a:off x="2663394" y="3518981"/>
            <a:ext cx="9524597" cy="3339256"/>
          </a:xfrm>
          <a:prstGeom prst="rect">
            <a:avLst/>
          </a:prstGeom>
          <a:effectLst>
            <a:outerShdw blurRad="254000" dist="50800" dir="5400000" algn="ctr" rotWithShape="0">
              <a:srgbClr val="000000">
                <a:alpha val="43137"/>
              </a:srgbClr>
            </a:outerShdw>
          </a:effectLst>
        </p:spPr>
      </p:pic>
      <p:sp>
        <p:nvSpPr>
          <p:cNvPr id="9" name="TextBox 8"/>
          <p:cNvSpPr txBox="1"/>
          <p:nvPr/>
        </p:nvSpPr>
        <p:spPr>
          <a:xfrm>
            <a:off x="2375064" y="5397327"/>
            <a:ext cx="1572995" cy="352854"/>
          </a:xfrm>
          <a:prstGeom prst="rect">
            <a:avLst/>
          </a:prstGeom>
          <a:noFill/>
        </p:spPr>
        <p:txBody>
          <a:bodyPr wrap="none" rtlCol="0">
            <a:spAutoFit/>
          </a:bodyPr>
          <a:lstStyle/>
          <a:p>
            <a:r>
              <a:rPr lang="ru-RU" sz="1693" dirty="0">
                <a:solidFill>
                  <a:srgbClr val="FF0000"/>
                </a:solidFill>
              </a:rPr>
              <a:t>П</a:t>
            </a:r>
            <a:r>
              <a:rPr lang="ru-RU" sz="1693" dirty="0">
                <a:solidFill>
                  <a:srgbClr val="FF0000"/>
                </a:solidFill>
              </a:rPr>
              <a:t>родолжение</a:t>
            </a:r>
            <a:endParaRPr lang="ru-RU" sz="1693" dirty="0">
              <a:solidFill>
                <a:srgbClr val="FF0000"/>
              </a:solidFill>
            </a:endParaRPr>
          </a:p>
        </p:txBody>
      </p:sp>
      <p:sp>
        <p:nvSpPr>
          <p:cNvPr id="20" name="TextBox 19"/>
          <p:cNvSpPr txBox="1"/>
          <p:nvPr/>
        </p:nvSpPr>
        <p:spPr>
          <a:xfrm>
            <a:off x="71743" y="2534036"/>
            <a:ext cx="940579" cy="352854"/>
          </a:xfrm>
          <a:prstGeom prst="rect">
            <a:avLst/>
          </a:prstGeom>
          <a:noFill/>
        </p:spPr>
        <p:txBody>
          <a:bodyPr wrap="none" rtlCol="0">
            <a:spAutoFit/>
          </a:bodyPr>
          <a:lstStyle/>
          <a:p>
            <a:r>
              <a:rPr lang="ru-RU" sz="1693" dirty="0">
                <a:solidFill>
                  <a:srgbClr val="FF0000"/>
                </a:solidFill>
              </a:rPr>
              <a:t>Начало</a:t>
            </a:r>
            <a:endParaRPr lang="ru-RU" sz="1693" dirty="0">
              <a:solidFill>
                <a:srgbClr val="FF0000"/>
              </a:solidFill>
            </a:endParaRPr>
          </a:p>
        </p:txBody>
      </p:sp>
      <p:sp>
        <p:nvSpPr>
          <p:cNvPr id="21" name="Скругленная прямоугольная выноска 20"/>
          <p:cNvSpPr/>
          <p:nvPr/>
        </p:nvSpPr>
        <p:spPr>
          <a:xfrm>
            <a:off x="9962785" y="1086891"/>
            <a:ext cx="2065190" cy="1600310"/>
          </a:xfrm>
          <a:prstGeom prst="wedgeRoundRectCallout">
            <a:avLst>
              <a:gd name="adj1" fmla="val -59330"/>
              <a:gd name="adj2" fmla="val -30979"/>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У Инициатора две закладки:</a:t>
            </a:r>
            <a:br>
              <a:rPr lang="ru-RU" sz="1058" dirty="0">
                <a:solidFill>
                  <a:schemeClr val="tx1"/>
                </a:solidFill>
                <a:latin typeface="+mj-lt"/>
              </a:rPr>
            </a:br>
            <a:r>
              <a:rPr lang="ru-RU" sz="1058" dirty="0">
                <a:solidFill>
                  <a:schemeClr val="tx1"/>
                </a:solidFill>
                <a:latin typeface="+mj-lt"/>
              </a:rPr>
              <a:t> </a:t>
            </a:r>
            <a:br>
              <a:rPr lang="ru-RU" sz="1058" dirty="0">
                <a:solidFill>
                  <a:schemeClr val="tx1"/>
                </a:solidFill>
                <a:latin typeface="+mj-lt"/>
              </a:rPr>
            </a:br>
            <a:r>
              <a:rPr lang="ru-RU" sz="1058" dirty="0">
                <a:solidFill>
                  <a:schemeClr val="tx1"/>
                </a:solidFill>
                <a:latin typeface="+mj-lt"/>
              </a:rPr>
              <a:t>Потребность  содержит номенклатуры к экспертизе</a:t>
            </a:r>
            <a:br>
              <a:rPr lang="ru-RU" sz="1058" dirty="0">
                <a:solidFill>
                  <a:schemeClr val="tx1"/>
                </a:solidFill>
                <a:latin typeface="+mj-lt"/>
              </a:rPr>
            </a:br>
            <a:r>
              <a:rPr lang="ru-RU" sz="1058" dirty="0">
                <a:solidFill>
                  <a:schemeClr val="tx1"/>
                </a:solidFill>
                <a:latin typeface="+mj-lt"/>
              </a:rPr>
              <a:t>Ожидает действия инициатора содержит откорректированные или отклоненные номенклатуры с комментарием Эксперта</a:t>
            </a:r>
            <a:endParaRPr lang="ru-RU" sz="1058" dirty="0">
              <a:solidFill>
                <a:schemeClr val="tx1"/>
              </a:solidFill>
              <a:latin typeface="+mj-lt"/>
            </a:endParaRPr>
          </a:p>
        </p:txBody>
      </p:sp>
      <p:sp>
        <p:nvSpPr>
          <p:cNvPr id="22" name="Скругленная прямоугольная выноска 21"/>
          <p:cNvSpPr/>
          <p:nvPr/>
        </p:nvSpPr>
        <p:spPr>
          <a:xfrm>
            <a:off x="9859570" y="5363972"/>
            <a:ext cx="2168404" cy="975093"/>
          </a:xfrm>
          <a:prstGeom prst="wedgeRoundRectCallout">
            <a:avLst>
              <a:gd name="adj1" fmla="val -59330"/>
              <a:gd name="adj2" fmla="val -24576"/>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В экспертизу попадают как плановые потребности созданные планом закупок, так и внеплановые, созданные заявками на закупку.</a:t>
            </a:r>
            <a:endParaRPr lang="ru-RU" sz="1058" dirty="0">
              <a:solidFill>
                <a:schemeClr val="tx1"/>
              </a:solidFill>
              <a:latin typeface="+mj-lt"/>
            </a:endParaRPr>
          </a:p>
        </p:txBody>
      </p:sp>
      <p:sp>
        <p:nvSpPr>
          <p:cNvPr id="10" name="Шеврон 9"/>
          <p:cNvSpPr/>
          <p:nvPr/>
        </p:nvSpPr>
        <p:spPr>
          <a:xfrm>
            <a:off x="1723304" y="4959696"/>
            <a:ext cx="651760" cy="123355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schemeClr val="tx1"/>
              </a:solidFill>
            </a:endParaRPr>
          </a:p>
        </p:txBody>
      </p:sp>
      <p:sp>
        <p:nvSpPr>
          <p:cNvPr id="24" name="Шеврон 23"/>
          <p:cNvSpPr/>
          <p:nvPr/>
        </p:nvSpPr>
        <p:spPr>
          <a:xfrm>
            <a:off x="1284703" y="4959696"/>
            <a:ext cx="651760" cy="123355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117">
              <a:solidFill>
                <a:schemeClr val="tx1"/>
              </a:solidFill>
            </a:endParaRPr>
          </a:p>
        </p:txBody>
      </p:sp>
      <p:sp>
        <p:nvSpPr>
          <p:cNvPr id="18"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Внешний вид под Инициатором </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40344675"/>
      </p:ext>
    </p:extLst>
  </p:cSld>
  <p:clrMapOvr>
    <a:masterClrMapping/>
  </p:clrMapOvr>
  <p:transition spd="slow" advTm="3924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86630" y="823770"/>
            <a:ext cx="6020214" cy="2505951"/>
          </a:xfrm>
          <a:prstGeom prst="rect">
            <a:avLst/>
          </a:prstGeom>
        </p:spPr>
      </p:pic>
      <p:sp>
        <p:nvSpPr>
          <p:cNvPr id="17" name="Скругленная прямоугольная выноска 16"/>
          <p:cNvSpPr/>
          <p:nvPr/>
        </p:nvSpPr>
        <p:spPr>
          <a:xfrm>
            <a:off x="9044446" y="1174028"/>
            <a:ext cx="2622185" cy="2972004"/>
          </a:xfrm>
          <a:prstGeom prst="wedgeRoundRectCallout">
            <a:avLst>
              <a:gd name="adj1" fmla="val -46734"/>
              <a:gd name="adj2" fmla="val -23277"/>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У Эксперта три закладки:</a:t>
            </a:r>
            <a:br>
              <a:rPr lang="ru-RU" sz="1058" dirty="0">
                <a:solidFill>
                  <a:schemeClr val="tx1"/>
                </a:solidFill>
                <a:latin typeface="+mj-lt"/>
              </a:rPr>
            </a:br>
            <a:r>
              <a:rPr lang="ru-RU" sz="1058" dirty="0">
                <a:solidFill>
                  <a:schemeClr val="tx1"/>
                </a:solidFill>
                <a:latin typeface="+mj-lt"/>
              </a:rPr>
              <a:t> </a:t>
            </a:r>
            <a:br>
              <a:rPr lang="ru-RU" sz="1058" dirty="0">
                <a:solidFill>
                  <a:schemeClr val="tx1"/>
                </a:solidFill>
                <a:latin typeface="+mj-lt"/>
              </a:rPr>
            </a:br>
            <a:r>
              <a:rPr lang="ru-RU" sz="1058" dirty="0">
                <a:solidFill>
                  <a:schemeClr val="tx1"/>
                </a:solidFill>
                <a:latin typeface="+mj-lt"/>
              </a:rPr>
              <a:t>Потребность  содержит номенклатуры к экспертизе</a:t>
            </a:r>
            <a:br>
              <a:rPr lang="ru-RU" sz="1058" dirty="0">
                <a:solidFill>
                  <a:schemeClr val="tx1"/>
                </a:solidFill>
                <a:latin typeface="+mj-lt"/>
              </a:rPr>
            </a:br>
            <a:r>
              <a:rPr lang="ru-RU" sz="1058" dirty="0">
                <a:solidFill>
                  <a:schemeClr val="tx1"/>
                </a:solidFill>
                <a:latin typeface="+mj-lt"/>
              </a:rPr>
              <a:t/>
            </a:r>
            <a:br>
              <a:rPr lang="ru-RU" sz="1058" dirty="0">
                <a:solidFill>
                  <a:schemeClr val="tx1"/>
                </a:solidFill>
                <a:latin typeface="+mj-lt"/>
              </a:rPr>
            </a:br>
            <a:r>
              <a:rPr lang="ru-RU" sz="1058" dirty="0">
                <a:solidFill>
                  <a:schemeClr val="tx1"/>
                </a:solidFill>
                <a:latin typeface="+mj-lt"/>
              </a:rPr>
              <a:t>Ожидается действие инициатора содержит откорректированные или отклоненные номенклатуры с комментарием Эксперта ожидающие ответа или подтверждения</a:t>
            </a:r>
            <a:br>
              <a:rPr lang="ru-RU" sz="1058" dirty="0">
                <a:solidFill>
                  <a:schemeClr val="tx1"/>
                </a:solidFill>
                <a:latin typeface="+mj-lt"/>
              </a:rPr>
            </a:br>
            <a:endParaRPr lang="ru-RU" sz="1058" dirty="0">
              <a:solidFill>
                <a:schemeClr val="tx1"/>
              </a:solidFill>
              <a:latin typeface="+mj-lt"/>
            </a:endParaRPr>
          </a:p>
          <a:p>
            <a:r>
              <a:rPr lang="ru-RU" sz="1058" dirty="0">
                <a:solidFill>
                  <a:schemeClr val="tx1"/>
                </a:solidFill>
                <a:latin typeface="+mj-lt"/>
              </a:rPr>
              <a:t>На </a:t>
            </a:r>
            <a:r>
              <a:rPr lang="ru-RU" sz="1058" dirty="0">
                <a:solidFill>
                  <a:schemeClr val="tx1"/>
                </a:solidFill>
                <a:latin typeface="+mj-lt"/>
              </a:rPr>
              <a:t>э</a:t>
            </a:r>
            <a:r>
              <a:rPr lang="ru-RU" sz="1058" dirty="0">
                <a:solidFill>
                  <a:schemeClr val="tx1"/>
                </a:solidFill>
                <a:latin typeface="+mj-lt"/>
              </a:rPr>
              <a:t>кспертизе (получен ответ инициатора) содержит комментарии Инициатора или Возврат на доработку.</a:t>
            </a:r>
            <a:endParaRPr lang="ru-RU" sz="1058" dirty="0">
              <a:solidFill>
                <a:schemeClr val="tx1"/>
              </a:solidFill>
              <a:latin typeface="+mj-lt"/>
            </a:endParaRPr>
          </a:p>
        </p:txBody>
      </p:sp>
      <p:sp>
        <p:nvSpPr>
          <p:cNvPr id="19" name="Скругленная прямоугольная выноска 18"/>
          <p:cNvSpPr/>
          <p:nvPr/>
        </p:nvSpPr>
        <p:spPr>
          <a:xfrm>
            <a:off x="9075653" y="4897779"/>
            <a:ext cx="2590978" cy="680912"/>
          </a:xfrm>
          <a:prstGeom prst="wedgeRoundRectCallout">
            <a:avLst>
              <a:gd name="adj1" fmla="val -59330"/>
              <a:gd name="adj2" fmla="val -30979"/>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Два вида представления (группировки):</a:t>
            </a:r>
          </a:p>
          <a:p>
            <a:pPr marL="181446" indent="-181446">
              <a:buFont typeface="Arial" panose="020B0604020202020204" pitchFamily="34" charset="0"/>
              <a:buChar char="•"/>
            </a:pPr>
            <a:r>
              <a:rPr lang="ru-RU" sz="1058" dirty="0">
                <a:solidFill>
                  <a:schemeClr val="tx1"/>
                </a:solidFill>
                <a:latin typeface="+mj-lt"/>
              </a:rPr>
              <a:t>по документам планирования</a:t>
            </a:r>
          </a:p>
          <a:p>
            <a:pPr marL="181446" indent="-181446">
              <a:buFont typeface="Arial" panose="020B0604020202020204" pitchFamily="34" charset="0"/>
              <a:buChar char="•"/>
            </a:pPr>
            <a:r>
              <a:rPr lang="ru-RU" sz="1058" dirty="0">
                <a:solidFill>
                  <a:schemeClr val="tx1"/>
                </a:solidFill>
                <a:latin typeface="+mj-lt"/>
              </a:rPr>
              <a:t>по номенклатуре</a:t>
            </a:r>
            <a:endParaRPr lang="ru-RU" sz="1058" dirty="0">
              <a:solidFill>
                <a:schemeClr val="tx1"/>
              </a:solidFill>
              <a:latin typeface="+mj-lt"/>
            </a:endParaRPr>
          </a:p>
        </p:txBody>
      </p:sp>
      <p:pic>
        <p:nvPicPr>
          <p:cNvPr id="3" name="Рисунок 2"/>
          <p:cNvPicPr>
            <a:picLocks noChangeAspect="1"/>
          </p:cNvPicPr>
          <p:nvPr/>
        </p:nvPicPr>
        <p:blipFill>
          <a:blip r:embed="rId3"/>
          <a:stretch>
            <a:fillRect/>
          </a:stretch>
        </p:blipFill>
        <p:spPr>
          <a:xfrm>
            <a:off x="486631" y="3429000"/>
            <a:ext cx="8442268" cy="3124415"/>
          </a:xfrm>
          <a:prstGeom prst="rect">
            <a:avLst/>
          </a:prstGeom>
        </p:spPr>
      </p:pic>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 под Экспертом.</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Настройка внешнего вида</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848178299"/>
      </p:ext>
    </p:extLst>
  </p:cSld>
  <p:clrMapOvr>
    <a:masterClrMapping/>
  </p:clrMapOvr>
  <p:transition spd="slow" advTm="3924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3216" y="990432"/>
            <a:ext cx="11241827" cy="5029546"/>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 под Экспертом</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Доступные действия</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427340617"/>
      </p:ext>
    </p:extLst>
  </p:cSld>
  <p:clrMapOvr>
    <a:masterClrMapping/>
  </p:clrMapOvr>
  <p:transition spd="slow" advTm="3924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3702" y="1447664"/>
            <a:ext cx="9524597" cy="4256768"/>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 под Экспертом</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Корректировка потребности</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12393946"/>
      </p:ext>
    </p:extLst>
  </p:cSld>
  <p:clrMapOvr>
    <a:masterClrMapping/>
  </p:clrMapOvr>
  <p:transition spd="slow" advTm="3924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Группа 3"/>
          <p:cNvGrpSpPr/>
          <p:nvPr/>
        </p:nvGrpSpPr>
        <p:grpSpPr>
          <a:xfrm>
            <a:off x="493217" y="990433"/>
            <a:ext cx="11614898" cy="5676026"/>
            <a:chOff x="466051" y="935831"/>
            <a:chExt cx="10975172" cy="5363400"/>
          </a:xfrm>
        </p:grpSpPr>
        <p:pic>
          <p:nvPicPr>
            <p:cNvPr id="2" name="Рисунок 1"/>
            <p:cNvPicPr>
              <a:picLocks noChangeAspect="1"/>
            </p:cNvPicPr>
            <p:nvPr/>
          </p:nvPicPr>
          <p:blipFill>
            <a:blip r:embed="rId2"/>
            <a:stretch>
              <a:fillRect/>
            </a:stretch>
          </p:blipFill>
          <p:spPr>
            <a:xfrm>
              <a:off x="466051" y="935831"/>
              <a:ext cx="10406761" cy="2747782"/>
            </a:xfrm>
            <a:prstGeom prst="rect">
              <a:avLst/>
            </a:prstGeom>
          </p:spPr>
        </p:pic>
        <p:sp>
          <p:nvSpPr>
            <p:cNvPr id="11" name="Скругленная прямоугольная выноска 10"/>
            <p:cNvSpPr/>
            <p:nvPr/>
          </p:nvSpPr>
          <p:spPr>
            <a:xfrm>
              <a:off x="486470" y="4002028"/>
              <a:ext cx="2304256" cy="1095603"/>
            </a:xfrm>
            <a:prstGeom prst="wedgeRoundRectCallout">
              <a:avLst>
                <a:gd name="adj1" fmla="val -46734"/>
                <a:gd name="adj2" fmla="val -23277"/>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Инициатор подтверждает корректировки предлагаемые Экспертом </a:t>
              </a:r>
              <a:endParaRPr lang="ru-RU" sz="1058" dirty="0">
                <a:solidFill>
                  <a:schemeClr val="tx1"/>
                </a:solidFill>
                <a:latin typeface="+mj-lt"/>
              </a:endParaRPr>
            </a:p>
            <a:p>
              <a:r>
                <a:rPr lang="ru-RU" sz="1058" dirty="0">
                  <a:solidFill>
                    <a:srgbClr val="FF0000"/>
                  </a:solidFill>
                  <a:latin typeface="+mj-lt"/>
                </a:rPr>
                <a:t>или</a:t>
              </a:r>
            </a:p>
            <a:p>
              <a:r>
                <a:rPr lang="ru-RU" sz="1058" dirty="0">
                  <a:solidFill>
                    <a:schemeClr val="tx1"/>
                  </a:solidFill>
                  <a:latin typeface="+mj-lt"/>
                </a:rPr>
                <a:t>Возвращает на эксперту с указанием своей позиции(несогласие). </a:t>
              </a:r>
              <a:endParaRPr lang="ru-RU" sz="1058" dirty="0">
                <a:solidFill>
                  <a:schemeClr val="tx1"/>
                </a:solidFill>
                <a:latin typeface="+mj-lt"/>
              </a:endParaRPr>
            </a:p>
          </p:txBody>
        </p:sp>
        <p:sp>
          <p:nvSpPr>
            <p:cNvPr id="12" name="Скругленная прямоугольная выноска 11"/>
            <p:cNvSpPr/>
            <p:nvPr/>
          </p:nvSpPr>
          <p:spPr>
            <a:xfrm>
              <a:off x="2951932" y="3975744"/>
              <a:ext cx="2232248" cy="1124929"/>
            </a:xfrm>
            <a:prstGeom prst="wedgeRoundRectCallout">
              <a:avLst>
                <a:gd name="adj1" fmla="val -46734"/>
                <a:gd name="adj2" fmla="val -23277"/>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ОК – согласие завершает процесс экспертизы. Может означать согласие с Отказом или согласие с предложенной корректировкой.</a:t>
              </a:r>
              <a:endParaRPr lang="ru-RU" sz="1058" dirty="0">
                <a:solidFill>
                  <a:schemeClr val="tx1"/>
                </a:solidFill>
                <a:latin typeface="+mj-lt"/>
              </a:endParaRPr>
            </a:p>
          </p:txBody>
        </p:sp>
        <p:pic>
          <p:nvPicPr>
            <p:cNvPr id="3" name="Рисунок 2"/>
            <p:cNvPicPr>
              <a:picLocks noChangeAspect="1"/>
            </p:cNvPicPr>
            <p:nvPr/>
          </p:nvPicPr>
          <p:blipFill>
            <a:blip r:embed="rId3"/>
            <a:stretch>
              <a:fillRect/>
            </a:stretch>
          </p:blipFill>
          <p:spPr>
            <a:xfrm>
              <a:off x="5544220" y="4135527"/>
              <a:ext cx="2993836" cy="802318"/>
            </a:xfrm>
            <a:prstGeom prst="rect">
              <a:avLst/>
            </a:prstGeom>
          </p:spPr>
        </p:pic>
        <p:sp>
          <p:nvSpPr>
            <p:cNvPr id="14" name="Скругленная прямоугольная выноска 13"/>
            <p:cNvSpPr/>
            <p:nvPr/>
          </p:nvSpPr>
          <p:spPr>
            <a:xfrm>
              <a:off x="8745940" y="3975743"/>
              <a:ext cx="2126872" cy="1121887"/>
            </a:xfrm>
            <a:prstGeom prst="wedgeRoundRectCallout">
              <a:avLst>
                <a:gd name="adj1" fmla="val -46734"/>
                <a:gd name="adj2" fmla="val -23277"/>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Можно настроить полномочия Инициатора указав обязан ли он Подтверждать замену на унификаты и аналоги. А также полномочия Эксперта в случае Отказа инициатору.</a:t>
              </a:r>
              <a:endParaRPr lang="ru-RU" sz="1058" dirty="0">
                <a:solidFill>
                  <a:schemeClr val="tx1"/>
                </a:solidFill>
                <a:latin typeface="+mj-lt"/>
              </a:endParaRPr>
            </a:p>
          </p:txBody>
        </p:sp>
        <p:sp>
          <p:nvSpPr>
            <p:cNvPr id="15" name="TextBox 14">
              <a:extLst>
                <a:ext uri="{FF2B5EF4-FFF2-40B4-BE49-F238E27FC236}">
                  <a16:creationId xmlns:a16="http://schemas.microsoft.com/office/drawing/2014/main" id="{3F86BEFB-CD63-99AB-2023-C5F4E15D1760}"/>
                </a:ext>
              </a:extLst>
            </p:cNvPr>
            <p:cNvSpPr txBox="1"/>
            <p:nvPr/>
          </p:nvSpPr>
          <p:spPr>
            <a:xfrm>
              <a:off x="486470" y="5281344"/>
              <a:ext cx="10954753" cy="1017887"/>
            </a:xfrm>
            <a:prstGeom prst="rect">
              <a:avLst/>
            </a:prstGeom>
            <a:noFill/>
          </p:spPr>
          <p:txBody>
            <a:bodyPr wrap="square" rtlCol="0">
              <a:spAutoFit/>
            </a:bodyPr>
            <a:lstStyle/>
            <a:p>
              <a:pPr defTabSz="967710" eaLnBrk="1" fontAlgn="auto" hangingPunct="1">
                <a:spcBef>
                  <a:spcPts val="0"/>
                </a:spcBef>
                <a:spcAft>
                  <a:spcPts val="0"/>
                </a:spcAft>
                <a:defRPr/>
              </a:pPr>
              <a:r>
                <a:rPr lang="ru-RU" sz="1600" kern="0" dirty="0">
                  <a:solidFill>
                    <a:srgbClr val="FF0000"/>
                  </a:solidFill>
                  <a:latin typeface="Arial Narrow" panose="020B0606020202030204" pitchFamily="34" charset="0"/>
                </a:rPr>
                <a:t>Важно!</a:t>
              </a:r>
            </a:p>
            <a:p>
              <a:pPr defTabSz="967710" eaLnBrk="1" fontAlgn="auto" hangingPunct="1">
                <a:spcBef>
                  <a:spcPts val="0"/>
                </a:spcBef>
                <a:spcAft>
                  <a:spcPts val="0"/>
                </a:spcAft>
                <a:defRPr/>
              </a:pPr>
              <a:r>
                <a:rPr lang="ru-RU" sz="1600" kern="0" dirty="0">
                  <a:solidFill>
                    <a:prstClr val="black"/>
                  </a:solidFill>
                  <a:latin typeface="Arial Narrow" panose="020B0606020202030204" pitchFamily="34" charset="0"/>
                </a:rPr>
                <a:t>1. </a:t>
              </a:r>
              <a:r>
                <a:rPr lang="ru-RU" sz="1600" kern="0" dirty="0">
                  <a:solidFill>
                    <a:prstClr val="black"/>
                  </a:solidFill>
                  <a:latin typeface="Arial Narrow" panose="020B0606020202030204" pitchFamily="34" charset="0"/>
                </a:rPr>
                <a:t>Если Инициатор не видит потребности (закладка «Потребность»), убедитесь, что по данному виду </a:t>
              </a:r>
              <a:r>
                <a:rPr lang="ru-RU" sz="1600" kern="0" dirty="0" smtClean="0">
                  <a:solidFill>
                    <a:prstClr val="black"/>
                  </a:solidFill>
                  <a:latin typeface="Arial Narrow" panose="020B0606020202030204" pitchFamily="34" charset="0"/>
                </a:rPr>
                <a:t>номенклатуры </a:t>
              </a:r>
              <a:r>
                <a:rPr lang="ru-RU" sz="1600" kern="0" dirty="0">
                  <a:solidFill>
                    <a:prstClr val="black"/>
                  </a:solidFill>
                  <a:latin typeface="Arial Narrow" panose="020B0606020202030204" pitchFamily="34" charset="0"/>
                </a:rPr>
                <a:t>или категории закупок </a:t>
              </a:r>
              <a:r>
                <a:rPr lang="ru-RU" sz="1600" kern="0" dirty="0" smtClean="0">
                  <a:solidFill>
                    <a:prstClr val="black"/>
                  </a:solidFill>
                  <a:latin typeface="Arial Narrow" panose="020B0606020202030204" pitchFamily="34" charset="0"/>
                </a:rPr>
                <a:t>включена </a:t>
              </a:r>
              <a:r>
                <a:rPr lang="ru-RU" sz="1600" kern="0" dirty="0">
                  <a:solidFill>
                    <a:prstClr val="black"/>
                  </a:solidFill>
                  <a:latin typeface="Arial Narrow" panose="020B0606020202030204" pitchFamily="34" charset="0"/>
                </a:rPr>
                <a:t>экспертиза. </a:t>
              </a:r>
            </a:p>
            <a:p>
              <a:pPr defTabSz="967710" eaLnBrk="1" fontAlgn="auto" hangingPunct="1">
                <a:spcBef>
                  <a:spcPts val="0"/>
                </a:spcBef>
                <a:spcAft>
                  <a:spcPts val="0"/>
                </a:spcAft>
                <a:defRPr/>
              </a:pPr>
              <a:r>
                <a:rPr lang="ru-RU" sz="1600" kern="0" dirty="0">
                  <a:solidFill>
                    <a:prstClr val="black"/>
                  </a:solidFill>
                  <a:latin typeface="Arial Narrow" panose="020B0606020202030204" pitchFamily="34" charset="0"/>
                </a:rPr>
                <a:t>2. Корректировка потребности применяется только при переходе в статус Утвержден.</a:t>
              </a:r>
              <a:endParaRPr lang="ru-RU" sz="1600" kern="0" dirty="0">
                <a:solidFill>
                  <a:prstClr val="black"/>
                </a:solidFill>
                <a:latin typeface="Arial Narrow" panose="020B0606020202030204" pitchFamily="34" charset="0"/>
              </a:endParaRPr>
            </a:p>
          </p:txBody>
        </p:sp>
      </p:grpSp>
      <p:sp>
        <p:nvSpPr>
          <p:cNvPr id="18"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 под Инициатором</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086305320"/>
      </p:ext>
    </p:extLst>
  </p:cSld>
  <p:clrMapOvr>
    <a:masterClrMapping/>
  </p:clrMapOvr>
  <p:transition spd="slow" advTm="392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Группа 8"/>
          <p:cNvGrpSpPr/>
          <p:nvPr/>
        </p:nvGrpSpPr>
        <p:grpSpPr>
          <a:xfrm>
            <a:off x="609223" y="685611"/>
            <a:ext cx="11165766" cy="6074021"/>
            <a:chOff x="575668" y="647798"/>
            <a:chExt cx="10550777" cy="5739475"/>
          </a:xfrm>
        </p:grpSpPr>
        <p:grpSp>
          <p:nvGrpSpPr>
            <p:cNvPr id="5" name="Группа 4"/>
            <p:cNvGrpSpPr/>
            <p:nvPr/>
          </p:nvGrpSpPr>
          <p:grpSpPr>
            <a:xfrm>
              <a:off x="575668" y="647798"/>
              <a:ext cx="10550777" cy="5184577"/>
              <a:chOff x="575668" y="935831"/>
              <a:chExt cx="10550777" cy="5184577"/>
            </a:xfrm>
          </p:grpSpPr>
          <p:pic>
            <p:nvPicPr>
              <p:cNvPr id="4" name="Рисунок 3"/>
              <p:cNvPicPr>
                <a:picLocks noChangeAspect="1"/>
              </p:cNvPicPr>
              <p:nvPr/>
            </p:nvPicPr>
            <p:blipFill>
              <a:blip r:embed="rId2"/>
              <a:stretch>
                <a:fillRect/>
              </a:stretch>
            </p:blipFill>
            <p:spPr>
              <a:xfrm>
                <a:off x="575668" y="935831"/>
                <a:ext cx="10550777" cy="3457037"/>
              </a:xfrm>
              <a:prstGeom prst="rect">
                <a:avLst/>
              </a:prstGeom>
            </p:spPr>
          </p:pic>
          <p:sp>
            <p:nvSpPr>
              <p:cNvPr id="16" name="Скругленная прямоугольная выноска 15"/>
              <p:cNvSpPr/>
              <p:nvPr/>
            </p:nvSpPr>
            <p:spPr>
              <a:xfrm>
                <a:off x="7272412" y="3096072"/>
                <a:ext cx="2348416" cy="1080120"/>
              </a:xfrm>
              <a:prstGeom prst="wedgeRoundRectCallout">
                <a:avLst>
                  <a:gd name="adj1" fmla="val -60172"/>
                  <a:gd name="adj2" fmla="val -12874"/>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Экспертиза всегда заканчивается подтверждением или отказом. </a:t>
                </a:r>
                <a:br>
                  <a:rPr lang="ru-RU" sz="1058" dirty="0">
                    <a:solidFill>
                      <a:schemeClr val="tx1"/>
                    </a:solidFill>
                    <a:latin typeface="+mj-lt"/>
                  </a:rPr>
                </a:br>
                <a:r>
                  <a:rPr lang="ru-RU" sz="1058" dirty="0">
                    <a:solidFill>
                      <a:schemeClr val="tx1"/>
                    </a:solidFill>
                    <a:latin typeface="+mj-lt"/>
                  </a:rPr>
                  <a:t>В процессе экспертизы Инициатор и </a:t>
                </a:r>
                <a:r>
                  <a:rPr lang="ru-RU" sz="1058" dirty="0">
                    <a:solidFill>
                      <a:schemeClr val="tx1"/>
                    </a:solidFill>
                    <a:latin typeface="+mj-lt"/>
                  </a:rPr>
                  <a:t>Э</a:t>
                </a:r>
                <a:r>
                  <a:rPr lang="ru-RU" sz="1058" dirty="0">
                    <a:solidFill>
                      <a:schemeClr val="tx1"/>
                    </a:solidFill>
                    <a:latin typeface="+mj-lt"/>
                  </a:rPr>
                  <a:t>ксперт могут общаться, сохраняется история переписки и принятые решения по каждой итерации.</a:t>
                </a:r>
                <a:endParaRPr lang="ru-RU" sz="1058" dirty="0">
                  <a:solidFill>
                    <a:schemeClr val="tx1"/>
                  </a:solidFill>
                  <a:latin typeface="+mj-lt"/>
                </a:endParaRPr>
              </a:p>
            </p:txBody>
          </p:sp>
          <p:sp>
            <p:nvSpPr>
              <p:cNvPr id="20" name="Скругленная прямоугольная выноска 19"/>
              <p:cNvSpPr/>
              <p:nvPr/>
            </p:nvSpPr>
            <p:spPr>
              <a:xfrm>
                <a:off x="8446620" y="5137075"/>
                <a:ext cx="2348416" cy="983333"/>
              </a:xfrm>
              <a:prstGeom prst="wedgeRoundRectCallout">
                <a:avLst>
                  <a:gd name="adj1" fmla="val -54314"/>
                  <a:gd name="adj2" fmla="val 21688"/>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r>
                  <a:rPr lang="ru-RU" sz="1058" dirty="0">
                    <a:solidFill>
                      <a:schemeClr val="tx1"/>
                    </a:solidFill>
                    <a:latin typeface="+mj-lt"/>
                  </a:rPr>
                  <a:t>Отчет «Анализ обеспечения потребностей» данные экспертизы относит на отдельный этап «На экспертизе». После прохождения на этап «Подтверждено».</a:t>
                </a:r>
                <a:endParaRPr lang="ru-RU" sz="1058" dirty="0">
                  <a:solidFill>
                    <a:schemeClr val="tx1"/>
                  </a:solidFill>
                  <a:latin typeface="+mj-lt"/>
                </a:endParaRPr>
              </a:p>
            </p:txBody>
          </p:sp>
        </p:grpSp>
        <p:pic>
          <p:nvPicPr>
            <p:cNvPr id="8" name="Рисунок 7"/>
            <p:cNvPicPr>
              <a:picLocks noChangeAspect="1"/>
            </p:cNvPicPr>
            <p:nvPr/>
          </p:nvPicPr>
          <p:blipFill>
            <a:blip r:embed="rId3"/>
            <a:stretch>
              <a:fillRect/>
            </a:stretch>
          </p:blipFill>
          <p:spPr>
            <a:xfrm>
              <a:off x="1079724" y="4294143"/>
              <a:ext cx="7200000" cy="2093130"/>
            </a:xfrm>
            <a:prstGeom prst="rect">
              <a:avLst/>
            </a:prstGeom>
          </p:spPr>
        </p:pic>
      </p:grpSp>
      <p:sp>
        <p:nvSpPr>
          <p:cNvPr id="18"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РМ Экспертиза под Экспертом</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899741501"/>
      </p:ext>
    </p:extLst>
  </p:cSld>
  <p:clrMapOvr>
    <a:masterClrMapping/>
  </p:clrMapOvr>
  <p:transition spd="slow" advTm="3924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Замена на унификаты</a:t>
            </a:r>
          </a:p>
        </p:txBody>
      </p:sp>
      <p:sp>
        <p:nvSpPr>
          <p:cNvPr id="6" name="TextBox 5"/>
          <p:cNvSpPr txBox="1"/>
          <p:nvPr/>
        </p:nvSpPr>
        <p:spPr>
          <a:xfrm>
            <a:off x="417225" y="980728"/>
            <a:ext cx="9135159" cy="615553"/>
          </a:xfrm>
          <a:prstGeom prst="rect">
            <a:avLst/>
          </a:prstGeom>
          <a:noFill/>
        </p:spPr>
        <p:txBody>
          <a:bodyPr wrap="square" rtlCol="0">
            <a:spAutoFit/>
          </a:bodyPr>
          <a:lstStyle/>
          <a:p>
            <a:r>
              <a:rPr lang="ru-RU" sz="1600" dirty="0">
                <a:solidFill>
                  <a:srgbClr val="2C90A8"/>
                </a:solidFill>
                <a:latin typeface="Arial Narrow" panose="020B0606020202030204" pitchFamily="34" charset="0"/>
              </a:rPr>
              <a:t>Унификаты</a:t>
            </a:r>
            <a:r>
              <a:rPr lang="ru-RU" sz="1800" dirty="0">
                <a:solidFill>
                  <a:srgbClr val="2C90A8"/>
                </a:solidFill>
                <a:latin typeface="Arial Narrow" panose="020B0606020202030204" pitchFamily="34" charset="0"/>
              </a:rPr>
              <a:t> </a:t>
            </a:r>
            <a:r>
              <a:rPr lang="ru-RU" sz="1600" dirty="0">
                <a:latin typeface="Arial Narrow" panose="020B0606020202030204" pitchFamily="34" charset="0"/>
              </a:rPr>
              <a:t>– это номенклатура, принятая в организации за корпоративный стандарт. Она схожа по свойствам и характеристикам с заказываемым товаром, но, как правило, другого производителя.</a:t>
            </a:r>
          </a:p>
        </p:txBody>
      </p:sp>
      <p:grpSp>
        <p:nvGrpSpPr>
          <p:cNvPr id="4" name="Группа 3"/>
          <p:cNvGrpSpPr/>
          <p:nvPr/>
        </p:nvGrpSpPr>
        <p:grpSpPr>
          <a:xfrm>
            <a:off x="425265" y="2820482"/>
            <a:ext cx="6110235" cy="1661993"/>
            <a:chOff x="4007768" y="2078846"/>
            <a:chExt cx="6110235" cy="1661993"/>
          </a:xfrm>
        </p:grpSpPr>
        <p:sp>
          <p:nvSpPr>
            <p:cNvPr id="9" name="Прямоугольник 8"/>
            <p:cNvSpPr/>
            <p:nvPr/>
          </p:nvSpPr>
          <p:spPr>
            <a:xfrm>
              <a:off x="4007768" y="2078846"/>
              <a:ext cx="6110235" cy="1661993"/>
            </a:xfrm>
            <a:prstGeom prst="rect">
              <a:avLst/>
            </a:prstGeom>
          </p:spPr>
          <p:txBody>
            <a:bodyPr wrap="square">
              <a:spAutoFit/>
            </a:bodyPr>
            <a:lstStyle/>
            <a:p>
              <a:pPr>
                <a:spcBef>
                  <a:spcPts val="600"/>
                </a:spcBef>
                <a:spcAft>
                  <a:spcPts val="600"/>
                </a:spcAft>
              </a:pPr>
              <a:r>
                <a:rPr lang="ru-RU" sz="1800" dirty="0">
                  <a:solidFill>
                    <a:srgbClr val="2C90A8"/>
                  </a:solidFill>
                  <a:latin typeface="Arial Narrow" panose="020B0606020202030204" pitchFamily="34" charset="0"/>
                  <a:ea typeface="Times New Roman" panose="02020603050405020304" pitchFamily="18" charset="0"/>
                </a:rPr>
                <a:t>Настройка правил замены на унификаты</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Корпоративные закупки – Экспертиза </a:t>
              </a:r>
              <a:r>
                <a:rPr lang="ru-RU" sz="1600" dirty="0" smtClean="0">
                  <a:latin typeface="Arial Narrow" panose="020B0606020202030204" pitchFamily="34" charset="0"/>
                </a:rPr>
                <a:t>потребности к обеспечению </a:t>
              </a:r>
              <a:r>
                <a:rPr lang="ru-RU" sz="1600" dirty="0">
                  <a:latin typeface="Arial Narrow" panose="020B0606020202030204" pitchFamily="34" charset="0"/>
                </a:rPr>
                <a:t>– Закладка (        ) – Правила замены номенклатуры</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Корпоративные закупки – </a:t>
              </a:r>
              <a:r>
                <a:rPr lang="ru-RU" sz="1600" dirty="0" err="1">
                  <a:latin typeface="Arial Narrow" panose="020B0606020202030204" pitchFamily="34" charset="0"/>
                </a:rPr>
                <a:t>См.также</a:t>
              </a:r>
              <a:r>
                <a:rPr lang="ru-RU" sz="1600" dirty="0">
                  <a:latin typeface="Arial Narrow" panose="020B0606020202030204" pitchFamily="34" charset="0"/>
                </a:rPr>
                <a:t> – Правила замен номенклатуры</a:t>
              </a:r>
              <a:br>
                <a:rPr lang="ru-RU" sz="1600" dirty="0">
                  <a:latin typeface="Arial Narrow" panose="020B0606020202030204" pitchFamily="34" charset="0"/>
                </a:rPr>
              </a:br>
              <a:endParaRPr lang="ru-RU" sz="1600" dirty="0">
                <a:latin typeface="Arial Narrow" panose="020B0606020202030204" pitchFamily="34" charset="0"/>
              </a:endParaRPr>
            </a:p>
          </p:txBody>
        </p:sp>
        <p:pic>
          <p:nvPicPr>
            <p:cNvPr id="3" name="Рисунок 2"/>
            <p:cNvPicPr>
              <a:picLocks noChangeAspect="1"/>
            </p:cNvPicPr>
            <p:nvPr/>
          </p:nvPicPr>
          <p:blipFill>
            <a:blip r:embed="rId3"/>
            <a:stretch>
              <a:fillRect/>
            </a:stretch>
          </p:blipFill>
          <p:spPr>
            <a:xfrm>
              <a:off x="5233002" y="2827058"/>
              <a:ext cx="303643" cy="251802"/>
            </a:xfrm>
            <a:prstGeom prst="rect">
              <a:avLst/>
            </a:prstGeom>
          </p:spPr>
        </p:pic>
      </p:grpSp>
      <p:pic>
        <p:nvPicPr>
          <p:cNvPr id="5" name="Рисунок 4"/>
          <p:cNvPicPr>
            <a:picLocks noChangeAspect="1"/>
          </p:cNvPicPr>
          <p:nvPr/>
        </p:nvPicPr>
        <p:blipFill>
          <a:blip r:embed="rId4"/>
          <a:stretch>
            <a:fillRect/>
          </a:stretch>
        </p:blipFill>
        <p:spPr>
          <a:xfrm>
            <a:off x="455081" y="4629313"/>
            <a:ext cx="10651820" cy="1944216"/>
          </a:xfrm>
          <a:prstGeom prst="rect">
            <a:avLst/>
          </a:prstGeom>
        </p:spPr>
      </p:pic>
      <p:sp>
        <p:nvSpPr>
          <p:cNvPr id="17" name="TextBox 16"/>
          <p:cNvSpPr txBox="1"/>
          <p:nvPr/>
        </p:nvSpPr>
        <p:spPr>
          <a:xfrm>
            <a:off x="425265" y="1628800"/>
            <a:ext cx="7470935" cy="1077218"/>
          </a:xfrm>
          <a:prstGeom prst="rect">
            <a:avLst/>
          </a:prstGeom>
          <a:noFill/>
        </p:spPr>
        <p:txBody>
          <a:bodyPr wrap="square" rtlCol="0">
            <a:spAutoFit/>
          </a:bodyPr>
          <a:lstStyle/>
          <a:p>
            <a:r>
              <a:rPr lang="ru-RU" sz="1600" dirty="0">
                <a:solidFill>
                  <a:srgbClr val="2C90A8"/>
                </a:solidFill>
                <a:latin typeface="Arial Narrow" panose="020B0606020202030204" pitchFamily="34" charset="0"/>
              </a:rPr>
              <a:t>Основные справочники и настройки – Корпоративные закупки – Планирование потребности </a:t>
            </a:r>
            <a:br>
              <a:rPr lang="ru-RU" sz="1600" dirty="0">
                <a:solidFill>
                  <a:srgbClr val="2C90A8"/>
                </a:solidFill>
                <a:latin typeface="Arial Narrow" panose="020B0606020202030204" pitchFamily="34" charset="0"/>
              </a:rPr>
            </a:br>
            <a:r>
              <a:rPr lang="ru-RU" sz="1600" dirty="0">
                <a:latin typeface="Arial Narrow" panose="020B0606020202030204" pitchFamily="34" charset="0"/>
              </a:rPr>
              <a:t>включите флажок «Инициатор подтверждает замену на унификаты и аналоги» если процесс в вашей организации выстроен таким образом, что Инициатор принимает окончательное решение по замене. Если решение принимает эксперт, то оставьте флажок выключенным. </a:t>
            </a:r>
          </a:p>
        </p:txBody>
      </p:sp>
      <p:pic>
        <p:nvPicPr>
          <p:cNvPr id="2" name="Рисунок 1"/>
          <p:cNvPicPr>
            <a:picLocks noChangeAspect="1"/>
          </p:cNvPicPr>
          <p:nvPr/>
        </p:nvPicPr>
        <p:blipFill>
          <a:blip r:embed="rId5"/>
          <a:stretch>
            <a:fillRect/>
          </a:stretch>
        </p:blipFill>
        <p:spPr>
          <a:xfrm>
            <a:off x="8040216" y="1596281"/>
            <a:ext cx="3456384" cy="3636149"/>
          </a:xfrm>
          <a:prstGeom prst="rect">
            <a:avLst/>
          </a:prstGeom>
        </p:spPr>
      </p:pic>
    </p:spTree>
    <p:extLst>
      <p:ext uri="{BB962C8B-B14F-4D97-AF65-F5344CB8AC3E}">
        <p14:creationId xmlns:p14="http://schemas.microsoft.com/office/powerpoint/2010/main" val="3846666326"/>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Доработанные участки закупочного процесса</a:t>
            </a:r>
          </a:p>
        </p:txBody>
      </p:sp>
      <p:sp>
        <p:nvSpPr>
          <p:cNvPr id="7" name="Полилиния 6"/>
          <p:cNvSpPr/>
          <p:nvPr/>
        </p:nvSpPr>
        <p:spPr bwMode="auto">
          <a:xfrm>
            <a:off x="423950" y="1124744"/>
            <a:ext cx="11305300" cy="5616000"/>
          </a:xfrm>
          <a:custGeom>
            <a:avLst/>
            <a:gdLst>
              <a:gd name="connsiteX0" fmla="*/ 91440 w 11330247"/>
              <a:gd name="connsiteY0" fmla="*/ 8313 h 5527964"/>
              <a:gd name="connsiteX1" fmla="*/ 8969432 w 11330247"/>
              <a:gd name="connsiteY1" fmla="*/ 24938 h 5527964"/>
              <a:gd name="connsiteX2" fmla="*/ 8977745 w 11330247"/>
              <a:gd name="connsiteY2" fmla="*/ 1055716 h 5527964"/>
              <a:gd name="connsiteX3" fmla="*/ 11330247 w 11330247"/>
              <a:gd name="connsiteY3" fmla="*/ 1055716 h 5527964"/>
              <a:gd name="connsiteX4" fmla="*/ 11321934 w 11330247"/>
              <a:gd name="connsiteY4" fmla="*/ 5527964 h 5527964"/>
              <a:gd name="connsiteX5" fmla="*/ 0 w 11330247"/>
              <a:gd name="connsiteY5" fmla="*/ 5478087 h 5527964"/>
              <a:gd name="connsiteX6" fmla="*/ 8312 w 11330247"/>
              <a:gd name="connsiteY6" fmla="*/ 0 h 5527964"/>
              <a:gd name="connsiteX7" fmla="*/ 91440 w 11330247"/>
              <a:gd name="connsiteY7" fmla="*/ 8313 h 5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0247" h="5527964">
                <a:moveTo>
                  <a:pt x="91440" y="8313"/>
                </a:moveTo>
                <a:lnTo>
                  <a:pt x="8969432" y="24938"/>
                </a:lnTo>
                <a:lnTo>
                  <a:pt x="8977745" y="1055716"/>
                </a:lnTo>
                <a:lnTo>
                  <a:pt x="11330247" y="1055716"/>
                </a:lnTo>
                <a:lnTo>
                  <a:pt x="11321934" y="5527964"/>
                </a:lnTo>
                <a:lnTo>
                  <a:pt x="0" y="5478087"/>
                </a:lnTo>
                <a:cubicBezTo>
                  <a:pt x="2771" y="3652058"/>
                  <a:pt x="5541" y="1826029"/>
                  <a:pt x="8312" y="0"/>
                </a:cubicBezTo>
                <a:lnTo>
                  <a:pt x="91440" y="8313"/>
                </a:lnTo>
                <a:close/>
              </a:path>
            </a:pathLst>
          </a:custGeom>
          <a:solidFill>
            <a:srgbClr val="E1E8F5">
              <a:alpha val="75000"/>
            </a:srgbClr>
          </a:solidFill>
          <a:ln>
            <a:solidFill>
              <a:schemeClr val="bg1">
                <a:lumMod val="95000"/>
              </a:schemeClr>
            </a:solidFill>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endParaRPr kumimoji="0" lang="ru-RU" sz="2100" b="0" i="0" u="none" strike="noStrike" cap="none" normalizeH="0" baseline="0" dirty="0">
              <a:ln>
                <a:noFill/>
              </a:ln>
              <a:solidFill>
                <a:srgbClr val="006600"/>
              </a:solidFill>
              <a:effectLst/>
              <a:latin typeface="Arial" panose="020B0604020202020204" pitchFamily="34" charset="0"/>
            </a:endParaRPr>
          </a:p>
        </p:txBody>
      </p:sp>
      <p:grpSp>
        <p:nvGrpSpPr>
          <p:cNvPr id="6" name="Группа 5"/>
          <p:cNvGrpSpPr/>
          <p:nvPr/>
        </p:nvGrpSpPr>
        <p:grpSpPr>
          <a:xfrm>
            <a:off x="695400" y="1415930"/>
            <a:ext cx="8360153" cy="5253430"/>
            <a:chOff x="2704399" y="1387837"/>
            <a:chExt cx="8360153" cy="5253430"/>
          </a:xfrm>
        </p:grpSpPr>
        <p:sp>
          <p:nvSpPr>
            <p:cNvPr id="83" name="Стрелка вправо 82"/>
            <p:cNvSpPr/>
            <p:nvPr/>
          </p:nvSpPr>
          <p:spPr bwMode="auto">
            <a:xfrm rot="5400000">
              <a:off x="8410681" y="3514255"/>
              <a:ext cx="3528392" cy="733410"/>
            </a:xfrm>
            <a:prstGeom prst="rightArrow">
              <a:avLst/>
            </a:prstGeom>
            <a:solidFill>
              <a:srgbClr val="B3DCD8"/>
            </a:solidFill>
            <a:ln>
              <a:noFill/>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FontTx/>
                <a:buBlip>
                  <a:blip r:embed="rId3"/>
                </a:buBlip>
              </a:pPr>
              <a:endParaRPr lang="ru-RU" sz="2100">
                <a:solidFill>
                  <a:srgbClr val="006600"/>
                </a:solidFill>
              </a:endParaRPr>
            </a:p>
          </p:txBody>
        </p:sp>
        <p:sp>
          <p:nvSpPr>
            <p:cNvPr id="82" name="Стрелка вправо 81"/>
            <p:cNvSpPr/>
            <p:nvPr/>
          </p:nvSpPr>
          <p:spPr bwMode="auto">
            <a:xfrm rot="5400000">
              <a:off x="5704509" y="4012311"/>
              <a:ext cx="4524503" cy="733410"/>
            </a:xfrm>
            <a:prstGeom prst="rightArrow">
              <a:avLst/>
            </a:prstGeom>
            <a:solidFill>
              <a:srgbClr val="B3DCD8"/>
            </a:solidFill>
            <a:ln>
              <a:noFill/>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FontTx/>
                <a:buBlip>
                  <a:blip r:embed="rId3"/>
                </a:buBlip>
              </a:pPr>
              <a:endParaRPr lang="ru-RU" sz="2100">
                <a:solidFill>
                  <a:srgbClr val="006600"/>
                </a:solidFill>
              </a:endParaRPr>
            </a:p>
          </p:txBody>
        </p:sp>
        <p:sp>
          <p:nvSpPr>
            <p:cNvPr id="81" name="Стрелка вправо 80"/>
            <p:cNvSpPr/>
            <p:nvPr/>
          </p:nvSpPr>
          <p:spPr bwMode="auto">
            <a:xfrm rot="5400000">
              <a:off x="3945931" y="3543534"/>
              <a:ext cx="3586945" cy="733410"/>
            </a:xfrm>
            <a:prstGeom prst="rightArrow">
              <a:avLst/>
            </a:prstGeom>
            <a:solidFill>
              <a:srgbClr val="B3DCD8"/>
            </a:solidFill>
            <a:ln>
              <a:noFill/>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FontTx/>
                <a:buBlip>
                  <a:blip r:embed="rId3"/>
                </a:buBlip>
              </a:pPr>
              <a:endParaRPr lang="ru-RU" sz="2100">
                <a:solidFill>
                  <a:srgbClr val="006600"/>
                </a:solidFill>
              </a:endParaRPr>
            </a:p>
          </p:txBody>
        </p:sp>
        <p:sp>
          <p:nvSpPr>
            <p:cNvPr id="80" name="Стрелка вправо 79"/>
            <p:cNvSpPr/>
            <p:nvPr/>
          </p:nvSpPr>
          <p:spPr bwMode="auto">
            <a:xfrm rot="5400000">
              <a:off x="2324427" y="3010866"/>
              <a:ext cx="2508279" cy="720080"/>
            </a:xfrm>
            <a:prstGeom prst="rightArrow">
              <a:avLst/>
            </a:prstGeom>
            <a:solidFill>
              <a:srgbClr val="B3DCD8"/>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6" name="Блок-схема: альтернативный процесс 55">
              <a:extLst>
                <a:ext uri="{FF2B5EF4-FFF2-40B4-BE49-F238E27FC236}">
                  <a16:creationId xmlns:a16="http://schemas.microsoft.com/office/drawing/2014/main" id="{B487DB5D-6CB1-9506-8F96-F4391A82A40B}"/>
                </a:ext>
              </a:extLst>
            </p:cNvPr>
            <p:cNvSpPr/>
            <p:nvPr/>
          </p:nvSpPr>
          <p:spPr>
            <a:xfrm>
              <a:off x="2705638" y="1399838"/>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Регистрируем потребности к покупке</a:t>
              </a:r>
            </a:p>
          </p:txBody>
        </p:sp>
        <p:sp>
          <p:nvSpPr>
            <p:cNvPr id="57" name="Блок-схема: альтернативный процесс 56">
              <a:extLst>
                <a:ext uri="{FF2B5EF4-FFF2-40B4-BE49-F238E27FC236}">
                  <a16:creationId xmlns:a16="http://schemas.microsoft.com/office/drawing/2014/main" id="{B487DB5D-6CB1-9506-8F96-F4391A82A40B}"/>
                </a:ext>
              </a:extLst>
            </p:cNvPr>
            <p:cNvSpPr/>
            <p:nvPr/>
          </p:nvSpPr>
          <p:spPr>
            <a:xfrm>
              <a:off x="4866475" y="1396644"/>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Планируем закупочные процедуры</a:t>
              </a:r>
            </a:p>
          </p:txBody>
        </p:sp>
        <p:sp>
          <p:nvSpPr>
            <p:cNvPr id="58" name="Блок-схема: альтернативный процесс 57">
              <a:extLst>
                <a:ext uri="{FF2B5EF4-FFF2-40B4-BE49-F238E27FC236}">
                  <a16:creationId xmlns:a16="http://schemas.microsoft.com/office/drawing/2014/main" id="{B487DB5D-6CB1-9506-8F96-F4391A82A40B}"/>
                </a:ext>
              </a:extLst>
            </p:cNvPr>
            <p:cNvSpPr/>
            <p:nvPr/>
          </p:nvSpPr>
          <p:spPr>
            <a:xfrm>
              <a:off x="7065428" y="1390256"/>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Проводим закупочные процедуры</a:t>
              </a:r>
            </a:p>
          </p:txBody>
        </p:sp>
        <p:sp>
          <p:nvSpPr>
            <p:cNvPr id="60" name="Блок-схема: альтернативный процесс 59">
              <a:extLst>
                <a:ext uri="{FF2B5EF4-FFF2-40B4-BE49-F238E27FC236}">
                  <a16:creationId xmlns:a16="http://schemas.microsoft.com/office/drawing/2014/main" id="{B487DB5D-6CB1-9506-8F96-F4391A82A40B}"/>
                </a:ext>
              </a:extLst>
            </p:cNvPr>
            <p:cNvSpPr/>
            <p:nvPr/>
          </p:nvSpPr>
          <p:spPr>
            <a:xfrm>
              <a:off x="9262233" y="1387837"/>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Исполняем договора: платим поставщикам</a:t>
              </a:r>
              <a:br>
                <a:rPr lang="ru-RU" sz="1270" kern="0" dirty="0">
                  <a:latin typeface="Arial Narrow" panose="020B0606020202030204" pitchFamily="34" charset="0"/>
                  <a:cs typeface="+mn-cs"/>
                </a:rPr>
              </a:br>
              <a:r>
                <a:rPr lang="ru-RU" sz="1270" kern="0" dirty="0">
                  <a:latin typeface="Arial Narrow" panose="020B0606020202030204" pitchFamily="34" charset="0"/>
                  <a:cs typeface="+mn-cs"/>
                </a:rPr>
                <a:t>получаем товары</a:t>
              </a:r>
            </a:p>
          </p:txBody>
        </p:sp>
        <p:sp>
          <p:nvSpPr>
            <p:cNvPr id="61" name="Блок-схема: альтернативный процесс 60">
              <a:extLst>
                <a:ext uri="{FF2B5EF4-FFF2-40B4-BE49-F238E27FC236}">
                  <a16:creationId xmlns:a16="http://schemas.microsoft.com/office/drawing/2014/main" id="{B487DB5D-6CB1-9506-8F96-F4391A82A40B}"/>
                </a:ext>
              </a:extLst>
            </p:cNvPr>
            <p:cNvSpPr/>
            <p:nvPr/>
          </p:nvSpPr>
          <p:spPr>
            <a:xfrm>
              <a:off x="2704399" y="2483310"/>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smtClean="0">
                  <a:latin typeface="Arial Narrow" panose="020B0606020202030204" pitchFamily="34" charset="0"/>
                  <a:cs typeface="+mn-cs"/>
                </a:rPr>
                <a:t>Проводим экспертизу потребности</a:t>
              </a:r>
              <a:endParaRPr lang="ru-RU" sz="1270" kern="0" dirty="0">
                <a:latin typeface="Arial Narrow" panose="020B0606020202030204" pitchFamily="34" charset="0"/>
                <a:cs typeface="+mn-cs"/>
              </a:endParaRPr>
            </a:p>
          </p:txBody>
        </p:sp>
        <p:sp>
          <p:nvSpPr>
            <p:cNvPr id="65" name="Блок-схема: альтернативный процесс 64">
              <a:extLst>
                <a:ext uri="{FF2B5EF4-FFF2-40B4-BE49-F238E27FC236}">
                  <a16:creationId xmlns:a16="http://schemas.microsoft.com/office/drawing/2014/main" id="{B487DB5D-6CB1-9506-8F96-F4391A82A40B}"/>
                </a:ext>
              </a:extLst>
            </p:cNvPr>
            <p:cNvSpPr/>
            <p:nvPr/>
          </p:nvSpPr>
          <p:spPr>
            <a:xfrm>
              <a:off x="4866475" y="2416134"/>
              <a:ext cx="1776740" cy="843911"/>
            </a:xfrm>
            <a:prstGeom prst="flowChartAlternateProcess">
              <a:avLst/>
            </a:prstGeom>
            <a:solidFill>
              <a:schemeClr val="bg1"/>
            </a:solidFill>
            <a:ln w="28575" cap="flat" cmpd="dbl" algn="ctr">
              <a:solidFill>
                <a:srgbClr val="2C90A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Формализуем требования к объекту закупки и условиям поставки</a:t>
              </a:r>
            </a:p>
          </p:txBody>
        </p:sp>
        <p:sp>
          <p:nvSpPr>
            <p:cNvPr id="66" name="Блок-схема: альтернативный процесс 65">
              <a:extLst>
                <a:ext uri="{FF2B5EF4-FFF2-40B4-BE49-F238E27FC236}">
                  <a16:creationId xmlns:a16="http://schemas.microsoft.com/office/drawing/2014/main" id="{B487DB5D-6CB1-9506-8F96-F4391A82A40B}"/>
                </a:ext>
              </a:extLst>
            </p:cNvPr>
            <p:cNvSpPr/>
            <p:nvPr/>
          </p:nvSpPr>
          <p:spPr>
            <a:xfrm>
              <a:off x="4860655" y="3483399"/>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Формализуем критерии оценки для выбора победителя</a:t>
              </a:r>
            </a:p>
          </p:txBody>
        </p:sp>
        <p:sp>
          <p:nvSpPr>
            <p:cNvPr id="67" name="Блок-схема: альтернативный процесс 66">
              <a:extLst>
                <a:ext uri="{FF2B5EF4-FFF2-40B4-BE49-F238E27FC236}">
                  <a16:creationId xmlns:a16="http://schemas.microsoft.com/office/drawing/2014/main" id="{B487DB5D-6CB1-9506-8F96-F4391A82A40B}"/>
                </a:ext>
              </a:extLst>
            </p:cNvPr>
            <p:cNvSpPr/>
            <p:nvPr/>
          </p:nvSpPr>
          <p:spPr>
            <a:xfrm>
              <a:off x="4890767" y="4412668"/>
              <a:ext cx="1776740" cy="860447"/>
            </a:xfrm>
            <a:prstGeom prst="flowChartAlternateProcess">
              <a:avLst/>
            </a:prstGeom>
            <a:solidFill>
              <a:schemeClr val="bg1"/>
            </a:solidFill>
            <a:ln w="28575" cap="flat" cmpd="dbl" algn="ctr">
              <a:solidFill>
                <a:srgbClr val="2C90A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Собираем и согласовываем закупочную документацию</a:t>
              </a:r>
            </a:p>
          </p:txBody>
        </p:sp>
        <p:sp>
          <p:nvSpPr>
            <p:cNvPr id="68" name="Блок-схема: альтернативный процесс 67">
              <a:extLst>
                <a:ext uri="{FF2B5EF4-FFF2-40B4-BE49-F238E27FC236}">
                  <a16:creationId xmlns:a16="http://schemas.microsoft.com/office/drawing/2014/main" id="{B487DB5D-6CB1-9506-8F96-F4391A82A40B}"/>
                </a:ext>
              </a:extLst>
            </p:cNvPr>
            <p:cNvSpPr/>
            <p:nvPr/>
          </p:nvSpPr>
          <p:spPr>
            <a:xfrm>
              <a:off x="7084699" y="3483399"/>
              <a:ext cx="1776740" cy="709558"/>
            </a:xfrm>
            <a:prstGeom prst="flowChartAlternateProcess">
              <a:avLst/>
            </a:prstGeom>
            <a:solidFill>
              <a:schemeClr val="bg1"/>
            </a:solidFill>
            <a:ln w="28575" cap="flat" cmpd="dbl" algn="ctr">
              <a:solidFill>
                <a:srgbClr val="2C90A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Проводим квалификацию участников</a:t>
              </a:r>
            </a:p>
          </p:txBody>
        </p:sp>
        <p:sp>
          <p:nvSpPr>
            <p:cNvPr id="69" name="Блок-схема: альтернативный процесс 68">
              <a:extLst>
                <a:ext uri="{FF2B5EF4-FFF2-40B4-BE49-F238E27FC236}">
                  <a16:creationId xmlns:a16="http://schemas.microsoft.com/office/drawing/2014/main" id="{B487DB5D-6CB1-9506-8F96-F4391A82A40B}"/>
                </a:ext>
              </a:extLst>
            </p:cNvPr>
            <p:cNvSpPr/>
            <p:nvPr/>
          </p:nvSpPr>
          <p:spPr>
            <a:xfrm>
              <a:off x="7085938" y="2483310"/>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smtClean="0">
                  <a:latin typeface="Arial Narrow" panose="020B0606020202030204" pitchFamily="34" charset="0"/>
                  <a:cs typeface="+mn-cs"/>
                </a:rPr>
                <a:t>Регистрируем</a:t>
              </a:r>
              <a:r>
                <a:rPr lang="ru-RU" sz="1270" kern="0" dirty="0">
                  <a:latin typeface="Arial Narrow" panose="020B0606020202030204" pitchFamily="34" charset="0"/>
                  <a:cs typeface="+mn-cs"/>
                </a:rPr>
                <a:t/>
              </a:r>
              <a:br>
                <a:rPr lang="ru-RU" sz="1270" kern="0" dirty="0">
                  <a:latin typeface="Arial Narrow" panose="020B0606020202030204" pitchFamily="34" charset="0"/>
                  <a:cs typeface="+mn-cs"/>
                </a:rPr>
              </a:br>
              <a:r>
                <a:rPr lang="ru-RU" sz="1270" kern="0" dirty="0" smtClean="0">
                  <a:latin typeface="Arial Narrow" panose="020B0606020202030204" pitchFamily="34" charset="0"/>
                  <a:cs typeface="+mn-cs"/>
                </a:rPr>
                <a:t>участников закрытых закупок</a:t>
              </a:r>
              <a:endParaRPr lang="ru-RU" sz="1270" kern="0" dirty="0">
                <a:latin typeface="Arial Narrow" panose="020B0606020202030204" pitchFamily="34" charset="0"/>
                <a:cs typeface="+mn-cs"/>
              </a:endParaRPr>
            </a:p>
          </p:txBody>
        </p:sp>
        <p:sp>
          <p:nvSpPr>
            <p:cNvPr id="70" name="Блок-схема: альтернативный процесс 69">
              <a:extLst>
                <a:ext uri="{FF2B5EF4-FFF2-40B4-BE49-F238E27FC236}">
                  <a16:creationId xmlns:a16="http://schemas.microsoft.com/office/drawing/2014/main" id="{B487DB5D-6CB1-9506-8F96-F4391A82A40B}"/>
                </a:ext>
              </a:extLst>
            </p:cNvPr>
            <p:cNvSpPr/>
            <p:nvPr/>
          </p:nvSpPr>
          <p:spPr>
            <a:xfrm>
              <a:off x="7070497" y="4492453"/>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Собираем коммерческие предложения</a:t>
              </a:r>
            </a:p>
          </p:txBody>
        </p:sp>
        <p:sp>
          <p:nvSpPr>
            <p:cNvPr id="71" name="Блок-схема: альтернативный процесс 70">
              <a:extLst>
                <a:ext uri="{FF2B5EF4-FFF2-40B4-BE49-F238E27FC236}">
                  <a16:creationId xmlns:a16="http://schemas.microsoft.com/office/drawing/2014/main" id="{B487DB5D-6CB1-9506-8F96-F4391A82A40B}"/>
                </a:ext>
              </a:extLst>
            </p:cNvPr>
            <p:cNvSpPr/>
            <p:nvPr/>
          </p:nvSpPr>
          <p:spPr>
            <a:xfrm>
              <a:off x="7071165" y="5489139"/>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Оцениваем и выбираем победителей</a:t>
              </a:r>
              <a:br>
                <a:rPr lang="ru-RU" sz="1270" kern="0" dirty="0">
                  <a:latin typeface="Arial Narrow" panose="020B0606020202030204" pitchFamily="34" charset="0"/>
                  <a:cs typeface="+mn-cs"/>
                </a:rPr>
              </a:br>
              <a:r>
                <a:rPr lang="ru-RU" sz="1270" kern="0" dirty="0">
                  <a:latin typeface="Arial Narrow" panose="020B0606020202030204" pitchFamily="34" charset="0"/>
                  <a:cs typeface="+mn-cs"/>
                </a:rPr>
                <a:t>Конкурентные листы</a:t>
              </a:r>
            </a:p>
          </p:txBody>
        </p:sp>
        <p:sp>
          <p:nvSpPr>
            <p:cNvPr id="72" name="Блок-схема: альтернативный процесс 71">
              <a:extLst>
                <a:ext uri="{FF2B5EF4-FFF2-40B4-BE49-F238E27FC236}">
                  <a16:creationId xmlns:a16="http://schemas.microsoft.com/office/drawing/2014/main" id="{B487DB5D-6CB1-9506-8F96-F4391A82A40B}"/>
                </a:ext>
              </a:extLst>
            </p:cNvPr>
            <p:cNvSpPr/>
            <p:nvPr/>
          </p:nvSpPr>
          <p:spPr>
            <a:xfrm>
              <a:off x="9286573" y="3483399"/>
              <a:ext cx="1776740" cy="709558"/>
            </a:xfrm>
            <a:prstGeom prst="flowChartAlternateProcess">
              <a:avLst/>
            </a:prstGeom>
            <a:solidFill>
              <a:schemeClr val="bg1"/>
            </a:solidFill>
            <a:ln w="28575" cap="flat" cmpd="dbl" algn="ctr">
              <a:solidFill>
                <a:srgbClr val="2C90A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Проводим оплаты поставщикам</a:t>
              </a:r>
            </a:p>
          </p:txBody>
        </p:sp>
        <p:sp>
          <p:nvSpPr>
            <p:cNvPr id="73" name="Блок-схема: альтернативный процесс 72">
              <a:extLst>
                <a:ext uri="{FF2B5EF4-FFF2-40B4-BE49-F238E27FC236}">
                  <a16:creationId xmlns:a16="http://schemas.microsoft.com/office/drawing/2014/main" id="{B487DB5D-6CB1-9506-8F96-F4391A82A40B}"/>
                </a:ext>
              </a:extLst>
            </p:cNvPr>
            <p:cNvSpPr/>
            <p:nvPr/>
          </p:nvSpPr>
          <p:spPr>
            <a:xfrm>
              <a:off x="9287812" y="2483310"/>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Формируем заказы поставщикам</a:t>
              </a:r>
            </a:p>
          </p:txBody>
        </p:sp>
        <p:sp>
          <p:nvSpPr>
            <p:cNvPr id="74" name="Блок-схема: альтернативный процесс 73">
              <a:extLst>
                <a:ext uri="{FF2B5EF4-FFF2-40B4-BE49-F238E27FC236}">
                  <a16:creationId xmlns:a16="http://schemas.microsoft.com/office/drawing/2014/main" id="{B487DB5D-6CB1-9506-8F96-F4391A82A40B}"/>
                </a:ext>
              </a:extLst>
            </p:cNvPr>
            <p:cNvSpPr/>
            <p:nvPr/>
          </p:nvSpPr>
          <p:spPr>
            <a:xfrm>
              <a:off x="9272371" y="4488724"/>
              <a:ext cx="1776740" cy="709558"/>
            </a:xfrm>
            <a:prstGeom prst="flowChartAlternateProcess">
              <a:avLst/>
            </a:prstGeom>
            <a:solidFill>
              <a:schemeClr val="bg1"/>
            </a:solidFill>
            <a:ln w="28575" cap="flat" cmpd="dbl" algn="ctr">
              <a:solidFill>
                <a:srgbClr val="2C90A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Урегулируем нарушения</a:t>
              </a:r>
            </a:p>
          </p:txBody>
        </p:sp>
        <p:sp>
          <p:nvSpPr>
            <p:cNvPr id="4" name="Стрелка вправо 3"/>
            <p:cNvSpPr/>
            <p:nvPr/>
          </p:nvSpPr>
          <p:spPr bwMode="auto">
            <a:xfrm>
              <a:off x="4577527" y="1391383"/>
              <a:ext cx="208374" cy="720080"/>
            </a:xfrm>
            <a:prstGeom prst="rightArrow">
              <a:avLst/>
            </a:prstGeom>
            <a:solidFill>
              <a:srgbClr val="2C90A8">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77" name="Стрелка вправо 76"/>
            <p:cNvSpPr/>
            <p:nvPr/>
          </p:nvSpPr>
          <p:spPr bwMode="auto">
            <a:xfrm>
              <a:off x="6747292" y="1398600"/>
              <a:ext cx="208374" cy="733410"/>
            </a:xfrm>
            <a:prstGeom prst="rightArrow">
              <a:avLst/>
            </a:prstGeom>
            <a:solidFill>
              <a:srgbClr val="2C90A8">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FontTx/>
                <a:buBlip>
                  <a:blip r:embed="rId3"/>
                </a:buBlip>
              </a:pPr>
              <a:endParaRPr lang="ru-RU" sz="2100">
                <a:solidFill>
                  <a:srgbClr val="006600"/>
                </a:solidFill>
              </a:endParaRPr>
            </a:p>
          </p:txBody>
        </p:sp>
        <p:sp>
          <p:nvSpPr>
            <p:cNvPr id="78" name="Стрелка вправо 77"/>
            <p:cNvSpPr/>
            <p:nvPr/>
          </p:nvSpPr>
          <p:spPr bwMode="auto">
            <a:xfrm>
              <a:off x="8955173" y="1405817"/>
              <a:ext cx="208374" cy="733410"/>
            </a:xfrm>
            <a:prstGeom prst="rightArrow">
              <a:avLst/>
            </a:prstGeom>
            <a:solidFill>
              <a:srgbClr val="2C90A8">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FontTx/>
                <a:buBlip>
                  <a:blip r:embed="rId3"/>
                </a:buBlip>
              </a:pPr>
              <a:endParaRPr lang="ru-RU" sz="2100">
                <a:solidFill>
                  <a:srgbClr val="006600"/>
                </a:solidFill>
              </a:endParaRPr>
            </a:p>
          </p:txBody>
        </p:sp>
        <p:sp>
          <p:nvSpPr>
            <p:cNvPr id="43" name="Блок-схема: альтернативный процесс 42">
              <a:extLst>
                <a:ext uri="{FF2B5EF4-FFF2-40B4-BE49-F238E27FC236}">
                  <a16:creationId xmlns:a16="http://schemas.microsoft.com/office/drawing/2014/main" id="{B487DB5D-6CB1-9506-8F96-F4391A82A40B}"/>
                </a:ext>
              </a:extLst>
            </p:cNvPr>
            <p:cNvSpPr/>
            <p:nvPr/>
          </p:nvSpPr>
          <p:spPr>
            <a:xfrm>
              <a:off x="2704399" y="3483399"/>
              <a:ext cx="1776740" cy="709558"/>
            </a:xfrm>
            <a:prstGeom prst="flowChartAlternateProcess">
              <a:avLst/>
            </a:prstGeom>
            <a:solidFill>
              <a:schemeClr val="bg1"/>
            </a:solidFill>
            <a:ln w="28575" cap="flat" cmpd="dbl" algn="ctr">
              <a:solidFill>
                <a:srgbClr val="C00000"/>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Корректируем</a:t>
              </a:r>
              <a:br>
                <a:rPr lang="ru-RU" sz="1270" kern="0" dirty="0">
                  <a:latin typeface="Arial Narrow" panose="020B0606020202030204" pitchFamily="34" charset="0"/>
                  <a:cs typeface="+mn-cs"/>
                </a:rPr>
              </a:br>
              <a:r>
                <a:rPr lang="ru-RU" sz="1270" kern="0" dirty="0">
                  <a:latin typeface="Arial Narrow" panose="020B0606020202030204" pitchFamily="34" charset="0"/>
                  <a:cs typeface="+mn-cs"/>
                </a:rPr>
                <a:t>потребности</a:t>
              </a:r>
            </a:p>
          </p:txBody>
        </p:sp>
      </p:grpSp>
      <p:grpSp>
        <p:nvGrpSpPr>
          <p:cNvPr id="3" name="Группа 2"/>
          <p:cNvGrpSpPr/>
          <p:nvPr/>
        </p:nvGrpSpPr>
        <p:grpSpPr>
          <a:xfrm>
            <a:off x="9696400" y="2511403"/>
            <a:ext cx="1785871" cy="3735790"/>
            <a:chOff x="326229" y="2492896"/>
            <a:chExt cx="1785871" cy="3735790"/>
          </a:xfrm>
        </p:grpSpPr>
        <p:sp>
          <p:nvSpPr>
            <p:cNvPr id="28" name="Блок-схема: альтернативный процесс 27">
              <a:extLst>
                <a:ext uri="{FF2B5EF4-FFF2-40B4-BE49-F238E27FC236}">
                  <a16:creationId xmlns:a16="http://schemas.microsoft.com/office/drawing/2014/main" id="{B487DB5D-6CB1-9506-8F96-F4391A82A40B}"/>
                </a:ext>
              </a:extLst>
            </p:cNvPr>
            <p:cNvSpPr/>
            <p:nvPr/>
          </p:nvSpPr>
          <p:spPr>
            <a:xfrm>
              <a:off x="335360" y="2492896"/>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Аккредитация поставщиков</a:t>
              </a:r>
            </a:p>
          </p:txBody>
        </p:sp>
        <p:sp>
          <p:nvSpPr>
            <p:cNvPr id="29" name="Блок-схема: альтернативный процесс 28">
              <a:extLst>
                <a:ext uri="{FF2B5EF4-FFF2-40B4-BE49-F238E27FC236}">
                  <a16:creationId xmlns:a16="http://schemas.microsoft.com/office/drawing/2014/main" id="{B487DB5D-6CB1-9506-8F96-F4391A82A40B}"/>
                </a:ext>
              </a:extLst>
            </p:cNvPr>
            <p:cNvSpPr/>
            <p:nvPr/>
          </p:nvSpPr>
          <p:spPr>
            <a:xfrm>
              <a:off x="328061" y="4502614"/>
              <a:ext cx="1776740" cy="709558"/>
            </a:xfrm>
            <a:prstGeom prst="flowChartAlternateProcess">
              <a:avLst/>
            </a:prstGeom>
            <a:solidFill>
              <a:schemeClr val="bg1"/>
            </a:solidFill>
            <a:ln w="57150" cap="flat" cmpd="thickThin" algn="ctr">
              <a:solidFill>
                <a:srgbClr val="CC472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Контроль закупок</a:t>
              </a:r>
              <a:br>
                <a:rPr lang="ru-RU" sz="1270" kern="0" dirty="0">
                  <a:latin typeface="Arial Narrow" panose="020B0606020202030204" pitchFamily="34" charset="0"/>
                  <a:cs typeface="+mn-cs"/>
                </a:rPr>
              </a:br>
              <a:r>
                <a:rPr lang="ru-RU" sz="1270" kern="0" dirty="0">
                  <a:latin typeface="Arial Narrow" panose="020B0606020202030204" pitchFamily="34" charset="0"/>
                  <a:cs typeface="+mn-cs"/>
                </a:rPr>
                <a:t>по лимитам</a:t>
              </a:r>
            </a:p>
          </p:txBody>
        </p:sp>
        <p:sp>
          <p:nvSpPr>
            <p:cNvPr id="30" name="Блок-схема: альтернативный процесс 29">
              <a:extLst>
                <a:ext uri="{FF2B5EF4-FFF2-40B4-BE49-F238E27FC236}">
                  <a16:creationId xmlns:a16="http://schemas.microsoft.com/office/drawing/2014/main" id="{B487DB5D-6CB1-9506-8F96-F4391A82A40B}"/>
                </a:ext>
              </a:extLst>
            </p:cNvPr>
            <p:cNvSpPr/>
            <p:nvPr/>
          </p:nvSpPr>
          <p:spPr>
            <a:xfrm>
              <a:off x="326229" y="3505024"/>
              <a:ext cx="1776740" cy="709558"/>
            </a:xfrm>
            <a:prstGeom prst="flowChartAlternateProcess">
              <a:avLst/>
            </a:prstGeom>
            <a:solidFill>
              <a:srgbClr val="E9FFFF"/>
            </a:solidFill>
            <a:ln w="57150" cap="flat" cmpd="thickThin" algn="ctr">
              <a:solidFill>
                <a:schemeClr val="tx2"/>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Оценка </a:t>
              </a:r>
              <a:br>
                <a:rPr lang="ru-RU" sz="1270" kern="0" dirty="0">
                  <a:latin typeface="Arial Narrow" panose="020B0606020202030204" pitchFamily="34" charset="0"/>
                  <a:cs typeface="+mn-cs"/>
                </a:rPr>
              </a:br>
              <a:r>
                <a:rPr lang="ru-RU" sz="1270" kern="0" dirty="0">
                  <a:latin typeface="Arial Narrow" panose="020B0606020202030204" pitchFamily="34" charset="0"/>
                  <a:cs typeface="+mn-cs"/>
                </a:rPr>
                <a:t>поставщиков</a:t>
              </a:r>
            </a:p>
          </p:txBody>
        </p:sp>
        <p:sp>
          <p:nvSpPr>
            <p:cNvPr id="49" name="Блок-схема: альтернативный процесс 48">
              <a:extLst>
                <a:ext uri="{FF2B5EF4-FFF2-40B4-BE49-F238E27FC236}">
                  <a16:creationId xmlns:a16="http://schemas.microsoft.com/office/drawing/2014/main" id="{B487DB5D-6CB1-9506-8F96-F4391A82A40B}"/>
                </a:ext>
              </a:extLst>
            </p:cNvPr>
            <p:cNvSpPr/>
            <p:nvPr/>
          </p:nvSpPr>
          <p:spPr>
            <a:xfrm>
              <a:off x="326230" y="5519128"/>
              <a:ext cx="1776740" cy="709558"/>
            </a:xfrm>
            <a:prstGeom prst="flowChartAlternateProcess">
              <a:avLst/>
            </a:prstGeom>
            <a:solidFill>
              <a:schemeClr val="bg1"/>
            </a:solidFill>
            <a:ln w="57150" cap="flat" cmpd="thickThin" algn="ctr">
              <a:solidFill>
                <a:srgbClr val="CC4728"/>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latin typeface="Arial Narrow" panose="020B0606020202030204" pitchFamily="34" charset="0"/>
                  <a:cs typeface="+mn-cs"/>
                </a:rPr>
                <a:t>Интеграция с</a:t>
              </a:r>
              <a:br>
                <a:rPr lang="ru-RU" sz="1270" kern="0" dirty="0">
                  <a:latin typeface="Arial Narrow" panose="020B0606020202030204" pitchFamily="34" charset="0"/>
                  <a:cs typeface="+mn-cs"/>
                </a:rPr>
              </a:br>
              <a:r>
                <a:rPr lang="ru-RU" sz="1270" kern="0" dirty="0" err="1">
                  <a:latin typeface="Arial Narrow" panose="020B0606020202030204" pitchFamily="34" charset="0"/>
                  <a:cs typeface="+mn-cs"/>
                </a:rPr>
                <a:t>Бидзаар</a:t>
              </a:r>
              <a:r>
                <a:rPr lang="ru-RU" sz="1270" kern="0" dirty="0">
                  <a:latin typeface="Arial Narrow" panose="020B0606020202030204" pitchFamily="34" charset="0"/>
                  <a:cs typeface="+mn-cs"/>
                </a:rPr>
                <a:t>, ЕИС</a:t>
              </a:r>
            </a:p>
          </p:txBody>
        </p:sp>
      </p:grpSp>
      <p:sp>
        <p:nvSpPr>
          <p:cNvPr id="5" name="TextBox 4"/>
          <p:cNvSpPr txBox="1"/>
          <p:nvPr/>
        </p:nvSpPr>
        <p:spPr>
          <a:xfrm>
            <a:off x="377249" y="831238"/>
            <a:ext cx="1838965" cy="307777"/>
          </a:xfrm>
          <a:prstGeom prst="rect">
            <a:avLst/>
          </a:prstGeom>
          <a:noFill/>
        </p:spPr>
        <p:txBody>
          <a:bodyPr wrap="none" rtlCol="0">
            <a:spAutoFit/>
          </a:bodyPr>
          <a:lstStyle/>
          <a:p>
            <a:r>
              <a:rPr lang="ru-RU" sz="1400" dirty="0">
                <a:latin typeface="Impact" panose="020B0806030902050204" pitchFamily="34" charset="0"/>
              </a:rPr>
              <a:t>Закупочный процесс</a:t>
            </a:r>
          </a:p>
        </p:txBody>
      </p:sp>
      <p:sp>
        <p:nvSpPr>
          <p:cNvPr id="38" name="TextBox 37"/>
          <p:cNvSpPr txBox="1"/>
          <p:nvPr/>
        </p:nvSpPr>
        <p:spPr>
          <a:xfrm>
            <a:off x="9372729" y="1884817"/>
            <a:ext cx="2438488" cy="307777"/>
          </a:xfrm>
          <a:prstGeom prst="rect">
            <a:avLst/>
          </a:prstGeom>
          <a:noFill/>
        </p:spPr>
        <p:txBody>
          <a:bodyPr wrap="none" rtlCol="0">
            <a:spAutoFit/>
          </a:bodyPr>
          <a:lstStyle/>
          <a:p>
            <a:r>
              <a:rPr lang="ru-RU" sz="1400" dirty="0">
                <a:latin typeface="Impact" panose="020B0806030902050204" pitchFamily="34" charset="0"/>
              </a:rPr>
              <a:t>Вспомогательные процессы</a:t>
            </a:r>
          </a:p>
        </p:txBody>
      </p:sp>
      <p:cxnSp>
        <p:nvCxnSpPr>
          <p:cNvPr id="10" name="Прямая соединительная линия 9"/>
          <p:cNvCxnSpPr/>
          <p:nvPr/>
        </p:nvCxnSpPr>
        <p:spPr bwMode="auto">
          <a:xfrm>
            <a:off x="423950" y="1134904"/>
            <a:ext cx="8949683" cy="0"/>
          </a:xfrm>
          <a:prstGeom prst="line">
            <a:avLst/>
          </a:prstGeom>
          <a:ln/>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a:stCxn id="7" idx="2"/>
          </p:cNvCxnSpPr>
          <p:nvPr/>
        </p:nvCxnSpPr>
        <p:spPr bwMode="auto">
          <a:xfrm>
            <a:off x="9381928" y="2197273"/>
            <a:ext cx="2347322" cy="0"/>
          </a:xfrm>
          <a:prstGeom prst="line">
            <a:avLst/>
          </a:prstGeom>
          <a:ln/>
        </p:spPr>
        <p:style>
          <a:lnRef idx="1">
            <a:schemeClr val="dk1"/>
          </a:lnRef>
          <a:fillRef idx="0">
            <a:schemeClr val="dk1"/>
          </a:fillRef>
          <a:effectRef idx="0">
            <a:schemeClr val="dk1"/>
          </a:effectRef>
          <a:fontRef idx="minor">
            <a:schemeClr val="tx1"/>
          </a:fontRef>
        </p:style>
      </p:cxnSp>
      <p:pic>
        <p:nvPicPr>
          <p:cNvPr id="45"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7525" y="3726062"/>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761" y="4722861"/>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760" y="5731802"/>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5616" y="3730733"/>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1882" y="4722861"/>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2783" y="2701500"/>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8175" y="2725973"/>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1882" y="5746548"/>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4492" y="2686765"/>
            <a:ext cx="280417" cy="2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6931"/>
      </p:ext>
    </p:extLst>
  </p:cSld>
  <p:clrMapOvr>
    <a:masterClrMapping/>
  </p:clrMapOvr>
  <mc:AlternateContent xmlns:mc="http://schemas.openxmlformats.org/markup-compatibility/2006" xmlns:p14="http://schemas.microsoft.com/office/powerpoint/2010/main">
    <mc:Choice Requires="p14">
      <p:transition spd="slow" p14:dur="2000" advTm="62743"/>
    </mc:Choice>
    <mc:Fallback xmlns="">
      <p:transition spd="slow" advTm="62743"/>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Выполнение замены на унификаты</a:t>
            </a:r>
          </a:p>
        </p:txBody>
      </p:sp>
      <p:sp>
        <p:nvSpPr>
          <p:cNvPr id="9" name="Прямоугольник 8"/>
          <p:cNvSpPr/>
          <p:nvPr/>
        </p:nvSpPr>
        <p:spPr>
          <a:xfrm>
            <a:off x="787915" y="3185100"/>
            <a:ext cx="10760784" cy="954107"/>
          </a:xfrm>
          <a:prstGeom prst="rect">
            <a:avLst/>
          </a:prstGeom>
        </p:spPr>
        <p:txBody>
          <a:bodyPr wrap="square">
            <a:spAutoFit/>
          </a:bodyPr>
          <a:lstStyle/>
          <a:p>
            <a:pPr>
              <a:spcBef>
                <a:spcPts val="600"/>
              </a:spcBef>
              <a:spcAft>
                <a:spcPts val="600"/>
              </a:spcAft>
            </a:pPr>
            <a:r>
              <a:rPr lang="ru-RU" sz="1400" dirty="0">
                <a:latin typeface="Arial Narrow" panose="020B0606020202030204" pitchFamily="34" charset="0"/>
                <a:ea typeface="Times New Roman" panose="02020603050405020304" pitchFamily="18" charset="0"/>
              </a:rPr>
              <a:t>Замена на унификаты не имеет точной настройки, замена выполняется по команде «Выполнить замену на унификаты»</a:t>
            </a:r>
            <a:br>
              <a:rPr lang="ru-RU" sz="1400" dirty="0">
                <a:latin typeface="Arial Narrow" panose="020B0606020202030204" pitchFamily="34" charset="0"/>
                <a:ea typeface="Times New Roman" panose="02020603050405020304" pitchFamily="18" charset="0"/>
              </a:rPr>
            </a:br>
            <a:r>
              <a:rPr lang="ru-RU" sz="1400" dirty="0">
                <a:latin typeface="Arial Narrow" panose="020B0606020202030204" pitchFamily="34" charset="0"/>
                <a:ea typeface="Times New Roman" panose="02020603050405020304" pitchFamily="18" charset="0"/>
              </a:rPr>
              <a:t>Для отмены действия до записи выделите одну или несколько позиций и нажмите «Отменить действие»</a:t>
            </a:r>
            <a:br>
              <a:rPr lang="ru-RU" sz="1400" dirty="0">
                <a:latin typeface="Arial Narrow" panose="020B0606020202030204" pitchFamily="34" charset="0"/>
                <a:ea typeface="Times New Roman" panose="02020603050405020304" pitchFamily="18" charset="0"/>
              </a:rPr>
            </a:br>
            <a:r>
              <a:rPr lang="ru-RU" sz="1400" dirty="0">
                <a:latin typeface="Arial Narrow" panose="020B0606020202030204" pitchFamily="34" charset="0"/>
                <a:ea typeface="Times New Roman" panose="02020603050405020304" pitchFamily="18" charset="0"/>
              </a:rPr>
              <a:t>Для применения корректировки (замены) требуется нажать «Записать», сформированные документы корректировки доступны по гиперссылке</a:t>
            </a:r>
            <a:br>
              <a:rPr lang="ru-RU" sz="1400" dirty="0">
                <a:latin typeface="Arial Narrow" panose="020B0606020202030204" pitchFamily="34" charset="0"/>
                <a:ea typeface="Times New Roman" panose="02020603050405020304" pitchFamily="18" charset="0"/>
              </a:rPr>
            </a:br>
            <a:r>
              <a:rPr lang="ru-RU" sz="1400" dirty="0">
                <a:latin typeface="Arial Narrow" panose="020B0606020202030204" pitchFamily="34" charset="0"/>
                <a:ea typeface="Times New Roman" panose="02020603050405020304" pitchFamily="18" charset="0"/>
              </a:rPr>
              <a:t>Если флажок «</a:t>
            </a:r>
            <a:r>
              <a:rPr lang="ru-RU" sz="1400" dirty="0">
                <a:latin typeface="Arial Narrow" panose="020B0606020202030204" pitchFamily="34" charset="0"/>
              </a:rPr>
              <a:t>Инициатор подтверждает замену на унификаты и аналоги</a:t>
            </a:r>
            <a:r>
              <a:rPr lang="ru-RU" sz="1400" dirty="0">
                <a:latin typeface="Arial Narrow" panose="020B0606020202030204" pitchFamily="34" charset="0"/>
                <a:ea typeface="Times New Roman" panose="02020603050405020304" pitchFamily="18" charset="0"/>
              </a:rPr>
              <a:t>» выключен процесс завершается. </a:t>
            </a:r>
          </a:p>
        </p:txBody>
      </p:sp>
      <p:pic>
        <p:nvPicPr>
          <p:cNvPr id="10" name="Рисунок 9"/>
          <p:cNvPicPr>
            <a:picLocks noChangeAspect="1"/>
          </p:cNvPicPr>
          <p:nvPr/>
        </p:nvPicPr>
        <p:blipFill>
          <a:blip r:embed="rId3"/>
          <a:stretch>
            <a:fillRect/>
          </a:stretch>
        </p:blipFill>
        <p:spPr>
          <a:xfrm>
            <a:off x="817663" y="764704"/>
            <a:ext cx="10767747" cy="2405628"/>
          </a:xfrm>
          <a:prstGeom prst="rect">
            <a:avLst/>
          </a:prstGeom>
        </p:spPr>
      </p:pic>
      <p:sp>
        <p:nvSpPr>
          <p:cNvPr id="12" name="Овал 11"/>
          <p:cNvSpPr/>
          <p:nvPr/>
        </p:nvSpPr>
        <p:spPr>
          <a:xfrm>
            <a:off x="263352" y="2010162"/>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1</a:t>
            </a:r>
          </a:p>
        </p:txBody>
      </p:sp>
      <p:pic>
        <p:nvPicPr>
          <p:cNvPr id="2" name="Рисунок 1"/>
          <p:cNvPicPr>
            <a:picLocks noChangeAspect="1"/>
          </p:cNvPicPr>
          <p:nvPr/>
        </p:nvPicPr>
        <p:blipFill>
          <a:blip r:embed="rId4"/>
          <a:stretch>
            <a:fillRect/>
          </a:stretch>
        </p:blipFill>
        <p:spPr>
          <a:xfrm>
            <a:off x="817663" y="4180825"/>
            <a:ext cx="10708685" cy="2632551"/>
          </a:xfrm>
          <a:prstGeom prst="rect">
            <a:avLst/>
          </a:prstGeom>
        </p:spPr>
      </p:pic>
      <p:sp>
        <p:nvSpPr>
          <p:cNvPr id="14" name="Овал 13"/>
          <p:cNvSpPr/>
          <p:nvPr/>
        </p:nvSpPr>
        <p:spPr>
          <a:xfrm>
            <a:off x="263352" y="5278408"/>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2</a:t>
            </a:r>
          </a:p>
        </p:txBody>
      </p:sp>
    </p:spTree>
    <p:extLst>
      <p:ext uri="{BB962C8B-B14F-4D97-AF65-F5344CB8AC3E}">
        <p14:creationId xmlns:p14="http://schemas.microsoft.com/office/powerpoint/2010/main" val="2939462219"/>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Выполнение замены на унификаты</a:t>
            </a:r>
          </a:p>
        </p:txBody>
      </p:sp>
      <p:pic>
        <p:nvPicPr>
          <p:cNvPr id="7" name="Рисунок 6"/>
          <p:cNvPicPr>
            <a:picLocks noChangeAspect="1"/>
          </p:cNvPicPr>
          <p:nvPr/>
        </p:nvPicPr>
        <p:blipFill>
          <a:blip r:embed="rId3"/>
          <a:stretch>
            <a:fillRect/>
          </a:stretch>
        </p:blipFill>
        <p:spPr>
          <a:xfrm>
            <a:off x="583187" y="988489"/>
            <a:ext cx="11170240" cy="5256584"/>
          </a:xfrm>
          <a:prstGeom prst="rect">
            <a:avLst/>
          </a:prstGeom>
        </p:spPr>
      </p:pic>
      <p:sp>
        <p:nvSpPr>
          <p:cNvPr id="15" name="Овал 14"/>
          <p:cNvSpPr/>
          <p:nvPr/>
        </p:nvSpPr>
        <p:spPr>
          <a:xfrm>
            <a:off x="119336" y="3206285"/>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3</a:t>
            </a:r>
          </a:p>
        </p:txBody>
      </p:sp>
    </p:spTree>
    <p:extLst>
      <p:ext uri="{BB962C8B-B14F-4D97-AF65-F5344CB8AC3E}">
        <p14:creationId xmlns:p14="http://schemas.microsoft.com/office/powerpoint/2010/main" val="1984611969"/>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Регистрация и подбор аналогов</a:t>
            </a:r>
          </a:p>
        </p:txBody>
      </p:sp>
      <p:sp>
        <p:nvSpPr>
          <p:cNvPr id="12" name="Овал 11"/>
          <p:cNvSpPr/>
          <p:nvPr/>
        </p:nvSpPr>
        <p:spPr>
          <a:xfrm>
            <a:off x="412774" y="1916832"/>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1</a:t>
            </a:r>
          </a:p>
        </p:txBody>
      </p:sp>
      <p:sp>
        <p:nvSpPr>
          <p:cNvPr id="14" name="Овал 13"/>
          <p:cNvSpPr/>
          <p:nvPr/>
        </p:nvSpPr>
        <p:spPr>
          <a:xfrm>
            <a:off x="412774" y="5013176"/>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2</a:t>
            </a:r>
          </a:p>
        </p:txBody>
      </p:sp>
      <p:pic>
        <p:nvPicPr>
          <p:cNvPr id="3" name="Рисунок 2"/>
          <p:cNvPicPr>
            <a:picLocks noChangeAspect="1"/>
          </p:cNvPicPr>
          <p:nvPr/>
        </p:nvPicPr>
        <p:blipFill>
          <a:blip r:embed="rId3"/>
          <a:stretch>
            <a:fillRect/>
          </a:stretch>
        </p:blipFill>
        <p:spPr>
          <a:xfrm>
            <a:off x="1063282" y="914212"/>
            <a:ext cx="7387916" cy="3405668"/>
          </a:xfrm>
          <a:prstGeom prst="rect">
            <a:avLst/>
          </a:prstGeom>
        </p:spPr>
      </p:pic>
      <p:pic>
        <p:nvPicPr>
          <p:cNvPr id="4" name="Рисунок 3"/>
          <p:cNvPicPr>
            <a:picLocks noChangeAspect="1"/>
          </p:cNvPicPr>
          <p:nvPr/>
        </p:nvPicPr>
        <p:blipFill>
          <a:blip r:embed="rId4"/>
          <a:stretch>
            <a:fillRect/>
          </a:stretch>
        </p:blipFill>
        <p:spPr>
          <a:xfrm>
            <a:off x="1058312" y="4476587"/>
            <a:ext cx="4966219" cy="1645568"/>
          </a:xfrm>
          <a:prstGeom prst="rect">
            <a:avLst/>
          </a:prstGeom>
        </p:spPr>
      </p:pic>
    </p:spTree>
    <p:extLst>
      <p:ext uri="{BB962C8B-B14F-4D97-AF65-F5344CB8AC3E}">
        <p14:creationId xmlns:p14="http://schemas.microsoft.com/office/powerpoint/2010/main" val="4221685398"/>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Выполнение замены на аналоги</a:t>
            </a:r>
          </a:p>
        </p:txBody>
      </p:sp>
      <p:sp>
        <p:nvSpPr>
          <p:cNvPr id="12" name="Овал 11"/>
          <p:cNvSpPr/>
          <p:nvPr/>
        </p:nvSpPr>
        <p:spPr>
          <a:xfrm>
            <a:off x="263352" y="2010162"/>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3</a:t>
            </a:r>
          </a:p>
        </p:txBody>
      </p:sp>
      <p:sp>
        <p:nvSpPr>
          <p:cNvPr id="14" name="Овал 13"/>
          <p:cNvSpPr/>
          <p:nvPr/>
        </p:nvSpPr>
        <p:spPr>
          <a:xfrm>
            <a:off x="263352" y="3649268"/>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4</a:t>
            </a:r>
          </a:p>
        </p:txBody>
      </p:sp>
      <p:pic>
        <p:nvPicPr>
          <p:cNvPr id="4" name="Рисунок 3"/>
          <p:cNvPicPr>
            <a:picLocks noChangeAspect="1"/>
          </p:cNvPicPr>
          <p:nvPr/>
        </p:nvPicPr>
        <p:blipFill>
          <a:blip r:embed="rId3"/>
          <a:stretch>
            <a:fillRect/>
          </a:stretch>
        </p:blipFill>
        <p:spPr>
          <a:xfrm>
            <a:off x="822845" y="764704"/>
            <a:ext cx="10850380" cy="1777162"/>
          </a:xfrm>
          <a:prstGeom prst="rect">
            <a:avLst/>
          </a:prstGeom>
        </p:spPr>
      </p:pic>
      <p:pic>
        <p:nvPicPr>
          <p:cNvPr id="5" name="Рисунок 4"/>
          <p:cNvPicPr>
            <a:picLocks noChangeAspect="1"/>
          </p:cNvPicPr>
          <p:nvPr/>
        </p:nvPicPr>
        <p:blipFill>
          <a:blip r:embed="rId4"/>
          <a:stretch>
            <a:fillRect/>
          </a:stretch>
        </p:blipFill>
        <p:spPr>
          <a:xfrm>
            <a:off x="822845" y="2636912"/>
            <a:ext cx="10850380" cy="2039396"/>
          </a:xfrm>
          <a:prstGeom prst="rect">
            <a:avLst/>
          </a:prstGeom>
        </p:spPr>
      </p:pic>
      <p:pic>
        <p:nvPicPr>
          <p:cNvPr id="6" name="Рисунок 5"/>
          <p:cNvPicPr>
            <a:picLocks noChangeAspect="1"/>
          </p:cNvPicPr>
          <p:nvPr/>
        </p:nvPicPr>
        <p:blipFill>
          <a:blip r:embed="rId5"/>
          <a:stretch>
            <a:fillRect/>
          </a:stretch>
        </p:blipFill>
        <p:spPr>
          <a:xfrm>
            <a:off x="822844" y="4797152"/>
            <a:ext cx="10850381" cy="2050161"/>
          </a:xfrm>
          <a:prstGeom prst="rect">
            <a:avLst/>
          </a:prstGeom>
        </p:spPr>
      </p:pic>
      <p:sp>
        <p:nvSpPr>
          <p:cNvPr id="13" name="Овал 12"/>
          <p:cNvSpPr/>
          <p:nvPr/>
        </p:nvSpPr>
        <p:spPr>
          <a:xfrm>
            <a:off x="263352" y="5517232"/>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5</a:t>
            </a:r>
          </a:p>
        </p:txBody>
      </p:sp>
      <p:sp>
        <p:nvSpPr>
          <p:cNvPr id="7" name="Прямоугольник 6"/>
          <p:cNvSpPr/>
          <p:nvPr/>
        </p:nvSpPr>
        <p:spPr>
          <a:xfrm>
            <a:off x="2800884" y="5477736"/>
            <a:ext cx="648072" cy="216024"/>
          </a:xfrm>
          <a:prstGeom prst="rect">
            <a:avLst/>
          </a:prstGeom>
          <a:noFill/>
          <a:ln w="28575">
            <a:solidFill>
              <a:srgbClr val="F72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367808" y="5411861"/>
            <a:ext cx="5990871" cy="307777"/>
          </a:xfrm>
          <a:prstGeom prst="rect">
            <a:avLst/>
          </a:prstGeom>
          <a:noFill/>
        </p:spPr>
        <p:txBody>
          <a:bodyPr wrap="none" rtlCol="0">
            <a:spAutoFit/>
          </a:bodyPr>
          <a:lstStyle/>
          <a:p>
            <a:r>
              <a:rPr lang="ru-RU" sz="1400" dirty="0">
                <a:solidFill>
                  <a:srgbClr val="FF0000"/>
                </a:solidFill>
              </a:rPr>
              <a:t>Выполнить действие и обязательно подтвердить кнопкой «Записать»</a:t>
            </a:r>
          </a:p>
        </p:txBody>
      </p:sp>
    </p:spTree>
    <p:extLst>
      <p:ext uri="{BB962C8B-B14F-4D97-AF65-F5344CB8AC3E}">
        <p14:creationId xmlns:p14="http://schemas.microsoft.com/office/powerpoint/2010/main" val="3965142806"/>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911424" y="4218687"/>
            <a:ext cx="6779288" cy="1817128"/>
          </a:xfrm>
          <a:prstGeom prst="rect">
            <a:avLst/>
          </a:prstGeom>
        </p:spPr>
      </p:pic>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Экспертиза потребности к обеспечению. </a:t>
            </a:r>
            <a:br>
              <a:rPr lang="ru-RU" altLang="ru-RU" sz="2000" dirty="0">
                <a:latin typeface="Arial Narrow" panose="020B0606020202030204" pitchFamily="34" charset="0"/>
                <a:cs typeface="Arial" panose="020B0604020202020204" pitchFamily="34" charset="0"/>
              </a:rPr>
            </a:br>
            <a:r>
              <a:rPr lang="ru-RU" altLang="ru-RU" sz="2000" dirty="0">
                <a:latin typeface="Arial Narrow" panose="020B0606020202030204" pitchFamily="34" charset="0"/>
                <a:cs typeface="Arial" panose="020B0604020202020204" pitchFamily="34" charset="0"/>
              </a:rPr>
              <a:t>Корректировка потребности</a:t>
            </a:r>
          </a:p>
        </p:txBody>
      </p:sp>
      <p:pic>
        <p:nvPicPr>
          <p:cNvPr id="2" name="Рисунок 1"/>
          <p:cNvPicPr>
            <a:picLocks noChangeAspect="1"/>
          </p:cNvPicPr>
          <p:nvPr/>
        </p:nvPicPr>
        <p:blipFill>
          <a:blip r:embed="rId4"/>
          <a:stretch>
            <a:fillRect/>
          </a:stretch>
        </p:blipFill>
        <p:spPr>
          <a:xfrm>
            <a:off x="407367" y="908720"/>
            <a:ext cx="5472608" cy="2446948"/>
          </a:xfrm>
          <a:prstGeom prst="rect">
            <a:avLst/>
          </a:prstGeom>
        </p:spPr>
      </p:pic>
      <p:pic>
        <p:nvPicPr>
          <p:cNvPr id="3" name="Рисунок 2"/>
          <p:cNvPicPr>
            <a:picLocks noChangeAspect="1"/>
          </p:cNvPicPr>
          <p:nvPr/>
        </p:nvPicPr>
        <p:blipFill>
          <a:blip r:embed="rId5"/>
          <a:stretch>
            <a:fillRect/>
          </a:stretch>
        </p:blipFill>
        <p:spPr>
          <a:xfrm>
            <a:off x="553241" y="3011492"/>
            <a:ext cx="11230131" cy="1944216"/>
          </a:xfrm>
          <a:prstGeom prst="rect">
            <a:avLst/>
          </a:prstGeom>
        </p:spPr>
      </p:pic>
      <p:sp>
        <p:nvSpPr>
          <p:cNvPr id="15" name="Прямоугольник 14"/>
          <p:cNvSpPr/>
          <p:nvPr/>
        </p:nvSpPr>
        <p:spPr>
          <a:xfrm>
            <a:off x="6312024" y="1554604"/>
            <a:ext cx="4876037" cy="1538883"/>
          </a:xfrm>
          <a:prstGeom prst="rect">
            <a:avLst/>
          </a:prstGeom>
        </p:spPr>
        <p:txBody>
          <a:bodyPr wrap="square">
            <a:spAutoFit/>
          </a:bodyPr>
          <a:lstStyle/>
          <a:p>
            <a:pPr>
              <a:spcBef>
                <a:spcPts val="600"/>
              </a:spcBef>
              <a:spcAft>
                <a:spcPts val="600"/>
              </a:spcAft>
            </a:pPr>
            <a:r>
              <a:rPr lang="ru-RU" sz="1400" dirty="0">
                <a:latin typeface="Arial Narrow" panose="020B0606020202030204" pitchFamily="34" charset="0"/>
                <a:ea typeface="Times New Roman" panose="02020603050405020304" pitchFamily="18" charset="0"/>
              </a:rPr>
              <a:t>Корректировка может как высвобождать потребности и лимиты, так и требовать добавления лимитов.  </a:t>
            </a:r>
          </a:p>
          <a:p>
            <a:pPr>
              <a:spcBef>
                <a:spcPts val="600"/>
              </a:spcBef>
              <a:spcAft>
                <a:spcPts val="600"/>
              </a:spcAft>
            </a:pPr>
            <a:r>
              <a:rPr lang="ru-RU" sz="1400" dirty="0">
                <a:latin typeface="Arial Narrow" panose="020B0606020202030204" pitchFamily="34" charset="0"/>
                <a:ea typeface="Times New Roman" panose="02020603050405020304" pitchFamily="18" charset="0"/>
              </a:rPr>
              <a:t>Если контроль лимитов по документу нарушен требуется ввести корректировку планов и лимитов или заявку на корректировку лимитов. После положительного решения вопроса с лимитами можно проводить корректировку потребности.</a:t>
            </a:r>
          </a:p>
        </p:txBody>
      </p:sp>
    </p:spTree>
    <p:extLst>
      <p:ext uri="{BB962C8B-B14F-4D97-AF65-F5344CB8AC3E}">
        <p14:creationId xmlns:p14="http://schemas.microsoft.com/office/powerpoint/2010/main" val="1435239476"/>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2220220" y="1844824"/>
            <a:ext cx="7868564" cy="874085"/>
          </a:xfrm>
          <a:prstGeom prst="rect">
            <a:avLst/>
          </a:prstGeom>
          <a:noFill/>
        </p:spPr>
        <p:txBody>
          <a:bodyPr wrap="none" rtlCol="0">
            <a:spAutoFit/>
          </a:bodyPr>
          <a:lstStyle/>
          <a:p>
            <a:pPr algn="ctr" defTabSz="967710"/>
            <a:r>
              <a:rPr lang="ru-RU" altLang="ru-RU" sz="5080" dirty="0">
                <a:solidFill>
                  <a:prstClr val="black"/>
                </a:solidFill>
              </a:rPr>
              <a:t>Помощник планирования</a:t>
            </a:r>
            <a:endParaRPr lang="ru-RU" sz="5080" dirty="0">
              <a:solidFill>
                <a:prstClr val="black"/>
              </a:solidFill>
              <a:cs typeface="+mn-cs"/>
            </a:endParaRPr>
          </a:p>
        </p:txBody>
      </p:sp>
      <p:grpSp>
        <p:nvGrpSpPr>
          <p:cNvPr id="4" name="Группа 3"/>
          <p:cNvGrpSpPr/>
          <p:nvPr/>
        </p:nvGrpSpPr>
        <p:grpSpPr>
          <a:xfrm>
            <a:off x="1447480" y="3149363"/>
            <a:ext cx="9509345" cy="2242152"/>
            <a:chOff x="1447480" y="3581411"/>
            <a:chExt cx="9509345" cy="2242152"/>
          </a:xfrm>
        </p:grpSpPr>
        <p:sp>
          <p:nvSpPr>
            <p:cNvPr id="11" name="TextBox 10">
              <a:extLst>
                <a:ext uri="{FF2B5EF4-FFF2-40B4-BE49-F238E27FC236}">
                  <a16:creationId xmlns:a16="http://schemas.microsoft.com/office/drawing/2014/main" id="{3F86BEFB-CD63-99AB-2023-C5F4E15D1760}"/>
                </a:ext>
              </a:extLst>
            </p:cNvPr>
            <p:cNvSpPr txBox="1"/>
            <p:nvPr/>
          </p:nvSpPr>
          <p:spPr>
            <a:xfrm>
              <a:off x="1447480" y="3581411"/>
              <a:ext cx="9509345" cy="2242152"/>
            </a:xfrm>
            <a:prstGeom prst="rect">
              <a:avLst/>
            </a:prstGeom>
            <a:noFill/>
          </p:spPr>
          <p:txBody>
            <a:bodyPr wrap="square" rtlCol="0">
              <a:spAutoFit/>
            </a:bodyPr>
            <a:lstStyle/>
            <a:p>
              <a:pPr defTabSz="967710" eaLnBrk="1" fontAlgn="auto" hangingPunct="1">
                <a:spcBef>
                  <a:spcPts val="0"/>
                </a:spcBef>
                <a:spcAft>
                  <a:spcPts val="0"/>
                </a:spcAft>
                <a:defRPr/>
              </a:pPr>
              <a:r>
                <a:rPr lang="ru-RU" sz="1270" kern="0" dirty="0">
                  <a:solidFill>
                    <a:prstClr val="black"/>
                  </a:solidFill>
                  <a:latin typeface="Arial Narrow" panose="020B0606020202030204" pitchFamily="34" charset="0"/>
                </a:rPr>
                <a:t>Работает с плановой и внеплановой потребностью. Плановая – зарегистрированная корпоративными планами закупок, Внеплановая – зарегистрированная заявками на закупку. Для начала работы установите период отбора потребности, задайте ограничивающие отборы и нажмите кнопку Обновить.       Верхняя таблица заполнится данными планов и заявок. Если организация ведет деление номенклатуры по категорийным менеджерам, то пользователь являющимся категорийным менеджером увидит только номенклатуру по своей категории (Матрица ответственности категорийных менеджеров). Пользователь не являющийся категорийным менеджером увидит всю номенклатуру по которой не назначен </a:t>
              </a:r>
              <a:r>
                <a:rPr lang="ru-RU" sz="1270" kern="0" dirty="0" err="1">
                  <a:solidFill>
                    <a:prstClr val="black"/>
                  </a:solidFill>
                  <a:latin typeface="Arial Narrow" panose="020B0606020202030204" pitchFamily="34" charset="0"/>
                </a:rPr>
                <a:t>категорийный</a:t>
              </a:r>
              <a:r>
                <a:rPr lang="ru-RU" sz="1270" kern="0" dirty="0">
                  <a:solidFill>
                    <a:prstClr val="black"/>
                  </a:solidFill>
                  <a:latin typeface="Arial Narrow" panose="020B0606020202030204" pitchFamily="34" charset="0"/>
                </a:rPr>
                <a:t> менеджер. Установка флажка в верхней таблице автоматически переносит номенклатуру в нижнюю результирующую таблицу с авто-группировкой заданной по умолчанию (Организация, Способ закупки, Валюта, Организатор закупки). Пользователь может применить уточняющие отборы перегруппировав потребность по категориям закупок, датам поставки,  местам поставки, проектам, условиям оплат). Допускается ручное перетаскивание номенклатур в уже имеющиеся группы для точного </a:t>
              </a:r>
              <a:r>
                <a:rPr lang="ru-RU" sz="1270" kern="0" dirty="0" err="1">
                  <a:solidFill>
                    <a:prstClr val="black"/>
                  </a:solidFill>
                  <a:latin typeface="Arial Narrow" panose="020B0606020202030204" pitchFamily="34" charset="0"/>
                </a:rPr>
                <a:t>лотирования</a:t>
              </a:r>
              <a:r>
                <a:rPr lang="ru-RU" sz="1270" kern="0" dirty="0">
                  <a:solidFill>
                    <a:prstClr val="black"/>
                  </a:solidFill>
                  <a:latin typeface="Arial Narrow" panose="020B0606020202030204" pitchFamily="34" charset="0"/>
                </a:rPr>
                <a:t> потребности. Результирующим документом может являться для 223-ФЗ строки планов закупок, а для коммерческих закупок  закупочные процедуры или ЗКП (запросы коммерческих предложений, упрощенный вид закупки). Для создания результирующих документов установите флажок на группирующих позициях и нажмите кнопку Сформировать документы. </a:t>
              </a:r>
              <a:endParaRPr lang="ru-RU" sz="1270" kern="0" dirty="0">
                <a:solidFill>
                  <a:prstClr val="black"/>
                </a:solidFill>
                <a:latin typeface="Arial Narrow" panose="020B0606020202030204" pitchFamily="34" charset="0"/>
              </a:endParaRPr>
            </a:p>
          </p:txBody>
        </p:sp>
        <p:pic>
          <p:nvPicPr>
            <p:cNvPr id="2" name="Рисунок 1"/>
            <p:cNvPicPr>
              <a:picLocks noChangeAspect="1"/>
            </p:cNvPicPr>
            <p:nvPr/>
          </p:nvPicPr>
          <p:blipFill>
            <a:blip r:embed="rId2"/>
            <a:stretch>
              <a:fillRect/>
            </a:stretch>
          </p:blipFill>
          <p:spPr>
            <a:xfrm>
              <a:off x="2567608" y="3966107"/>
              <a:ext cx="312447" cy="282211"/>
            </a:xfrm>
            <a:prstGeom prst="rect">
              <a:avLst/>
            </a:prstGeom>
          </p:spPr>
        </p:pic>
      </p:grpSp>
    </p:spTree>
    <p:extLst>
      <p:ext uri="{BB962C8B-B14F-4D97-AF65-F5344CB8AC3E}">
        <p14:creationId xmlns:p14="http://schemas.microsoft.com/office/powerpoint/2010/main" val="2541831988"/>
      </p:ext>
    </p:extLst>
  </p:cSld>
  <p:clrMapOvr>
    <a:masterClrMapping/>
  </p:clrMapOvr>
  <p:transition spd="slow" advTm="3924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71734" y="1425932"/>
            <a:ext cx="11048532" cy="5432304"/>
          </a:xfrm>
          <a:prstGeom prst="rect">
            <a:avLst/>
          </a:prstGeom>
        </p:spPr>
      </p:pic>
      <p:sp>
        <p:nvSpPr>
          <p:cNvPr id="14" name="Скругленная прямоугольная выноска 13"/>
          <p:cNvSpPr/>
          <p:nvPr/>
        </p:nvSpPr>
        <p:spPr>
          <a:xfrm>
            <a:off x="456812" y="740887"/>
            <a:ext cx="2549538" cy="559602"/>
          </a:xfrm>
          <a:prstGeom prst="wedgeRoundRectCallout">
            <a:avLst>
              <a:gd name="adj1" fmla="val -35059"/>
              <a:gd name="adj2" fmla="val 154571"/>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Делит потребность коммерческих организаций и государственных 223-ФЗ (влияет на отбор списка организаций)</a:t>
            </a:r>
            <a:endParaRPr lang="ru-RU" sz="1058" dirty="0">
              <a:solidFill>
                <a:prstClr val="black"/>
              </a:solidFill>
              <a:latin typeface="Calibri Light" panose="020F0302020204030204"/>
            </a:endParaRPr>
          </a:p>
        </p:txBody>
      </p:sp>
      <p:sp>
        <p:nvSpPr>
          <p:cNvPr id="15" name="Скругленная прямоугольная выноска 14"/>
          <p:cNvSpPr/>
          <p:nvPr/>
        </p:nvSpPr>
        <p:spPr>
          <a:xfrm>
            <a:off x="4495690" y="740887"/>
            <a:ext cx="2362362" cy="829384"/>
          </a:xfrm>
          <a:prstGeom prst="wedgeRoundRectCallout">
            <a:avLst>
              <a:gd name="adj1" fmla="val 13466"/>
              <a:gd name="adj2" fmla="val 79363"/>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Год проведения закупочных процедур. Если закупочные процедуры попадают на конец года, то сначала нужно спланировать 2026 год, потом 2027г</a:t>
            </a:r>
            <a:endParaRPr lang="ru-RU" sz="1058" dirty="0">
              <a:solidFill>
                <a:prstClr val="black"/>
              </a:solidFill>
              <a:latin typeface="Calibri Light" panose="020F0302020204030204"/>
            </a:endParaRPr>
          </a:p>
        </p:txBody>
      </p:sp>
      <p:sp>
        <p:nvSpPr>
          <p:cNvPr id="17" name="Скругленная прямоугольная выноска 16"/>
          <p:cNvSpPr/>
          <p:nvPr/>
        </p:nvSpPr>
        <p:spPr>
          <a:xfrm>
            <a:off x="6998339" y="740886"/>
            <a:ext cx="3170455" cy="1240214"/>
          </a:xfrm>
          <a:prstGeom prst="wedgeRoundRectCallout">
            <a:avLst>
              <a:gd name="adj1" fmla="val -17347"/>
              <a:gd name="adj2" fmla="val 46322"/>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Если организация делит номенклатуру по категориям закупок, то помощник отображает  данные доступные пользователю (</a:t>
            </a:r>
            <a:r>
              <a:rPr lang="ru-RU" sz="1058" dirty="0" err="1">
                <a:solidFill>
                  <a:prstClr val="black"/>
                </a:solidFill>
                <a:latin typeface="Calibri Light" panose="020F0302020204030204"/>
              </a:rPr>
              <a:t>категорийному</a:t>
            </a:r>
            <a:r>
              <a:rPr lang="ru-RU" sz="1058" dirty="0">
                <a:solidFill>
                  <a:prstClr val="black"/>
                </a:solidFill>
                <a:latin typeface="Calibri Light" panose="020F0302020204030204"/>
              </a:rPr>
              <a:t> менеджеру) согласно настройке матрицы категорийных менеджеров. Пользователь, не являющийся категорийным менеджером видит  номенклатуру где не назначен менеджер</a:t>
            </a:r>
            <a:endParaRPr lang="ru-RU" sz="1058" dirty="0">
              <a:solidFill>
                <a:prstClr val="black"/>
              </a:solidFill>
              <a:latin typeface="Calibri Light" panose="020F0302020204030204"/>
            </a:endParaRPr>
          </a:p>
        </p:txBody>
      </p:sp>
      <p:sp>
        <p:nvSpPr>
          <p:cNvPr id="18" name="Скругленная прямоугольная выноска 17"/>
          <p:cNvSpPr/>
          <p:nvPr/>
        </p:nvSpPr>
        <p:spPr>
          <a:xfrm>
            <a:off x="10592109" y="3962437"/>
            <a:ext cx="1447900" cy="829384"/>
          </a:xfrm>
          <a:prstGeom prst="wedgeRoundRectCallout">
            <a:avLst>
              <a:gd name="adj1" fmla="val -40948"/>
              <a:gd name="adj2" fmla="val 97949"/>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Дополнительные группировки для автоматического </a:t>
            </a:r>
            <a:r>
              <a:rPr lang="ru-RU" sz="1058" dirty="0" err="1">
                <a:solidFill>
                  <a:prstClr val="black"/>
                </a:solidFill>
                <a:latin typeface="Calibri Light" panose="020F0302020204030204"/>
              </a:rPr>
              <a:t>лотирования</a:t>
            </a:r>
            <a:endParaRPr lang="ru-RU" sz="1058" dirty="0">
              <a:solidFill>
                <a:prstClr val="black"/>
              </a:solidFill>
              <a:latin typeface="Calibri Light" panose="020F0302020204030204"/>
            </a:endParaRPr>
          </a:p>
        </p:txBody>
      </p:sp>
      <p:sp>
        <p:nvSpPr>
          <p:cNvPr id="19" name="Скругленная прямоугольная выноска 18"/>
          <p:cNvSpPr/>
          <p:nvPr/>
        </p:nvSpPr>
        <p:spPr>
          <a:xfrm>
            <a:off x="3186905" y="740887"/>
            <a:ext cx="1169671" cy="902583"/>
          </a:xfrm>
          <a:prstGeom prst="wedgeRoundRectCallout">
            <a:avLst>
              <a:gd name="adj1" fmla="val -87922"/>
              <a:gd name="adj2" fmla="val 75903"/>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Результатом </a:t>
            </a:r>
            <a:r>
              <a:rPr lang="ru-RU" sz="1058" dirty="0" err="1">
                <a:solidFill>
                  <a:prstClr val="black"/>
                </a:solidFill>
                <a:latin typeface="Calibri Light" panose="020F0302020204030204"/>
              </a:rPr>
              <a:t>лотирования</a:t>
            </a:r>
            <a:r>
              <a:rPr lang="ru-RU" sz="1058" dirty="0">
                <a:solidFill>
                  <a:prstClr val="black"/>
                </a:solidFill>
                <a:latin typeface="Calibri Light" panose="020F0302020204030204"/>
              </a:rPr>
              <a:t> могут быть ЗКП или Закупочная процедура</a:t>
            </a:r>
            <a:endParaRPr lang="ru-RU" sz="1058" dirty="0">
              <a:solidFill>
                <a:prstClr val="black"/>
              </a:solidFill>
              <a:latin typeface="Calibri Light" panose="020F0302020204030204"/>
            </a:endParaRPr>
          </a:p>
        </p:txBody>
      </p:sp>
      <p:sp>
        <p:nvSpPr>
          <p:cNvPr id="20" name="Скругленная прямоугольная выноска 19"/>
          <p:cNvSpPr/>
          <p:nvPr/>
        </p:nvSpPr>
        <p:spPr>
          <a:xfrm>
            <a:off x="4934041" y="3921221"/>
            <a:ext cx="1327530" cy="304821"/>
          </a:xfrm>
          <a:prstGeom prst="wedgeRoundRectCallout">
            <a:avLst>
              <a:gd name="adj1" fmla="val -78246"/>
              <a:gd name="adj2" fmla="val 61856"/>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Тонкие настройки</a:t>
            </a:r>
            <a:endParaRPr lang="ru-RU" sz="1058" dirty="0">
              <a:solidFill>
                <a:prstClr val="black"/>
              </a:solidFill>
              <a:latin typeface="Calibri Light" panose="020F0302020204030204"/>
            </a:endParaRPr>
          </a:p>
        </p:txBody>
      </p:sp>
      <p:sp>
        <p:nvSpPr>
          <p:cNvPr id="22" name="Скругленная прямоугольная выноска 21"/>
          <p:cNvSpPr/>
          <p:nvPr/>
        </p:nvSpPr>
        <p:spPr>
          <a:xfrm>
            <a:off x="3121272" y="3921221"/>
            <a:ext cx="917187" cy="304821"/>
          </a:xfrm>
          <a:prstGeom prst="wedgeRoundRectCallout">
            <a:avLst>
              <a:gd name="adj1" fmla="val -77601"/>
              <a:gd name="adj2" fmla="val 75903"/>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Выполнить</a:t>
            </a:r>
            <a:endParaRPr lang="ru-RU" sz="1058" dirty="0">
              <a:solidFill>
                <a:prstClr val="black"/>
              </a:solidFill>
              <a:latin typeface="Calibri Light" panose="020F0302020204030204"/>
            </a:endParaRPr>
          </a:p>
        </p:txBody>
      </p:sp>
      <p:sp>
        <p:nvSpPr>
          <p:cNvPr id="23" name="Скругленная прямоугольная выноска 22"/>
          <p:cNvSpPr/>
          <p:nvPr/>
        </p:nvSpPr>
        <p:spPr>
          <a:xfrm>
            <a:off x="163487" y="6096183"/>
            <a:ext cx="917187" cy="304821"/>
          </a:xfrm>
          <a:prstGeom prst="wedgeRoundRectCallout">
            <a:avLst>
              <a:gd name="adj1" fmla="val 29774"/>
              <a:gd name="adj2" fmla="val 157376"/>
              <a:gd name="adj3" fmla="val 16667"/>
            </a:avLst>
          </a:prstGeom>
          <a:solidFill>
            <a:srgbClr val="D6E5CB"/>
          </a:solidFill>
          <a:ln>
            <a:noFill/>
          </a:ln>
        </p:spPr>
        <p:style>
          <a:lnRef idx="0">
            <a:scrgbClr r="0" g="0" b="0"/>
          </a:lnRef>
          <a:fillRef idx="0">
            <a:scrgbClr r="0" g="0" b="0"/>
          </a:fillRef>
          <a:effectRef idx="0">
            <a:scrgbClr r="0" g="0" b="0"/>
          </a:effectRef>
          <a:fontRef idx="minor">
            <a:schemeClr val="lt1"/>
          </a:fontRef>
        </p:style>
        <p:txBody>
          <a:bodyPr rtlCol="0" anchor="ctr"/>
          <a:lstStyle/>
          <a:p>
            <a:pPr defTabSz="967710"/>
            <a:r>
              <a:rPr lang="ru-RU" sz="1058" dirty="0">
                <a:solidFill>
                  <a:prstClr val="black"/>
                </a:solidFill>
                <a:latin typeface="Calibri Light" panose="020F0302020204030204"/>
              </a:rPr>
              <a:t>Результат</a:t>
            </a:r>
            <a:endParaRPr lang="ru-RU" sz="1058" dirty="0">
              <a:solidFill>
                <a:prstClr val="black"/>
              </a:solidFill>
              <a:latin typeface="Calibri Light" panose="020F0302020204030204"/>
            </a:endParaRPr>
          </a:p>
        </p:txBody>
      </p:sp>
      <p:sp>
        <p:nvSpPr>
          <p:cNvPr id="2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Внешний вид помощника планирования</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092657899"/>
      </p:ext>
    </p:extLst>
  </p:cSld>
  <p:clrMapOvr>
    <a:masterClrMapping/>
  </p:clrMapOvr>
  <p:transition spd="slow" advTm="3924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51120" y="2601081"/>
            <a:ext cx="7089761" cy="1655838"/>
          </a:xfrm>
          <a:prstGeom prst="rect">
            <a:avLst/>
          </a:prstGeom>
          <a:noFill/>
        </p:spPr>
        <p:txBody>
          <a:bodyPr wrap="none" rtlCol="0">
            <a:spAutoFit/>
          </a:bodyPr>
          <a:lstStyle/>
          <a:p>
            <a:pPr algn="ctr"/>
            <a:r>
              <a:rPr lang="ru-RU" altLang="ru-RU" sz="5080" dirty="0" smtClean="0"/>
              <a:t>Возможности </a:t>
            </a:r>
            <a:br>
              <a:rPr lang="ru-RU" altLang="ru-RU" sz="5080" dirty="0" smtClean="0"/>
            </a:br>
            <a:r>
              <a:rPr lang="ru-RU" altLang="ru-RU" sz="5080" dirty="0" smtClean="0"/>
              <a:t>закупочной процедуры</a:t>
            </a:r>
            <a:endParaRPr lang="ru-RU" sz="5080" dirty="0"/>
          </a:p>
        </p:txBody>
      </p:sp>
    </p:spTree>
    <p:extLst>
      <p:ext uri="{BB962C8B-B14F-4D97-AF65-F5344CB8AC3E}">
        <p14:creationId xmlns:p14="http://schemas.microsoft.com/office/powerpoint/2010/main" val="3934716628"/>
      </p:ext>
    </p:extLst>
  </p:cSld>
  <p:clrMapOvr>
    <a:masterClrMapping/>
  </p:clrMapOvr>
  <p:transition spd="slow" advTm="3924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Альтернативные </a:t>
            </a:r>
            <a:r>
              <a:rPr lang="ru-RU" altLang="ru-RU" sz="2000" dirty="0" smtClean="0">
                <a:latin typeface="Arial Narrow" panose="020B0606020202030204" pitchFamily="34" charset="0"/>
                <a:cs typeface="Arial" panose="020B0604020202020204" pitchFamily="34" charset="0"/>
              </a:rPr>
              <a:t>предложения. </a:t>
            </a:r>
            <a:r>
              <a:rPr lang="ru-RU" altLang="ru-RU" sz="2000" dirty="0" smtClean="0">
                <a:latin typeface="Arial Narrow" panose="020B0606020202030204" pitchFamily="34" charset="0"/>
                <a:cs typeface="Arial" panose="020B0604020202020204" pitchFamily="34" charset="0"/>
              </a:rPr>
              <a:t>О</a:t>
            </a:r>
            <a:r>
              <a:rPr lang="ru-RU" altLang="ru-RU" sz="2000" dirty="0" smtClean="0">
                <a:latin typeface="Arial Narrow" panose="020B0606020202030204" pitchFamily="34" charset="0"/>
                <a:cs typeface="Arial" panose="020B0604020202020204" pitchFamily="34" charset="0"/>
              </a:rPr>
              <a:t>бщая информация</a:t>
            </a:r>
            <a:endParaRPr lang="ru-RU" altLang="ru-RU" sz="2000" dirty="0">
              <a:latin typeface="Arial Narrow" panose="020B0606020202030204" pitchFamily="34" charset="0"/>
              <a:cs typeface="Arial" panose="020B0604020202020204" pitchFamily="34" charset="0"/>
            </a:endParaRPr>
          </a:p>
        </p:txBody>
      </p:sp>
      <p:sp>
        <p:nvSpPr>
          <p:cNvPr id="6" name="TextBox 5"/>
          <p:cNvSpPr txBox="1"/>
          <p:nvPr/>
        </p:nvSpPr>
        <p:spPr>
          <a:xfrm>
            <a:off x="910836" y="963513"/>
            <a:ext cx="9135159" cy="861774"/>
          </a:xfrm>
          <a:prstGeom prst="rect">
            <a:avLst/>
          </a:prstGeom>
          <a:noFill/>
        </p:spPr>
        <p:txBody>
          <a:bodyPr wrap="square" rtlCol="0">
            <a:spAutoFit/>
          </a:bodyPr>
          <a:lstStyle/>
          <a:p>
            <a:r>
              <a:rPr lang="ru-RU" sz="1600" dirty="0">
                <a:solidFill>
                  <a:srgbClr val="2C90A8"/>
                </a:solidFill>
                <a:latin typeface="Arial Narrow" panose="020B0606020202030204" pitchFamily="34" charset="0"/>
              </a:rPr>
              <a:t>Альтернативные предложения</a:t>
            </a:r>
            <a:r>
              <a:rPr lang="ru-RU" sz="1800" dirty="0">
                <a:solidFill>
                  <a:srgbClr val="2C90A8"/>
                </a:solidFill>
                <a:latin typeface="Arial Narrow" panose="020B0606020202030204" pitchFamily="34" charset="0"/>
              </a:rPr>
              <a:t> </a:t>
            </a:r>
            <a:r>
              <a:rPr lang="ru-RU" sz="1600" dirty="0">
                <a:latin typeface="Arial Narrow" panose="020B0606020202030204" pitchFamily="34" charset="0"/>
              </a:rPr>
              <a:t>– разрешение участнику закупки предоставить предложение, условие которого отличается от условий, установленных в закупочной документации. Например, предложение отличается по характеристикам, срокам, ценам, гарантийным обязательствам </a:t>
            </a:r>
            <a:r>
              <a:rPr lang="ru-RU" sz="1600" dirty="0" err="1">
                <a:latin typeface="Arial Narrow" panose="020B0606020202030204" pitchFamily="34" charset="0"/>
              </a:rPr>
              <a:t>итд</a:t>
            </a:r>
            <a:endParaRPr lang="ru-RU" sz="1600" dirty="0">
              <a:latin typeface="Arial Narrow" panose="020B0606020202030204" pitchFamily="34" charset="0"/>
            </a:endParaRPr>
          </a:p>
        </p:txBody>
      </p:sp>
      <p:sp>
        <p:nvSpPr>
          <p:cNvPr id="9" name="Прямоугольник 8"/>
          <p:cNvSpPr/>
          <p:nvPr/>
        </p:nvSpPr>
        <p:spPr>
          <a:xfrm>
            <a:off x="4007768" y="2078846"/>
            <a:ext cx="6110235" cy="2862322"/>
          </a:xfrm>
          <a:prstGeom prst="rect">
            <a:avLst/>
          </a:prstGeom>
        </p:spPr>
        <p:txBody>
          <a:bodyPr wrap="square">
            <a:spAutoFit/>
          </a:bodyPr>
          <a:lstStyle/>
          <a:p>
            <a:pPr>
              <a:spcBef>
                <a:spcPts val="600"/>
              </a:spcBef>
              <a:spcAft>
                <a:spcPts val="600"/>
              </a:spcAft>
            </a:pPr>
            <a:r>
              <a:rPr lang="ru-RU" sz="1800" dirty="0">
                <a:solidFill>
                  <a:srgbClr val="2C90A8"/>
                </a:solidFill>
                <a:latin typeface="Arial Narrow" panose="020B0606020202030204" pitchFamily="34" charset="0"/>
                <a:ea typeface="Times New Roman" panose="02020603050405020304" pitchFamily="18" charset="0"/>
              </a:rPr>
              <a:t>Правила по работе с альтернативными предложениями:</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Подача только альтернативного предложения запрещена;</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Заказчик определяет по каким условиям договора и критериям могут подаваться альтернативные предложения;</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Альтернативное предложение не должно отличаться только ценой;</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Альтернативное предложение не должно ухудшать функциональные и качественные характеристики;</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Альтернативное предложение может победить.</a:t>
            </a:r>
          </a:p>
        </p:txBody>
      </p:sp>
      <p:grpSp>
        <p:nvGrpSpPr>
          <p:cNvPr id="2" name="Группа 1"/>
          <p:cNvGrpSpPr/>
          <p:nvPr/>
        </p:nvGrpSpPr>
        <p:grpSpPr>
          <a:xfrm>
            <a:off x="1017667" y="2420888"/>
            <a:ext cx="2484041" cy="3849276"/>
            <a:chOff x="461491" y="1955988"/>
            <a:chExt cx="2484041" cy="3849276"/>
          </a:xfrm>
        </p:grpSpPr>
        <p:pic>
          <p:nvPicPr>
            <p:cNvPr id="19" name="Рисунок 18"/>
            <p:cNvPicPr>
              <a:picLocks noChangeAspect="1"/>
            </p:cNvPicPr>
            <p:nvPr/>
          </p:nvPicPr>
          <p:blipFill rotWithShape="1">
            <a:blip r:embed="rId3"/>
            <a:srcRect/>
            <a:stretch/>
          </p:blipFill>
          <p:spPr>
            <a:xfrm>
              <a:off x="695400" y="3644503"/>
              <a:ext cx="2016224" cy="2160761"/>
            </a:xfrm>
            <a:prstGeom prst="rect">
              <a:avLst/>
            </a:prstGeom>
          </p:spPr>
        </p:pic>
        <p:pic>
          <p:nvPicPr>
            <p:cNvPr id="1028" name="Picture 4"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91" y="1955988"/>
              <a:ext cx="2484041" cy="13440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Прямоугольник 9"/>
          <p:cNvSpPr/>
          <p:nvPr/>
        </p:nvSpPr>
        <p:spPr>
          <a:xfrm>
            <a:off x="4007768" y="5189783"/>
            <a:ext cx="7272808" cy="1415772"/>
          </a:xfrm>
          <a:prstGeom prst="rect">
            <a:avLst/>
          </a:prstGeom>
        </p:spPr>
        <p:txBody>
          <a:bodyPr wrap="square">
            <a:spAutoFit/>
          </a:bodyPr>
          <a:lstStyle/>
          <a:p>
            <a:pPr>
              <a:spcBef>
                <a:spcPts val="600"/>
              </a:spcBef>
              <a:spcAft>
                <a:spcPts val="600"/>
              </a:spcAft>
            </a:pPr>
            <a:r>
              <a:rPr lang="ru-RU" sz="1800" dirty="0">
                <a:solidFill>
                  <a:srgbClr val="FF0000"/>
                </a:solidFill>
                <a:latin typeface="Arial Narrow" panose="020B0606020202030204" pitchFamily="34" charset="0"/>
                <a:ea typeface="Times New Roman" panose="02020603050405020304" pitchFamily="18" charset="0"/>
              </a:rPr>
              <a:t>Только в альтернативном предложении поставщик может предложить аналог</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Если предусмотрена возможность принимать аналоги, разрешите прием альтернативных предложений;</a:t>
            </a:r>
          </a:p>
          <a:p>
            <a:pPr marL="285750" indent="-285750">
              <a:spcBef>
                <a:spcPts val="600"/>
              </a:spcBef>
              <a:spcAft>
                <a:spcPts val="600"/>
              </a:spcAft>
              <a:buFont typeface="Wingdings" panose="05000000000000000000" pitchFamily="2" charset="2"/>
              <a:buChar char="§"/>
            </a:pPr>
            <a:r>
              <a:rPr lang="ru-RU" sz="1600" dirty="0">
                <a:latin typeface="Arial Narrow" panose="020B0606020202030204" pitchFamily="34" charset="0"/>
              </a:rPr>
              <a:t>Номенклатура аналог – предопределенный критерий в списке доступных критериев.</a:t>
            </a:r>
          </a:p>
        </p:txBody>
      </p:sp>
    </p:spTree>
    <p:extLst>
      <p:ext uri="{BB962C8B-B14F-4D97-AF65-F5344CB8AC3E}">
        <p14:creationId xmlns:p14="http://schemas.microsoft.com/office/powerpoint/2010/main" val="769719294"/>
      </p:ext>
    </p:extLst>
  </p:cSld>
  <p:clrMapOvr>
    <a:masterClrMapping/>
  </p:clrMapOvr>
  <mc:AlternateContent xmlns:mc="http://schemas.openxmlformats.org/markup-compatibility/2006" xmlns:p14="http://schemas.microsoft.com/office/powerpoint/2010/main">
    <mc:Choice Requires="p14">
      <p:transition p14:dur="0" advTm="53901"/>
    </mc:Choice>
    <mc:Fallback xmlns="">
      <p:transition advTm="53901"/>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Внешний вид формы «Закупочная процедура»</a:t>
            </a:r>
          </a:p>
        </p:txBody>
      </p:sp>
      <p:grpSp>
        <p:nvGrpSpPr>
          <p:cNvPr id="3" name="Группа 2"/>
          <p:cNvGrpSpPr/>
          <p:nvPr/>
        </p:nvGrpSpPr>
        <p:grpSpPr>
          <a:xfrm>
            <a:off x="1343472" y="1000511"/>
            <a:ext cx="9831642" cy="5577058"/>
            <a:chOff x="1343472" y="1000511"/>
            <a:chExt cx="9831642" cy="5577058"/>
          </a:xfrm>
        </p:grpSpPr>
        <p:pic>
          <p:nvPicPr>
            <p:cNvPr id="2" name="Рисунок 1"/>
            <p:cNvPicPr>
              <a:picLocks noChangeAspect="1"/>
            </p:cNvPicPr>
            <p:nvPr/>
          </p:nvPicPr>
          <p:blipFill>
            <a:blip r:embed="rId3"/>
            <a:stretch>
              <a:fillRect/>
            </a:stretch>
          </p:blipFill>
          <p:spPr>
            <a:xfrm>
              <a:off x="1343472" y="1000511"/>
              <a:ext cx="9831642" cy="5577058"/>
            </a:xfrm>
            <a:prstGeom prst="rect">
              <a:avLst/>
            </a:prstGeom>
          </p:spPr>
        </p:pic>
        <p:sp>
          <p:nvSpPr>
            <p:cNvPr id="9" name="Прямоугольная выноска 8"/>
            <p:cNvSpPr/>
            <p:nvPr/>
          </p:nvSpPr>
          <p:spPr>
            <a:xfrm>
              <a:off x="8688288" y="2972666"/>
              <a:ext cx="1800200" cy="576064"/>
            </a:xfrm>
            <a:prstGeom prst="wedgeRectCallout">
              <a:avLst>
                <a:gd name="adj1" fmla="val -39093"/>
                <a:gd name="adj2" fmla="val 9031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cs typeface="Arial" panose="020B0604020202020204" pitchFamily="34" charset="0"/>
                </a:rPr>
                <a:t>Новые управляющие переключатели</a:t>
              </a:r>
            </a:p>
          </p:txBody>
        </p:sp>
        <p:sp>
          <p:nvSpPr>
            <p:cNvPr id="14" name="Прямоугольная выноска 13"/>
            <p:cNvSpPr/>
            <p:nvPr/>
          </p:nvSpPr>
          <p:spPr>
            <a:xfrm>
              <a:off x="7752184" y="2348880"/>
              <a:ext cx="936104" cy="576064"/>
            </a:xfrm>
            <a:prstGeom prst="wedgeRectCallout">
              <a:avLst>
                <a:gd name="adj1" fmla="val -12252"/>
                <a:gd name="adj2" fmla="val -8280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cs typeface="Arial" panose="020B0604020202020204" pitchFamily="34" charset="0"/>
                </a:rPr>
                <a:t>Настройка оценки</a:t>
              </a:r>
            </a:p>
          </p:txBody>
        </p:sp>
        <p:sp>
          <p:nvSpPr>
            <p:cNvPr id="8" name="Прямоугольник 7"/>
            <p:cNvSpPr/>
            <p:nvPr/>
          </p:nvSpPr>
          <p:spPr>
            <a:xfrm>
              <a:off x="6152630" y="3771788"/>
              <a:ext cx="4119834" cy="1295787"/>
            </a:xfrm>
            <a:prstGeom prst="rect">
              <a:avLst/>
            </a:prstGeom>
            <a:noFill/>
            <a:ln w="28575">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30946610"/>
      </p:ext>
    </p:extLst>
  </p:cSld>
  <p:clrMapOvr>
    <a:masterClrMapping/>
  </p:clrMapOvr>
  <mc:AlternateContent xmlns:mc="http://schemas.openxmlformats.org/markup-compatibility/2006" xmlns:p14="http://schemas.microsoft.com/office/powerpoint/2010/main">
    <mc:Choice Requires="p14">
      <p:transition p14:dur="0" advTm="132751"/>
    </mc:Choice>
    <mc:Fallback xmlns="">
      <p:transition advTm="1327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Заголовок 3"/>
          <p:cNvSpPr txBox="1">
            <a:spLocks/>
          </p:cNvSpPr>
          <p:nvPr/>
        </p:nvSpPr>
        <p:spPr>
          <a:xfrm>
            <a:off x="3382777" y="-236"/>
            <a:ext cx="6248199" cy="812033"/>
          </a:xfrm>
          <a:prstGeom prst="rect">
            <a:avLst/>
          </a:prstGeom>
          <a:noFill/>
        </p:spPr>
        <p:txBody>
          <a:bodyPr vert="horz" lIns="96770" tIns="48385" rIns="96770" bIns="48385"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67710" fontAlgn="auto">
              <a:spcAft>
                <a:spcPts val="0"/>
              </a:spcAft>
            </a:pPr>
            <a:r>
              <a:rPr lang="ru-RU" altLang="ru-RU" sz="2117" dirty="0">
                <a:solidFill>
                  <a:srgbClr val="000000"/>
                </a:solidFill>
                <a:latin typeface="Calibri Light" panose="020F0302020204030204" pitchFamily="34" charset="0"/>
                <a:cs typeface="Calibri Light" panose="020F0302020204030204" pitchFamily="34" charset="0"/>
              </a:rPr>
              <a:t>Корпоративные закупки в</a:t>
            </a:r>
            <a:br>
              <a:rPr lang="ru-RU" altLang="ru-RU" sz="2117" dirty="0">
                <a:solidFill>
                  <a:srgbClr val="000000"/>
                </a:solidFill>
                <a:latin typeface="Calibri Light" panose="020F0302020204030204" pitchFamily="34" charset="0"/>
                <a:cs typeface="Calibri Light" panose="020F0302020204030204" pitchFamily="34" charset="0"/>
              </a:rPr>
            </a:br>
            <a:r>
              <a:rPr lang="ru-RU" altLang="ru-RU" sz="2117" dirty="0">
                <a:solidFill>
                  <a:srgbClr val="000000"/>
                </a:solidFill>
                <a:latin typeface="Calibri Light" panose="020F0302020204030204" pitchFamily="34" charset="0"/>
                <a:cs typeface="Calibri Light" panose="020F0302020204030204" pitchFamily="34" charset="0"/>
              </a:rPr>
              <a:t>1С</a:t>
            </a:r>
            <a:r>
              <a:rPr lang="en-US" altLang="ru-RU" sz="2117" dirty="0">
                <a:solidFill>
                  <a:srgbClr val="000000"/>
                </a:solidFill>
                <a:latin typeface="Calibri Light" panose="020F0302020204030204" pitchFamily="34" charset="0"/>
                <a:cs typeface="Calibri Light" panose="020F0302020204030204" pitchFamily="34" charset="0"/>
              </a:rPr>
              <a:t>:ERP</a:t>
            </a:r>
            <a:r>
              <a:rPr lang="ru-RU" altLang="ru-RU" sz="2117" dirty="0">
                <a:solidFill>
                  <a:srgbClr val="000000"/>
                </a:solidFill>
                <a:latin typeface="Calibri Light" panose="020F0302020204030204" pitchFamily="34" charset="0"/>
                <a:cs typeface="Calibri Light" panose="020F0302020204030204" pitchFamily="34" charset="0"/>
              </a:rPr>
              <a:t> Управление холдингом</a:t>
            </a:r>
            <a:endParaRPr lang="ru-RU" altLang="ru-RU" sz="2117" dirty="0">
              <a:solidFill>
                <a:srgbClr val="000000"/>
              </a:solidFill>
              <a:latin typeface="Calibri Light" panose="020F0302020204030204" pitchFamily="34" charset="0"/>
              <a:cs typeface="Calibri Light" panose="020F0302020204030204" pitchFamily="34" charset="0"/>
            </a:endParaRPr>
          </a:p>
        </p:txBody>
      </p:sp>
      <p:sp>
        <p:nvSpPr>
          <p:cNvPr id="91" name="Прямоугольник: скругленные углы 5">
            <a:extLst>
              <a:ext uri="{FF2B5EF4-FFF2-40B4-BE49-F238E27FC236}">
                <a16:creationId xmlns:a16="http://schemas.microsoft.com/office/drawing/2014/main" id="{F827A429-05B3-5625-ED2A-686D9D7144AA}"/>
              </a:ext>
            </a:extLst>
          </p:cNvPr>
          <p:cNvSpPr/>
          <p:nvPr/>
        </p:nvSpPr>
        <p:spPr>
          <a:xfrm>
            <a:off x="3382777" y="53"/>
            <a:ext cx="6248136" cy="59998"/>
          </a:xfrm>
          <a:prstGeom prst="roundRect">
            <a:avLst/>
          </a:prstGeom>
          <a:solidFill>
            <a:srgbClr val="FC6E5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967710"/>
            <a:endParaRPr lang="ru-RU" sz="2222" b="1">
              <a:solidFill>
                <a:srgbClr val="FFFFFF"/>
              </a:solidFill>
              <a:latin typeface="Futura PT Demi"/>
            </a:endParaRPr>
          </a:p>
        </p:txBody>
      </p:sp>
      <p:grpSp>
        <p:nvGrpSpPr>
          <p:cNvPr id="163" name="Группа 162"/>
          <p:cNvGrpSpPr/>
          <p:nvPr/>
        </p:nvGrpSpPr>
        <p:grpSpPr>
          <a:xfrm>
            <a:off x="658272" y="1105705"/>
            <a:ext cx="11000711" cy="5420350"/>
            <a:chOff x="622016" y="1044755"/>
            <a:chExt cx="10394812" cy="5121807"/>
          </a:xfrm>
        </p:grpSpPr>
        <p:grpSp>
          <p:nvGrpSpPr>
            <p:cNvPr id="157" name="Группа 156"/>
            <p:cNvGrpSpPr/>
            <p:nvPr/>
          </p:nvGrpSpPr>
          <p:grpSpPr>
            <a:xfrm>
              <a:off x="622016" y="1044755"/>
              <a:ext cx="10394812" cy="5121807"/>
              <a:chOff x="622016" y="1044755"/>
              <a:chExt cx="10394812" cy="5121807"/>
            </a:xfrm>
          </p:grpSpPr>
          <p:sp>
            <p:nvSpPr>
              <p:cNvPr id="56" name="Прямоугольник 55"/>
              <p:cNvSpPr/>
              <p:nvPr/>
            </p:nvSpPr>
            <p:spPr>
              <a:xfrm>
                <a:off x="622016" y="1393353"/>
                <a:ext cx="10394812" cy="4021951"/>
              </a:xfrm>
              <a:prstGeom prst="rect">
                <a:avLst/>
              </a:prstGeom>
              <a:solidFill>
                <a:srgbClr val="C2F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89" eaLnBrk="1" hangingPunct="1">
                  <a:defRPr/>
                </a:pPr>
                <a:endParaRPr lang="ru-RU" sz="1600" dirty="0">
                  <a:solidFill>
                    <a:srgbClr val="000000"/>
                  </a:solidFill>
                  <a:latin typeface="Arial"/>
                </a:endParaRPr>
              </a:p>
            </p:txBody>
          </p:sp>
          <p:sp>
            <p:nvSpPr>
              <p:cNvPr id="60" name="TextBox 59"/>
              <p:cNvSpPr txBox="1"/>
              <p:nvPr/>
            </p:nvSpPr>
            <p:spPr>
              <a:xfrm>
                <a:off x="2882799" y="2808039"/>
                <a:ext cx="4519721" cy="319907"/>
              </a:xfrm>
              <a:prstGeom prst="rect">
                <a:avLst/>
              </a:prstGeom>
              <a:noFill/>
            </p:spPr>
            <p:txBody>
              <a:bodyPr wrap="none" rtlCol="0">
                <a:spAutoFit/>
              </a:bodyPr>
              <a:lstStyle/>
              <a:p>
                <a:pPr algn="ctr" defTabSz="914389">
                  <a:defRPr/>
                </a:pPr>
                <a:r>
                  <a:rPr lang="ru-RU" sz="1600" dirty="0">
                    <a:solidFill>
                      <a:srgbClr val="000000"/>
                    </a:solidFill>
                    <a:latin typeface="Arial"/>
                    <a:cs typeface="Arial" charset="0"/>
                  </a:rPr>
                  <a:t>Сбор потребности, процесс выбора поставщика</a:t>
                </a:r>
                <a:endParaRPr lang="ru-RU" sz="1600" dirty="0">
                  <a:solidFill>
                    <a:srgbClr val="000000"/>
                  </a:solidFill>
                  <a:latin typeface="Arial"/>
                  <a:cs typeface="Arial" charset="0"/>
                </a:endParaRPr>
              </a:p>
            </p:txBody>
          </p:sp>
          <p:sp>
            <p:nvSpPr>
              <p:cNvPr id="61" name="Прямоугольник 60"/>
              <p:cNvSpPr/>
              <p:nvPr/>
            </p:nvSpPr>
            <p:spPr bwMode="auto">
              <a:xfrm>
                <a:off x="3300638" y="2145683"/>
                <a:ext cx="993574" cy="510250"/>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200" dirty="0">
                    <a:solidFill>
                      <a:srgbClr val="000000"/>
                    </a:solidFill>
                    <a:latin typeface="Arial"/>
                  </a:rPr>
                  <a:t>Правила закупок</a:t>
                </a:r>
              </a:p>
            </p:txBody>
          </p:sp>
          <p:sp>
            <p:nvSpPr>
              <p:cNvPr id="62" name="Прямоугольник 61"/>
              <p:cNvSpPr/>
              <p:nvPr/>
            </p:nvSpPr>
            <p:spPr bwMode="auto">
              <a:xfrm>
                <a:off x="5818720" y="2145683"/>
                <a:ext cx="884042" cy="510250"/>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200" dirty="0">
                    <a:solidFill>
                      <a:srgbClr val="000000"/>
                    </a:solidFill>
                    <a:latin typeface="Arial"/>
                  </a:rPr>
                  <a:t>Контроль лимитов</a:t>
                </a:r>
              </a:p>
            </p:txBody>
          </p:sp>
          <p:sp>
            <p:nvSpPr>
              <p:cNvPr id="63" name="Прямоугольник 62"/>
              <p:cNvSpPr/>
              <p:nvPr/>
            </p:nvSpPr>
            <p:spPr bwMode="auto">
              <a:xfrm>
                <a:off x="4374274" y="2145683"/>
                <a:ext cx="1360667" cy="510250"/>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defTabSz="914389">
                  <a:defRPr/>
                </a:pPr>
                <a:r>
                  <a:rPr lang="ru-RU" sz="1111" dirty="0">
                    <a:solidFill>
                      <a:srgbClr val="000000"/>
                    </a:solidFill>
                    <a:latin typeface="Arial"/>
                  </a:rPr>
                  <a:t>Управление по </a:t>
                </a:r>
                <a:r>
                  <a:rPr lang="ru-RU" sz="1111" dirty="0">
                    <a:solidFill>
                      <a:srgbClr val="000000"/>
                    </a:solidFill>
                    <a:latin typeface="Arial"/>
                  </a:rPr>
                  <a:t>категориям</a:t>
                </a:r>
                <a:endParaRPr lang="ru-RU" sz="1111" dirty="0">
                  <a:solidFill>
                    <a:srgbClr val="000000"/>
                  </a:solidFill>
                  <a:latin typeface="Arial"/>
                </a:endParaRPr>
              </a:p>
            </p:txBody>
          </p:sp>
          <p:sp>
            <p:nvSpPr>
              <p:cNvPr id="64" name="Прямоугольник 63"/>
              <p:cNvSpPr/>
              <p:nvPr/>
            </p:nvSpPr>
            <p:spPr bwMode="auto">
              <a:xfrm>
                <a:off x="6792097" y="2145683"/>
                <a:ext cx="1053319" cy="510250"/>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058" dirty="0" err="1">
                    <a:solidFill>
                      <a:srgbClr val="000000"/>
                    </a:solidFill>
                    <a:latin typeface="Arial"/>
                  </a:rPr>
                  <a:t>Бенчмаркинг</a:t>
                </a:r>
                <a:r>
                  <a:rPr lang="ru-RU" sz="1058" dirty="0">
                    <a:solidFill>
                      <a:srgbClr val="000000"/>
                    </a:solidFill>
                    <a:latin typeface="Arial"/>
                  </a:rPr>
                  <a:t> поставщиков</a:t>
                </a:r>
              </a:p>
            </p:txBody>
          </p:sp>
          <p:sp>
            <p:nvSpPr>
              <p:cNvPr id="65" name="Прямоугольник 64"/>
              <p:cNvSpPr/>
              <p:nvPr/>
            </p:nvSpPr>
            <p:spPr bwMode="auto">
              <a:xfrm>
                <a:off x="705076" y="4731112"/>
                <a:ext cx="1166736" cy="578283"/>
              </a:xfrm>
              <a:prstGeom prst="rect">
                <a:avLst/>
              </a:prstGeom>
              <a:solidFill>
                <a:srgbClr val="FFFFE4"/>
              </a:solidFill>
              <a:ln w="28575">
                <a:solidFill>
                  <a:srgbClr val="FC3E3E"/>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270" dirty="0">
                    <a:solidFill>
                      <a:srgbClr val="0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Управление складами</a:t>
                </a:r>
              </a:p>
            </p:txBody>
          </p:sp>
          <p:sp>
            <p:nvSpPr>
              <p:cNvPr id="66" name="Прямоугольник 65"/>
              <p:cNvSpPr/>
              <p:nvPr/>
            </p:nvSpPr>
            <p:spPr bwMode="auto">
              <a:xfrm>
                <a:off x="702003" y="3941243"/>
                <a:ext cx="1169809" cy="578283"/>
              </a:xfrm>
              <a:prstGeom prst="rect">
                <a:avLst/>
              </a:prstGeom>
              <a:solidFill>
                <a:srgbClr val="FFFFE4"/>
              </a:solidFill>
              <a:ln w="28575">
                <a:solidFill>
                  <a:srgbClr val="FC3E3E"/>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270" dirty="0">
                    <a:solidFill>
                      <a:srgbClr val="0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Управление запасами</a:t>
                </a:r>
              </a:p>
            </p:txBody>
          </p:sp>
          <p:sp>
            <p:nvSpPr>
              <p:cNvPr id="68" name="Прямоугольник 67"/>
              <p:cNvSpPr/>
              <p:nvPr/>
            </p:nvSpPr>
            <p:spPr bwMode="auto">
              <a:xfrm>
                <a:off x="4031219" y="3240087"/>
                <a:ext cx="1088533"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defTabSz="914389">
                  <a:defRPr/>
                </a:pPr>
                <a:r>
                  <a:rPr lang="ru-RU" sz="1058" dirty="0" err="1">
                    <a:solidFill>
                      <a:srgbClr val="000000"/>
                    </a:solidFill>
                    <a:latin typeface="Calibri Light" panose="020F0302020204030204" pitchFamily="34" charset="0"/>
                    <a:cs typeface="Calibri Light" panose="020F0302020204030204" pitchFamily="34" charset="0"/>
                  </a:rPr>
                  <a:t>Лотирование</a:t>
                </a:r>
                <a:r>
                  <a:rPr lang="ru-RU" sz="1058" dirty="0">
                    <a:solidFill>
                      <a:srgbClr val="000000"/>
                    </a:solidFill>
                    <a:latin typeface="Calibri Light" panose="020F0302020204030204" pitchFamily="34" charset="0"/>
                    <a:cs typeface="Calibri Light" panose="020F0302020204030204" pitchFamily="34" charset="0"/>
                  </a:rPr>
                  <a:t>, оптимизация плана закупок</a:t>
                </a:r>
              </a:p>
            </p:txBody>
          </p:sp>
          <p:sp>
            <p:nvSpPr>
              <p:cNvPr id="69" name="Прямоугольник 68"/>
              <p:cNvSpPr/>
              <p:nvPr/>
            </p:nvSpPr>
            <p:spPr bwMode="auto">
              <a:xfrm>
                <a:off x="5462966" y="3240087"/>
                <a:ext cx="1088533"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defTabSz="914389">
                  <a:defRPr/>
                </a:pPr>
                <a:r>
                  <a:rPr lang="ru-RU" sz="1058" dirty="0">
                    <a:solidFill>
                      <a:srgbClr val="000000"/>
                    </a:solidFill>
                    <a:latin typeface="Calibri Light" panose="020F0302020204030204" pitchFamily="34" charset="0"/>
                    <a:cs typeface="Calibri Light" panose="020F0302020204030204" pitchFamily="34" charset="0"/>
                  </a:rPr>
                  <a:t>Подготовка закупочной документации</a:t>
                </a:r>
              </a:p>
            </p:txBody>
          </p:sp>
          <p:sp>
            <p:nvSpPr>
              <p:cNvPr id="70" name="Прямоугольник 69"/>
              <p:cNvSpPr/>
              <p:nvPr/>
            </p:nvSpPr>
            <p:spPr bwMode="auto">
              <a:xfrm>
                <a:off x="2591059" y="3240087"/>
                <a:ext cx="1080000"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058" dirty="0">
                    <a:solidFill>
                      <a:srgbClr val="000000"/>
                    </a:solidFill>
                    <a:latin typeface="Calibri Light" panose="020F0302020204030204" pitchFamily="34" charset="0"/>
                    <a:cs typeface="Calibri Light" panose="020F0302020204030204" pitchFamily="34" charset="0"/>
                  </a:rPr>
                  <a:t>Корпоративный план закупок</a:t>
                </a:r>
              </a:p>
            </p:txBody>
          </p:sp>
          <p:sp>
            <p:nvSpPr>
              <p:cNvPr id="71" name="Прямоугольник 70"/>
              <p:cNvSpPr/>
              <p:nvPr/>
            </p:nvSpPr>
            <p:spPr bwMode="auto">
              <a:xfrm>
                <a:off x="6818217" y="3610474"/>
                <a:ext cx="1088533"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defTabSz="914389">
                  <a:defRPr/>
                </a:pPr>
                <a:r>
                  <a:rPr lang="ru-RU" sz="1058" dirty="0">
                    <a:solidFill>
                      <a:srgbClr val="000000"/>
                    </a:solidFill>
                    <a:latin typeface="Calibri Light" panose="020F0302020204030204" pitchFamily="34" charset="0"/>
                    <a:cs typeface="Calibri Light" panose="020F0302020204030204" pitchFamily="34" charset="0"/>
                  </a:rPr>
                  <a:t>Выбор поставщика</a:t>
                </a:r>
                <a:endParaRPr lang="ru-RU" sz="1058" dirty="0">
                  <a:solidFill>
                    <a:srgbClr val="000000"/>
                  </a:solidFill>
                  <a:latin typeface="Calibri Light" panose="020F0302020204030204" pitchFamily="34" charset="0"/>
                  <a:cs typeface="Calibri Light" panose="020F0302020204030204" pitchFamily="34" charset="0"/>
                </a:endParaRPr>
              </a:p>
            </p:txBody>
          </p:sp>
          <p:sp>
            <p:nvSpPr>
              <p:cNvPr id="72" name="Прямоугольник 71"/>
              <p:cNvSpPr/>
              <p:nvPr/>
            </p:nvSpPr>
            <p:spPr bwMode="auto">
              <a:xfrm>
                <a:off x="8211525" y="3610474"/>
                <a:ext cx="1076278"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defTabSz="914389">
                  <a:defRPr/>
                </a:pPr>
                <a:r>
                  <a:rPr lang="ru-RU" sz="1058" dirty="0">
                    <a:solidFill>
                      <a:srgbClr val="000000"/>
                    </a:solidFill>
                    <a:latin typeface="Calibri Light" panose="020F0302020204030204" pitchFamily="34" charset="0"/>
                    <a:cs typeface="Calibri Light" panose="020F0302020204030204" pitchFamily="34" charset="0"/>
                  </a:rPr>
                  <a:t>Контрактация, исполнение обязательств</a:t>
                </a:r>
              </a:p>
            </p:txBody>
          </p:sp>
          <p:cxnSp>
            <p:nvCxnSpPr>
              <p:cNvPr id="73" name="Прямая со стрелкой 72"/>
              <p:cNvCxnSpPr>
                <a:stCxn id="70" idx="3"/>
                <a:endCxn id="68" idx="1"/>
              </p:cNvCxnSpPr>
              <p:nvPr/>
            </p:nvCxnSpPr>
            <p:spPr>
              <a:xfrm>
                <a:off x="3671059" y="3495212"/>
                <a:ext cx="3601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Прямая со стрелкой 73"/>
              <p:cNvCxnSpPr>
                <a:stCxn id="68" idx="3"/>
                <a:endCxn id="69" idx="1"/>
              </p:cNvCxnSpPr>
              <p:nvPr/>
            </p:nvCxnSpPr>
            <p:spPr>
              <a:xfrm>
                <a:off x="5119752" y="3495212"/>
                <a:ext cx="34321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5" name="Прямая со стрелкой 74"/>
              <p:cNvCxnSpPr>
                <a:stCxn id="69" idx="3"/>
                <a:endCxn id="71" idx="1"/>
              </p:cNvCxnSpPr>
              <p:nvPr/>
            </p:nvCxnSpPr>
            <p:spPr>
              <a:xfrm>
                <a:off x="6551499" y="3495212"/>
                <a:ext cx="266718" cy="3703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 name="Прямая со стрелкой 75"/>
              <p:cNvCxnSpPr>
                <a:stCxn id="71" idx="3"/>
                <a:endCxn id="72" idx="1"/>
              </p:cNvCxnSpPr>
              <p:nvPr/>
            </p:nvCxnSpPr>
            <p:spPr>
              <a:xfrm>
                <a:off x="7906750" y="3865599"/>
                <a:ext cx="3047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Прямая со стрелкой 78"/>
              <p:cNvCxnSpPr>
                <a:stCxn id="65" idx="0"/>
                <a:endCxn id="66" idx="2"/>
              </p:cNvCxnSpPr>
              <p:nvPr/>
            </p:nvCxnSpPr>
            <p:spPr bwMode="auto">
              <a:xfrm flipH="1" flipV="1">
                <a:off x="1286908" y="4519526"/>
                <a:ext cx="1536" cy="2115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3332790" y="1755114"/>
                <a:ext cx="3619739" cy="319907"/>
              </a:xfrm>
              <a:prstGeom prst="rect">
                <a:avLst/>
              </a:prstGeom>
              <a:noFill/>
            </p:spPr>
            <p:txBody>
              <a:bodyPr wrap="none" rtlCol="0">
                <a:spAutoFit/>
              </a:bodyPr>
              <a:lstStyle/>
              <a:p>
                <a:pPr algn="ctr" defTabSz="914389">
                  <a:defRPr/>
                </a:pPr>
                <a:r>
                  <a:rPr lang="ru-RU" sz="1600" dirty="0">
                    <a:solidFill>
                      <a:srgbClr val="000000"/>
                    </a:solidFill>
                    <a:latin typeface="Arial"/>
                    <a:cs typeface="Arial" charset="0"/>
                  </a:rPr>
                  <a:t>Управление закупочными процессами</a:t>
                </a:r>
              </a:p>
            </p:txBody>
          </p:sp>
          <p:sp>
            <p:nvSpPr>
              <p:cNvPr id="150" name="TextBox 149"/>
              <p:cNvSpPr txBox="1"/>
              <p:nvPr/>
            </p:nvSpPr>
            <p:spPr>
              <a:xfrm>
                <a:off x="3092183" y="5617812"/>
                <a:ext cx="3776178" cy="548750"/>
              </a:xfrm>
              <a:prstGeom prst="rect">
                <a:avLst/>
              </a:prstGeom>
              <a:noFill/>
              <a:ln w="28575">
                <a:solidFill>
                  <a:schemeClr val="tx1">
                    <a:lumMod val="50000"/>
                    <a:lumOff val="50000"/>
                  </a:schemeClr>
                </a:solidFill>
              </a:ln>
            </p:spPr>
            <p:txBody>
              <a:bodyPr wrap="square" rtlCol="0">
                <a:spAutoFit/>
              </a:bodyPr>
              <a:lstStyle/>
              <a:p>
                <a:pPr defTabSz="967710">
                  <a:defRPr/>
                </a:pPr>
                <a:r>
                  <a:rPr lang="ru-RU" sz="1058" dirty="0">
                    <a:solidFill>
                      <a:srgbClr val="FF0000"/>
                    </a:solidFill>
                    <a:cs typeface="+mn-cs"/>
                  </a:rPr>
                  <a:t>Интеграцию с другими ЭТП типовое решение не поставляет</a:t>
                </a:r>
                <a:br>
                  <a:rPr lang="ru-RU" sz="1058" dirty="0">
                    <a:solidFill>
                      <a:srgbClr val="FF0000"/>
                    </a:solidFill>
                    <a:cs typeface="+mn-cs"/>
                  </a:rPr>
                </a:br>
                <a:r>
                  <a:rPr lang="ru-RU" sz="1058" dirty="0">
                    <a:solidFill>
                      <a:srgbClr val="000000"/>
                    </a:solidFill>
                    <a:cs typeface="+mn-cs"/>
                  </a:rPr>
                  <a:t>Список </a:t>
                </a:r>
                <a:r>
                  <a:rPr lang="ru-RU" sz="1058" dirty="0">
                    <a:solidFill>
                      <a:srgbClr val="000000"/>
                    </a:solidFill>
                    <a:cs typeface="+mn-cs"/>
                  </a:rPr>
                  <a:t>партнеров </a:t>
                </a:r>
                <a:r>
                  <a:rPr lang="ru-RU" sz="1058" dirty="0">
                    <a:solidFill>
                      <a:srgbClr val="000000"/>
                    </a:solidFill>
                    <a:cs typeface="+mn-cs"/>
                  </a:rPr>
                  <a:t>1С выполняющих интеграцию можно </a:t>
                </a:r>
                <a:r>
                  <a:rPr lang="ru-RU" sz="1058" dirty="0">
                    <a:solidFill>
                      <a:srgbClr val="000000"/>
                    </a:solidFill>
                    <a:cs typeface="+mn-cs"/>
                  </a:rPr>
                  <a:t>получить по </a:t>
                </a:r>
                <a:r>
                  <a:rPr lang="ru-RU" sz="1058" dirty="0">
                    <a:solidFill>
                      <a:srgbClr val="000000"/>
                    </a:solidFill>
                    <a:cs typeface="+mn-cs"/>
                  </a:rPr>
                  <a:t>запросу на </a:t>
                </a:r>
                <a:r>
                  <a:rPr lang="en-US" sz="1058" dirty="0">
                    <a:solidFill>
                      <a:srgbClr val="000000"/>
                    </a:solidFill>
                    <a:cs typeface="+mn-cs"/>
                  </a:rPr>
                  <a:t>v8@1c.ru</a:t>
                </a:r>
                <a:endParaRPr lang="ru-RU" sz="1058" dirty="0">
                  <a:solidFill>
                    <a:srgbClr val="000000"/>
                  </a:solidFill>
                  <a:cs typeface="+mn-cs"/>
                </a:endParaRPr>
              </a:p>
            </p:txBody>
          </p:sp>
          <p:sp>
            <p:nvSpPr>
              <p:cNvPr id="173" name="Овал 172"/>
              <p:cNvSpPr/>
              <p:nvPr/>
            </p:nvSpPr>
            <p:spPr bwMode="auto">
              <a:xfrm>
                <a:off x="8844658" y="3680610"/>
                <a:ext cx="72000" cy="541624"/>
              </a:xfrm>
              <a:prstGeom prst="ellipse">
                <a:avLst/>
              </a:prstGeom>
              <a:noFill/>
              <a:ln>
                <a:noFill/>
              </a:ln>
              <a:effectLst/>
            </p:spPr>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defRPr/>
                </a:pPr>
                <a:endParaRPr lang="ru-RU" sz="2222">
                  <a:solidFill>
                    <a:srgbClr val="006600"/>
                  </a:solidFill>
                  <a:cs typeface="+mn-cs"/>
                </a:endParaRPr>
              </a:p>
            </p:txBody>
          </p:sp>
          <p:cxnSp>
            <p:nvCxnSpPr>
              <p:cNvPr id="153" name="Прямая со стрелкой 78"/>
              <p:cNvCxnSpPr>
                <a:endCxn id="98" idx="1"/>
              </p:cNvCxnSpPr>
              <p:nvPr/>
            </p:nvCxnSpPr>
            <p:spPr bwMode="auto">
              <a:xfrm>
                <a:off x="1871812" y="4224139"/>
                <a:ext cx="3591154" cy="51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9" name="TextBox 93"/>
              <p:cNvSpPr txBox="1">
                <a:spLocks noChangeArrowheads="1"/>
              </p:cNvSpPr>
              <p:nvPr/>
            </p:nvSpPr>
            <p:spPr bwMode="auto">
              <a:xfrm>
                <a:off x="6715097" y="5616189"/>
                <a:ext cx="1297971" cy="24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algn="ctr" defTabSz="914389" eaLnBrk="1" hangingPunct="1">
                  <a:spcBef>
                    <a:spcPts val="299"/>
                  </a:spcBef>
                  <a:defRPr/>
                </a:pPr>
                <a:r>
                  <a:rPr lang="ru-RU" altLang="ru-RU" sz="952" dirty="0">
                    <a:solidFill>
                      <a:srgbClr val="000000"/>
                    </a:solidFill>
                    <a:cs typeface="Tahoma" panose="020B0604030504040204" pitchFamily="34" charset="0"/>
                  </a:rPr>
                  <a:t>ЭТП</a:t>
                </a:r>
                <a:r>
                  <a:rPr lang="ru-RU" altLang="ru-RU" sz="1058" dirty="0">
                    <a:solidFill>
                      <a:srgbClr val="000000"/>
                    </a:solidFill>
                    <a:cs typeface="Tahoma" panose="020B0604030504040204" pitchFamily="34" charset="0"/>
                  </a:rPr>
                  <a:t> </a:t>
                </a:r>
                <a:r>
                  <a:rPr lang="en-US" altLang="ru-RU" sz="1058" dirty="0" err="1">
                    <a:solidFill>
                      <a:srgbClr val="C00000"/>
                    </a:solidFill>
                    <a:cs typeface="Tahoma" panose="020B0604030504040204" pitchFamily="34" charset="0"/>
                  </a:rPr>
                  <a:t>Bidzaar</a:t>
                </a:r>
                <a:endParaRPr lang="ru-RU" altLang="ru-RU" sz="1058" dirty="0">
                  <a:solidFill>
                    <a:srgbClr val="C00000"/>
                  </a:solidFill>
                  <a:cs typeface="Tahoma" panose="020B0604030504040204" pitchFamily="34" charset="0"/>
                </a:endParaRPr>
              </a:p>
            </p:txBody>
          </p:sp>
          <p:cxnSp>
            <p:nvCxnSpPr>
              <p:cNvPr id="201" name="Прямая со стрелкой 78"/>
              <p:cNvCxnSpPr>
                <a:stCxn id="71" idx="2"/>
                <a:endCxn id="199" idx="0"/>
              </p:cNvCxnSpPr>
              <p:nvPr/>
            </p:nvCxnSpPr>
            <p:spPr bwMode="auto">
              <a:xfrm>
                <a:off x="7362484" y="4120724"/>
                <a:ext cx="1599" cy="149546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81" name="Прямая со стрелкой 80"/>
              <p:cNvCxnSpPr>
                <a:stCxn id="72" idx="3"/>
                <a:endCxn id="65" idx="3"/>
              </p:cNvCxnSpPr>
              <p:nvPr/>
            </p:nvCxnSpPr>
            <p:spPr>
              <a:xfrm flipH="1">
                <a:off x="1871812" y="3865599"/>
                <a:ext cx="7415991" cy="1154655"/>
              </a:xfrm>
              <a:prstGeom prst="bentConnector3">
                <a:avLst>
                  <a:gd name="adj1" fmla="val -1664"/>
                </a:avLst>
              </a:prstGeom>
              <a:ln>
                <a:prstDash val="dash"/>
                <a:tailEnd type="triangle"/>
              </a:ln>
            </p:spPr>
            <p:style>
              <a:lnRef idx="2">
                <a:schemeClr val="dk1"/>
              </a:lnRef>
              <a:fillRef idx="0">
                <a:schemeClr val="dk1"/>
              </a:fillRef>
              <a:effectRef idx="1">
                <a:schemeClr val="dk1"/>
              </a:effectRef>
              <a:fontRef idx="minor">
                <a:schemeClr val="tx1"/>
              </a:fontRef>
            </p:style>
          </p:cxnSp>
          <p:grpSp>
            <p:nvGrpSpPr>
              <p:cNvPr id="148" name="Группа 147"/>
              <p:cNvGrpSpPr/>
              <p:nvPr/>
            </p:nvGrpSpPr>
            <p:grpSpPr>
              <a:xfrm>
                <a:off x="3418707" y="1501685"/>
                <a:ext cx="3447904" cy="179787"/>
                <a:chOff x="3674467" y="1501685"/>
                <a:chExt cx="3447904" cy="179787"/>
              </a:xfrm>
            </p:grpSpPr>
            <p:sp>
              <p:nvSpPr>
                <p:cNvPr id="57" name="Скругленный прямоугольник 56"/>
                <p:cNvSpPr/>
                <p:nvPr/>
              </p:nvSpPr>
              <p:spPr>
                <a:xfrm>
                  <a:off x="3674467" y="1503772"/>
                  <a:ext cx="646317" cy="172879"/>
                </a:xfrm>
                <a:prstGeom prst="roundRect">
                  <a:avLst/>
                </a:prstGeom>
                <a:solidFill>
                  <a:schemeClr val="tx1">
                    <a:lumMod val="50000"/>
                    <a:lumOff val="50000"/>
                  </a:schemeClr>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89">
                    <a:defRPr/>
                  </a:pPr>
                  <a:r>
                    <a:rPr lang="ru-RU" sz="1050" dirty="0">
                      <a:solidFill>
                        <a:srgbClr val="FFFFFF"/>
                      </a:solidFill>
                      <a:latin typeface="Arial"/>
                    </a:rPr>
                    <a:t>223ФЗ</a:t>
                  </a:r>
                </a:p>
              </p:txBody>
            </p:sp>
            <p:sp>
              <p:nvSpPr>
                <p:cNvPr id="58" name="Скругленный прямоугольник 57"/>
                <p:cNvSpPr/>
                <p:nvPr/>
              </p:nvSpPr>
              <p:spPr>
                <a:xfrm>
                  <a:off x="4379448" y="1503772"/>
                  <a:ext cx="476233" cy="172879"/>
                </a:xfrm>
                <a:prstGeom prst="roundRect">
                  <a:avLst/>
                </a:prstGeom>
                <a:solidFill>
                  <a:schemeClr val="tx1">
                    <a:lumMod val="50000"/>
                    <a:lumOff val="50000"/>
                  </a:schemeClr>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89">
                    <a:defRPr/>
                  </a:pPr>
                  <a:r>
                    <a:rPr lang="ru-RU" sz="1050" dirty="0">
                      <a:solidFill>
                        <a:srgbClr val="FFFFFF"/>
                      </a:solidFill>
                      <a:latin typeface="Arial"/>
                    </a:rPr>
                    <a:t>ЕИС</a:t>
                  </a:r>
                </a:p>
              </p:txBody>
            </p:sp>
            <p:sp>
              <p:nvSpPr>
                <p:cNvPr id="217" name="Скругленный прямоугольник 216"/>
                <p:cNvSpPr/>
                <p:nvPr/>
              </p:nvSpPr>
              <p:spPr>
                <a:xfrm>
                  <a:off x="4927026" y="1501685"/>
                  <a:ext cx="1008000" cy="174966"/>
                </a:xfrm>
                <a:prstGeom prst="roundRect">
                  <a:avLst/>
                </a:prstGeom>
                <a:solidFill>
                  <a:schemeClr val="tx1">
                    <a:lumMod val="50000"/>
                    <a:lumOff val="50000"/>
                  </a:schemeClr>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89">
                    <a:defRPr/>
                  </a:pPr>
                  <a:r>
                    <a:rPr lang="ru-RU" sz="1050" dirty="0">
                      <a:solidFill>
                        <a:srgbClr val="FFFFFF"/>
                      </a:solidFill>
                      <a:latin typeface="Arial"/>
                    </a:rPr>
                    <a:t>ЭТП </a:t>
                  </a:r>
                  <a:r>
                    <a:rPr lang="ru-RU" sz="1050" dirty="0" err="1">
                      <a:solidFill>
                        <a:srgbClr val="FFFFFF"/>
                      </a:solidFill>
                      <a:latin typeface="Arial"/>
                    </a:rPr>
                    <a:t>Бидзаар</a:t>
                  </a:r>
                  <a:endParaRPr lang="ru-RU" sz="1050" dirty="0">
                    <a:solidFill>
                      <a:srgbClr val="FFFFFF"/>
                    </a:solidFill>
                    <a:latin typeface="Arial"/>
                  </a:endParaRPr>
                </a:p>
              </p:txBody>
            </p:sp>
            <p:sp>
              <p:nvSpPr>
                <p:cNvPr id="85" name="Скругленный прямоугольник 84"/>
                <p:cNvSpPr/>
                <p:nvPr/>
              </p:nvSpPr>
              <p:spPr>
                <a:xfrm>
                  <a:off x="6006371" y="1506506"/>
                  <a:ext cx="1116000" cy="174966"/>
                </a:xfrm>
                <a:prstGeom prst="roundRect">
                  <a:avLst/>
                </a:prstGeom>
                <a:solidFill>
                  <a:schemeClr val="tx1">
                    <a:lumMod val="50000"/>
                    <a:lumOff val="50000"/>
                  </a:schemeClr>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389">
                    <a:defRPr/>
                  </a:pPr>
                  <a:r>
                    <a:rPr lang="ru-RU" sz="1050" dirty="0">
                      <a:solidFill>
                        <a:srgbClr val="FFFFFF"/>
                      </a:solidFill>
                      <a:latin typeface="Arial"/>
                    </a:rPr>
                    <a:t>1С:Бизнес-сеть</a:t>
                  </a:r>
                  <a:endParaRPr lang="ru-RU" sz="1050" dirty="0">
                    <a:solidFill>
                      <a:srgbClr val="FFFFFF"/>
                    </a:solidFill>
                    <a:latin typeface="Arial"/>
                  </a:endParaRPr>
                </a:p>
              </p:txBody>
            </p:sp>
          </p:grpSp>
          <p:sp>
            <p:nvSpPr>
              <p:cNvPr id="67" name="Прямоугольник 66">
                <a:extLst>
                  <a:ext uri="{FF2B5EF4-FFF2-40B4-BE49-F238E27FC236}">
                    <a16:creationId xmlns:a16="http://schemas.microsoft.com/office/drawing/2014/main" id="{1D24085D-B963-D078-733B-82D7AD3EAB41}"/>
                  </a:ext>
                </a:extLst>
              </p:cNvPr>
              <p:cNvSpPr/>
              <p:nvPr/>
            </p:nvSpPr>
            <p:spPr bwMode="auto">
              <a:xfrm>
                <a:off x="2087836" y="2153773"/>
                <a:ext cx="1080000" cy="510250"/>
              </a:xfrm>
              <a:prstGeom prst="rect">
                <a:avLst/>
              </a:prstGeom>
              <a:solidFill>
                <a:srgbClr val="FFFFFF"/>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p:spPr>
            <p:txBody>
              <a:bodyPr anchor="ctr"/>
              <a:lstStyle/>
              <a:p>
                <a:pPr algn="ctr" defTabSz="914389" eaLnBrk="1" fontAlgn="auto" hangingPunct="1">
                  <a:spcBef>
                    <a:spcPts val="0"/>
                  </a:spcBef>
                  <a:spcAft>
                    <a:spcPts val="0"/>
                  </a:spcAft>
                  <a:defRPr/>
                </a:pPr>
                <a:r>
                  <a:rPr lang="ru-RU" sz="1200" kern="0" dirty="0">
                    <a:solidFill>
                      <a:srgbClr val="000000"/>
                    </a:solidFill>
                    <a:latin typeface="Futura PT Demi"/>
                    <a:cs typeface="+mn-cs"/>
                  </a:rPr>
                  <a:t>Личный кабинет</a:t>
                </a:r>
              </a:p>
            </p:txBody>
          </p:sp>
          <p:grpSp>
            <p:nvGrpSpPr>
              <p:cNvPr id="86" name="Группа 85">
                <a:extLst>
                  <a:ext uri="{FF2B5EF4-FFF2-40B4-BE49-F238E27FC236}">
                    <a16:creationId xmlns:a16="http://schemas.microsoft.com/office/drawing/2014/main" id="{738003B6-FB36-8EF1-75CC-CD31001532E4}"/>
                  </a:ext>
                </a:extLst>
              </p:cNvPr>
              <p:cNvGrpSpPr/>
              <p:nvPr/>
            </p:nvGrpSpPr>
            <p:grpSpPr>
              <a:xfrm>
                <a:off x="9504659" y="1629368"/>
                <a:ext cx="1410621" cy="3593697"/>
                <a:chOff x="9781129" y="1297059"/>
                <a:chExt cx="1534964" cy="4367102"/>
              </a:xfrm>
            </p:grpSpPr>
            <p:cxnSp>
              <p:nvCxnSpPr>
                <p:cNvPr id="102" name="Прямая соединительная линия 101">
                  <a:extLst>
                    <a:ext uri="{FF2B5EF4-FFF2-40B4-BE49-F238E27FC236}">
                      <a16:creationId xmlns:a16="http://schemas.microsoft.com/office/drawing/2014/main" id="{0869A3C3-D7B0-2D16-1B04-0B4573D54C81}"/>
                    </a:ext>
                  </a:extLst>
                </p:cNvPr>
                <p:cNvCxnSpPr>
                  <a:cxnSpLocks/>
                </p:cNvCxnSpPr>
                <p:nvPr/>
              </p:nvCxnSpPr>
              <p:spPr>
                <a:xfrm>
                  <a:off x="9781129" y="1297059"/>
                  <a:ext cx="0" cy="4320000"/>
                </a:xfrm>
                <a:prstGeom prst="line">
                  <a:avLst/>
                </a:prstGeom>
                <a:ln w="38100">
                  <a:solidFill>
                    <a:srgbClr val="C0494A"/>
                  </a:solidFill>
                </a:ln>
              </p:spPr>
              <p:style>
                <a:lnRef idx="1">
                  <a:schemeClr val="accent1"/>
                </a:lnRef>
                <a:fillRef idx="0">
                  <a:schemeClr val="accent1"/>
                </a:fillRef>
                <a:effectRef idx="0">
                  <a:schemeClr val="accent1"/>
                </a:effectRef>
                <a:fontRef idx="minor">
                  <a:schemeClr val="tx1"/>
                </a:fontRef>
              </p:style>
            </p:cxnSp>
            <p:pic>
              <p:nvPicPr>
                <p:cNvPr id="103" name="Picture 9" descr="C:\Users\Fomin_D\Desktop\icon\1-03.png">
                  <a:extLst>
                    <a:ext uri="{FF2B5EF4-FFF2-40B4-BE49-F238E27FC236}">
                      <a16:creationId xmlns:a16="http://schemas.microsoft.com/office/drawing/2014/main" id="{42AC0B24-ACF0-1867-00C0-192224A68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1" y="2310745"/>
                  <a:ext cx="601595" cy="6008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 name="TextBox 75">
                  <a:extLst>
                    <a:ext uri="{FF2B5EF4-FFF2-40B4-BE49-F238E27FC236}">
                      <a16:creationId xmlns:a16="http://schemas.microsoft.com/office/drawing/2014/main" id="{FA61C48B-0B53-45EA-9FC5-40C58056CC66}"/>
                    </a:ext>
                  </a:extLst>
                </p:cNvPr>
                <p:cNvSpPr txBox="1">
                  <a:spLocks noChangeArrowheads="1"/>
                </p:cNvSpPr>
                <p:nvPr/>
              </p:nvSpPr>
              <p:spPr bwMode="auto">
                <a:xfrm>
                  <a:off x="9866680" y="2921488"/>
                  <a:ext cx="1449413" cy="4937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defTabSz="914389" eaLnBrk="1" hangingPunct="1">
                    <a:lnSpc>
                      <a:spcPct val="110000"/>
                    </a:lnSpc>
                    <a:spcBef>
                      <a:spcPct val="0"/>
                    </a:spcBef>
                    <a:spcAft>
                      <a:spcPts val="299"/>
                    </a:spcAft>
                    <a:buClrTx/>
                    <a:buSzTx/>
                    <a:buNone/>
                    <a:defRPr/>
                  </a:pPr>
                  <a:r>
                    <a:rPr lang="ru-RU" altLang="ru-RU" sz="1270" b="1" dirty="0">
                      <a:solidFill>
                        <a:srgbClr val="BA3A3B"/>
                      </a:solidFill>
                      <a:latin typeface="Futura PT Demi"/>
                      <a:ea typeface="Open Sans" pitchFamily="34" charset="0"/>
                      <a:cs typeface="Open Sans" pitchFamily="34" charset="0"/>
                    </a:rPr>
                    <a:t>Управление обязательствами</a:t>
                  </a:r>
                  <a:endParaRPr lang="en-US" altLang="ru-RU" sz="1270" b="1" dirty="0">
                    <a:solidFill>
                      <a:srgbClr val="BA3A3B"/>
                    </a:solidFill>
                    <a:latin typeface="Futura PT Demi"/>
                    <a:ea typeface="Open Sans" pitchFamily="34" charset="0"/>
                    <a:cs typeface="Open Sans" pitchFamily="34" charset="0"/>
                  </a:endParaRPr>
                </a:p>
              </p:txBody>
            </p:sp>
            <p:pic>
              <p:nvPicPr>
                <p:cNvPr id="105" name="Picture 8" descr="C:\Users\Fomin_D\Desktop\icon\1-05.png">
                  <a:extLst>
                    <a:ext uri="{FF2B5EF4-FFF2-40B4-BE49-F238E27FC236}">
                      <a16:creationId xmlns:a16="http://schemas.microsoft.com/office/drawing/2014/main" id="{92ACDFC2-5DE0-E407-B6BF-0EC783417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4101" y="1397841"/>
                  <a:ext cx="601595" cy="6014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 name="TextBox 76">
                  <a:extLst>
                    <a:ext uri="{FF2B5EF4-FFF2-40B4-BE49-F238E27FC236}">
                      <a16:creationId xmlns:a16="http://schemas.microsoft.com/office/drawing/2014/main" id="{0B85A009-0F0B-A41A-5F28-98082C353176}"/>
                    </a:ext>
                  </a:extLst>
                </p:cNvPr>
                <p:cNvSpPr txBox="1">
                  <a:spLocks noChangeArrowheads="1"/>
                </p:cNvSpPr>
                <p:nvPr/>
              </p:nvSpPr>
              <p:spPr bwMode="auto">
                <a:xfrm>
                  <a:off x="9876779" y="1999923"/>
                  <a:ext cx="1175200" cy="2468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389" eaLnBrk="1" hangingPunct="1">
                    <a:lnSpc>
                      <a:spcPct val="110000"/>
                    </a:lnSpc>
                    <a:spcAft>
                      <a:spcPts val="299"/>
                    </a:spcAft>
                    <a:defRPr/>
                  </a:pPr>
                  <a:r>
                    <a:rPr lang="ru-RU" altLang="ru-RU" sz="1270" b="1" dirty="0">
                      <a:solidFill>
                        <a:srgbClr val="BA3A3B"/>
                      </a:solidFill>
                      <a:latin typeface="Futura PT Demi"/>
                      <a:ea typeface="Open Sans"/>
                      <a:cs typeface="Open Sans"/>
                    </a:rPr>
                    <a:t>Казначейство</a:t>
                  </a:r>
                  <a:endParaRPr lang="en-US" altLang="ru-RU" sz="1270" dirty="0">
                    <a:solidFill>
                      <a:srgbClr val="000000"/>
                    </a:solidFill>
                    <a:latin typeface="Futura PT Demi"/>
                    <a:ea typeface="Open Sans"/>
                    <a:cs typeface="Open Sans"/>
                  </a:endParaRPr>
                </a:p>
              </p:txBody>
            </p:sp>
            <p:sp>
              <p:nvSpPr>
                <p:cNvPr id="107" name="Овал 5">
                  <a:extLst>
                    <a:ext uri="{FF2B5EF4-FFF2-40B4-BE49-F238E27FC236}">
                      <a16:creationId xmlns:a16="http://schemas.microsoft.com/office/drawing/2014/main" id="{0FD6AF03-EA7D-AF4E-59FB-ED8FFAF75102}"/>
                    </a:ext>
                  </a:extLst>
                </p:cNvPr>
                <p:cNvSpPr>
                  <a:spLocks noChangeArrowheads="1"/>
                </p:cNvSpPr>
                <p:nvPr/>
              </p:nvSpPr>
              <p:spPr bwMode="auto">
                <a:xfrm>
                  <a:off x="9997352" y="4437062"/>
                  <a:ext cx="748521" cy="733350"/>
                </a:xfrm>
                <a:prstGeom prst="ellipse">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389" eaLnBrk="1" hangingPunct="1">
                    <a:lnSpc>
                      <a:spcPct val="110000"/>
                    </a:lnSpc>
                    <a:spcBef>
                      <a:spcPct val="50000"/>
                    </a:spcBef>
                    <a:defRPr/>
                  </a:pPr>
                  <a:endParaRPr lang="ru-RU" altLang="ru-RU">
                    <a:solidFill>
                      <a:srgbClr val="5F0000"/>
                    </a:solidFill>
                    <a:cs typeface="Arial" charset="0"/>
                  </a:endParaRPr>
                </a:p>
              </p:txBody>
            </p:sp>
            <p:sp>
              <p:nvSpPr>
                <p:cNvPr id="108" name="Блок-схема: магнитный диск 41">
                  <a:extLst>
                    <a:ext uri="{FF2B5EF4-FFF2-40B4-BE49-F238E27FC236}">
                      <a16:creationId xmlns:a16="http://schemas.microsoft.com/office/drawing/2014/main" id="{896165FD-E02A-D532-C343-37A24A24C672}"/>
                    </a:ext>
                  </a:extLst>
                </p:cNvPr>
                <p:cNvSpPr>
                  <a:spLocks noChangeArrowheads="1"/>
                </p:cNvSpPr>
                <p:nvPr/>
              </p:nvSpPr>
              <p:spPr bwMode="auto">
                <a:xfrm>
                  <a:off x="10290421" y="3597930"/>
                  <a:ext cx="308461" cy="203873"/>
                </a:xfrm>
                <a:prstGeom prst="flowChartMagneticDisk">
                  <a:avLst/>
                </a:prstGeom>
                <a:solidFill>
                  <a:schemeClr val="bg1"/>
                </a:solidFill>
                <a:ln w="19050" algn="ctr">
                  <a:solidFill>
                    <a:srgbClr val="BE4344"/>
                  </a:solidFill>
                  <a:round/>
                  <a:headEnd/>
                  <a:tailEnd/>
                </a:ln>
              </p:spPr>
              <p:txBody>
                <a:bodyPr anchor="ctr"/>
                <a:lstStyle/>
                <a:p>
                  <a:pPr defTabSz="914389" eaLnBrk="1" hangingPunct="1">
                    <a:lnSpc>
                      <a:spcPct val="110000"/>
                    </a:lnSpc>
                    <a:spcBef>
                      <a:spcPct val="50000"/>
                    </a:spcBef>
                    <a:defRPr/>
                  </a:pPr>
                  <a:endParaRPr lang="ru-RU" altLang="ru-RU">
                    <a:solidFill>
                      <a:srgbClr val="5F0000"/>
                    </a:solidFill>
                    <a:cs typeface="Arial" charset="0"/>
                  </a:endParaRPr>
                </a:p>
              </p:txBody>
            </p:sp>
            <p:sp>
              <p:nvSpPr>
                <p:cNvPr id="109" name="Блок-схема: магнитный диск 4">
                  <a:extLst>
                    <a:ext uri="{FF2B5EF4-FFF2-40B4-BE49-F238E27FC236}">
                      <a16:creationId xmlns:a16="http://schemas.microsoft.com/office/drawing/2014/main" id="{678A7DB6-771F-56E9-76BD-D5F68E8A2960}"/>
                    </a:ext>
                  </a:extLst>
                </p:cNvPr>
                <p:cNvSpPr>
                  <a:spLocks noChangeArrowheads="1"/>
                </p:cNvSpPr>
                <p:nvPr/>
              </p:nvSpPr>
              <p:spPr bwMode="auto">
                <a:xfrm>
                  <a:off x="10086407" y="3689874"/>
                  <a:ext cx="311528" cy="243145"/>
                </a:xfrm>
                <a:prstGeom prst="flowChartMagneticDisk">
                  <a:avLst/>
                </a:prstGeom>
                <a:solidFill>
                  <a:schemeClr val="bg1"/>
                </a:solidFill>
                <a:ln w="19050" algn="ctr">
                  <a:solidFill>
                    <a:srgbClr val="BE4344"/>
                  </a:solidFill>
                  <a:round/>
                  <a:headEnd/>
                  <a:tailEnd/>
                </a:ln>
              </p:spPr>
              <p:txBody>
                <a:bodyPr anchor="ctr"/>
                <a:lstStyle/>
                <a:p>
                  <a:pPr defTabSz="914389" eaLnBrk="1" hangingPunct="1">
                    <a:lnSpc>
                      <a:spcPct val="110000"/>
                    </a:lnSpc>
                    <a:spcBef>
                      <a:spcPct val="50000"/>
                    </a:spcBef>
                    <a:defRPr/>
                  </a:pPr>
                  <a:endParaRPr lang="ru-RU" altLang="ru-RU">
                    <a:solidFill>
                      <a:srgbClr val="5F0000"/>
                    </a:solidFill>
                    <a:cs typeface="Arial" charset="0"/>
                  </a:endParaRPr>
                </a:p>
              </p:txBody>
            </p:sp>
            <p:sp>
              <p:nvSpPr>
                <p:cNvPr id="110" name="Блок-схема: магнитный диск 40">
                  <a:extLst>
                    <a:ext uri="{FF2B5EF4-FFF2-40B4-BE49-F238E27FC236}">
                      <a16:creationId xmlns:a16="http://schemas.microsoft.com/office/drawing/2014/main" id="{C7CD946E-66FC-212D-222E-27B14A7BF9EE}"/>
                    </a:ext>
                  </a:extLst>
                </p:cNvPr>
                <p:cNvSpPr>
                  <a:spLocks noChangeArrowheads="1"/>
                </p:cNvSpPr>
                <p:nvPr/>
              </p:nvSpPr>
              <p:spPr bwMode="auto">
                <a:xfrm>
                  <a:off x="10261925" y="3789821"/>
                  <a:ext cx="346258" cy="235139"/>
                </a:xfrm>
                <a:prstGeom prst="flowChartMagneticDisk">
                  <a:avLst/>
                </a:prstGeom>
                <a:solidFill>
                  <a:schemeClr val="bg1"/>
                </a:solidFill>
                <a:ln w="19050" algn="ctr">
                  <a:solidFill>
                    <a:srgbClr val="BE4344"/>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389" eaLnBrk="1" hangingPunct="1">
                    <a:lnSpc>
                      <a:spcPct val="110000"/>
                    </a:lnSpc>
                    <a:spcBef>
                      <a:spcPct val="50000"/>
                    </a:spcBef>
                    <a:defRPr/>
                  </a:pPr>
                  <a:endParaRPr lang="ru-RU" altLang="ru-RU">
                    <a:solidFill>
                      <a:srgbClr val="5F0000"/>
                    </a:solidFill>
                    <a:cs typeface="Arial" charset="0"/>
                  </a:endParaRPr>
                </a:p>
              </p:txBody>
            </p:sp>
            <p:sp>
              <p:nvSpPr>
                <p:cNvPr id="111" name="Овал 5">
                  <a:extLst>
                    <a:ext uri="{FF2B5EF4-FFF2-40B4-BE49-F238E27FC236}">
                      <a16:creationId xmlns:a16="http://schemas.microsoft.com/office/drawing/2014/main" id="{E5833463-7A6A-46EC-58B4-D4B8BC9F6111}"/>
                    </a:ext>
                  </a:extLst>
                </p:cNvPr>
                <p:cNvSpPr>
                  <a:spLocks noChangeArrowheads="1"/>
                </p:cNvSpPr>
                <p:nvPr/>
              </p:nvSpPr>
              <p:spPr bwMode="auto">
                <a:xfrm>
                  <a:off x="9997352" y="3428750"/>
                  <a:ext cx="748521" cy="733350"/>
                </a:xfrm>
                <a:prstGeom prst="ellipse">
                  <a:avLst/>
                </a:prstGeom>
                <a:noFill/>
                <a:ln w="19050" algn="ctr">
                  <a:solidFill>
                    <a:srgbClr val="CC6C6C"/>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389" eaLnBrk="1" hangingPunct="1">
                    <a:lnSpc>
                      <a:spcPct val="110000"/>
                    </a:lnSpc>
                    <a:spcBef>
                      <a:spcPct val="50000"/>
                    </a:spcBef>
                    <a:defRPr/>
                  </a:pPr>
                  <a:endParaRPr lang="ru-RU" altLang="ru-RU">
                    <a:solidFill>
                      <a:srgbClr val="5F0000"/>
                    </a:solidFill>
                    <a:cs typeface="Arial" charset="0"/>
                  </a:endParaRPr>
                </a:p>
              </p:txBody>
            </p:sp>
            <p:sp>
              <p:nvSpPr>
                <p:cNvPr id="112" name="TextBox 75">
                  <a:extLst>
                    <a:ext uri="{FF2B5EF4-FFF2-40B4-BE49-F238E27FC236}">
                      <a16:creationId xmlns:a16="http://schemas.microsoft.com/office/drawing/2014/main" id="{ACCA7FB8-E8AF-50D5-CD14-3739B4EEB958}"/>
                    </a:ext>
                  </a:extLst>
                </p:cNvPr>
                <p:cNvSpPr txBox="1">
                  <a:spLocks noChangeArrowheads="1"/>
                </p:cNvSpPr>
                <p:nvPr/>
              </p:nvSpPr>
              <p:spPr bwMode="auto">
                <a:xfrm>
                  <a:off x="9866680" y="4149304"/>
                  <a:ext cx="1449413" cy="2468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defTabSz="914389" eaLnBrk="1" hangingPunct="1">
                    <a:lnSpc>
                      <a:spcPct val="110000"/>
                    </a:lnSpc>
                    <a:spcBef>
                      <a:spcPct val="0"/>
                    </a:spcBef>
                    <a:spcAft>
                      <a:spcPts val="299"/>
                    </a:spcAft>
                    <a:buClrTx/>
                    <a:buSzTx/>
                    <a:buNone/>
                    <a:defRPr/>
                  </a:pPr>
                  <a:r>
                    <a:rPr lang="ru-RU" altLang="ru-RU" sz="1270" b="1" dirty="0">
                      <a:solidFill>
                        <a:srgbClr val="BA3A3B"/>
                      </a:solidFill>
                      <a:latin typeface="Futura PT Demi"/>
                      <a:ea typeface="Open Sans" pitchFamily="34" charset="0"/>
                      <a:cs typeface="Open Sans" pitchFamily="34" charset="0"/>
                    </a:rPr>
                    <a:t>Управление НСИ</a:t>
                  </a:r>
                  <a:endParaRPr lang="en-US" altLang="ru-RU" sz="1270" b="1" dirty="0">
                    <a:solidFill>
                      <a:srgbClr val="BA3A3B"/>
                    </a:solidFill>
                    <a:latin typeface="Futura PT Demi"/>
                    <a:ea typeface="Open Sans" pitchFamily="34" charset="0"/>
                    <a:cs typeface="Open Sans" pitchFamily="34" charset="0"/>
                  </a:endParaRPr>
                </a:p>
              </p:txBody>
            </p:sp>
            <p:sp>
              <p:nvSpPr>
                <p:cNvPr id="113" name="TextBox 75">
                  <a:extLst>
                    <a:ext uri="{FF2B5EF4-FFF2-40B4-BE49-F238E27FC236}">
                      <a16:creationId xmlns:a16="http://schemas.microsoft.com/office/drawing/2014/main" id="{BECD2A0F-990D-9F5F-D8FA-B909048EDCAD}"/>
                    </a:ext>
                  </a:extLst>
                </p:cNvPr>
                <p:cNvSpPr txBox="1">
                  <a:spLocks noChangeArrowheads="1"/>
                </p:cNvSpPr>
                <p:nvPr/>
              </p:nvSpPr>
              <p:spPr bwMode="auto">
                <a:xfrm>
                  <a:off x="9863254" y="5170412"/>
                  <a:ext cx="1362648" cy="4937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defTabSz="914389" eaLnBrk="1" hangingPunct="1">
                    <a:lnSpc>
                      <a:spcPct val="110000"/>
                    </a:lnSpc>
                    <a:spcBef>
                      <a:spcPct val="0"/>
                    </a:spcBef>
                    <a:spcAft>
                      <a:spcPts val="299"/>
                    </a:spcAft>
                    <a:buClrTx/>
                    <a:buSzTx/>
                    <a:buNone/>
                    <a:defRPr/>
                  </a:pPr>
                  <a:r>
                    <a:rPr lang="ru-RU" altLang="ru-RU" sz="1270" b="1" dirty="0">
                      <a:solidFill>
                        <a:srgbClr val="BA3A3B"/>
                      </a:solidFill>
                      <a:latin typeface="Futura PT Demi"/>
                      <a:ea typeface="Open Sans" pitchFamily="34" charset="0"/>
                      <a:cs typeface="Open Sans" pitchFamily="34" charset="0"/>
                    </a:rPr>
                    <a:t>Претензионно- исковая работа</a:t>
                  </a:r>
                  <a:endParaRPr lang="en-US" altLang="ru-RU" sz="1270" b="1" dirty="0">
                    <a:solidFill>
                      <a:srgbClr val="BA3A3B"/>
                    </a:solidFill>
                    <a:latin typeface="Futura PT Demi"/>
                    <a:ea typeface="Open Sans" pitchFamily="34" charset="0"/>
                    <a:cs typeface="Open Sans" pitchFamily="34" charset="0"/>
                  </a:endParaRPr>
                </a:p>
              </p:txBody>
            </p:sp>
            <p:pic>
              <p:nvPicPr>
                <p:cNvPr id="114" name="Рисунок 113" descr="Изображение выглядит как Графика, круг, искусство, снимок экрана&#10;&#10;Автоматически созданное описание">
                  <a:extLst>
                    <a:ext uri="{FF2B5EF4-FFF2-40B4-BE49-F238E27FC236}">
                      <a16:creationId xmlns:a16="http://schemas.microsoft.com/office/drawing/2014/main" id="{B7C188CC-214A-B6B7-62AF-D6B19910B3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031" y="4568459"/>
                  <a:ext cx="485795" cy="485795"/>
                </a:xfrm>
                <a:prstGeom prst="rect">
                  <a:avLst/>
                </a:prstGeom>
              </p:spPr>
            </p:pic>
          </p:grpSp>
          <p:sp>
            <p:nvSpPr>
              <p:cNvPr id="125" name="TextBox 124"/>
              <p:cNvSpPr txBox="1"/>
              <p:nvPr/>
            </p:nvSpPr>
            <p:spPr>
              <a:xfrm>
                <a:off x="2985232" y="1044755"/>
                <a:ext cx="5388068" cy="333419"/>
              </a:xfrm>
              <a:prstGeom prst="rect">
                <a:avLst/>
              </a:prstGeom>
              <a:noFill/>
            </p:spPr>
            <p:txBody>
              <a:bodyPr wrap="square" rtlCol="0">
                <a:spAutoFit/>
              </a:bodyPr>
              <a:lstStyle/>
              <a:p>
                <a:pPr algn="ctr" defTabSz="967710">
                  <a:defRPr/>
                </a:pPr>
                <a:r>
                  <a:rPr lang="ru-RU" sz="1693" dirty="0">
                    <a:solidFill>
                      <a:srgbClr val="FF0000"/>
                    </a:solidFill>
                    <a:cs typeface="+mn-cs"/>
                  </a:rPr>
                  <a:t>Учетное ядро </a:t>
                </a:r>
                <a:r>
                  <a:rPr lang="en-US" sz="1693" dirty="0">
                    <a:solidFill>
                      <a:srgbClr val="FF0000"/>
                    </a:solidFill>
                    <a:cs typeface="+mn-cs"/>
                  </a:rPr>
                  <a:t>1C:ERP</a:t>
                </a:r>
                <a:r>
                  <a:rPr lang="ru-RU" sz="1693" dirty="0">
                    <a:solidFill>
                      <a:srgbClr val="FF0000"/>
                    </a:solidFill>
                    <a:cs typeface="+mn-cs"/>
                  </a:rPr>
                  <a:t>.Управление предприятием 2.5</a:t>
                </a:r>
                <a:endParaRPr lang="ru-RU" sz="1693" dirty="0">
                  <a:solidFill>
                    <a:srgbClr val="FF0000"/>
                  </a:solidFill>
                  <a:cs typeface="+mn-cs"/>
                </a:endParaRPr>
              </a:p>
            </p:txBody>
          </p:sp>
          <p:sp>
            <p:nvSpPr>
              <p:cNvPr id="98" name="Прямоугольник 97"/>
              <p:cNvSpPr/>
              <p:nvPr/>
            </p:nvSpPr>
            <p:spPr bwMode="auto">
              <a:xfrm>
                <a:off x="5462966" y="3974187"/>
                <a:ext cx="1079019" cy="510250"/>
              </a:xfrm>
              <a:prstGeom prst="rect">
                <a:avLst/>
              </a:prstGeom>
              <a:solidFill>
                <a:srgbClr val="FFFFE4"/>
              </a:solidFill>
              <a:ln/>
            </p:spPr>
            <p:style>
              <a:lnRef idx="0">
                <a:schemeClr val="accent1"/>
              </a:lnRef>
              <a:fillRef idx="3">
                <a:schemeClr val="accent1"/>
              </a:fillRef>
              <a:effectRef idx="3">
                <a:schemeClr val="accent1"/>
              </a:effectRef>
              <a:fontRef idx="minor">
                <a:schemeClr val="lt1"/>
              </a:fontRef>
            </p:style>
            <p:txBody>
              <a:bodyPr anchor="ctr"/>
              <a:lstStyle/>
              <a:p>
                <a:pPr algn="ctr" defTabSz="914389">
                  <a:defRPr/>
                </a:pPr>
                <a:r>
                  <a:rPr lang="ru-RU" sz="1058" dirty="0">
                    <a:solidFill>
                      <a:srgbClr val="000000"/>
                    </a:solidFill>
                    <a:latin typeface="Calibri Light" panose="020F0302020204030204" pitchFamily="34" charset="0"/>
                    <a:cs typeface="Calibri Light" panose="020F0302020204030204" pitchFamily="34" charset="0"/>
                  </a:rPr>
                  <a:t>Заявка на закупку</a:t>
                </a:r>
                <a:endParaRPr lang="ru-RU" sz="1058" dirty="0">
                  <a:solidFill>
                    <a:srgbClr val="000000"/>
                  </a:solidFill>
                  <a:latin typeface="Calibri Light" panose="020F0302020204030204" pitchFamily="34" charset="0"/>
                  <a:cs typeface="Calibri Light" panose="020F0302020204030204" pitchFamily="34" charset="0"/>
                </a:endParaRPr>
              </a:p>
            </p:txBody>
          </p:sp>
          <p:cxnSp>
            <p:nvCxnSpPr>
              <p:cNvPr id="128" name="Прямая со стрелкой 78"/>
              <p:cNvCxnSpPr>
                <a:stCxn id="98" idx="3"/>
                <a:endCxn id="71" idx="1"/>
              </p:cNvCxnSpPr>
              <p:nvPr/>
            </p:nvCxnSpPr>
            <p:spPr bwMode="auto">
              <a:xfrm flipV="1">
                <a:off x="6541985" y="3865599"/>
                <a:ext cx="276232" cy="363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7" name="TextBox 93"/>
              <p:cNvSpPr txBox="1">
                <a:spLocks noChangeArrowheads="1"/>
              </p:cNvSpPr>
              <p:nvPr/>
            </p:nvSpPr>
            <p:spPr bwMode="auto">
              <a:xfrm>
                <a:off x="6932992" y="5779395"/>
                <a:ext cx="1014990" cy="22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algn="ctr" defTabSz="914389" eaLnBrk="1" hangingPunct="1">
                  <a:spcBef>
                    <a:spcPts val="299"/>
                  </a:spcBef>
                  <a:defRPr/>
                </a:pPr>
                <a:r>
                  <a:rPr lang="en-US" altLang="ru-RU" sz="952" dirty="0">
                    <a:solidFill>
                      <a:srgbClr val="000000"/>
                    </a:solidFill>
                    <a:cs typeface="Tahoma" panose="020B0604030504040204" pitchFamily="34" charset="0"/>
                  </a:rPr>
                  <a:t>1C:</a:t>
                </a:r>
                <a:r>
                  <a:rPr lang="ru-RU" altLang="ru-RU" sz="952" dirty="0">
                    <a:solidFill>
                      <a:srgbClr val="000000"/>
                    </a:solidFill>
                    <a:cs typeface="Tahoma" panose="020B0604030504040204" pitchFamily="34" charset="0"/>
                  </a:rPr>
                  <a:t>Бизнес-сеть</a:t>
                </a:r>
                <a:endParaRPr lang="ru-RU" altLang="ru-RU" sz="952" dirty="0">
                  <a:solidFill>
                    <a:srgbClr val="000000"/>
                  </a:solidFill>
                  <a:cs typeface="Tahoma" panose="020B0604030504040204" pitchFamily="34" charset="0"/>
                </a:endParaRPr>
              </a:p>
            </p:txBody>
          </p:sp>
          <p:cxnSp>
            <p:nvCxnSpPr>
              <p:cNvPr id="174" name="Прямая со стрелкой 78"/>
              <p:cNvCxnSpPr>
                <a:stCxn id="66" idx="0"/>
              </p:cNvCxnSpPr>
              <p:nvPr/>
            </p:nvCxnSpPr>
            <p:spPr bwMode="auto">
              <a:xfrm rot="5400000" flipH="1" flipV="1">
                <a:off x="1709441" y="3095270"/>
                <a:ext cx="423440" cy="126850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sp>
          <p:nvSpPr>
            <p:cNvPr id="176" name="TextBox 93"/>
            <p:cNvSpPr txBox="1">
              <a:spLocks noChangeArrowheads="1"/>
            </p:cNvSpPr>
            <p:nvPr/>
          </p:nvSpPr>
          <p:spPr bwMode="auto">
            <a:xfrm>
              <a:off x="1295082" y="3340972"/>
              <a:ext cx="1014990" cy="3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algn="ctr" defTabSz="914389" eaLnBrk="1" hangingPunct="1">
                <a:spcBef>
                  <a:spcPts val="299"/>
                </a:spcBef>
                <a:defRPr/>
              </a:pPr>
              <a:r>
                <a:rPr lang="ru-RU" altLang="ru-RU" sz="952" dirty="0">
                  <a:solidFill>
                    <a:srgbClr val="000000"/>
                  </a:solidFill>
                  <a:cs typeface="Tahoma" panose="020B0604030504040204" pitchFamily="34" charset="0"/>
                </a:rPr>
                <a:t>Плановая потребность</a:t>
              </a:r>
              <a:endParaRPr lang="ru-RU" altLang="ru-RU" sz="952" dirty="0">
                <a:solidFill>
                  <a:srgbClr val="000000"/>
                </a:solidFill>
                <a:cs typeface="Tahoma" panose="020B0604030504040204" pitchFamily="34" charset="0"/>
              </a:endParaRPr>
            </a:p>
          </p:txBody>
        </p:sp>
        <p:sp>
          <p:nvSpPr>
            <p:cNvPr id="177" name="TextBox 93"/>
            <p:cNvSpPr txBox="1">
              <a:spLocks noChangeArrowheads="1"/>
            </p:cNvSpPr>
            <p:nvPr/>
          </p:nvSpPr>
          <p:spPr bwMode="auto">
            <a:xfrm>
              <a:off x="1983239" y="4031300"/>
              <a:ext cx="1014990" cy="3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algn="ctr" defTabSz="914389" eaLnBrk="1" hangingPunct="1">
                <a:spcBef>
                  <a:spcPts val="299"/>
                </a:spcBef>
                <a:defRPr/>
              </a:pPr>
              <a:r>
                <a:rPr lang="ru-RU" altLang="ru-RU" sz="952" dirty="0">
                  <a:solidFill>
                    <a:srgbClr val="000000"/>
                  </a:solidFill>
                  <a:cs typeface="Tahoma" panose="020B0604030504040204" pitchFamily="34" charset="0"/>
                </a:rPr>
                <a:t>Внеплановая потребность</a:t>
              </a:r>
              <a:endParaRPr lang="ru-RU" altLang="ru-RU" sz="952" dirty="0">
                <a:solidFill>
                  <a:srgbClr val="000000"/>
                </a:solidFill>
                <a:cs typeface="Tahoma" panose="020B0604030504040204" pitchFamily="34" charset="0"/>
              </a:endParaRPr>
            </a:p>
          </p:txBody>
        </p:sp>
      </p:grpSp>
    </p:spTree>
    <p:extLst>
      <p:ext uri="{BB962C8B-B14F-4D97-AF65-F5344CB8AC3E}">
        <p14:creationId xmlns:p14="http://schemas.microsoft.com/office/powerpoint/2010/main" val="2450375811"/>
      </p:ext>
    </p:extLst>
  </p:cSld>
  <p:clrMapOvr>
    <a:masterClrMapping/>
  </p:clrMapOvr>
  <mc:AlternateContent xmlns:mc="http://schemas.openxmlformats.org/markup-compatibility/2006" xmlns:p14="http://schemas.microsoft.com/office/powerpoint/2010/main">
    <mc:Choice Requires="p14">
      <p:transition p14:dur="0" advTm="92548"/>
    </mc:Choice>
    <mc:Fallback xmlns="">
      <p:transition advTm="9254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stretch>
            <a:fillRect/>
          </a:stretch>
        </p:blipFill>
        <p:spPr>
          <a:xfrm>
            <a:off x="470982" y="2231344"/>
            <a:ext cx="11457666" cy="4366008"/>
          </a:xfrm>
          <a:prstGeom prst="rect">
            <a:avLst/>
          </a:prstGeom>
        </p:spPr>
      </p:pic>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Настройка оценки конкурентным листом.</a:t>
            </a:r>
          </a:p>
          <a:p>
            <a:pPr fontAlgn="auto">
              <a:spcAft>
                <a:spcPts val="0"/>
              </a:spcAft>
            </a:pPr>
            <a:r>
              <a:rPr lang="ru-RU" altLang="ru-RU" sz="2000" dirty="0">
                <a:latin typeface="Arial Narrow" panose="020B0606020202030204" pitchFamily="34" charset="0"/>
                <a:cs typeface="Arial" panose="020B0604020202020204" pitchFamily="34" charset="0"/>
              </a:rPr>
              <a:t>Работа с критериями</a:t>
            </a:r>
          </a:p>
        </p:txBody>
      </p:sp>
      <p:sp>
        <p:nvSpPr>
          <p:cNvPr id="20" name="TextBox 19"/>
          <p:cNvSpPr txBox="1"/>
          <p:nvPr/>
        </p:nvSpPr>
        <p:spPr>
          <a:xfrm>
            <a:off x="912386" y="836712"/>
            <a:ext cx="8856022" cy="830997"/>
          </a:xfrm>
          <a:prstGeom prst="rect">
            <a:avLst/>
          </a:prstGeom>
          <a:noFill/>
        </p:spPr>
        <p:txBody>
          <a:bodyPr wrap="square" rtlCol="0">
            <a:spAutoFit/>
          </a:bodyPr>
          <a:lstStyle/>
          <a:p>
            <a:pPr>
              <a:spcBef>
                <a:spcPts val="300"/>
              </a:spcBef>
              <a:spcAft>
                <a:spcPts val="300"/>
              </a:spcAft>
            </a:pPr>
            <a:r>
              <a:rPr lang="ru-RU" sz="1600" dirty="0">
                <a:latin typeface="Arial Narrow" panose="020B0606020202030204" pitchFamily="34" charset="0"/>
              </a:rPr>
              <a:t>Колонка </a:t>
            </a:r>
            <a:r>
              <a:rPr lang="ru-RU" sz="1600" dirty="0">
                <a:solidFill>
                  <a:srgbClr val="2C90A8"/>
                </a:solidFill>
                <a:latin typeface="Arial Narrow" panose="020B0606020202030204" pitchFamily="34" charset="0"/>
              </a:rPr>
              <a:t>Ведущая</a:t>
            </a:r>
            <a:r>
              <a:rPr lang="ru-RU" sz="1600" dirty="0">
                <a:latin typeface="Arial Narrow" panose="020B0606020202030204" pitchFamily="34" charset="0"/>
              </a:rPr>
              <a:t> победитель рассчитывается по балам ведущих позиций, остальные информационные</a:t>
            </a:r>
            <a:br>
              <a:rPr lang="ru-RU" sz="1600" dirty="0">
                <a:latin typeface="Arial Narrow" panose="020B0606020202030204" pitchFamily="34" charset="0"/>
              </a:rPr>
            </a:br>
            <a:r>
              <a:rPr lang="ru-RU" sz="1600" dirty="0">
                <a:latin typeface="Arial Narrow" panose="020B0606020202030204" pitchFamily="34" charset="0"/>
              </a:rPr>
              <a:t>Колонка </a:t>
            </a:r>
            <a:r>
              <a:rPr lang="ru-RU" sz="1600" dirty="0">
                <a:solidFill>
                  <a:srgbClr val="2C90A8"/>
                </a:solidFill>
                <a:latin typeface="Arial Narrow" panose="020B0606020202030204" pitchFamily="34" charset="0"/>
              </a:rPr>
              <a:t>Доступно частичное покрытие</a:t>
            </a:r>
            <a:r>
              <a:rPr lang="ru-RU" sz="1600" dirty="0">
                <a:latin typeface="Arial Narrow" panose="020B0606020202030204" pitchFamily="34" charset="0"/>
              </a:rPr>
              <a:t> разрешается подавать предложение с неполным покрытием</a:t>
            </a:r>
            <a:br>
              <a:rPr lang="ru-RU" sz="1600" dirty="0">
                <a:latin typeface="Arial Narrow" panose="020B0606020202030204" pitchFamily="34" charset="0"/>
              </a:rPr>
            </a:br>
            <a:r>
              <a:rPr lang="ru-RU" sz="1600" dirty="0">
                <a:latin typeface="Arial Narrow" panose="020B0606020202030204" pitchFamily="34" charset="0"/>
              </a:rPr>
              <a:t>Колонка </a:t>
            </a:r>
            <a:r>
              <a:rPr lang="ru-RU" sz="1600" dirty="0">
                <a:solidFill>
                  <a:srgbClr val="2C90A8"/>
                </a:solidFill>
                <a:latin typeface="Arial Narrow" panose="020B0606020202030204" pitchFamily="34" charset="0"/>
              </a:rPr>
              <a:t>Доступна альтернатива</a:t>
            </a:r>
            <a:r>
              <a:rPr lang="ru-RU" sz="1600" dirty="0">
                <a:latin typeface="Arial Narrow" panose="020B0606020202030204" pitchFamily="34" charset="0"/>
              </a:rPr>
              <a:t> отображается если разрешено принимать альтернативные предложения</a:t>
            </a:r>
          </a:p>
        </p:txBody>
      </p:sp>
      <p:pic>
        <p:nvPicPr>
          <p:cNvPr id="6" name="Рисунок 5"/>
          <p:cNvPicPr>
            <a:picLocks noChangeAspect="1"/>
          </p:cNvPicPr>
          <p:nvPr/>
        </p:nvPicPr>
        <p:blipFill>
          <a:blip r:embed="rId5"/>
          <a:stretch>
            <a:fillRect/>
          </a:stretch>
        </p:blipFill>
        <p:spPr>
          <a:xfrm>
            <a:off x="983432" y="1779478"/>
            <a:ext cx="333333" cy="285714"/>
          </a:xfrm>
          <a:prstGeom prst="rect">
            <a:avLst/>
          </a:prstGeom>
          <a:ln>
            <a:solidFill>
              <a:schemeClr val="accent4"/>
            </a:solidFill>
          </a:ln>
        </p:spPr>
      </p:pic>
      <p:pic>
        <p:nvPicPr>
          <p:cNvPr id="7" name="Рисунок 6"/>
          <p:cNvPicPr>
            <a:picLocks noChangeAspect="1"/>
          </p:cNvPicPr>
          <p:nvPr/>
        </p:nvPicPr>
        <p:blipFill>
          <a:blip r:embed="rId6"/>
          <a:stretch>
            <a:fillRect/>
          </a:stretch>
        </p:blipFill>
        <p:spPr>
          <a:xfrm>
            <a:off x="3109280" y="1793764"/>
            <a:ext cx="276190" cy="257143"/>
          </a:xfrm>
          <a:prstGeom prst="rect">
            <a:avLst/>
          </a:prstGeom>
          <a:ln>
            <a:solidFill>
              <a:schemeClr val="accent4"/>
            </a:solidFill>
          </a:ln>
        </p:spPr>
      </p:pic>
      <p:pic>
        <p:nvPicPr>
          <p:cNvPr id="9" name="Рисунок 8"/>
          <p:cNvPicPr>
            <a:picLocks noChangeAspect="1"/>
          </p:cNvPicPr>
          <p:nvPr/>
        </p:nvPicPr>
        <p:blipFill>
          <a:blip r:embed="rId7"/>
          <a:stretch>
            <a:fillRect/>
          </a:stretch>
        </p:blipFill>
        <p:spPr>
          <a:xfrm>
            <a:off x="5899777" y="1803288"/>
            <a:ext cx="266667" cy="238095"/>
          </a:xfrm>
          <a:prstGeom prst="rect">
            <a:avLst/>
          </a:prstGeom>
          <a:ln>
            <a:solidFill>
              <a:schemeClr val="accent4"/>
            </a:solidFill>
          </a:ln>
        </p:spPr>
      </p:pic>
      <p:sp>
        <p:nvSpPr>
          <p:cNvPr id="10" name="TextBox 9"/>
          <p:cNvSpPr txBox="1"/>
          <p:nvPr/>
        </p:nvSpPr>
        <p:spPr>
          <a:xfrm>
            <a:off x="1327156" y="1768447"/>
            <a:ext cx="1407758" cy="307777"/>
          </a:xfrm>
          <a:prstGeom prst="rect">
            <a:avLst/>
          </a:prstGeom>
          <a:noFill/>
        </p:spPr>
        <p:txBody>
          <a:bodyPr wrap="none" rtlCol="0">
            <a:spAutoFit/>
          </a:bodyPr>
          <a:lstStyle/>
          <a:p>
            <a:r>
              <a:rPr lang="ru-RU" sz="1400" dirty="0">
                <a:latin typeface="Arial Narrow" panose="020B0606020202030204" pitchFamily="34" charset="0"/>
              </a:rPr>
              <a:t>Ведущая позиция</a:t>
            </a:r>
          </a:p>
        </p:txBody>
      </p:sp>
      <p:sp>
        <p:nvSpPr>
          <p:cNvPr id="15" name="TextBox 14"/>
          <p:cNvSpPr txBox="1"/>
          <p:nvPr/>
        </p:nvSpPr>
        <p:spPr>
          <a:xfrm>
            <a:off x="3397239" y="1768447"/>
            <a:ext cx="2258952" cy="307777"/>
          </a:xfrm>
          <a:prstGeom prst="rect">
            <a:avLst/>
          </a:prstGeom>
          <a:noFill/>
        </p:spPr>
        <p:txBody>
          <a:bodyPr wrap="none" rtlCol="0">
            <a:spAutoFit/>
          </a:bodyPr>
          <a:lstStyle/>
          <a:p>
            <a:r>
              <a:rPr lang="ru-RU" sz="1400" dirty="0">
                <a:latin typeface="Arial Narrow" panose="020B0606020202030204" pitchFamily="34" charset="0"/>
              </a:rPr>
              <a:t>Доступна частичное покрытие</a:t>
            </a:r>
          </a:p>
        </p:txBody>
      </p:sp>
      <p:sp>
        <p:nvSpPr>
          <p:cNvPr id="18" name="TextBox 17"/>
          <p:cNvSpPr txBox="1"/>
          <p:nvPr/>
        </p:nvSpPr>
        <p:spPr>
          <a:xfrm>
            <a:off x="6168008" y="1768447"/>
            <a:ext cx="1814920" cy="307777"/>
          </a:xfrm>
          <a:prstGeom prst="rect">
            <a:avLst/>
          </a:prstGeom>
          <a:noFill/>
        </p:spPr>
        <p:txBody>
          <a:bodyPr wrap="none" rtlCol="0">
            <a:spAutoFit/>
          </a:bodyPr>
          <a:lstStyle/>
          <a:p>
            <a:r>
              <a:rPr lang="ru-RU" sz="1400" dirty="0">
                <a:latin typeface="Arial Narrow" panose="020B0606020202030204" pitchFamily="34" charset="0"/>
              </a:rPr>
              <a:t>Доступна альтернатива</a:t>
            </a:r>
          </a:p>
        </p:txBody>
      </p:sp>
      <p:pic>
        <p:nvPicPr>
          <p:cNvPr id="12" name="Рисунок 11"/>
          <p:cNvPicPr>
            <a:picLocks noChangeAspect="1"/>
          </p:cNvPicPr>
          <p:nvPr/>
        </p:nvPicPr>
        <p:blipFill>
          <a:blip r:embed="rId8"/>
          <a:stretch>
            <a:fillRect/>
          </a:stretch>
        </p:blipFill>
        <p:spPr>
          <a:xfrm>
            <a:off x="8976320" y="3647730"/>
            <a:ext cx="3127350" cy="3024163"/>
          </a:xfrm>
          <a:prstGeom prst="rect">
            <a:avLst/>
          </a:prstGeom>
          <a:effectLst>
            <a:outerShdw blurRad="254000" dist="50800" dir="5400000" algn="ctr" rotWithShape="0">
              <a:srgbClr val="000000">
                <a:alpha val="43137"/>
              </a:srgbClr>
            </a:outerShdw>
          </a:effectLst>
        </p:spPr>
      </p:pic>
      <p:pic>
        <p:nvPicPr>
          <p:cNvPr id="13" name="Рисунок 12"/>
          <p:cNvPicPr>
            <a:picLocks noChangeAspect="1"/>
          </p:cNvPicPr>
          <p:nvPr/>
        </p:nvPicPr>
        <p:blipFill>
          <a:blip r:embed="rId9"/>
          <a:stretch>
            <a:fillRect/>
          </a:stretch>
        </p:blipFill>
        <p:spPr>
          <a:xfrm>
            <a:off x="694982" y="2760146"/>
            <a:ext cx="3600818" cy="1620000"/>
          </a:xfrm>
          <a:prstGeom prst="rect">
            <a:avLst/>
          </a:prstGeom>
          <a:effectLst>
            <a:outerShdw blurRad="254000" dist="50800" dir="5400000" algn="ctr" rotWithShape="0">
              <a:srgbClr val="000000">
                <a:alpha val="43137"/>
              </a:srgbClr>
            </a:outerShdw>
          </a:effectLst>
        </p:spPr>
      </p:pic>
      <p:sp>
        <p:nvSpPr>
          <p:cNvPr id="16" name="Овал 15"/>
          <p:cNvSpPr/>
          <p:nvPr/>
        </p:nvSpPr>
        <p:spPr>
          <a:xfrm>
            <a:off x="2426086" y="2852936"/>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3</a:t>
            </a:r>
          </a:p>
        </p:txBody>
      </p:sp>
      <p:sp>
        <p:nvSpPr>
          <p:cNvPr id="17" name="Овал 16"/>
          <p:cNvSpPr/>
          <p:nvPr/>
        </p:nvSpPr>
        <p:spPr>
          <a:xfrm>
            <a:off x="9912424" y="4293096"/>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2</a:t>
            </a:r>
          </a:p>
        </p:txBody>
      </p:sp>
      <p:sp>
        <p:nvSpPr>
          <p:cNvPr id="21" name="Овал 20"/>
          <p:cNvSpPr/>
          <p:nvPr/>
        </p:nvSpPr>
        <p:spPr>
          <a:xfrm>
            <a:off x="299694" y="1053660"/>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ru-RU" sz="1800" dirty="0">
                <a:solidFill>
                  <a:srgbClr val="FFFFFF"/>
                </a:solidFill>
                <a:latin typeface="Arial"/>
              </a:rPr>
              <a:t>1</a:t>
            </a:r>
          </a:p>
        </p:txBody>
      </p:sp>
    </p:spTree>
    <p:custDataLst>
      <p:tags r:id="rId1"/>
    </p:custDataLst>
    <p:extLst>
      <p:ext uri="{BB962C8B-B14F-4D97-AF65-F5344CB8AC3E}">
        <p14:creationId xmlns:p14="http://schemas.microsoft.com/office/powerpoint/2010/main" val="3640419175"/>
      </p:ext>
    </p:extLst>
  </p:cSld>
  <p:clrMapOvr>
    <a:masterClrMapping/>
  </p:clrMapOvr>
  <mc:AlternateContent xmlns:mc="http://schemas.openxmlformats.org/markup-compatibility/2006" xmlns:p14="http://schemas.microsoft.com/office/powerpoint/2010/main">
    <mc:Choice Requires="p14">
      <p:transition p14:dur="0" advTm="146240"/>
    </mc:Choice>
    <mc:Fallback xmlns="">
      <p:transition advTm="146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21"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Настройка оценки конкурентным листом.</a:t>
            </a:r>
          </a:p>
          <a:p>
            <a:pPr fontAlgn="auto">
              <a:spcAft>
                <a:spcPts val="0"/>
              </a:spcAft>
            </a:pPr>
            <a:r>
              <a:rPr lang="ru-RU" altLang="ru-RU" sz="2000" dirty="0">
                <a:latin typeface="Arial Narrow" panose="020B0606020202030204" pitchFamily="34" charset="0"/>
                <a:cs typeface="Arial" panose="020B0604020202020204" pitchFamily="34" charset="0"/>
              </a:rPr>
              <a:t>Пояснения по формулам</a:t>
            </a:r>
          </a:p>
        </p:txBody>
      </p:sp>
      <p:graphicFrame>
        <p:nvGraphicFramePr>
          <p:cNvPr id="11" name="Таблица 10"/>
          <p:cNvGraphicFramePr>
            <a:graphicFrameLocks noGrp="1"/>
          </p:cNvGraphicFramePr>
          <p:nvPr>
            <p:extLst>
              <p:ext uri="{D42A27DB-BD31-4B8C-83A1-F6EECF244321}">
                <p14:modId xmlns:p14="http://schemas.microsoft.com/office/powerpoint/2010/main" val="3705273107"/>
              </p:ext>
            </p:extLst>
          </p:nvPr>
        </p:nvGraphicFramePr>
        <p:xfrm>
          <a:off x="1326064" y="1052736"/>
          <a:ext cx="9234432" cy="2961640"/>
        </p:xfrm>
        <a:graphic>
          <a:graphicData uri="http://schemas.openxmlformats.org/drawingml/2006/table">
            <a:tbl>
              <a:tblPr firstRow="1" bandRow="1">
                <a:tableStyleId>{7DF18680-E054-41AD-8BC1-D1AEF772440D}</a:tableStyleId>
              </a:tblPr>
              <a:tblGrid>
                <a:gridCol w="4409896">
                  <a:extLst>
                    <a:ext uri="{9D8B030D-6E8A-4147-A177-3AD203B41FA5}">
                      <a16:colId xmlns:a16="http://schemas.microsoft.com/office/drawing/2014/main" val="2928966521"/>
                    </a:ext>
                  </a:extLst>
                </a:gridCol>
                <a:gridCol w="4824536">
                  <a:extLst>
                    <a:ext uri="{9D8B030D-6E8A-4147-A177-3AD203B41FA5}">
                      <a16:colId xmlns:a16="http://schemas.microsoft.com/office/drawing/2014/main" val="2224686960"/>
                    </a:ext>
                  </a:extLst>
                </a:gridCol>
              </a:tblGrid>
              <a:tr h="370840">
                <a:tc>
                  <a:txBody>
                    <a:bodyPr/>
                    <a:lstStyle/>
                    <a:p>
                      <a:r>
                        <a:rPr lang="ru-RU" dirty="0">
                          <a:latin typeface="Arial Narrow" panose="020B0606020202030204" pitchFamily="34" charset="0"/>
                        </a:rPr>
                        <a:t>Простая настройка</a:t>
                      </a:r>
                    </a:p>
                  </a:txBody>
                  <a:tcPr>
                    <a:solidFill>
                      <a:schemeClr val="accent6">
                        <a:lumMod val="75000"/>
                      </a:schemeClr>
                    </a:solidFill>
                  </a:tcPr>
                </a:tc>
                <a:tc>
                  <a:txBody>
                    <a:bodyPr/>
                    <a:lstStyle/>
                    <a:p>
                      <a:r>
                        <a:rPr lang="ru-RU" dirty="0">
                          <a:latin typeface="Arial Narrow" panose="020B0606020202030204" pitchFamily="34" charset="0"/>
                        </a:rPr>
                        <a:t>Полная настройка</a:t>
                      </a:r>
                    </a:p>
                  </a:txBody>
                  <a:tcPr/>
                </a:tc>
                <a:extLst>
                  <a:ext uri="{0D108BD9-81ED-4DB2-BD59-A6C34878D82A}">
                    <a16:rowId xmlns:a16="http://schemas.microsoft.com/office/drawing/2014/main" val="4231048892"/>
                  </a:ext>
                </a:extLst>
              </a:tr>
              <a:tr h="370840">
                <a:tc>
                  <a:txBody>
                    <a:bodyPr/>
                    <a:lstStyle/>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Результат оценки </a:t>
                      </a:r>
                      <a:r>
                        <a:rPr lang="ru-RU" sz="1600" dirty="0">
                          <a:solidFill>
                            <a:srgbClr val="FF0000"/>
                          </a:solidFill>
                          <a:latin typeface="Arial Narrow" panose="020B0606020202030204" pitchFamily="34" charset="0"/>
                        </a:rPr>
                        <a:t>целое</a:t>
                      </a:r>
                      <a:r>
                        <a:rPr lang="ru-RU" sz="1600" baseline="0" dirty="0">
                          <a:latin typeface="Arial Narrow" panose="020B0606020202030204" pitchFamily="34" charset="0"/>
                        </a:rPr>
                        <a:t> число</a:t>
                      </a:r>
                      <a:r>
                        <a:rPr lang="ru-RU" sz="1600" dirty="0">
                          <a:latin typeface="Arial Narrow" panose="020B0606020202030204" pitchFamily="34" charset="0"/>
                        </a:rPr>
                        <a:t>;</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Числовые показатели считаются</a:t>
                      </a:r>
                      <a:r>
                        <a:rPr lang="ru-RU" sz="1600" dirty="0">
                          <a:solidFill>
                            <a:schemeClr val="tx1"/>
                          </a:solidFill>
                          <a:latin typeface="Arial Narrow" panose="020B0606020202030204" pitchFamily="34" charset="0"/>
                        </a:rPr>
                        <a:t> по</a:t>
                      </a:r>
                      <a:r>
                        <a:rPr lang="en-US" sz="1600" baseline="0" dirty="0">
                          <a:solidFill>
                            <a:srgbClr val="FF0000"/>
                          </a:solidFill>
                          <a:latin typeface="Arial Narrow" panose="020B0606020202030204" pitchFamily="34" charset="0"/>
                        </a:rPr>
                        <a:t> </a:t>
                      </a:r>
                      <a:r>
                        <a:rPr lang="ru-RU" sz="1600" baseline="0" dirty="0">
                          <a:solidFill>
                            <a:srgbClr val="FF0000"/>
                          </a:solidFill>
                          <a:latin typeface="Arial Narrow" panose="020B0606020202030204" pitchFamily="34" charset="0"/>
                        </a:rPr>
                        <a:t>предопределенным </a:t>
                      </a:r>
                      <a:r>
                        <a:rPr lang="ru-RU" sz="1600" dirty="0">
                          <a:latin typeface="Arial Narrow" panose="020B0606020202030204" pitchFamily="34" charset="0"/>
                        </a:rPr>
                        <a:t>формулам:</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Цифровые критерии оцениваются автоматически</a:t>
                      </a:r>
                      <a:br>
                        <a:rPr lang="ru-RU" sz="1600" dirty="0">
                          <a:latin typeface="Arial Narrow" panose="020B0606020202030204" pitchFamily="34" charset="0"/>
                        </a:rPr>
                      </a:br>
                      <a:r>
                        <a:rPr lang="ru-RU" sz="1600" dirty="0">
                          <a:latin typeface="Arial Narrow" panose="020B0606020202030204" pitchFamily="34" charset="0"/>
                        </a:rPr>
                        <a:t>(</a:t>
                      </a:r>
                      <a:r>
                        <a:rPr lang="ru-RU" sz="1600" dirty="0">
                          <a:solidFill>
                            <a:srgbClr val="FF0000"/>
                          </a:solidFill>
                          <a:latin typeface="Arial Narrow" panose="020B0606020202030204" pitchFamily="34" charset="0"/>
                        </a:rPr>
                        <a:t>шкала </a:t>
                      </a:r>
                      <a:r>
                        <a:rPr lang="ru-RU" sz="1600" baseline="0" dirty="0">
                          <a:solidFill>
                            <a:srgbClr val="FF0000"/>
                          </a:solidFill>
                          <a:latin typeface="Arial Narrow" panose="020B0606020202030204" pitchFamily="34" charset="0"/>
                        </a:rPr>
                        <a:t> 1</a:t>
                      </a:r>
                      <a:r>
                        <a:rPr lang="ru-RU" sz="1600" dirty="0">
                          <a:solidFill>
                            <a:srgbClr val="FF0000"/>
                          </a:solidFill>
                          <a:latin typeface="Arial Narrow" panose="020B0606020202030204" pitchFamily="34" charset="0"/>
                        </a:rPr>
                        <a:t> - 5</a:t>
                      </a:r>
                      <a:r>
                        <a:rPr lang="ru-RU" sz="1600" dirty="0">
                          <a:latin typeface="Arial Narrow" panose="020B0606020202030204" pitchFamily="34" charset="0"/>
                        </a:rPr>
                        <a:t>); </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Нечисловые критерии оценивает пользователь</a:t>
                      </a:r>
                      <a:br>
                        <a:rPr lang="ru-RU" sz="1600" dirty="0">
                          <a:latin typeface="Arial Narrow" panose="020B0606020202030204" pitchFamily="34" charset="0"/>
                        </a:rPr>
                      </a:br>
                      <a:r>
                        <a:rPr lang="ru-RU" sz="1600" dirty="0">
                          <a:latin typeface="Arial Narrow" panose="020B0606020202030204" pitchFamily="34" charset="0"/>
                        </a:rPr>
                        <a:t>(шкала 1 - 5);</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Критерии </a:t>
                      </a:r>
                      <a:r>
                        <a:rPr lang="ru-RU" sz="1600" dirty="0">
                          <a:solidFill>
                            <a:srgbClr val="FF0000"/>
                          </a:solidFill>
                          <a:latin typeface="Arial Narrow" panose="020B0606020202030204" pitchFamily="34" charset="0"/>
                        </a:rPr>
                        <a:t>НЕ имеют</a:t>
                      </a:r>
                      <a:r>
                        <a:rPr lang="ru-RU" sz="1600" dirty="0">
                          <a:latin typeface="Arial Narrow" panose="020B0606020202030204" pitchFamily="34" charset="0"/>
                        </a:rPr>
                        <a:t> весовых</a:t>
                      </a:r>
                      <a:br>
                        <a:rPr lang="ru-RU" sz="1600" dirty="0">
                          <a:latin typeface="Arial Narrow" panose="020B0606020202030204" pitchFamily="34" charset="0"/>
                        </a:rPr>
                      </a:br>
                      <a:r>
                        <a:rPr lang="ru-RU" sz="1600" dirty="0">
                          <a:latin typeface="Arial Narrow" panose="020B0606020202030204" pitchFamily="34" charset="0"/>
                        </a:rPr>
                        <a:t>коэффициентов;</a:t>
                      </a:r>
                    </a:p>
                  </a:txBody>
                  <a:tcPr>
                    <a:solidFill>
                      <a:schemeClr val="accent6">
                        <a:lumMod val="20000"/>
                        <a:lumOff val="80000"/>
                      </a:schemeClr>
                    </a:solidFill>
                  </a:tcPr>
                </a:tc>
                <a:tc>
                  <a:txBody>
                    <a:bodyPr/>
                    <a:lstStyle/>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Результат оценки </a:t>
                      </a:r>
                      <a:r>
                        <a:rPr lang="ru-RU" sz="1600" dirty="0">
                          <a:solidFill>
                            <a:srgbClr val="FF0000"/>
                          </a:solidFill>
                          <a:latin typeface="Arial Narrow" panose="020B0606020202030204" pitchFamily="34" charset="0"/>
                        </a:rPr>
                        <a:t>дробное</a:t>
                      </a:r>
                      <a:r>
                        <a:rPr lang="ru-RU" sz="1600" baseline="0" dirty="0">
                          <a:solidFill>
                            <a:schemeClr val="tx1"/>
                          </a:solidFill>
                          <a:latin typeface="Arial Narrow" panose="020B0606020202030204" pitchFamily="34" charset="0"/>
                        </a:rPr>
                        <a:t> число</a:t>
                      </a:r>
                      <a:r>
                        <a:rPr lang="ru-RU" sz="1600" dirty="0">
                          <a:latin typeface="Arial Narrow" panose="020B0606020202030204" pitchFamily="34" charset="0"/>
                        </a:rPr>
                        <a:t>;</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Числовые показатели считаются</a:t>
                      </a:r>
                      <a:r>
                        <a:rPr lang="ru-RU" sz="1600" dirty="0">
                          <a:solidFill>
                            <a:schemeClr val="tx1"/>
                          </a:solidFill>
                          <a:latin typeface="Arial Narrow" panose="020B0606020202030204" pitchFamily="34" charset="0"/>
                        </a:rPr>
                        <a:t> по </a:t>
                      </a:r>
                      <a:br>
                        <a:rPr lang="ru-RU" sz="1600" dirty="0">
                          <a:solidFill>
                            <a:schemeClr val="tx1"/>
                          </a:solidFill>
                          <a:latin typeface="Arial Narrow" panose="020B0606020202030204" pitchFamily="34" charset="0"/>
                        </a:rPr>
                      </a:br>
                      <a:r>
                        <a:rPr lang="ru-RU" sz="1600" dirty="0">
                          <a:solidFill>
                            <a:srgbClr val="FF0000"/>
                          </a:solidFill>
                          <a:latin typeface="Arial Narrow" panose="020B0606020202030204" pitchFamily="34" charset="0"/>
                        </a:rPr>
                        <a:t>произвольным</a:t>
                      </a:r>
                      <a:r>
                        <a:rPr lang="ru-RU" sz="1600" dirty="0">
                          <a:latin typeface="Arial Narrow" panose="020B0606020202030204" pitchFamily="34" charset="0"/>
                        </a:rPr>
                        <a:t> формулам:</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Цифровые критерии оцениваются по </a:t>
                      </a:r>
                      <a:r>
                        <a:rPr lang="ru-RU" sz="1600" dirty="0">
                          <a:solidFill>
                            <a:schemeClr val="tx1"/>
                          </a:solidFill>
                          <a:latin typeface="Arial Narrow" panose="020B0606020202030204" pitchFamily="34" charset="0"/>
                        </a:rPr>
                        <a:t>формулам</a:t>
                      </a:r>
                      <a:br>
                        <a:rPr lang="ru-RU" sz="1600" dirty="0">
                          <a:solidFill>
                            <a:schemeClr val="tx1"/>
                          </a:solidFill>
                          <a:latin typeface="Arial Narrow" panose="020B0606020202030204" pitchFamily="34" charset="0"/>
                        </a:rPr>
                      </a:br>
                      <a:r>
                        <a:rPr lang="ru-RU" sz="1600" dirty="0">
                          <a:solidFill>
                            <a:schemeClr val="tx1"/>
                          </a:solidFill>
                          <a:latin typeface="Arial Narrow" panose="020B0606020202030204" pitchFamily="34" charset="0"/>
                        </a:rPr>
                        <a:t>(</a:t>
                      </a:r>
                      <a:r>
                        <a:rPr lang="ru-RU" sz="1600" dirty="0">
                          <a:solidFill>
                            <a:srgbClr val="FF0000"/>
                          </a:solidFill>
                          <a:latin typeface="Arial Narrow" panose="020B0606020202030204" pitchFamily="34" charset="0"/>
                        </a:rPr>
                        <a:t>шкала определяется значением формулы</a:t>
                      </a:r>
                      <a:r>
                        <a:rPr lang="ru-RU" sz="1600" dirty="0">
                          <a:solidFill>
                            <a:schemeClr val="tx1"/>
                          </a:solidFill>
                          <a:latin typeface="Arial Narrow" panose="020B0606020202030204" pitchFamily="34" charset="0"/>
                        </a:rPr>
                        <a:t>)</a:t>
                      </a:r>
                      <a:r>
                        <a:rPr lang="ru-RU" sz="1600" dirty="0">
                          <a:latin typeface="Arial Narrow" panose="020B0606020202030204" pitchFamily="34" charset="0"/>
                        </a:rPr>
                        <a:t>;</a:t>
                      </a:r>
                    </a:p>
                    <a:p>
                      <a:pPr marL="457200" lvl="1" indent="-371475">
                        <a:spcBef>
                          <a:spcPts val="300"/>
                        </a:spcBef>
                        <a:spcAft>
                          <a:spcPts val="300"/>
                        </a:spcAft>
                        <a:buFont typeface="Wingdings" panose="05000000000000000000" pitchFamily="2" charset="2"/>
                        <a:buNone/>
                      </a:pPr>
                      <a:r>
                        <a:rPr lang="ru-RU" sz="1600" dirty="0">
                          <a:latin typeface="Arial Narrow" panose="020B0606020202030204" pitchFamily="34" charset="0"/>
                        </a:rPr>
                        <a:t>Нечисловые критерии оценивает пользователь</a:t>
                      </a:r>
                      <a:br>
                        <a:rPr lang="ru-RU" sz="1600" dirty="0">
                          <a:latin typeface="Arial Narrow" panose="020B0606020202030204" pitchFamily="34" charset="0"/>
                        </a:rPr>
                      </a:br>
                      <a:r>
                        <a:rPr lang="ru-RU" sz="1600" dirty="0">
                          <a:latin typeface="Arial Narrow" panose="020B0606020202030204" pitchFamily="34" charset="0"/>
                        </a:rPr>
                        <a:t> (шкала 1 - 5);</a:t>
                      </a:r>
                    </a:p>
                    <a:p>
                      <a:pPr marL="457200" lvl="1" indent="-371475">
                        <a:spcBef>
                          <a:spcPts val="300"/>
                        </a:spcBef>
                        <a:spcAft>
                          <a:spcPts val="300"/>
                        </a:spcAft>
                        <a:buFont typeface="Wingdings" panose="05000000000000000000" pitchFamily="2" charset="2"/>
                        <a:buNone/>
                      </a:pPr>
                      <a:r>
                        <a:rPr lang="ru-RU" sz="1600" dirty="0">
                          <a:solidFill>
                            <a:srgbClr val="FF0000"/>
                          </a:solidFill>
                          <a:latin typeface="Arial Narrow" panose="020B0606020202030204" pitchFamily="34" charset="0"/>
                        </a:rPr>
                        <a:t>Можно использовать</a:t>
                      </a:r>
                      <a:r>
                        <a:rPr lang="ru-RU" sz="1600" dirty="0">
                          <a:solidFill>
                            <a:schemeClr val="tx1"/>
                          </a:solidFill>
                          <a:latin typeface="Arial Narrow" panose="020B0606020202030204" pitchFamily="34" charset="0"/>
                        </a:rPr>
                        <a:t> весовые</a:t>
                      </a:r>
                      <a:br>
                        <a:rPr lang="ru-RU" sz="1600" dirty="0">
                          <a:solidFill>
                            <a:schemeClr val="tx1"/>
                          </a:solidFill>
                          <a:latin typeface="Arial Narrow" panose="020B0606020202030204" pitchFamily="34" charset="0"/>
                        </a:rPr>
                      </a:br>
                      <a:r>
                        <a:rPr lang="ru-RU" sz="1600" dirty="0">
                          <a:solidFill>
                            <a:schemeClr val="tx1"/>
                          </a:solidFill>
                          <a:latin typeface="Arial Narrow" panose="020B0606020202030204" pitchFamily="34" charset="0"/>
                        </a:rPr>
                        <a:t>коэффициенты</a:t>
                      </a:r>
                      <a:r>
                        <a:rPr lang="ru-RU" sz="1600" baseline="0" dirty="0">
                          <a:solidFill>
                            <a:schemeClr val="tx1"/>
                          </a:solidFill>
                          <a:latin typeface="Arial Narrow" panose="020B0606020202030204" pitchFamily="34" charset="0"/>
                        </a:rPr>
                        <a:t>.</a:t>
                      </a:r>
                    </a:p>
                  </a:txBody>
                  <a:tcPr>
                    <a:solidFill>
                      <a:schemeClr val="accent5">
                        <a:lumMod val="20000"/>
                        <a:lumOff val="80000"/>
                      </a:schemeClr>
                    </a:solidFill>
                  </a:tcPr>
                </a:tc>
                <a:extLst>
                  <a:ext uri="{0D108BD9-81ED-4DB2-BD59-A6C34878D82A}">
                    <a16:rowId xmlns:a16="http://schemas.microsoft.com/office/drawing/2014/main" val="268261609"/>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626702158"/>
              </p:ext>
            </p:extLst>
          </p:nvPr>
        </p:nvGraphicFramePr>
        <p:xfrm>
          <a:off x="1326064" y="4494232"/>
          <a:ext cx="9234432" cy="2103120"/>
        </p:xfrm>
        <a:graphic>
          <a:graphicData uri="http://schemas.openxmlformats.org/drawingml/2006/table">
            <a:tbl>
              <a:tblPr firstRow="1" bandRow="1">
                <a:tableStyleId>{7DF18680-E054-41AD-8BC1-D1AEF772440D}</a:tableStyleId>
              </a:tblPr>
              <a:tblGrid>
                <a:gridCol w="4409896">
                  <a:extLst>
                    <a:ext uri="{9D8B030D-6E8A-4147-A177-3AD203B41FA5}">
                      <a16:colId xmlns:a16="http://schemas.microsoft.com/office/drawing/2014/main" val="2928966521"/>
                    </a:ext>
                  </a:extLst>
                </a:gridCol>
                <a:gridCol w="4824536">
                  <a:extLst>
                    <a:ext uri="{9D8B030D-6E8A-4147-A177-3AD203B41FA5}">
                      <a16:colId xmlns:a16="http://schemas.microsoft.com/office/drawing/2014/main" val="2224686960"/>
                    </a:ext>
                  </a:extLst>
                </a:gridCol>
              </a:tblGrid>
              <a:tr h="370840">
                <a:tc>
                  <a:txBody>
                    <a:bodyPr/>
                    <a:lstStyle/>
                    <a:p>
                      <a:pPr marL="457200" lvl="1" indent="-371475">
                        <a:spcBef>
                          <a:spcPts val="300"/>
                        </a:spcBef>
                        <a:spcAft>
                          <a:spcPts val="300"/>
                        </a:spcAft>
                        <a:buFont typeface="Wingdings" panose="05000000000000000000" pitchFamily="2" charset="2"/>
                        <a:buNone/>
                      </a:pPr>
                      <a:r>
                        <a:rPr lang="ru-RU" sz="1600" b="0" dirty="0">
                          <a:solidFill>
                            <a:schemeClr val="tx1"/>
                          </a:solidFill>
                          <a:latin typeface="Arial Narrow" panose="020B0606020202030204" pitchFamily="34" charset="0"/>
                        </a:rPr>
                        <a:t>Предопределенные формулы используются только для числовых значений:</a:t>
                      </a:r>
                    </a:p>
                    <a:p>
                      <a:pPr marL="457200" lvl="1" indent="-371475">
                        <a:spcBef>
                          <a:spcPts val="300"/>
                        </a:spcBef>
                        <a:spcAft>
                          <a:spcPts val="300"/>
                        </a:spcAft>
                        <a:buFontTx/>
                        <a:buChar char="-"/>
                      </a:pPr>
                      <a:r>
                        <a:rPr lang="ru-RU" sz="1600" b="0" baseline="0" dirty="0">
                          <a:solidFill>
                            <a:schemeClr val="tx1"/>
                          </a:solidFill>
                          <a:latin typeface="Arial Narrow" panose="020B0606020202030204" pitchFamily="34" charset="0"/>
                        </a:rPr>
                        <a:t>Чем больше, тем лучше;</a:t>
                      </a:r>
                    </a:p>
                    <a:p>
                      <a:pPr marL="457200" lvl="1" indent="-371475">
                        <a:spcBef>
                          <a:spcPts val="300"/>
                        </a:spcBef>
                        <a:spcAft>
                          <a:spcPts val="300"/>
                        </a:spcAft>
                        <a:buFontTx/>
                        <a:buChar char="-"/>
                      </a:pPr>
                      <a:r>
                        <a:rPr lang="ru-RU" sz="1600" b="0" baseline="0" dirty="0">
                          <a:solidFill>
                            <a:schemeClr val="tx1"/>
                          </a:solidFill>
                          <a:latin typeface="Arial Narrow" panose="020B0606020202030204" pitchFamily="34" charset="0"/>
                        </a:rPr>
                        <a:t>Чем меньше, тем лучше.</a:t>
                      </a:r>
                    </a:p>
                    <a:p>
                      <a:pPr marL="457200" lvl="1" indent="-371475">
                        <a:spcBef>
                          <a:spcPts val="300"/>
                        </a:spcBef>
                        <a:spcAft>
                          <a:spcPts val="300"/>
                        </a:spcAft>
                        <a:buFontTx/>
                        <a:buChar char="-"/>
                      </a:pPr>
                      <a:r>
                        <a:rPr lang="ru-RU" sz="1600" b="0" baseline="0" dirty="0">
                          <a:solidFill>
                            <a:schemeClr val="tx1"/>
                          </a:solidFill>
                          <a:latin typeface="Arial Narrow" panose="020B0606020202030204" pitchFamily="34" charset="0"/>
                        </a:rPr>
                        <a:t>Не рассчитывать;</a:t>
                      </a:r>
                    </a:p>
                    <a:p>
                      <a:pPr marL="85725" lvl="1" indent="0">
                        <a:spcBef>
                          <a:spcPts val="300"/>
                        </a:spcBef>
                        <a:spcAft>
                          <a:spcPts val="300"/>
                        </a:spcAft>
                        <a:buFontTx/>
                        <a:buNone/>
                      </a:pPr>
                      <a:r>
                        <a:rPr lang="ru-RU" sz="1600" b="0" baseline="0" dirty="0">
                          <a:solidFill>
                            <a:schemeClr val="tx1"/>
                          </a:solidFill>
                          <a:latin typeface="Arial Narrow" panose="020B0606020202030204" pitchFamily="34" charset="0"/>
                        </a:rPr>
                        <a:t>Шкала оценки 1 – 5. Максимальное и минимальное значения принимают крайние значения шкалы. </a:t>
                      </a:r>
                      <a:endParaRPr lang="ru-RU" sz="1600" dirty="0">
                        <a:solidFill>
                          <a:schemeClr val="tx1"/>
                        </a:solidFill>
                        <a:latin typeface="Arial Narrow" panose="020B0606020202030204" pitchFamily="34" charset="0"/>
                      </a:endParaRPr>
                    </a:p>
                  </a:txBody>
                  <a:tcPr>
                    <a:solidFill>
                      <a:schemeClr val="accent6">
                        <a:lumMod val="20000"/>
                        <a:lumOff val="80000"/>
                      </a:schemeClr>
                    </a:solidFill>
                  </a:tcPr>
                </a:tc>
                <a:tc>
                  <a:txBody>
                    <a:bodyPr/>
                    <a:lstStyle/>
                    <a:p>
                      <a:pPr marL="457200" lvl="1" indent="-371475">
                        <a:spcBef>
                          <a:spcPts val="300"/>
                        </a:spcBef>
                        <a:spcAft>
                          <a:spcPts val="300"/>
                        </a:spcAft>
                        <a:buFont typeface="Wingdings" panose="05000000000000000000" pitchFamily="2" charset="2"/>
                        <a:buNone/>
                      </a:pPr>
                      <a:r>
                        <a:rPr lang="ru-RU" sz="1600" b="0" baseline="0" dirty="0">
                          <a:solidFill>
                            <a:schemeClr val="tx1"/>
                          </a:solidFill>
                          <a:latin typeface="Arial Narrow" panose="020B0606020202030204" pitchFamily="34" charset="0"/>
                        </a:rPr>
                        <a:t>Произвольные формулы </a:t>
                      </a:r>
                      <a:br>
                        <a:rPr lang="ru-RU" sz="1600" b="0" baseline="0" dirty="0">
                          <a:solidFill>
                            <a:schemeClr val="tx1"/>
                          </a:solidFill>
                          <a:latin typeface="Arial Narrow" panose="020B0606020202030204" pitchFamily="34" charset="0"/>
                        </a:rPr>
                      </a:br>
                      <a:r>
                        <a:rPr lang="ru-RU" sz="1600" b="0" baseline="0" dirty="0">
                          <a:solidFill>
                            <a:schemeClr val="tx1"/>
                          </a:solidFill>
                          <a:latin typeface="Arial Narrow" panose="020B0606020202030204" pitchFamily="34" charset="0"/>
                        </a:rPr>
                        <a:t>составляет пользователь</a:t>
                      </a:r>
                    </a:p>
                    <a:p>
                      <a:pPr marL="457200" lvl="1" indent="-371475">
                        <a:spcBef>
                          <a:spcPts val="300"/>
                        </a:spcBef>
                        <a:spcAft>
                          <a:spcPts val="300"/>
                        </a:spcAft>
                        <a:buFont typeface="Wingdings" panose="05000000000000000000" pitchFamily="2" charset="2"/>
                        <a:buNone/>
                      </a:pPr>
                      <a:r>
                        <a:rPr lang="ru-RU" sz="1600" b="0" baseline="0" dirty="0">
                          <a:solidFill>
                            <a:schemeClr val="tx1"/>
                          </a:solidFill>
                          <a:latin typeface="Arial Narrow" panose="020B0606020202030204" pitchFamily="34" charset="0"/>
                        </a:rPr>
                        <a:t>Предопределенные формулы</a:t>
                      </a:r>
                      <a:br>
                        <a:rPr lang="ru-RU" sz="1600" b="0" baseline="0" dirty="0">
                          <a:solidFill>
                            <a:schemeClr val="tx1"/>
                          </a:solidFill>
                          <a:latin typeface="Arial Narrow" panose="020B0606020202030204" pitchFamily="34" charset="0"/>
                        </a:rPr>
                      </a:br>
                      <a:r>
                        <a:rPr lang="ru-RU" sz="1600" b="0" baseline="0" dirty="0">
                          <a:solidFill>
                            <a:schemeClr val="tx1"/>
                          </a:solidFill>
                          <a:latin typeface="Arial Narrow" panose="020B0606020202030204" pitchFamily="34" charset="0"/>
                        </a:rPr>
                        <a:t>тоже доступны</a:t>
                      </a:r>
                    </a:p>
                    <a:p>
                      <a:pPr marL="457200" lvl="1" indent="-371475">
                        <a:spcBef>
                          <a:spcPts val="300"/>
                        </a:spcBef>
                        <a:spcAft>
                          <a:spcPts val="300"/>
                        </a:spcAft>
                        <a:buFont typeface="Wingdings" panose="05000000000000000000" pitchFamily="2" charset="2"/>
                        <a:buNone/>
                      </a:pPr>
                      <a:endParaRPr lang="ru-RU" sz="1600" b="0" baseline="0" dirty="0">
                        <a:solidFill>
                          <a:schemeClr val="tx1"/>
                        </a:solidFill>
                        <a:latin typeface="Arial Narrow" panose="020B0606020202030204" pitchFamily="34" charset="0"/>
                      </a:endParaRPr>
                    </a:p>
                  </a:txBody>
                  <a:tcPr>
                    <a:solidFill>
                      <a:schemeClr val="accent5">
                        <a:lumMod val="20000"/>
                        <a:lumOff val="80000"/>
                      </a:schemeClr>
                    </a:solidFill>
                  </a:tcPr>
                </a:tc>
                <a:extLst>
                  <a:ext uri="{0D108BD9-81ED-4DB2-BD59-A6C34878D82A}">
                    <a16:rowId xmlns:a16="http://schemas.microsoft.com/office/drawing/2014/main" val="268261609"/>
                  </a:ext>
                </a:extLst>
              </a:tr>
            </a:tbl>
          </a:graphicData>
        </a:graphic>
      </p:graphicFrame>
      <p:pic>
        <p:nvPicPr>
          <p:cNvPr id="13" name="Рисунок 12"/>
          <p:cNvPicPr>
            <a:picLocks noChangeAspect="1"/>
          </p:cNvPicPr>
          <p:nvPr/>
        </p:nvPicPr>
        <p:blipFill>
          <a:blip r:embed="rId3"/>
          <a:stretch>
            <a:fillRect/>
          </a:stretch>
        </p:blipFill>
        <p:spPr>
          <a:xfrm>
            <a:off x="8370746" y="3212976"/>
            <a:ext cx="3413886" cy="3599675"/>
          </a:xfrm>
          <a:prstGeom prst="rect">
            <a:avLst/>
          </a:prstGeom>
          <a:ln w="22225">
            <a:noFill/>
          </a:ln>
          <a:effectLst>
            <a:outerShdw blurRad="254000" dist="50800" dir="5400000" algn="ctr" rotWithShape="0">
              <a:srgbClr val="000000">
                <a:alpha val="43137"/>
              </a:srgbClr>
            </a:outerShdw>
          </a:effectLst>
        </p:spPr>
      </p:pic>
      <p:sp>
        <p:nvSpPr>
          <p:cNvPr id="14" name="TextBox 13"/>
          <p:cNvSpPr txBox="1"/>
          <p:nvPr/>
        </p:nvSpPr>
        <p:spPr>
          <a:xfrm>
            <a:off x="1326064" y="4189998"/>
            <a:ext cx="1087157" cy="338554"/>
          </a:xfrm>
          <a:prstGeom prst="rect">
            <a:avLst/>
          </a:prstGeom>
          <a:noFill/>
        </p:spPr>
        <p:txBody>
          <a:bodyPr wrap="none" rtlCol="0">
            <a:spAutoFit/>
          </a:bodyPr>
          <a:lstStyle/>
          <a:p>
            <a:r>
              <a:rPr lang="ru-RU" sz="1600" dirty="0">
                <a:latin typeface="Arial Narrow" panose="020B0606020202030204" pitchFamily="34" charset="0"/>
              </a:rPr>
              <a:t>Пояснения:</a:t>
            </a:r>
          </a:p>
        </p:txBody>
      </p:sp>
    </p:spTree>
    <p:extLst>
      <p:ext uri="{BB962C8B-B14F-4D97-AF65-F5344CB8AC3E}">
        <p14:creationId xmlns:p14="http://schemas.microsoft.com/office/powerpoint/2010/main" val="1847825673"/>
      </p:ext>
    </p:extLst>
  </p:cSld>
  <p:clrMapOvr>
    <a:masterClrMapping/>
  </p:clrMapOvr>
  <mc:AlternateContent xmlns:mc="http://schemas.openxmlformats.org/markup-compatibility/2006" xmlns:p14="http://schemas.microsoft.com/office/powerpoint/2010/main">
    <mc:Choice Requires="p14">
      <p:transition p14:dur="0" advTm="74884"/>
    </mc:Choice>
    <mc:Fallback xmlns="">
      <p:transition advTm="74884"/>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Narrow" panose="020B0606020202030204" pitchFamily="34" charset="0"/>
                <a:cs typeface="Arial" panose="020B0604020202020204" pitchFamily="34" charset="0"/>
              </a:rPr>
              <a:t>Предложение участника</a:t>
            </a:r>
          </a:p>
        </p:txBody>
      </p:sp>
      <p:pic>
        <p:nvPicPr>
          <p:cNvPr id="2" name="Рисунок 1"/>
          <p:cNvPicPr>
            <a:picLocks noChangeAspect="1"/>
          </p:cNvPicPr>
          <p:nvPr/>
        </p:nvPicPr>
        <p:blipFill>
          <a:blip r:embed="rId3"/>
          <a:stretch>
            <a:fillRect/>
          </a:stretch>
        </p:blipFill>
        <p:spPr>
          <a:xfrm>
            <a:off x="753148" y="1629360"/>
            <a:ext cx="10685705" cy="5040000"/>
          </a:xfrm>
          <a:prstGeom prst="rect">
            <a:avLst/>
          </a:prstGeom>
        </p:spPr>
      </p:pic>
      <p:sp>
        <p:nvSpPr>
          <p:cNvPr id="34" name="TextBox 33"/>
          <p:cNvSpPr txBox="1"/>
          <p:nvPr/>
        </p:nvSpPr>
        <p:spPr>
          <a:xfrm>
            <a:off x="1245088" y="793199"/>
            <a:ext cx="9099384" cy="661720"/>
          </a:xfrm>
          <a:prstGeom prst="rect">
            <a:avLst/>
          </a:prstGeom>
          <a:noFill/>
        </p:spPr>
        <p:txBody>
          <a:bodyPr wrap="square" rtlCol="0">
            <a:spAutoFit/>
          </a:bodyPr>
          <a:lstStyle/>
          <a:p>
            <a:pPr marL="342900" indent="-342900">
              <a:spcBef>
                <a:spcPts val="300"/>
              </a:spcBef>
              <a:spcAft>
                <a:spcPts val="300"/>
              </a:spcAft>
              <a:buAutoNum type="arabicParenBoth"/>
            </a:pPr>
            <a:r>
              <a:rPr lang="ru-RU" sz="1600" dirty="0">
                <a:latin typeface="Arial Narrow" panose="020B0606020202030204" pitchFamily="34" charset="0"/>
              </a:rPr>
              <a:t>Можно подавать предложения в валюте отличной от валюты лота и единицах, отличных от лота</a:t>
            </a:r>
          </a:p>
          <a:p>
            <a:pPr marL="342900" indent="-342900">
              <a:spcBef>
                <a:spcPts val="300"/>
              </a:spcBef>
              <a:spcAft>
                <a:spcPts val="300"/>
              </a:spcAft>
              <a:buFontTx/>
              <a:buAutoNum type="arabicParenBoth"/>
            </a:pPr>
            <a:r>
              <a:rPr lang="ru-RU" sz="1600" dirty="0">
                <a:latin typeface="Arial Narrow" panose="020B0606020202030204" pitchFamily="34" charset="0"/>
              </a:rPr>
              <a:t>В альтернативном предложении можно отразить аналог предложенный поставщиком (позиция №5)</a:t>
            </a:r>
          </a:p>
        </p:txBody>
      </p:sp>
    </p:spTree>
    <p:extLst>
      <p:ext uri="{BB962C8B-B14F-4D97-AF65-F5344CB8AC3E}">
        <p14:creationId xmlns:p14="http://schemas.microsoft.com/office/powerpoint/2010/main" val="1003770402"/>
      </p:ext>
    </p:extLst>
  </p:cSld>
  <p:clrMapOvr>
    <a:masterClrMapping/>
  </p:clrMapOvr>
  <mc:AlternateContent xmlns:mc="http://schemas.openxmlformats.org/markup-compatibility/2006" xmlns:p14="http://schemas.microsoft.com/office/powerpoint/2010/main">
    <mc:Choice Requires="p14">
      <p:transition p14:dur="0" advTm="47776"/>
    </mc:Choice>
    <mc:Fallback xmlns="">
      <p:transition advTm="47776"/>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panose="020B0604020202020204" pitchFamily="34" charset="0"/>
                <a:cs typeface="Arial" panose="020B0604020202020204" pitchFamily="34" charset="0"/>
              </a:rPr>
              <a:t>Шаг 1 Расценка нечисловых значений критериев оценки поставщиков</a:t>
            </a:r>
          </a:p>
        </p:txBody>
      </p:sp>
      <p:sp>
        <p:nvSpPr>
          <p:cNvPr id="10" name="TextBox 9"/>
          <p:cNvSpPr txBox="1"/>
          <p:nvPr/>
        </p:nvSpPr>
        <p:spPr>
          <a:xfrm>
            <a:off x="119336" y="1268760"/>
            <a:ext cx="5411583" cy="4647426"/>
          </a:xfrm>
          <a:prstGeom prst="rect">
            <a:avLst/>
          </a:prstGeom>
          <a:noFill/>
        </p:spPr>
        <p:txBody>
          <a:bodyPr wrap="square" rtlCol="0">
            <a:spAutoFit/>
          </a:bodyPr>
          <a:lstStyle/>
          <a:p>
            <a:pPr>
              <a:spcBef>
                <a:spcPts val="300"/>
              </a:spcBef>
              <a:spcAft>
                <a:spcPts val="300"/>
              </a:spcAft>
            </a:pPr>
            <a:r>
              <a:rPr lang="ru-RU" sz="2400" dirty="0">
                <a:solidFill>
                  <a:srgbClr val="FF0000"/>
                </a:solidFill>
                <a:latin typeface="Arial Narrow" panose="020B0606020202030204" pitchFamily="34" charset="0"/>
              </a:rPr>
              <a:t>     </a:t>
            </a:r>
            <a:r>
              <a:rPr lang="ru-RU" sz="3200" dirty="0">
                <a:solidFill>
                  <a:srgbClr val="FF0000"/>
                </a:solidFill>
                <a:latin typeface="Arial Narrow" panose="020B0606020202030204" pitchFamily="34" charset="0"/>
              </a:rPr>
              <a:t>Шаги оценки:</a:t>
            </a:r>
          </a:p>
          <a:p>
            <a:pPr>
              <a:spcBef>
                <a:spcPts val="300"/>
              </a:spcBef>
              <a:spcAft>
                <a:spcPts val="300"/>
              </a:spcAft>
            </a:pPr>
            <a:endParaRPr lang="ru-RU" sz="1600" dirty="0">
              <a:solidFill>
                <a:srgbClr val="2C90A8"/>
              </a:solidFill>
              <a:latin typeface="Arial Narrow" panose="020B0606020202030204" pitchFamily="34" charset="0"/>
            </a:endParaRPr>
          </a:p>
          <a:p>
            <a:pPr marL="742950" lvl="1" indent="-285750">
              <a:spcBef>
                <a:spcPts val="300"/>
              </a:spcBef>
              <a:spcAft>
                <a:spcPts val="300"/>
              </a:spcAft>
              <a:buFont typeface="Wingdings" panose="05000000000000000000" pitchFamily="2" charset="2"/>
              <a:buChar char="§"/>
            </a:pPr>
            <a:r>
              <a:rPr lang="ru-RU" sz="1600" dirty="0">
                <a:latin typeface="Arial Narrow" panose="020B0606020202030204" pitchFamily="34" charset="0"/>
              </a:rPr>
              <a:t>На первом шаге </a:t>
            </a:r>
            <a:r>
              <a:rPr lang="ru-RU" sz="1600" dirty="0">
                <a:solidFill>
                  <a:srgbClr val="FF0000"/>
                </a:solidFill>
                <a:latin typeface="Arial Narrow" panose="020B0606020202030204" pitchFamily="34" charset="0"/>
              </a:rPr>
              <a:t>(1)</a:t>
            </a:r>
            <a:r>
              <a:rPr lang="ru-RU" sz="1600" dirty="0">
                <a:latin typeface="Arial Narrow" panose="020B0606020202030204" pitchFamily="34" charset="0"/>
              </a:rPr>
              <a:t> пользователи расценивают предложения участников по нечисловым критериям;</a:t>
            </a:r>
          </a:p>
          <a:p>
            <a:pPr marL="742950" lvl="1" indent="-285750">
              <a:spcBef>
                <a:spcPts val="300"/>
              </a:spcBef>
              <a:spcAft>
                <a:spcPts val="300"/>
              </a:spcAft>
              <a:buFont typeface="Wingdings" panose="05000000000000000000" pitchFamily="2" charset="2"/>
              <a:buChar char="§"/>
            </a:pPr>
            <a:r>
              <a:rPr lang="ru-RU" sz="1600" dirty="0">
                <a:latin typeface="Arial Narrow" panose="020B0606020202030204" pitchFamily="34" charset="0"/>
              </a:rPr>
              <a:t>На втором шаге</a:t>
            </a:r>
            <a:r>
              <a:rPr lang="ru-RU" sz="1600" dirty="0">
                <a:solidFill>
                  <a:srgbClr val="FF0000"/>
                </a:solidFill>
                <a:latin typeface="Arial Narrow" panose="020B0606020202030204" pitchFamily="34" charset="0"/>
              </a:rPr>
              <a:t> (2)</a:t>
            </a:r>
            <a:r>
              <a:rPr lang="ru-RU" sz="1600" b="1" dirty="0">
                <a:solidFill>
                  <a:srgbClr val="FF0000"/>
                </a:solidFill>
                <a:latin typeface="Arial Narrow" panose="020B0606020202030204" pitchFamily="34" charset="0"/>
              </a:rPr>
              <a:t> </a:t>
            </a:r>
            <a:r>
              <a:rPr lang="ru-RU" sz="1600" dirty="0">
                <a:solidFill>
                  <a:srgbClr val="FF0000"/>
                </a:solidFill>
                <a:latin typeface="Arial Narrow" panose="020B0606020202030204" pitchFamily="34" charset="0"/>
              </a:rPr>
              <a:t> </a:t>
            </a:r>
            <a:r>
              <a:rPr lang="ru-RU" sz="1600" dirty="0">
                <a:latin typeface="Arial Narrow" panose="020B0606020202030204" pitchFamily="34" charset="0"/>
              </a:rPr>
              <a:t>выбирают победителя и распределяют объем закупки:</a:t>
            </a:r>
          </a:p>
          <a:p>
            <a:pPr marL="1200150" lvl="2" indent="-285750">
              <a:spcBef>
                <a:spcPts val="300"/>
              </a:spcBef>
              <a:spcAft>
                <a:spcPts val="300"/>
              </a:spcAft>
              <a:buFont typeface="Wingdings" panose="05000000000000000000" pitchFamily="2" charset="2"/>
              <a:buChar char="§"/>
            </a:pPr>
            <a:r>
              <a:rPr lang="ru-RU" sz="1600" dirty="0">
                <a:latin typeface="Arial Narrow" panose="020B0606020202030204" pitchFamily="34" charset="0"/>
              </a:rPr>
              <a:t>При лотовой закупке один победитель;</a:t>
            </a:r>
          </a:p>
          <a:p>
            <a:pPr marL="1200150" lvl="2" indent="-285750">
              <a:spcBef>
                <a:spcPts val="300"/>
              </a:spcBef>
              <a:spcAft>
                <a:spcPts val="300"/>
              </a:spcAft>
              <a:buFont typeface="Wingdings" panose="05000000000000000000" pitchFamily="2" charset="2"/>
              <a:buChar char="§"/>
            </a:pPr>
            <a:r>
              <a:rPr lang="ru-RU" sz="1600" dirty="0">
                <a:latin typeface="Arial Narrow" panose="020B0606020202030204" pitchFamily="34" charset="0"/>
              </a:rPr>
              <a:t>При попозиционной закупке победителей может быть несколько (по каждой номенклатуре);</a:t>
            </a:r>
          </a:p>
          <a:p>
            <a:pPr lvl="1">
              <a:spcBef>
                <a:spcPts val="300"/>
              </a:spcBef>
              <a:spcAft>
                <a:spcPts val="300"/>
              </a:spcAft>
            </a:pPr>
            <a:endParaRPr lang="ru-RU" sz="1600" dirty="0">
              <a:latin typeface="Arial Narrow" panose="020B0606020202030204" pitchFamily="34" charset="0"/>
            </a:endParaRPr>
          </a:p>
          <a:p>
            <a:pPr lvl="1">
              <a:spcBef>
                <a:spcPts val="300"/>
              </a:spcBef>
              <a:spcAft>
                <a:spcPts val="300"/>
              </a:spcAft>
            </a:pPr>
            <a:r>
              <a:rPr lang="ru-RU" sz="1600" dirty="0">
                <a:latin typeface="Arial Narrow" panose="020B0606020202030204" pitchFamily="34" charset="0"/>
              </a:rPr>
              <a:t>Пользователь фиксирует лучшие предложения ориентируясь на итог по баллам (числовые + нечисловые) значения оценки. Победитель всегда слева вверху.</a:t>
            </a:r>
            <a:endParaRPr lang="ru-RU" sz="1600" dirty="0"/>
          </a:p>
          <a:p>
            <a:pPr lvl="1">
              <a:spcBef>
                <a:spcPts val="300"/>
              </a:spcBef>
              <a:spcAft>
                <a:spcPts val="300"/>
              </a:spcAft>
            </a:pPr>
            <a:r>
              <a:rPr lang="ru-RU" sz="1600" dirty="0">
                <a:latin typeface="Arial Narrow" panose="020B0606020202030204" pitchFamily="34" charset="0"/>
              </a:rPr>
              <a:t>Результаты сохраняются в протоколе, можно посмотреть как выбирали. При необходимости распечатать протокол.</a:t>
            </a:r>
          </a:p>
        </p:txBody>
      </p:sp>
      <p:pic>
        <p:nvPicPr>
          <p:cNvPr id="3" name="Рисунок 2"/>
          <p:cNvPicPr>
            <a:picLocks noChangeAspect="1"/>
          </p:cNvPicPr>
          <p:nvPr/>
        </p:nvPicPr>
        <p:blipFill>
          <a:blip r:embed="rId3"/>
          <a:stretch>
            <a:fillRect/>
          </a:stretch>
        </p:blipFill>
        <p:spPr>
          <a:xfrm>
            <a:off x="5526361" y="1789493"/>
            <a:ext cx="6690319" cy="4519827"/>
          </a:xfrm>
          <a:prstGeom prst="rect">
            <a:avLst/>
          </a:prstGeom>
        </p:spPr>
      </p:pic>
    </p:spTree>
    <p:extLst>
      <p:ext uri="{BB962C8B-B14F-4D97-AF65-F5344CB8AC3E}">
        <p14:creationId xmlns:p14="http://schemas.microsoft.com/office/powerpoint/2010/main" val="995471073"/>
      </p:ext>
    </p:extLst>
  </p:cSld>
  <p:clrMapOvr>
    <a:masterClrMapping/>
  </p:clrMapOvr>
  <mc:AlternateContent xmlns:mc="http://schemas.openxmlformats.org/markup-compatibility/2006" xmlns:p14="http://schemas.microsoft.com/office/powerpoint/2010/main">
    <mc:Choice Requires="p14">
      <p:transition p14:dur="0" advTm="60454"/>
    </mc:Choice>
    <mc:Fallback xmlns="">
      <p:transition advTm="60454"/>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panose="020B0604020202020204" pitchFamily="34" charset="0"/>
                <a:cs typeface="Arial" panose="020B0604020202020204" pitchFamily="34" charset="0"/>
              </a:rPr>
              <a:t>Конкурентные листы.</a:t>
            </a:r>
            <a:br>
              <a:rPr lang="ru-RU" altLang="ru-RU" sz="2000" dirty="0">
                <a:latin typeface="Arial" panose="020B0604020202020204" pitchFamily="34" charset="0"/>
                <a:cs typeface="Arial" panose="020B0604020202020204" pitchFamily="34" charset="0"/>
              </a:rPr>
            </a:br>
            <a:r>
              <a:rPr lang="ru-RU" altLang="ru-RU" sz="2000" dirty="0">
                <a:latin typeface="Arial" panose="020B0604020202020204" pitchFamily="34" charset="0"/>
                <a:cs typeface="Arial" panose="020B0604020202020204" pitchFamily="34" charset="0"/>
              </a:rPr>
              <a:t>Шаг 2 Выбор победителя (лотовая закупка)</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48" y="2526076"/>
            <a:ext cx="11702930" cy="4333690"/>
          </a:xfrm>
          <a:prstGeom prst="rect">
            <a:avLst/>
          </a:prstGeom>
        </p:spPr>
      </p:pic>
      <p:sp>
        <p:nvSpPr>
          <p:cNvPr id="8" name="TextBox 7"/>
          <p:cNvSpPr txBox="1"/>
          <p:nvPr/>
        </p:nvSpPr>
        <p:spPr>
          <a:xfrm>
            <a:off x="1487488" y="862514"/>
            <a:ext cx="8145178" cy="1323439"/>
          </a:xfrm>
          <a:prstGeom prst="rect">
            <a:avLst/>
          </a:prstGeom>
          <a:noFill/>
        </p:spPr>
        <p:txBody>
          <a:bodyPr wrap="none" rtlCol="0">
            <a:spAutoFit/>
          </a:bodyPr>
          <a:lstStyle/>
          <a:p>
            <a:r>
              <a:rPr lang="ru-RU" sz="1600" dirty="0">
                <a:solidFill>
                  <a:srgbClr val="2C90A8"/>
                </a:solidFill>
                <a:latin typeface="Arial Narrow" panose="020B0606020202030204" pitchFamily="34" charset="0"/>
              </a:rPr>
              <a:t>Возможности отборов:</a:t>
            </a:r>
          </a:p>
          <a:p>
            <a:pPr marL="285750" indent="-285750">
              <a:buFont typeface="Wingdings" panose="05000000000000000000" pitchFamily="2" charset="2"/>
              <a:buChar char="§"/>
            </a:pPr>
            <a:r>
              <a:rPr lang="ru-RU" sz="1600" dirty="0">
                <a:latin typeface="Arial Narrow" panose="020B0606020202030204" pitchFamily="34" charset="0"/>
              </a:rPr>
              <a:t>Оставить  только предложения с полным покрытием (если включена частичная закупка);</a:t>
            </a:r>
          </a:p>
          <a:p>
            <a:pPr marL="285750" indent="-285750">
              <a:buFont typeface="Wingdings" panose="05000000000000000000" pitchFamily="2" charset="2"/>
              <a:buChar char="§"/>
            </a:pPr>
            <a:r>
              <a:rPr lang="ru-RU" sz="1600" dirty="0">
                <a:latin typeface="Arial Narrow" panose="020B0606020202030204" pitchFamily="34" charset="0"/>
              </a:rPr>
              <a:t>Рассмотреть основные предложения, потом альтернативные, можем посмотреть вместе;</a:t>
            </a:r>
          </a:p>
          <a:p>
            <a:pPr marL="285750" indent="-285750">
              <a:buFont typeface="Wingdings" panose="05000000000000000000" pitchFamily="2" charset="2"/>
              <a:buChar char="§"/>
            </a:pPr>
            <a:r>
              <a:rPr lang="ru-RU" sz="1600" dirty="0">
                <a:latin typeface="Arial Narrow" panose="020B0606020202030204" pitchFamily="34" charset="0"/>
              </a:rPr>
              <a:t>Оценивать только ведущие позиции;</a:t>
            </a:r>
          </a:p>
          <a:p>
            <a:pPr marL="285750" indent="-285750">
              <a:buFont typeface="Wingdings" panose="05000000000000000000" pitchFamily="2" charset="2"/>
              <a:buChar char="§"/>
            </a:pPr>
            <a:r>
              <a:rPr lang="ru-RU" sz="1600" dirty="0">
                <a:latin typeface="Arial Narrow" panose="020B0606020202030204" pitchFamily="34" charset="0"/>
              </a:rPr>
              <a:t>Отобраться по поставщикам и по типу критерия (организационные, технические, коммерческие).</a:t>
            </a:r>
          </a:p>
        </p:txBody>
      </p:sp>
      <p:sp>
        <p:nvSpPr>
          <p:cNvPr id="13" name="TextBox 12"/>
          <p:cNvSpPr txBox="1"/>
          <p:nvPr/>
        </p:nvSpPr>
        <p:spPr>
          <a:xfrm>
            <a:off x="4781169" y="2204864"/>
            <a:ext cx="5563303" cy="584775"/>
          </a:xfrm>
          <a:prstGeom prst="rect">
            <a:avLst/>
          </a:prstGeom>
          <a:noFill/>
          <a:ln w="28575">
            <a:solidFill>
              <a:srgbClr val="FC6E51"/>
            </a:solidFill>
          </a:ln>
        </p:spPr>
        <p:txBody>
          <a:bodyPr wrap="square" rtlCol="0">
            <a:spAutoFit/>
          </a:bodyPr>
          <a:lstStyle/>
          <a:p>
            <a:r>
              <a:rPr lang="ru-RU" sz="1600" dirty="0">
                <a:latin typeface="Arial Narrow" panose="020B0606020202030204" pitchFamily="34" charset="0"/>
              </a:rPr>
              <a:t>Оценка выполняется в валюте лота, в единицах измерения лота</a:t>
            </a:r>
            <a:br>
              <a:rPr lang="ru-RU" sz="1600" dirty="0">
                <a:latin typeface="Arial Narrow" panose="020B0606020202030204" pitchFamily="34" charset="0"/>
              </a:rPr>
            </a:br>
            <a:r>
              <a:rPr lang="ru-RU" sz="1600" dirty="0">
                <a:latin typeface="Arial Narrow" panose="020B0606020202030204" pitchFamily="34" charset="0"/>
              </a:rPr>
              <a:t>Участники выводятся по убыванию баллов, </a:t>
            </a:r>
            <a:r>
              <a:rPr lang="ru-RU" sz="1600" dirty="0">
                <a:solidFill>
                  <a:srgbClr val="FF0000"/>
                </a:solidFill>
                <a:latin typeface="Arial Narrow" panose="020B0606020202030204" pitchFamily="34" charset="0"/>
              </a:rPr>
              <a:t>слева лучший</a:t>
            </a:r>
          </a:p>
        </p:txBody>
      </p:sp>
    </p:spTree>
    <p:extLst>
      <p:ext uri="{BB962C8B-B14F-4D97-AF65-F5344CB8AC3E}">
        <p14:creationId xmlns:p14="http://schemas.microsoft.com/office/powerpoint/2010/main" val="3540497899"/>
      </p:ext>
    </p:extLst>
  </p:cSld>
  <p:clrMapOvr>
    <a:masterClrMapping/>
  </p:clrMapOvr>
  <mc:AlternateContent xmlns:mc="http://schemas.openxmlformats.org/markup-compatibility/2006" xmlns:p14="http://schemas.microsoft.com/office/powerpoint/2010/main">
    <mc:Choice Requires="p14">
      <p:transition p14:dur="0" advTm="83215"/>
    </mc:Choice>
    <mc:Fallback xmlns="">
      <p:transition advTm="83215"/>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panose="020B0604020202020204" pitchFamily="34" charset="0"/>
                <a:cs typeface="Arial" panose="020B0604020202020204" pitchFamily="34" charset="0"/>
              </a:rPr>
              <a:t>Конкурентные листы.</a:t>
            </a:r>
            <a:br>
              <a:rPr lang="ru-RU" altLang="ru-RU" sz="2000" dirty="0">
                <a:latin typeface="Arial" panose="020B0604020202020204" pitchFamily="34" charset="0"/>
                <a:cs typeface="Arial" panose="020B0604020202020204" pitchFamily="34" charset="0"/>
              </a:rPr>
            </a:br>
            <a:r>
              <a:rPr lang="ru-RU" altLang="ru-RU" sz="2000" dirty="0">
                <a:latin typeface="Arial" panose="020B0604020202020204" pitchFamily="34" charset="0"/>
                <a:cs typeface="Arial" panose="020B0604020202020204" pitchFamily="34" charset="0"/>
              </a:rPr>
              <a:t>Шаг 2 Выбор победителя (попозиционная закупка)</a:t>
            </a:r>
          </a:p>
        </p:txBody>
      </p:sp>
      <p:sp>
        <p:nvSpPr>
          <p:cNvPr id="8" name="TextBox 7"/>
          <p:cNvSpPr txBox="1"/>
          <p:nvPr/>
        </p:nvSpPr>
        <p:spPr>
          <a:xfrm>
            <a:off x="1199456" y="1058526"/>
            <a:ext cx="7619394" cy="1569660"/>
          </a:xfrm>
          <a:prstGeom prst="rect">
            <a:avLst/>
          </a:prstGeom>
          <a:noFill/>
        </p:spPr>
        <p:txBody>
          <a:bodyPr wrap="none" rtlCol="0">
            <a:spAutoFit/>
          </a:bodyPr>
          <a:lstStyle/>
          <a:p>
            <a:r>
              <a:rPr lang="ru-RU" sz="1600" dirty="0">
                <a:solidFill>
                  <a:srgbClr val="2C90A8"/>
                </a:solidFill>
                <a:latin typeface="Arial Narrow" panose="020B0606020202030204" pitchFamily="34" charset="0"/>
              </a:rPr>
              <a:t>Дополнительные возможности отборов:</a:t>
            </a:r>
          </a:p>
          <a:p>
            <a:pPr marL="285750" indent="-285750">
              <a:buFont typeface="Wingdings" panose="05000000000000000000" pitchFamily="2" charset="2"/>
              <a:buChar char="§"/>
            </a:pPr>
            <a:r>
              <a:rPr lang="ru-RU" sz="1600" dirty="0">
                <a:latin typeface="Arial Narrow" panose="020B0606020202030204" pitchFamily="34" charset="0"/>
              </a:rPr>
              <a:t>Скрывать поставщиков по мере завершения процесса оформления.</a:t>
            </a:r>
          </a:p>
          <a:p>
            <a:pPr marL="285750" indent="-285750">
              <a:buFont typeface="Wingdings" panose="05000000000000000000" pitchFamily="2" charset="2"/>
              <a:buChar char="§"/>
            </a:pPr>
            <a:endParaRPr lang="ru-RU" sz="1600" dirty="0">
              <a:latin typeface="Arial Narrow" panose="020B0606020202030204" pitchFamily="34" charset="0"/>
            </a:endParaRPr>
          </a:p>
          <a:p>
            <a:r>
              <a:rPr lang="ru-RU" sz="1600" dirty="0">
                <a:solidFill>
                  <a:srgbClr val="2C90A8"/>
                </a:solidFill>
                <a:latin typeface="Arial Narrow" panose="020B0606020202030204" pitchFamily="34" charset="0"/>
              </a:rPr>
              <a:t>Возможности выбора победителей:</a:t>
            </a:r>
          </a:p>
          <a:p>
            <a:pPr marL="285750" indent="-285750">
              <a:buFont typeface="Wingdings" panose="05000000000000000000" pitchFamily="2" charset="2"/>
              <a:buChar char="§"/>
            </a:pPr>
            <a:r>
              <a:rPr lang="ru-RU" sz="1600" dirty="0">
                <a:latin typeface="Arial Narrow" panose="020B0606020202030204" pitchFamily="34" charset="0"/>
              </a:rPr>
              <a:t>Можно выбрать победителей и распределить количество по поставщикам автоматически</a:t>
            </a:r>
          </a:p>
          <a:p>
            <a:pPr marL="285750" indent="-285750">
              <a:buFont typeface="Wingdings" panose="05000000000000000000" pitchFamily="2" charset="2"/>
              <a:buChar char="§"/>
            </a:pPr>
            <a:r>
              <a:rPr lang="ru-RU" sz="1600" dirty="0">
                <a:latin typeface="Arial Narrow" panose="020B0606020202030204" pitchFamily="34" charset="0"/>
              </a:rPr>
              <a:t>Можно провести ручной выбор и распределение.</a:t>
            </a:r>
          </a:p>
        </p:txBody>
      </p:sp>
      <p:pic>
        <p:nvPicPr>
          <p:cNvPr id="2" name="Рисунок 1"/>
          <p:cNvPicPr>
            <a:picLocks noChangeAspect="1"/>
          </p:cNvPicPr>
          <p:nvPr/>
        </p:nvPicPr>
        <p:blipFill>
          <a:blip r:embed="rId3"/>
          <a:stretch>
            <a:fillRect/>
          </a:stretch>
        </p:blipFill>
        <p:spPr>
          <a:xfrm>
            <a:off x="165563" y="3045190"/>
            <a:ext cx="11808000" cy="3696178"/>
          </a:xfrm>
          <a:prstGeom prst="rect">
            <a:avLst/>
          </a:prstGeom>
        </p:spPr>
      </p:pic>
      <p:sp>
        <p:nvSpPr>
          <p:cNvPr id="13" name="TextBox 12"/>
          <p:cNvSpPr txBox="1"/>
          <p:nvPr/>
        </p:nvSpPr>
        <p:spPr>
          <a:xfrm>
            <a:off x="4799856" y="2752802"/>
            <a:ext cx="5563303" cy="584775"/>
          </a:xfrm>
          <a:prstGeom prst="rect">
            <a:avLst/>
          </a:prstGeom>
          <a:noFill/>
          <a:ln w="28575">
            <a:solidFill>
              <a:srgbClr val="FC6E51"/>
            </a:solidFill>
          </a:ln>
        </p:spPr>
        <p:txBody>
          <a:bodyPr wrap="square" rtlCol="0">
            <a:spAutoFit/>
          </a:bodyPr>
          <a:lstStyle/>
          <a:p>
            <a:r>
              <a:rPr lang="ru-RU" sz="1600" dirty="0">
                <a:latin typeface="Arial Narrow" panose="020B0606020202030204" pitchFamily="34" charset="0"/>
              </a:rPr>
              <a:t>Оценка выполняется в валюте лота, в единицах измерения лота</a:t>
            </a:r>
            <a:br>
              <a:rPr lang="ru-RU" sz="1600" dirty="0">
                <a:latin typeface="Arial Narrow" panose="020B0606020202030204" pitchFamily="34" charset="0"/>
              </a:rPr>
            </a:br>
            <a:r>
              <a:rPr lang="ru-RU" sz="1600" dirty="0">
                <a:latin typeface="Arial Narrow" panose="020B0606020202030204" pitchFamily="34" charset="0"/>
              </a:rPr>
              <a:t>Участники выводятся по убыванию баллов, </a:t>
            </a:r>
            <a:r>
              <a:rPr lang="ru-RU" sz="1600" dirty="0">
                <a:solidFill>
                  <a:srgbClr val="FF0000"/>
                </a:solidFill>
                <a:latin typeface="Arial Narrow" panose="020B0606020202030204" pitchFamily="34" charset="0"/>
              </a:rPr>
              <a:t>первый в списке лучший</a:t>
            </a:r>
          </a:p>
        </p:txBody>
      </p:sp>
    </p:spTree>
    <p:extLst>
      <p:ext uri="{BB962C8B-B14F-4D97-AF65-F5344CB8AC3E}">
        <p14:creationId xmlns:p14="http://schemas.microsoft.com/office/powerpoint/2010/main" val="2316008670"/>
      </p:ext>
    </p:extLst>
  </p:cSld>
  <p:clrMapOvr>
    <a:masterClrMapping/>
  </p:clrMapOvr>
  <mc:AlternateContent xmlns:mc="http://schemas.openxmlformats.org/markup-compatibility/2006" xmlns:p14="http://schemas.microsoft.com/office/powerpoint/2010/main">
    <mc:Choice Requires="p14">
      <p:transition p14:dur="0" advTm="30319"/>
    </mc:Choice>
    <mc:Fallback xmlns="">
      <p:transition advTm="30319"/>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a:latin typeface="Arial" panose="020B0604020202020204" pitchFamily="34" charset="0"/>
                <a:cs typeface="Arial" panose="020B0604020202020204" pitchFamily="34" charset="0"/>
              </a:rPr>
              <a:t>Конкурентные листы.</a:t>
            </a:r>
            <a:br>
              <a:rPr lang="ru-RU" altLang="ru-RU" sz="2000" dirty="0">
                <a:latin typeface="Arial" panose="020B0604020202020204" pitchFamily="34" charset="0"/>
                <a:cs typeface="Arial" panose="020B0604020202020204" pitchFamily="34" charset="0"/>
              </a:rPr>
            </a:br>
            <a:r>
              <a:rPr lang="ru-RU" altLang="ru-RU" sz="2000" dirty="0">
                <a:latin typeface="Arial" panose="020B0604020202020204" pitchFamily="34" charset="0"/>
                <a:cs typeface="Arial" panose="020B0604020202020204" pitchFamily="34" charset="0"/>
              </a:rPr>
              <a:t>Формы лотовой и попозиционной закупки</a:t>
            </a:r>
          </a:p>
        </p:txBody>
      </p:sp>
      <p:pic>
        <p:nvPicPr>
          <p:cNvPr id="2" name="Рисунок 1"/>
          <p:cNvPicPr>
            <a:picLocks noChangeAspect="1"/>
          </p:cNvPicPr>
          <p:nvPr/>
        </p:nvPicPr>
        <p:blipFill>
          <a:blip r:embed="rId3"/>
          <a:stretch>
            <a:fillRect/>
          </a:stretch>
        </p:blipFill>
        <p:spPr>
          <a:xfrm>
            <a:off x="160953" y="692696"/>
            <a:ext cx="10975607" cy="3744416"/>
          </a:xfrm>
          <a:prstGeom prst="rect">
            <a:avLst/>
          </a:prstGeom>
        </p:spPr>
      </p:pic>
      <p:pic>
        <p:nvPicPr>
          <p:cNvPr id="6" name="Рисунок 5"/>
          <p:cNvPicPr>
            <a:picLocks noChangeAspect="1"/>
          </p:cNvPicPr>
          <p:nvPr/>
        </p:nvPicPr>
        <p:blipFill rotWithShape="1">
          <a:blip r:embed="rId4"/>
          <a:srcRect b="11027"/>
          <a:stretch/>
        </p:blipFill>
        <p:spPr>
          <a:xfrm>
            <a:off x="839416" y="3789040"/>
            <a:ext cx="11149874" cy="2964647"/>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3529089374"/>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Национальный режим</a:t>
            </a:r>
          </a:p>
        </p:txBody>
      </p:sp>
      <p:pic>
        <p:nvPicPr>
          <p:cNvPr id="2" name="Рисунок 1"/>
          <p:cNvPicPr>
            <a:picLocks noChangeAspect="1"/>
          </p:cNvPicPr>
          <p:nvPr/>
        </p:nvPicPr>
        <p:blipFill>
          <a:blip r:embed="rId3"/>
          <a:stretch>
            <a:fillRect/>
          </a:stretch>
        </p:blipFill>
        <p:spPr>
          <a:xfrm>
            <a:off x="251777" y="1678231"/>
            <a:ext cx="4631660" cy="3262937"/>
          </a:xfrm>
          <a:prstGeom prst="rect">
            <a:avLst/>
          </a:prstGeom>
          <a:effectLst>
            <a:outerShdw blurRad="254000" dist="50800" dir="5400000" algn="ctr" rotWithShape="0">
              <a:srgbClr val="000000">
                <a:alpha val="43137"/>
              </a:srgbClr>
            </a:outerShdw>
          </a:effectLst>
        </p:spPr>
      </p:pic>
      <p:sp>
        <p:nvSpPr>
          <p:cNvPr id="14" name="Прямоугольник 13"/>
          <p:cNvSpPr/>
          <p:nvPr/>
        </p:nvSpPr>
        <p:spPr>
          <a:xfrm>
            <a:off x="551384" y="769247"/>
            <a:ext cx="2520280" cy="707886"/>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1. </a:t>
            </a:r>
            <a:r>
              <a:rPr kumimoji="0" lang="ru-RU" sz="20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Устанавливаем условия </a:t>
            </a:r>
            <a:r>
              <a:rPr kumimoji="0" lang="ru-RU" sz="2000" b="0" i="0" u="none" strike="noStrike" kern="1200" cap="none" spc="0" normalizeH="0" baseline="0" noProof="0" dirty="0" err="1">
                <a:ln>
                  <a:noFill/>
                </a:ln>
                <a:solidFill>
                  <a:srgbClr val="2C90A8"/>
                </a:solidFill>
                <a:effectLst/>
                <a:uLnTx/>
                <a:uFillTx/>
                <a:latin typeface="Arial Narrow" panose="020B0606020202030204" pitchFamily="34" charset="0"/>
                <a:ea typeface="+mn-ea"/>
                <a:cs typeface="Arial" panose="020B0604020202020204" pitchFamily="34" charset="0"/>
              </a:rPr>
              <a:t>нац.режима</a:t>
            </a:r>
            <a:endPar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sp>
        <p:nvSpPr>
          <p:cNvPr id="15" name="Прямоугольник 14"/>
          <p:cNvSpPr/>
          <p:nvPr/>
        </p:nvSpPr>
        <p:spPr>
          <a:xfrm>
            <a:off x="3359696" y="784111"/>
            <a:ext cx="3528392" cy="707886"/>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2. </a:t>
            </a:r>
            <a:r>
              <a:rPr kumimoji="0" lang="ru-RU" sz="20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В закупочной процедуре можно обосновать исключение</a:t>
            </a:r>
            <a:endPar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2275980" y="1454422"/>
            <a:ext cx="9724676" cy="4494858"/>
          </a:xfrm>
          <a:prstGeom prst="rect">
            <a:avLst/>
          </a:prstGeom>
          <a:effectLst>
            <a:outerShdw blurRad="254000" dist="50800" dir="5400000" algn="ctr" rotWithShape="0">
              <a:srgbClr val="000000">
                <a:alpha val="43137"/>
              </a:srgbClr>
            </a:outerShdw>
          </a:effectLst>
        </p:spPr>
      </p:pic>
      <p:pic>
        <p:nvPicPr>
          <p:cNvPr id="3" name="Рисунок 2"/>
          <p:cNvPicPr>
            <a:picLocks noChangeAspect="1"/>
          </p:cNvPicPr>
          <p:nvPr/>
        </p:nvPicPr>
        <p:blipFill>
          <a:blip r:embed="rId5"/>
          <a:stretch>
            <a:fillRect/>
          </a:stretch>
        </p:blipFill>
        <p:spPr>
          <a:xfrm>
            <a:off x="1127747" y="4725144"/>
            <a:ext cx="10081120" cy="2204802"/>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181276058"/>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Национальный режим</a:t>
            </a:r>
          </a:p>
        </p:txBody>
      </p:sp>
      <p:sp>
        <p:nvSpPr>
          <p:cNvPr id="14" name="Прямоугольник 13"/>
          <p:cNvSpPr/>
          <p:nvPr/>
        </p:nvSpPr>
        <p:spPr>
          <a:xfrm>
            <a:off x="551384" y="769247"/>
            <a:ext cx="2232248" cy="707886"/>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1. </a:t>
            </a:r>
            <a:r>
              <a:rPr kumimoji="0" lang="ru-RU" sz="20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Устанавливаем условия </a:t>
            </a:r>
            <a:r>
              <a:rPr kumimoji="0" lang="ru-RU" sz="2000" b="0" i="0" u="none" strike="noStrike" kern="1200" cap="none" spc="0" normalizeH="0" baseline="0" noProof="0" dirty="0" err="1">
                <a:ln>
                  <a:noFill/>
                </a:ln>
                <a:solidFill>
                  <a:srgbClr val="2C90A8"/>
                </a:solidFill>
                <a:effectLst/>
                <a:uLnTx/>
                <a:uFillTx/>
                <a:latin typeface="Arial Narrow" panose="020B0606020202030204" pitchFamily="34" charset="0"/>
                <a:ea typeface="+mn-ea"/>
                <a:cs typeface="Arial" panose="020B0604020202020204" pitchFamily="34" charset="0"/>
              </a:rPr>
              <a:t>нац.режима</a:t>
            </a:r>
            <a:endPar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sp>
        <p:nvSpPr>
          <p:cNvPr id="15" name="Прямоугольник 14"/>
          <p:cNvSpPr/>
          <p:nvPr/>
        </p:nvSpPr>
        <p:spPr>
          <a:xfrm>
            <a:off x="3359696" y="769247"/>
            <a:ext cx="3240360" cy="707886"/>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2. </a:t>
            </a:r>
            <a:r>
              <a:rPr kumimoji="0" lang="ru-RU" sz="20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В закупочной процедуре можно обосновать исключение</a:t>
            </a:r>
            <a:endPar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sp>
        <p:nvSpPr>
          <p:cNvPr id="10" name="Прямоугольник 9"/>
          <p:cNvSpPr/>
          <p:nvPr/>
        </p:nvSpPr>
        <p:spPr>
          <a:xfrm>
            <a:off x="6743475" y="769247"/>
            <a:ext cx="2977447" cy="707886"/>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3. </a:t>
            </a:r>
            <a:r>
              <a:rPr kumimoji="0" lang="ru-RU" sz="20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В конкурентном листе цены с учетом </a:t>
            </a:r>
            <a:r>
              <a:rPr kumimoji="0" lang="ru-RU" sz="2000" b="0" i="0" u="none" strike="noStrike" kern="1200" cap="none" spc="0" normalizeH="0" baseline="0" noProof="0" dirty="0" err="1">
                <a:ln>
                  <a:noFill/>
                </a:ln>
                <a:solidFill>
                  <a:srgbClr val="2C90A8"/>
                </a:solidFill>
                <a:effectLst/>
                <a:uLnTx/>
                <a:uFillTx/>
                <a:latin typeface="Arial Narrow" panose="020B0606020202030204" pitchFamily="34" charset="0"/>
                <a:ea typeface="+mn-ea"/>
                <a:cs typeface="Arial" panose="020B0604020202020204" pitchFamily="34" charset="0"/>
              </a:rPr>
              <a:t>нац.режима</a:t>
            </a:r>
            <a:endParaRPr kumimoji="0" lang="ru-RU" sz="20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1731741" y="1700808"/>
            <a:ext cx="8728519" cy="5008284"/>
          </a:xfrm>
          <a:prstGeom prst="rect">
            <a:avLst/>
          </a:prstGeom>
        </p:spPr>
      </p:pic>
    </p:spTree>
    <p:extLst>
      <p:ext uri="{BB962C8B-B14F-4D97-AF65-F5344CB8AC3E}">
        <p14:creationId xmlns:p14="http://schemas.microsoft.com/office/powerpoint/2010/main" val="1971675631"/>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514860" y="2438332"/>
            <a:ext cx="7162281" cy="1655838"/>
          </a:xfrm>
          <a:prstGeom prst="rect">
            <a:avLst/>
          </a:prstGeom>
          <a:noFill/>
        </p:spPr>
        <p:txBody>
          <a:bodyPr wrap="none" rtlCol="0">
            <a:spAutoFit/>
          </a:bodyPr>
          <a:lstStyle/>
          <a:p>
            <a:pPr algn="ctr" defTabSz="967710"/>
            <a:r>
              <a:rPr lang="ru-RU" altLang="ru-RU" sz="5080" dirty="0">
                <a:solidFill>
                  <a:prstClr val="black"/>
                </a:solidFill>
              </a:rPr>
              <a:t>Приобретение </a:t>
            </a:r>
            <a:r>
              <a:rPr lang="ru-RU" altLang="ru-RU" sz="5080" dirty="0">
                <a:solidFill>
                  <a:prstClr val="black"/>
                </a:solidFill>
              </a:rPr>
              <a:t>товаров</a:t>
            </a:r>
            <a:r>
              <a:rPr lang="en-US" altLang="ru-RU" sz="5080" dirty="0">
                <a:solidFill>
                  <a:prstClr val="black"/>
                </a:solidFill>
              </a:rPr>
              <a:t/>
            </a:r>
            <a:br>
              <a:rPr lang="en-US" altLang="ru-RU" sz="5080" dirty="0">
                <a:solidFill>
                  <a:prstClr val="black"/>
                </a:solidFill>
              </a:rPr>
            </a:br>
            <a:r>
              <a:rPr lang="ru-RU" altLang="ru-RU" sz="5080" dirty="0">
                <a:solidFill>
                  <a:prstClr val="black"/>
                </a:solidFill>
              </a:rPr>
              <a:t> на</a:t>
            </a:r>
            <a:r>
              <a:rPr lang="en-US" altLang="ru-RU" sz="5080" dirty="0">
                <a:solidFill>
                  <a:prstClr val="black"/>
                </a:solidFill>
              </a:rPr>
              <a:t> </a:t>
            </a:r>
            <a:r>
              <a:rPr lang="ru-RU" altLang="ru-RU" sz="5080" dirty="0">
                <a:solidFill>
                  <a:prstClr val="black"/>
                </a:solidFill>
              </a:rPr>
              <a:t>ЭТП </a:t>
            </a:r>
            <a:r>
              <a:rPr lang="en-US" altLang="ru-RU" sz="5080" dirty="0" err="1">
                <a:solidFill>
                  <a:prstClr val="black"/>
                </a:solidFill>
              </a:rPr>
              <a:t>Bidzaar</a:t>
            </a:r>
            <a:endParaRPr lang="ru-RU" sz="5080" dirty="0">
              <a:solidFill>
                <a:prstClr val="black"/>
              </a:solidFill>
              <a:cs typeface="+mn-cs"/>
            </a:endParaRPr>
          </a:p>
        </p:txBody>
      </p:sp>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Функциональность документа </a:t>
            </a:r>
            <a:b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«Запрос коммерческих предложений»</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88213665"/>
      </p:ext>
    </p:extLst>
  </p:cSld>
  <p:clrMapOvr>
    <a:masterClrMapping/>
  </p:clrMapOvr>
  <p:transition spd="slow" advTm="3924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71464" y="2601081"/>
            <a:ext cx="9649072" cy="1655838"/>
          </a:xfrm>
          <a:prstGeom prst="rect">
            <a:avLst/>
          </a:prstGeom>
          <a:noFill/>
        </p:spPr>
        <p:txBody>
          <a:bodyPr wrap="square" rtlCol="0">
            <a:spAutoFit/>
          </a:bodyPr>
          <a:lstStyle/>
          <a:p>
            <a:pPr algn="ctr"/>
            <a:r>
              <a:rPr lang="ru-RU" altLang="ru-RU" sz="5080" dirty="0" smtClean="0"/>
              <a:t>Процесс работы</a:t>
            </a:r>
            <a:br>
              <a:rPr lang="ru-RU" altLang="ru-RU" sz="5080" dirty="0" smtClean="0"/>
            </a:br>
            <a:r>
              <a:rPr lang="ru-RU" altLang="ru-RU" sz="5080" dirty="0" smtClean="0"/>
              <a:t>с плановой потребностью</a:t>
            </a:r>
            <a:endParaRPr lang="ru-RU" sz="5080" dirty="0"/>
          </a:p>
        </p:txBody>
      </p:sp>
    </p:spTree>
    <p:extLst>
      <p:ext uri="{BB962C8B-B14F-4D97-AF65-F5344CB8AC3E}">
        <p14:creationId xmlns:p14="http://schemas.microsoft.com/office/powerpoint/2010/main" val="2971109464"/>
      </p:ext>
    </p:extLst>
  </p:cSld>
  <p:clrMapOvr>
    <a:masterClrMapping/>
  </p:clrMapOvr>
  <p:transition spd="slow" advTm="3924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702" y="914227"/>
            <a:ext cx="9524597" cy="5731908"/>
          </a:xfrm>
          <a:prstGeom prst="rect">
            <a:avLst/>
          </a:prstGeom>
        </p:spPr>
      </p:pic>
      <p:pic>
        <p:nvPicPr>
          <p:cNvPr id="4" name="Рисунок 3"/>
          <p:cNvPicPr>
            <a:picLocks noChangeAspect="1"/>
          </p:cNvPicPr>
          <p:nvPr/>
        </p:nvPicPr>
        <p:blipFill>
          <a:blip r:embed="rId3"/>
          <a:stretch>
            <a:fillRect/>
          </a:stretch>
        </p:blipFill>
        <p:spPr>
          <a:xfrm>
            <a:off x="3505022" y="3222396"/>
            <a:ext cx="8470065" cy="3423739"/>
          </a:xfrm>
          <a:prstGeom prst="rect">
            <a:avLst/>
          </a:prstGeom>
          <a:effectLst>
            <a:outerShdw blurRad="254000" dist="50800" dir="5400000" algn="ctr" rotWithShape="0">
              <a:srgbClr val="000000">
                <a:alpha val="43137"/>
              </a:srgbClr>
            </a:outerShdw>
          </a:effectLst>
        </p:spPr>
      </p:pic>
      <p:sp>
        <p:nvSpPr>
          <p:cNvPr id="1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70612007"/>
      </p:ext>
    </p:extLst>
  </p:cSld>
  <p:clrMapOvr>
    <a:masterClrMapping/>
  </p:clrMapOvr>
  <p:transition spd="slow" advTm="3924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229539" y="2797200"/>
            <a:ext cx="9524597" cy="2703980"/>
          </a:xfrm>
          <a:prstGeom prst="rect">
            <a:avLst/>
          </a:prstGeom>
        </p:spPr>
      </p:pic>
      <p:pic>
        <p:nvPicPr>
          <p:cNvPr id="5" name="Рисунок 4"/>
          <p:cNvPicPr>
            <a:picLocks noChangeAspect="1"/>
          </p:cNvPicPr>
          <p:nvPr/>
        </p:nvPicPr>
        <p:blipFill>
          <a:blip r:embed="rId3"/>
          <a:stretch>
            <a:fillRect/>
          </a:stretch>
        </p:blipFill>
        <p:spPr>
          <a:xfrm>
            <a:off x="1218864" y="988339"/>
            <a:ext cx="4043757" cy="1606231"/>
          </a:xfrm>
          <a:prstGeom prst="rect">
            <a:avLst/>
          </a:prstGeom>
        </p:spPr>
      </p:pic>
      <p:sp>
        <p:nvSpPr>
          <p:cNvPr id="1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43032591"/>
      </p:ext>
    </p:extLst>
  </p:cSld>
  <p:clrMapOvr>
    <a:masterClrMapping/>
  </p:clrMapOvr>
  <p:transition spd="slow" advTm="39240">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 name="Группа 7"/>
          <p:cNvGrpSpPr/>
          <p:nvPr/>
        </p:nvGrpSpPr>
        <p:grpSpPr>
          <a:xfrm>
            <a:off x="1333702" y="914227"/>
            <a:ext cx="9524597" cy="5730567"/>
            <a:chOff x="1260244" y="863823"/>
            <a:chExt cx="9000000" cy="5414938"/>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244" y="863823"/>
              <a:ext cx="9000000" cy="5414938"/>
            </a:xfrm>
            <a:prstGeom prst="rect">
              <a:avLst/>
            </a:prstGeom>
          </p:spPr>
        </p:pic>
        <p:cxnSp>
          <p:nvCxnSpPr>
            <p:cNvPr id="7" name="Прямая соединительная линия 6"/>
            <p:cNvCxnSpPr/>
            <p:nvPr/>
          </p:nvCxnSpPr>
          <p:spPr>
            <a:xfrm>
              <a:off x="2286670" y="1472255"/>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r="34853" b="67036"/>
          <a:stretch/>
        </p:blipFill>
        <p:spPr>
          <a:xfrm>
            <a:off x="5562564" y="3200385"/>
            <a:ext cx="5805086" cy="1752722"/>
          </a:xfrm>
          <a:prstGeom prst="rect">
            <a:avLst/>
          </a:prstGeom>
          <a:effectLst>
            <a:outerShdw blurRad="254000" dist="50800" dir="5400000" algn="ctr" rotWithShape="0">
              <a:srgbClr val="000000">
                <a:alpha val="43137"/>
              </a:srgbClr>
            </a:outerShdw>
          </a:effectLst>
        </p:spPr>
      </p:pic>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69207457"/>
      </p:ext>
    </p:extLst>
  </p:cSld>
  <p:clrMapOvr>
    <a:masterClrMapping/>
  </p:clrMapOvr>
  <p:transition spd="slow" advTm="39240">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864" y="1142843"/>
            <a:ext cx="9524597" cy="5042084"/>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25515292"/>
      </p:ext>
    </p:extLst>
  </p:cSld>
  <p:clrMapOvr>
    <a:masterClrMapping/>
  </p:clrMapOvr>
  <p:transition spd="slow" advTm="39240">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Группа 4"/>
          <p:cNvGrpSpPr/>
          <p:nvPr/>
        </p:nvGrpSpPr>
        <p:grpSpPr>
          <a:xfrm>
            <a:off x="1333702" y="950236"/>
            <a:ext cx="9524597" cy="5679385"/>
            <a:chOff x="1260244" y="897848"/>
            <a:chExt cx="9000000" cy="5366575"/>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244" y="897848"/>
              <a:ext cx="9000000" cy="5366575"/>
            </a:xfrm>
            <a:prstGeom prst="rect">
              <a:avLst/>
            </a:prstGeom>
          </p:spPr>
        </p:pic>
        <p:cxnSp>
          <p:nvCxnSpPr>
            <p:cNvPr id="13" name="Прямая соединительная линия 12"/>
            <p:cNvCxnSpPr/>
            <p:nvPr/>
          </p:nvCxnSpPr>
          <p:spPr>
            <a:xfrm>
              <a:off x="1999644" y="1680187"/>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0021302"/>
      </p:ext>
    </p:extLst>
  </p:cSld>
  <p:clrMapOvr>
    <a:masterClrMapping/>
  </p:clrMapOvr>
  <p:transition spd="slow" advTm="39240">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702" y="1371458"/>
            <a:ext cx="9524597" cy="4933011"/>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92482103"/>
      </p:ext>
    </p:extLst>
  </p:cSld>
  <p:clrMapOvr>
    <a:masterClrMapping/>
  </p:clrMapOvr>
  <p:transition spd="slow" advTm="39240">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702" y="1219048"/>
            <a:ext cx="9524597" cy="5000855"/>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41528428"/>
      </p:ext>
    </p:extLst>
  </p:cSld>
  <p:clrMapOvr>
    <a:masterClrMapping/>
  </p:clrMapOvr>
  <p:transition spd="slow" advTm="3924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702" y="1296100"/>
            <a:ext cx="9524597" cy="5028699"/>
          </a:xfrm>
          <a:prstGeom prst="rect">
            <a:avLst/>
          </a:prstGeom>
        </p:spPr>
      </p:pic>
      <p:sp>
        <p:nvSpPr>
          <p:cNvPr id="11"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42115480"/>
      </p:ext>
    </p:extLst>
  </p:cSld>
  <p:clrMapOvr>
    <a:masterClrMapping/>
  </p:clrMapOvr>
  <p:transition spd="slow" advTm="39240">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Группа 3"/>
          <p:cNvGrpSpPr/>
          <p:nvPr/>
        </p:nvGrpSpPr>
        <p:grpSpPr>
          <a:xfrm>
            <a:off x="1333702" y="914228"/>
            <a:ext cx="9524597" cy="5655639"/>
            <a:chOff x="1260244" y="863823"/>
            <a:chExt cx="9000000" cy="5344137"/>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244" y="863823"/>
              <a:ext cx="9000000" cy="5344137"/>
            </a:xfrm>
            <a:prstGeom prst="rect">
              <a:avLst/>
            </a:prstGeom>
          </p:spPr>
        </p:pic>
        <p:cxnSp>
          <p:nvCxnSpPr>
            <p:cNvPr id="12" name="Прямая соединительная линия 11"/>
            <p:cNvCxnSpPr/>
            <p:nvPr/>
          </p:nvCxnSpPr>
          <p:spPr>
            <a:xfrm>
              <a:off x="1976188" y="1615451"/>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87896" y="1456071"/>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51082725"/>
      </p:ext>
    </p:extLst>
  </p:cSld>
  <p:clrMapOvr>
    <a:masterClrMapping/>
  </p:clrMapOvr>
  <p:transition spd="slow" advTm="39240">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Группа 4"/>
          <p:cNvGrpSpPr/>
          <p:nvPr/>
        </p:nvGrpSpPr>
        <p:grpSpPr>
          <a:xfrm>
            <a:off x="1390591" y="914227"/>
            <a:ext cx="9410818" cy="5646124"/>
            <a:chOff x="1314000" y="863823"/>
            <a:chExt cx="8892488" cy="5335146"/>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 r="1195"/>
            <a:stretch/>
          </p:blipFill>
          <p:spPr>
            <a:xfrm>
              <a:off x="1314000" y="863823"/>
              <a:ext cx="8892488" cy="5335146"/>
            </a:xfrm>
            <a:prstGeom prst="rect">
              <a:avLst/>
            </a:prstGeom>
          </p:spPr>
        </p:pic>
        <p:cxnSp>
          <p:nvCxnSpPr>
            <p:cNvPr id="15" name="Прямая соединительная линия 14"/>
            <p:cNvCxnSpPr/>
            <p:nvPr/>
          </p:nvCxnSpPr>
          <p:spPr>
            <a:xfrm>
              <a:off x="5151500" y="1502063"/>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6118200"/>
      </p:ext>
    </p:extLst>
  </p:cSld>
  <p:clrMapOvr>
    <a:masterClrMapping/>
  </p:clrMapOvr>
  <p:transition spd="slow" advTm="3924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 name="Группа 99"/>
          <p:cNvGrpSpPr/>
          <p:nvPr/>
        </p:nvGrpSpPr>
        <p:grpSpPr>
          <a:xfrm>
            <a:off x="922040" y="6474487"/>
            <a:ext cx="4716729" cy="302400"/>
            <a:chOff x="871256" y="6117831"/>
            <a:chExt cx="4456940" cy="285744"/>
          </a:xfrm>
        </p:grpSpPr>
        <p:grpSp>
          <p:nvGrpSpPr>
            <p:cNvPr id="98" name="Группа 97"/>
            <p:cNvGrpSpPr/>
            <p:nvPr/>
          </p:nvGrpSpPr>
          <p:grpSpPr>
            <a:xfrm>
              <a:off x="1069895" y="6140859"/>
              <a:ext cx="4258301" cy="248520"/>
              <a:chOff x="1069895" y="6140859"/>
              <a:chExt cx="4258301" cy="248520"/>
            </a:xfrm>
          </p:grpSpPr>
          <p:sp>
            <p:nvSpPr>
              <p:cNvPr id="115" name="TextBox 114">
                <a:extLst>
                  <a:ext uri="{FF2B5EF4-FFF2-40B4-BE49-F238E27FC236}">
                    <a16:creationId xmlns:a16="http://schemas.microsoft.com/office/drawing/2014/main" id="{D57E6255-1C9B-C45F-A274-3F258CFBCC17}"/>
                  </a:ext>
                </a:extLst>
              </p:cNvPr>
              <p:cNvSpPr txBox="1"/>
              <p:nvPr/>
            </p:nvSpPr>
            <p:spPr>
              <a:xfrm>
                <a:off x="1069895" y="6140859"/>
                <a:ext cx="1017942"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Вход в процесс</a:t>
                </a:r>
              </a:p>
            </p:txBody>
          </p:sp>
          <p:pic>
            <p:nvPicPr>
              <p:cNvPr id="116"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51" y="6141715"/>
                <a:ext cx="199386" cy="23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TextBox 116">
                <a:extLst>
                  <a:ext uri="{FF2B5EF4-FFF2-40B4-BE49-F238E27FC236}">
                    <a16:creationId xmlns:a16="http://schemas.microsoft.com/office/drawing/2014/main" id="{3F86BEFB-CD63-99AB-2023-C5F4E15D1760}"/>
                  </a:ext>
                </a:extLst>
              </p:cNvPr>
              <p:cNvSpPr txBox="1"/>
              <p:nvPr/>
            </p:nvSpPr>
            <p:spPr>
              <a:xfrm>
                <a:off x="2286476" y="6148298"/>
                <a:ext cx="1360619"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Подбор </a:t>
                </a:r>
                <a:r>
                  <a:rPr lang="ru-RU" sz="1058" kern="0" dirty="0">
                    <a:solidFill>
                      <a:prstClr val="black"/>
                    </a:solidFill>
                    <a:latin typeface="Calibri Light" panose="020F0302020204030204"/>
                  </a:rPr>
                  <a:t>потребности</a:t>
                </a:r>
                <a:endParaRPr lang="ru-RU" sz="1058" kern="0" dirty="0">
                  <a:solidFill>
                    <a:prstClr val="black"/>
                  </a:solidFill>
                  <a:latin typeface="Calibri Light" panose="020F0302020204030204"/>
                </a:endParaRPr>
              </a:p>
            </p:txBody>
          </p:sp>
          <p:sp>
            <p:nvSpPr>
              <p:cNvPr id="232" name="TextBox 231">
                <a:extLst>
                  <a:ext uri="{FF2B5EF4-FFF2-40B4-BE49-F238E27FC236}">
                    <a16:creationId xmlns:a16="http://schemas.microsoft.com/office/drawing/2014/main" id="{3F86BEFB-CD63-99AB-2023-C5F4E15D1760}"/>
                  </a:ext>
                </a:extLst>
              </p:cNvPr>
              <p:cNvSpPr txBox="1"/>
              <p:nvPr/>
            </p:nvSpPr>
            <p:spPr>
              <a:xfrm>
                <a:off x="4115033" y="6140859"/>
                <a:ext cx="421075"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БДР</a:t>
                </a:r>
                <a:endParaRPr lang="ru-RU" sz="1058" kern="0" dirty="0">
                  <a:solidFill>
                    <a:prstClr val="black"/>
                  </a:solidFill>
                  <a:latin typeface="Calibri Light" panose="020F0302020204030204"/>
                </a:endParaRPr>
              </a:p>
            </p:txBody>
          </p:sp>
          <p:sp>
            <p:nvSpPr>
              <p:cNvPr id="233" name="TextBox 232">
                <a:extLst>
                  <a:ext uri="{FF2B5EF4-FFF2-40B4-BE49-F238E27FC236}">
                    <a16:creationId xmlns:a16="http://schemas.microsoft.com/office/drawing/2014/main" id="{3F86BEFB-CD63-99AB-2023-C5F4E15D1760}"/>
                  </a:ext>
                </a:extLst>
              </p:cNvPr>
              <p:cNvSpPr txBox="1"/>
              <p:nvPr/>
            </p:nvSpPr>
            <p:spPr>
              <a:xfrm>
                <a:off x="4824384" y="6140859"/>
                <a:ext cx="503812"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БДДС</a:t>
                </a:r>
                <a:endParaRPr lang="ru-RU" sz="1058" kern="0" dirty="0">
                  <a:solidFill>
                    <a:prstClr val="black"/>
                  </a:solidFill>
                  <a:latin typeface="Calibri Light" panose="020F0302020204030204"/>
                </a:endParaRPr>
              </a:p>
            </p:txBody>
          </p:sp>
        </p:grpSp>
        <p:sp>
          <p:nvSpPr>
            <p:cNvPr id="208" name="Стрелка вправо 207"/>
            <p:cNvSpPr/>
            <p:nvPr/>
          </p:nvSpPr>
          <p:spPr>
            <a:xfrm>
              <a:off x="871256" y="6117831"/>
              <a:ext cx="223470" cy="285744"/>
            </a:xfrm>
            <a:prstGeom prst="rightArrow">
              <a:avLst/>
            </a:prstGeom>
            <a:solidFill>
              <a:srgbClr val="FFB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grpSp>
      <p:grpSp>
        <p:nvGrpSpPr>
          <p:cNvPr id="101" name="Группа 100"/>
          <p:cNvGrpSpPr/>
          <p:nvPr/>
        </p:nvGrpSpPr>
        <p:grpSpPr>
          <a:xfrm>
            <a:off x="4007768" y="6517128"/>
            <a:ext cx="1108560" cy="216000"/>
            <a:chOff x="1520755" y="926622"/>
            <a:chExt cx="889783" cy="548122"/>
          </a:xfrm>
        </p:grpSpPr>
        <p:sp>
          <p:nvSpPr>
            <p:cNvPr id="209" name="Овал 208">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solidFill>
              <a:schemeClr val="accent5">
                <a:alpha val="75000"/>
              </a:schemeClr>
            </a:solidFill>
            <a:ln>
              <a:noFill/>
            </a:ln>
            <a:effectLst/>
          </p:spPr>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cs typeface="+mn-cs"/>
              </a:endParaRPr>
            </a:p>
          </p:txBody>
        </p:sp>
        <p:sp>
          <p:nvSpPr>
            <p:cNvPr id="210" name="Овал 209">
              <a:extLst>
                <a:ext uri="{FF2B5EF4-FFF2-40B4-BE49-F238E27FC236}">
                  <a16:creationId xmlns:a16="http://schemas.microsoft.com/office/drawing/2014/main" id="{9AE457F7-EE32-F9FC-C2D2-8217DD224F06}"/>
                </a:ext>
              </a:extLst>
            </p:cNvPr>
            <p:cNvSpPr/>
            <p:nvPr/>
          </p:nvSpPr>
          <p:spPr bwMode="auto">
            <a:xfrm>
              <a:off x="2246902" y="933120"/>
              <a:ext cx="163636" cy="541624"/>
            </a:xfrm>
            <a:prstGeom prst="ellipse">
              <a:avLst/>
            </a:prstGeom>
            <a:solidFill>
              <a:srgbClr val="FC6E51">
                <a:alpha val="75000"/>
              </a:srgbClr>
            </a:solidFill>
            <a:ln>
              <a:noFill/>
            </a:ln>
            <a:effectLst/>
          </p:spPr>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cs typeface="+mn-cs"/>
              </a:endParaRPr>
            </a:p>
          </p:txBody>
        </p:sp>
      </p:grpSp>
      <p:sp>
        <p:nvSpPr>
          <p:cNvPr id="187" name="TextBox 186">
            <a:extLst>
              <a:ext uri="{FF2B5EF4-FFF2-40B4-BE49-F238E27FC236}">
                <a16:creationId xmlns:a16="http://schemas.microsoft.com/office/drawing/2014/main" id="{3F86BEFB-CD63-99AB-2023-C5F4E15D1760}"/>
              </a:ext>
            </a:extLst>
          </p:cNvPr>
          <p:cNvSpPr txBox="1"/>
          <p:nvPr/>
        </p:nvSpPr>
        <p:spPr>
          <a:xfrm>
            <a:off x="7719371" y="4688068"/>
            <a:ext cx="4185457" cy="1264962"/>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FF0000"/>
                </a:solidFill>
                <a:latin typeface="Calibri Light" panose="020F0302020204030204"/>
              </a:rPr>
              <a:t>Внимание!</a:t>
            </a:r>
          </a:p>
          <a:p>
            <a:pPr defTabSz="967710" eaLnBrk="1" fontAlgn="auto" hangingPunct="1">
              <a:spcBef>
                <a:spcPts val="0"/>
              </a:spcBef>
              <a:spcAft>
                <a:spcPts val="0"/>
              </a:spcAft>
              <a:defRPr/>
            </a:pPr>
            <a:r>
              <a:rPr lang="ru-RU" sz="1270" kern="0" dirty="0">
                <a:solidFill>
                  <a:prstClr val="black"/>
                </a:solidFill>
                <a:latin typeface="Calibri Light" panose="020F0302020204030204"/>
              </a:rPr>
              <a:t>Обработка «Формирование заявок на закупку по планам» исключает потребность, зарегистрированную корпоративными планами (мы запрещаем выбор сценария связанного с корпоративными планами) чтобы избежать зацикливания процесса.</a:t>
            </a:r>
            <a:endParaRPr lang="ru-RU" sz="1270" kern="0" dirty="0">
              <a:solidFill>
                <a:prstClr val="black"/>
              </a:solidFill>
              <a:latin typeface="Calibri Light" panose="020F0302020204030204"/>
            </a:endParaRPr>
          </a:p>
        </p:txBody>
      </p:sp>
      <p:sp>
        <p:nvSpPr>
          <p:cNvPr id="215" name="TextBox 214">
            <a:extLst>
              <a:ext uri="{FF2B5EF4-FFF2-40B4-BE49-F238E27FC236}">
                <a16:creationId xmlns:a16="http://schemas.microsoft.com/office/drawing/2014/main" id="{3F86BEFB-CD63-99AB-2023-C5F4E15D1760}"/>
              </a:ext>
            </a:extLst>
          </p:cNvPr>
          <p:cNvSpPr txBox="1"/>
          <p:nvPr/>
        </p:nvSpPr>
        <p:spPr>
          <a:xfrm>
            <a:off x="282734" y="4069278"/>
            <a:ext cx="7559024" cy="2242152"/>
          </a:xfrm>
          <a:prstGeom prst="rect">
            <a:avLst/>
          </a:prstGeom>
          <a:noFill/>
        </p:spPr>
        <p:txBody>
          <a:bodyPr wrap="square" rtlCol="0">
            <a:spAutoFit/>
          </a:bodyPr>
          <a:lstStyle/>
          <a:p>
            <a:pPr defTabSz="967710" eaLnBrk="1" fontAlgn="auto" hangingPunct="1">
              <a:spcBef>
                <a:spcPts val="0"/>
              </a:spcBef>
              <a:spcAft>
                <a:spcPts val="0"/>
              </a:spcAft>
              <a:defRPr/>
            </a:pPr>
            <a:r>
              <a:rPr lang="ru-RU" sz="1270" b="1" kern="0" dirty="0">
                <a:solidFill>
                  <a:srgbClr val="008E40"/>
                </a:solidFill>
                <a:latin typeface="Calibri Light" panose="020F0302020204030204"/>
              </a:rPr>
              <a:t>Экспертиза потребности к обеспечению</a:t>
            </a:r>
          </a:p>
          <a:p>
            <a:pPr defTabSz="967710" eaLnBrk="1" fontAlgn="auto" hangingPunct="1">
              <a:spcBef>
                <a:spcPts val="0"/>
              </a:spcBef>
              <a:spcAft>
                <a:spcPts val="0"/>
              </a:spcAft>
              <a:defRPr/>
            </a:pPr>
            <a:r>
              <a:rPr lang="ru-RU" sz="1270" kern="0" dirty="0">
                <a:solidFill>
                  <a:prstClr val="black"/>
                </a:solidFill>
                <a:latin typeface="Calibri Light" panose="020F0302020204030204"/>
              </a:rPr>
              <a:t>Рабочее место использующее ролевую модель «Инициатор  - Эксперт». Позволяет проверить цены, количество, исполнимость дат поставок, уточнить товарные позиции, провести замену на унификаты и аналоги, обсуждение между инициатором и экспертом, любые корректировки. </a:t>
            </a:r>
            <a:r>
              <a:rPr lang="ru-RU" sz="1270" kern="0" dirty="0">
                <a:solidFill>
                  <a:prstClr val="black"/>
                </a:solidFill>
                <a:latin typeface="Calibri Light" panose="020F0302020204030204"/>
              </a:rPr>
              <a:t>Проведение экспертизы </a:t>
            </a:r>
            <a:r>
              <a:rPr lang="ru-RU" sz="1270" kern="0" dirty="0">
                <a:solidFill>
                  <a:prstClr val="black"/>
                </a:solidFill>
                <a:latin typeface="Calibri Light" panose="020F0302020204030204"/>
              </a:rPr>
              <a:t>настраивается </a:t>
            </a:r>
            <a:r>
              <a:rPr lang="ru-RU" sz="1270" kern="0" dirty="0">
                <a:solidFill>
                  <a:prstClr val="black"/>
                </a:solidFill>
                <a:latin typeface="Calibri Light" panose="020F0302020204030204"/>
              </a:rPr>
              <a:t>по видам номенклатуры или категориям </a:t>
            </a:r>
            <a:r>
              <a:rPr lang="ru-RU" sz="1270" kern="0" dirty="0">
                <a:solidFill>
                  <a:prstClr val="black"/>
                </a:solidFill>
                <a:latin typeface="Calibri Light" panose="020F0302020204030204"/>
              </a:rPr>
              <a:t>закупок (</a:t>
            </a:r>
            <a:r>
              <a:rPr lang="ru-RU" sz="1270" kern="0" dirty="0" err="1">
                <a:solidFill>
                  <a:prstClr val="black"/>
                </a:solidFill>
                <a:latin typeface="Calibri Light" panose="020F0302020204030204"/>
              </a:rPr>
              <a:t>категорийные</a:t>
            </a:r>
            <a:r>
              <a:rPr lang="ru-RU" sz="1270" kern="0" dirty="0">
                <a:solidFill>
                  <a:prstClr val="black"/>
                </a:solidFill>
                <a:latin typeface="Calibri Light" panose="020F0302020204030204"/>
              </a:rPr>
              <a:t> менеджеры выступают экспертами). </a:t>
            </a:r>
            <a:r>
              <a:rPr lang="ru-RU" sz="1270" kern="0" dirty="0">
                <a:solidFill>
                  <a:prstClr val="black"/>
                </a:solidFill>
                <a:latin typeface="Calibri Light" panose="020F0302020204030204"/>
              </a:rPr>
              <a:t>Можно настроить полномочия Инициатора (</a:t>
            </a:r>
            <a:r>
              <a:rPr lang="ru-RU" sz="1270" kern="0" dirty="0">
                <a:solidFill>
                  <a:prstClr val="black"/>
                </a:solidFill>
                <a:latin typeface="Calibri Light" panose="020F0302020204030204"/>
              </a:rPr>
              <a:t>подтверждает </a:t>
            </a:r>
            <a:r>
              <a:rPr lang="ru-RU" sz="1270" kern="0" dirty="0">
                <a:solidFill>
                  <a:prstClr val="black"/>
                </a:solidFill>
                <a:latin typeface="Calibri Light" panose="020F0302020204030204"/>
              </a:rPr>
              <a:t>замену на </a:t>
            </a:r>
            <a:r>
              <a:rPr lang="ru-RU" sz="1270" kern="0" dirty="0">
                <a:solidFill>
                  <a:prstClr val="black"/>
                </a:solidFill>
                <a:latin typeface="Calibri Light" panose="020F0302020204030204"/>
              </a:rPr>
              <a:t>аналоги/унификаты).</a:t>
            </a:r>
            <a:br>
              <a:rPr lang="ru-RU" sz="1270" kern="0" dirty="0">
                <a:solidFill>
                  <a:prstClr val="black"/>
                </a:solidFill>
                <a:latin typeface="Calibri Light" panose="020F0302020204030204"/>
              </a:rPr>
            </a:br>
            <a:endParaRPr lang="ru-RU" sz="1270" kern="0" dirty="0">
              <a:solidFill>
                <a:prstClr val="black"/>
              </a:solidFill>
              <a:latin typeface="Calibri Light" panose="020F0302020204030204"/>
            </a:endParaRPr>
          </a:p>
          <a:p>
            <a:pPr defTabSz="967710" eaLnBrk="1" fontAlgn="auto" hangingPunct="1">
              <a:spcBef>
                <a:spcPts val="0"/>
              </a:spcBef>
              <a:spcAft>
                <a:spcPts val="0"/>
              </a:spcAft>
              <a:defRPr/>
            </a:pPr>
            <a:r>
              <a:rPr lang="ru-RU" sz="1270" b="1" kern="0" dirty="0">
                <a:solidFill>
                  <a:srgbClr val="008E40"/>
                </a:solidFill>
                <a:latin typeface="Calibri Light" panose="020F0302020204030204"/>
              </a:rPr>
              <a:t>Помощник планирования</a:t>
            </a:r>
          </a:p>
          <a:p>
            <a:pPr defTabSz="967710" eaLnBrk="1" fontAlgn="auto" hangingPunct="1">
              <a:spcBef>
                <a:spcPts val="0"/>
              </a:spcBef>
              <a:spcAft>
                <a:spcPts val="0"/>
              </a:spcAft>
              <a:defRPr/>
            </a:pPr>
            <a:r>
              <a:rPr lang="ru-RU" sz="1270" kern="0" dirty="0">
                <a:solidFill>
                  <a:prstClr val="black"/>
                </a:solidFill>
                <a:latin typeface="Calibri Light" panose="020F0302020204030204"/>
              </a:rPr>
              <a:t>Позволяет агрегировать схожую по заданным фильтрам потребность для пакетного создания закупочных процедур или запроса коммерческих предложений. Для заказчиков 223-ФЗ помощник помогает подготовить план закупок для последующей выгрузки на ЕИС.</a:t>
            </a:r>
            <a:endParaRPr lang="ru-RU" sz="1270" kern="0" dirty="0">
              <a:solidFill>
                <a:prstClr val="black"/>
              </a:solidFill>
              <a:latin typeface="Calibri Light" panose="020F0302020204030204"/>
            </a:endParaRPr>
          </a:p>
        </p:txBody>
      </p:sp>
      <p:sp>
        <p:nvSpPr>
          <p:cNvPr id="10" name="Прямоугольник 9">
            <a:extLst>
              <a:ext uri="{FF2B5EF4-FFF2-40B4-BE49-F238E27FC236}">
                <a16:creationId xmlns:a16="http://schemas.microsoft.com/office/drawing/2014/main" id="{AB2D15F2-0195-C106-71AA-AAECEDA165A1}"/>
              </a:ext>
            </a:extLst>
          </p:cNvPr>
          <p:cNvSpPr/>
          <p:nvPr/>
        </p:nvSpPr>
        <p:spPr>
          <a:xfrm>
            <a:off x="7326484" y="1055590"/>
            <a:ext cx="1327037"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Коммерческие предложения</a:t>
            </a:r>
            <a:endParaRPr lang="ru-RU" sz="1270" kern="0" dirty="0">
              <a:solidFill>
                <a:prstClr val="white"/>
              </a:solidFill>
              <a:latin typeface="Calibri" panose="020F0502020204030204"/>
              <a:cs typeface="+mn-cs"/>
            </a:endParaRPr>
          </a:p>
        </p:txBody>
      </p:sp>
      <p:sp>
        <p:nvSpPr>
          <p:cNvPr id="11" name="Прямоугольник 10">
            <a:extLst>
              <a:ext uri="{FF2B5EF4-FFF2-40B4-BE49-F238E27FC236}">
                <a16:creationId xmlns:a16="http://schemas.microsoft.com/office/drawing/2014/main" id="{B2B1D628-D23F-D2C8-7402-C8F3E3D9A6E3}"/>
              </a:ext>
            </a:extLst>
          </p:cNvPr>
          <p:cNvSpPr/>
          <p:nvPr/>
        </p:nvSpPr>
        <p:spPr>
          <a:xfrm>
            <a:off x="7719371" y="1716063"/>
            <a:ext cx="1013233"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Протокол выбора</a:t>
            </a:r>
            <a:endParaRPr lang="ru-RU" sz="1270" kern="0" dirty="0">
              <a:solidFill>
                <a:prstClr val="white"/>
              </a:solidFill>
              <a:latin typeface="Calibri" panose="020F0502020204030204"/>
              <a:cs typeface="+mn-cs"/>
            </a:endParaRPr>
          </a:p>
        </p:txBody>
      </p:sp>
      <p:cxnSp>
        <p:nvCxnSpPr>
          <p:cNvPr id="13" name="Прямая со стрелкой 12">
            <a:extLst>
              <a:ext uri="{FF2B5EF4-FFF2-40B4-BE49-F238E27FC236}">
                <a16:creationId xmlns:a16="http://schemas.microsoft.com/office/drawing/2014/main" id="{FEE9B663-E684-E23A-E3AE-C5BD0AA025D5}"/>
              </a:ext>
            </a:extLst>
          </p:cNvPr>
          <p:cNvCxnSpPr>
            <a:stCxn id="33" idx="3"/>
            <a:endCxn id="11" idx="1"/>
          </p:cNvCxnSpPr>
          <p:nvPr/>
        </p:nvCxnSpPr>
        <p:spPr>
          <a:xfrm>
            <a:off x="7436366" y="1954486"/>
            <a:ext cx="283006" cy="2545"/>
          </a:xfrm>
          <a:prstGeom prst="straightConnector1">
            <a:avLst/>
          </a:prstGeom>
          <a:noFill/>
          <a:ln w="6350" cap="flat" cmpd="sng" algn="ctr">
            <a:solidFill>
              <a:srgbClr val="5B9BD5"/>
            </a:solidFill>
            <a:prstDash val="solid"/>
            <a:miter lim="800000"/>
            <a:tailEnd type="triangle"/>
          </a:ln>
          <a:effectLst/>
        </p:spPr>
      </p:cxnSp>
      <p:cxnSp>
        <p:nvCxnSpPr>
          <p:cNvPr id="14" name="Прямая со стрелкой 60">
            <a:extLst>
              <a:ext uri="{FF2B5EF4-FFF2-40B4-BE49-F238E27FC236}">
                <a16:creationId xmlns:a16="http://schemas.microsoft.com/office/drawing/2014/main" id="{16AADFF6-7199-3AE5-2C29-218A2C0DB25E}"/>
              </a:ext>
            </a:extLst>
          </p:cNvPr>
          <p:cNvCxnSpPr>
            <a:stCxn id="10" idx="1"/>
            <a:endCxn id="33" idx="0"/>
          </p:cNvCxnSpPr>
          <p:nvPr/>
        </p:nvCxnSpPr>
        <p:spPr>
          <a:xfrm rot="10800000" flipV="1">
            <a:off x="6728849" y="1297515"/>
            <a:ext cx="597635" cy="418549"/>
          </a:xfrm>
          <a:prstGeom prst="bentConnector2">
            <a:avLst/>
          </a:prstGeom>
          <a:noFill/>
          <a:ln w="6350" cap="flat" cmpd="sng" algn="ctr">
            <a:solidFill>
              <a:srgbClr val="5B9BD5"/>
            </a:solidFill>
            <a:prstDash val="solid"/>
            <a:miter lim="800000"/>
            <a:tailEnd type="triangle"/>
          </a:ln>
          <a:effectLst/>
        </p:spPr>
      </p:cxnSp>
      <p:cxnSp>
        <p:nvCxnSpPr>
          <p:cNvPr id="15" name="Прямая со стрелкой 14">
            <a:extLst>
              <a:ext uri="{FF2B5EF4-FFF2-40B4-BE49-F238E27FC236}">
                <a16:creationId xmlns:a16="http://schemas.microsoft.com/office/drawing/2014/main" id="{DA59F6A1-2BAF-8166-970C-777DF24458F2}"/>
              </a:ext>
            </a:extLst>
          </p:cNvPr>
          <p:cNvCxnSpPr>
            <a:stCxn id="11" idx="3"/>
          </p:cNvCxnSpPr>
          <p:nvPr/>
        </p:nvCxnSpPr>
        <p:spPr>
          <a:xfrm>
            <a:off x="8732604" y="1957988"/>
            <a:ext cx="608019" cy="418549"/>
          </a:xfrm>
          <a:prstGeom prst="straightConnector1">
            <a:avLst/>
          </a:prstGeom>
          <a:noFill/>
          <a:ln w="6350" cap="flat" cmpd="sng" algn="ctr">
            <a:solidFill>
              <a:srgbClr val="5B9BD5"/>
            </a:solidFill>
            <a:prstDash val="solid"/>
            <a:miter lim="800000"/>
            <a:tailEnd type="triangle"/>
          </a:ln>
          <a:effectLst/>
        </p:spPr>
      </p:cxnSp>
      <p:sp>
        <p:nvSpPr>
          <p:cNvPr id="16" name="Прямоугольник 15">
            <a:extLst>
              <a:ext uri="{FF2B5EF4-FFF2-40B4-BE49-F238E27FC236}">
                <a16:creationId xmlns:a16="http://schemas.microsoft.com/office/drawing/2014/main" id="{145D1F6A-5793-EA6B-7212-4C42CA2139AC}"/>
              </a:ext>
            </a:extLst>
          </p:cNvPr>
          <p:cNvSpPr/>
          <p:nvPr/>
        </p:nvSpPr>
        <p:spPr>
          <a:xfrm>
            <a:off x="9394859" y="3000067"/>
            <a:ext cx="1110210"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Заказ </a:t>
            </a:r>
            <a:br>
              <a:rPr lang="ru-RU" sz="1270" kern="0" dirty="0">
                <a:solidFill>
                  <a:prstClr val="white"/>
                </a:solidFill>
                <a:latin typeface="Calibri" panose="020F0502020204030204"/>
                <a:cs typeface="+mn-cs"/>
              </a:rPr>
            </a:br>
            <a:r>
              <a:rPr lang="ru-RU" sz="1270" kern="0" dirty="0">
                <a:solidFill>
                  <a:prstClr val="white"/>
                </a:solidFill>
                <a:latin typeface="Calibri" panose="020F0502020204030204"/>
                <a:cs typeface="+mn-cs"/>
              </a:rPr>
              <a:t>поставщику</a:t>
            </a:r>
          </a:p>
        </p:txBody>
      </p:sp>
      <p:cxnSp>
        <p:nvCxnSpPr>
          <p:cNvPr id="17" name="Прямая со стрелкой 16">
            <a:extLst>
              <a:ext uri="{FF2B5EF4-FFF2-40B4-BE49-F238E27FC236}">
                <a16:creationId xmlns:a16="http://schemas.microsoft.com/office/drawing/2014/main" id="{6EAC6B50-56F1-D0B9-2B23-521BCBF44B3C}"/>
              </a:ext>
            </a:extLst>
          </p:cNvPr>
          <p:cNvCxnSpPr>
            <a:stCxn id="59" idx="2"/>
            <a:endCxn id="16" idx="0"/>
          </p:cNvCxnSpPr>
          <p:nvPr/>
        </p:nvCxnSpPr>
        <p:spPr>
          <a:xfrm>
            <a:off x="9949964" y="2712500"/>
            <a:ext cx="0" cy="287567"/>
          </a:xfrm>
          <a:prstGeom prst="straightConnector1">
            <a:avLst/>
          </a:prstGeom>
          <a:noFill/>
          <a:ln w="6350" cap="flat" cmpd="sng" algn="ctr">
            <a:solidFill>
              <a:srgbClr val="5B9BD5"/>
            </a:solidFill>
            <a:prstDash val="solid"/>
            <a:miter lim="800000"/>
            <a:tailEnd type="triangle"/>
          </a:ln>
          <a:effectLst/>
        </p:spPr>
      </p:cxnSp>
      <p:cxnSp>
        <p:nvCxnSpPr>
          <p:cNvPr id="19" name="Прямая со стрелкой 18">
            <a:extLst>
              <a:ext uri="{FF2B5EF4-FFF2-40B4-BE49-F238E27FC236}">
                <a16:creationId xmlns:a16="http://schemas.microsoft.com/office/drawing/2014/main" id="{E26DACAF-219C-E260-01C7-4ADBE8FC3C26}"/>
              </a:ext>
            </a:extLst>
          </p:cNvPr>
          <p:cNvCxnSpPr>
            <a:stCxn id="16" idx="2"/>
            <a:endCxn id="54" idx="0"/>
          </p:cNvCxnSpPr>
          <p:nvPr/>
        </p:nvCxnSpPr>
        <p:spPr>
          <a:xfrm>
            <a:off x="9949964" y="3483917"/>
            <a:ext cx="0" cy="282364"/>
          </a:xfrm>
          <a:prstGeom prst="straightConnector1">
            <a:avLst/>
          </a:prstGeom>
          <a:noFill/>
          <a:ln w="6350" cap="flat" cmpd="sng" algn="ctr">
            <a:solidFill>
              <a:srgbClr val="5B9BD5"/>
            </a:solidFill>
            <a:prstDash val="solid"/>
            <a:miter lim="800000"/>
            <a:tailEnd type="triangle"/>
          </a:ln>
          <a:effectLst/>
        </p:spPr>
      </p:cxnSp>
      <p:sp>
        <p:nvSpPr>
          <p:cNvPr id="26" name="Прямоугольник 25">
            <a:extLst>
              <a:ext uri="{FF2B5EF4-FFF2-40B4-BE49-F238E27FC236}">
                <a16:creationId xmlns:a16="http://schemas.microsoft.com/office/drawing/2014/main" id="{74CE0EBF-49C5-6D74-43DA-C9F3BBE7BEFC}"/>
              </a:ext>
            </a:extLst>
          </p:cNvPr>
          <p:cNvSpPr/>
          <p:nvPr/>
        </p:nvSpPr>
        <p:spPr>
          <a:xfrm>
            <a:off x="360961" y="2201905"/>
            <a:ext cx="1415031"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План закупок корпоративный</a:t>
            </a:r>
            <a:endParaRPr lang="ru-RU" sz="1270" kern="0" dirty="0">
              <a:solidFill>
                <a:prstClr val="white"/>
              </a:solidFill>
              <a:latin typeface="Calibri" panose="020F0502020204030204"/>
            </a:endParaRPr>
          </a:p>
        </p:txBody>
      </p:sp>
      <p:sp>
        <p:nvSpPr>
          <p:cNvPr id="33" name="Прямоугольник 32">
            <a:extLst>
              <a:ext uri="{FF2B5EF4-FFF2-40B4-BE49-F238E27FC236}">
                <a16:creationId xmlns:a16="http://schemas.microsoft.com/office/drawing/2014/main" id="{39F6E2C5-BA4C-5825-3D03-9A5DFD58DAFE}"/>
              </a:ext>
            </a:extLst>
          </p:cNvPr>
          <p:cNvSpPr/>
          <p:nvPr/>
        </p:nvSpPr>
        <p:spPr>
          <a:xfrm>
            <a:off x="6021334" y="1716063"/>
            <a:ext cx="141503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Закупочная процедура</a:t>
            </a:r>
          </a:p>
        </p:txBody>
      </p:sp>
      <p:cxnSp>
        <p:nvCxnSpPr>
          <p:cNvPr id="38" name="Прямая со стрелкой 37">
            <a:extLst>
              <a:ext uri="{FF2B5EF4-FFF2-40B4-BE49-F238E27FC236}">
                <a16:creationId xmlns:a16="http://schemas.microsoft.com/office/drawing/2014/main" id="{5FAEE7EC-6B99-02EF-A779-A096074F8535}"/>
              </a:ext>
            </a:extLst>
          </p:cNvPr>
          <p:cNvCxnSpPr>
            <a:endCxn id="157" idx="1"/>
          </p:cNvCxnSpPr>
          <p:nvPr/>
        </p:nvCxnSpPr>
        <p:spPr>
          <a:xfrm flipV="1">
            <a:off x="1775992" y="2443830"/>
            <a:ext cx="901914" cy="1"/>
          </a:xfrm>
          <a:prstGeom prst="straightConnector1">
            <a:avLst/>
          </a:prstGeom>
          <a:noFill/>
          <a:ln w="6350" cap="flat" cmpd="sng" algn="ctr">
            <a:solidFill>
              <a:srgbClr val="5B9BD5"/>
            </a:solidFill>
            <a:prstDash val="solid"/>
            <a:miter lim="800000"/>
            <a:tailEnd type="triangle"/>
          </a:ln>
          <a:effectLst/>
        </p:spPr>
      </p:cxnSp>
      <p:sp>
        <p:nvSpPr>
          <p:cNvPr id="54" name="Прямоугольник 53">
            <a:extLst>
              <a:ext uri="{FF2B5EF4-FFF2-40B4-BE49-F238E27FC236}">
                <a16:creationId xmlns:a16="http://schemas.microsoft.com/office/drawing/2014/main" id="{92B20F34-C0C8-A4FD-BEFC-5AD38B22C525}"/>
              </a:ext>
            </a:extLst>
          </p:cNvPr>
          <p:cNvSpPr/>
          <p:nvPr/>
        </p:nvSpPr>
        <p:spPr>
          <a:xfrm>
            <a:off x="9394859" y="3766281"/>
            <a:ext cx="1110210"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ПТУ</a:t>
            </a:r>
          </a:p>
        </p:txBody>
      </p:sp>
      <p:sp>
        <p:nvSpPr>
          <p:cNvPr id="59" name="Прямоугольник 58">
            <a:extLst>
              <a:ext uri="{FF2B5EF4-FFF2-40B4-BE49-F238E27FC236}">
                <a16:creationId xmlns:a16="http://schemas.microsoft.com/office/drawing/2014/main" id="{71DDFF48-4704-3E0F-193F-66EFF9268412}"/>
              </a:ext>
            </a:extLst>
          </p:cNvPr>
          <p:cNvSpPr/>
          <p:nvPr/>
        </p:nvSpPr>
        <p:spPr>
          <a:xfrm>
            <a:off x="9395633" y="2228651"/>
            <a:ext cx="1108663"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Договор</a:t>
            </a:r>
          </a:p>
        </p:txBody>
      </p:sp>
      <p:cxnSp>
        <p:nvCxnSpPr>
          <p:cNvPr id="173" name="Прямая со стрелкой 172">
            <a:extLst>
              <a:ext uri="{FF2B5EF4-FFF2-40B4-BE49-F238E27FC236}">
                <a16:creationId xmlns:a16="http://schemas.microsoft.com/office/drawing/2014/main" id="{A955FE98-9C26-D2D4-0596-0B6799B9EEAB}"/>
              </a:ext>
            </a:extLst>
          </p:cNvPr>
          <p:cNvCxnSpPr>
            <a:stCxn id="174" idx="2"/>
          </p:cNvCxnSpPr>
          <p:nvPr/>
        </p:nvCxnSpPr>
        <p:spPr>
          <a:xfrm>
            <a:off x="2413298" y="1972778"/>
            <a:ext cx="0" cy="472357"/>
          </a:xfrm>
          <a:prstGeom prst="straightConnector1">
            <a:avLst/>
          </a:prstGeom>
          <a:noFill/>
          <a:ln w="6350" cap="flat" cmpd="sng" algn="ctr">
            <a:solidFill>
              <a:sysClr val="windowText" lastClr="000000"/>
            </a:solidFill>
            <a:prstDash val="solid"/>
            <a:miter lim="800000"/>
            <a:tailEnd type="triangle"/>
          </a:ln>
          <a:effectLst/>
        </p:spPr>
      </p:cxnSp>
      <p:sp>
        <p:nvSpPr>
          <p:cNvPr id="174" name="Прямоугольник 173">
            <a:extLst>
              <a:ext uri="{FF2B5EF4-FFF2-40B4-BE49-F238E27FC236}">
                <a16:creationId xmlns:a16="http://schemas.microsoft.com/office/drawing/2014/main" id="{2516A772-4F3E-4E71-FF70-42C648409FB1}"/>
              </a:ext>
            </a:extLst>
          </p:cNvPr>
          <p:cNvSpPr/>
          <p:nvPr/>
        </p:nvSpPr>
        <p:spPr>
          <a:xfrm>
            <a:off x="1806838" y="1488928"/>
            <a:ext cx="1212919"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Помощник планирования</a:t>
            </a:r>
          </a:p>
        </p:txBody>
      </p:sp>
      <p:sp>
        <p:nvSpPr>
          <p:cNvPr id="177" name="Прямоугольник 176">
            <a:extLst>
              <a:ext uri="{FF2B5EF4-FFF2-40B4-BE49-F238E27FC236}">
                <a16:creationId xmlns:a16="http://schemas.microsoft.com/office/drawing/2014/main" id="{37A4E20B-B286-B4F9-2877-7BC86DA3B2D6}"/>
              </a:ext>
            </a:extLst>
          </p:cNvPr>
          <p:cNvSpPr/>
          <p:nvPr/>
        </p:nvSpPr>
        <p:spPr>
          <a:xfrm>
            <a:off x="1744756" y="2927680"/>
            <a:ext cx="105275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164" kern="0" dirty="0">
                <a:solidFill>
                  <a:prstClr val="white"/>
                </a:solidFill>
                <a:latin typeface="Calibri" panose="020F0502020204030204"/>
                <a:cs typeface="+mn-cs"/>
              </a:rPr>
              <a:t>Экспертиза </a:t>
            </a:r>
            <a:r>
              <a:rPr lang="ru-RU" sz="1164" kern="0" dirty="0">
                <a:solidFill>
                  <a:prstClr val="white"/>
                </a:solidFill>
                <a:latin typeface="Calibri" panose="020F0502020204030204"/>
                <a:cs typeface="+mn-cs"/>
              </a:rPr>
              <a:t>потребности</a:t>
            </a:r>
            <a:endParaRPr lang="ru-RU" sz="1164" kern="0" dirty="0">
              <a:solidFill>
                <a:prstClr val="white"/>
              </a:solidFill>
              <a:latin typeface="Calibri" panose="020F0502020204030204"/>
              <a:cs typeface="+mn-cs"/>
            </a:endParaRPr>
          </a:p>
        </p:txBody>
      </p:sp>
      <p:sp>
        <p:nvSpPr>
          <p:cNvPr id="99" name="Стрелка вправо 98"/>
          <p:cNvSpPr/>
          <p:nvPr/>
        </p:nvSpPr>
        <p:spPr>
          <a:xfrm>
            <a:off x="282733" y="2292135"/>
            <a:ext cx="236496" cy="3024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grpSp>
        <p:nvGrpSpPr>
          <p:cNvPr id="212" name="Группа 211"/>
          <p:cNvGrpSpPr/>
          <p:nvPr/>
        </p:nvGrpSpPr>
        <p:grpSpPr>
          <a:xfrm>
            <a:off x="1299602" y="2089203"/>
            <a:ext cx="391680" cy="216000"/>
            <a:chOff x="1520755" y="926622"/>
            <a:chExt cx="370107" cy="541624"/>
          </a:xfrm>
        </p:grpSpPr>
        <p:sp>
          <p:nvSpPr>
            <p:cNvPr id="213" name="Овал 212">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214" name="Овал 213">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cxnSp>
        <p:nvCxnSpPr>
          <p:cNvPr id="107" name="Прямая со стрелкой 106">
            <a:extLst>
              <a:ext uri="{FF2B5EF4-FFF2-40B4-BE49-F238E27FC236}">
                <a16:creationId xmlns:a16="http://schemas.microsoft.com/office/drawing/2014/main" id="{A955FE98-9C26-D2D4-0596-0B6799B9EEAB}"/>
              </a:ext>
            </a:extLst>
          </p:cNvPr>
          <p:cNvCxnSpPr>
            <a:stCxn id="177" idx="0"/>
          </p:cNvCxnSpPr>
          <p:nvPr/>
        </p:nvCxnSpPr>
        <p:spPr>
          <a:xfrm flipV="1">
            <a:off x="2271131" y="2443830"/>
            <a:ext cx="0" cy="483850"/>
          </a:xfrm>
          <a:prstGeom prst="straightConnector1">
            <a:avLst/>
          </a:prstGeom>
          <a:noFill/>
          <a:ln w="6350" cap="flat" cmpd="sng" algn="ctr">
            <a:solidFill>
              <a:sysClr val="windowText" lastClr="000000"/>
            </a:solidFill>
            <a:prstDash val="solid"/>
            <a:miter lim="800000"/>
            <a:tailEnd type="triangle"/>
          </a:ln>
          <a:effectLst/>
        </p:spPr>
      </p:cxnSp>
      <p:sp>
        <p:nvSpPr>
          <p:cNvPr id="114" name="Прямоугольник 113">
            <a:extLst>
              <a:ext uri="{FF2B5EF4-FFF2-40B4-BE49-F238E27FC236}">
                <a16:creationId xmlns:a16="http://schemas.microsoft.com/office/drawing/2014/main" id="{39F6E2C5-BA4C-5825-3D03-9A5DFD58DAFE}"/>
              </a:ext>
            </a:extLst>
          </p:cNvPr>
          <p:cNvSpPr/>
          <p:nvPr/>
        </p:nvSpPr>
        <p:spPr>
          <a:xfrm>
            <a:off x="6021334" y="2855420"/>
            <a:ext cx="141503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Запрос </a:t>
            </a:r>
            <a:r>
              <a:rPr lang="ru-RU" sz="1270" kern="0" dirty="0" err="1">
                <a:solidFill>
                  <a:prstClr val="white"/>
                </a:solidFill>
                <a:latin typeface="Calibri" panose="020F0502020204030204"/>
                <a:cs typeface="+mn-cs"/>
              </a:rPr>
              <a:t>коммерч</a:t>
            </a:r>
            <a:r>
              <a:rPr lang="ru-RU" sz="1270" kern="0" dirty="0">
                <a:solidFill>
                  <a:prstClr val="white"/>
                </a:solidFill>
                <a:latin typeface="Calibri" panose="020F0502020204030204"/>
                <a:cs typeface="+mn-cs"/>
              </a:rPr>
              <a:t>. предложений</a:t>
            </a:r>
            <a:endParaRPr lang="ru-RU" sz="1270" kern="0" dirty="0">
              <a:solidFill>
                <a:prstClr val="white"/>
              </a:solidFill>
              <a:latin typeface="Calibri" panose="020F0502020204030204"/>
              <a:cs typeface="+mn-cs"/>
            </a:endParaRPr>
          </a:p>
        </p:txBody>
      </p:sp>
      <p:sp>
        <p:nvSpPr>
          <p:cNvPr id="128" name="Прямоугольник 127">
            <a:extLst>
              <a:ext uri="{FF2B5EF4-FFF2-40B4-BE49-F238E27FC236}">
                <a16:creationId xmlns:a16="http://schemas.microsoft.com/office/drawing/2014/main" id="{AB2D15F2-0195-C106-71AA-AAECEDA165A1}"/>
              </a:ext>
            </a:extLst>
          </p:cNvPr>
          <p:cNvSpPr/>
          <p:nvPr/>
        </p:nvSpPr>
        <p:spPr>
          <a:xfrm>
            <a:off x="7334392" y="3546470"/>
            <a:ext cx="1319128"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Коммерческие предложения</a:t>
            </a:r>
            <a:endParaRPr lang="ru-RU" sz="1270" kern="0" dirty="0">
              <a:solidFill>
                <a:prstClr val="white"/>
              </a:solidFill>
              <a:latin typeface="Calibri" panose="020F0502020204030204"/>
              <a:cs typeface="+mn-cs"/>
            </a:endParaRPr>
          </a:p>
        </p:txBody>
      </p:sp>
      <p:cxnSp>
        <p:nvCxnSpPr>
          <p:cNvPr id="134" name="Прямая со стрелкой 60">
            <a:extLst>
              <a:ext uri="{FF2B5EF4-FFF2-40B4-BE49-F238E27FC236}">
                <a16:creationId xmlns:a16="http://schemas.microsoft.com/office/drawing/2014/main" id="{16AADFF6-7199-3AE5-2C29-218A2C0DB25E}"/>
              </a:ext>
            </a:extLst>
          </p:cNvPr>
          <p:cNvCxnSpPr>
            <a:stCxn id="128" idx="1"/>
            <a:endCxn id="114" idx="2"/>
          </p:cNvCxnSpPr>
          <p:nvPr/>
        </p:nvCxnSpPr>
        <p:spPr>
          <a:xfrm rot="10800000">
            <a:off x="6728849" y="3339270"/>
            <a:ext cx="605542" cy="449125"/>
          </a:xfrm>
          <a:prstGeom prst="bentConnector2">
            <a:avLst/>
          </a:prstGeom>
          <a:noFill/>
          <a:ln w="6350" cap="flat" cmpd="sng" algn="ctr">
            <a:solidFill>
              <a:srgbClr val="5B9BD5"/>
            </a:solidFill>
            <a:prstDash val="solid"/>
            <a:miter lim="800000"/>
            <a:tailEnd type="triangle"/>
          </a:ln>
          <a:effectLst/>
        </p:spPr>
      </p:cxnSp>
      <p:cxnSp>
        <p:nvCxnSpPr>
          <p:cNvPr id="136" name="Прямая со стрелкой 60">
            <a:extLst>
              <a:ext uri="{FF2B5EF4-FFF2-40B4-BE49-F238E27FC236}">
                <a16:creationId xmlns:a16="http://schemas.microsoft.com/office/drawing/2014/main" id="{B68964FA-4CE7-8C8F-7A41-2384B91E4DD2}"/>
              </a:ext>
            </a:extLst>
          </p:cNvPr>
          <p:cNvCxnSpPr>
            <a:cxnSpLocks/>
            <a:stCxn id="114" idx="3"/>
          </p:cNvCxnSpPr>
          <p:nvPr/>
        </p:nvCxnSpPr>
        <p:spPr>
          <a:xfrm flipV="1">
            <a:off x="7436365" y="2587898"/>
            <a:ext cx="1904258" cy="509447"/>
          </a:xfrm>
          <a:prstGeom prst="straightConnector1">
            <a:avLst/>
          </a:prstGeom>
          <a:noFill/>
          <a:ln w="6350" cap="flat" cmpd="sng" algn="ctr">
            <a:solidFill>
              <a:srgbClr val="5B9BD5"/>
            </a:solidFill>
            <a:prstDash val="solid"/>
            <a:miter lim="800000"/>
            <a:tailEnd type="triangle"/>
          </a:ln>
          <a:effectLst/>
        </p:spPr>
      </p:cxnSp>
      <p:sp>
        <p:nvSpPr>
          <p:cNvPr id="150" name="TextBox 149">
            <a:extLst>
              <a:ext uri="{FF2B5EF4-FFF2-40B4-BE49-F238E27FC236}">
                <a16:creationId xmlns:a16="http://schemas.microsoft.com/office/drawing/2014/main" id="{3F86BEFB-CD63-99AB-2023-C5F4E15D1760}"/>
              </a:ext>
            </a:extLst>
          </p:cNvPr>
          <p:cNvSpPr txBox="1"/>
          <p:nvPr/>
        </p:nvSpPr>
        <p:spPr>
          <a:xfrm>
            <a:off x="4169201" y="2798671"/>
            <a:ext cx="1472237" cy="580736"/>
          </a:xfrm>
          <a:prstGeom prst="rect">
            <a:avLst/>
          </a:prstGeom>
          <a:solidFill>
            <a:srgbClr val="FFFFE4"/>
          </a:solidFill>
        </p:spPr>
        <p:txBody>
          <a:bodyPr wrap="square" rtlCol="0">
            <a:spAutoFit/>
          </a:bodyPr>
          <a:lstStyle/>
          <a:p>
            <a:pPr defTabSz="967710" eaLnBrk="1" fontAlgn="auto" hangingPunct="1">
              <a:spcBef>
                <a:spcPts val="317"/>
              </a:spcBef>
              <a:spcAft>
                <a:spcPts val="317"/>
              </a:spcAft>
              <a:defRPr/>
            </a:pPr>
            <a:r>
              <a:rPr lang="en-US" sz="1058" kern="0" dirty="0" err="1">
                <a:solidFill>
                  <a:prstClr val="black"/>
                </a:solidFill>
                <a:latin typeface="Calibri Light" panose="020F0302020204030204"/>
              </a:rPr>
              <a:t>Bidzaar</a:t>
            </a:r>
            <a:r>
              <a:rPr lang="en-US" sz="1058" kern="0" dirty="0">
                <a:solidFill>
                  <a:prstClr val="black"/>
                </a:solidFill>
                <a:latin typeface="Calibri Light" panose="020F0302020204030204"/>
              </a:rPr>
              <a:t/>
            </a:r>
            <a:br>
              <a:rPr lang="en-US" sz="1058" kern="0" dirty="0">
                <a:solidFill>
                  <a:prstClr val="black"/>
                </a:solidFill>
                <a:latin typeface="Calibri Light" panose="020F0302020204030204"/>
              </a:rPr>
            </a:br>
            <a:r>
              <a:rPr lang="ru-RU" sz="1058" kern="0" dirty="0">
                <a:solidFill>
                  <a:prstClr val="black"/>
                </a:solidFill>
                <a:latin typeface="Calibri Light" panose="020F0302020204030204"/>
              </a:rPr>
              <a:t>Бизнес-сеть</a:t>
            </a:r>
            <a:br>
              <a:rPr lang="ru-RU" sz="1058" kern="0" dirty="0">
                <a:solidFill>
                  <a:prstClr val="black"/>
                </a:solidFill>
                <a:latin typeface="Calibri Light" panose="020F0302020204030204"/>
              </a:rPr>
            </a:br>
            <a:r>
              <a:rPr lang="ru-RU" sz="1058" kern="0" dirty="0">
                <a:solidFill>
                  <a:prstClr val="black"/>
                </a:solidFill>
                <a:latin typeface="Calibri Light" panose="020F0302020204030204"/>
              </a:rPr>
              <a:t>Запрос предложений</a:t>
            </a:r>
            <a:endParaRPr lang="ru-RU" sz="1058" kern="0" dirty="0">
              <a:solidFill>
                <a:prstClr val="black"/>
              </a:solidFill>
              <a:latin typeface="Calibri Light" panose="020F0302020204030204"/>
            </a:endParaRPr>
          </a:p>
        </p:txBody>
      </p:sp>
      <p:sp>
        <p:nvSpPr>
          <p:cNvPr id="151" name="TextBox 150">
            <a:extLst>
              <a:ext uri="{FF2B5EF4-FFF2-40B4-BE49-F238E27FC236}">
                <a16:creationId xmlns:a16="http://schemas.microsoft.com/office/drawing/2014/main" id="{3F86BEFB-CD63-99AB-2023-C5F4E15D1760}"/>
              </a:ext>
            </a:extLst>
          </p:cNvPr>
          <p:cNvSpPr txBox="1"/>
          <p:nvPr/>
        </p:nvSpPr>
        <p:spPr>
          <a:xfrm>
            <a:off x="4169201" y="1583415"/>
            <a:ext cx="1472237" cy="743537"/>
          </a:xfrm>
          <a:prstGeom prst="rect">
            <a:avLst/>
          </a:prstGeom>
          <a:solidFill>
            <a:srgbClr val="FFFFE4"/>
          </a:solidFill>
        </p:spPr>
        <p:txBody>
          <a:bodyPr wrap="square" rtlCol="0">
            <a:spAutoFit/>
          </a:bodyPr>
          <a:lstStyle/>
          <a:p>
            <a:pPr defTabSz="967710" eaLnBrk="1" fontAlgn="auto" hangingPunct="1">
              <a:spcBef>
                <a:spcPts val="0"/>
              </a:spcBef>
              <a:spcAft>
                <a:spcPts val="0"/>
              </a:spcAft>
              <a:defRPr/>
            </a:pPr>
            <a:r>
              <a:rPr lang="ru-RU" sz="1058" kern="0" dirty="0">
                <a:solidFill>
                  <a:prstClr val="black"/>
                </a:solidFill>
                <a:latin typeface="Calibri Light" panose="020F0302020204030204"/>
              </a:rPr>
              <a:t>Аукцион</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Конкурс</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Запрос предложений</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Запрос </a:t>
            </a:r>
            <a:r>
              <a:rPr lang="ru-RU" sz="1058" kern="0" dirty="0">
                <a:solidFill>
                  <a:prstClr val="black"/>
                </a:solidFill>
                <a:latin typeface="Calibri Light" panose="020F0302020204030204"/>
              </a:rPr>
              <a:t>котировок</a:t>
            </a:r>
            <a:endParaRPr lang="ru-RU" sz="1058" kern="0" dirty="0">
              <a:solidFill>
                <a:prstClr val="black"/>
              </a:solidFill>
              <a:latin typeface="Calibri Light" panose="020F0302020204030204"/>
            </a:endParaRPr>
          </a:p>
        </p:txBody>
      </p:sp>
      <p:sp>
        <p:nvSpPr>
          <p:cNvPr id="157" name="Прямоугольник 156">
            <a:extLst>
              <a:ext uri="{FF2B5EF4-FFF2-40B4-BE49-F238E27FC236}">
                <a16:creationId xmlns:a16="http://schemas.microsoft.com/office/drawing/2014/main" id="{2516A772-4F3E-4E71-FF70-42C648409FB1}"/>
              </a:ext>
            </a:extLst>
          </p:cNvPr>
          <p:cNvSpPr/>
          <p:nvPr/>
        </p:nvSpPr>
        <p:spPr>
          <a:xfrm>
            <a:off x="2677906" y="2201905"/>
            <a:ext cx="1212919" cy="483850"/>
          </a:xfrm>
          <a:prstGeom prst="rect">
            <a:avLst/>
          </a:prstGeom>
          <a:solidFill>
            <a:srgbClr val="FFFFE4"/>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black"/>
                </a:solidFill>
                <a:latin typeface="Calibri" panose="020F0502020204030204"/>
                <a:cs typeface="+mn-cs"/>
              </a:rPr>
              <a:t>Выбор поставщика</a:t>
            </a:r>
            <a:endParaRPr lang="ru-RU" sz="1270" kern="0" dirty="0">
              <a:solidFill>
                <a:prstClr val="black"/>
              </a:solidFill>
              <a:latin typeface="Calibri" panose="020F0502020204030204"/>
              <a:cs typeface="+mn-cs"/>
            </a:endParaRPr>
          </a:p>
        </p:txBody>
      </p:sp>
      <p:cxnSp>
        <p:nvCxnSpPr>
          <p:cNvPr id="159" name="Прямая со стрелкой 158">
            <a:extLst>
              <a:ext uri="{FF2B5EF4-FFF2-40B4-BE49-F238E27FC236}">
                <a16:creationId xmlns:a16="http://schemas.microsoft.com/office/drawing/2014/main" id="{5FAEE7EC-6B99-02EF-A779-A096074F8535}"/>
              </a:ext>
            </a:extLst>
          </p:cNvPr>
          <p:cNvCxnSpPr>
            <a:stCxn id="157" idx="3"/>
            <a:endCxn id="151" idx="1"/>
          </p:cNvCxnSpPr>
          <p:nvPr/>
        </p:nvCxnSpPr>
        <p:spPr>
          <a:xfrm flipV="1">
            <a:off x="3890826" y="1957989"/>
            <a:ext cx="278375" cy="485841"/>
          </a:xfrm>
          <a:prstGeom prst="straightConnector1">
            <a:avLst/>
          </a:prstGeom>
          <a:noFill/>
          <a:ln w="6350" cap="flat" cmpd="sng" algn="ctr">
            <a:solidFill>
              <a:srgbClr val="5B9BD5"/>
            </a:solidFill>
            <a:prstDash val="solid"/>
            <a:miter lim="800000"/>
            <a:tailEnd type="triangle"/>
          </a:ln>
          <a:effectLst/>
        </p:spPr>
      </p:cxnSp>
      <p:cxnSp>
        <p:nvCxnSpPr>
          <p:cNvPr id="163" name="Прямая со стрелкой 162">
            <a:extLst>
              <a:ext uri="{FF2B5EF4-FFF2-40B4-BE49-F238E27FC236}">
                <a16:creationId xmlns:a16="http://schemas.microsoft.com/office/drawing/2014/main" id="{5FAEE7EC-6B99-02EF-A779-A096074F8535}"/>
              </a:ext>
            </a:extLst>
          </p:cNvPr>
          <p:cNvCxnSpPr>
            <a:stCxn id="157" idx="3"/>
            <a:endCxn id="150" idx="1"/>
          </p:cNvCxnSpPr>
          <p:nvPr/>
        </p:nvCxnSpPr>
        <p:spPr>
          <a:xfrm>
            <a:off x="3890826" y="2443830"/>
            <a:ext cx="278375" cy="647986"/>
          </a:xfrm>
          <a:prstGeom prst="straightConnector1">
            <a:avLst/>
          </a:prstGeom>
          <a:noFill/>
          <a:ln w="6350" cap="flat" cmpd="sng" algn="ctr">
            <a:solidFill>
              <a:srgbClr val="5B9BD5"/>
            </a:solidFill>
            <a:prstDash val="solid"/>
            <a:miter lim="800000"/>
            <a:tailEnd type="triangle"/>
          </a:ln>
          <a:effectLst/>
        </p:spPr>
      </p:cxnSp>
      <p:cxnSp>
        <p:nvCxnSpPr>
          <p:cNvPr id="166" name="Прямая со стрелкой 165">
            <a:extLst>
              <a:ext uri="{FF2B5EF4-FFF2-40B4-BE49-F238E27FC236}">
                <a16:creationId xmlns:a16="http://schemas.microsoft.com/office/drawing/2014/main" id="{FEE9B663-E684-E23A-E3AE-C5BD0AA025D5}"/>
              </a:ext>
            </a:extLst>
          </p:cNvPr>
          <p:cNvCxnSpPr>
            <a:stCxn id="151" idx="3"/>
            <a:endCxn id="33" idx="1"/>
          </p:cNvCxnSpPr>
          <p:nvPr/>
        </p:nvCxnSpPr>
        <p:spPr>
          <a:xfrm>
            <a:off x="5641438" y="1957988"/>
            <a:ext cx="379896" cy="0"/>
          </a:xfrm>
          <a:prstGeom prst="straightConnector1">
            <a:avLst/>
          </a:prstGeom>
          <a:noFill/>
          <a:ln w="6350" cap="flat" cmpd="sng" algn="ctr">
            <a:solidFill>
              <a:srgbClr val="5B9BD5"/>
            </a:solidFill>
            <a:prstDash val="solid"/>
            <a:miter lim="800000"/>
            <a:tailEnd type="triangle"/>
          </a:ln>
          <a:effectLst/>
        </p:spPr>
      </p:cxnSp>
      <p:cxnSp>
        <p:nvCxnSpPr>
          <p:cNvPr id="172" name="Прямая со стрелкой 171">
            <a:extLst>
              <a:ext uri="{FF2B5EF4-FFF2-40B4-BE49-F238E27FC236}">
                <a16:creationId xmlns:a16="http://schemas.microsoft.com/office/drawing/2014/main" id="{FEE9B663-E684-E23A-E3AE-C5BD0AA025D5}"/>
              </a:ext>
            </a:extLst>
          </p:cNvPr>
          <p:cNvCxnSpPr>
            <a:stCxn id="150" idx="3"/>
            <a:endCxn id="114" idx="1"/>
          </p:cNvCxnSpPr>
          <p:nvPr/>
        </p:nvCxnSpPr>
        <p:spPr>
          <a:xfrm>
            <a:off x="5641438" y="3091816"/>
            <a:ext cx="379896" cy="5530"/>
          </a:xfrm>
          <a:prstGeom prst="straightConnector1">
            <a:avLst/>
          </a:prstGeom>
          <a:noFill/>
          <a:ln w="6350" cap="flat" cmpd="sng" algn="ctr">
            <a:solidFill>
              <a:srgbClr val="5B9BD5"/>
            </a:solidFill>
            <a:prstDash val="solid"/>
            <a:miter lim="800000"/>
            <a:tailEnd type="triangle"/>
          </a:ln>
          <a:effectLst/>
        </p:spPr>
      </p:cxnSp>
      <p:pic>
        <p:nvPicPr>
          <p:cNvPr id="217"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005" y="2671535"/>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8"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103" y="1637320"/>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9"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104" y="2137013"/>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4454" y="2911259"/>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 name="Прямоугольник 220">
            <a:extLst>
              <a:ext uri="{FF2B5EF4-FFF2-40B4-BE49-F238E27FC236}">
                <a16:creationId xmlns:a16="http://schemas.microsoft.com/office/drawing/2014/main" id="{2516A772-4F3E-4E71-FF70-42C648409FB1}"/>
              </a:ext>
            </a:extLst>
          </p:cNvPr>
          <p:cNvSpPr/>
          <p:nvPr/>
        </p:nvSpPr>
        <p:spPr>
          <a:xfrm>
            <a:off x="9292021" y="1094161"/>
            <a:ext cx="2274545"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Формирование заявок на закупку по планам</a:t>
            </a:r>
            <a:endParaRPr lang="ru-RU" sz="1270" kern="0" dirty="0">
              <a:solidFill>
                <a:prstClr val="white"/>
              </a:solidFill>
              <a:latin typeface="Calibri" panose="020F0502020204030204"/>
              <a:cs typeface="+mn-cs"/>
            </a:endParaRPr>
          </a:p>
        </p:txBody>
      </p:sp>
      <p:cxnSp>
        <p:nvCxnSpPr>
          <p:cNvPr id="183" name="Прямая соединительная линия 182"/>
          <p:cNvCxnSpPr/>
          <p:nvPr/>
        </p:nvCxnSpPr>
        <p:spPr>
          <a:xfrm>
            <a:off x="9685462" y="990433"/>
            <a:ext cx="1287674" cy="7256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Прямая со стрелкой 221">
            <a:extLst>
              <a:ext uri="{FF2B5EF4-FFF2-40B4-BE49-F238E27FC236}">
                <a16:creationId xmlns:a16="http://schemas.microsoft.com/office/drawing/2014/main" id="{5FAEE7EC-6B99-02EF-A779-A096074F8535}"/>
              </a:ext>
            </a:extLst>
          </p:cNvPr>
          <p:cNvCxnSpPr>
            <a:stCxn id="157" idx="3"/>
            <a:endCxn id="59" idx="1"/>
          </p:cNvCxnSpPr>
          <p:nvPr/>
        </p:nvCxnSpPr>
        <p:spPr>
          <a:xfrm>
            <a:off x="3890826" y="2443830"/>
            <a:ext cx="5504807" cy="26746"/>
          </a:xfrm>
          <a:prstGeom prst="straightConnector1">
            <a:avLst/>
          </a:prstGeom>
          <a:noFill/>
          <a:ln w="6350" cap="flat" cmpd="sng" algn="ctr">
            <a:solidFill>
              <a:srgbClr val="5B9BD5"/>
            </a:solidFill>
            <a:prstDash val="solid"/>
            <a:miter lim="800000"/>
            <a:tailEnd type="triangle"/>
          </a:ln>
          <a:effectLst/>
        </p:spPr>
      </p:cxnSp>
      <p:sp>
        <p:nvSpPr>
          <p:cNvPr id="77"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Основные процессы планирования и проведения закупок при работе с плановой потребностью</a:t>
            </a:r>
            <a:endParaRPr lang="ru-RU" altLang="ru-RU" sz="2000" dirty="0">
              <a:latin typeface="Arial Narrow" panose="020B0606020202030204" pitchFamily="34" charset="0"/>
              <a:cs typeface="Arial" panose="020B0604020202020204" pitchFamily="34" charset="0"/>
            </a:endParaRPr>
          </a:p>
        </p:txBody>
      </p:sp>
      <p:grpSp>
        <p:nvGrpSpPr>
          <p:cNvPr id="78" name="Группа 77"/>
          <p:cNvGrpSpPr/>
          <p:nvPr/>
        </p:nvGrpSpPr>
        <p:grpSpPr>
          <a:xfrm>
            <a:off x="7027666" y="1590962"/>
            <a:ext cx="391680" cy="216000"/>
            <a:chOff x="1520755" y="926622"/>
            <a:chExt cx="370107" cy="541624"/>
          </a:xfrm>
        </p:grpSpPr>
        <p:sp>
          <p:nvSpPr>
            <p:cNvPr id="79" name="Овал 78">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80" name="Овал 79">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grpSp>
        <p:nvGrpSpPr>
          <p:cNvPr id="81" name="Группа 80"/>
          <p:cNvGrpSpPr/>
          <p:nvPr/>
        </p:nvGrpSpPr>
        <p:grpSpPr>
          <a:xfrm>
            <a:off x="6983564" y="2727580"/>
            <a:ext cx="391680" cy="216000"/>
            <a:chOff x="1520755" y="926622"/>
            <a:chExt cx="370107" cy="541624"/>
          </a:xfrm>
        </p:grpSpPr>
        <p:sp>
          <p:nvSpPr>
            <p:cNvPr id="82" name="Овал 81">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83" name="Овал 82">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grpSp>
        <p:nvGrpSpPr>
          <p:cNvPr id="84" name="Группа 83"/>
          <p:cNvGrpSpPr/>
          <p:nvPr/>
        </p:nvGrpSpPr>
        <p:grpSpPr>
          <a:xfrm>
            <a:off x="8340925" y="1590962"/>
            <a:ext cx="391680" cy="216000"/>
            <a:chOff x="1520755" y="926622"/>
            <a:chExt cx="370107" cy="541624"/>
          </a:xfrm>
        </p:grpSpPr>
        <p:sp>
          <p:nvSpPr>
            <p:cNvPr id="85" name="Овал 84">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86" name="Овал 85">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grpSp>
        <p:nvGrpSpPr>
          <p:cNvPr id="87" name="Группа 86"/>
          <p:cNvGrpSpPr/>
          <p:nvPr/>
        </p:nvGrpSpPr>
        <p:grpSpPr>
          <a:xfrm>
            <a:off x="10042857" y="2118854"/>
            <a:ext cx="391680" cy="216000"/>
            <a:chOff x="1520755" y="926622"/>
            <a:chExt cx="370107" cy="541624"/>
          </a:xfrm>
        </p:grpSpPr>
        <p:sp>
          <p:nvSpPr>
            <p:cNvPr id="88" name="Овал 87">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89" name="Овал 88">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grpSp>
        <p:nvGrpSpPr>
          <p:cNvPr id="90" name="Группа 89"/>
          <p:cNvGrpSpPr/>
          <p:nvPr/>
        </p:nvGrpSpPr>
        <p:grpSpPr>
          <a:xfrm>
            <a:off x="10112616" y="2892067"/>
            <a:ext cx="391680" cy="216000"/>
            <a:chOff x="1520755" y="926622"/>
            <a:chExt cx="370107" cy="541624"/>
          </a:xfrm>
        </p:grpSpPr>
        <p:sp>
          <p:nvSpPr>
            <p:cNvPr id="91" name="Овал 90">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92" name="Овал 91">
              <a:extLst>
                <a:ext uri="{FF2B5EF4-FFF2-40B4-BE49-F238E27FC236}">
                  <a16:creationId xmlns:a16="http://schemas.microsoft.com/office/drawing/2014/main" id="{9AE457F7-EE32-F9FC-C2D2-8217DD224F06}"/>
                </a:ext>
              </a:extLst>
            </p:cNvPr>
            <p:cNvSpPr/>
            <p:nvPr/>
          </p:nvSpPr>
          <p:spPr bwMode="auto">
            <a:xfrm>
              <a:off x="1727226" y="926622"/>
              <a:ext cx="163636" cy="541624"/>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spTree>
    <p:extLst>
      <p:ext uri="{BB962C8B-B14F-4D97-AF65-F5344CB8AC3E}">
        <p14:creationId xmlns:p14="http://schemas.microsoft.com/office/powerpoint/2010/main" val="2954828275"/>
      </p:ext>
    </p:extLst>
  </p:cSld>
  <p:clrMapOvr>
    <a:masterClrMapping/>
  </p:clrMapOvr>
  <p:transition spd="slow" advTm="39240">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4508"/>
          <a:stretch/>
        </p:blipFill>
        <p:spPr>
          <a:xfrm>
            <a:off x="1333702" y="838022"/>
            <a:ext cx="9524597" cy="5772093"/>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b="52021"/>
          <a:stretch/>
        </p:blipFill>
        <p:spPr>
          <a:xfrm>
            <a:off x="773655" y="3724068"/>
            <a:ext cx="10644690" cy="2971716"/>
          </a:xfrm>
          <a:prstGeom prst="rect">
            <a:avLst/>
          </a:prstGeom>
          <a:effectLst>
            <a:outerShdw blurRad="254000" dist="50800" dir="5400000" algn="ctr" rotWithShape="0">
              <a:srgbClr val="000000">
                <a:alpha val="43137"/>
              </a:srgbClr>
            </a:outerShdw>
          </a:effectLst>
        </p:spPr>
      </p:pic>
      <p:sp>
        <p:nvSpPr>
          <p:cNvPr id="1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Пример закупки</a:t>
            </a: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товаров, работ, услуг</a:t>
            </a:r>
            <a: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r>
            <a:br>
              <a:rPr kumimoji="0" lang="en-US"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на ЭТП </a:t>
            </a:r>
            <a:r>
              <a:rPr kumimoji="0" lang="en-US" altLang="ru-RU" sz="2000" b="0" i="0" u="none" strike="noStrike" kern="1200" cap="none" spc="0" normalizeH="0" noProof="0" dirty="0" err="1" smtClean="0">
                <a:ln>
                  <a:noFill/>
                </a:ln>
                <a:solidFill>
                  <a:prstClr val="black"/>
                </a:solidFill>
                <a:effectLst/>
                <a:uLnTx/>
                <a:uFillTx/>
                <a:latin typeface="Arial" panose="020B0604020202020204" pitchFamily="34" charset="0"/>
                <a:ea typeface="+mj-ea"/>
                <a:cs typeface="Arial" panose="020B0604020202020204" pitchFamily="34" charset="0"/>
              </a:rPr>
              <a:t>Bidzaar</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20672742"/>
      </p:ext>
    </p:extLst>
  </p:cSld>
  <p:clrMapOvr>
    <a:masterClrMapping/>
  </p:clrMapOvr>
  <p:transition spd="slow" advTm="39240">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272596" y="2991958"/>
            <a:ext cx="7646837" cy="874085"/>
          </a:xfrm>
          <a:prstGeom prst="rect">
            <a:avLst/>
          </a:prstGeom>
          <a:noFill/>
        </p:spPr>
        <p:txBody>
          <a:bodyPr wrap="none" rtlCol="0">
            <a:spAutoFit/>
          </a:bodyPr>
          <a:lstStyle/>
          <a:p>
            <a:pPr algn="ctr" defTabSz="967710"/>
            <a:r>
              <a:rPr lang="ru-RU" altLang="ru-RU" sz="5080" dirty="0" smtClean="0">
                <a:solidFill>
                  <a:prstClr val="black"/>
                </a:solidFill>
              </a:rPr>
              <a:t>Обзор прочих доработок</a:t>
            </a:r>
            <a:endParaRPr lang="ru-RU" sz="5080" dirty="0">
              <a:solidFill>
                <a:prstClr val="black"/>
              </a:solidFill>
              <a:cs typeface="+mn-cs"/>
            </a:endParaRPr>
          </a:p>
        </p:txBody>
      </p:sp>
    </p:spTree>
    <p:extLst>
      <p:ext uri="{BB962C8B-B14F-4D97-AF65-F5344CB8AC3E}">
        <p14:creationId xmlns:p14="http://schemas.microsoft.com/office/powerpoint/2010/main" val="1404034778"/>
      </p:ext>
    </p:extLst>
  </p:cSld>
  <p:clrMapOvr>
    <a:masterClrMapping/>
  </p:clrMapOvr>
  <p:transition spd="slow" advTm="39240">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69901" y="1844824"/>
            <a:ext cx="6380670" cy="619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Прямая соединительная линия 10"/>
          <p:cNvCxnSpPr/>
          <p:nvPr/>
        </p:nvCxnSpPr>
        <p:spPr>
          <a:xfrm>
            <a:off x="545518" y="1844824"/>
            <a:ext cx="0" cy="2232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Функционал, реализованный по обращениям</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 линию поддержки</a:t>
            </a:r>
          </a:p>
        </p:txBody>
      </p:sp>
      <p:sp>
        <p:nvSpPr>
          <p:cNvPr id="7" name="Прямоугольник 6"/>
          <p:cNvSpPr/>
          <p:nvPr/>
        </p:nvSpPr>
        <p:spPr>
          <a:xfrm>
            <a:off x="407368" y="1849650"/>
            <a:ext cx="6552728" cy="2277547"/>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Планирование закупок СНДС, без НДС (вид цен), поправлена вся цепочка документов и формы подбора;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Можно обезличить поставщика (настройка в способе закупок). Отрабатывает в Конкурентом листе</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Создаем только контрагентов-победителей закупки. Используем анкету поставщика до протокола без создания контрагента;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Контролируем правила положения о закупках.</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4" name="Овал 13"/>
          <p:cNvSpPr/>
          <p:nvPr/>
        </p:nvSpPr>
        <p:spPr>
          <a:xfrm>
            <a:off x="435943" y="1889937"/>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464152" y="1844824"/>
            <a:ext cx="3546164" cy="107721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a:t>
            </a: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Вариант планирования НДС - настройка</a:t>
            </a:r>
            <a:b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 Типе цены для расценки потребностей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Переработаны все формы и подборы</a:t>
            </a:r>
          </a:p>
        </p:txBody>
      </p:sp>
      <p:pic>
        <p:nvPicPr>
          <p:cNvPr id="4" name="Рисунок 3"/>
          <p:cNvPicPr>
            <a:picLocks noChangeAspect="1"/>
          </p:cNvPicPr>
          <p:nvPr/>
        </p:nvPicPr>
        <p:blipFill>
          <a:blip r:embed="rId3"/>
          <a:stretch>
            <a:fillRect/>
          </a:stretch>
        </p:blipFill>
        <p:spPr>
          <a:xfrm>
            <a:off x="685806" y="4725144"/>
            <a:ext cx="5904656" cy="1651494"/>
          </a:xfrm>
          <a:prstGeom prst="rect">
            <a:avLst/>
          </a:prstGeom>
          <a:ln>
            <a:solidFill>
              <a:schemeClr val="bg1">
                <a:lumMod val="50000"/>
              </a:schemeClr>
            </a:solidFill>
          </a:ln>
        </p:spPr>
      </p:pic>
      <p:cxnSp>
        <p:nvCxnSpPr>
          <p:cNvPr id="19" name="Прямая соединительная линия 18"/>
          <p:cNvCxnSpPr/>
          <p:nvPr/>
        </p:nvCxnSpPr>
        <p:spPr>
          <a:xfrm>
            <a:off x="829822" y="6069556"/>
            <a:ext cx="15121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591485" y="6069556"/>
            <a:ext cx="9093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4"/>
          <a:stretch>
            <a:fillRect/>
          </a:stretch>
        </p:blipFill>
        <p:spPr>
          <a:xfrm>
            <a:off x="7104112" y="4576638"/>
            <a:ext cx="4619048" cy="1800000"/>
          </a:xfrm>
          <a:prstGeom prst="rect">
            <a:avLst/>
          </a:prstGeom>
        </p:spPr>
      </p:pic>
      <p:sp>
        <p:nvSpPr>
          <p:cNvPr id="12" name="Стрелка влево 11"/>
          <p:cNvSpPr/>
          <p:nvPr/>
        </p:nvSpPr>
        <p:spPr>
          <a:xfrm>
            <a:off x="6816080" y="5229200"/>
            <a:ext cx="144016" cy="648072"/>
          </a:xfrm>
          <a:prstGeom prst="leftArrow">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0267507"/>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69901" y="2007890"/>
            <a:ext cx="6380670" cy="55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Прямая соединительная линия 10"/>
          <p:cNvCxnSpPr/>
          <p:nvPr/>
        </p:nvCxnSpPr>
        <p:spPr>
          <a:xfrm>
            <a:off x="545518" y="1340768"/>
            <a:ext cx="0" cy="2340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Функционал, реализованный по обращениям</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 линию поддержки</a:t>
            </a:r>
          </a:p>
        </p:txBody>
      </p:sp>
      <p:sp>
        <p:nvSpPr>
          <p:cNvPr id="7" name="Прямоугольник 6"/>
          <p:cNvSpPr/>
          <p:nvPr/>
        </p:nvSpPr>
        <p:spPr>
          <a:xfrm>
            <a:off x="407368" y="1358698"/>
            <a:ext cx="6552728" cy="2277547"/>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Планирование закупок СНДС, без НДС (вид цен), поправлена вся цепочка документов и формы подбора;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Можно обезличить поставщика (настройка в способе закупок). Используется в Конкурентом листе</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Создаем только контрагентов-победителей закупки. Используем анкету поставщика до протокола без создания контрагента;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Контролируем правила положения о закупках.</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4" name="Овал 13"/>
          <p:cNvSpPr/>
          <p:nvPr/>
        </p:nvSpPr>
        <p:spPr>
          <a:xfrm>
            <a:off x="435943" y="2070933"/>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3"/>
          <p:cNvPicPr>
            <a:picLocks noChangeAspect="1"/>
          </p:cNvPicPr>
          <p:nvPr/>
        </p:nvPicPr>
        <p:blipFill>
          <a:blip r:embed="rId3"/>
          <a:stretch>
            <a:fillRect/>
          </a:stretch>
        </p:blipFill>
        <p:spPr>
          <a:xfrm>
            <a:off x="767408" y="3996200"/>
            <a:ext cx="10155196" cy="2750758"/>
          </a:xfrm>
          <a:prstGeom prst="rect">
            <a:avLst/>
          </a:prstGeom>
        </p:spPr>
      </p:pic>
      <p:pic>
        <p:nvPicPr>
          <p:cNvPr id="12" name="Рисунок 11"/>
          <p:cNvPicPr>
            <a:picLocks noChangeAspect="1"/>
          </p:cNvPicPr>
          <p:nvPr/>
        </p:nvPicPr>
        <p:blipFill>
          <a:blip r:embed="rId4"/>
          <a:stretch>
            <a:fillRect/>
          </a:stretch>
        </p:blipFill>
        <p:spPr>
          <a:xfrm>
            <a:off x="7098246" y="1251104"/>
            <a:ext cx="4749564" cy="3114000"/>
          </a:xfrm>
          <a:prstGeom prst="rect">
            <a:avLst/>
          </a:prstGeom>
          <a:effectLst/>
        </p:spPr>
      </p:pic>
    </p:spTree>
    <p:extLst>
      <p:ext uri="{BB962C8B-B14F-4D97-AF65-F5344CB8AC3E}">
        <p14:creationId xmlns:p14="http://schemas.microsoft.com/office/powerpoint/2010/main" val="3350717181"/>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69901" y="3952106"/>
            <a:ext cx="6380670" cy="55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Прямая соединительная линия 10"/>
          <p:cNvCxnSpPr/>
          <p:nvPr/>
        </p:nvCxnSpPr>
        <p:spPr>
          <a:xfrm>
            <a:off x="545518" y="1844824"/>
            <a:ext cx="0" cy="3060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Функционал, реализованный по обращениям</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 линию поддержки</a:t>
            </a:r>
          </a:p>
        </p:txBody>
      </p:sp>
      <p:sp>
        <p:nvSpPr>
          <p:cNvPr id="7" name="Прямоугольник 6"/>
          <p:cNvSpPr/>
          <p:nvPr/>
        </p:nvSpPr>
        <p:spPr>
          <a:xfrm>
            <a:off x="407368" y="1849650"/>
            <a:ext cx="6552728" cy="3077766"/>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Пересчет единиц измерения, тип измеряемой величины;</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Планирование закупок СНДС, без НДС (вид цен), поправлена вся цепочка документов и формы подбора;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 заявке на обеспечение можно вводить разные цены по периодам;</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Можно обезличить поставщика (настройка в способе закупок). Используется в Конкурентом листе</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Создаем контрагентов только по победителям закупки. </a:t>
            </a:r>
            <a:b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Используем анкету поставщика до протокола без создания контрагента.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Контролируем правила положения о закупках.</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4" name="Овал 13"/>
          <p:cNvSpPr/>
          <p:nvPr/>
        </p:nvSpPr>
        <p:spPr>
          <a:xfrm>
            <a:off x="435943" y="3980681"/>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3"/>
          <p:cNvPicPr>
            <a:picLocks noChangeAspect="1"/>
          </p:cNvPicPr>
          <p:nvPr/>
        </p:nvPicPr>
        <p:blipFill>
          <a:blip r:embed="rId3"/>
          <a:stretch>
            <a:fillRect/>
          </a:stretch>
        </p:blipFill>
        <p:spPr>
          <a:xfrm>
            <a:off x="3359696" y="890780"/>
            <a:ext cx="5069032" cy="2994985"/>
          </a:xfrm>
          <a:prstGeom prst="rect">
            <a:avLst/>
          </a:prstGeom>
          <a:effectLst>
            <a:outerShdw blurRad="254000" dist="50800" dir="5400000" algn="ctr" rotWithShape="0">
              <a:srgbClr val="000000">
                <a:alpha val="43137"/>
              </a:srgbClr>
            </a:outerShdw>
          </a:effectLst>
        </p:spPr>
      </p:pic>
      <p:pic>
        <p:nvPicPr>
          <p:cNvPr id="3" name="Рисунок 2"/>
          <p:cNvPicPr>
            <a:picLocks noChangeAspect="1"/>
          </p:cNvPicPr>
          <p:nvPr/>
        </p:nvPicPr>
        <p:blipFill>
          <a:blip r:embed="rId4"/>
          <a:stretch>
            <a:fillRect/>
          </a:stretch>
        </p:blipFill>
        <p:spPr>
          <a:xfrm>
            <a:off x="6888088" y="3082856"/>
            <a:ext cx="5203349" cy="3643936"/>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604313595"/>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69901" y="4564514"/>
            <a:ext cx="6380670" cy="3046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Прямая соединительная линия 10"/>
          <p:cNvCxnSpPr/>
          <p:nvPr/>
        </p:nvCxnSpPr>
        <p:spPr>
          <a:xfrm>
            <a:off x="543943" y="2609543"/>
            <a:ext cx="1575" cy="229528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Функционал, реализованный по обращениям</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на линию поддержки</a:t>
            </a:r>
          </a:p>
        </p:txBody>
      </p:sp>
      <p:sp>
        <p:nvSpPr>
          <p:cNvPr id="7" name="Прямоугольник 6"/>
          <p:cNvSpPr/>
          <p:nvPr/>
        </p:nvSpPr>
        <p:spPr>
          <a:xfrm>
            <a:off x="407368" y="2609543"/>
            <a:ext cx="6552728" cy="2277547"/>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Планирование закупок СНДС, без НДС (вид цен), поправлена вся цепочка документов и формы подбора;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Можно обезличить поставщика (настройка в способе закупок). Используется в Конкурентом листе</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Создаем контрагентов только по победителям закупки. </a:t>
            </a:r>
            <a:b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Используем анкету поставщика до протокола без создания контрагента.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Контролируем правила положения о закупках.</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4" name="Овал 13"/>
          <p:cNvSpPr/>
          <p:nvPr/>
        </p:nvSpPr>
        <p:spPr>
          <a:xfrm>
            <a:off x="435943" y="4588921"/>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43" y="1168047"/>
            <a:ext cx="7891897" cy="3258772"/>
          </a:xfrm>
          <a:prstGeom prst="rect">
            <a:avLst/>
          </a:prstGeom>
          <a:effectLst>
            <a:outerShdw blurRad="254000" dist="50800" dir="5400000" algn="ctr" rotWithShape="0">
              <a:srgbClr val="000000">
                <a:alpha val="43137"/>
              </a:srgbClr>
            </a:outerShdw>
          </a:effectLst>
        </p:spPr>
      </p:pic>
      <p:pic>
        <p:nvPicPr>
          <p:cNvPr id="17" name="Рисунок 16"/>
          <p:cNvPicPr>
            <a:picLocks noChangeAspect="1"/>
          </p:cNvPicPr>
          <p:nvPr/>
        </p:nvPicPr>
        <p:blipFill>
          <a:blip r:embed="rId4"/>
          <a:stretch>
            <a:fillRect/>
          </a:stretch>
        </p:blipFill>
        <p:spPr>
          <a:xfrm>
            <a:off x="3922764" y="5973569"/>
            <a:ext cx="8077295" cy="633367"/>
          </a:xfrm>
          <a:prstGeom prst="rect">
            <a:avLst/>
          </a:prstGeom>
        </p:spPr>
      </p:pic>
      <p:pic>
        <p:nvPicPr>
          <p:cNvPr id="18" name="Рисунок 17"/>
          <p:cNvPicPr>
            <a:picLocks noChangeAspect="1"/>
          </p:cNvPicPr>
          <p:nvPr/>
        </p:nvPicPr>
        <p:blipFill rotWithShape="1">
          <a:blip r:embed="rId5"/>
          <a:srcRect r="26902"/>
          <a:stretch/>
        </p:blipFill>
        <p:spPr>
          <a:xfrm>
            <a:off x="8803729" y="2195335"/>
            <a:ext cx="3384376" cy="3458418"/>
          </a:xfrm>
          <a:prstGeom prst="rect">
            <a:avLst/>
          </a:prstGeom>
        </p:spPr>
      </p:pic>
      <p:grpSp>
        <p:nvGrpSpPr>
          <p:cNvPr id="13" name="Группа 12"/>
          <p:cNvGrpSpPr/>
          <p:nvPr/>
        </p:nvGrpSpPr>
        <p:grpSpPr>
          <a:xfrm>
            <a:off x="848941" y="5020557"/>
            <a:ext cx="2834791" cy="1586379"/>
            <a:chOff x="1194787" y="857706"/>
            <a:chExt cx="2834791" cy="1586379"/>
          </a:xfrm>
        </p:grpSpPr>
        <p:pic>
          <p:nvPicPr>
            <p:cNvPr id="15" name="Рисунок 14"/>
            <p:cNvPicPr>
              <a:picLocks noChangeAspect="1"/>
            </p:cNvPicPr>
            <p:nvPr/>
          </p:nvPicPr>
          <p:blipFill>
            <a:blip r:embed="rId6"/>
            <a:stretch>
              <a:fillRect/>
            </a:stretch>
          </p:blipFill>
          <p:spPr>
            <a:xfrm>
              <a:off x="1194787" y="857706"/>
              <a:ext cx="2834791" cy="1586379"/>
            </a:xfrm>
            <a:prstGeom prst="rect">
              <a:avLst/>
            </a:prstGeom>
            <a:effectLst>
              <a:outerShdw blurRad="254000" dist="50800" dir="5400000" algn="ctr" rotWithShape="0">
                <a:srgbClr val="000000">
                  <a:alpha val="43137"/>
                </a:srgbClr>
              </a:outerShdw>
            </a:effectLst>
          </p:spPr>
        </p:pic>
        <p:sp>
          <p:nvSpPr>
            <p:cNvPr id="16" name="Скругленный прямоугольник 15"/>
            <p:cNvSpPr/>
            <p:nvPr/>
          </p:nvSpPr>
          <p:spPr>
            <a:xfrm>
              <a:off x="1215569" y="2081631"/>
              <a:ext cx="1228805"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Группа 21"/>
          <p:cNvGrpSpPr/>
          <p:nvPr/>
        </p:nvGrpSpPr>
        <p:grpSpPr>
          <a:xfrm>
            <a:off x="9589811" y="3899596"/>
            <a:ext cx="360040" cy="400110"/>
            <a:chOff x="2999656" y="6223422"/>
            <a:chExt cx="360040" cy="400110"/>
          </a:xfrm>
        </p:grpSpPr>
        <p:sp>
          <p:nvSpPr>
            <p:cNvPr id="23" name="Овал 22"/>
            <p:cNvSpPr/>
            <p:nvPr/>
          </p:nvSpPr>
          <p:spPr>
            <a:xfrm>
              <a:off x="2999656" y="6244482"/>
              <a:ext cx="36004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3010709" y="6223422"/>
              <a:ext cx="32733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grpSp>
        <p:nvGrpSpPr>
          <p:cNvPr id="25" name="Группа 24"/>
          <p:cNvGrpSpPr/>
          <p:nvPr/>
        </p:nvGrpSpPr>
        <p:grpSpPr>
          <a:xfrm>
            <a:off x="6939086" y="5823312"/>
            <a:ext cx="360040" cy="400110"/>
            <a:chOff x="2999656" y="6223422"/>
            <a:chExt cx="360040" cy="400110"/>
          </a:xfrm>
        </p:grpSpPr>
        <p:sp>
          <p:nvSpPr>
            <p:cNvPr id="26" name="Овал 25"/>
            <p:cNvSpPr/>
            <p:nvPr/>
          </p:nvSpPr>
          <p:spPr>
            <a:xfrm>
              <a:off x="2999656" y="6244482"/>
              <a:ext cx="36004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3010709" y="6223422"/>
              <a:ext cx="32733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grpSp>
        <p:nvGrpSpPr>
          <p:cNvPr id="36" name="Группа 35"/>
          <p:cNvGrpSpPr/>
          <p:nvPr/>
        </p:nvGrpSpPr>
        <p:grpSpPr>
          <a:xfrm>
            <a:off x="2747628" y="6169839"/>
            <a:ext cx="360040" cy="400110"/>
            <a:chOff x="2999656" y="6223422"/>
            <a:chExt cx="360040" cy="400110"/>
          </a:xfrm>
        </p:grpSpPr>
        <p:sp>
          <p:nvSpPr>
            <p:cNvPr id="37" name="Овал 36"/>
            <p:cNvSpPr/>
            <p:nvPr/>
          </p:nvSpPr>
          <p:spPr>
            <a:xfrm>
              <a:off x="2999656" y="6244482"/>
              <a:ext cx="36004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3010709" y="6223422"/>
              <a:ext cx="32733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grpSp>
        <p:nvGrpSpPr>
          <p:cNvPr id="39" name="Группа 38"/>
          <p:cNvGrpSpPr/>
          <p:nvPr/>
        </p:nvGrpSpPr>
        <p:grpSpPr>
          <a:xfrm>
            <a:off x="6312024" y="1601534"/>
            <a:ext cx="360040" cy="400110"/>
            <a:chOff x="2999656" y="6223422"/>
            <a:chExt cx="360040" cy="400110"/>
          </a:xfrm>
        </p:grpSpPr>
        <p:sp>
          <p:nvSpPr>
            <p:cNvPr id="40" name="Овал 39"/>
            <p:cNvSpPr/>
            <p:nvPr/>
          </p:nvSpPr>
          <p:spPr>
            <a:xfrm>
              <a:off x="2999656" y="6244482"/>
              <a:ext cx="360040" cy="3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3010709" y="6223422"/>
              <a:ext cx="327334"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grpSp>
    </p:spTree>
    <p:extLst>
      <p:ext uri="{BB962C8B-B14F-4D97-AF65-F5344CB8AC3E}">
        <p14:creationId xmlns:p14="http://schemas.microsoft.com/office/powerpoint/2010/main" val="499863349"/>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755730" y="2991958"/>
            <a:ext cx="8680581" cy="874085"/>
          </a:xfrm>
          <a:prstGeom prst="rect">
            <a:avLst/>
          </a:prstGeom>
          <a:noFill/>
        </p:spPr>
        <p:txBody>
          <a:bodyPr wrap="none" rtlCol="0">
            <a:spAutoFit/>
          </a:bodyPr>
          <a:lstStyle/>
          <a:p>
            <a:pPr algn="ctr" defTabSz="967710"/>
            <a:r>
              <a:rPr lang="ru-RU" altLang="ru-RU" sz="5080" dirty="0" smtClean="0">
                <a:solidFill>
                  <a:prstClr val="black"/>
                </a:solidFill>
              </a:rPr>
              <a:t>Корректировка потребности</a:t>
            </a:r>
            <a:endParaRPr lang="ru-RU" sz="5080" dirty="0">
              <a:solidFill>
                <a:prstClr val="black"/>
              </a:solidFill>
              <a:cs typeface="+mn-cs"/>
            </a:endParaRPr>
          </a:p>
        </p:txBody>
      </p:sp>
    </p:spTree>
    <p:extLst>
      <p:ext uri="{BB962C8B-B14F-4D97-AF65-F5344CB8AC3E}">
        <p14:creationId xmlns:p14="http://schemas.microsoft.com/office/powerpoint/2010/main" val="2173707672"/>
      </p:ext>
    </p:extLst>
  </p:cSld>
  <p:clrMapOvr>
    <a:masterClrMapping/>
  </p:clrMapOvr>
  <p:transition spd="slow" advTm="39240">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Корректировка </a:t>
            </a:r>
            <a:r>
              <a:rPr lang="ru-RU" altLang="ru-RU" sz="2000" dirty="0">
                <a:solidFill>
                  <a:prstClr val="black"/>
                </a:solidFill>
                <a:latin typeface="Arial" panose="020B0604020202020204" pitchFamily="34" charset="0"/>
                <a:cs typeface="Arial" panose="020B0604020202020204" pitchFamily="34" charset="0"/>
              </a:rPr>
              <a:t>потребности </a:t>
            </a:r>
            <a:br>
              <a:rPr lang="ru-RU" altLang="ru-RU" sz="2000" dirty="0">
                <a:solidFill>
                  <a:prstClr val="black"/>
                </a:solidFill>
                <a:latin typeface="Arial" panose="020B0604020202020204" pitchFamily="34" charset="0"/>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и строк плана </a:t>
            </a:r>
            <a:r>
              <a:rPr kumimoji="0" lang="ru-RU" alt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закупок 223-ФЗ</a:t>
            </a:r>
            <a:endPar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Прямоугольник 5">
            <a:extLst>
              <a:ext uri="{FF2B5EF4-FFF2-40B4-BE49-F238E27FC236}">
                <a16:creationId xmlns:a16="http://schemas.microsoft.com/office/drawing/2014/main" id="{B487DB5D-6CB1-9506-8F96-F4391A82A40B}"/>
              </a:ext>
            </a:extLst>
          </p:cNvPr>
          <p:cNvSpPr/>
          <p:nvPr/>
        </p:nvSpPr>
        <p:spPr>
          <a:xfrm>
            <a:off x="7740680" y="2135191"/>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Строка плана закупок</a:t>
            </a:r>
          </a:p>
        </p:txBody>
      </p:sp>
      <p:sp>
        <p:nvSpPr>
          <p:cNvPr id="24" name="Прямоугольник 23">
            <a:extLst>
              <a:ext uri="{FF2B5EF4-FFF2-40B4-BE49-F238E27FC236}">
                <a16:creationId xmlns:a16="http://schemas.microsoft.com/office/drawing/2014/main" id="{B487DB5D-6CB1-9506-8F96-F4391A82A40B}"/>
              </a:ext>
            </a:extLst>
          </p:cNvPr>
          <p:cNvSpPr/>
          <p:nvPr/>
        </p:nvSpPr>
        <p:spPr>
          <a:xfrm>
            <a:off x="9768589" y="2135191"/>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Строка плана</a:t>
            </a:r>
            <a:b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закупок, версия 1</a:t>
            </a:r>
          </a:p>
        </p:txBody>
      </p:sp>
      <p:cxnSp>
        <p:nvCxnSpPr>
          <p:cNvPr id="31" name="Прямая со стрелкой 42"/>
          <p:cNvCxnSpPr>
            <a:stCxn id="6" idx="3"/>
            <a:endCxn id="24" idx="1"/>
          </p:cNvCxnSpPr>
          <p:nvPr/>
        </p:nvCxnSpPr>
        <p:spPr>
          <a:xfrm>
            <a:off x="9252848" y="2523553"/>
            <a:ext cx="515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id="{B487DB5D-6CB1-9506-8F96-F4391A82A40B}"/>
              </a:ext>
            </a:extLst>
          </p:cNvPr>
          <p:cNvSpPr/>
          <p:nvPr/>
        </p:nvSpPr>
        <p:spPr>
          <a:xfrm>
            <a:off x="7740680" y="3485099"/>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 223</a:t>
            </a:r>
          </a:p>
        </p:txBody>
      </p:sp>
      <p:cxnSp>
        <p:nvCxnSpPr>
          <p:cNvPr id="35" name="Прямая со стрелкой 42"/>
          <p:cNvCxnSpPr>
            <a:stCxn id="6" idx="2"/>
            <a:endCxn id="34" idx="0"/>
          </p:cNvCxnSpPr>
          <p:nvPr/>
        </p:nvCxnSpPr>
        <p:spPr>
          <a:xfrm>
            <a:off x="8496764" y="2911915"/>
            <a:ext cx="0" cy="57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Прямоугольник 37">
            <a:extLst>
              <a:ext uri="{FF2B5EF4-FFF2-40B4-BE49-F238E27FC236}">
                <a16:creationId xmlns:a16="http://schemas.microsoft.com/office/drawing/2014/main" id="{B487DB5D-6CB1-9506-8F96-F4391A82A40B}"/>
              </a:ext>
            </a:extLst>
          </p:cNvPr>
          <p:cNvSpPr/>
          <p:nvPr/>
        </p:nvSpPr>
        <p:spPr>
          <a:xfrm>
            <a:off x="9768589" y="3491449"/>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 223</a:t>
            </a:r>
            <a:b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версия 1</a:t>
            </a:r>
          </a:p>
        </p:txBody>
      </p:sp>
      <p:cxnSp>
        <p:nvCxnSpPr>
          <p:cNvPr id="39" name="Прямая со стрелкой 42"/>
          <p:cNvCxnSpPr>
            <a:stCxn id="24" idx="2"/>
            <a:endCxn id="38" idx="0"/>
          </p:cNvCxnSpPr>
          <p:nvPr/>
        </p:nvCxnSpPr>
        <p:spPr>
          <a:xfrm>
            <a:off x="10524673" y="2911915"/>
            <a:ext cx="0" cy="579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2"/>
          <p:cNvCxnSpPr>
            <a:stCxn id="34" idx="3"/>
            <a:endCxn id="38" idx="1"/>
          </p:cNvCxnSpPr>
          <p:nvPr/>
        </p:nvCxnSpPr>
        <p:spPr>
          <a:xfrm>
            <a:off x="9252848" y="3873461"/>
            <a:ext cx="515741" cy="635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Прямоугольник 50">
            <a:extLst>
              <a:ext uri="{FF2B5EF4-FFF2-40B4-BE49-F238E27FC236}">
                <a16:creationId xmlns:a16="http://schemas.microsoft.com/office/drawing/2014/main" id="{B487DB5D-6CB1-9506-8F96-F4391A82A40B}"/>
              </a:ext>
            </a:extLst>
          </p:cNvPr>
          <p:cNvSpPr/>
          <p:nvPr/>
        </p:nvSpPr>
        <p:spPr>
          <a:xfrm>
            <a:off x="7740680" y="4827671"/>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ЕИС</a:t>
            </a:r>
          </a:p>
        </p:txBody>
      </p:sp>
      <p:cxnSp>
        <p:nvCxnSpPr>
          <p:cNvPr id="52" name="Прямая со стрелкой 42"/>
          <p:cNvCxnSpPr>
            <a:stCxn id="34" idx="2"/>
            <a:endCxn id="51" idx="0"/>
          </p:cNvCxnSpPr>
          <p:nvPr/>
        </p:nvCxnSpPr>
        <p:spPr>
          <a:xfrm>
            <a:off x="8496764" y="4261823"/>
            <a:ext cx="0" cy="565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Прямоугольник 54">
            <a:extLst>
              <a:ext uri="{FF2B5EF4-FFF2-40B4-BE49-F238E27FC236}">
                <a16:creationId xmlns:a16="http://schemas.microsoft.com/office/drawing/2014/main" id="{B487DB5D-6CB1-9506-8F96-F4391A82A40B}"/>
              </a:ext>
            </a:extLst>
          </p:cNvPr>
          <p:cNvSpPr/>
          <p:nvPr/>
        </p:nvSpPr>
        <p:spPr>
          <a:xfrm>
            <a:off x="9768589" y="4828166"/>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ЕИС</a:t>
            </a:r>
          </a:p>
        </p:txBody>
      </p:sp>
      <p:cxnSp>
        <p:nvCxnSpPr>
          <p:cNvPr id="56" name="Прямая со стрелкой 42"/>
          <p:cNvCxnSpPr>
            <a:stCxn id="38" idx="2"/>
            <a:endCxn id="55" idx="0"/>
          </p:cNvCxnSpPr>
          <p:nvPr/>
        </p:nvCxnSpPr>
        <p:spPr>
          <a:xfrm>
            <a:off x="10524673" y="4268173"/>
            <a:ext cx="0" cy="559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39">
            <a:extLst>
              <a:ext uri="{FF2B5EF4-FFF2-40B4-BE49-F238E27FC236}">
                <a16:creationId xmlns:a16="http://schemas.microsoft.com/office/drawing/2014/main" id="{B487DB5D-6CB1-9506-8F96-F4391A82A40B}"/>
              </a:ext>
            </a:extLst>
          </p:cNvPr>
          <p:cNvSpPr/>
          <p:nvPr/>
        </p:nvSpPr>
        <p:spPr>
          <a:xfrm>
            <a:off x="854588" y="1916832"/>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a:t>
            </a:r>
          </a:p>
        </p:txBody>
      </p:sp>
      <p:sp>
        <p:nvSpPr>
          <p:cNvPr id="41" name="Прямоугольник 40">
            <a:extLst>
              <a:ext uri="{FF2B5EF4-FFF2-40B4-BE49-F238E27FC236}">
                <a16:creationId xmlns:a16="http://schemas.microsoft.com/office/drawing/2014/main" id="{B487DB5D-6CB1-9506-8F96-F4391A82A40B}"/>
              </a:ext>
            </a:extLst>
          </p:cNvPr>
          <p:cNvSpPr/>
          <p:nvPr/>
        </p:nvSpPr>
        <p:spPr>
          <a:xfrm>
            <a:off x="2882497" y="1916832"/>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Корректировка потребности</a:t>
            </a:r>
          </a:p>
        </p:txBody>
      </p:sp>
      <p:cxnSp>
        <p:nvCxnSpPr>
          <p:cNvPr id="42" name="Прямая со стрелкой 42"/>
          <p:cNvCxnSpPr>
            <a:stCxn id="40" idx="3"/>
            <a:endCxn id="41" idx="1"/>
          </p:cNvCxnSpPr>
          <p:nvPr/>
        </p:nvCxnSpPr>
        <p:spPr>
          <a:xfrm>
            <a:off x="2366756" y="2305194"/>
            <a:ext cx="515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9759" y="1340768"/>
            <a:ext cx="214273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Корректировка плана</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45" name="TextBox 44"/>
          <p:cNvSpPr txBox="1"/>
          <p:nvPr/>
        </p:nvSpPr>
        <p:spPr>
          <a:xfrm>
            <a:off x="7608168" y="1340768"/>
            <a:ext cx="409295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Корректировка строк плана и плана закупок 223</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nvGrpSpPr>
          <p:cNvPr id="8" name="Группа 7"/>
          <p:cNvGrpSpPr/>
          <p:nvPr/>
        </p:nvGrpSpPr>
        <p:grpSpPr>
          <a:xfrm>
            <a:off x="518820" y="2934249"/>
            <a:ext cx="6513284" cy="3735111"/>
            <a:chOff x="291111" y="2934249"/>
            <a:chExt cx="6513284" cy="3735111"/>
          </a:xfrm>
        </p:grpSpPr>
        <p:pic>
          <p:nvPicPr>
            <p:cNvPr id="2" name="Рисунок 1"/>
            <p:cNvPicPr>
              <a:picLocks noChangeAspect="1"/>
            </p:cNvPicPr>
            <p:nvPr/>
          </p:nvPicPr>
          <p:blipFill>
            <a:blip r:embed="rId3"/>
            <a:stretch>
              <a:fillRect/>
            </a:stretch>
          </p:blipFill>
          <p:spPr>
            <a:xfrm>
              <a:off x="291111" y="2934249"/>
              <a:ext cx="6513284" cy="1976609"/>
            </a:xfrm>
            <a:prstGeom prst="rect">
              <a:avLst/>
            </a:prstGeom>
          </p:spPr>
        </p:pic>
        <p:pic>
          <p:nvPicPr>
            <p:cNvPr id="7" name="Рисунок 6"/>
            <p:cNvPicPr>
              <a:picLocks noChangeAspect="1"/>
            </p:cNvPicPr>
            <p:nvPr/>
          </p:nvPicPr>
          <p:blipFill>
            <a:blip r:embed="rId4"/>
            <a:stretch>
              <a:fillRect/>
            </a:stretch>
          </p:blipFill>
          <p:spPr>
            <a:xfrm>
              <a:off x="291111" y="5006549"/>
              <a:ext cx="6513284" cy="1662811"/>
            </a:xfrm>
            <a:prstGeom prst="rect">
              <a:avLst/>
            </a:prstGeom>
          </p:spPr>
        </p:pic>
      </p:grpSp>
    </p:spTree>
    <p:extLst>
      <p:ext uri="{BB962C8B-B14F-4D97-AF65-F5344CB8AC3E}">
        <p14:creationId xmlns:p14="http://schemas.microsoft.com/office/powerpoint/2010/main" val="2011633512"/>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Корректировка при отмене</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закупочной процедуры</a:t>
            </a:r>
          </a:p>
        </p:txBody>
      </p:sp>
      <p:grpSp>
        <p:nvGrpSpPr>
          <p:cNvPr id="58" name="Группа 57"/>
          <p:cNvGrpSpPr/>
          <p:nvPr/>
        </p:nvGrpSpPr>
        <p:grpSpPr>
          <a:xfrm>
            <a:off x="120665" y="2492896"/>
            <a:ext cx="5011013" cy="1267067"/>
            <a:chOff x="120665" y="1573119"/>
            <a:chExt cx="5011013" cy="1267067"/>
          </a:xfrm>
        </p:grpSpPr>
        <p:sp>
          <p:nvSpPr>
            <p:cNvPr id="18" name="Прямоугольник 17">
              <a:extLst>
                <a:ext uri="{FF2B5EF4-FFF2-40B4-BE49-F238E27FC236}">
                  <a16:creationId xmlns:a16="http://schemas.microsoft.com/office/drawing/2014/main" id="{B487DB5D-6CB1-9506-8F96-F4391A82A40B}"/>
                </a:ext>
              </a:extLst>
            </p:cNvPr>
            <p:cNvSpPr/>
            <p:nvPr/>
          </p:nvSpPr>
          <p:spPr>
            <a:xfrm>
              <a:off x="4170422" y="2063462"/>
              <a:ext cx="961256"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Протокол отмены</a:t>
              </a:r>
            </a:p>
          </p:txBody>
        </p:sp>
        <p:sp>
          <p:nvSpPr>
            <p:cNvPr id="19" name="Прямоугольник 18">
              <a:extLst>
                <a:ext uri="{FF2B5EF4-FFF2-40B4-BE49-F238E27FC236}">
                  <a16:creationId xmlns:a16="http://schemas.microsoft.com/office/drawing/2014/main" id="{B487DB5D-6CB1-9506-8F96-F4391A82A40B}"/>
                </a:ext>
              </a:extLst>
            </p:cNvPr>
            <p:cNvSpPr/>
            <p:nvPr/>
          </p:nvSpPr>
          <p:spPr>
            <a:xfrm>
              <a:off x="1506126" y="2063462"/>
              <a:ext cx="1161109"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Строка плана</a:t>
              </a:r>
              <a:b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или заявка</a:t>
              </a:r>
            </a:p>
          </p:txBody>
        </p:sp>
        <p:cxnSp>
          <p:nvCxnSpPr>
            <p:cNvPr id="20" name="Прямая со стрелкой 19"/>
            <p:cNvCxnSpPr>
              <a:stCxn id="21" idx="3"/>
              <a:endCxn id="18" idx="1"/>
            </p:cNvCxnSpPr>
            <p:nvPr/>
          </p:nvCxnSpPr>
          <p:spPr>
            <a:xfrm>
              <a:off x="3935760" y="2451824"/>
              <a:ext cx="234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B487DB5D-6CB1-9506-8F96-F4391A82A40B}"/>
                </a:ext>
              </a:extLst>
            </p:cNvPr>
            <p:cNvSpPr/>
            <p:nvPr/>
          </p:nvSpPr>
          <p:spPr>
            <a:xfrm>
              <a:off x="2901897" y="2063462"/>
              <a:ext cx="1033863"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sp>
          <p:nvSpPr>
            <p:cNvPr id="22" name="Прямоугольник 21">
              <a:extLst>
                <a:ext uri="{FF2B5EF4-FFF2-40B4-BE49-F238E27FC236}">
                  <a16:creationId xmlns:a16="http://schemas.microsoft.com/office/drawing/2014/main" id="{B487DB5D-6CB1-9506-8F96-F4391A82A40B}"/>
                </a:ext>
              </a:extLst>
            </p:cNvPr>
            <p:cNvSpPr/>
            <p:nvPr/>
          </p:nvSpPr>
          <p:spPr>
            <a:xfrm>
              <a:off x="191344" y="2063462"/>
              <a:ext cx="1080120"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a:t>
              </a:r>
            </a:p>
          </p:txBody>
        </p:sp>
        <p:cxnSp>
          <p:nvCxnSpPr>
            <p:cNvPr id="23" name="Прямая со стрелкой 42"/>
            <p:cNvCxnSpPr>
              <a:stCxn id="22" idx="3"/>
              <a:endCxn id="19" idx="1"/>
            </p:cNvCxnSpPr>
            <p:nvPr/>
          </p:nvCxnSpPr>
          <p:spPr>
            <a:xfrm>
              <a:off x="1271464" y="2451824"/>
              <a:ext cx="234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0665" y="1573119"/>
              <a:ext cx="113302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Госзакупка</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cxnSp>
          <p:nvCxnSpPr>
            <p:cNvPr id="26" name="Прямая со стрелкой 42"/>
            <p:cNvCxnSpPr>
              <a:stCxn id="19" idx="3"/>
              <a:endCxn id="21" idx="1"/>
            </p:cNvCxnSpPr>
            <p:nvPr/>
          </p:nvCxnSpPr>
          <p:spPr>
            <a:xfrm>
              <a:off x="2667235" y="2451824"/>
              <a:ext cx="234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74"/>
            <p:cNvCxnSpPr>
              <a:stCxn id="18" idx="3"/>
              <a:endCxn id="19" idx="0"/>
            </p:cNvCxnSpPr>
            <p:nvPr/>
          </p:nvCxnSpPr>
          <p:spPr>
            <a:xfrm flipH="1" flipV="1">
              <a:off x="2086681" y="2063462"/>
              <a:ext cx="3044997" cy="388362"/>
            </a:xfrm>
            <a:prstGeom prst="bentConnector4">
              <a:avLst>
                <a:gd name="adj1" fmla="val -7507"/>
                <a:gd name="adj2" fmla="val 158863"/>
              </a:avLst>
            </a:prstGeom>
            <a:ln w="28575">
              <a:solidFill>
                <a:srgbClr val="F7275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Группа 56"/>
          <p:cNvGrpSpPr/>
          <p:nvPr/>
        </p:nvGrpSpPr>
        <p:grpSpPr>
          <a:xfrm>
            <a:off x="120665" y="3933056"/>
            <a:ext cx="5011013" cy="1368152"/>
            <a:chOff x="120665" y="2890890"/>
            <a:chExt cx="5011013" cy="1368152"/>
          </a:xfrm>
        </p:grpSpPr>
        <p:sp>
          <p:nvSpPr>
            <p:cNvPr id="25" name="TextBox 24"/>
            <p:cNvSpPr txBox="1"/>
            <p:nvPr/>
          </p:nvSpPr>
          <p:spPr>
            <a:xfrm>
              <a:off x="120665" y="2890890"/>
              <a:ext cx="19660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Коммерческая закупка</a:t>
              </a:r>
            </a:p>
          </p:txBody>
        </p:sp>
        <p:sp>
          <p:nvSpPr>
            <p:cNvPr id="28" name="Прямоугольник 27">
              <a:extLst>
                <a:ext uri="{FF2B5EF4-FFF2-40B4-BE49-F238E27FC236}">
                  <a16:creationId xmlns:a16="http://schemas.microsoft.com/office/drawing/2014/main" id="{B487DB5D-6CB1-9506-8F96-F4391A82A40B}"/>
                </a:ext>
              </a:extLst>
            </p:cNvPr>
            <p:cNvSpPr/>
            <p:nvPr/>
          </p:nvSpPr>
          <p:spPr>
            <a:xfrm>
              <a:off x="4178806" y="3482318"/>
              <a:ext cx="952872"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Протокол отмены</a:t>
              </a:r>
            </a:p>
          </p:txBody>
        </p:sp>
        <p:sp>
          <p:nvSpPr>
            <p:cNvPr id="29" name="Прямоугольник 28">
              <a:extLst>
                <a:ext uri="{FF2B5EF4-FFF2-40B4-BE49-F238E27FC236}">
                  <a16:creationId xmlns:a16="http://schemas.microsoft.com/office/drawing/2014/main" id="{B487DB5D-6CB1-9506-8F96-F4391A82A40B}"/>
                </a:ext>
              </a:extLst>
            </p:cNvPr>
            <p:cNvSpPr/>
            <p:nvPr/>
          </p:nvSpPr>
          <p:spPr>
            <a:xfrm>
              <a:off x="191344" y="3482318"/>
              <a:ext cx="1089101"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a:t>
              </a:r>
            </a:p>
          </p:txBody>
        </p:sp>
        <p:cxnSp>
          <p:nvCxnSpPr>
            <p:cNvPr id="30" name="Прямая со стрелкой 29"/>
            <p:cNvCxnSpPr>
              <a:stCxn id="31" idx="3"/>
              <a:endCxn id="28" idx="1"/>
            </p:cNvCxnSpPr>
            <p:nvPr/>
          </p:nvCxnSpPr>
          <p:spPr>
            <a:xfrm>
              <a:off x="3216277" y="3870680"/>
              <a:ext cx="9625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B487DB5D-6CB1-9506-8F96-F4391A82A40B}"/>
                </a:ext>
              </a:extLst>
            </p:cNvPr>
            <p:cNvSpPr/>
            <p:nvPr/>
          </p:nvSpPr>
          <p:spPr>
            <a:xfrm>
              <a:off x="2127176" y="3482318"/>
              <a:ext cx="1089101"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cxnSp>
          <p:nvCxnSpPr>
            <p:cNvPr id="32" name="Прямая со стрелкой 42"/>
            <p:cNvCxnSpPr>
              <a:stCxn id="29" idx="3"/>
              <a:endCxn id="31" idx="1"/>
            </p:cNvCxnSpPr>
            <p:nvPr/>
          </p:nvCxnSpPr>
          <p:spPr>
            <a:xfrm>
              <a:off x="1280445" y="3870680"/>
              <a:ext cx="846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74"/>
            <p:cNvCxnSpPr>
              <a:stCxn id="28" idx="3"/>
              <a:endCxn id="29" idx="0"/>
            </p:cNvCxnSpPr>
            <p:nvPr/>
          </p:nvCxnSpPr>
          <p:spPr>
            <a:xfrm flipH="1" flipV="1">
              <a:off x="735895" y="3482318"/>
              <a:ext cx="4395783" cy="388362"/>
            </a:xfrm>
            <a:prstGeom prst="bentConnector4">
              <a:avLst>
                <a:gd name="adj1" fmla="val -5200"/>
                <a:gd name="adj2" fmla="val 15886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3"/>
          <a:stretch>
            <a:fillRect/>
          </a:stretch>
        </p:blipFill>
        <p:spPr>
          <a:xfrm>
            <a:off x="5791200" y="1625471"/>
            <a:ext cx="5895238" cy="4323809"/>
          </a:xfrm>
          <a:prstGeom prst="rect">
            <a:avLst/>
          </a:prstGeom>
        </p:spPr>
      </p:pic>
      <p:sp>
        <p:nvSpPr>
          <p:cNvPr id="63" name="Прямоугольник 62">
            <a:extLst>
              <a:ext uri="{FF2B5EF4-FFF2-40B4-BE49-F238E27FC236}">
                <a16:creationId xmlns:a16="http://schemas.microsoft.com/office/drawing/2014/main" id="{B487DB5D-6CB1-9506-8F96-F4391A82A40B}"/>
              </a:ext>
            </a:extLst>
          </p:cNvPr>
          <p:cNvSpPr/>
          <p:nvPr/>
        </p:nvSpPr>
        <p:spPr>
          <a:xfrm>
            <a:off x="4170422" y="5683862"/>
            <a:ext cx="961256"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Протокол отмены</a:t>
            </a:r>
          </a:p>
        </p:txBody>
      </p:sp>
      <p:sp>
        <p:nvSpPr>
          <p:cNvPr id="64" name="Прямоугольник 63">
            <a:extLst>
              <a:ext uri="{FF2B5EF4-FFF2-40B4-BE49-F238E27FC236}">
                <a16:creationId xmlns:a16="http://schemas.microsoft.com/office/drawing/2014/main" id="{B487DB5D-6CB1-9506-8F96-F4391A82A40B}"/>
              </a:ext>
            </a:extLst>
          </p:cNvPr>
          <p:cNvSpPr/>
          <p:nvPr/>
        </p:nvSpPr>
        <p:spPr>
          <a:xfrm>
            <a:off x="2150303" y="5683862"/>
            <a:ext cx="1033863"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cxnSp>
        <p:nvCxnSpPr>
          <p:cNvPr id="65" name="Прямая со стрелкой 64"/>
          <p:cNvCxnSpPr>
            <a:stCxn id="64" idx="3"/>
            <a:endCxn id="63" idx="1"/>
          </p:cNvCxnSpPr>
          <p:nvPr/>
        </p:nvCxnSpPr>
        <p:spPr>
          <a:xfrm>
            <a:off x="3184166" y="6072224"/>
            <a:ext cx="986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2161438" y="5580614"/>
            <a:ext cx="1008112"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H="1">
            <a:off x="2161438" y="5580614"/>
            <a:ext cx="936104"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2161438" y="4428486"/>
            <a:ext cx="1008112"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flipH="1">
            <a:off x="2161438" y="4428486"/>
            <a:ext cx="936104"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2901770" y="2869989"/>
            <a:ext cx="1008112"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2901770" y="2869989"/>
            <a:ext cx="936104" cy="1053641"/>
          </a:xfrm>
          <a:prstGeom prst="line">
            <a:avLst/>
          </a:prstGeom>
        </p:spPr>
        <p:style>
          <a:lnRef idx="1">
            <a:schemeClr val="accent1"/>
          </a:lnRef>
          <a:fillRef idx="0">
            <a:schemeClr val="accent1"/>
          </a:fillRef>
          <a:effectRef idx="0">
            <a:schemeClr val="accent1"/>
          </a:effectRef>
          <a:fontRef idx="minor">
            <a:schemeClr val="tx1"/>
          </a:fontRef>
        </p:style>
      </p:cxnSp>
      <p:grpSp>
        <p:nvGrpSpPr>
          <p:cNvPr id="74" name="Группа 73"/>
          <p:cNvGrpSpPr/>
          <p:nvPr/>
        </p:nvGrpSpPr>
        <p:grpSpPr>
          <a:xfrm>
            <a:off x="335360" y="1052736"/>
            <a:ext cx="4680520" cy="1169551"/>
            <a:chOff x="9048328" y="2073946"/>
            <a:chExt cx="4680520" cy="1169551"/>
          </a:xfrm>
        </p:grpSpPr>
        <p:sp>
          <p:nvSpPr>
            <p:cNvPr id="75" name="TextBox 74"/>
            <p:cNvSpPr txBox="1"/>
            <p:nvPr/>
          </p:nvSpPr>
          <p:spPr>
            <a:xfrm>
              <a:off x="9137121" y="2073946"/>
              <a:ext cx="4591727"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Ситуация: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ED7D31">
                      <a:lumMod val="75000"/>
                    </a:srgbClr>
                  </a:solidFill>
                  <a:effectLst/>
                  <a:uLnTx/>
                  <a:uFillTx/>
                  <a:latin typeface="Arial Narrow" panose="020B0606020202030204" pitchFamily="34" charset="0"/>
                  <a:ea typeface="+mn-ea"/>
                  <a:cs typeface="Arial" panose="020B0604020202020204" pitchFamily="34" charset="0"/>
                </a:rPr>
                <a:t>Отменяем действующую (стартовавшую) закупочную процедуру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srgbClr val="ED7D31">
                    <a:lumMod val="75000"/>
                  </a:srgbClr>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Наши действия: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Вводим протокол отмены. </a:t>
              </a:r>
            </a:p>
          </p:txBody>
        </p:sp>
        <p:cxnSp>
          <p:nvCxnSpPr>
            <p:cNvPr id="76" name="Прямая соединительная линия 75"/>
            <p:cNvCxnSpPr/>
            <p:nvPr/>
          </p:nvCxnSpPr>
          <p:spPr>
            <a:xfrm>
              <a:off x="9048328" y="2150108"/>
              <a:ext cx="0" cy="1008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2763964"/>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Narrow" panose="020B0606020202030204" pitchFamily="34" charset="0"/>
                <a:ea typeface="+mj-ea"/>
                <a:cs typeface="Arial" panose="020B0604020202020204" pitchFamily="34" charset="0"/>
              </a:rPr>
              <a:t>Корректировка потребности </a:t>
            </a:r>
            <a:br>
              <a:rPr kumimoji="0" lang="ru-RU" altLang="ru-RU" sz="2000" b="0" i="0" u="none" strike="noStrike" kern="1200" cap="none" spc="0" normalizeH="0" baseline="0" noProof="0" dirty="0">
                <a:ln>
                  <a:noFill/>
                </a:ln>
                <a:solidFill>
                  <a:prstClr val="black"/>
                </a:solidFill>
                <a:effectLst/>
                <a:uLnTx/>
                <a:uFillTx/>
                <a:latin typeface="Arial Narrow" panose="020B060602020203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Narrow" panose="020B0606020202030204" pitchFamily="34" charset="0"/>
                <a:ea typeface="+mj-ea"/>
                <a:cs typeface="Arial" panose="020B0604020202020204" pitchFamily="34" charset="0"/>
              </a:rPr>
              <a:t>по результатам торгов</a:t>
            </a:r>
          </a:p>
        </p:txBody>
      </p:sp>
      <p:sp>
        <p:nvSpPr>
          <p:cNvPr id="100" name="TextBox 99"/>
          <p:cNvSpPr txBox="1"/>
          <p:nvPr/>
        </p:nvSpPr>
        <p:spPr>
          <a:xfrm>
            <a:off x="2169289" y="3078139"/>
            <a:ext cx="4286751" cy="246221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Этапы:		              Документы:</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1. Заявки подготовленные               Заявка на обеспечение</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2. Заявки прошедшие экспертизу    Заявка на обеспечение</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3. План закупок                                 Строка плана закупок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4. Закупочные процедуры                Лот</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5. Выбран поставщик	               Протокол выбора</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6. Законтрактовано	               Договор с поставщиком</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7. Заказы поставщикам                     Заказ поставщику</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8. Исполнено		                ПТУ</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Отказ от закупки</a:t>
            </a:r>
          </a:p>
        </p:txBody>
      </p:sp>
      <p:sp>
        <p:nvSpPr>
          <p:cNvPr id="101" name="Овал 100"/>
          <p:cNvSpPr/>
          <p:nvPr/>
        </p:nvSpPr>
        <p:spPr>
          <a:xfrm>
            <a:off x="2140714" y="4230267"/>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Овал 39"/>
          <p:cNvSpPr/>
          <p:nvPr/>
        </p:nvSpPr>
        <p:spPr>
          <a:xfrm>
            <a:off x="2140714" y="5310387"/>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p:cNvSpPr/>
          <p:nvPr/>
        </p:nvSpPr>
        <p:spPr>
          <a:xfrm>
            <a:off x="2207568" y="3582195"/>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Овал 41"/>
          <p:cNvSpPr/>
          <p:nvPr/>
        </p:nvSpPr>
        <p:spPr>
          <a:xfrm>
            <a:off x="2140714" y="4461655"/>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Прямая со стрелкой 102"/>
          <p:cNvCxnSpPr>
            <a:stCxn id="101" idx="2"/>
            <a:endCxn id="40" idx="2"/>
          </p:cNvCxnSpPr>
          <p:nvPr/>
        </p:nvCxnSpPr>
        <p:spPr>
          <a:xfrm rot="10800000" flipV="1">
            <a:off x="2140714" y="4302275"/>
            <a:ext cx="12700" cy="1080120"/>
          </a:xfrm>
          <a:prstGeom prst="curvedConnector3">
            <a:avLst>
              <a:gd name="adj1" fmla="val 254717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102"/>
          <p:cNvCxnSpPr>
            <a:stCxn id="101" idx="2"/>
            <a:endCxn id="41" idx="2"/>
          </p:cNvCxnSpPr>
          <p:nvPr/>
        </p:nvCxnSpPr>
        <p:spPr>
          <a:xfrm rot="10800000" flipH="1">
            <a:off x="2140714" y="3654203"/>
            <a:ext cx="66854" cy="648072"/>
          </a:xfrm>
          <a:prstGeom prst="curvedConnector3">
            <a:avLst>
              <a:gd name="adj1" fmla="val -34193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Овал 59"/>
          <p:cNvSpPr/>
          <p:nvPr/>
        </p:nvSpPr>
        <p:spPr>
          <a:xfrm>
            <a:off x="3868906" y="4230267"/>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p:cNvSpPr/>
          <p:nvPr/>
        </p:nvSpPr>
        <p:spPr>
          <a:xfrm>
            <a:off x="3868906" y="4461655"/>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Прямая со стрелкой 102"/>
          <p:cNvCxnSpPr/>
          <p:nvPr/>
        </p:nvCxnSpPr>
        <p:spPr>
          <a:xfrm rot="10800000" flipV="1">
            <a:off x="3796899" y="4302275"/>
            <a:ext cx="12700" cy="231388"/>
          </a:xfrm>
          <a:prstGeom prst="curvedConnector3">
            <a:avLst>
              <a:gd name="adj1" fmla="val -193584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22641" y="2063380"/>
            <a:ext cx="2732628"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Номенклатура возвращается на этап «Заявки прошедшие экспертизу»</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Лимиты остаются в резерве.</a:t>
            </a:r>
          </a:p>
        </p:txBody>
      </p:sp>
      <p:sp>
        <p:nvSpPr>
          <p:cNvPr id="67" name="TextBox 66"/>
          <p:cNvSpPr txBox="1"/>
          <p:nvPr/>
        </p:nvSpPr>
        <p:spPr>
          <a:xfrm>
            <a:off x="117931" y="5711370"/>
            <a:ext cx="2593694"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Номенклатура переходит на этап</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«Отказ от закупки»</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Резерв возвращается в </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свободные лимиты</a:t>
            </a:r>
          </a:p>
        </p:txBody>
      </p:sp>
      <p:pic>
        <p:nvPicPr>
          <p:cNvPr id="122" name="Рисунок 121"/>
          <p:cNvPicPr>
            <a:picLocks noChangeAspect="1"/>
          </p:cNvPicPr>
          <p:nvPr/>
        </p:nvPicPr>
        <p:blipFill rotWithShape="1">
          <a:blip r:embed="rId3"/>
          <a:srcRect r="6930"/>
          <a:stretch/>
        </p:blipFill>
        <p:spPr>
          <a:xfrm>
            <a:off x="4606274" y="2962663"/>
            <a:ext cx="7581831" cy="3286016"/>
          </a:xfrm>
          <a:prstGeom prst="rect">
            <a:avLst/>
          </a:prstGeom>
        </p:spPr>
      </p:pic>
      <p:sp>
        <p:nvSpPr>
          <p:cNvPr id="6" name="Прямоугольник 5">
            <a:extLst>
              <a:ext uri="{FF2B5EF4-FFF2-40B4-BE49-F238E27FC236}">
                <a16:creationId xmlns:a16="http://schemas.microsoft.com/office/drawing/2014/main" id="{B487DB5D-6CB1-9506-8F96-F4391A82A40B}"/>
              </a:ext>
            </a:extLst>
          </p:cNvPr>
          <p:cNvSpPr/>
          <p:nvPr/>
        </p:nvSpPr>
        <p:spPr>
          <a:xfrm>
            <a:off x="5187580" y="1044582"/>
            <a:ext cx="1728192"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Протокол выбора победителя</a:t>
            </a:r>
          </a:p>
        </p:txBody>
      </p:sp>
      <p:sp>
        <p:nvSpPr>
          <p:cNvPr id="7" name="Прямоугольник 6">
            <a:extLst>
              <a:ext uri="{FF2B5EF4-FFF2-40B4-BE49-F238E27FC236}">
                <a16:creationId xmlns:a16="http://schemas.microsoft.com/office/drawing/2014/main" id="{B487DB5D-6CB1-9506-8F96-F4391A82A40B}"/>
              </a:ext>
            </a:extLst>
          </p:cNvPr>
          <p:cNvSpPr/>
          <p:nvPr/>
        </p:nvSpPr>
        <p:spPr>
          <a:xfrm>
            <a:off x="7589566" y="1044582"/>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Договор с поставщиком</a:t>
            </a:r>
          </a:p>
        </p:txBody>
      </p:sp>
      <p:cxnSp>
        <p:nvCxnSpPr>
          <p:cNvPr id="3" name="Прямая со стрелкой 2"/>
          <p:cNvCxnSpPr>
            <a:stCxn id="24" idx="3"/>
            <a:endCxn id="6" idx="1"/>
          </p:cNvCxnSpPr>
          <p:nvPr/>
        </p:nvCxnSpPr>
        <p:spPr>
          <a:xfrm>
            <a:off x="4763916" y="1432944"/>
            <a:ext cx="423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6" idx="3"/>
            <a:endCxn id="7" idx="1"/>
          </p:cNvCxnSpPr>
          <p:nvPr/>
        </p:nvCxnSpPr>
        <p:spPr>
          <a:xfrm>
            <a:off x="6915772" y="1432944"/>
            <a:ext cx="6737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B487DB5D-6CB1-9506-8F96-F4391A82A40B}"/>
              </a:ext>
            </a:extLst>
          </p:cNvPr>
          <p:cNvSpPr/>
          <p:nvPr/>
        </p:nvSpPr>
        <p:spPr>
          <a:xfrm>
            <a:off x="3251748" y="1044582"/>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sp>
        <p:nvSpPr>
          <p:cNvPr id="72" name="Прямоугольник 71"/>
          <p:cNvSpPr/>
          <p:nvPr/>
        </p:nvSpPr>
        <p:spPr>
          <a:xfrm>
            <a:off x="3320785" y="1954207"/>
            <a:ext cx="1374094"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Требуется 10 шт.</a:t>
            </a:r>
          </a:p>
        </p:txBody>
      </p:sp>
      <p:sp>
        <p:nvSpPr>
          <p:cNvPr id="73" name="Прямоугольник 72"/>
          <p:cNvSpPr/>
          <p:nvPr/>
        </p:nvSpPr>
        <p:spPr>
          <a:xfrm>
            <a:off x="7392144" y="777098"/>
            <a:ext cx="1742785"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Законтрактовано 7 шт.</a:t>
            </a:r>
          </a:p>
        </p:txBody>
      </p:sp>
      <p:sp>
        <p:nvSpPr>
          <p:cNvPr id="74" name="Прямоугольник 73"/>
          <p:cNvSpPr/>
          <p:nvPr/>
        </p:nvSpPr>
        <p:spPr>
          <a:xfrm>
            <a:off x="5155557" y="1954207"/>
            <a:ext cx="1750800" cy="738664"/>
          </a:xfrm>
          <a:prstGeom prst="rect">
            <a:avLst/>
          </a:prstGeom>
        </p:spPr>
        <p:txBody>
          <a:bodyPr wrap="none">
            <a:spAutoFit/>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 контракт           7 шт.</a:t>
            </a:r>
            <a:b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Отказ от покупки 1 шт.</a:t>
            </a:r>
          </a:p>
          <a:p>
            <a:pPr marL="0" marR="0" lvl="0" indent="0" algn="l"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Возврат в план    2 шт.</a:t>
            </a:r>
          </a:p>
        </p:txBody>
      </p:sp>
      <p:cxnSp>
        <p:nvCxnSpPr>
          <p:cNvPr id="127" name="Прямая соединительная линия 126"/>
          <p:cNvCxnSpPr>
            <a:endCxn id="120" idx="2"/>
          </p:cNvCxnSpPr>
          <p:nvPr/>
        </p:nvCxnSpPr>
        <p:spPr>
          <a:xfrm flipH="1" flipV="1">
            <a:off x="1488955" y="2802044"/>
            <a:ext cx="397464" cy="92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a:endCxn id="67" idx="0"/>
          </p:cNvCxnSpPr>
          <p:nvPr/>
        </p:nvCxnSpPr>
        <p:spPr>
          <a:xfrm flipH="1">
            <a:off x="1414778" y="5085184"/>
            <a:ext cx="390690" cy="626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Прямоугольник 28">
            <a:extLst>
              <a:ext uri="{FF2B5EF4-FFF2-40B4-BE49-F238E27FC236}">
                <a16:creationId xmlns:a16="http://schemas.microsoft.com/office/drawing/2014/main" id="{B487DB5D-6CB1-9506-8F96-F4391A82A40B}"/>
              </a:ext>
            </a:extLst>
          </p:cNvPr>
          <p:cNvSpPr/>
          <p:nvPr/>
        </p:nvSpPr>
        <p:spPr>
          <a:xfrm>
            <a:off x="638175" y="1040114"/>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 / СПЗ</a:t>
            </a:r>
          </a:p>
        </p:txBody>
      </p:sp>
      <p:sp>
        <p:nvSpPr>
          <p:cNvPr id="30" name="Прямоугольник 29">
            <a:extLst>
              <a:ext uri="{FF2B5EF4-FFF2-40B4-BE49-F238E27FC236}">
                <a16:creationId xmlns:a16="http://schemas.microsoft.com/office/drawing/2014/main" id="{B487DB5D-6CB1-9506-8F96-F4391A82A40B}"/>
              </a:ext>
            </a:extLst>
          </p:cNvPr>
          <p:cNvSpPr/>
          <p:nvPr/>
        </p:nvSpPr>
        <p:spPr>
          <a:xfrm>
            <a:off x="2543501" y="1046602"/>
            <a:ext cx="312139"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p>
        </p:txBody>
      </p:sp>
      <p:cxnSp>
        <p:nvCxnSpPr>
          <p:cNvPr id="31" name="Прямая со стрелкой 30"/>
          <p:cNvCxnSpPr>
            <a:endCxn id="30" idx="1"/>
          </p:cNvCxnSpPr>
          <p:nvPr/>
        </p:nvCxnSpPr>
        <p:spPr>
          <a:xfrm>
            <a:off x="2124991" y="1434964"/>
            <a:ext cx="418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30" idx="3"/>
            <a:endCxn id="24" idx="1"/>
          </p:cNvCxnSpPr>
          <p:nvPr/>
        </p:nvCxnSpPr>
        <p:spPr>
          <a:xfrm flipV="1">
            <a:off x="2855640" y="1432944"/>
            <a:ext cx="396108" cy="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6" idx="3"/>
            <a:endCxn id="29" idx="1"/>
          </p:cNvCxnSpPr>
          <p:nvPr/>
        </p:nvCxnSpPr>
        <p:spPr>
          <a:xfrm flipH="1" flipV="1">
            <a:off x="638175" y="1428476"/>
            <a:ext cx="6277597" cy="4468"/>
          </a:xfrm>
          <a:prstGeom prst="bentConnector5">
            <a:avLst>
              <a:gd name="adj1" fmla="val -2268"/>
              <a:gd name="adj2" fmla="val 12170815"/>
              <a:gd name="adj3" fmla="val 10364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7615932" y="1977500"/>
            <a:ext cx="1675459"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Отказ от закупки 1 </a:t>
            </a:r>
            <a:r>
              <a:rPr kumimoji="0" lang="ru-RU" sz="1400" b="0" i="0" u="none" strike="noStrike" kern="0" cap="none" spc="0" normalizeH="0" baseline="0" noProof="0" dirty="0" err="1">
                <a:ln>
                  <a:noFill/>
                </a:ln>
                <a:solidFill>
                  <a:srgbClr val="FF0000"/>
                </a:solidFill>
                <a:effectLst/>
                <a:uLnTx/>
                <a:uFillTx/>
                <a:latin typeface="Arial Narrow" panose="020B0606020202030204" pitchFamily="34" charset="0"/>
                <a:ea typeface="+mn-ea"/>
                <a:cs typeface="Arial" panose="020B0604020202020204" pitchFamily="34" charset="0"/>
              </a:rPr>
              <a:t>шт</a:t>
            </a:r>
            <a:endPar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cxnSp>
        <p:nvCxnSpPr>
          <p:cNvPr id="44" name="Прямая со стрелкой 35"/>
          <p:cNvCxnSpPr>
            <a:stCxn id="6" idx="3"/>
            <a:endCxn id="43" idx="1"/>
          </p:cNvCxnSpPr>
          <p:nvPr/>
        </p:nvCxnSpPr>
        <p:spPr>
          <a:xfrm>
            <a:off x="6915772" y="1432944"/>
            <a:ext cx="700160" cy="69844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Овал 46"/>
          <p:cNvSpPr/>
          <p:nvPr/>
        </p:nvSpPr>
        <p:spPr>
          <a:xfrm>
            <a:off x="2207568" y="3797666"/>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Прямоугольник 22"/>
          <p:cNvSpPr/>
          <p:nvPr/>
        </p:nvSpPr>
        <p:spPr>
          <a:xfrm>
            <a:off x="2705977" y="6045369"/>
            <a:ext cx="5612908"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Особенность:</a:t>
            </a: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Если потребность регистрировалась лотом, возможен только отказ от закупки. </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т.к. некуда возвращать!</a:t>
            </a:r>
          </a:p>
        </p:txBody>
      </p:sp>
      <p:sp>
        <p:nvSpPr>
          <p:cNvPr id="46" name="Прямоугольник 45"/>
          <p:cNvSpPr/>
          <p:nvPr/>
        </p:nvSpPr>
        <p:spPr>
          <a:xfrm>
            <a:off x="2643332" y="559127"/>
            <a:ext cx="1091966"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Возврат 2 </a:t>
            </a:r>
            <a:r>
              <a:rPr kumimoji="0" lang="ru-RU" sz="1400" b="0" i="0" u="none" strike="noStrike" kern="0" cap="none" spc="0" normalizeH="0" baseline="0" noProof="0" dirty="0" err="1">
                <a:ln>
                  <a:noFill/>
                </a:ln>
                <a:solidFill>
                  <a:srgbClr val="FF0000"/>
                </a:solidFill>
                <a:effectLst/>
                <a:uLnTx/>
                <a:uFillTx/>
                <a:latin typeface="Arial Narrow" panose="020B0606020202030204" pitchFamily="34" charset="0"/>
                <a:ea typeface="+mn-ea"/>
                <a:cs typeface="Arial" panose="020B0604020202020204" pitchFamily="34" charset="0"/>
              </a:rPr>
              <a:t>шт</a:t>
            </a:r>
            <a:endPar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559618793"/>
      </p:ext>
    </p:extLst>
  </p:cSld>
  <p:clrMapOvr>
    <a:masterClrMapping/>
  </p:clrMapOvr>
  <mc:AlternateContent xmlns:mc="http://schemas.openxmlformats.org/markup-compatibility/2006" xmlns:p14="http://schemas.microsoft.com/office/powerpoint/2010/main">
    <mc:Choice Requires="p14">
      <p:transition p14:dur="0" advTm="55026"/>
    </mc:Choice>
    <mc:Fallback xmlns="">
      <p:transition advTm="55026"/>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Группа 4"/>
          <p:cNvGrpSpPr/>
          <p:nvPr/>
        </p:nvGrpSpPr>
        <p:grpSpPr>
          <a:xfrm>
            <a:off x="1256967" y="984463"/>
            <a:ext cx="9678066" cy="5583467"/>
            <a:chOff x="719684" y="930191"/>
            <a:chExt cx="9145016" cy="5275940"/>
          </a:xfrm>
        </p:grpSpPr>
        <p:pic>
          <p:nvPicPr>
            <p:cNvPr id="2" name="Рисунок 1"/>
            <p:cNvPicPr>
              <a:picLocks noChangeAspect="1"/>
            </p:cNvPicPr>
            <p:nvPr/>
          </p:nvPicPr>
          <p:blipFill>
            <a:blip r:embed="rId2"/>
            <a:stretch>
              <a:fillRect/>
            </a:stretch>
          </p:blipFill>
          <p:spPr>
            <a:xfrm>
              <a:off x="719684" y="935831"/>
              <a:ext cx="5112568" cy="2708309"/>
            </a:xfrm>
            <a:prstGeom prst="rect">
              <a:avLst/>
            </a:prstGeom>
          </p:spPr>
        </p:pic>
        <p:pic>
          <p:nvPicPr>
            <p:cNvPr id="3" name="Рисунок 2"/>
            <p:cNvPicPr>
              <a:picLocks noChangeAspect="1"/>
            </p:cNvPicPr>
            <p:nvPr/>
          </p:nvPicPr>
          <p:blipFill>
            <a:blip r:embed="rId3"/>
            <a:stretch>
              <a:fillRect/>
            </a:stretch>
          </p:blipFill>
          <p:spPr>
            <a:xfrm>
              <a:off x="728131" y="3812936"/>
              <a:ext cx="9000000" cy="2393195"/>
            </a:xfrm>
            <a:prstGeom prst="rect">
              <a:avLst/>
            </a:prstGeom>
          </p:spPr>
        </p:pic>
        <p:pic>
          <p:nvPicPr>
            <p:cNvPr id="4" name="Рисунок 3"/>
            <p:cNvPicPr>
              <a:picLocks noChangeAspect="1"/>
            </p:cNvPicPr>
            <p:nvPr/>
          </p:nvPicPr>
          <p:blipFill>
            <a:blip r:embed="rId4"/>
            <a:stretch>
              <a:fillRect/>
            </a:stretch>
          </p:blipFill>
          <p:spPr>
            <a:xfrm>
              <a:off x="6027739" y="930191"/>
              <a:ext cx="3836961" cy="2671302"/>
            </a:xfrm>
            <a:prstGeom prst="rect">
              <a:avLst/>
            </a:prstGeom>
          </p:spPr>
        </p:pic>
      </p:grpSp>
      <p:sp>
        <p:nvSpPr>
          <p:cNvPr id="14"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Регистрация плановой потребности.</a:t>
            </a:r>
            <a:br>
              <a:rPr lang="ru-RU" altLang="ru-RU" sz="2000" dirty="0" smtClean="0">
                <a:latin typeface="Arial Narrow" panose="020B0606020202030204" pitchFamily="34" charset="0"/>
                <a:cs typeface="Arial" panose="020B0604020202020204" pitchFamily="34" charset="0"/>
              </a:rPr>
            </a:br>
            <a:r>
              <a:rPr lang="ru-RU" altLang="ru-RU" sz="2000" dirty="0" smtClean="0">
                <a:latin typeface="Arial Narrow" panose="020B0606020202030204" pitchFamily="34" charset="0"/>
                <a:cs typeface="Arial" panose="020B0604020202020204" pitchFamily="34" charset="0"/>
              </a:rPr>
              <a:t>Корпоративный план закупок</a:t>
            </a:r>
            <a:endParaRPr lang="ru-RU" alt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234807641"/>
      </p:ext>
    </p:extLst>
  </p:cSld>
  <p:clrMapOvr>
    <a:masterClrMapping/>
  </p:clrMapOvr>
  <p:transition spd="slow" advTm="39240">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Narrow" panose="020B0606020202030204" pitchFamily="34" charset="0"/>
                <a:ea typeface="+mj-ea"/>
                <a:cs typeface="Arial" panose="020B0604020202020204" pitchFamily="34" charset="0"/>
              </a:rPr>
              <a:t>Протокол выбора. Закупка не состоялась</a:t>
            </a:r>
          </a:p>
        </p:txBody>
      </p:sp>
      <p:grpSp>
        <p:nvGrpSpPr>
          <p:cNvPr id="21" name="Группа 20"/>
          <p:cNvGrpSpPr/>
          <p:nvPr/>
        </p:nvGrpSpPr>
        <p:grpSpPr>
          <a:xfrm>
            <a:off x="324819" y="1196752"/>
            <a:ext cx="5752256" cy="2336060"/>
            <a:chOff x="1163516" y="1044582"/>
            <a:chExt cx="5752256" cy="2336060"/>
          </a:xfrm>
        </p:grpSpPr>
        <p:grpSp>
          <p:nvGrpSpPr>
            <p:cNvPr id="22" name="Группа 21"/>
            <p:cNvGrpSpPr/>
            <p:nvPr/>
          </p:nvGrpSpPr>
          <p:grpSpPr>
            <a:xfrm>
              <a:off x="1163516" y="1044582"/>
              <a:ext cx="5752256" cy="2336060"/>
              <a:chOff x="-1235650" y="1052736"/>
              <a:chExt cx="5752256" cy="2336060"/>
            </a:xfrm>
          </p:grpSpPr>
          <p:sp>
            <p:nvSpPr>
              <p:cNvPr id="27" name="Прямоугольник 26">
                <a:extLst>
                  <a:ext uri="{FF2B5EF4-FFF2-40B4-BE49-F238E27FC236}">
                    <a16:creationId xmlns:a16="http://schemas.microsoft.com/office/drawing/2014/main" id="{B487DB5D-6CB1-9506-8F96-F4391A82A40B}"/>
                  </a:ext>
                </a:extLst>
              </p:cNvPr>
              <p:cNvSpPr/>
              <p:nvPr/>
            </p:nvSpPr>
            <p:spPr>
              <a:xfrm>
                <a:off x="2788414" y="1052736"/>
                <a:ext cx="1728192"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Протокол </a:t>
                </a:r>
                <a:b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1"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закупка не состоялась</a:t>
                </a:r>
              </a:p>
            </p:txBody>
          </p:sp>
          <p:cxnSp>
            <p:nvCxnSpPr>
              <p:cNvPr id="29" name="Прямая со стрелкой 28"/>
              <p:cNvCxnSpPr>
                <a:stCxn id="31" idx="3"/>
                <a:endCxn id="27" idx="1"/>
              </p:cNvCxnSpPr>
              <p:nvPr/>
            </p:nvCxnSpPr>
            <p:spPr>
              <a:xfrm>
                <a:off x="2364750" y="1441098"/>
                <a:ext cx="423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27" idx="3"/>
                <a:endCxn id="32" idx="0"/>
              </p:cNvCxnSpPr>
              <p:nvPr/>
            </p:nvCxnSpPr>
            <p:spPr>
              <a:xfrm flipH="1" flipV="1">
                <a:off x="-479566" y="1052736"/>
                <a:ext cx="4996172" cy="388362"/>
              </a:xfrm>
              <a:prstGeom prst="bentConnector4">
                <a:avLst>
                  <a:gd name="adj1" fmla="val -4576"/>
                  <a:gd name="adj2" fmla="val 158863"/>
                </a:avLst>
              </a:prstGeom>
              <a:ln w="28575">
                <a:solidFill>
                  <a:srgbClr val="F7275E"/>
                </a:solidFill>
                <a:tailEnd type="triangle"/>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B487DB5D-6CB1-9506-8F96-F4391A82A40B}"/>
                  </a:ext>
                </a:extLst>
              </p:cNvPr>
              <p:cNvSpPr/>
              <p:nvPr/>
            </p:nvSpPr>
            <p:spPr>
              <a:xfrm>
                <a:off x="852582" y="1052736"/>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sp>
            <p:nvSpPr>
              <p:cNvPr id="32" name="Прямоугольник 31">
                <a:extLst>
                  <a:ext uri="{FF2B5EF4-FFF2-40B4-BE49-F238E27FC236}">
                    <a16:creationId xmlns:a16="http://schemas.microsoft.com/office/drawing/2014/main" id="{B487DB5D-6CB1-9506-8F96-F4391A82A40B}"/>
                  </a:ext>
                </a:extLst>
              </p:cNvPr>
              <p:cNvSpPr/>
              <p:nvPr/>
            </p:nvSpPr>
            <p:spPr>
              <a:xfrm>
                <a:off x="-1235650" y="1052736"/>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 / СПЗ</a:t>
                </a:r>
              </a:p>
            </p:txBody>
          </p:sp>
          <p:cxnSp>
            <p:nvCxnSpPr>
              <p:cNvPr id="33" name="Прямая со стрелкой 32"/>
              <p:cNvCxnSpPr>
                <a:stCxn id="32" idx="3"/>
                <a:endCxn id="31" idx="1"/>
              </p:cNvCxnSpPr>
              <p:nvPr/>
            </p:nvCxnSpPr>
            <p:spPr>
              <a:xfrm>
                <a:off x="276518" y="1441098"/>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a:extLst>
                  <a:ext uri="{FF2B5EF4-FFF2-40B4-BE49-F238E27FC236}">
                    <a16:creationId xmlns:a16="http://schemas.microsoft.com/office/drawing/2014/main" id="{B487DB5D-6CB1-9506-8F96-F4391A82A40B}"/>
                  </a:ext>
                </a:extLst>
              </p:cNvPr>
              <p:cNvSpPr/>
              <p:nvPr/>
            </p:nvSpPr>
            <p:spPr>
              <a:xfrm>
                <a:off x="921619" y="2612072"/>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Закупочная процедура</a:t>
                </a:r>
              </a:p>
            </p:txBody>
          </p:sp>
          <p:cxnSp>
            <p:nvCxnSpPr>
              <p:cNvPr id="44" name="Прямая со стрелкой 43"/>
              <p:cNvCxnSpPr>
                <a:stCxn id="32" idx="3"/>
                <a:endCxn id="43" idx="1"/>
              </p:cNvCxnSpPr>
              <p:nvPr/>
            </p:nvCxnSpPr>
            <p:spPr>
              <a:xfrm>
                <a:off x="276518" y="1441098"/>
                <a:ext cx="645101" cy="15593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3" name="Прямоугольник 22"/>
            <p:cNvSpPr/>
            <p:nvPr/>
          </p:nvSpPr>
          <p:spPr>
            <a:xfrm>
              <a:off x="3320785" y="1954207"/>
              <a:ext cx="1374094"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Требуется 10 шт.</a:t>
              </a:r>
            </a:p>
          </p:txBody>
        </p:sp>
        <p:sp>
          <p:nvSpPr>
            <p:cNvPr id="26" name="Прямоугольник 25"/>
            <p:cNvSpPr/>
            <p:nvPr/>
          </p:nvSpPr>
          <p:spPr>
            <a:xfrm>
              <a:off x="5155557" y="1954207"/>
              <a:ext cx="1215397" cy="307777"/>
            </a:xfrm>
            <a:prstGeom prst="rect">
              <a:avLst/>
            </a:prstGeom>
          </p:spPr>
          <p:txBody>
            <a:bodyPr wrap="none">
              <a:spAutoFit/>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Возврат 10 шт.</a:t>
              </a:r>
            </a:p>
          </p:txBody>
        </p:sp>
        <p:sp>
          <p:nvSpPr>
            <p:cNvPr id="37" name="Прямоугольник 36"/>
            <p:cNvSpPr/>
            <p:nvPr/>
          </p:nvSpPr>
          <p:spPr>
            <a:xfrm>
              <a:off x="1232553" y="1969240"/>
              <a:ext cx="1374094" cy="307777"/>
            </a:xfrm>
            <a:prstGeom prst="rect">
              <a:avLst/>
            </a:prstGeom>
          </p:spPr>
          <p:txBody>
            <a:bodyPr wrap="none">
              <a:spAutoFit/>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Требуется 10 шт.</a:t>
              </a:r>
            </a:p>
          </p:txBody>
        </p:sp>
      </p:grpSp>
      <p:cxnSp>
        <p:nvCxnSpPr>
          <p:cNvPr id="11" name="Прямая соединительная линия 10"/>
          <p:cNvCxnSpPr/>
          <p:nvPr/>
        </p:nvCxnSpPr>
        <p:spPr>
          <a:xfrm>
            <a:off x="2701083" y="1052736"/>
            <a:ext cx="1008112" cy="1053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2701083" y="1052736"/>
            <a:ext cx="936104" cy="1053641"/>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3"/>
          <a:stretch>
            <a:fillRect/>
          </a:stretch>
        </p:blipFill>
        <p:spPr>
          <a:xfrm>
            <a:off x="4348883" y="2515882"/>
            <a:ext cx="6840000" cy="4223153"/>
          </a:xfrm>
          <a:prstGeom prst="rect">
            <a:avLst/>
          </a:prstGeom>
        </p:spPr>
      </p:pic>
      <p:sp>
        <p:nvSpPr>
          <p:cNvPr id="19" name="Скругленный прямоугольник 18"/>
          <p:cNvSpPr/>
          <p:nvPr/>
        </p:nvSpPr>
        <p:spPr>
          <a:xfrm>
            <a:off x="6600056" y="4908894"/>
            <a:ext cx="936104"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Группа 49"/>
          <p:cNvGrpSpPr/>
          <p:nvPr/>
        </p:nvGrpSpPr>
        <p:grpSpPr>
          <a:xfrm>
            <a:off x="335360" y="3632244"/>
            <a:ext cx="3981500" cy="2884162"/>
            <a:chOff x="9048328" y="2073946"/>
            <a:chExt cx="3981500" cy="2884162"/>
          </a:xfrm>
        </p:grpSpPr>
        <p:sp>
          <p:nvSpPr>
            <p:cNvPr id="51" name="TextBox 50"/>
            <p:cNvSpPr txBox="1"/>
            <p:nvPr/>
          </p:nvSpPr>
          <p:spPr>
            <a:xfrm>
              <a:off x="9137121" y="2073946"/>
              <a:ext cx="3892707" cy="26776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Ситуация: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ED7D31">
                      <a:lumMod val="75000"/>
                    </a:srgbClr>
                  </a:solidFill>
                  <a:effectLst/>
                  <a:uLnTx/>
                  <a:uFillTx/>
                  <a:latin typeface="Arial Narrow" panose="020B0606020202030204" pitchFamily="34" charset="0"/>
                  <a:ea typeface="+mn-ea"/>
                  <a:cs typeface="Arial" panose="020B0604020202020204" pitchFamily="34" charset="0"/>
                </a:rPr>
                <a:t>По результатам закупки нет победителя.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srgbClr val="ED7D31">
                    <a:lumMod val="75000"/>
                  </a:srgbClr>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Наши действия: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Переключатель в положение</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Не состоялась</a:t>
              </a: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и описание причины.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Особенность:</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Для </a:t>
              </a:r>
              <a:r>
                <a:rPr kumimoji="0" lang="ru-RU" sz="14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госзакупок</a:t>
              </a: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возврат в СПЗ</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Для коммерческих закупок возврат в план закупок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Если потребность регистрировалась лотом, отказ от закупки. Потребуется вводит новый лот.</a:t>
              </a:r>
            </a:p>
          </p:txBody>
        </p:sp>
        <p:cxnSp>
          <p:nvCxnSpPr>
            <p:cNvPr id="52" name="Прямая соединительная линия 51"/>
            <p:cNvCxnSpPr/>
            <p:nvPr/>
          </p:nvCxnSpPr>
          <p:spPr>
            <a:xfrm>
              <a:off x="9048328" y="2150108"/>
              <a:ext cx="0" cy="2808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6943535"/>
      </p:ext>
    </p:extLst>
  </p:cSld>
  <p:clrMapOvr>
    <a:masterClrMapping/>
  </p:clrMapOvr>
  <mc:AlternateContent xmlns:mc="http://schemas.openxmlformats.org/markup-compatibility/2006" xmlns:p14="http://schemas.microsoft.com/office/powerpoint/2010/main">
    <mc:Choice Requires="p14">
      <p:transition p14:dur="10" advTm="55026"/>
    </mc:Choice>
    <mc:Fallback xmlns="">
      <p:transition advTm="55026"/>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Корректировка договора</a:t>
            </a:r>
          </a:p>
        </p:txBody>
      </p:sp>
      <p:grpSp>
        <p:nvGrpSpPr>
          <p:cNvPr id="99" name="Группа 98"/>
          <p:cNvGrpSpPr/>
          <p:nvPr/>
        </p:nvGrpSpPr>
        <p:grpSpPr>
          <a:xfrm>
            <a:off x="9048328" y="1988840"/>
            <a:ext cx="3003728" cy="4401205"/>
            <a:chOff x="9048328" y="1988840"/>
            <a:chExt cx="3003728" cy="4401205"/>
          </a:xfrm>
        </p:grpSpPr>
        <p:sp>
          <p:nvSpPr>
            <p:cNvPr id="36" name="TextBox 35"/>
            <p:cNvSpPr txBox="1"/>
            <p:nvPr/>
          </p:nvSpPr>
          <p:spPr>
            <a:xfrm>
              <a:off x="9137121" y="1988840"/>
              <a:ext cx="2914935" cy="440120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Ситуация:</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ED7D31">
                      <a:lumMod val="75000"/>
                    </a:srgbClr>
                  </a:solidFill>
                  <a:effectLst/>
                  <a:uLnTx/>
                  <a:uFillTx/>
                  <a:latin typeface="Arial Narrow" panose="020B0606020202030204" pitchFamily="34" charset="0"/>
                  <a:ea typeface="+mn-ea"/>
                  <a:cs typeface="Arial" panose="020B0604020202020204" pitchFamily="34" charset="0"/>
                </a:rPr>
                <a:t>Поставщик частично выполнил обязательства, но расторгает контракт.</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Наши действия: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Вводим корректировку на основании последней версии соглашения.</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Можем отказаться от закупки или вернуть в план потребности.</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2C90A8"/>
                  </a:solidFill>
                  <a:effectLst/>
                  <a:uLnTx/>
                  <a:uFillTx/>
                  <a:latin typeface="Arial Narrow" panose="020B0606020202030204" pitchFamily="34" charset="0"/>
                  <a:ea typeface="+mn-ea"/>
                  <a:cs typeface="Arial" panose="020B0604020202020204" pitchFamily="34" charset="0"/>
                </a:rPr>
                <a:t>Особенность:</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r>
              <a:b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b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Если потребность регистрировалась (СПЗ, Лот, Договор) то возможен только </a:t>
              </a:r>
              <a:r>
                <a:rPr kumimoji="0" lang="ru-RU" sz="1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Отказ от закупки</a:t>
              </a:r>
              <a:r>
                <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Эти документы не могут быть использованы повторно.</a:t>
              </a:r>
            </a:p>
          </p:txBody>
        </p:sp>
        <p:cxnSp>
          <p:nvCxnSpPr>
            <p:cNvPr id="37" name="Прямая соединительная линия 36"/>
            <p:cNvCxnSpPr/>
            <p:nvPr/>
          </p:nvCxnSpPr>
          <p:spPr>
            <a:xfrm>
              <a:off x="9048328" y="2088200"/>
              <a:ext cx="0" cy="4212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8" name="Прямоугольник 37">
            <a:extLst>
              <a:ext uri="{FF2B5EF4-FFF2-40B4-BE49-F238E27FC236}">
                <a16:creationId xmlns:a16="http://schemas.microsoft.com/office/drawing/2014/main" id="{B487DB5D-6CB1-9506-8F96-F4391A82A40B}"/>
              </a:ext>
            </a:extLst>
          </p:cNvPr>
          <p:cNvSpPr/>
          <p:nvPr/>
        </p:nvSpPr>
        <p:spPr>
          <a:xfrm>
            <a:off x="5447928" y="980728"/>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Заказы поставщикам</a:t>
            </a:r>
          </a:p>
        </p:txBody>
      </p:sp>
      <p:sp>
        <p:nvSpPr>
          <p:cNvPr id="39" name="Прямоугольник 38">
            <a:extLst>
              <a:ext uri="{FF2B5EF4-FFF2-40B4-BE49-F238E27FC236}">
                <a16:creationId xmlns:a16="http://schemas.microsoft.com/office/drawing/2014/main" id="{B487DB5D-6CB1-9506-8F96-F4391A82A40B}"/>
              </a:ext>
            </a:extLst>
          </p:cNvPr>
          <p:cNvSpPr/>
          <p:nvPr/>
        </p:nvSpPr>
        <p:spPr>
          <a:xfrm>
            <a:off x="3359696" y="980728"/>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Договор с графиком поставок</a:t>
            </a:r>
          </a:p>
        </p:txBody>
      </p:sp>
      <p:cxnSp>
        <p:nvCxnSpPr>
          <p:cNvPr id="40" name="Прямая со стрелкой 39"/>
          <p:cNvCxnSpPr>
            <a:stCxn id="39" idx="3"/>
            <a:endCxn id="38" idx="1"/>
          </p:cNvCxnSpPr>
          <p:nvPr/>
        </p:nvCxnSpPr>
        <p:spPr>
          <a:xfrm>
            <a:off x="4871864" y="1369090"/>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Прямоугольник 40">
            <a:extLst>
              <a:ext uri="{FF2B5EF4-FFF2-40B4-BE49-F238E27FC236}">
                <a16:creationId xmlns:a16="http://schemas.microsoft.com/office/drawing/2014/main" id="{B487DB5D-6CB1-9506-8F96-F4391A82A40B}"/>
              </a:ext>
            </a:extLst>
          </p:cNvPr>
          <p:cNvSpPr/>
          <p:nvPr/>
        </p:nvSpPr>
        <p:spPr>
          <a:xfrm>
            <a:off x="7536160" y="980728"/>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ПТУ</a:t>
            </a:r>
          </a:p>
        </p:txBody>
      </p:sp>
      <p:cxnSp>
        <p:nvCxnSpPr>
          <p:cNvPr id="42" name="Прямая со стрелкой 41"/>
          <p:cNvCxnSpPr>
            <a:stCxn id="38" idx="3"/>
            <a:endCxn id="41" idx="1"/>
          </p:cNvCxnSpPr>
          <p:nvPr/>
        </p:nvCxnSpPr>
        <p:spPr>
          <a:xfrm>
            <a:off x="6960096" y="1369090"/>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Прямоугольник 44">
            <a:extLst>
              <a:ext uri="{FF2B5EF4-FFF2-40B4-BE49-F238E27FC236}">
                <a16:creationId xmlns:a16="http://schemas.microsoft.com/office/drawing/2014/main" id="{B487DB5D-6CB1-9506-8F96-F4391A82A40B}"/>
              </a:ext>
            </a:extLst>
          </p:cNvPr>
          <p:cNvSpPr/>
          <p:nvPr/>
        </p:nvSpPr>
        <p:spPr>
          <a:xfrm>
            <a:off x="695400" y="980728"/>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План закупок</a:t>
            </a:r>
          </a:p>
        </p:txBody>
      </p:sp>
      <p:cxnSp>
        <p:nvCxnSpPr>
          <p:cNvPr id="46" name="Прямая со стрелкой 45"/>
          <p:cNvCxnSpPr>
            <a:stCxn id="45" idx="3"/>
          </p:cNvCxnSpPr>
          <p:nvPr/>
        </p:nvCxnSpPr>
        <p:spPr>
          <a:xfrm flipV="1">
            <a:off x="2207568" y="1363705"/>
            <a:ext cx="28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39" idx="1"/>
          </p:cNvCxnSpPr>
          <p:nvPr/>
        </p:nvCxnSpPr>
        <p:spPr>
          <a:xfrm>
            <a:off x="3071696" y="1363705"/>
            <a:ext cx="288000" cy="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a16="http://schemas.microsoft.com/office/drawing/2014/main" id="{B487DB5D-6CB1-9506-8F96-F4391A82A40B}"/>
              </a:ext>
            </a:extLst>
          </p:cNvPr>
          <p:cNvSpPr/>
          <p:nvPr/>
        </p:nvSpPr>
        <p:spPr>
          <a:xfrm>
            <a:off x="2495568" y="982596"/>
            <a:ext cx="576064"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t>
            </a:r>
          </a:p>
        </p:txBody>
      </p:sp>
      <p:sp>
        <p:nvSpPr>
          <p:cNvPr id="51" name="Прямоугольник 50">
            <a:extLst>
              <a:ext uri="{FF2B5EF4-FFF2-40B4-BE49-F238E27FC236}">
                <a16:creationId xmlns:a16="http://schemas.microsoft.com/office/drawing/2014/main" id="{B487DB5D-6CB1-9506-8F96-F4391A82A40B}"/>
              </a:ext>
            </a:extLst>
          </p:cNvPr>
          <p:cNvSpPr/>
          <p:nvPr/>
        </p:nvSpPr>
        <p:spPr>
          <a:xfrm>
            <a:off x="5447928" y="1932650"/>
            <a:ext cx="1512168" cy="776724"/>
          </a:xfrm>
          <a:prstGeom prst="rect">
            <a:avLst/>
          </a:prstGeom>
          <a:solidFill>
            <a:schemeClr val="accent6">
              <a:lumMod val="20000"/>
              <a:lumOff val="80000"/>
            </a:schemeClr>
          </a:solid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Корректировка</a:t>
            </a:r>
          </a:p>
        </p:txBody>
      </p:sp>
      <p:cxnSp>
        <p:nvCxnSpPr>
          <p:cNvPr id="52" name="Прямая со стрелкой 51"/>
          <p:cNvCxnSpPr>
            <a:stCxn id="39" idx="3"/>
            <a:endCxn id="51" idx="1"/>
          </p:cNvCxnSpPr>
          <p:nvPr/>
        </p:nvCxnSpPr>
        <p:spPr>
          <a:xfrm>
            <a:off x="4871864" y="1369090"/>
            <a:ext cx="576064" cy="9519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stCxn id="51" idx="3"/>
            <a:endCxn id="45" idx="1"/>
          </p:cNvCxnSpPr>
          <p:nvPr/>
        </p:nvCxnSpPr>
        <p:spPr>
          <a:xfrm flipH="1" flipV="1">
            <a:off x="695400" y="1369090"/>
            <a:ext cx="6264696" cy="951922"/>
          </a:xfrm>
          <a:prstGeom prst="bentConnector5">
            <a:avLst>
              <a:gd name="adj1" fmla="val -3649"/>
              <a:gd name="adj2" fmla="val 50000"/>
              <a:gd name="adj3" fmla="val 10364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Прямоугольник 60">
            <a:extLst>
              <a:ext uri="{FF2B5EF4-FFF2-40B4-BE49-F238E27FC236}">
                <a16:creationId xmlns:a16="http://schemas.microsoft.com/office/drawing/2014/main" id="{B487DB5D-6CB1-9506-8F96-F4391A82A40B}"/>
              </a:ext>
            </a:extLst>
          </p:cNvPr>
          <p:cNvSpPr/>
          <p:nvPr/>
        </p:nvSpPr>
        <p:spPr>
          <a:xfrm>
            <a:off x="7871211" y="1932650"/>
            <a:ext cx="864096" cy="776724"/>
          </a:xfrm>
          <a:prstGeom prst="rect">
            <a:avLst/>
          </a:prstGeom>
          <a:noFill/>
          <a:ln w="28575" cap="flat" cmpd="thickThin" algn="ctr">
            <a:solidFill>
              <a:schemeClr val="bg1"/>
            </a:solidFill>
            <a:prstDash val="solid"/>
            <a:miter lim="800000"/>
            <a:extLst>
              <a:ext uri="{C807C97D-BFC1-408E-A445-0C87EB9F89A2}">
                <ask:lineSketchStyleProps xmlns:ask="http://schemas.microsoft.com/office/drawing/2018/sketchyshapes" xmln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marL="0" marR="0" lvl="0" indent="0" algn="ctr" defTabSz="96771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Отказ от закупки</a:t>
            </a:r>
          </a:p>
        </p:txBody>
      </p:sp>
      <p:cxnSp>
        <p:nvCxnSpPr>
          <p:cNvPr id="62" name="Прямая со стрелкой 54"/>
          <p:cNvCxnSpPr>
            <a:stCxn id="51" idx="3"/>
            <a:endCxn id="61" idx="1"/>
          </p:cNvCxnSpPr>
          <p:nvPr/>
        </p:nvCxnSpPr>
        <p:spPr>
          <a:xfrm>
            <a:off x="6960096" y="2321012"/>
            <a:ext cx="9111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1171712" y="2708920"/>
            <a:ext cx="6220432" cy="3931913"/>
            <a:chOff x="1171712" y="2708920"/>
            <a:chExt cx="6220432" cy="3931913"/>
          </a:xfrm>
        </p:grpSpPr>
        <p:pic>
          <p:nvPicPr>
            <p:cNvPr id="3" name="Рисунок 2"/>
            <p:cNvPicPr>
              <a:picLocks noChangeAspect="1"/>
            </p:cNvPicPr>
            <p:nvPr/>
          </p:nvPicPr>
          <p:blipFill>
            <a:blip r:embed="rId3"/>
            <a:stretch>
              <a:fillRect/>
            </a:stretch>
          </p:blipFill>
          <p:spPr>
            <a:xfrm>
              <a:off x="1171712" y="2708920"/>
              <a:ext cx="6220432" cy="2295052"/>
            </a:xfrm>
            <a:prstGeom prst="rect">
              <a:avLst/>
            </a:prstGeom>
          </p:spPr>
        </p:pic>
        <p:pic>
          <p:nvPicPr>
            <p:cNvPr id="4" name="Рисунок 3"/>
            <p:cNvPicPr>
              <a:picLocks noChangeAspect="1"/>
            </p:cNvPicPr>
            <p:nvPr/>
          </p:nvPicPr>
          <p:blipFill>
            <a:blip r:embed="rId4"/>
            <a:stretch>
              <a:fillRect/>
            </a:stretch>
          </p:blipFill>
          <p:spPr>
            <a:xfrm>
              <a:off x="1171712" y="5137506"/>
              <a:ext cx="6220432" cy="1503327"/>
            </a:xfrm>
            <a:prstGeom prst="rect">
              <a:avLst/>
            </a:prstGeom>
          </p:spPr>
        </p:pic>
      </p:grpSp>
    </p:spTree>
    <p:extLst>
      <p:ext uri="{BB962C8B-B14F-4D97-AF65-F5344CB8AC3E}">
        <p14:creationId xmlns:p14="http://schemas.microsoft.com/office/powerpoint/2010/main" val="2065868653"/>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кругленный прямоугольник 7"/>
          <p:cNvSpPr/>
          <p:nvPr/>
        </p:nvSpPr>
        <p:spPr>
          <a:xfrm>
            <a:off x="6960096" y="4399608"/>
            <a:ext cx="4896544" cy="2405350"/>
          </a:xfrm>
          <a:prstGeom prst="roundRect">
            <a:avLst>
              <a:gd name="adj" fmla="val 62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Прямоугольник 12"/>
          <p:cNvSpPr/>
          <p:nvPr/>
        </p:nvSpPr>
        <p:spPr>
          <a:xfrm>
            <a:off x="741156" y="5364590"/>
            <a:ext cx="6048672" cy="2880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Прямоугольник 20"/>
          <p:cNvSpPr/>
          <p:nvPr/>
        </p:nvSpPr>
        <p:spPr>
          <a:xfrm>
            <a:off x="741156" y="6144882"/>
            <a:ext cx="6048672" cy="2880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Прямая соединительная линия 18"/>
          <p:cNvCxnSpPr/>
          <p:nvPr/>
        </p:nvCxnSpPr>
        <p:spPr>
          <a:xfrm>
            <a:off x="399575" y="1556792"/>
            <a:ext cx="0" cy="4752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741156" y="2244939"/>
            <a:ext cx="6048672" cy="2880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0"/>
          <p:cNvSpPr/>
          <p:nvPr/>
        </p:nvSpPr>
        <p:spPr>
          <a:xfrm>
            <a:off x="741156" y="3014755"/>
            <a:ext cx="6048672" cy="3214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1"/>
          <p:cNvSpPr/>
          <p:nvPr/>
        </p:nvSpPr>
        <p:spPr>
          <a:xfrm>
            <a:off x="741156" y="4087463"/>
            <a:ext cx="6048672" cy="7303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Заголовок 3"/>
          <p:cNvSpPr txBox="1">
            <a:spLocks/>
          </p:cNvSpPr>
          <p:nvPr/>
        </p:nvSpPr>
        <p:spPr>
          <a:xfrm>
            <a:off x="3216277" y="9192"/>
            <a:ext cx="5904060" cy="7673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Изменения относительно ред.3.2</a:t>
            </a:r>
            <a:b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ru-RU" altLang="ru-RU"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в части констант и некоторых настроек</a:t>
            </a:r>
          </a:p>
        </p:txBody>
      </p:sp>
      <p:sp>
        <p:nvSpPr>
          <p:cNvPr id="7" name="Прямоугольник 6"/>
          <p:cNvSpPr/>
          <p:nvPr/>
        </p:nvSpPr>
        <p:spPr>
          <a:xfrm>
            <a:off x="263352" y="1556792"/>
            <a:ext cx="6552728" cy="4924425"/>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Константа «Не требовать регистрации участников по открытым способам закупок» - исключена</a:t>
            </a:r>
          </a:p>
          <a:p>
            <a:pPr marL="457200" marR="0" lvl="1" indent="0" algn="l" defTabSz="914400" rtl="0" eaLnBrk="0" fontAlgn="base" latinLnBrk="0" hangingPunct="0">
              <a:lnSpc>
                <a:spcPct val="100000"/>
              </a:lnSpc>
              <a:spcBef>
                <a:spcPts val="6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Функционал перенесен в Способы закупок. </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Константа «Вести учет номенклатуры по странам» - исключена</a:t>
            </a:r>
          </a:p>
          <a:p>
            <a:pPr marL="457200" marR="0" lvl="1" indent="0" algn="l" defTabSz="914400" rtl="0" eaLnBrk="0" fontAlgn="base" latinLnBrk="0" hangingPunct="0">
              <a:lnSpc>
                <a:spcPct val="100000"/>
              </a:lnSpc>
              <a:spcBef>
                <a:spcPts val="6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Страны обязательны для учета национального режима 223-ФЗ</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Правила заполнения статей бюджета (по категории закупок, по категории в рамках функционального направления) - исключена </a:t>
            </a:r>
          </a:p>
          <a:p>
            <a:pPr marL="457200" marR="0" lvl="1" indent="0" algn="l" defTabSz="914400" rtl="0" eaLnBrk="0" fontAlgn="base" latinLnBrk="0" hangingPunct="0">
              <a:lnSpc>
                <a:spcPct val="100000"/>
              </a:lnSpc>
              <a:spcBef>
                <a:spcPts val="6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Доступ к статьям определяет настройка «Ограничивать статьи по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функциональному направлению». В рамках ФН пользователь может выбирать любую статью. </a:t>
            </a:r>
            <a:endPar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Wingdings" panose="05000000000000000000" pitchFamily="2" charset="2"/>
            </a:endParaRP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Отказались от кросс-таблиц</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Сохранили только в </a:t>
            </a:r>
            <a:r>
              <a:rPr lang="ru-RU" sz="1600" dirty="0">
                <a:solidFill>
                  <a:prstClr val="black"/>
                </a:solidFill>
                <a:latin typeface="Arial Narrow" panose="020B0606020202030204" pitchFamily="34" charset="0"/>
              </a:rPr>
              <a:t>плане закупок </a:t>
            </a: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и предложение участника.</a:t>
            </a:r>
          </a:p>
          <a:p>
            <a:pPr marL="285750" marR="0" lvl="0" indent="-285750" algn="l"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Место поставки – самостоятельная аналитика (адрес места поставки).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Можно добавлять дополнительные реквизиты, создавая свои смыслы.</a:t>
            </a:r>
          </a:p>
        </p:txBody>
      </p:sp>
      <p:pic>
        <p:nvPicPr>
          <p:cNvPr id="30" name="Рисунок 29"/>
          <p:cNvPicPr>
            <a:picLocks noChangeAspect="1"/>
          </p:cNvPicPr>
          <p:nvPr/>
        </p:nvPicPr>
        <p:blipFill>
          <a:blip r:embed="rId3"/>
          <a:stretch>
            <a:fillRect/>
          </a:stretch>
        </p:blipFill>
        <p:spPr>
          <a:xfrm>
            <a:off x="7093216" y="2504860"/>
            <a:ext cx="4619408" cy="2813261"/>
          </a:xfrm>
          <a:prstGeom prst="rect">
            <a:avLst/>
          </a:prstGeom>
          <a:effectLst>
            <a:outerShdw blurRad="254000" dist="50800" dir="5400000" algn="ctr" rotWithShape="0">
              <a:srgbClr val="000000">
                <a:alpha val="43137"/>
              </a:srgbClr>
            </a:outerShdw>
          </a:effectLst>
        </p:spPr>
      </p:pic>
      <p:sp>
        <p:nvSpPr>
          <p:cNvPr id="31" name="Овал 30"/>
          <p:cNvSpPr/>
          <p:nvPr/>
        </p:nvSpPr>
        <p:spPr>
          <a:xfrm>
            <a:off x="288222" y="1621470"/>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p:cNvSpPr/>
          <p:nvPr/>
        </p:nvSpPr>
        <p:spPr>
          <a:xfrm>
            <a:off x="288222" y="2657695"/>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Овал 33"/>
          <p:cNvSpPr/>
          <p:nvPr/>
        </p:nvSpPr>
        <p:spPr>
          <a:xfrm>
            <a:off x="288222" y="3444847"/>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Овал 34"/>
          <p:cNvSpPr/>
          <p:nvPr/>
        </p:nvSpPr>
        <p:spPr>
          <a:xfrm>
            <a:off x="288222" y="4970144"/>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Овал 35"/>
          <p:cNvSpPr/>
          <p:nvPr/>
        </p:nvSpPr>
        <p:spPr>
          <a:xfrm>
            <a:off x="288222" y="5770760"/>
            <a:ext cx="216000" cy="2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Рисунок 5"/>
          <p:cNvPicPr>
            <a:picLocks noChangeAspect="1"/>
          </p:cNvPicPr>
          <p:nvPr/>
        </p:nvPicPr>
        <p:blipFill>
          <a:blip r:embed="rId4"/>
          <a:stretch>
            <a:fillRect/>
          </a:stretch>
        </p:blipFill>
        <p:spPr>
          <a:xfrm>
            <a:off x="8832304" y="5503314"/>
            <a:ext cx="1731844" cy="1238054"/>
          </a:xfrm>
          <a:prstGeom prst="rect">
            <a:avLst/>
          </a:prstGeom>
          <a:effectLst>
            <a:outerShdw blurRad="254000" dist="50800" dir="5400000" algn="ctr" rotWithShape="0">
              <a:srgbClr val="000000">
                <a:alpha val="43137"/>
              </a:srgbClr>
            </a:outerShdw>
          </a:effectLst>
        </p:spPr>
      </p:pic>
      <p:sp>
        <p:nvSpPr>
          <p:cNvPr id="10" name="TextBox 9"/>
          <p:cNvSpPr txBox="1"/>
          <p:nvPr/>
        </p:nvSpPr>
        <p:spPr>
          <a:xfrm>
            <a:off x="7192366" y="5364278"/>
            <a:ext cx="149592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Доп.реквизиты</a:t>
            </a:r>
            <a:endParaRPr kumimoji="0" lang="ru-R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3416991615"/>
      </p:ext>
    </p:extLst>
  </p:cSld>
  <p:clrMapOvr>
    <a:masterClrMapping/>
  </p:clrMapOvr>
  <mc:AlternateContent xmlns:mc="http://schemas.openxmlformats.org/markup-compatibility/2006" xmlns:p14="http://schemas.microsoft.com/office/powerpoint/2010/main">
    <mc:Choice Requires="p14">
      <p:transition p14:dur="0" advTm="56188"/>
    </mc:Choice>
    <mc:Fallback xmlns="">
      <p:transition advTm="56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4"/>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par>
                                <p:cTn id="46" presetID="22" presetClass="entr" presetSubtype="8"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2" presetClass="entr" presetSubtype="8"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P spid="4" grpId="0" animBg="1"/>
      <p:bldP spid="11" grpId="0" animBg="1"/>
      <p:bldP spid="12" grpId="0" animBg="1"/>
      <p:bldP spid="31" grpId="0" animBg="1"/>
      <p:bldP spid="31" grpId="1" animBg="1"/>
      <p:bldP spid="33" grpId="0" animBg="1"/>
      <p:bldP spid="33" grpId="1" animBg="1"/>
      <p:bldP spid="34" grpId="0" animBg="1"/>
      <p:bldP spid="34" grpId="1" animBg="1"/>
      <p:bldP spid="35" grpId="0" animBg="1"/>
      <p:bldP spid="35" grpId="1" animBg="1"/>
      <p:bldP spid="36"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Информация</a:t>
            </a:r>
          </a:p>
        </p:txBody>
      </p:sp>
      <p:grpSp>
        <p:nvGrpSpPr>
          <p:cNvPr id="21" name="Группа 20"/>
          <p:cNvGrpSpPr/>
          <p:nvPr/>
        </p:nvGrpSpPr>
        <p:grpSpPr>
          <a:xfrm>
            <a:off x="1127448" y="1096129"/>
            <a:ext cx="9613529" cy="5386363"/>
            <a:chOff x="2049715" y="1414852"/>
            <a:chExt cx="9613529" cy="5386363"/>
          </a:xfrm>
        </p:grpSpPr>
        <p:sp>
          <p:nvSpPr>
            <p:cNvPr id="5" name="TextBox 4"/>
            <p:cNvSpPr txBox="1"/>
            <p:nvPr/>
          </p:nvSpPr>
          <p:spPr>
            <a:xfrm>
              <a:off x="2049715" y="4055848"/>
              <a:ext cx="9613529" cy="2745367"/>
            </a:xfrm>
            <a:prstGeom prst="rect">
              <a:avLst/>
            </a:prstGeom>
            <a:noFill/>
          </p:spPr>
          <p:txBody>
            <a:bodyPr wrap="none">
              <a:spAutoFit/>
            </a:bodyPr>
            <a:lstStyle/>
            <a:p>
              <a:pPr defTabSz="967710" eaLnBrk="1" fontAlgn="auto" hangingPunct="1">
                <a:spcBef>
                  <a:spcPts val="0"/>
                </a:spcBef>
                <a:spcAft>
                  <a:spcPts val="0"/>
                </a:spcAft>
                <a:defRPr/>
              </a:pPr>
              <a:r>
                <a:rPr lang="ru-RU" kern="0" dirty="0">
                  <a:solidFill>
                    <a:srgbClr val="000000"/>
                  </a:solidFill>
                </a:rPr>
                <a:t>Страница</a:t>
              </a:r>
              <a:r>
                <a:rPr lang="en-US" kern="0" dirty="0">
                  <a:solidFill>
                    <a:srgbClr val="000000"/>
                  </a:solidFill>
                </a:rPr>
                <a:t> </a:t>
              </a:r>
              <a:r>
                <a:rPr lang="ru-RU" kern="0" dirty="0">
                  <a:solidFill>
                    <a:srgbClr val="000000"/>
                  </a:solidFill>
                </a:rPr>
                <a:t>решения: </a:t>
              </a:r>
              <a:r>
                <a:rPr lang="ru-RU" sz="1905" kern="0" dirty="0">
                  <a:solidFill>
                    <a:srgbClr val="000000"/>
                  </a:solidFill>
                  <a:cs typeface="+mn-cs"/>
                </a:rPr>
                <a:t>Сайт 1С</a:t>
              </a:r>
              <a:r>
                <a:rPr lang="en-US" sz="1905" kern="0" dirty="0">
                  <a:solidFill>
                    <a:srgbClr val="000000"/>
                  </a:solidFill>
                  <a:cs typeface="+mn-cs"/>
                </a:rPr>
                <a:t>:ERP.</a:t>
              </a:r>
              <a:r>
                <a:rPr lang="ru-RU" sz="1905" kern="0" dirty="0">
                  <a:solidFill>
                    <a:srgbClr val="000000"/>
                  </a:solidFill>
                  <a:cs typeface="+mn-cs"/>
                </a:rPr>
                <a:t>Управление холдингом: </a:t>
              </a:r>
              <a:r>
                <a:rPr lang="en-US" sz="1905" kern="0" dirty="0">
                  <a:solidFill>
                    <a:srgbClr val="000000"/>
                  </a:solidFill>
                  <a:cs typeface="+mn-cs"/>
                  <a:hlinkClick r:id="rId3"/>
                </a:rPr>
                <a:t>https://v8.1c.ru/cpm-erp/</a:t>
              </a: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Презентации </a:t>
              </a:r>
              <a:r>
                <a:rPr lang="en-US" sz="1905" kern="0" dirty="0">
                  <a:solidFill>
                    <a:srgbClr val="000000"/>
                  </a:solidFill>
                  <a:cs typeface="+mn-cs"/>
                  <a:hlinkClick r:id="rId4"/>
                </a:rPr>
                <a:t>https://v8.1c.ru/cpm-erp/poleznye-materialy/presentations/</a:t>
              </a: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Видео: </a:t>
              </a:r>
              <a:r>
                <a:rPr lang="en-US" sz="1905" kern="0" dirty="0">
                  <a:solidFill>
                    <a:srgbClr val="000000"/>
                  </a:solidFill>
                  <a:cs typeface="+mn-cs"/>
                  <a:hlinkClick r:id="rId5"/>
                </a:rPr>
                <a:t>https://v8.1c.ru/cpm-erp/poleznye-materialy/video/</a:t>
              </a:r>
              <a:endParaRPr lang="ru-RU" sz="1905" kern="0" dirty="0">
                <a:solidFill>
                  <a:srgbClr val="000000"/>
                </a:solidFill>
                <a:cs typeface="+mn-cs"/>
              </a:endParaRPr>
            </a:p>
            <a:p>
              <a:pPr defTabSz="967710" eaLnBrk="1" fontAlgn="auto" hangingPunct="1">
                <a:spcBef>
                  <a:spcPts val="0"/>
                </a:spcBef>
                <a:spcAft>
                  <a:spcPts val="0"/>
                </a:spcAft>
                <a:defRPr/>
              </a:pP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Сайт 1С</a:t>
              </a:r>
              <a:r>
                <a:rPr lang="en-US" sz="1905" kern="0" dirty="0">
                  <a:solidFill>
                    <a:srgbClr val="000000"/>
                  </a:solidFill>
                  <a:cs typeface="+mn-cs"/>
                </a:rPr>
                <a:t>:</a:t>
              </a:r>
              <a:r>
                <a:rPr lang="ru-RU" sz="1905" kern="0" dirty="0">
                  <a:solidFill>
                    <a:srgbClr val="000000"/>
                  </a:solidFill>
                  <a:cs typeface="+mn-cs"/>
                </a:rPr>
                <a:t>Управление холдингом: </a:t>
              </a:r>
              <a:r>
                <a:rPr lang="en-US" sz="1905" kern="0" dirty="0">
                  <a:solidFill>
                    <a:srgbClr val="000000"/>
                  </a:solidFill>
                  <a:cs typeface="+mn-cs"/>
                  <a:hlinkClick r:id="rId6"/>
                </a:rPr>
                <a:t>https://v8.1c.ru/cpm/</a:t>
              </a: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Презентации </a:t>
              </a:r>
              <a:r>
                <a:rPr lang="en-US" sz="1905" kern="0" dirty="0">
                  <a:solidFill>
                    <a:srgbClr val="000000"/>
                  </a:solidFill>
                  <a:cs typeface="+mn-cs"/>
                  <a:hlinkClick r:id="rId7"/>
                </a:rPr>
                <a:t>https://v8.1c.ru/cpm/poleznye-materialy/presentations/</a:t>
              </a: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Видео: </a:t>
              </a:r>
              <a:r>
                <a:rPr lang="en-US" sz="1905" kern="0" dirty="0">
                  <a:solidFill>
                    <a:srgbClr val="000000"/>
                  </a:solidFill>
                  <a:cs typeface="+mn-cs"/>
                  <a:hlinkClick r:id="rId8"/>
                </a:rPr>
                <a:t>https://v8.1c.ru/cpm/poleznye-materialy/video/</a:t>
              </a:r>
              <a:r>
                <a:rPr lang="ru-RU" sz="1905" kern="0" dirty="0">
                  <a:solidFill>
                    <a:srgbClr val="000000"/>
                  </a:solidFill>
                  <a:cs typeface="+mn-cs"/>
                </a:rPr>
                <a:t> </a:t>
              </a:r>
            </a:p>
            <a:p>
              <a:pPr defTabSz="967710" eaLnBrk="1" fontAlgn="auto" hangingPunct="1">
                <a:spcBef>
                  <a:spcPts val="0"/>
                </a:spcBef>
                <a:spcAft>
                  <a:spcPts val="0"/>
                </a:spcAft>
                <a:defRPr/>
              </a:pPr>
              <a:endParaRPr lang="ru-RU" sz="1905" kern="0" dirty="0">
                <a:solidFill>
                  <a:srgbClr val="000000"/>
                </a:solidFill>
                <a:cs typeface="+mn-cs"/>
              </a:endParaRPr>
            </a:p>
            <a:p>
              <a:pPr defTabSz="967710" eaLnBrk="1" fontAlgn="auto" hangingPunct="1">
                <a:spcBef>
                  <a:spcPts val="0"/>
                </a:spcBef>
                <a:spcAft>
                  <a:spcPts val="0"/>
                </a:spcAft>
                <a:defRPr/>
              </a:pPr>
              <a:r>
                <a:rPr lang="ru-RU" sz="1905" kern="0" dirty="0">
                  <a:solidFill>
                    <a:srgbClr val="000000"/>
                  </a:solidFill>
                  <a:cs typeface="+mn-cs"/>
                </a:rPr>
                <a:t>Наиболее интересные внедрения: </a:t>
              </a:r>
              <a:r>
                <a:rPr lang="en-US" sz="1905" kern="0" dirty="0">
                  <a:solidFill>
                    <a:srgbClr val="000000"/>
                  </a:solidFill>
                  <a:cs typeface="+mn-cs"/>
                  <a:hlinkClick r:id="rId9"/>
                </a:rPr>
                <a:t>https://v8.1c.ru/cpm/istorii-uspekha/</a:t>
              </a:r>
              <a:endParaRPr lang="ru-RU" sz="1905" kern="0" dirty="0">
                <a:solidFill>
                  <a:srgbClr val="000000"/>
                </a:solidFill>
                <a:cs typeface="+mn-cs"/>
                <a:hlinkClick r:id="rId10"/>
              </a:endParaRPr>
            </a:p>
          </p:txBody>
        </p:sp>
        <p:grpSp>
          <p:nvGrpSpPr>
            <p:cNvPr id="4" name="Группа 3"/>
            <p:cNvGrpSpPr/>
            <p:nvPr/>
          </p:nvGrpSpPr>
          <p:grpSpPr>
            <a:xfrm>
              <a:off x="2049715" y="1414852"/>
              <a:ext cx="9232844" cy="1916368"/>
              <a:chOff x="2049715" y="1414852"/>
              <a:chExt cx="9232844" cy="1916368"/>
            </a:xfrm>
          </p:grpSpPr>
          <p:grpSp>
            <p:nvGrpSpPr>
              <p:cNvPr id="6" name="Группа 5"/>
              <p:cNvGrpSpPr/>
              <p:nvPr/>
            </p:nvGrpSpPr>
            <p:grpSpPr>
              <a:xfrm>
                <a:off x="2049715" y="1414852"/>
                <a:ext cx="9055181" cy="1500314"/>
                <a:chOff x="1309054" y="1635071"/>
                <a:chExt cx="8556439" cy="1417679"/>
              </a:xfrm>
            </p:grpSpPr>
            <p:grpSp>
              <p:nvGrpSpPr>
                <p:cNvPr id="7" name="Группа 6"/>
                <p:cNvGrpSpPr/>
                <p:nvPr/>
              </p:nvGrpSpPr>
              <p:grpSpPr>
                <a:xfrm>
                  <a:off x="1309054" y="2408951"/>
                  <a:ext cx="7198220" cy="643799"/>
                  <a:chOff x="1309054" y="2427178"/>
                  <a:chExt cx="7198220" cy="643799"/>
                </a:xfrm>
              </p:grpSpPr>
              <p:pic>
                <p:nvPicPr>
                  <p:cNvPr id="17" name="Picture 2" descr="https://avatars.mds.yandex.net/get-zen_doc/1350031/pub_5d12253a4e1b7300ae116679_5d1225869b710800af8997fb/scale_12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09054" y="2427178"/>
                    <a:ext cx="685237" cy="6357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76572" y="2429709"/>
                    <a:ext cx="6630702" cy="641268"/>
                  </a:xfrm>
                  <a:prstGeom prst="rect">
                    <a:avLst/>
                  </a:prstGeom>
                  <a:noFill/>
                </p:spPr>
                <p:txBody>
                  <a:bodyPr wrap="square" rtlCol="0" anchor="ctr" anchorCtr="1">
                    <a:spAutoFit/>
                  </a:bodyPr>
                  <a:lstStyle/>
                  <a:p>
                    <a:pPr defTabSz="967710" eaLnBrk="1" fontAlgn="auto" hangingPunct="1">
                      <a:spcBef>
                        <a:spcPts val="0"/>
                      </a:spcBef>
                      <a:spcAft>
                        <a:spcPts val="0"/>
                      </a:spcAft>
                      <a:defRPr/>
                    </a:pPr>
                    <a:r>
                      <a:rPr lang="ru-RU" sz="1905" kern="0" dirty="0">
                        <a:solidFill>
                          <a:srgbClr val="000000"/>
                        </a:solidFill>
                        <a:cs typeface="+mn-cs"/>
                      </a:rPr>
                      <a:t>Неофициальный канал по 1С: Управление холдингом в Телеграм </a:t>
                    </a:r>
                    <a:r>
                      <a:rPr lang="en-US" sz="1905" kern="0" dirty="0">
                        <a:solidFill>
                          <a:srgbClr val="00B0F0"/>
                        </a:solidFill>
                        <a:cs typeface="+mn-cs"/>
                        <a:hlinkClick r:id="rId12"/>
                      </a:rPr>
                      <a:t>https://t.me/CPMRussia</a:t>
                    </a:r>
                    <a:r>
                      <a:rPr lang="ru-RU" sz="1905" kern="0" dirty="0">
                        <a:cs typeface="+mn-cs"/>
                      </a:rPr>
                      <a:t>, 3.5 тыс. специалистов</a:t>
                    </a:r>
                  </a:p>
                </p:txBody>
              </p:sp>
            </p:grpSp>
            <p:grpSp>
              <p:nvGrpSpPr>
                <p:cNvPr id="8" name="Группа 7"/>
                <p:cNvGrpSpPr/>
                <p:nvPr/>
              </p:nvGrpSpPr>
              <p:grpSpPr>
                <a:xfrm>
                  <a:off x="4129107" y="1635071"/>
                  <a:ext cx="5736386" cy="641269"/>
                  <a:chOff x="4129107" y="1635071"/>
                  <a:chExt cx="5736386" cy="641269"/>
                </a:xfrm>
              </p:grpSpPr>
              <p:sp>
                <p:nvSpPr>
                  <p:cNvPr id="15" name="TextBox 14"/>
                  <p:cNvSpPr txBox="1"/>
                  <p:nvPr/>
                </p:nvSpPr>
                <p:spPr>
                  <a:xfrm>
                    <a:off x="4825805" y="1635071"/>
                    <a:ext cx="5039688" cy="641269"/>
                  </a:xfrm>
                  <a:prstGeom prst="rect">
                    <a:avLst/>
                  </a:prstGeom>
                  <a:noFill/>
                </p:spPr>
                <p:txBody>
                  <a:bodyPr wrap="square" rtlCol="0" anchor="ctr" anchorCtr="0">
                    <a:spAutoFit/>
                  </a:bodyPr>
                  <a:lstStyle/>
                  <a:p>
                    <a:pPr defTabSz="967710" eaLnBrk="1" fontAlgn="auto" hangingPunct="1">
                      <a:spcBef>
                        <a:spcPts val="0"/>
                      </a:spcBef>
                      <a:spcAft>
                        <a:spcPts val="0"/>
                      </a:spcAft>
                      <a:defRPr/>
                    </a:pPr>
                    <a:r>
                      <a:rPr lang="ru-RU" sz="1905" kern="0" dirty="0">
                        <a:solidFill>
                          <a:srgbClr val="000000"/>
                        </a:solidFill>
                        <a:cs typeface="+mn-cs"/>
                      </a:rPr>
                      <a:t>Партнерский форум </a:t>
                    </a:r>
                    <a:r>
                      <a:rPr lang="en-US" sz="1905" kern="0" dirty="0">
                        <a:solidFill>
                          <a:srgbClr val="00B0F0"/>
                        </a:solidFill>
                        <a:cs typeface="+mn-cs"/>
                        <a:hlinkClick r:id="rId13"/>
                      </a:rPr>
                      <a:t>https://partners.v8.1c.ru/forum</a:t>
                    </a:r>
                    <a:r>
                      <a:rPr lang="ru-RU" sz="1905" kern="0" dirty="0">
                        <a:solidFill>
                          <a:srgbClr val="00B0F0"/>
                        </a:solidFill>
                        <a:cs typeface="+mn-cs"/>
                      </a:rPr>
                      <a:t> </a:t>
                    </a:r>
                  </a:p>
                </p:txBody>
              </p:sp>
              <p:pic>
                <p:nvPicPr>
                  <p:cNvPr id="16" name="Picture 5" descr="http://www.fa.ru/org/chair/1c/Documents/vEFq3LuQA3U.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9107" y="1647383"/>
                    <a:ext cx="616645" cy="616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Группа 8"/>
                <p:cNvGrpSpPr/>
                <p:nvPr/>
              </p:nvGrpSpPr>
              <p:grpSpPr>
                <a:xfrm>
                  <a:off x="1309054" y="1662110"/>
                  <a:ext cx="2517552" cy="662725"/>
                  <a:chOff x="360437" y="1646816"/>
                  <a:chExt cx="2517552" cy="662725"/>
                </a:xfrm>
              </p:grpSpPr>
              <p:pic>
                <p:nvPicPr>
                  <p:cNvPr id="13" name="Picture 7" descr="https://www.clipartmax.com/png/full/237-2375961_htcs-exclusive-mail-app-arrives-in-the-play-store-android-email-ap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437" y="1646816"/>
                    <a:ext cx="664034" cy="6627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24848" y="1657543"/>
                    <a:ext cx="1853141" cy="641268"/>
                  </a:xfrm>
                  <a:prstGeom prst="rect">
                    <a:avLst/>
                  </a:prstGeom>
                  <a:noFill/>
                </p:spPr>
                <p:txBody>
                  <a:bodyPr wrap="square" rtlCol="0" anchor="ctr" anchorCtr="0">
                    <a:spAutoFit/>
                  </a:bodyPr>
                  <a:lstStyle/>
                  <a:p>
                    <a:pPr defTabSz="967710" eaLnBrk="1" fontAlgn="auto" hangingPunct="1">
                      <a:spcBef>
                        <a:spcPts val="0"/>
                      </a:spcBef>
                      <a:spcAft>
                        <a:spcPts val="0"/>
                      </a:spcAft>
                      <a:defRPr/>
                    </a:pPr>
                    <a:r>
                      <a:rPr lang="ru-RU" sz="1905" kern="0" dirty="0">
                        <a:solidFill>
                          <a:srgbClr val="000000"/>
                        </a:solidFill>
                        <a:cs typeface="+mn-cs"/>
                      </a:rPr>
                      <a:t>Поддержка 1С </a:t>
                    </a:r>
                    <a:r>
                      <a:rPr lang="en-US" sz="1905" kern="0" dirty="0">
                        <a:solidFill>
                          <a:srgbClr val="0070C0"/>
                        </a:solidFill>
                        <a:cs typeface="+mn-cs"/>
                      </a:rPr>
                      <a:t>v8@1c.ru</a:t>
                    </a:r>
                    <a:r>
                      <a:rPr lang="ru-RU" sz="1905" kern="0" dirty="0">
                        <a:solidFill>
                          <a:srgbClr val="0070C0"/>
                        </a:solidFill>
                        <a:cs typeface="+mn-cs"/>
                      </a:rPr>
                      <a:t> </a:t>
                    </a:r>
                  </a:p>
                </p:txBody>
              </p:sp>
            </p:grpSp>
          </p:grpSp>
          <p:sp>
            <p:nvSpPr>
              <p:cNvPr id="3" name="Прямоугольник 2"/>
              <p:cNvSpPr/>
              <p:nvPr/>
            </p:nvSpPr>
            <p:spPr>
              <a:xfrm>
                <a:off x="3937743" y="2931110"/>
                <a:ext cx="7344816" cy="400110"/>
              </a:xfrm>
              <a:prstGeom prst="rect">
                <a:avLst/>
              </a:prstGeom>
            </p:spPr>
            <p:txBody>
              <a:bodyPr wrap="square">
                <a:spAutoFit/>
              </a:bodyPr>
              <a:lstStyle/>
              <a:p>
                <a:pPr defTabSz="967710" eaLnBrk="1" fontAlgn="auto" hangingPunct="1">
                  <a:spcBef>
                    <a:spcPts val="0"/>
                  </a:spcBef>
                  <a:spcAft>
                    <a:spcPts val="0"/>
                  </a:spcAft>
                  <a:defRPr/>
                </a:pPr>
                <a:r>
                  <a:rPr lang="ru-RU" u="sng" kern="0" dirty="0">
                    <a:solidFill>
                      <a:srgbClr val="000000"/>
                    </a:solidFill>
                    <a:hlinkClick r:id="rId16"/>
                  </a:rPr>
                  <a:t>Канал линейки продуктов «1С:Управление холдингом»</a:t>
                </a:r>
                <a:endParaRPr lang="ru-RU" u="sng" kern="0" dirty="0">
                  <a:solidFill>
                    <a:srgbClr val="000000"/>
                  </a:solidFill>
                </a:endParaRPr>
              </a:p>
            </p:txBody>
          </p:sp>
        </p:grpSp>
      </p:grpSp>
      <p:pic>
        <p:nvPicPr>
          <p:cNvPr id="1026" name="Picture 2" descr="https://avatars.mds.yandex.net/get-entity_search/5734168/565648357/S600xU"/>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92526" y="2706390"/>
            <a:ext cx="1120200" cy="194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92526" y="3085377"/>
            <a:ext cx="804148" cy="36020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039180" y="3107007"/>
            <a:ext cx="7344816" cy="400110"/>
          </a:xfrm>
          <a:prstGeom prst="rect">
            <a:avLst/>
          </a:prstGeom>
        </p:spPr>
        <p:txBody>
          <a:bodyPr wrap="square">
            <a:spAutoFit/>
          </a:bodyPr>
          <a:lstStyle/>
          <a:p>
            <a:pPr defTabSz="967710" eaLnBrk="1" fontAlgn="auto" hangingPunct="1">
              <a:spcBef>
                <a:spcPts val="0"/>
              </a:spcBef>
              <a:spcAft>
                <a:spcPts val="0"/>
              </a:spcAft>
              <a:defRPr/>
            </a:pPr>
            <a:r>
              <a:rPr lang="en-US" u="sng" dirty="0">
                <a:hlinkClick r:id="rId19"/>
              </a:rPr>
              <a:t>https://dzen.ru/suite/fd52a772-897d-41ac-afab-8e3b1f88b9c7</a:t>
            </a:r>
            <a:endParaRPr lang="en-US" sz="1905" kern="0" dirty="0">
              <a:solidFill>
                <a:srgbClr val="000000"/>
              </a:solidFill>
            </a:endParaRPr>
          </a:p>
        </p:txBody>
      </p:sp>
    </p:spTree>
    <p:extLst>
      <p:ext uri="{BB962C8B-B14F-4D97-AF65-F5344CB8AC3E}">
        <p14:creationId xmlns:p14="http://schemas.microsoft.com/office/powerpoint/2010/main" val="2107672922"/>
      </p:ext>
    </p:extLst>
  </p:cSld>
  <p:clrMapOvr>
    <a:masterClrMapping/>
  </p:clrMapOvr>
  <mc:AlternateContent xmlns:mc="http://schemas.openxmlformats.org/markup-compatibility/2006" xmlns:p14="http://schemas.microsoft.com/office/powerpoint/2010/main">
    <mc:Choice Requires="p14">
      <p:transition spd="slow" p14:dur="2000" advTm="5983"/>
    </mc:Choice>
    <mc:Fallback xmlns="">
      <p:transition spd="slow" advTm="59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53793" y="2601081"/>
            <a:ext cx="9084475" cy="1655838"/>
          </a:xfrm>
          <a:prstGeom prst="rect">
            <a:avLst/>
          </a:prstGeom>
          <a:noFill/>
        </p:spPr>
        <p:txBody>
          <a:bodyPr wrap="none" rtlCol="0">
            <a:spAutoFit/>
          </a:bodyPr>
          <a:lstStyle/>
          <a:p>
            <a:pPr algn="ctr"/>
            <a:r>
              <a:rPr lang="ru-RU" altLang="ru-RU" sz="5080" dirty="0" smtClean="0"/>
              <a:t>Процесс работы</a:t>
            </a:r>
            <a:br>
              <a:rPr lang="ru-RU" altLang="ru-RU" sz="5080" dirty="0" smtClean="0"/>
            </a:br>
            <a:r>
              <a:rPr lang="ru-RU" altLang="ru-RU" sz="5080" dirty="0" smtClean="0"/>
              <a:t>с </a:t>
            </a:r>
            <a:r>
              <a:rPr lang="ru-RU" altLang="ru-RU" sz="5080" dirty="0"/>
              <a:t>в</a:t>
            </a:r>
            <a:r>
              <a:rPr lang="ru-RU" altLang="ru-RU" sz="5080" dirty="0" smtClean="0"/>
              <a:t>неплановой потребностью</a:t>
            </a:r>
            <a:endParaRPr lang="ru-RU" sz="5080" dirty="0"/>
          </a:p>
        </p:txBody>
      </p:sp>
    </p:spTree>
    <p:extLst>
      <p:ext uri="{BB962C8B-B14F-4D97-AF65-F5344CB8AC3E}">
        <p14:creationId xmlns:p14="http://schemas.microsoft.com/office/powerpoint/2010/main" val="2481007004"/>
      </p:ext>
    </p:extLst>
  </p:cSld>
  <p:clrMapOvr>
    <a:masterClrMapping/>
  </p:clrMapOvr>
  <p:transition spd="slow" advTm="3924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 name="Группа 99"/>
          <p:cNvGrpSpPr/>
          <p:nvPr/>
        </p:nvGrpSpPr>
        <p:grpSpPr>
          <a:xfrm>
            <a:off x="922040" y="6474487"/>
            <a:ext cx="4716729" cy="302400"/>
            <a:chOff x="871256" y="6117831"/>
            <a:chExt cx="4456940" cy="285744"/>
          </a:xfrm>
        </p:grpSpPr>
        <p:grpSp>
          <p:nvGrpSpPr>
            <p:cNvPr id="98" name="Группа 97"/>
            <p:cNvGrpSpPr/>
            <p:nvPr/>
          </p:nvGrpSpPr>
          <p:grpSpPr>
            <a:xfrm>
              <a:off x="1069895" y="6140859"/>
              <a:ext cx="4258301" cy="248520"/>
              <a:chOff x="1069895" y="6140859"/>
              <a:chExt cx="4258301" cy="248520"/>
            </a:xfrm>
          </p:grpSpPr>
          <p:sp>
            <p:nvSpPr>
              <p:cNvPr id="115" name="TextBox 114">
                <a:extLst>
                  <a:ext uri="{FF2B5EF4-FFF2-40B4-BE49-F238E27FC236}">
                    <a16:creationId xmlns:a16="http://schemas.microsoft.com/office/drawing/2014/main" id="{D57E6255-1C9B-C45F-A274-3F258CFBCC17}"/>
                  </a:ext>
                </a:extLst>
              </p:cNvPr>
              <p:cNvSpPr txBox="1"/>
              <p:nvPr/>
            </p:nvSpPr>
            <p:spPr>
              <a:xfrm>
                <a:off x="1069895" y="6140859"/>
                <a:ext cx="1017942"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Вход в процесс</a:t>
                </a:r>
              </a:p>
            </p:txBody>
          </p:sp>
          <p:pic>
            <p:nvPicPr>
              <p:cNvPr id="116"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51" y="6141715"/>
                <a:ext cx="199386" cy="23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TextBox 116">
                <a:extLst>
                  <a:ext uri="{FF2B5EF4-FFF2-40B4-BE49-F238E27FC236}">
                    <a16:creationId xmlns:a16="http://schemas.microsoft.com/office/drawing/2014/main" id="{3F86BEFB-CD63-99AB-2023-C5F4E15D1760}"/>
                  </a:ext>
                </a:extLst>
              </p:cNvPr>
              <p:cNvSpPr txBox="1"/>
              <p:nvPr/>
            </p:nvSpPr>
            <p:spPr>
              <a:xfrm>
                <a:off x="2286476" y="6148298"/>
                <a:ext cx="1360619"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Подбор </a:t>
                </a:r>
                <a:r>
                  <a:rPr lang="ru-RU" sz="1058" kern="0" dirty="0">
                    <a:solidFill>
                      <a:prstClr val="black"/>
                    </a:solidFill>
                    <a:latin typeface="Calibri Light" panose="020F0302020204030204"/>
                  </a:rPr>
                  <a:t>потребности</a:t>
                </a:r>
                <a:endParaRPr lang="ru-RU" sz="1058" kern="0" dirty="0">
                  <a:solidFill>
                    <a:prstClr val="black"/>
                  </a:solidFill>
                  <a:latin typeface="Calibri Light" panose="020F0302020204030204"/>
                </a:endParaRPr>
              </a:p>
            </p:txBody>
          </p:sp>
          <p:sp>
            <p:nvSpPr>
              <p:cNvPr id="232" name="TextBox 231">
                <a:extLst>
                  <a:ext uri="{FF2B5EF4-FFF2-40B4-BE49-F238E27FC236}">
                    <a16:creationId xmlns:a16="http://schemas.microsoft.com/office/drawing/2014/main" id="{3F86BEFB-CD63-99AB-2023-C5F4E15D1760}"/>
                  </a:ext>
                </a:extLst>
              </p:cNvPr>
              <p:cNvSpPr txBox="1"/>
              <p:nvPr/>
            </p:nvSpPr>
            <p:spPr>
              <a:xfrm>
                <a:off x="4115033" y="6140859"/>
                <a:ext cx="421075"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БДР</a:t>
                </a:r>
                <a:endParaRPr lang="ru-RU" sz="1058" kern="0" dirty="0">
                  <a:solidFill>
                    <a:prstClr val="black"/>
                  </a:solidFill>
                  <a:latin typeface="Calibri Light" panose="020F0302020204030204"/>
                </a:endParaRPr>
              </a:p>
            </p:txBody>
          </p:sp>
          <p:sp>
            <p:nvSpPr>
              <p:cNvPr id="233" name="TextBox 232">
                <a:extLst>
                  <a:ext uri="{FF2B5EF4-FFF2-40B4-BE49-F238E27FC236}">
                    <a16:creationId xmlns:a16="http://schemas.microsoft.com/office/drawing/2014/main" id="{3F86BEFB-CD63-99AB-2023-C5F4E15D1760}"/>
                  </a:ext>
                </a:extLst>
              </p:cNvPr>
              <p:cNvSpPr txBox="1"/>
              <p:nvPr/>
            </p:nvSpPr>
            <p:spPr>
              <a:xfrm>
                <a:off x="4824384" y="6140859"/>
                <a:ext cx="503812" cy="241081"/>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БДДС</a:t>
                </a:r>
                <a:endParaRPr lang="ru-RU" sz="1058" kern="0" dirty="0">
                  <a:solidFill>
                    <a:prstClr val="black"/>
                  </a:solidFill>
                  <a:latin typeface="Calibri Light" panose="020F0302020204030204"/>
                </a:endParaRPr>
              </a:p>
            </p:txBody>
          </p:sp>
        </p:grpSp>
        <p:sp>
          <p:nvSpPr>
            <p:cNvPr id="208" name="Стрелка вправо 207"/>
            <p:cNvSpPr/>
            <p:nvPr/>
          </p:nvSpPr>
          <p:spPr>
            <a:xfrm>
              <a:off x="871256" y="6117831"/>
              <a:ext cx="223470" cy="285744"/>
            </a:xfrm>
            <a:prstGeom prst="rightArrow">
              <a:avLst/>
            </a:prstGeom>
            <a:solidFill>
              <a:srgbClr val="FFB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grpSp>
      <p:grpSp>
        <p:nvGrpSpPr>
          <p:cNvPr id="101" name="Группа 100"/>
          <p:cNvGrpSpPr/>
          <p:nvPr/>
        </p:nvGrpSpPr>
        <p:grpSpPr>
          <a:xfrm>
            <a:off x="4123344" y="6528145"/>
            <a:ext cx="982246" cy="180000"/>
            <a:chOff x="1520755" y="926622"/>
            <a:chExt cx="889783" cy="548122"/>
          </a:xfrm>
        </p:grpSpPr>
        <p:sp>
          <p:nvSpPr>
            <p:cNvPr id="209" name="Овал 208">
              <a:extLst>
                <a:ext uri="{FF2B5EF4-FFF2-40B4-BE49-F238E27FC236}">
                  <a16:creationId xmlns:a16="http://schemas.microsoft.com/office/drawing/2014/main" id="{9AE457F7-EE32-F9FC-C2D2-8217DD224F06}"/>
                </a:ext>
              </a:extLst>
            </p:cNvPr>
            <p:cNvSpPr/>
            <p:nvPr/>
          </p:nvSpPr>
          <p:spPr bwMode="auto">
            <a:xfrm>
              <a:off x="1520755" y="926622"/>
              <a:ext cx="180000" cy="541624"/>
            </a:xfrm>
            <a:prstGeom prst="ellipse">
              <a:avLst/>
            </a:prstGeom>
            <a:solidFill>
              <a:schemeClr val="accent5">
                <a:alpha val="75000"/>
              </a:schemeClr>
            </a:solidFill>
            <a:ln>
              <a:noFill/>
            </a:ln>
            <a:effectLst/>
          </p:spPr>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cs typeface="+mn-cs"/>
              </a:endParaRPr>
            </a:p>
          </p:txBody>
        </p:sp>
        <p:sp>
          <p:nvSpPr>
            <p:cNvPr id="210" name="Овал 209">
              <a:extLst>
                <a:ext uri="{FF2B5EF4-FFF2-40B4-BE49-F238E27FC236}">
                  <a16:creationId xmlns:a16="http://schemas.microsoft.com/office/drawing/2014/main" id="{9AE457F7-EE32-F9FC-C2D2-8217DD224F06}"/>
                </a:ext>
              </a:extLst>
            </p:cNvPr>
            <p:cNvSpPr/>
            <p:nvPr/>
          </p:nvSpPr>
          <p:spPr bwMode="auto">
            <a:xfrm>
              <a:off x="2246902" y="933120"/>
              <a:ext cx="163636" cy="541624"/>
            </a:xfrm>
            <a:prstGeom prst="ellipse">
              <a:avLst/>
            </a:prstGeom>
            <a:solidFill>
              <a:srgbClr val="FC6E51">
                <a:alpha val="75000"/>
              </a:srgbClr>
            </a:solidFill>
            <a:ln>
              <a:noFill/>
            </a:ln>
            <a:effectLst/>
          </p:spPr>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cs typeface="+mn-cs"/>
              </a:endParaRPr>
            </a:p>
          </p:txBody>
        </p:sp>
      </p:grpSp>
      <p:sp>
        <p:nvSpPr>
          <p:cNvPr id="26" name="Прямоугольник 25">
            <a:extLst>
              <a:ext uri="{FF2B5EF4-FFF2-40B4-BE49-F238E27FC236}">
                <a16:creationId xmlns:a16="http://schemas.microsoft.com/office/drawing/2014/main" id="{74CE0EBF-49C5-6D74-43DA-C9F3BBE7BEFC}"/>
              </a:ext>
            </a:extLst>
          </p:cNvPr>
          <p:cNvSpPr/>
          <p:nvPr/>
        </p:nvSpPr>
        <p:spPr>
          <a:xfrm>
            <a:off x="729722" y="923646"/>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Заявки на обеспечение</a:t>
            </a:r>
            <a:endParaRPr lang="ru-RU" sz="1270" kern="0" dirty="0">
              <a:solidFill>
                <a:prstClr val="white"/>
              </a:solidFill>
              <a:latin typeface="Calibri" panose="020F0502020204030204"/>
            </a:endParaRPr>
          </a:p>
        </p:txBody>
      </p:sp>
      <p:sp>
        <p:nvSpPr>
          <p:cNvPr id="99" name="Стрелка вправо 98"/>
          <p:cNvSpPr/>
          <p:nvPr/>
        </p:nvSpPr>
        <p:spPr>
          <a:xfrm>
            <a:off x="609223" y="1006104"/>
            <a:ext cx="236496" cy="3024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sp>
        <p:nvSpPr>
          <p:cNvPr id="74" name="Прямоугольник 73">
            <a:extLst>
              <a:ext uri="{FF2B5EF4-FFF2-40B4-BE49-F238E27FC236}">
                <a16:creationId xmlns:a16="http://schemas.microsoft.com/office/drawing/2014/main" id="{74CE0EBF-49C5-6D74-43DA-C9F3BBE7BEFC}"/>
              </a:ext>
            </a:extLst>
          </p:cNvPr>
          <p:cNvSpPr/>
          <p:nvPr/>
        </p:nvSpPr>
        <p:spPr>
          <a:xfrm>
            <a:off x="2711840" y="923646"/>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164" kern="0" dirty="0">
                <a:solidFill>
                  <a:prstClr val="white"/>
                </a:solidFill>
                <a:latin typeface="Calibri" panose="020F0502020204030204"/>
              </a:rPr>
              <a:t>Заказы на внутреннее потребление</a:t>
            </a:r>
            <a:endParaRPr lang="ru-RU" sz="1164" kern="0" dirty="0">
              <a:solidFill>
                <a:prstClr val="white"/>
              </a:solidFill>
              <a:latin typeface="Calibri" panose="020F0502020204030204"/>
            </a:endParaRPr>
          </a:p>
        </p:txBody>
      </p:sp>
      <p:sp>
        <p:nvSpPr>
          <p:cNvPr id="75" name="Прямоугольник 74">
            <a:extLst>
              <a:ext uri="{FF2B5EF4-FFF2-40B4-BE49-F238E27FC236}">
                <a16:creationId xmlns:a16="http://schemas.microsoft.com/office/drawing/2014/main" id="{74CE0EBF-49C5-6D74-43DA-C9F3BBE7BEFC}"/>
              </a:ext>
            </a:extLst>
          </p:cNvPr>
          <p:cNvSpPr/>
          <p:nvPr/>
        </p:nvSpPr>
        <p:spPr>
          <a:xfrm>
            <a:off x="2685562" y="1554794"/>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Внутреннее потребление</a:t>
            </a:r>
            <a:endParaRPr lang="ru-RU" sz="1270" kern="0" dirty="0">
              <a:solidFill>
                <a:prstClr val="white"/>
              </a:solidFill>
              <a:latin typeface="Calibri" panose="020F0502020204030204"/>
            </a:endParaRPr>
          </a:p>
        </p:txBody>
      </p:sp>
      <p:sp>
        <p:nvSpPr>
          <p:cNvPr id="76" name="Прямоугольник 75">
            <a:extLst>
              <a:ext uri="{FF2B5EF4-FFF2-40B4-BE49-F238E27FC236}">
                <a16:creationId xmlns:a16="http://schemas.microsoft.com/office/drawing/2014/main" id="{74CE0EBF-49C5-6D74-43DA-C9F3BBE7BEFC}"/>
              </a:ext>
            </a:extLst>
          </p:cNvPr>
          <p:cNvSpPr/>
          <p:nvPr/>
        </p:nvSpPr>
        <p:spPr>
          <a:xfrm>
            <a:off x="2685562" y="2145219"/>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Заказы на перемещение</a:t>
            </a:r>
            <a:endParaRPr lang="ru-RU" sz="1270" kern="0" dirty="0">
              <a:solidFill>
                <a:prstClr val="white"/>
              </a:solidFill>
              <a:latin typeface="Calibri" panose="020F0502020204030204"/>
            </a:endParaRPr>
          </a:p>
        </p:txBody>
      </p:sp>
      <p:cxnSp>
        <p:nvCxnSpPr>
          <p:cNvPr id="77" name="Прямая со стрелкой 76">
            <a:extLst>
              <a:ext uri="{FF2B5EF4-FFF2-40B4-BE49-F238E27FC236}">
                <a16:creationId xmlns:a16="http://schemas.microsoft.com/office/drawing/2014/main" id="{5FAEE7EC-6B99-02EF-A779-A096074F8535}"/>
              </a:ext>
            </a:extLst>
          </p:cNvPr>
          <p:cNvCxnSpPr>
            <a:stCxn id="26" idx="3"/>
            <a:endCxn id="74" idx="1"/>
          </p:cNvCxnSpPr>
          <p:nvPr/>
        </p:nvCxnSpPr>
        <p:spPr>
          <a:xfrm>
            <a:off x="1938004" y="1165571"/>
            <a:ext cx="773836" cy="0"/>
          </a:xfrm>
          <a:prstGeom prst="straightConnector1">
            <a:avLst/>
          </a:prstGeom>
          <a:noFill/>
          <a:ln w="6350" cap="flat" cmpd="sng" algn="ctr">
            <a:solidFill>
              <a:srgbClr val="5B9BD5"/>
            </a:solidFill>
            <a:prstDash val="solid"/>
            <a:miter lim="800000"/>
            <a:tailEnd type="triangle"/>
          </a:ln>
          <a:effectLst/>
        </p:spPr>
      </p:cxnSp>
      <p:cxnSp>
        <p:nvCxnSpPr>
          <p:cNvPr id="80" name="Прямая со стрелкой 76">
            <a:extLst>
              <a:ext uri="{FF2B5EF4-FFF2-40B4-BE49-F238E27FC236}">
                <a16:creationId xmlns:a16="http://schemas.microsoft.com/office/drawing/2014/main" id="{5FAEE7EC-6B99-02EF-A779-A096074F8535}"/>
              </a:ext>
            </a:extLst>
          </p:cNvPr>
          <p:cNvCxnSpPr>
            <a:stCxn id="26" idx="3"/>
            <a:endCxn id="75" idx="1"/>
          </p:cNvCxnSpPr>
          <p:nvPr/>
        </p:nvCxnSpPr>
        <p:spPr>
          <a:xfrm>
            <a:off x="1938004" y="1165571"/>
            <a:ext cx="747558" cy="631148"/>
          </a:xfrm>
          <a:prstGeom prst="bentConnector3">
            <a:avLst>
              <a:gd name="adj1" fmla="val 50000"/>
            </a:avLst>
          </a:prstGeom>
          <a:noFill/>
          <a:ln w="6350" cap="flat" cmpd="sng" algn="ctr">
            <a:solidFill>
              <a:srgbClr val="5B9BD5"/>
            </a:solidFill>
            <a:prstDash val="solid"/>
            <a:miter lim="800000"/>
            <a:tailEnd type="triangle"/>
          </a:ln>
          <a:effectLst/>
        </p:spPr>
      </p:cxnSp>
      <p:cxnSp>
        <p:nvCxnSpPr>
          <p:cNvPr id="83" name="Прямая со стрелкой 76">
            <a:extLst>
              <a:ext uri="{FF2B5EF4-FFF2-40B4-BE49-F238E27FC236}">
                <a16:creationId xmlns:a16="http://schemas.microsoft.com/office/drawing/2014/main" id="{5FAEE7EC-6B99-02EF-A779-A096074F8535}"/>
              </a:ext>
            </a:extLst>
          </p:cNvPr>
          <p:cNvCxnSpPr>
            <a:stCxn id="26" idx="3"/>
            <a:endCxn id="76" idx="1"/>
          </p:cNvCxnSpPr>
          <p:nvPr/>
        </p:nvCxnSpPr>
        <p:spPr>
          <a:xfrm>
            <a:off x="1938004" y="1165571"/>
            <a:ext cx="747558" cy="1221573"/>
          </a:xfrm>
          <a:prstGeom prst="bentConnector3">
            <a:avLst>
              <a:gd name="adj1" fmla="val 50000"/>
            </a:avLst>
          </a:prstGeom>
          <a:noFill/>
          <a:ln w="6350" cap="flat" cmpd="sng" algn="ctr">
            <a:solidFill>
              <a:srgbClr val="5B9BD5"/>
            </a:solidFill>
            <a:prstDash val="solid"/>
            <a:miter lim="800000"/>
            <a:tailEnd type="triangle"/>
          </a:ln>
          <a:effectLst/>
        </p:spPr>
      </p:cxnSp>
      <p:sp>
        <p:nvSpPr>
          <p:cNvPr id="87" name="Прямоугольник 86">
            <a:extLst>
              <a:ext uri="{FF2B5EF4-FFF2-40B4-BE49-F238E27FC236}">
                <a16:creationId xmlns:a16="http://schemas.microsoft.com/office/drawing/2014/main" id="{74CE0EBF-49C5-6D74-43DA-C9F3BBE7BEFC}"/>
              </a:ext>
            </a:extLst>
          </p:cNvPr>
          <p:cNvSpPr/>
          <p:nvPr/>
        </p:nvSpPr>
        <p:spPr>
          <a:xfrm>
            <a:off x="2665772" y="2765719"/>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Перемещение товаров</a:t>
            </a:r>
            <a:endParaRPr lang="ru-RU" sz="1270" kern="0" dirty="0">
              <a:solidFill>
                <a:prstClr val="white"/>
              </a:solidFill>
              <a:latin typeface="Calibri" panose="020F0502020204030204"/>
            </a:endParaRPr>
          </a:p>
        </p:txBody>
      </p:sp>
      <p:cxnSp>
        <p:nvCxnSpPr>
          <p:cNvPr id="88" name="Прямая со стрелкой 76">
            <a:extLst>
              <a:ext uri="{FF2B5EF4-FFF2-40B4-BE49-F238E27FC236}">
                <a16:creationId xmlns:a16="http://schemas.microsoft.com/office/drawing/2014/main" id="{5FAEE7EC-6B99-02EF-A779-A096074F8535}"/>
              </a:ext>
            </a:extLst>
          </p:cNvPr>
          <p:cNvCxnSpPr>
            <a:stCxn id="26" idx="3"/>
            <a:endCxn id="87" idx="1"/>
          </p:cNvCxnSpPr>
          <p:nvPr/>
        </p:nvCxnSpPr>
        <p:spPr>
          <a:xfrm>
            <a:off x="1938004" y="1165571"/>
            <a:ext cx="727768" cy="1842073"/>
          </a:xfrm>
          <a:prstGeom prst="bentConnector3">
            <a:avLst>
              <a:gd name="adj1" fmla="val 50000"/>
            </a:avLst>
          </a:prstGeom>
          <a:noFill/>
          <a:ln w="6350" cap="flat" cmpd="sng" algn="ctr">
            <a:solidFill>
              <a:srgbClr val="5B9BD5"/>
            </a:solidFill>
            <a:prstDash val="solid"/>
            <a:miter lim="800000"/>
            <a:tailEnd type="triangle"/>
          </a:ln>
          <a:effectLst/>
        </p:spPr>
      </p:cxnSp>
      <p:sp>
        <p:nvSpPr>
          <p:cNvPr id="91" name="Прямоугольник 90">
            <a:extLst>
              <a:ext uri="{FF2B5EF4-FFF2-40B4-BE49-F238E27FC236}">
                <a16:creationId xmlns:a16="http://schemas.microsoft.com/office/drawing/2014/main" id="{74CE0EBF-49C5-6D74-43DA-C9F3BBE7BEFC}"/>
              </a:ext>
            </a:extLst>
          </p:cNvPr>
          <p:cNvSpPr/>
          <p:nvPr/>
        </p:nvSpPr>
        <p:spPr>
          <a:xfrm>
            <a:off x="2663521" y="3376873"/>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Заказы на производство</a:t>
            </a:r>
            <a:endParaRPr lang="ru-RU" sz="1270" kern="0" dirty="0">
              <a:solidFill>
                <a:prstClr val="white"/>
              </a:solidFill>
              <a:latin typeface="Calibri" panose="020F0502020204030204"/>
            </a:endParaRPr>
          </a:p>
        </p:txBody>
      </p:sp>
      <p:cxnSp>
        <p:nvCxnSpPr>
          <p:cNvPr id="92" name="Прямая со стрелкой 76">
            <a:extLst>
              <a:ext uri="{FF2B5EF4-FFF2-40B4-BE49-F238E27FC236}">
                <a16:creationId xmlns:a16="http://schemas.microsoft.com/office/drawing/2014/main" id="{5FAEE7EC-6B99-02EF-A779-A096074F8535}"/>
              </a:ext>
            </a:extLst>
          </p:cNvPr>
          <p:cNvCxnSpPr>
            <a:stCxn id="26" idx="3"/>
            <a:endCxn id="91" idx="1"/>
          </p:cNvCxnSpPr>
          <p:nvPr/>
        </p:nvCxnSpPr>
        <p:spPr>
          <a:xfrm>
            <a:off x="1938004" y="1165571"/>
            <a:ext cx="725517" cy="2453227"/>
          </a:xfrm>
          <a:prstGeom prst="bentConnector3">
            <a:avLst>
              <a:gd name="adj1" fmla="val 50000"/>
            </a:avLst>
          </a:prstGeom>
          <a:noFill/>
          <a:ln w="6350" cap="flat" cmpd="sng" algn="ctr">
            <a:solidFill>
              <a:srgbClr val="5B9BD5"/>
            </a:solidFill>
            <a:prstDash val="solid"/>
            <a:miter lim="800000"/>
            <a:tailEnd type="triangle"/>
          </a:ln>
          <a:effectLst/>
        </p:spPr>
      </p:cxnSp>
      <p:sp>
        <p:nvSpPr>
          <p:cNvPr id="95" name="Прямоугольник 94">
            <a:extLst>
              <a:ext uri="{FF2B5EF4-FFF2-40B4-BE49-F238E27FC236}">
                <a16:creationId xmlns:a16="http://schemas.microsoft.com/office/drawing/2014/main" id="{74CE0EBF-49C5-6D74-43DA-C9F3BBE7BEFC}"/>
              </a:ext>
            </a:extLst>
          </p:cNvPr>
          <p:cNvSpPr/>
          <p:nvPr/>
        </p:nvSpPr>
        <p:spPr>
          <a:xfrm>
            <a:off x="1899895" y="4004636"/>
            <a:ext cx="877149"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Заказы клиентов</a:t>
            </a:r>
            <a:endParaRPr lang="ru-RU" sz="1270" kern="0" dirty="0">
              <a:solidFill>
                <a:prstClr val="white"/>
              </a:solidFill>
              <a:latin typeface="Calibri" panose="020F0502020204030204"/>
            </a:endParaRPr>
          </a:p>
        </p:txBody>
      </p:sp>
      <p:sp>
        <p:nvSpPr>
          <p:cNvPr id="96" name="Прямоугольник 95">
            <a:extLst>
              <a:ext uri="{FF2B5EF4-FFF2-40B4-BE49-F238E27FC236}">
                <a16:creationId xmlns:a16="http://schemas.microsoft.com/office/drawing/2014/main" id="{74CE0EBF-49C5-6D74-43DA-C9F3BBE7BEFC}"/>
              </a:ext>
            </a:extLst>
          </p:cNvPr>
          <p:cNvSpPr/>
          <p:nvPr/>
        </p:nvSpPr>
        <p:spPr>
          <a:xfrm>
            <a:off x="1875399" y="4740071"/>
            <a:ext cx="901644"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Заказы на сборку</a:t>
            </a:r>
            <a:endParaRPr lang="ru-RU" sz="1270" kern="0" dirty="0">
              <a:solidFill>
                <a:prstClr val="white"/>
              </a:solidFill>
              <a:latin typeface="Calibri" panose="020F0502020204030204"/>
            </a:endParaRPr>
          </a:p>
        </p:txBody>
      </p:sp>
      <p:sp>
        <p:nvSpPr>
          <p:cNvPr id="97" name="Прямоугольник 96">
            <a:extLst>
              <a:ext uri="{FF2B5EF4-FFF2-40B4-BE49-F238E27FC236}">
                <a16:creationId xmlns:a16="http://schemas.microsoft.com/office/drawing/2014/main" id="{74CE0EBF-49C5-6D74-43DA-C9F3BBE7BEFC}"/>
              </a:ext>
            </a:extLst>
          </p:cNvPr>
          <p:cNvSpPr/>
          <p:nvPr/>
        </p:nvSpPr>
        <p:spPr>
          <a:xfrm>
            <a:off x="2956643" y="4356399"/>
            <a:ext cx="917459"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Заказы на ремонт</a:t>
            </a:r>
            <a:endParaRPr lang="ru-RU" sz="1270" kern="0" dirty="0">
              <a:solidFill>
                <a:prstClr val="white"/>
              </a:solidFill>
              <a:latin typeface="Calibri" panose="020F0502020204030204"/>
            </a:endParaRPr>
          </a:p>
        </p:txBody>
      </p:sp>
      <p:sp>
        <p:nvSpPr>
          <p:cNvPr id="103" name="Прямоугольник 102">
            <a:extLst>
              <a:ext uri="{FF2B5EF4-FFF2-40B4-BE49-F238E27FC236}">
                <a16:creationId xmlns:a16="http://schemas.microsoft.com/office/drawing/2014/main" id="{74CE0EBF-49C5-6D74-43DA-C9F3BBE7BEFC}"/>
              </a:ext>
            </a:extLst>
          </p:cNvPr>
          <p:cNvSpPr/>
          <p:nvPr/>
        </p:nvSpPr>
        <p:spPr>
          <a:xfrm>
            <a:off x="4184404" y="923646"/>
            <a:ext cx="1208282" cy="430027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b="1" kern="0" dirty="0">
                <a:solidFill>
                  <a:srgbClr val="C00000"/>
                </a:solidFill>
                <a:latin typeface="Calibri" panose="020F0502020204030204"/>
              </a:rPr>
              <a:t>КОНТУР</a:t>
            </a:r>
            <a:br>
              <a:rPr lang="ru-RU" sz="1270" b="1" kern="0" dirty="0">
                <a:solidFill>
                  <a:srgbClr val="C00000"/>
                </a:solidFill>
                <a:latin typeface="Calibri" panose="020F0502020204030204"/>
              </a:rPr>
            </a:br>
            <a:r>
              <a:rPr lang="ru-RU" sz="1270" b="1" kern="0" dirty="0">
                <a:solidFill>
                  <a:srgbClr val="C00000"/>
                </a:solidFill>
                <a:latin typeface="Calibri" panose="020F0502020204030204"/>
              </a:rPr>
              <a:t>ОБЕСПЕЧЕНИЯ</a:t>
            </a:r>
            <a:r>
              <a:rPr lang="ru-RU" sz="1270" kern="0" dirty="0">
                <a:solidFill>
                  <a:srgbClr val="C00000"/>
                </a:solidFill>
                <a:latin typeface="Calibri" panose="020F0502020204030204"/>
              </a:rPr>
              <a:t/>
            </a:r>
            <a:br>
              <a:rPr lang="ru-RU" sz="1270" kern="0" dirty="0">
                <a:solidFill>
                  <a:srgbClr val="C00000"/>
                </a:solidFill>
                <a:latin typeface="Calibri" panose="020F0502020204030204"/>
              </a:rPr>
            </a:br>
            <a:r>
              <a:rPr lang="ru-RU" sz="1270" kern="0" dirty="0">
                <a:solidFill>
                  <a:prstClr val="white"/>
                </a:solidFill>
                <a:latin typeface="Calibri" panose="020F0502020204030204"/>
              </a:rPr>
              <a:t/>
            </a:r>
            <a:br>
              <a:rPr lang="ru-RU" sz="1270" kern="0" dirty="0">
                <a:solidFill>
                  <a:prstClr val="white"/>
                </a:solidFill>
                <a:latin typeface="Calibri" panose="020F0502020204030204"/>
              </a:rPr>
            </a:br>
            <a:r>
              <a:rPr lang="ru-RU" sz="1270" kern="0" dirty="0">
                <a:solidFill>
                  <a:prstClr val="white"/>
                </a:solidFill>
                <a:latin typeface="Calibri" panose="020F0502020204030204"/>
              </a:rPr>
              <a:t>Схемы обеспечения</a:t>
            </a:r>
            <a:br>
              <a:rPr lang="ru-RU" sz="1270" kern="0" dirty="0">
                <a:solidFill>
                  <a:prstClr val="white"/>
                </a:solidFill>
                <a:latin typeface="Calibri" panose="020F0502020204030204"/>
              </a:rPr>
            </a:br>
            <a:r>
              <a:rPr lang="ru-RU" sz="1270" kern="0" dirty="0">
                <a:solidFill>
                  <a:prstClr val="white"/>
                </a:solidFill>
                <a:latin typeface="Calibri" panose="020F0502020204030204"/>
              </a:rPr>
              <a:t/>
            </a:r>
            <a:br>
              <a:rPr lang="ru-RU" sz="1270" kern="0" dirty="0">
                <a:solidFill>
                  <a:prstClr val="white"/>
                </a:solidFill>
                <a:latin typeface="Calibri" panose="020F0502020204030204"/>
              </a:rPr>
            </a:br>
            <a:r>
              <a:rPr lang="ru-RU" sz="1270" kern="0" dirty="0">
                <a:solidFill>
                  <a:prstClr val="white"/>
                </a:solidFill>
                <a:latin typeface="Calibri" panose="020F0502020204030204"/>
              </a:rPr>
              <a:t>Стратегии поддержания запасов</a:t>
            </a:r>
            <a:endParaRPr lang="ru-RU" sz="1270" kern="0" dirty="0">
              <a:solidFill>
                <a:prstClr val="white"/>
              </a:solidFill>
              <a:latin typeface="Calibri" panose="020F0502020204030204"/>
            </a:endParaRPr>
          </a:p>
        </p:txBody>
      </p:sp>
      <p:sp>
        <p:nvSpPr>
          <p:cNvPr id="104" name="Прямоугольник 103">
            <a:extLst>
              <a:ext uri="{FF2B5EF4-FFF2-40B4-BE49-F238E27FC236}">
                <a16:creationId xmlns:a16="http://schemas.microsoft.com/office/drawing/2014/main" id="{2516A772-4F3E-4E71-FF70-42C648409FB1}"/>
              </a:ext>
            </a:extLst>
          </p:cNvPr>
          <p:cNvSpPr/>
          <p:nvPr/>
        </p:nvSpPr>
        <p:spPr>
          <a:xfrm>
            <a:off x="5691240" y="933268"/>
            <a:ext cx="2257492"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Формирование заказов поставщикам по потребности</a:t>
            </a:r>
            <a:endParaRPr lang="ru-RU" sz="1270" kern="0" dirty="0">
              <a:solidFill>
                <a:prstClr val="white"/>
              </a:solidFill>
              <a:latin typeface="Calibri" panose="020F0502020204030204"/>
              <a:cs typeface="+mn-cs"/>
            </a:endParaRPr>
          </a:p>
        </p:txBody>
      </p:sp>
      <p:sp>
        <p:nvSpPr>
          <p:cNvPr id="105" name="Прямоугольник 104">
            <a:extLst>
              <a:ext uri="{FF2B5EF4-FFF2-40B4-BE49-F238E27FC236}">
                <a16:creationId xmlns:a16="http://schemas.microsoft.com/office/drawing/2014/main" id="{2516A772-4F3E-4E71-FF70-42C648409FB1}"/>
              </a:ext>
            </a:extLst>
          </p:cNvPr>
          <p:cNvSpPr/>
          <p:nvPr/>
        </p:nvSpPr>
        <p:spPr>
          <a:xfrm>
            <a:off x="5674188" y="1615656"/>
            <a:ext cx="2274545"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Формирование заявок на закупку по потребности</a:t>
            </a:r>
            <a:endParaRPr lang="ru-RU" sz="1270" kern="0" dirty="0">
              <a:solidFill>
                <a:prstClr val="white"/>
              </a:solidFill>
              <a:latin typeface="Calibri" panose="020F0502020204030204"/>
              <a:cs typeface="+mn-cs"/>
            </a:endParaRPr>
          </a:p>
        </p:txBody>
      </p:sp>
      <p:sp>
        <p:nvSpPr>
          <p:cNvPr id="106" name="Прямоугольник 105">
            <a:extLst>
              <a:ext uri="{FF2B5EF4-FFF2-40B4-BE49-F238E27FC236}">
                <a16:creationId xmlns:a16="http://schemas.microsoft.com/office/drawing/2014/main" id="{145D1F6A-5793-EA6B-7212-4C42CA2139AC}"/>
              </a:ext>
            </a:extLst>
          </p:cNvPr>
          <p:cNvSpPr/>
          <p:nvPr/>
        </p:nvSpPr>
        <p:spPr>
          <a:xfrm>
            <a:off x="8317703" y="1615017"/>
            <a:ext cx="1241607"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Заявки на закупку</a:t>
            </a:r>
            <a:endParaRPr lang="ru-RU" sz="1270" kern="0" dirty="0">
              <a:solidFill>
                <a:prstClr val="white"/>
              </a:solidFill>
              <a:latin typeface="Calibri" panose="020F0502020204030204"/>
              <a:cs typeface="+mn-cs"/>
            </a:endParaRPr>
          </a:p>
        </p:txBody>
      </p:sp>
      <p:cxnSp>
        <p:nvCxnSpPr>
          <p:cNvPr id="108" name="Прямая со стрелкой 107">
            <a:extLst>
              <a:ext uri="{FF2B5EF4-FFF2-40B4-BE49-F238E27FC236}">
                <a16:creationId xmlns:a16="http://schemas.microsoft.com/office/drawing/2014/main" id="{5FAEE7EC-6B99-02EF-A779-A096074F8535}"/>
              </a:ext>
            </a:extLst>
          </p:cNvPr>
          <p:cNvCxnSpPr>
            <a:stCxn id="105" idx="3"/>
            <a:endCxn id="106" idx="1"/>
          </p:cNvCxnSpPr>
          <p:nvPr/>
        </p:nvCxnSpPr>
        <p:spPr>
          <a:xfrm flipV="1">
            <a:off x="7948733" y="1856942"/>
            <a:ext cx="368970" cy="638"/>
          </a:xfrm>
          <a:prstGeom prst="straightConnector1">
            <a:avLst/>
          </a:prstGeom>
          <a:noFill/>
          <a:ln w="6350" cap="flat" cmpd="sng" algn="ctr">
            <a:solidFill>
              <a:srgbClr val="5B9BD5"/>
            </a:solidFill>
            <a:prstDash val="solid"/>
            <a:miter lim="800000"/>
            <a:tailEnd type="triangle"/>
          </a:ln>
          <a:effectLst/>
        </p:spPr>
      </p:cxnSp>
      <p:cxnSp>
        <p:nvCxnSpPr>
          <p:cNvPr id="109" name="Прямая со стрелкой 108">
            <a:extLst>
              <a:ext uri="{FF2B5EF4-FFF2-40B4-BE49-F238E27FC236}">
                <a16:creationId xmlns:a16="http://schemas.microsoft.com/office/drawing/2014/main" id="{5FAEE7EC-6B99-02EF-A779-A096074F8535}"/>
              </a:ext>
            </a:extLst>
          </p:cNvPr>
          <p:cNvCxnSpPr>
            <a:endCxn id="105" idx="1"/>
          </p:cNvCxnSpPr>
          <p:nvPr/>
        </p:nvCxnSpPr>
        <p:spPr>
          <a:xfrm>
            <a:off x="5353252" y="1841469"/>
            <a:ext cx="320936" cy="0"/>
          </a:xfrm>
          <a:prstGeom prst="straightConnector1">
            <a:avLst/>
          </a:prstGeom>
          <a:noFill/>
          <a:ln w="6350" cap="flat" cmpd="sng" algn="ctr">
            <a:solidFill>
              <a:srgbClr val="5B9BD5"/>
            </a:solidFill>
            <a:prstDash val="solid"/>
            <a:miter lim="800000"/>
            <a:tailEnd type="triangle"/>
          </a:ln>
          <a:effectLst/>
        </p:spPr>
      </p:cxnSp>
      <p:sp>
        <p:nvSpPr>
          <p:cNvPr id="110" name="Прямоугольник 109">
            <a:extLst>
              <a:ext uri="{FF2B5EF4-FFF2-40B4-BE49-F238E27FC236}">
                <a16:creationId xmlns:a16="http://schemas.microsoft.com/office/drawing/2014/main" id="{145D1F6A-5793-EA6B-7212-4C42CA2139AC}"/>
              </a:ext>
            </a:extLst>
          </p:cNvPr>
          <p:cNvSpPr/>
          <p:nvPr/>
        </p:nvSpPr>
        <p:spPr>
          <a:xfrm>
            <a:off x="8317703" y="937368"/>
            <a:ext cx="1241607"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Заказы </a:t>
            </a:r>
            <a:br>
              <a:rPr lang="ru-RU" sz="1270" kern="0" dirty="0">
                <a:solidFill>
                  <a:prstClr val="white"/>
                </a:solidFill>
                <a:latin typeface="Calibri" panose="020F0502020204030204"/>
                <a:cs typeface="+mn-cs"/>
              </a:rPr>
            </a:br>
            <a:r>
              <a:rPr lang="ru-RU" sz="1270" kern="0" dirty="0">
                <a:solidFill>
                  <a:prstClr val="white"/>
                </a:solidFill>
                <a:latin typeface="Calibri" panose="020F0502020204030204"/>
                <a:cs typeface="+mn-cs"/>
              </a:rPr>
              <a:t>поставщикам</a:t>
            </a:r>
          </a:p>
        </p:txBody>
      </p:sp>
      <p:cxnSp>
        <p:nvCxnSpPr>
          <p:cNvPr id="111" name="Прямая со стрелкой 110">
            <a:extLst>
              <a:ext uri="{FF2B5EF4-FFF2-40B4-BE49-F238E27FC236}">
                <a16:creationId xmlns:a16="http://schemas.microsoft.com/office/drawing/2014/main" id="{5FAEE7EC-6B99-02EF-A779-A096074F8535}"/>
              </a:ext>
            </a:extLst>
          </p:cNvPr>
          <p:cNvCxnSpPr>
            <a:stCxn id="104" idx="3"/>
            <a:endCxn id="110" idx="1"/>
          </p:cNvCxnSpPr>
          <p:nvPr/>
        </p:nvCxnSpPr>
        <p:spPr>
          <a:xfrm>
            <a:off x="7948733" y="1175193"/>
            <a:ext cx="368970" cy="4100"/>
          </a:xfrm>
          <a:prstGeom prst="straightConnector1">
            <a:avLst/>
          </a:prstGeom>
          <a:noFill/>
          <a:ln w="6350" cap="flat" cmpd="sng" algn="ctr">
            <a:solidFill>
              <a:srgbClr val="5B9BD5"/>
            </a:solidFill>
            <a:prstDash val="solid"/>
            <a:miter lim="800000"/>
            <a:tailEnd type="triangle"/>
          </a:ln>
          <a:effectLst/>
        </p:spPr>
      </p:cxnSp>
      <p:cxnSp>
        <p:nvCxnSpPr>
          <p:cNvPr id="112" name="Прямая со стрелкой 111">
            <a:extLst>
              <a:ext uri="{FF2B5EF4-FFF2-40B4-BE49-F238E27FC236}">
                <a16:creationId xmlns:a16="http://schemas.microsoft.com/office/drawing/2014/main" id="{5FAEE7EC-6B99-02EF-A779-A096074F8535}"/>
              </a:ext>
            </a:extLst>
          </p:cNvPr>
          <p:cNvCxnSpPr/>
          <p:nvPr/>
        </p:nvCxnSpPr>
        <p:spPr>
          <a:xfrm>
            <a:off x="5353252" y="1163819"/>
            <a:ext cx="320936" cy="0"/>
          </a:xfrm>
          <a:prstGeom prst="straightConnector1">
            <a:avLst/>
          </a:prstGeom>
          <a:noFill/>
          <a:ln w="6350" cap="flat" cmpd="sng" algn="ctr">
            <a:solidFill>
              <a:srgbClr val="5B9BD5"/>
            </a:solidFill>
            <a:prstDash val="solid"/>
            <a:miter lim="800000"/>
            <a:tailEnd type="triangle"/>
          </a:ln>
          <a:effectLst/>
        </p:spPr>
      </p:cxnSp>
      <p:cxnSp>
        <p:nvCxnSpPr>
          <p:cNvPr id="113" name="Прямая со стрелкой 60">
            <a:extLst>
              <a:ext uri="{FF2B5EF4-FFF2-40B4-BE49-F238E27FC236}">
                <a16:creationId xmlns:a16="http://schemas.microsoft.com/office/drawing/2014/main" id="{16AADFF6-7199-3AE5-2C29-218A2C0DB25E}"/>
              </a:ext>
            </a:extLst>
          </p:cNvPr>
          <p:cNvCxnSpPr>
            <a:endCxn id="118" idx="0"/>
          </p:cNvCxnSpPr>
          <p:nvPr/>
        </p:nvCxnSpPr>
        <p:spPr>
          <a:xfrm rot="10800000" flipV="1">
            <a:off x="10247963" y="4195010"/>
            <a:ext cx="597635" cy="418549"/>
          </a:xfrm>
          <a:prstGeom prst="bentConnector2">
            <a:avLst/>
          </a:prstGeom>
          <a:noFill/>
          <a:ln w="6350" cap="flat" cmpd="sng" algn="ctr">
            <a:solidFill>
              <a:srgbClr val="5B9BD5"/>
            </a:solidFill>
            <a:prstDash val="solid"/>
            <a:miter lim="800000"/>
            <a:tailEnd type="triangle"/>
          </a:ln>
          <a:effectLst/>
        </p:spPr>
      </p:cxnSp>
      <p:sp>
        <p:nvSpPr>
          <p:cNvPr id="118" name="Прямоугольник 117">
            <a:extLst>
              <a:ext uri="{FF2B5EF4-FFF2-40B4-BE49-F238E27FC236}">
                <a16:creationId xmlns:a16="http://schemas.microsoft.com/office/drawing/2014/main" id="{39F6E2C5-BA4C-5825-3D03-9A5DFD58DAFE}"/>
              </a:ext>
            </a:extLst>
          </p:cNvPr>
          <p:cNvSpPr/>
          <p:nvPr/>
        </p:nvSpPr>
        <p:spPr>
          <a:xfrm>
            <a:off x="9540447" y="4613559"/>
            <a:ext cx="141503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Закупочная процедура</a:t>
            </a:r>
          </a:p>
        </p:txBody>
      </p:sp>
      <p:cxnSp>
        <p:nvCxnSpPr>
          <p:cNvPr id="119" name="Прямая со стрелкой 118">
            <a:extLst>
              <a:ext uri="{FF2B5EF4-FFF2-40B4-BE49-F238E27FC236}">
                <a16:creationId xmlns:a16="http://schemas.microsoft.com/office/drawing/2014/main" id="{5FAEE7EC-6B99-02EF-A779-A096074F8535}"/>
              </a:ext>
            </a:extLst>
          </p:cNvPr>
          <p:cNvCxnSpPr>
            <a:stCxn id="106" idx="2"/>
            <a:endCxn id="129" idx="0"/>
          </p:cNvCxnSpPr>
          <p:nvPr/>
        </p:nvCxnSpPr>
        <p:spPr>
          <a:xfrm flipH="1">
            <a:off x="8933988" y="2098867"/>
            <a:ext cx="0" cy="959282"/>
          </a:xfrm>
          <a:prstGeom prst="straightConnector1">
            <a:avLst/>
          </a:prstGeom>
          <a:noFill/>
          <a:ln w="6350" cap="flat" cmpd="sng" algn="ctr">
            <a:solidFill>
              <a:srgbClr val="5B9BD5"/>
            </a:solidFill>
            <a:prstDash val="solid"/>
            <a:miter lim="800000"/>
            <a:tailEnd type="triangle"/>
          </a:ln>
          <a:effectLst/>
        </p:spPr>
      </p:cxnSp>
      <p:cxnSp>
        <p:nvCxnSpPr>
          <p:cNvPr id="120" name="Прямая со стрелкой 119">
            <a:extLst>
              <a:ext uri="{FF2B5EF4-FFF2-40B4-BE49-F238E27FC236}">
                <a16:creationId xmlns:a16="http://schemas.microsoft.com/office/drawing/2014/main" id="{A955FE98-9C26-D2D4-0596-0B6799B9EEAB}"/>
              </a:ext>
            </a:extLst>
          </p:cNvPr>
          <p:cNvCxnSpPr>
            <a:stCxn id="121" idx="1"/>
          </p:cNvCxnSpPr>
          <p:nvPr/>
        </p:nvCxnSpPr>
        <p:spPr>
          <a:xfrm flipH="1">
            <a:off x="8933988" y="2710540"/>
            <a:ext cx="289286" cy="0"/>
          </a:xfrm>
          <a:prstGeom prst="straightConnector1">
            <a:avLst/>
          </a:prstGeom>
          <a:noFill/>
          <a:ln w="6350" cap="flat" cmpd="sng" algn="ctr">
            <a:solidFill>
              <a:sysClr val="windowText" lastClr="000000"/>
            </a:solidFill>
            <a:prstDash val="solid"/>
            <a:miter lim="800000"/>
            <a:tailEnd type="triangle"/>
          </a:ln>
          <a:effectLst/>
        </p:spPr>
      </p:cxnSp>
      <p:sp>
        <p:nvSpPr>
          <p:cNvPr id="121" name="Прямоугольник 120">
            <a:extLst>
              <a:ext uri="{FF2B5EF4-FFF2-40B4-BE49-F238E27FC236}">
                <a16:creationId xmlns:a16="http://schemas.microsoft.com/office/drawing/2014/main" id="{2516A772-4F3E-4E71-FF70-42C648409FB1}"/>
              </a:ext>
            </a:extLst>
          </p:cNvPr>
          <p:cNvSpPr/>
          <p:nvPr/>
        </p:nvSpPr>
        <p:spPr>
          <a:xfrm>
            <a:off x="9223274" y="2468615"/>
            <a:ext cx="1212919"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Помощник планирования</a:t>
            </a:r>
          </a:p>
        </p:txBody>
      </p:sp>
      <p:sp>
        <p:nvSpPr>
          <p:cNvPr id="122" name="Прямоугольник 121">
            <a:extLst>
              <a:ext uri="{FF2B5EF4-FFF2-40B4-BE49-F238E27FC236}">
                <a16:creationId xmlns:a16="http://schemas.microsoft.com/office/drawing/2014/main" id="{37A4E20B-B286-B4F9-2877-7BC86DA3B2D6}"/>
              </a:ext>
            </a:extLst>
          </p:cNvPr>
          <p:cNvSpPr/>
          <p:nvPr/>
        </p:nvSpPr>
        <p:spPr>
          <a:xfrm>
            <a:off x="7624282" y="2289586"/>
            <a:ext cx="105275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164" kern="0" dirty="0">
                <a:solidFill>
                  <a:prstClr val="white"/>
                </a:solidFill>
                <a:latin typeface="Calibri" panose="020F0502020204030204"/>
                <a:cs typeface="+mn-cs"/>
              </a:rPr>
              <a:t>Экспертиза </a:t>
            </a:r>
            <a:r>
              <a:rPr lang="ru-RU" sz="1164" kern="0" dirty="0">
                <a:solidFill>
                  <a:prstClr val="white"/>
                </a:solidFill>
                <a:latin typeface="Calibri" panose="020F0502020204030204"/>
                <a:cs typeface="+mn-cs"/>
              </a:rPr>
              <a:t>потребности</a:t>
            </a:r>
            <a:endParaRPr lang="ru-RU" sz="1164" kern="0" dirty="0">
              <a:solidFill>
                <a:prstClr val="white"/>
              </a:solidFill>
              <a:latin typeface="Calibri" panose="020F0502020204030204"/>
              <a:cs typeface="+mn-cs"/>
            </a:endParaRPr>
          </a:p>
        </p:txBody>
      </p:sp>
      <p:cxnSp>
        <p:nvCxnSpPr>
          <p:cNvPr id="123" name="Прямая со стрелкой 122">
            <a:extLst>
              <a:ext uri="{FF2B5EF4-FFF2-40B4-BE49-F238E27FC236}">
                <a16:creationId xmlns:a16="http://schemas.microsoft.com/office/drawing/2014/main" id="{A955FE98-9C26-D2D4-0596-0B6799B9EEAB}"/>
              </a:ext>
            </a:extLst>
          </p:cNvPr>
          <p:cNvCxnSpPr>
            <a:stCxn id="122" idx="3"/>
          </p:cNvCxnSpPr>
          <p:nvPr/>
        </p:nvCxnSpPr>
        <p:spPr>
          <a:xfrm flipV="1">
            <a:off x="8677033" y="2506086"/>
            <a:ext cx="243011" cy="0"/>
          </a:xfrm>
          <a:prstGeom prst="straightConnector1">
            <a:avLst/>
          </a:prstGeom>
          <a:noFill/>
          <a:ln w="6350" cap="flat" cmpd="sng" algn="ctr">
            <a:solidFill>
              <a:sysClr val="windowText" lastClr="000000"/>
            </a:solidFill>
            <a:prstDash val="solid"/>
            <a:miter lim="800000"/>
            <a:tailEnd type="triangle"/>
          </a:ln>
          <a:effectLst/>
        </p:spPr>
      </p:cxnSp>
      <p:sp>
        <p:nvSpPr>
          <p:cNvPr id="124" name="Прямоугольник 123">
            <a:extLst>
              <a:ext uri="{FF2B5EF4-FFF2-40B4-BE49-F238E27FC236}">
                <a16:creationId xmlns:a16="http://schemas.microsoft.com/office/drawing/2014/main" id="{39F6E2C5-BA4C-5825-3D03-9A5DFD58DAFE}"/>
              </a:ext>
            </a:extLst>
          </p:cNvPr>
          <p:cNvSpPr/>
          <p:nvPr/>
        </p:nvSpPr>
        <p:spPr>
          <a:xfrm>
            <a:off x="6969249" y="4619527"/>
            <a:ext cx="1415031"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Запрос </a:t>
            </a:r>
            <a:r>
              <a:rPr lang="ru-RU" sz="1270" kern="0" dirty="0" err="1">
                <a:solidFill>
                  <a:prstClr val="white"/>
                </a:solidFill>
                <a:latin typeface="Calibri" panose="020F0502020204030204"/>
                <a:cs typeface="+mn-cs"/>
              </a:rPr>
              <a:t>коммерч</a:t>
            </a:r>
            <a:r>
              <a:rPr lang="ru-RU" sz="1270" kern="0" dirty="0">
                <a:solidFill>
                  <a:prstClr val="white"/>
                </a:solidFill>
                <a:latin typeface="Calibri" panose="020F0502020204030204"/>
                <a:cs typeface="+mn-cs"/>
              </a:rPr>
              <a:t>. предложений</a:t>
            </a:r>
            <a:endParaRPr lang="ru-RU" sz="1270" kern="0" dirty="0">
              <a:solidFill>
                <a:prstClr val="white"/>
              </a:solidFill>
              <a:latin typeface="Calibri" panose="020F0502020204030204"/>
              <a:cs typeface="+mn-cs"/>
            </a:endParaRPr>
          </a:p>
        </p:txBody>
      </p:sp>
      <p:sp>
        <p:nvSpPr>
          <p:cNvPr id="126" name="TextBox 125">
            <a:extLst>
              <a:ext uri="{FF2B5EF4-FFF2-40B4-BE49-F238E27FC236}">
                <a16:creationId xmlns:a16="http://schemas.microsoft.com/office/drawing/2014/main" id="{3F86BEFB-CD63-99AB-2023-C5F4E15D1760}"/>
              </a:ext>
            </a:extLst>
          </p:cNvPr>
          <p:cNvSpPr txBox="1"/>
          <p:nvPr/>
        </p:nvSpPr>
        <p:spPr>
          <a:xfrm>
            <a:off x="6883449" y="3709288"/>
            <a:ext cx="1569587" cy="580736"/>
          </a:xfrm>
          <a:prstGeom prst="rect">
            <a:avLst/>
          </a:prstGeom>
          <a:solidFill>
            <a:srgbClr val="FFFFE4"/>
          </a:solidFill>
        </p:spPr>
        <p:txBody>
          <a:bodyPr wrap="square" rtlCol="0">
            <a:spAutoFit/>
          </a:bodyPr>
          <a:lstStyle/>
          <a:p>
            <a:pPr defTabSz="967710" eaLnBrk="1" fontAlgn="auto" hangingPunct="1">
              <a:spcBef>
                <a:spcPts val="317"/>
              </a:spcBef>
              <a:spcAft>
                <a:spcPts val="317"/>
              </a:spcAft>
              <a:defRPr/>
            </a:pPr>
            <a:r>
              <a:rPr lang="en-US" sz="1058" kern="0" dirty="0" err="1">
                <a:solidFill>
                  <a:prstClr val="black"/>
                </a:solidFill>
                <a:latin typeface="Calibri Light" panose="020F0302020204030204"/>
              </a:rPr>
              <a:t>Bidzaar</a:t>
            </a:r>
            <a:r>
              <a:rPr lang="en-US" sz="1058" kern="0" dirty="0">
                <a:solidFill>
                  <a:prstClr val="black"/>
                </a:solidFill>
                <a:latin typeface="Calibri Light" panose="020F0302020204030204"/>
              </a:rPr>
              <a:t/>
            </a:r>
            <a:br>
              <a:rPr lang="en-US" sz="1058" kern="0" dirty="0">
                <a:solidFill>
                  <a:prstClr val="black"/>
                </a:solidFill>
                <a:latin typeface="Calibri Light" panose="020F0302020204030204"/>
              </a:rPr>
            </a:br>
            <a:r>
              <a:rPr lang="ru-RU" sz="1058" kern="0" dirty="0">
                <a:solidFill>
                  <a:prstClr val="black"/>
                </a:solidFill>
                <a:latin typeface="Calibri Light" panose="020F0302020204030204"/>
              </a:rPr>
              <a:t>Бизнес-сеть</a:t>
            </a:r>
            <a:br>
              <a:rPr lang="ru-RU" sz="1058" kern="0" dirty="0">
                <a:solidFill>
                  <a:prstClr val="black"/>
                </a:solidFill>
                <a:latin typeface="Calibri Light" panose="020F0302020204030204"/>
              </a:rPr>
            </a:br>
            <a:r>
              <a:rPr lang="ru-RU" sz="1058" kern="0" dirty="0">
                <a:solidFill>
                  <a:prstClr val="black"/>
                </a:solidFill>
                <a:latin typeface="Calibri Light" panose="020F0302020204030204"/>
              </a:rPr>
              <a:t>Запрос предложений</a:t>
            </a:r>
            <a:endParaRPr lang="ru-RU" sz="1058" kern="0" dirty="0">
              <a:solidFill>
                <a:prstClr val="black"/>
              </a:solidFill>
              <a:latin typeface="Calibri Light" panose="020F0302020204030204"/>
            </a:endParaRPr>
          </a:p>
        </p:txBody>
      </p:sp>
      <p:sp>
        <p:nvSpPr>
          <p:cNvPr id="127" name="TextBox 126">
            <a:extLst>
              <a:ext uri="{FF2B5EF4-FFF2-40B4-BE49-F238E27FC236}">
                <a16:creationId xmlns:a16="http://schemas.microsoft.com/office/drawing/2014/main" id="{3F86BEFB-CD63-99AB-2023-C5F4E15D1760}"/>
              </a:ext>
            </a:extLst>
          </p:cNvPr>
          <p:cNvSpPr txBox="1"/>
          <p:nvPr/>
        </p:nvSpPr>
        <p:spPr>
          <a:xfrm>
            <a:off x="9503757" y="3623031"/>
            <a:ext cx="1472237" cy="743537"/>
          </a:xfrm>
          <a:prstGeom prst="rect">
            <a:avLst/>
          </a:prstGeom>
          <a:solidFill>
            <a:srgbClr val="FFFFE4"/>
          </a:solidFill>
        </p:spPr>
        <p:txBody>
          <a:bodyPr wrap="square" rtlCol="0">
            <a:spAutoFit/>
          </a:bodyPr>
          <a:lstStyle/>
          <a:p>
            <a:pPr defTabSz="967710" eaLnBrk="1" fontAlgn="auto" hangingPunct="1">
              <a:spcBef>
                <a:spcPts val="0"/>
              </a:spcBef>
              <a:spcAft>
                <a:spcPts val="0"/>
              </a:spcAft>
              <a:defRPr/>
            </a:pPr>
            <a:r>
              <a:rPr lang="ru-RU" sz="1058" kern="0" dirty="0">
                <a:solidFill>
                  <a:prstClr val="black"/>
                </a:solidFill>
                <a:latin typeface="Calibri Light" panose="020F0302020204030204"/>
              </a:rPr>
              <a:t>Аукцион</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Конкурс</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Запрос предложений</a:t>
            </a:r>
          </a:p>
          <a:p>
            <a:pPr defTabSz="967710" eaLnBrk="1" fontAlgn="auto" hangingPunct="1">
              <a:spcBef>
                <a:spcPts val="0"/>
              </a:spcBef>
              <a:spcAft>
                <a:spcPts val="0"/>
              </a:spcAft>
              <a:defRPr/>
            </a:pPr>
            <a:r>
              <a:rPr lang="ru-RU" sz="1058" kern="0" dirty="0">
                <a:solidFill>
                  <a:prstClr val="black"/>
                </a:solidFill>
                <a:latin typeface="Calibri Light" panose="020F0302020204030204"/>
              </a:rPr>
              <a:t>Запрос </a:t>
            </a:r>
            <a:r>
              <a:rPr lang="ru-RU" sz="1058" kern="0" dirty="0">
                <a:solidFill>
                  <a:prstClr val="black"/>
                </a:solidFill>
                <a:latin typeface="Calibri Light" panose="020F0302020204030204"/>
              </a:rPr>
              <a:t>котировок</a:t>
            </a:r>
            <a:endParaRPr lang="ru-RU" sz="1058" kern="0" dirty="0">
              <a:solidFill>
                <a:prstClr val="black"/>
              </a:solidFill>
              <a:latin typeface="Calibri Light" panose="020F0302020204030204"/>
            </a:endParaRPr>
          </a:p>
        </p:txBody>
      </p:sp>
      <p:sp>
        <p:nvSpPr>
          <p:cNvPr id="129" name="Прямоугольник 128">
            <a:extLst>
              <a:ext uri="{FF2B5EF4-FFF2-40B4-BE49-F238E27FC236}">
                <a16:creationId xmlns:a16="http://schemas.microsoft.com/office/drawing/2014/main" id="{2516A772-4F3E-4E71-FF70-42C648409FB1}"/>
              </a:ext>
            </a:extLst>
          </p:cNvPr>
          <p:cNvSpPr/>
          <p:nvPr/>
        </p:nvSpPr>
        <p:spPr>
          <a:xfrm>
            <a:off x="8327528" y="3058149"/>
            <a:ext cx="1212919" cy="483850"/>
          </a:xfrm>
          <a:prstGeom prst="rect">
            <a:avLst/>
          </a:prstGeom>
          <a:solidFill>
            <a:srgbClr val="FFFFE4"/>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black"/>
                </a:solidFill>
                <a:latin typeface="Calibri" panose="020F0502020204030204"/>
                <a:cs typeface="+mn-cs"/>
              </a:rPr>
              <a:t>Выбор поставщика</a:t>
            </a:r>
            <a:endParaRPr lang="ru-RU" sz="1270" kern="0" dirty="0">
              <a:solidFill>
                <a:prstClr val="black"/>
              </a:solidFill>
              <a:latin typeface="Calibri" panose="020F0502020204030204"/>
              <a:cs typeface="+mn-cs"/>
            </a:endParaRPr>
          </a:p>
        </p:txBody>
      </p:sp>
      <p:cxnSp>
        <p:nvCxnSpPr>
          <p:cNvPr id="130" name="Прямая со стрелкой 129">
            <a:extLst>
              <a:ext uri="{FF2B5EF4-FFF2-40B4-BE49-F238E27FC236}">
                <a16:creationId xmlns:a16="http://schemas.microsoft.com/office/drawing/2014/main" id="{5FAEE7EC-6B99-02EF-A779-A096074F8535}"/>
              </a:ext>
            </a:extLst>
          </p:cNvPr>
          <p:cNvCxnSpPr>
            <a:stCxn id="129" idx="2"/>
            <a:endCxn id="127" idx="1"/>
          </p:cNvCxnSpPr>
          <p:nvPr/>
        </p:nvCxnSpPr>
        <p:spPr>
          <a:xfrm>
            <a:off x="8933988" y="3541999"/>
            <a:ext cx="569770" cy="455606"/>
          </a:xfrm>
          <a:prstGeom prst="straightConnector1">
            <a:avLst/>
          </a:prstGeom>
          <a:noFill/>
          <a:ln w="6350" cap="flat" cmpd="sng" algn="ctr">
            <a:solidFill>
              <a:srgbClr val="5B9BD5"/>
            </a:solidFill>
            <a:prstDash val="solid"/>
            <a:miter lim="800000"/>
            <a:tailEnd type="triangle"/>
          </a:ln>
          <a:effectLst/>
        </p:spPr>
      </p:cxnSp>
      <p:cxnSp>
        <p:nvCxnSpPr>
          <p:cNvPr id="131" name="Прямая со стрелкой 130">
            <a:extLst>
              <a:ext uri="{FF2B5EF4-FFF2-40B4-BE49-F238E27FC236}">
                <a16:creationId xmlns:a16="http://schemas.microsoft.com/office/drawing/2014/main" id="{5FAEE7EC-6B99-02EF-A779-A096074F8535}"/>
              </a:ext>
            </a:extLst>
          </p:cNvPr>
          <p:cNvCxnSpPr>
            <a:stCxn id="129" idx="2"/>
            <a:endCxn id="126" idx="3"/>
          </p:cNvCxnSpPr>
          <p:nvPr/>
        </p:nvCxnSpPr>
        <p:spPr>
          <a:xfrm flipH="1">
            <a:off x="8453036" y="3541999"/>
            <a:ext cx="480952" cy="460434"/>
          </a:xfrm>
          <a:prstGeom prst="straightConnector1">
            <a:avLst/>
          </a:prstGeom>
          <a:noFill/>
          <a:ln w="6350" cap="flat" cmpd="sng" algn="ctr">
            <a:solidFill>
              <a:srgbClr val="5B9BD5"/>
            </a:solidFill>
            <a:prstDash val="solid"/>
            <a:miter lim="800000"/>
            <a:tailEnd type="triangle"/>
          </a:ln>
          <a:effectLst/>
        </p:spPr>
      </p:cxnSp>
      <p:cxnSp>
        <p:nvCxnSpPr>
          <p:cNvPr id="133" name="Прямая со стрелкой 132">
            <a:extLst>
              <a:ext uri="{FF2B5EF4-FFF2-40B4-BE49-F238E27FC236}">
                <a16:creationId xmlns:a16="http://schemas.microsoft.com/office/drawing/2014/main" id="{FEE9B663-E684-E23A-E3AE-C5BD0AA025D5}"/>
              </a:ext>
            </a:extLst>
          </p:cNvPr>
          <p:cNvCxnSpPr>
            <a:stCxn id="126" idx="2"/>
            <a:endCxn id="124" idx="0"/>
          </p:cNvCxnSpPr>
          <p:nvPr/>
        </p:nvCxnSpPr>
        <p:spPr>
          <a:xfrm>
            <a:off x="7668243" y="4295578"/>
            <a:ext cx="8522" cy="323950"/>
          </a:xfrm>
          <a:prstGeom prst="straightConnector1">
            <a:avLst/>
          </a:prstGeom>
          <a:noFill/>
          <a:ln w="6350" cap="flat" cmpd="sng" algn="ctr">
            <a:solidFill>
              <a:srgbClr val="5B9BD5"/>
            </a:solidFill>
            <a:prstDash val="solid"/>
            <a:miter lim="800000"/>
            <a:tailEnd type="triangle"/>
          </a:ln>
          <a:effectLst/>
        </p:spPr>
      </p:cxnSp>
      <p:pic>
        <p:nvPicPr>
          <p:cNvPr id="143"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037" y="4534814"/>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8" name="Группа 167"/>
          <p:cNvGrpSpPr/>
          <p:nvPr/>
        </p:nvGrpSpPr>
        <p:grpSpPr>
          <a:xfrm>
            <a:off x="9112077" y="838022"/>
            <a:ext cx="398506" cy="180000"/>
            <a:chOff x="1520755" y="926622"/>
            <a:chExt cx="376557" cy="170086"/>
          </a:xfrm>
        </p:grpSpPr>
        <p:sp>
          <p:nvSpPr>
            <p:cNvPr id="169" name="Овал 168">
              <a:extLst>
                <a:ext uri="{FF2B5EF4-FFF2-40B4-BE49-F238E27FC236}">
                  <a16:creationId xmlns:a16="http://schemas.microsoft.com/office/drawing/2014/main" id="{9AE457F7-EE32-F9FC-C2D2-8217DD224F06}"/>
                </a:ext>
              </a:extLst>
            </p:cNvPr>
            <p:cNvSpPr/>
            <p:nvPr/>
          </p:nvSpPr>
          <p:spPr bwMode="auto">
            <a:xfrm>
              <a:off x="1520755" y="926622"/>
              <a:ext cx="170086" cy="170086"/>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70" name="Овал 169">
              <a:extLst>
                <a:ext uri="{FF2B5EF4-FFF2-40B4-BE49-F238E27FC236}">
                  <a16:creationId xmlns:a16="http://schemas.microsoft.com/office/drawing/2014/main" id="{9AE457F7-EE32-F9FC-C2D2-8217DD224F06}"/>
                </a:ext>
              </a:extLst>
            </p:cNvPr>
            <p:cNvSpPr/>
            <p:nvPr/>
          </p:nvSpPr>
          <p:spPr bwMode="auto">
            <a:xfrm>
              <a:off x="1727226" y="926622"/>
              <a:ext cx="170086" cy="170086"/>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grpSp>
      <p:cxnSp>
        <p:nvCxnSpPr>
          <p:cNvPr id="171" name="Прямая со стрелкой 170">
            <a:extLst>
              <a:ext uri="{FF2B5EF4-FFF2-40B4-BE49-F238E27FC236}">
                <a16:creationId xmlns:a16="http://schemas.microsoft.com/office/drawing/2014/main" id="{5FAEE7EC-6B99-02EF-A779-A096074F8535}"/>
              </a:ext>
            </a:extLst>
          </p:cNvPr>
          <p:cNvCxnSpPr>
            <a:stCxn id="74" idx="3"/>
          </p:cNvCxnSpPr>
          <p:nvPr/>
        </p:nvCxnSpPr>
        <p:spPr>
          <a:xfrm flipV="1">
            <a:off x="3920122" y="1163820"/>
            <a:ext cx="264282" cy="1750"/>
          </a:xfrm>
          <a:prstGeom prst="straightConnector1">
            <a:avLst/>
          </a:prstGeom>
          <a:noFill/>
          <a:ln w="6350" cap="flat" cmpd="sng" algn="ctr">
            <a:solidFill>
              <a:srgbClr val="5B9BD5"/>
            </a:solidFill>
            <a:prstDash val="solid"/>
            <a:miter lim="800000"/>
            <a:tailEnd type="triangle"/>
          </a:ln>
          <a:effectLst/>
        </p:spPr>
      </p:cxnSp>
      <p:cxnSp>
        <p:nvCxnSpPr>
          <p:cNvPr id="175" name="Прямая со стрелкой 174">
            <a:extLst>
              <a:ext uri="{FF2B5EF4-FFF2-40B4-BE49-F238E27FC236}">
                <a16:creationId xmlns:a16="http://schemas.microsoft.com/office/drawing/2014/main" id="{5FAEE7EC-6B99-02EF-A779-A096074F8535}"/>
              </a:ext>
            </a:extLst>
          </p:cNvPr>
          <p:cNvCxnSpPr>
            <a:stCxn id="75" idx="3"/>
          </p:cNvCxnSpPr>
          <p:nvPr/>
        </p:nvCxnSpPr>
        <p:spPr>
          <a:xfrm>
            <a:off x="3893844" y="1796719"/>
            <a:ext cx="272891" cy="0"/>
          </a:xfrm>
          <a:prstGeom prst="straightConnector1">
            <a:avLst/>
          </a:prstGeom>
          <a:noFill/>
          <a:ln w="6350" cap="flat" cmpd="sng" algn="ctr">
            <a:solidFill>
              <a:srgbClr val="5B9BD5"/>
            </a:solidFill>
            <a:prstDash val="solid"/>
            <a:miter lim="800000"/>
            <a:tailEnd type="triangle"/>
          </a:ln>
          <a:effectLst/>
        </p:spPr>
      </p:cxnSp>
      <p:cxnSp>
        <p:nvCxnSpPr>
          <p:cNvPr id="176" name="Прямая со стрелкой 175">
            <a:extLst>
              <a:ext uri="{FF2B5EF4-FFF2-40B4-BE49-F238E27FC236}">
                <a16:creationId xmlns:a16="http://schemas.microsoft.com/office/drawing/2014/main" id="{5FAEE7EC-6B99-02EF-A779-A096074F8535}"/>
              </a:ext>
            </a:extLst>
          </p:cNvPr>
          <p:cNvCxnSpPr>
            <a:stCxn id="76" idx="3"/>
          </p:cNvCxnSpPr>
          <p:nvPr/>
        </p:nvCxnSpPr>
        <p:spPr>
          <a:xfrm>
            <a:off x="3893844" y="2387144"/>
            <a:ext cx="290561" cy="0"/>
          </a:xfrm>
          <a:prstGeom prst="straightConnector1">
            <a:avLst/>
          </a:prstGeom>
          <a:noFill/>
          <a:ln w="6350" cap="flat" cmpd="sng" algn="ctr">
            <a:solidFill>
              <a:srgbClr val="5B9BD5"/>
            </a:solidFill>
            <a:prstDash val="solid"/>
            <a:miter lim="800000"/>
            <a:tailEnd type="triangle"/>
          </a:ln>
          <a:effectLst/>
        </p:spPr>
      </p:cxnSp>
      <p:cxnSp>
        <p:nvCxnSpPr>
          <p:cNvPr id="178" name="Прямая со стрелкой 177">
            <a:extLst>
              <a:ext uri="{FF2B5EF4-FFF2-40B4-BE49-F238E27FC236}">
                <a16:creationId xmlns:a16="http://schemas.microsoft.com/office/drawing/2014/main" id="{5FAEE7EC-6B99-02EF-A779-A096074F8535}"/>
              </a:ext>
            </a:extLst>
          </p:cNvPr>
          <p:cNvCxnSpPr>
            <a:stCxn id="87" idx="3"/>
          </p:cNvCxnSpPr>
          <p:nvPr/>
        </p:nvCxnSpPr>
        <p:spPr>
          <a:xfrm>
            <a:off x="3874054" y="3007644"/>
            <a:ext cx="287316" cy="0"/>
          </a:xfrm>
          <a:prstGeom prst="straightConnector1">
            <a:avLst/>
          </a:prstGeom>
          <a:noFill/>
          <a:ln w="6350" cap="flat" cmpd="sng" algn="ctr">
            <a:solidFill>
              <a:srgbClr val="5B9BD5"/>
            </a:solidFill>
            <a:prstDash val="solid"/>
            <a:miter lim="800000"/>
            <a:tailEnd type="triangle"/>
          </a:ln>
          <a:effectLst/>
        </p:spPr>
      </p:cxnSp>
      <p:cxnSp>
        <p:nvCxnSpPr>
          <p:cNvPr id="179" name="Прямая со стрелкой 178">
            <a:extLst>
              <a:ext uri="{FF2B5EF4-FFF2-40B4-BE49-F238E27FC236}">
                <a16:creationId xmlns:a16="http://schemas.microsoft.com/office/drawing/2014/main" id="{5FAEE7EC-6B99-02EF-A779-A096074F8535}"/>
              </a:ext>
            </a:extLst>
          </p:cNvPr>
          <p:cNvCxnSpPr>
            <a:stCxn id="91" idx="3"/>
          </p:cNvCxnSpPr>
          <p:nvPr/>
        </p:nvCxnSpPr>
        <p:spPr>
          <a:xfrm>
            <a:off x="3871803" y="3618798"/>
            <a:ext cx="326752" cy="0"/>
          </a:xfrm>
          <a:prstGeom prst="straightConnector1">
            <a:avLst/>
          </a:prstGeom>
          <a:noFill/>
          <a:ln w="6350" cap="flat" cmpd="sng" algn="ctr">
            <a:solidFill>
              <a:srgbClr val="5B9BD5"/>
            </a:solidFill>
            <a:prstDash val="solid"/>
            <a:miter lim="800000"/>
            <a:tailEnd type="triangle"/>
          </a:ln>
          <a:effectLst/>
        </p:spPr>
      </p:cxnSp>
      <p:cxnSp>
        <p:nvCxnSpPr>
          <p:cNvPr id="180" name="Прямая со стрелкой 179">
            <a:extLst>
              <a:ext uri="{FF2B5EF4-FFF2-40B4-BE49-F238E27FC236}">
                <a16:creationId xmlns:a16="http://schemas.microsoft.com/office/drawing/2014/main" id="{5FAEE7EC-6B99-02EF-A779-A096074F8535}"/>
              </a:ext>
            </a:extLst>
          </p:cNvPr>
          <p:cNvCxnSpPr>
            <a:stCxn id="97" idx="3"/>
          </p:cNvCxnSpPr>
          <p:nvPr/>
        </p:nvCxnSpPr>
        <p:spPr>
          <a:xfrm>
            <a:off x="3874101" y="4598323"/>
            <a:ext cx="324453" cy="0"/>
          </a:xfrm>
          <a:prstGeom prst="straightConnector1">
            <a:avLst/>
          </a:prstGeom>
          <a:noFill/>
          <a:ln w="6350" cap="flat" cmpd="sng" algn="ctr">
            <a:solidFill>
              <a:srgbClr val="5B9BD5"/>
            </a:solidFill>
            <a:prstDash val="solid"/>
            <a:miter lim="800000"/>
            <a:tailEnd type="triangle"/>
          </a:ln>
          <a:effectLst/>
        </p:spPr>
      </p:cxnSp>
      <p:cxnSp>
        <p:nvCxnSpPr>
          <p:cNvPr id="186" name="Прямая со стрелкой 185">
            <a:extLst>
              <a:ext uri="{FF2B5EF4-FFF2-40B4-BE49-F238E27FC236}">
                <a16:creationId xmlns:a16="http://schemas.microsoft.com/office/drawing/2014/main" id="{5FAEE7EC-6B99-02EF-A779-A096074F8535}"/>
              </a:ext>
            </a:extLst>
          </p:cNvPr>
          <p:cNvCxnSpPr>
            <a:stCxn id="95" idx="3"/>
          </p:cNvCxnSpPr>
          <p:nvPr/>
        </p:nvCxnSpPr>
        <p:spPr>
          <a:xfrm flipV="1">
            <a:off x="2777044" y="4233252"/>
            <a:ext cx="1407361" cy="0"/>
          </a:xfrm>
          <a:prstGeom prst="straightConnector1">
            <a:avLst/>
          </a:prstGeom>
          <a:noFill/>
          <a:ln w="6350" cap="flat" cmpd="sng" algn="ctr">
            <a:solidFill>
              <a:srgbClr val="5B9BD5"/>
            </a:solidFill>
            <a:prstDash val="solid"/>
            <a:miter lim="800000"/>
            <a:tailEnd type="triangle"/>
          </a:ln>
          <a:effectLst/>
        </p:spPr>
      </p:cxnSp>
      <p:cxnSp>
        <p:nvCxnSpPr>
          <p:cNvPr id="216" name="Прямая со стрелкой 215">
            <a:extLst>
              <a:ext uri="{FF2B5EF4-FFF2-40B4-BE49-F238E27FC236}">
                <a16:creationId xmlns:a16="http://schemas.microsoft.com/office/drawing/2014/main" id="{5FAEE7EC-6B99-02EF-A779-A096074F8535}"/>
              </a:ext>
            </a:extLst>
          </p:cNvPr>
          <p:cNvCxnSpPr>
            <a:stCxn id="96" idx="3"/>
          </p:cNvCxnSpPr>
          <p:nvPr/>
        </p:nvCxnSpPr>
        <p:spPr>
          <a:xfrm>
            <a:off x="2777042" y="4981995"/>
            <a:ext cx="1421512" cy="0"/>
          </a:xfrm>
          <a:prstGeom prst="straightConnector1">
            <a:avLst/>
          </a:prstGeom>
          <a:noFill/>
          <a:ln w="6350" cap="flat" cmpd="sng" algn="ctr">
            <a:solidFill>
              <a:srgbClr val="5B9BD5"/>
            </a:solidFill>
            <a:prstDash val="solid"/>
            <a:miter lim="800000"/>
            <a:tailEnd type="triangle"/>
          </a:ln>
          <a:effectLst/>
        </p:spPr>
      </p:cxnSp>
      <p:sp>
        <p:nvSpPr>
          <p:cNvPr id="221" name="Стрелка вправо 220"/>
          <p:cNvSpPr/>
          <p:nvPr/>
        </p:nvSpPr>
        <p:spPr>
          <a:xfrm rot="5400000">
            <a:off x="8400720" y="1460756"/>
            <a:ext cx="236496" cy="3024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sp>
        <p:nvSpPr>
          <p:cNvPr id="223" name="Прямоугольник 222">
            <a:extLst>
              <a:ext uri="{FF2B5EF4-FFF2-40B4-BE49-F238E27FC236}">
                <a16:creationId xmlns:a16="http://schemas.microsoft.com/office/drawing/2014/main" id="{2516A772-4F3E-4E71-FF70-42C648409FB1}"/>
              </a:ext>
            </a:extLst>
          </p:cNvPr>
          <p:cNvSpPr/>
          <p:nvPr/>
        </p:nvSpPr>
        <p:spPr>
          <a:xfrm>
            <a:off x="8361256" y="5377055"/>
            <a:ext cx="1212919"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Договор</a:t>
            </a:r>
            <a:endParaRPr lang="ru-RU" sz="1270" kern="0" dirty="0">
              <a:solidFill>
                <a:prstClr val="white"/>
              </a:solidFill>
              <a:latin typeface="Calibri" panose="020F0502020204030204"/>
              <a:cs typeface="+mn-cs"/>
            </a:endParaRPr>
          </a:p>
        </p:txBody>
      </p:sp>
      <p:cxnSp>
        <p:nvCxnSpPr>
          <p:cNvPr id="259" name="Прямая со стрелкой 258">
            <a:extLst>
              <a:ext uri="{FF2B5EF4-FFF2-40B4-BE49-F238E27FC236}">
                <a16:creationId xmlns:a16="http://schemas.microsoft.com/office/drawing/2014/main" id="{FEE9B663-E684-E23A-E3AE-C5BD0AA025D5}"/>
              </a:ext>
            </a:extLst>
          </p:cNvPr>
          <p:cNvCxnSpPr>
            <a:stCxn id="124" idx="2"/>
            <a:endCxn id="223" idx="1"/>
          </p:cNvCxnSpPr>
          <p:nvPr/>
        </p:nvCxnSpPr>
        <p:spPr>
          <a:xfrm rot="16200000" flipH="1">
            <a:off x="7761209" y="5018933"/>
            <a:ext cx="515603" cy="684490"/>
          </a:xfrm>
          <a:prstGeom prst="bentConnector2">
            <a:avLst/>
          </a:prstGeom>
          <a:noFill/>
          <a:ln w="6350" cap="flat" cmpd="sng" algn="ctr">
            <a:solidFill>
              <a:srgbClr val="5B9BD5"/>
            </a:solidFill>
            <a:prstDash val="solid"/>
            <a:miter lim="800000"/>
            <a:tailEnd type="triangle"/>
          </a:ln>
          <a:effectLst/>
        </p:spPr>
      </p:cxnSp>
      <p:cxnSp>
        <p:nvCxnSpPr>
          <p:cNvPr id="260" name="Прямая со стрелкой 259">
            <a:extLst>
              <a:ext uri="{FF2B5EF4-FFF2-40B4-BE49-F238E27FC236}">
                <a16:creationId xmlns:a16="http://schemas.microsoft.com/office/drawing/2014/main" id="{FEE9B663-E684-E23A-E3AE-C5BD0AA025D5}"/>
              </a:ext>
            </a:extLst>
          </p:cNvPr>
          <p:cNvCxnSpPr>
            <a:endCxn id="268" idx="0"/>
          </p:cNvCxnSpPr>
          <p:nvPr/>
        </p:nvCxnSpPr>
        <p:spPr>
          <a:xfrm>
            <a:off x="10479034" y="5103377"/>
            <a:ext cx="1" cy="276061"/>
          </a:xfrm>
          <a:prstGeom prst="straightConnector1">
            <a:avLst/>
          </a:prstGeom>
          <a:noFill/>
          <a:ln w="6350" cap="flat" cmpd="sng" algn="ctr">
            <a:solidFill>
              <a:srgbClr val="5B9BD5"/>
            </a:solidFill>
            <a:prstDash val="solid"/>
            <a:miter lim="800000"/>
            <a:tailEnd type="triangle"/>
          </a:ln>
          <a:effectLst/>
        </p:spPr>
      </p:cxnSp>
      <p:sp>
        <p:nvSpPr>
          <p:cNvPr id="262" name="Прямоугольник 261">
            <a:extLst>
              <a:ext uri="{FF2B5EF4-FFF2-40B4-BE49-F238E27FC236}">
                <a16:creationId xmlns:a16="http://schemas.microsoft.com/office/drawing/2014/main" id="{2516A772-4F3E-4E71-FF70-42C648409FB1}"/>
              </a:ext>
            </a:extLst>
          </p:cNvPr>
          <p:cNvSpPr/>
          <p:nvPr/>
        </p:nvSpPr>
        <p:spPr>
          <a:xfrm>
            <a:off x="8361256" y="6049354"/>
            <a:ext cx="1212919"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ПТУ</a:t>
            </a:r>
            <a:endParaRPr lang="ru-RU" sz="1270" kern="0" dirty="0">
              <a:solidFill>
                <a:prstClr val="white"/>
              </a:solidFill>
              <a:latin typeface="Calibri" panose="020F0502020204030204"/>
              <a:cs typeface="+mn-cs"/>
            </a:endParaRPr>
          </a:p>
        </p:txBody>
      </p:sp>
      <p:cxnSp>
        <p:nvCxnSpPr>
          <p:cNvPr id="263" name="Прямая со стрелкой 262">
            <a:extLst>
              <a:ext uri="{FF2B5EF4-FFF2-40B4-BE49-F238E27FC236}">
                <a16:creationId xmlns:a16="http://schemas.microsoft.com/office/drawing/2014/main" id="{FEE9B663-E684-E23A-E3AE-C5BD0AA025D5}"/>
              </a:ext>
            </a:extLst>
          </p:cNvPr>
          <p:cNvCxnSpPr>
            <a:stCxn id="223" idx="2"/>
            <a:endCxn id="262" idx="0"/>
          </p:cNvCxnSpPr>
          <p:nvPr/>
        </p:nvCxnSpPr>
        <p:spPr>
          <a:xfrm>
            <a:off x="8967715" y="5860905"/>
            <a:ext cx="0" cy="188449"/>
          </a:xfrm>
          <a:prstGeom prst="straightConnector1">
            <a:avLst/>
          </a:prstGeom>
          <a:noFill/>
          <a:ln w="6350" cap="flat" cmpd="sng" algn="ctr">
            <a:solidFill>
              <a:srgbClr val="5B9BD5"/>
            </a:solidFill>
            <a:prstDash val="solid"/>
            <a:miter lim="800000"/>
            <a:tailEnd type="triangle"/>
          </a:ln>
          <a:effectLst/>
        </p:spPr>
      </p:cxnSp>
      <p:sp>
        <p:nvSpPr>
          <p:cNvPr id="268" name="Прямоугольник 267">
            <a:extLst>
              <a:ext uri="{FF2B5EF4-FFF2-40B4-BE49-F238E27FC236}">
                <a16:creationId xmlns:a16="http://schemas.microsoft.com/office/drawing/2014/main" id="{39F6E2C5-BA4C-5825-3D03-9A5DFD58DAFE}"/>
              </a:ext>
            </a:extLst>
          </p:cNvPr>
          <p:cNvSpPr/>
          <p:nvPr/>
        </p:nvSpPr>
        <p:spPr>
          <a:xfrm>
            <a:off x="10002590" y="5379438"/>
            <a:ext cx="952888" cy="483850"/>
          </a:xfrm>
          <a:prstGeom prst="rect">
            <a:avLst/>
          </a:prstGeom>
          <a:solidFill>
            <a:srgbClr val="A5A5A5"/>
          </a:solidFill>
          <a:ln w="28575" cap="flat" cmpd="thickThin" algn="ctr">
            <a:solidFill>
              <a:schemeClr val="bg1"/>
            </a:solidFill>
            <a:prstDash val="solid"/>
            <a:miter lim="800000"/>
            <a:extLst>
              <a:ext uri="{C807C97D-BFC1-408E-A445-0C87EB9F89A2}">
                <ask:lineSketchStyleProps xmlns="" xmlns:ask="http://schemas.microsoft.com/office/drawing/2018/sketchyshapes" sd="1219033472">
                  <a:custGeom>
                    <a:avLst/>
                    <a:gdLst>
                      <a:gd name="connsiteX0" fmla="*/ 0 w 1337095"/>
                      <a:gd name="connsiteY0" fmla="*/ 0 h 457200"/>
                      <a:gd name="connsiteX1" fmla="*/ 695289 w 1337095"/>
                      <a:gd name="connsiteY1" fmla="*/ 0 h 457200"/>
                      <a:gd name="connsiteX2" fmla="*/ 1337095 w 1337095"/>
                      <a:gd name="connsiteY2" fmla="*/ 0 h 457200"/>
                      <a:gd name="connsiteX3" fmla="*/ 1337095 w 1337095"/>
                      <a:gd name="connsiteY3" fmla="*/ 457200 h 457200"/>
                      <a:gd name="connsiteX4" fmla="*/ 681918 w 1337095"/>
                      <a:gd name="connsiteY4" fmla="*/ 457200 h 457200"/>
                      <a:gd name="connsiteX5" fmla="*/ 0 w 1337095"/>
                      <a:gd name="connsiteY5" fmla="*/ 457200 h 457200"/>
                      <a:gd name="connsiteX6" fmla="*/ 0 w 1337095"/>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095" h="457200" fill="none" extrusionOk="0">
                        <a:moveTo>
                          <a:pt x="0" y="0"/>
                        </a:moveTo>
                        <a:cubicBezTo>
                          <a:pt x="330567" y="-8256"/>
                          <a:pt x="427511" y="-22367"/>
                          <a:pt x="695289" y="0"/>
                        </a:cubicBezTo>
                        <a:cubicBezTo>
                          <a:pt x="963067" y="22367"/>
                          <a:pt x="1198705" y="20642"/>
                          <a:pt x="1337095" y="0"/>
                        </a:cubicBezTo>
                        <a:cubicBezTo>
                          <a:pt x="1333384" y="97864"/>
                          <a:pt x="1342481" y="315005"/>
                          <a:pt x="1337095" y="457200"/>
                        </a:cubicBezTo>
                        <a:cubicBezTo>
                          <a:pt x="1120263" y="435203"/>
                          <a:pt x="992131" y="470841"/>
                          <a:pt x="681918" y="457200"/>
                        </a:cubicBezTo>
                        <a:cubicBezTo>
                          <a:pt x="371705" y="443559"/>
                          <a:pt x="215134" y="476965"/>
                          <a:pt x="0" y="457200"/>
                        </a:cubicBezTo>
                        <a:cubicBezTo>
                          <a:pt x="14505" y="230035"/>
                          <a:pt x="9219" y="92183"/>
                          <a:pt x="0" y="0"/>
                        </a:cubicBezTo>
                        <a:close/>
                      </a:path>
                      <a:path w="1337095" h="457200" stroke="0" extrusionOk="0">
                        <a:moveTo>
                          <a:pt x="0" y="0"/>
                        </a:moveTo>
                        <a:cubicBezTo>
                          <a:pt x="154254" y="-29096"/>
                          <a:pt x="443695" y="8287"/>
                          <a:pt x="655177" y="0"/>
                        </a:cubicBezTo>
                        <a:cubicBezTo>
                          <a:pt x="866659" y="-8287"/>
                          <a:pt x="1057325" y="-30796"/>
                          <a:pt x="1337095" y="0"/>
                        </a:cubicBezTo>
                        <a:cubicBezTo>
                          <a:pt x="1338134" y="227241"/>
                          <a:pt x="1330674" y="327571"/>
                          <a:pt x="1337095" y="457200"/>
                        </a:cubicBezTo>
                        <a:cubicBezTo>
                          <a:pt x="1060449" y="452359"/>
                          <a:pt x="852495" y="487804"/>
                          <a:pt x="668548" y="457200"/>
                        </a:cubicBezTo>
                        <a:cubicBezTo>
                          <a:pt x="484601" y="426596"/>
                          <a:pt x="231661" y="432874"/>
                          <a:pt x="0" y="457200"/>
                        </a:cubicBezTo>
                        <a:cubicBezTo>
                          <a:pt x="13499" y="303125"/>
                          <a:pt x="-6429" y="147935"/>
                          <a:pt x="0" y="0"/>
                        </a:cubicBezTo>
                        <a:close/>
                      </a:path>
                    </a:pathLst>
                  </a:custGeom>
                  <ask:type>
                    <ask:lineSketchNone/>
                  </ask:type>
                </ask:lineSketchStyleProps>
              </a:ext>
            </a:extLst>
          </a:ln>
          <a:effectLst/>
        </p:spPr>
        <p:txBody>
          <a:bodyPr rtlCol="0" anchor="ctr"/>
          <a:lstStyle/>
          <a:p>
            <a:pPr algn="ctr" defTabSz="967710" eaLnBrk="1" fontAlgn="auto" hangingPunct="1">
              <a:spcBef>
                <a:spcPts val="0"/>
              </a:spcBef>
              <a:spcAft>
                <a:spcPts val="0"/>
              </a:spcAft>
            </a:pPr>
            <a:r>
              <a:rPr lang="ru-RU" sz="1270" kern="0" dirty="0">
                <a:solidFill>
                  <a:prstClr val="white"/>
                </a:solidFill>
                <a:latin typeface="Calibri" panose="020F0502020204030204"/>
                <a:cs typeface="+mn-cs"/>
              </a:rPr>
              <a:t>Протокол выбора</a:t>
            </a:r>
            <a:endParaRPr lang="ru-RU" sz="1270" kern="0" dirty="0">
              <a:solidFill>
                <a:prstClr val="white"/>
              </a:solidFill>
              <a:latin typeface="Calibri" panose="020F0502020204030204"/>
              <a:cs typeface="+mn-cs"/>
            </a:endParaRPr>
          </a:p>
        </p:txBody>
      </p:sp>
      <p:cxnSp>
        <p:nvCxnSpPr>
          <p:cNvPr id="271" name="Прямая со стрелкой 270">
            <a:extLst>
              <a:ext uri="{FF2B5EF4-FFF2-40B4-BE49-F238E27FC236}">
                <a16:creationId xmlns:a16="http://schemas.microsoft.com/office/drawing/2014/main" id="{FEE9B663-E684-E23A-E3AE-C5BD0AA025D5}"/>
              </a:ext>
            </a:extLst>
          </p:cNvPr>
          <p:cNvCxnSpPr>
            <a:stCxn id="268" idx="1"/>
            <a:endCxn id="223" idx="3"/>
          </p:cNvCxnSpPr>
          <p:nvPr/>
        </p:nvCxnSpPr>
        <p:spPr>
          <a:xfrm flipH="1" flipV="1">
            <a:off x="9574175" y="5618980"/>
            <a:ext cx="428415" cy="2382"/>
          </a:xfrm>
          <a:prstGeom prst="straightConnector1">
            <a:avLst/>
          </a:prstGeom>
          <a:noFill/>
          <a:ln w="6350" cap="flat" cmpd="sng" algn="ctr">
            <a:solidFill>
              <a:srgbClr val="5B9BD5"/>
            </a:solidFill>
            <a:prstDash val="solid"/>
            <a:miter lim="800000"/>
            <a:tailEnd type="triangle"/>
          </a:ln>
          <a:effectLst/>
        </p:spPr>
      </p:cxnSp>
      <p:pic>
        <p:nvPicPr>
          <p:cNvPr id="275"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132" y="4434518"/>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 name="Picture 51">
            <a:extLst>
              <a:ext uri="{FF2B5EF4-FFF2-40B4-BE49-F238E27FC236}">
                <a16:creationId xmlns:a16="http://schemas.microsoft.com/office/drawing/2014/main" id="{2DFC646D-BA48-C32A-1162-EE186BFC5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036" y="5300454"/>
            <a:ext cx="211008" cy="25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1" name="Прямая со стрелкой 280">
            <a:extLst>
              <a:ext uri="{FF2B5EF4-FFF2-40B4-BE49-F238E27FC236}">
                <a16:creationId xmlns:a16="http://schemas.microsoft.com/office/drawing/2014/main" id="{5FAEE7EC-6B99-02EF-A779-A096074F8535}"/>
              </a:ext>
            </a:extLst>
          </p:cNvPr>
          <p:cNvCxnSpPr>
            <a:stCxn id="280" idx="1"/>
            <a:endCxn id="106" idx="3"/>
          </p:cNvCxnSpPr>
          <p:nvPr/>
        </p:nvCxnSpPr>
        <p:spPr>
          <a:xfrm flipH="1">
            <a:off x="9559310" y="1856942"/>
            <a:ext cx="270747" cy="0"/>
          </a:xfrm>
          <a:prstGeom prst="straightConnector1">
            <a:avLst/>
          </a:prstGeom>
          <a:noFill/>
          <a:ln w="6350" cap="flat" cmpd="sng" algn="ctr">
            <a:solidFill>
              <a:srgbClr val="5B9BD5"/>
            </a:solidFill>
            <a:prstDash val="solid"/>
            <a:miter lim="800000"/>
            <a:tailEnd type="triangle"/>
          </a:ln>
          <a:effectLst/>
        </p:spPr>
      </p:cxnSp>
      <p:sp>
        <p:nvSpPr>
          <p:cNvPr id="280" name="Прямоугольник 279">
            <a:extLst>
              <a:ext uri="{FF2B5EF4-FFF2-40B4-BE49-F238E27FC236}">
                <a16:creationId xmlns:a16="http://schemas.microsoft.com/office/drawing/2014/main" id="{74CE0EBF-49C5-6D74-43DA-C9F3BBE7BEFC}"/>
              </a:ext>
            </a:extLst>
          </p:cNvPr>
          <p:cNvSpPr/>
          <p:nvPr/>
        </p:nvSpPr>
        <p:spPr>
          <a:xfrm>
            <a:off x="9830057" y="1615017"/>
            <a:ext cx="1208282" cy="4838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967710" eaLnBrk="1" fontAlgn="auto" hangingPunct="1">
              <a:spcBef>
                <a:spcPts val="0"/>
              </a:spcBef>
              <a:spcAft>
                <a:spcPts val="0"/>
              </a:spcAft>
              <a:defRPr/>
            </a:pPr>
            <a:r>
              <a:rPr lang="ru-RU" sz="1270" kern="0" dirty="0">
                <a:solidFill>
                  <a:prstClr val="white"/>
                </a:solidFill>
                <a:latin typeface="Calibri" panose="020F0502020204030204"/>
              </a:rPr>
              <a:t>Заявки на обеспечение</a:t>
            </a:r>
            <a:endParaRPr lang="ru-RU" sz="1270" kern="0" dirty="0">
              <a:solidFill>
                <a:prstClr val="white"/>
              </a:solidFill>
              <a:latin typeface="Calibri" panose="020F0502020204030204"/>
            </a:endParaRPr>
          </a:p>
        </p:txBody>
      </p:sp>
      <p:sp>
        <p:nvSpPr>
          <p:cNvPr id="285" name="TextBox 284">
            <a:extLst>
              <a:ext uri="{FF2B5EF4-FFF2-40B4-BE49-F238E27FC236}">
                <a16:creationId xmlns:a16="http://schemas.microsoft.com/office/drawing/2014/main" id="{3F86BEFB-CD63-99AB-2023-C5F4E15D1760}"/>
              </a:ext>
            </a:extLst>
          </p:cNvPr>
          <p:cNvSpPr txBox="1"/>
          <p:nvPr/>
        </p:nvSpPr>
        <p:spPr>
          <a:xfrm>
            <a:off x="9742685" y="2073126"/>
            <a:ext cx="1725710" cy="255134"/>
          </a:xfrm>
          <a:prstGeom prst="rect">
            <a:avLst/>
          </a:prstGeom>
          <a:noFill/>
        </p:spPr>
        <p:txBody>
          <a:bodyPr wrap="square" rtlCol="0">
            <a:spAutoFit/>
          </a:bodyPr>
          <a:lstStyle/>
          <a:p>
            <a:pPr defTabSz="967710" eaLnBrk="1" fontAlgn="auto" hangingPunct="1">
              <a:spcBef>
                <a:spcPts val="317"/>
              </a:spcBef>
              <a:spcAft>
                <a:spcPts val="317"/>
              </a:spcAft>
              <a:defRPr/>
            </a:pPr>
            <a:r>
              <a:rPr lang="ru-RU" sz="1058" kern="0" dirty="0">
                <a:solidFill>
                  <a:prstClr val="black"/>
                </a:solidFill>
                <a:latin typeface="Calibri Light" panose="020F0302020204030204"/>
              </a:rPr>
              <a:t>Обеспечивается закупкой</a:t>
            </a:r>
            <a:endParaRPr lang="ru-RU" sz="1058" kern="0" dirty="0">
              <a:solidFill>
                <a:prstClr val="black"/>
              </a:solidFill>
              <a:latin typeface="Calibri Light" panose="020F0302020204030204"/>
            </a:endParaRPr>
          </a:p>
        </p:txBody>
      </p:sp>
      <p:sp>
        <p:nvSpPr>
          <p:cNvPr id="288" name="Стрелка вправо 287"/>
          <p:cNvSpPr/>
          <p:nvPr/>
        </p:nvSpPr>
        <p:spPr>
          <a:xfrm rot="10800000">
            <a:off x="10928958" y="1707934"/>
            <a:ext cx="236496" cy="3024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67710"/>
            <a:endParaRPr lang="ru-RU" sz="2222" b="1">
              <a:solidFill>
                <a:prstClr val="white"/>
              </a:solidFill>
              <a:latin typeface="Calibri" panose="020F0502020204030204"/>
            </a:endParaRPr>
          </a:p>
        </p:txBody>
      </p:sp>
      <p:cxnSp>
        <p:nvCxnSpPr>
          <p:cNvPr id="289" name="Прямая со стрелкой 288">
            <a:extLst>
              <a:ext uri="{FF2B5EF4-FFF2-40B4-BE49-F238E27FC236}">
                <a16:creationId xmlns:a16="http://schemas.microsoft.com/office/drawing/2014/main" id="{5FAEE7EC-6B99-02EF-A779-A096074F8535}"/>
              </a:ext>
            </a:extLst>
          </p:cNvPr>
          <p:cNvCxnSpPr>
            <a:stCxn id="129" idx="2"/>
            <a:endCxn id="223" idx="0"/>
          </p:cNvCxnSpPr>
          <p:nvPr/>
        </p:nvCxnSpPr>
        <p:spPr>
          <a:xfrm>
            <a:off x="8933988" y="3541999"/>
            <a:ext cx="33728" cy="1835056"/>
          </a:xfrm>
          <a:prstGeom prst="straightConnector1">
            <a:avLst/>
          </a:prstGeom>
          <a:noFill/>
          <a:ln w="6350" cap="flat" cmpd="sng" algn="ctr">
            <a:solidFill>
              <a:srgbClr val="5B9BD5"/>
            </a:solidFill>
            <a:prstDash val="solid"/>
            <a:miter lim="800000"/>
            <a:tailEnd type="triangle"/>
          </a:ln>
          <a:effectLst/>
        </p:spPr>
      </p:cxnSp>
      <p:sp>
        <p:nvSpPr>
          <p:cNvPr id="102" name="Заголовок 3"/>
          <p:cNvSpPr txBox="1">
            <a:spLocks/>
          </p:cNvSpPr>
          <p:nvPr/>
        </p:nvSpPr>
        <p:spPr>
          <a:xfrm>
            <a:off x="3216277" y="9192"/>
            <a:ext cx="5904060" cy="7673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RU" altLang="ru-RU" sz="2000" dirty="0" smtClean="0">
                <a:latin typeface="Arial Narrow" panose="020B0606020202030204" pitchFamily="34" charset="0"/>
                <a:cs typeface="Arial" panose="020B0604020202020204" pitchFamily="34" charset="0"/>
              </a:rPr>
              <a:t>Основной процесс по работе с внеплановой потребностью</a:t>
            </a:r>
            <a:endParaRPr lang="ru-RU" altLang="ru-RU" sz="2000" dirty="0">
              <a:latin typeface="Arial Narrow" panose="020B0606020202030204" pitchFamily="34" charset="0"/>
              <a:cs typeface="Arial" panose="020B0604020202020204" pitchFamily="34" charset="0"/>
            </a:endParaRPr>
          </a:p>
        </p:txBody>
      </p:sp>
      <p:sp>
        <p:nvSpPr>
          <p:cNvPr id="107" name="Овал 106">
            <a:extLst>
              <a:ext uri="{FF2B5EF4-FFF2-40B4-BE49-F238E27FC236}">
                <a16:creationId xmlns:a16="http://schemas.microsoft.com/office/drawing/2014/main" id="{9AE457F7-EE32-F9FC-C2D2-8217DD224F06}"/>
              </a:ext>
            </a:extLst>
          </p:cNvPr>
          <p:cNvSpPr/>
          <p:nvPr/>
        </p:nvSpPr>
        <p:spPr bwMode="auto">
          <a:xfrm>
            <a:off x="9073571" y="1530815"/>
            <a:ext cx="180000" cy="180000"/>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14" name="Овал 113">
            <a:extLst>
              <a:ext uri="{FF2B5EF4-FFF2-40B4-BE49-F238E27FC236}">
                <a16:creationId xmlns:a16="http://schemas.microsoft.com/office/drawing/2014/main" id="{9AE457F7-EE32-F9FC-C2D2-8217DD224F06}"/>
              </a:ext>
            </a:extLst>
          </p:cNvPr>
          <p:cNvSpPr/>
          <p:nvPr/>
        </p:nvSpPr>
        <p:spPr bwMode="auto">
          <a:xfrm>
            <a:off x="9292077" y="1530815"/>
            <a:ext cx="180000" cy="180000"/>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25" name="Овал 124">
            <a:extLst>
              <a:ext uri="{FF2B5EF4-FFF2-40B4-BE49-F238E27FC236}">
                <a16:creationId xmlns:a16="http://schemas.microsoft.com/office/drawing/2014/main" id="{9AE457F7-EE32-F9FC-C2D2-8217DD224F06}"/>
              </a:ext>
            </a:extLst>
          </p:cNvPr>
          <p:cNvSpPr/>
          <p:nvPr/>
        </p:nvSpPr>
        <p:spPr bwMode="auto">
          <a:xfrm>
            <a:off x="10512917" y="4536770"/>
            <a:ext cx="180000" cy="180000"/>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28" name="Овал 127">
            <a:extLst>
              <a:ext uri="{FF2B5EF4-FFF2-40B4-BE49-F238E27FC236}">
                <a16:creationId xmlns:a16="http://schemas.microsoft.com/office/drawing/2014/main" id="{9AE457F7-EE32-F9FC-C2D2-8217DD224F06}"/>
              </a:ext>
            </a:extLst>
          </p:cNvPr>
          <p:cNvSpPr/>
          <p:nvPr/>
        </p:nvSpPr>
        <p:spPr bwMode="auto">
          <a:xfrm>
            <a:off x="10731423" y="4536770"/>
            <a:ext cx="180000" cy="180000"/>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32" name="Овал 131">
            <a:extLst>
              <a:ext uri="{FF2B5EF4-FFF2-40B4-BE49-F238E27FC236}">
                <a16:creationId xmlns:a16="http://schemas.microsoft.com/office/drawing/2014/main" id="{9AE457F7-EE32-F9FC-C2D2-8217DD224F06}"/>
              </a:ext>
            </a:extLst>
          </p:cNvPr>
          <p:cNvSpPr/>
          <p:nvPr/>
        </p:nvSpPr>
        <p:spPr bwMode="auto">
          <a:xfrm>
            <a:off x="7865064" y="4510264"/>
            <a:ext cx="180000" cy="180000"/>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34" name="Овал 133">
            <a:extLst>
              <a:ext uri="{FF2B5EF4-FFF2-40B4-BE49-F238E27FC236}">
                <a16:creationId xmlns:a16="http://schemas.microsoft.com/office/drawing/2014/main" id="{9AE457F7-EE32-F9FC-C2D2-8217DD224F06}"/>
              </a:ext>
            </a:extLst>
          </p:cNvPr>
          <p:cNvSpPr/>
          <p:nvPr/>
        </p:nvSpPr>
        <p:spPr bwMode="auto">
          <a:xfrm>
            <a:off x="8083570" y="4510264"/>
            <a:ext cx="180000" cy="180000"/>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36" name="Овал 135">
            <a:extLst>
              <a:ext uri="{FF2B5EF4-FFF2-40B4-BE49-F238E27FC236}">
                <a16:creationId xmlns:a16="http://schemas.microsoft.com/office/drawing/2014/main" id="{9AE457F7-EE32-F9FC-C2D2-8217DD224F06}"/>
              </a:ext>
            </a:extLst>
          </p:cNvPr>
          <p:cNvSpPr/>
          <p:nvPr/>
        </p:nvSpPr>
        <p:spPr bwMode="auto">
          <a:xfrm>
            <a:off x="9100080" y="5300454"/>
            <a:ext cx="180000" cy="180000"/>
          </a:xfrm>
          <a:prstGeom prst="ellipse">
            <a:avLst/>
          </a:prstGeom>
          <a:ln/>
        </p:spPr>
        <p:style>
          <a:lnRef idx="0">
            <a:schemeClr val="accent5"/>
          </a:lnRef>
          <a:fillRef idx="3">
            <a:schemeClr val="accent5"/>
          </a:fillRef>
          <a:effectRef idx="3">
            <a:schemeClr val="accent5"/>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
        <p:nvSpPr>
          <p:cNvPr id="142" name="Овал 141">
            <a:extLst>
              <a:ext uri="{FF2B5EF4-FFF2-40B4-BE49-F238E27FC236}">
                <a16:creationId xmlns:a16="http://schemas.microsoft.com/office/drawing/2014/main" id="{9AE457F7-EE32-F9FC-C2D2-8217DD224F06}"/>
              </a:ext>
            </a:extLst>
          </p:cNvPr>
          <p:cNvSpPr/>
          <p:nvPr/>
        </p:nvSpPr>
        <p:spPr bwMode="auto">
          <a:xfrm>
            <a:off x="9318586" y="5300454"/>
            <a:ext cx="180000" cy="180000"/>
          </a:xfrm>
          <a:prstGeom prst="ellipse">
            <a:avLst/>
          </a:prstGeom>
          <a:solidFill>
            <a:srgbClr val="FC6E51"/>
          </a:solidFill>
          <a:ln/>
        </p:spPr>
        <p:style>
          <a:lnRef idx="0">
            <a:schemeClr val="accent2"/>
          </a:lnRef>
          <a:fillRef idx="3">
            <a:schemeClr val="accent2"/>
          </a:fillRef>
          <a:effectRef idx="3">
            <a:schemeClr val="accent2"/>
          </a:effectRef>
          <a:fontRef idx="minor">
            <a:schemeClr val="lt1"/>
          </a:fontRef>
        </p:style>
        <p:txBody>
          <a:bodyPr vert="horz" wrap="square" lIns="95246" tIns="49528" rIns="95246" bIns="49528" numCol="1" rtlCol="0" anchor="t" anchorCtr="0" compatLnSpc="1">
            <a:prstTxWarp prst="textNoShape">
              <a:avLst/>
            </a:prstTxWarp>
            <a:spAutoFit/>
          </a:bodyPr>
          <a:lstStyle/>
          <a:p>
            <a:pPr marL="403212" indent="-403212" defTabSz="967710" eaLnBrk="1" hangingPunct="1">
              <a:lnSpc>
                <a:spcPct val="85000"/>
              </a:lnSpc>
              <a:spcBef>
                <a:spcPct val="50000"/>
              </a:spcBef>
              <a:buSzPct val="120000"/>
              <a:buBlip>
                <a:blip r:embed="rId3"/>
              </a:buBlip>
            </a:pPr>
            <a:endParaRPr lang="ru-RU" sz="2222">
              <a:solidFill>
                <a:srgbClr val="006600"/>
              </a:solidFill>
              <a:latin typeface="Arial" panose="020B0604020202020204" pitchFamily="34" charset="0"/>
            </a:endParaRPr>
          </a:p>
        </p:txBody>
      </p:sp>
    </p:spTree>
    <p:extLst>
      <p:ext uri="{BB962C8B-B14F-4D97-AF65-F5344CB8AC3E}">
        <p14:creationId xmlns:p14="http://schemas.microsoft.com/office/powerpoint/2010/main" val="3386322628"/>
      </p:ext>
    </p:extLst>
  </p:cSld>
  <p:clrMapOvr>
    <a:masterClrMapping/>
  </p:clrMapOvr>
  <p:transition spd="slow" advTm="392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21.1"/>
</p:tagLst>
</file>

<file path=ppt/theme/_rels/theme3.xml.rels><?xml version="1.0" encoding="UTF-8" standalone="yes"?>
<Relationships xmlns="http://schemas.openxmlformats.org/package/2006/relationships"><Relationship Id="rId1" Type="http://schemas.openxmlformats.org/officeDocument/2006/relationships/image" Target="../media/image4.png"/></Relationships>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7.xml.rels><?xml version="1.0" encoding="UTF-8" standalone="yes"?>
<Relationships xmlns="http://schemas.openxmlformats.org/package/2006/relationships"><Relationship Id="rId1" Type="http://schemas.openxmlformats.org/officeDocument/2006/relationships/image" Target="../media/image4.png"/></Relationships>
</file>

<file path=ppt/theme/_rels/theme8.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5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213874</TotalTime>
  <Words>4977</Words>
  <Application>Microsoft Office PowerPoint</Application>
  <PresentationFormat>Широкоэкранный</PresentationFormat>
  <Paragraphs>555</Paragraphs>
  <Slides>73</Slides>
  <Notes>32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9</vt:i4>
      </vt:variant>
      <vt:variant>
        <vt:lpstr>Заголовки слайдов</vt:lpstr>
      </vt:variant>
      <vt:variant>
        <vt:i4>73</vt:i4>
      </vt:variant>
    </vt:vector>
  </HeadingPairs>
  <TitlesOfParts>
    <vt:vector size="92" baseType="lpstr">
      <vt:lpstr>Arial</vt:lpstr>
      <vt:lpstr>Arial Narrow</vt:lpstr>
      <vt:lpstr>Calibri</vt:lpstr>
      <vt:lpstr>Calibri Light</vt:lpstr>
      <vt:lpstr>Futura PT Demi</vt:lpstr>
      <vt:lpstr>Impact</vt:lpstr>
      <vt:lpstr>Open Sans</vt:lpstr>
      <vt:lpstr>Tahoma</vt:lpstr>
      <vt:lpstr>Times New Roman</vt:lpstr>
      <vt:lpstr>Wingdings</vt:lpstr>
      <vt:lpstr>1409_Шаблон</vt:lpstr>
      <vt:lpstr>1_1409_Шаблон</vt:lpstr>
      <vt:lpstr>3_Специальное оформление</vt:lpstr>
      <vt:lpstr>4_Специальное оформление</vt:lpstr>
      <vt:lpstr>Специальное оформление</vt:lpstr>
      <vt:lpstr>Тема Office</vt:lpstr>
      <vt:lpstr>5_Специальное оформление</vt:lpstr>
      <vt:lpstr>7_Специальное оформление</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Информация</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Попов Леонид Леонидович</cp:lastModifiedBy>
  <cp:revision>2864</cp:revision>
  <cp:lastPrinted>2016-10-27T11:13:39Z</cp:lastPrinted>
  <dcterms:created xsi:type="dcterms:W3CDTF">2014-08-20T11:28:12Z</dcterms:created>
  <dcterms:modified xsi:type="dcterms:W3CDTF">2026-05-21T09:18:15Z</dcterms:modified>
</cp:coreProperties>
</file>