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300" r:id="rId3"/>
    <p:sldId id="308" r:id="rId4"/>
    <p:sldId id="307" r:id="rId5"/>
    <p:sldId id="310" r:id="rId6"/>
    <p:sldId id="312" r:id="rId7"/>
    <p:sldId id="305" r:id="rId8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ндреев Илья" initials="" lastIdx="2" clrIdx="0"/>
  <p:cmAuthor id="1" name="Гарева Кристина Ивановна" initials="ГКИ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4751A"/>
    <a:srgbClr val="CC3300"/>
    <a:srgbClr val="F1E717"/>
    <a:srgbClr val="F1F1F1"/>
    <a:srgbClr val="F6F6F7"/>
    <a:srgbClr val="FCCD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5-23T12:04:32.280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BC11-ADDE-454C-8597-FA54B46D87FD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3B90-4218-4177-B757-35D98BD963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1EC5-3928-4C78-AB0A-443A309AACAC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761B-9135-4E96-AC2E-61EE4DBAB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F8AAF-030A-45D4-B5C5-8242CA5F0304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ABFBA-DE80-4F6B-90BB-418CFC373E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C1736-B124-4C68-BC34-71C87AA8B736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A3A8-8B69-4B07-894D-EE4FD491B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7F6C7-F59F-454D-BEA3-D256A5FC6845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331B8-AD46-4BB9-A7A8-A7473268AF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2B4DC-BFE8-4F04-809D-9BA18BE1350A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B7CA-8021-48F1-B10C-2AD638AAD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124E6-AAA2-4415-85E6-46BA88C6EDE3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8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5026E-E6D3-48A8-BE38-50F1EE5585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CAC19-5E49-42DA-AD83-8BFD7AA2F957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4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0372C-09DD-49AC-A0E3-BD80A4762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5E90D-8BD6-4FC3-A301-80A180883842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3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0B155-45AF-4040-9573-F6D04182BC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/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903B6-96A0-4D6A-990B-676D41C763DD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7428A-B3AC-461B-B952-0C3AD7F1B0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AB86A-376D-4E61-BF88-4993F88A6325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6" name="Нижний колонтитул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5B4ED-6596-4C2E-BEC1-0B1F5D620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5DDFE7-52C8-4FF1-92F7-8982CAA4546E}" type="datetimeFigureOut">
              <a:rPr lang="ru-RU"/>
              <a:pPr>
                <a:defRPr/>
              </a:pPr>
              <a:t>21.04.2026</a:t>
            </a:fld>
            <a:endParaRPr lang="ru-RU"/>
          </a:p>
        </p:txBody>
      </p:sp>
      <p:sp>
        <p:nvSpPr>
          <p:cNvPr id="5" name="Нижний колонтитул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96C0F5-B062-4C67-9532-6C52ECF4C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ddmi@1c.r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>
            <a:extLst/>
          </p:cNvPr>
          <p:cNvSpPr txBox="1">
            <a:spLocks/>
          </p:cNvSpPr>
          <p:nvPr/>
        </p:nvSpPr>
        <p:spPr>
          <a:xfrm>
            <a:off x="-309563" y="414338"/>
            <a:ext cx="9304338" cy="649287"/>
          </a:xfrm>
          <a:prstGeom prst="rect">
            <a:avLst/>
          </a:prstGeom>
        </p:spPr>
        <p:txBody>
          <a:bodyPr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3315" name="Рисунок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87025" y="5638800"/>
            <a:ext cx="17049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>
            <a:extLst/>
          </p:cNvPr>
          <p:cNvSpPr txBox="1"/>
          <p:nvPr/>
        </p:nvSpPr>
        <p:spPr>
          <a:xfrm>
            <a:off x="3424238" y="2074863"/>
            <a:ext cx="4876800" cy="156686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FFFF"/>
                </a:solidFill>
                <a:latin typeface="Arial" charset="0"/>
                <a:cs typeface="Arial" charset="0"/>
              </a:rPr>
              <a:t>Специальные предложения</a:t>
            </a:r>
            <a:r>
              <a:rPr lang="ru-RU" sz="3200">
                <a:solidFill>
                  <a:srgbClr val="FFFFFF"/>
                </a:solidFill>
                <a:latin typeface="Ink Free" pitchFamily="66" charset="0"/>
                <a:cs typeface="Arial" charset="0"/>
              </a:rPr>
              <a:t> нашего 1С:Учебного Центра №1</a:t>
            </a:r>
          </a:p>
        </p:txBody>
      </p:sp>
      <p:pic>
        <p:nvPicPr>
          <p:cNvPr id="13317" name="Рисунок 6" descr="Изображение выглядит как графическая вставка, звезда, творческий подход, мультфильм&#10;&#10;Контент, сгенерированный ИИ, может содержать ошибки.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2625" y="2994025"/>
            <a:ext cx="2332038" cy="233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Рисунок 2" descr="Изображение выглядит как графическая вставка, звезда, творческий подход, мультфильм&#10;&#10;Контент, сгенерированный ИИ, может содержать ошибки.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7900" y="1476375"/>
            <a:ext cx="2149475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375" y="0"/>
            <a:ext cx="129063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87025" y="5643563"/>
            <a:ext cx="17049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Заголовок 1"/>
          <p:cNvSpPr txBox="1">
            <a:spLocks/>
          </p:cNvSpPr>
          <p:nvPr/>
        </p:nvSpPr>
        <p:spPr bwMode="auto">
          <a:xfrm>
            <a:off x="574675" y="1530350"/>
            <a:ext cx="93027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ru-RU" sz="2400" b="1"/>
              <a:t>Наши преимущества </a:t>
            </a:r>
          </a:p>
          <a:p>
            <a:pPr algn="ctr">
              <a:lnSpc>
                <a:spcPct val="90000"/>
              </a:lnSpc>
            </a:pPr>
            <a:endParaRPr lang="ru-RU" sz="4400" b="1">
              <a:latin typeface="Calibri (Основной текст)"/>
            </a:endParaRP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947863" y="2857500"/>
            <a:ext cx="44577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/>
          </a:p>
          <a:p>
            <a:endParaRPr lang="ru-RU" b="1">
              <a:solidFill>
                <a:srgbClr val="000000"/>
              </a:solidFill>
              <a:latin typeface="Roboto"/>
            </a:endParaRPr>
          </a:p>
        </p:txBody>
      </p:sp>
      <p:sp>
        <p:nvSpPr>
          <p:cNvPr id="14341" name="TextBox 11"/>
          <p:cNvSpPr txBox="1">
            <a:spLocks noChangeArrowheads="1"/>
          </p:cNvSpPr>
          <p:nvPr/>
        </p:nvSpPr>
        <p:spPr bwMode="auto">
          <a:xfrm>
            <a:off x="7164388" y="4878388"/>
            <a:ext cx="32861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1200">
              <a:solidFill>
                <a:srgbClr val="000000"/>
              </a:solidFill>
            </a:endParaRPr>
          </a:p>
        </p:txBody>
      </p:sp>
      <p:pic>
        <p:nvPicPr>
          <p:cNvPr id="14342" name="Picture 9" descr="дооо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2554288"/>
            <a:ext cx="4384675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21"/>
          <p:cNvSpPr>
            <a:spLocks noChangeArrowheads="1"/>
          </p:cNvSpPr>
          <p:nvPr/>
        </p:nvSpPr>
        <p:spPr bwMode="auto">
          <a:xfrm>
            <a:off x="774700" y="1417638"/>
            <a:ext cx="6816725" cy="43291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  <a:p>
            <a:pPr>
              <a:buFontTx/>
              <a:buChar char="•"/>
            </a:pPr>
            <a:r>
              <a:rPr lang="ru-RU" sz="2000"/>
              <a:t> Очно – наиболее эффективно! (живое общение с преподавателем и сокурсниками, концентрация, не получится отложить в долгий ящик) </a:t>
            </a:r>
          </a:p>
          <a:p>
            <a:endParaRPr lang="ru-RU" sz="2000"/>
          </a:p>
          <a:p>
            <a:pPr>
              <a:buFontTx/>
              <a:buChar char="•"/>
            </a:pPr>
            <a:r>
              <a:rPr lang="ru-RU" sz="2000"/>
              <a:t>УЦ1 –старейший УЦ по 1С, наиболее опытные преподаватели с доступом к разработчикам, авторы книг</a:t>
            </a:r>
          </a:p>
          <a:p>
            <a:endParaRPr lang="ru-RU" sz="2000"/>
          </a:p>
          <a:p>
            <a:pPr>
              <a:buFontTx/>
              <a:buChar char="•"/>
            </a:pPr>
            <a:r>
              <a:rPr lang="ru-RU" sz="2000"/>
              <a:t>Можно сдать экзамен 1С:профессионал после ряда курсов</a:t>
            </a:r>
          </a:p>
          <a:p>
            <a:endParaRPr lang="ru-RU" sz="2000"/>
          </a:p>
          <a:p>
            <a:pPr>
              <a:buFontTx/>
              <a:buChar char="•"/>
            </a:pPr>
            <a:r>
              <a:rPr lang="ru-RU" sz="2000"/>
              <a:t>Доступность обучения</a:t>
            </a:r>
          </a:p>
          <a:p>
            <a:pPr eaLnBrk="0" hangingPunct="0">
              <a:buFontTx/>
              <a:buChar char="•"/>
            </a:pPr>
            <a:endParaRPr lang="ru-RU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8" y="131763"/>
            <a:ext cx="12190412" cy="672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87025" y="5638800"/>
            <a:ext cx="17049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Заголовок 1"/>
          <p:cNvSpPr txBox="1">
            <a:spLocks/>
          </p:cNvSpPr>
          <p:nvPr/>
        </p:nvSpPr>
        <p:spPr bwMode="auto">
          <a:xfrm>
            <a:off x="1444625" y="614363"/>
            <a:ext cx="93027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ru-RU" b="1"/>
              <a:t>1. Профессиональная работа в «1С:Документооборот 8»</a:t>
            </a:r>
          </a:p>
        </p:txBody>
      </p:sp>
      <p:sp>
        <p:nvSpPr>
          <p:cNvPr id="15364" name="TextBox 11"/>
          <p:cNvSpPr txBox="1">
            <a:spLocks noChangeArrowheads="1"/>
          </p:cNvSpPr>
          <p:nvPr/>
        </p:nvSpPr>
        <p:spPr bwMode="auto">
          <a:xfrm>
            <a:off x="7164388" y="4878388"/>
            <a:ext cx="32861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6434138" y="2174875"/>
            <a:ext cx="4610100" cy="2838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/>
              <a:t>Курс для пользователей (2 дня):</a:t>
            </a:r>
          </a:p>
          <a:p>
            <a:endParaRPr lang="ru-RU"/>
          </a:p>
          <a:p>
            <a:pPr>
              <a:buFontTx/>
              <a:buChar char="•"/>
            </a:pPr>
            <a:r>
              <a:rPr lang="ru-RU"/>
              <a:t>Научитесь эффективно работать с </a:t>
            </a:r>
          </a:p>
          <a:p>
            <a:r>
              <a:rPr lang="ru-RU"/>
              <a:t>документами в 1С.</a:t>
            </a:r>
          </a:p>
          <a:p>
            <a:pPr>
              <a:buFontTx/>
              <a:buChar char="•"/>
            </a:pPr>
            <a:r>
              <a:rPr lang="ru-RU"/>
              <a:t>Освоите все функции программы для </a:t>
            </a:r>
          </a:p>
          <a:p>
            <a:r>
              <a:rPr lang="ru-RU"/>
              <a:t>повседневной работы.</a:t>
            </a:r>
          </a:p>
          <a:p>
            <a:pPr>
              <a:buFontTx/>
              <a:buChar char="•"/>
            </a:pPr>
            <a:r>
              <a:rPr lang="ru-RU"/>
              <a:t>Сократите время на рутинные операции</a:t>
            </a:r>
          </a:p>
          <a:p>
            <a:pPr>
              <a:buFontTx/>
              <a:buChar char="•"/>
            </a:pPr>
            <a:r>
              <a:rPr lang="ru-RU"/>
              <a:t>Получите сертификат, подтверждающий ваши навыки.</a:t>
            </a:r>
          </a:p>
          <a:p>
            <a:pPr eaLnBrk="0" hangingPunct="0">
              <a:buFontTx/>
              <a:buChar char="•"/>
            </a:pPr>
            <a:endParaRPr lang="ru-RU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1363663" y="4983163"/>
            <a:ext cx="10163175" cy="3667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/>
              <a:t>Для кого:</a:t>
            </a:r>
            <a:r>
              <a:rPr lang="ru-RU"/>
              <a:t> специалисты, работающие с документами, секретари, помощники руководителей. </a:t>
            </a:r>
          </a:p>
        </p:txBody>
      </p:sp>
      <p:pic>
        <p:nvPicPr>
          <p:cNvPr id="15367" name="Picture 9" descr="DO_1x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74838" y="2041525"/>
            <a:ext cx="3886200" cy="257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34563" y="5464175"/>
            <a:ext cx="17049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Заголовок 1"/>
          <p:cNvSpPr txBox="1">
            <a:spLocks/>
          </p:cNvSpPr>
          <p:nvPr/>
        </p:nvSpPr>
        <p:spPr bwMode="auto">
          <a:xfrm>
            <a:off x="1444625" y="493713"/>
            <a:ext cx="93027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ru-RU" b="1"/>
              <a:t>2. Настройка и администрирование «1С:Документооборот»</a:t>
            </a:r>
          </a:p>
        </p:txBody>
      </p:sp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2006600" y="2141538"/>
            <a:ext cx="44577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/>
          </a:p>
          <a:p>
            <a:endParaRPr lang="ru-RU" b="1">
              <a:solidFill>
                <a:srgbClr val="000000"/>
              </a:solidFill>
              <a:latin typeface="Roboto"/>
            </a:endParaRPr>
          </a:p>
        </p:txBody>
      </p:sp>
      <p:sp>
        <p:nvSpPr>
          <p:cNvPr id="16389" name="TextBox 11"/>
          <p:cNvSpPr txBox="1">
            <a:spLocks noChangeArrowheads="1"/>
          </p:cNvSpPr>
          <p:nvPr/>
        </p:nvSpPr>
        <p:spPr bwMode="auto">
          <a:xfrm>
            <a:off x="7164388" y="4878388"/>
            <a:ext cx="32861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5768975" y="1927225"/>
            <a:ext cx="5226050" cy="3055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 b="1"/>
              <a:t>Для тех, кто поддерживает работу системы ДО:</a:t>
            </a:r>
          </a:p>
          <a:p>
            <a:endParaRPr lang="ru-RU" sz="1600"/>
          </a:p>
          <a:p>
            <a:pPr>
              <a:buFontTx/>
              <a:buChar char="•"/>
            </a:pPr>
            <a:r>
              <a:rPr lang="ru-RU" sz="1600"/>
              <a:t>Виртуальные машины – модели как на реальной работе</a:t>
            </a:r>
          </a:p>
          <a:p>
            <a:endParaRPr lang="ru-RU" sz="1600">
              <a:solidFill>
                <a:srgbClr val="CC3300"/>
              </a:solidFill>
            </a:endParaRPr>
          </a:p>
          <a:p>
            <a:pPr>
              <a:buFontTx/>
              <a:buChar char="•"/>
            </a:pPr>
            <a:r>
              <a:rPr lang="ru-RU" sz="1600"/>
              <a:t>Заменяет пару лет опыта самостоятельной работы</a:t>
            </a:r>
          </a:p>
          <a:p>
            <a:endParaRPr lang="ru-RU" sz="1600"/>
          </a:p>
          <a:p>
            <a:pPr>
              <a:buFontTx/>
              <a:buChar char="•"/>
            </a:pPr>
            <a:r>
              <a:rPr lang="ru-RU" sz="1600"/>
              <a:t>Очень популярный </a:t>
            </a:r>
          </a:p>
          <a:p>
            <a:endParaRPr lang="ru-RU" sz="1600"/>
          </a:p>
          <a:p>
            <a:pPr>
              <a:buFontTx/>
              <a:buChar char="•"/>
            </a:pPr>
            <a:r>
              <a:rPr lang="ru-RU" sz="1600"/>
              <a:t>Научитесь настраивать систему под </a:t>
            </a:r>
          </a:p>
          <a:p>
            <a:r>
              <a:rPr lang="ru-RU" sz="1600"/>
              <a:t>нужды компании.</a:t>
            </a:r>
          </a:p>
          <a:p>
            <a:pPr eaLnBrk="0" hangingPunct="0"/>
            <a:endParaRPr lang="ru-RU"/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2033588" y="5424488"/>
            <a:ext cx="7575550" cy="3667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/>
              <a:t>Для кого:</a:t>
            </a:r>
            <a:r>
              <a:rPr lang="ru-RU"/>
              <a:t> IT‑специалисты, администраторы, руководители отделов. </a:t>
            </a:r>
          </a:p>
        </p:txBody>
      </p:sp>
      <p:pic>
        <p:nvPicPr>
          <p:cNvPr id="16392" name="Picture 9" descr="настр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95513" y="1782763"/>
            <a:ext cx="3451225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87025" y="5664200"/>
            <a:ext cx="17049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Заголовок 1"/>
          <p:cNvSpPr txBox="1">
            <a:spLocks/>
          </p:cNvSpPr>
          <p:nvPr/>
        </p:nvSpPr>
        <p:spPr bwMode="auto">
          <a:xfrm>
            <a:off x="1412875" y="1511300"/>
            <a:ext cx="930275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ru-RU" b="1"/>
              <a:t> 6. Интенсивное обучение программированию в 1С</a:t>
            </a:r>
          </a:p>
          <a:p>
            <a:pPr algn="ctr">
              <a:lnSpc>
                <a:spcPct val="90000"/>
              </a:lnSpc>
            </a:pPr>
            <a:endParaRPr lang="ru-RU" b="1"/>
          </a:p>
          <a:p>
            <a:pPr algn="ctr">
              <a:lnSpc>
                <a:spcPct val="90000"/>
              </a:lnSpc>
            </a:pPr>
            <a:endParaRPr lang="ru-RU" sz="3600" b="1">
              <a:latin typeface="Calibri (Основной текст)"/>
            </a:endParaRPr>
          </a:p>
        </p:txBody>
      </p:sp>
      <p:sp>
        <p:nvSpPr>
          <p:cNvPr id="5" name="TextBox 4">
            <a:extLst/>
          </p:cNvPr>
          <p:cNvSpPr txBox="1"/>
          <p:nvPr/>
        </p:nvSpPr>
        <p:spPr>
          <a:xfrm>
            <a:off x="2028825" y="3989388"/>
            <a:ext cx="51816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cap="all" dirty="0">
              <a:solidFill>
                <a:srgbClr val="000000"/>
              </a:solidFill>
              <a:latin typeface="Roboto" panose="02000000000000000000" pitchFamily="2" charset="0"/>
              <a:cs typeface="+mn-cs"/>
            </a:endParaRP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5788025" y="1357313"/>
            <a:ext cx="5684838" cy="36941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/>
              <a:t>Зачем?</a:t>
            </a:r>
          </a:p>
          <a:p>
            <a:endParaRPr lang="ru-RU"/>
          </a:p>
          <a:p>
            <a:pPr>
              <a:buFontTx/>
              <a:buChar char="•"/>
            </a:pPr>
            <a:r>
              <a:rPr lang="ru-RU"/>
              <a:t>Понять разработчиков</a:t>
            </a:r>
          </a:p>
          <a:p>
            <a:pPr>
              <a:buFontTx/>
              <a:buChar char="•"/>
            </a:pPr>
            <a:r>
              <a:rPr lang="ru-RU"/>
              <a:t>Оценить объем работ</a:t>
            </a:r>
          </a:p>
          <a:p>
            <a:pPr>
              <a:buFontTx/>
              <a:buChar char="•"/>
            </a:pPr>
            <a:r>
              <a:rPr lang="ru-RU"/>
              <a:t>Курс «с нуля», но позволит разобраться во многих важных ключевых вещах</a:t>
            </a:r>
          </a:p>
          <a:p>
            <a:pPr>
              <a:buFontTx/>
              <a:buChar char="•"/>
            </a:pPr>
            <a:endParaRPr lang="ru-RU"/>
          </a:p>
          <a:p>
            <a:pPr>
              <a:buFontTx/>
              <a:buChar char="•"/>
            </a:pPr>
            <a:r>
              <a:rPr lang="ru-RU"/>
              <a:t>Может быть вам понравится и освоите новую профессию – разработчики очень востребованы</a:t>
            </a:r>
          </a:p>
          <a:p>
            <a:pPr>
              <a:buFontTx/>
              <a:buChar char="•"/>
            </a:pPr>
            <a:endParaRPr lang="ru-RU"/>
          </a:p>
          <a:p>
            <a:pPr>
              <a:buFontTx/>
              <a:buChar char="•"/>
            </a:pPr>
            <a:r>
              <a:rPr lang="ru-RU"/>
              <a:t>Освоите программирование с нуля </a:t>
            </a:r>
          </a:p>
          <a:p>
            <a:r>
              <a:rPr lang="ru-RU"/>
              <a:t>или повысите уровень.</a:t>
            </a:r>
          </a:p>
          <a:p>
            <a:endParaRPr lang="ru-RU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1666875" y="5365750"/>
            <a:ext cx="8756650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/>
              <a:t>Для кого:</a:t>
            </a:r>
            <a:r>
              <a:rPr lang="ru-RU"/>
              <a:t> начинающие программисты, IT‑специалисты, желающие освоить 1С. </a:t>
            </a:r>
          </a:p>
        </p:txBody>
      </p:sp>
      <p:pic>
        <p:nvPicPr>
          <p:cNvPr id="18439" name="Picture 8" descr="ee35e7c782791419f29316f183d5d6d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6238" y="1624013"/>
            <a:ext cx="3694112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8" y="131763"/>
            <a:ext cx="12190412" cy="672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Рисунок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53513" y="1468438"/>
            <a:ext cx="1871662" cy="269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Google Shape;177;p8"/>
          <p:cNvSpPr txBox="1">
            <a:spLocks/>
          </p:cNvSpPr>
          <p:nvPr/>
        </p:nvSpPr>
        <p:spPr bwMode="auto">
          <a:xfrm>
            <a:off x="2827338" y="657225"/>
            <a:ext cx="6219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78" tIns="0" rIns="71978" bIns="0" anchor="ctr">
            <a:spAutoFit/>
          </a:bodyPr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ru-RU" sz="2300" b="1">
                <a:solidFill>
                  <a:srgbClr val="583423"/>
                </a:solidFill>
                <a:sym typeface="Arial" charset="0"/>
              </a:rPr>
              <a:t>Уникальное предложение от 1С:Учебного центра №1 – </a:t>
            </a:r>
            <a:r>
              <a:rPr lang="en-US" sz="2300" b="1">
                <a:solidFill>
                  <a:srgbClr val="583423"/>
                </a:solidFill>
                <a:sym typeface="Arial" charset="0"/>
              </a:rPr>
              <a:t>UC1.1C.RU</a:t>
            </a:r>
            <a:endParaRPr lang="ru-RU" sz="2300" b="1">
              <a:solidFill>
                <a:srgbClr val="583423"/>
              </a:solidFill>
              <a:sym typeface="Arial" charset="0"/>
            </a:endParaRPr>
          </a:p>
        </p:txBody>
      </p:sp>
      <p:sp>
        <p:nvSpPr>
          <p:cNvPr id="19460" name="TextBox 30"/>
          <p:cNvSpPr txBox="1">
            <a:spLocks noChangeArrowheads="1"/>
          </p:cNvSpPr>
          <p:nvPr/>
        </p:nvSpPr>
        <p:spPr bwMode="auto">
          <a:xfrm>
            <a:off x="4887913" y="1574800"/>
            <a:ext cx="4498975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0000"/>
                </a:solidFill>
                <a:latin typeface="Roboto"/>
              </a:rPr>
              <a:t>Вас ждут:</a:t>
            </a:r>
          </a:p>
          <a:p>
            <a:pPr>
              <a:buFont typeface="Arial" charset="0"/>
              <a:buChar char="•"/>
            </a:pPr>
            <a:r>
              <a:rPr lang="ru-RU" sz="2000">
                <a:solidFill>
                  <a:srgbClr val="000000"/>
                </a:solidFill>
                <a:latin typeface="Roboto"/>
              </a:rPr>
              <a:t>широкая линейка курсов как для начинающих, так и для опытных специалистов</a:t>
            </a:r>
          </a:p>
          <a:p>
            <a:pPr>
              <a:buFont typeface="Arial" charset="0"/>
              <a:buChar char="•"/>
            </a:pPr>
            <a:r>
              <a:rPr lang="ru-RU" sz="2000">
                <a:solidFill>
                  <a:srgbClr val="000000"/>
                </a:solidFill>
                <a:latin typeface="Roboto"/>
              </a:rPr>
              <a:t>возможность обучаться из любой точки мира</a:t>
            </a:r>
          </a:p>
          <a:p>
            <a:pPr>
              <a:buFont typeface="Arial" charset="0"/>
              <a:buChar char="•"/>
            </a:pPr>
            <a:r>
              <a:rPr lang="ru-RU" sz="2000">
                <a:solidFill>
                  <a:srgbClr val="000000"/>
                </a:solidFill>
                <a:latin typeface="Roboto"/>
              </a:rPr>
              <a:t>доступ к материалам курса на 90 дней</a:t>
            </a:r>
          </a:p>
          <a:p>
            <a:pPr>
              <a:buFont typeface="Arial" charset="0"/>
              <a:buChar char="•"/>
            </a:pPr>
            <a:r>
              <a:rPr lang="ru-RU" sz="2000">
                <a:solidFill>
                  <a:srgbClr val="000000"/>
                </a:solidFill>
                <a:latin typeface="Roboto"/>
              </a:rPr>
              <a:t>обучение у опытных преподавателей</a:t>
            </a:r>
          </a:p>
          <a:p>
            <a:pPr>
              <a:buFont typeface="Arial" charset="0"/>
              <a:buChar char="•"/>
            </a:pPr>
            <a:r>
              <a:rPr lang="ru-RU" sz="2000">
                <a:solidFill>
                  <a:srgbClr val="000000"/>
                </a:solidFill>
                <a:latin typeface="Roboto"/>
              </a:rPr>
              <a:t>документ об обучении: свидетельство о прохождении курса или удостоверение о повышении квалификации</a:t>
            </a:r>
          </a:p>
        </p:txBody>
      </p:sp>
      <p:grpSp>
        <p:nvGrpSpPr>
          <p:cNvPr id="19461" name="Группа 4"/>
          <p:cNvGrpSpPr>
            <a:grpSpLocks/>
          </p:cNvGrpSpPr>
          <p:nvPr/>
        </p:nvGrpSpPr>
        <p:grpSpPr bwMode="auto">
          <a:xfrm>
            <a:off x="1936750" y="1509713"/>
            <a:ext cx="2671763" cy="4654550"/>
            <a:chOff x="5776617" y="1"/>
            <a:chExt cx="3369116" cy="5143900"/>
          </a:xfrm>
        </p:grpSpPr>
        <p:sp>
          <p:nvSpPr>
            <p:cNvPr id="25" name="Прямоугольник 24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800639" y="1"/>
              <a:ext cx="3343091" cy="5143900"/>
            </a:xfrm>
            <a:prstGeom prst="rect">
              <a:avLst/>
            </a:prstGeom>
            <a:solidFill>
              <a:srgbClr val="583423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/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399"/>
            </a:p>
          </p:txBody>
        </p:sp>
        <p:grpSp>
          <p:nvGrpSpPr>
            <p:cNvPr id="19465" name="Группа 2"/>
            <p:cNvGrpSpPr>
              <a:grpSpLocks/>
            </p:cNvGrpSpPr>
            <p:nvPr/>
          </p:nvGrpSpPr>
          <p:grpSpPr bwMode="auto">
            <a:xfrm>
              <a:off x="6617720" y="58439"/>
              <a:ext cx="1905851" cy="1812044"/>
              <a:chOff x="6848877" y="691164"/>
              <a:chExt cx="2275353" cy="2259406"/>
            </a:xfrm>
          </p:grpSpPr>
          <p:sp>
            <p:nvSpPr>
              <p:cNvPr id="21" name="Овал 20">
                <a:extLst>
                  <a:ext uri="{FF2B5EF4-FFF2-40B4-BE49-F238E27FC236}"/>
                </a:extLst>
              </p:cNvPr>
              <p:cNvSpPr/>
              <p:nvPr/>
            </p:nvSpPr>
            <p:spPr>
              <a:xfrm rot="600000">
                <a:off x="6848489" y="690486"/>
                <a:ext cx="2275248" cy="2259720"/>
              </a:xfrm>
              <a:prstGeom prst="ellipse">
                <a:avLst/>
              </a:prstGeom>
              <a:solidFill>
                <a:srgbClr val="FFC44F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/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399"/>
              </a:p>
            </p:txBody>
          </p:sp>
          <p:sp>
            <p:nvSpPr>
              <p:cNvPr id="19472" name="TextBox 21"/>
              <p:cNvSpPr txBox="1">
                <a:spLocks noChangeArrowheads="1"/>
              </p:cNvSpPr>
              <p:nvPr/>
            </p:nvSpPr>
            <p:spPr bwMode="auto">
              <a:xfrm>
                <a:off x="7319313" y="1263619"/>
                <a:ext cx="1333601" cy="630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 sz="2400" b="1">
                    <a:solidFill>
                      <a:srgbClr val="583423"/>
                    </a:solidFill>
                  </a:rPr>
                  <a:t>26%</a:t>
                </a:r>
              </a:p>
            </p:txBody>
          </p:sp>
          <p:sp>
            <p:nvSpPr>
              <p:cNvPr id="19473" name="TextBox 22"/>
              <p:cNvSpPr txBox="1">
                <a:spLocks noChangeArrowheads="1"/>
              </p:cNvSpPr>
              <p:nvPr/>
            </p:nvSpPr>
            <p:spPr bwMode="auto">
              <a:xfrm>
                <a:off x="7003837" y="1788627"/>
                <a:ext cx="1964552" cy="8006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ru-RU" sz="1600" b="1">
                    <a:solidFill>
                      <a:srgbClr val="583423"/>
                    </a:solidFill>
                  </a:rPr>
                  <a:t>скидка на обучение</a:t>
                </a:r>
              </a:p>
            </p:txBody>
          </p:sp>
        </p:grpSp>
        <p:sp>
          <p:nvSpPr>
            <p:cNvPr id="19466" name="TextBox 25"/>
            <p:cNvSpPr txBox="1">
              <a:spLocks noChangeArrowheads="1"/>
            </p:cNvSpPr>
            <p:nvPr/>
          </p:nvSpPr>
          <p:spPr bwMode="auto">
            <a:xfrm>
              <a:off x="6301102" y="2094754"/>
              <a:ext cx="2538347" cy="7754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000" b="1">
                  <a:solidFill>
                    <a:srgbClr val="FFFFFF"/>
                  </a:solidFill>
                </a:rPr>
                <a:t>Только с 22 по 30 апреля</a:t>
              </a:r>
            </a:p>
          </p:txBody>
        </p:sp>
        <p:sp>
          <p:nvSpPr>
            <p:cNvPr id="19467" name="TextBox 29"/>
            <p:cNvSpPr txBox="1">
              <a:spLocks noChangeArrowheads="1"/>
            </p:cNvSpPr>
            <p:nvPr/>
          </p:nvSpPr>
          <p:spPr bwMode="auto">
            <a:xfrm>
              <a:off x="5844680" y="4117577"/>
              <a:ext cx="3301053" cy="45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ru-RU" sz="2100">
                <a:solidFill>
                  <a:srgbClr val="FFE9DC"/>
                </a:solidFill>
              </a:endParaRPr>
            </a:p>
          </p:txBody>
        </p:sp>
        <p:sp>
          <p:nvSpPr>
            <p:cNvPr id="27" name="Прямоугольник 26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776617" y="2938620"/>
              <a:ext cx="3367114" cy="1126325"/>
            </a:xfrm>
            <a:prstGeom prst="rect">
              <a:avLst/>
            </a:prstGeom>
            <a:solidFill>
              <a:srgbClr val="FFFCF7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/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399"/>
            </a:p>
          </p:txBody>
        </p:sp>
        <p:sp>
          <p:nvSpPr>
            <p:cNvPr id="28" name="TextBox 27">
              <a:extLst>
                <a:ext uri="{FF2B5EF4-FFF2-40B4-BE49-F238E27FC236}"/>
              </a:extLst>
            </p:cNvPr>
            <p:cNvSpPr txBox="1"/>
            <p:nvPr/>
          </p:nvSpPr>
          <p:spPr>
            <a:xfrm>
              <a:off x="6110927" y="3096516"/>
              <a:ext cx="2794584" cy="45614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133" b="1" dirty="0">
                  <a:solidFill>
                    <a:srgbClr val="DC5C2B"/>
                  </a:solidFill>
                  <a:latin typeface="Arial" panose="020B0604020202020204" pitchFamily="34" charset="0"/>
                  <a:cs typeface="+mn-cs"/>
                </a:rPr>
                <a:t>ПРОМОКОД</a:t>
              </a:r>
            </a:p>
          </p:txBody>
        </p:sp>
        <p:sp>
          <p:nvSpPr>
            <p:cNvPr id="29" name="TextBox 28">
              <a:extLst>
                <a:ext uri="{FF2B5EF4-FFF2-40B4-BE49-F238E27FC236}"/>
              </a:extLst>
            </p:cNvPr>
            <p:cNvSpPr txBox="1"/>
            <p:nvPr/>
          </p:nvSpPr>
          <p:spPr>
            <a:xfrm>
              <a:off x="6110927" y="3389501"/>
              <a:ext cx="2794584" cy="72456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732" b="1" dirty="0">
                  <a:solidFill>
                    <a:srgbClr val="492F23"/>
                  </a:solidFill>
                  <a:latin typeface="Arial" panose="020B0604020202020204" pitchFamily="34" charset="0"/>
                  <a:cs typeface="+mn-cs"/>
                </a:rPr>
                <a:t>DO2026</a:t>
              </a:r>
              <a:endParaRPr lang="ru-RU" sz="3732" b="1" dirty="0">
                <a:solidFill>
                  <a:srgbClr val="492F23"/>
                </a:solidFill>
                <a:latin typeface="Arial" panose="020B0604020202020204" pitchFamily="34" charset="0"/>
                <a:cs typeface="+mn-cs"/>
              </a:endParaRPr>
            </a:p>
          </p:txBody>
        </p:sp>
      </p:grpSp>
      <p:pic>
        <p:nvPicPr>
          <p:cNvPr id="19462" name="Рисунок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50350" y="4230688"/>
            <a:ext cx="1897063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Rectangle 18"/>
          <p:cNvSpPr>
            <a:spLocks noChangeArrowheads="1"/>
          </p:cNvSpPr>
          <p:nvPr/>
        </p:nvSpPr>
        <p:spPr bwMode="auto">
          <a:xfrm>
            <a:off x="2041525" y="5218113"/>
            <a:ext cx="255111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FFE9DC"/>
                </a:solidFill>
              </a:rPr>
              <a:t>* видеокурсы приобретенные в период акции можно активировать позже, в удобное время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>
            <a:extLst/>
          </p:cNvPr>
          <p:cNvSpPr txBox="1">
            <a:spLocks/>
          </p:cNvSpPr>
          <p:nvPr/>
        </p:nvSpPr>
        <p:spPr>
          <a:xfrm>
            <a:off x="-309563" y="414338"/>
            <a:ext cx="9304338" cy="649287"/>
          </a:xfrm>
          <a:prstGeom prst="rect">
            <a:avLst/>
          </a:prstGeom>
        </p:spPr>
        <p:txBody>
          <a:bodyPr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483" name="Рисунок 9"/>
          <p:cNvPicPr>
            <a:picLocks noChangeAspect="1"/>
          </p:cNvPicPr>
          <p:nvPr/>
        </p:nvPicPr>
        <p:blipFill>
          <a:blip r:embed="rId3"/>
          <a:srcRect l="6544" b="5728"/>
          <a:stretch>
            <a:fillRect/>
          </a:stretch>
        </p:blipFill>
        <p:spPr bwMode="auto">
          <a:xfrm rot="549641">
            <a:off x="1601788" y="4202113"/>
            <a:ext cx="2159000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Рисунок 1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34563" y="5464175"/>
            <a:ext cx="17049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Прямоугольник 12"/>
          <p:cNvSpPr>
            <a:spLocks noChangeArrowheads="1"/>
          </p:cNvSpPr>
          <p:nvPr/>
        </p:nvSpPr>
        <p:spPr bwMode="auto">
          <a:xfrm>
            <a:off x="3502025" y="2008188"/>
            <a:ext cx="5338763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alibri" pitchFamily="34" charset="0"/>
              </a:rPr>
              <a:t>Если у вас остались вопросы.</a:t>
            </a:r>
          </a:p>
          <a:p>
            <a:pPr algn="ctr"/>
            <a:r>
              <a:rPr lang="ru-RU" sz="3200" b="1">
                <a:latin typeface="Calibri" pitchFamily="34" charset="0"/>
              </a:rPr>
              <a:t>Можете найти меня на стойке с мерчем или писать мне на почту: </a:t>
            </a:r>
            <a:r>
              <a:rPr lang="en-US" sz="3200" b="1">
                <a:latin typeface="Calibri" pitchFamily="34" charset="0"/>
                <a:hlinkClick r:id="rId5"/>
              </a:rPr>
              <a:t>ddmi@1c.ru</a:t>
            </a:r>
            <a:endParaRPr lang="ru-RU" sz="3200" b="1">
              <a:latin typeface="Calibri" pitchFamily="34" charset="0"/>
            </a:endParaRPr>
          </a:p>
          <a:p>
            <a:pPr algn="ctr"/>
            <a:r>
              <a:rPr lang="ru-RU" sz="3200" b="1">
                <a:latin typeface="Calibri" pitchFamily="34" charset="0"/>
              </a:rPr>
              <a:t>Дмитриева Диана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2145</TotalTime>
  <Words>271</Words>
  <Application>Microsoft Office PowerPoint</Application>
  <PresentationFormat>Произвольный</PresentationFormat>
  <Paragraphs>60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 Light</vt:lpstr>
      <vt:lpstr>Calibri</vt:lpstr>
      <vt:lpstr>Ink Free</vt:lpstr>
      <vt:lpstr>Calibri (Основной текст)</vt:lpstr>
      <vt:lpstr>Roboto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DukeHome</dc:creator>
  <cp:lastModifiedBy>Обутова</cp:lastModifiedBy>
  <cp:revision>101</cp:revision>
  <dcterms:created xsi:type="dcterms:W3CDTF">2025-03-27T14:12:34Z</dcterms:created>
  <dcterms:modified xsi:type="dcterms:W3CDTF">2026-04-21T14:02:36Z</dcterms:modified>
</cp:coreProperties>
</file>