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4861" r:id="rId2"/>
    <p:sldMasterId id="2147485068" r:id="rId3"/>
  </p:sldMasterIdLst>
  <p:notesMasterIdLst>
    <p:notesMasterId r:id="rId27"/>
  </p:notesMasterIdLst>
  <p:handoutMasterIdLst>
    <p:handoutMasterId r:id="rId28"/>
  </p:handoutMasterIdLst>
  <p:sldIdLst>
    <p:sldId id="905" r:id="rId4"/>
    <p:sldId id="1059" r:id="rId5"/>
    <p:sldId id="1065" r:id="rId6"/>
    <p:sldId id="1067" r:id="rId7"/>
    <p:sldId id="1077" r:id="rId8"/>
    <p:sldId id="1075" r:id="rId9"/>
    <p:sldId id="1070" r:id="rId10"/>
    <p:sldId id="913" r:id="rId11"/>
    <p:sldId id="915" r:id="rId12"/>
    <p:sldId id="914" r:id="rId13"/>
    <p:sldId id="919" r:id="rId14"/>
    <p:sldId id="921" r:id="rId15"/>
    <p:sldId id="920" r:id="rId16"/>
    <p:sldId id="917" r:id="rId17"/>
    <p:sldId id="1078" r:id="rId18"/>
    <p:sldId id="1079" r:id="rId19"/>
    <p:sldId id="1080" r:id="rId20"/>
    <p:sldId id="1068" r:id="rId21"/>
    <p:sldId id="1071" r:id="rId22"/>
    <p:sldId id="1074" r:id="rId23"/>
    <p:sldId id="1072" r:id="rId24"/>
    <p:sldId id="1073" r:id="rId25"/>
    <p:sldId id="906" r:id="rId2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илов Павел Александрович" initials="ЕПА" lastIdx="8" clrIdx="0"/>
  <p:cmAuthor id="2" name="Герман Алексей Адольфович" initials="ГАА" lastIdx="2" clrIdx="1"/>
  <p:cmAuthor id="3" name="Герман_АА" initials="ГАА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FFFF"/>
    <a:srgbClr val="FFFFCC"/>
    <a:srgbClr val="00FFCC"/>
    <a:srgbClr val="66FFCC"/>
    <a:srgbClr val="CCFF99"/>
    <a:srgbClr val="FF9933"/>
    <a:srgbClr val="FFE5E5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4" autoAdjust="0"/>
    <p:restoredTop sz="88108" autoAdjust="0"/>
  </p:normalViewPr>
  <p:slideViewPr>
    <p:cSldViewPr>
      <p:cViewPr varScale="1">
        <p:scale>
          <a:sx n="170" d="100"/>
          <a:sy n="170" d="100"/>
        </p:scale>
        <p:origin x="20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8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3071E4A-1112-420A-AA21-247798F563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712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90E10A-8071-4CF6-9931-34C96C66F9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621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</a:t>
            </a:r>
            <a:r>
              <a:rPr lang="ru-RU" baseline="0" dirty="0"/>
              <a:t> день, коллеги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975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Переоценка в функциональной валюте (при ее отличии от валюты НСБУ)</a:t>
            </a:r>
          </a:p>
          <a:p>
            <a:pPr marL="1800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Добавлена переоценка остатков монетарных невалютных счетов по курсу на конец периода</a:t>
            </a:r>
          </a:p>
          <a:p>
            <a:pPr marL="1800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Добавлена переоценка списаний немонетарных счетов по исторической стоимости</a:t>
            </a:r>
          </a:p>
          <a:p>
            <a:pPr marL="637200" lvl="1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для количественных  - по доле списания количества в МСФО</a:t>
            </a:r>
          </a:p>
          <a:p>
            <a:pPr marL="637200" lvl="1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для неколичественных – по доле списания сумм в НСБУ</a:t>
            </a:r>
          </a:p>
          <a:p>
            <a:pPr marL="294300" lvl="1"/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*Доля списания = списания периода  / (начальный остаток + поступления периода)</a:t>
            </a:r>
          </a:p>
          <a:p>
            <a:pPr indent="-162900"/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indent="-16290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Переоценка в валюте представления (при ее отличии</a:t>
            </a:r>
            <a:r>
              <a:rPr lang="ru-RU" baseline="0" dirty="0">
                <a:solidFill>
                  <a:schemeClr val="bg1">
                    <a:lumMod val="50000"/>
                  </a:schemeClr>
                </a:solidFill>
              </a:rPr>
              <a:t> от функциональной валюты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1800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Добавлена переоценка в валюте представления по курсу на конец периода из функциональной валюты для остатков счетов баланса (через счет трансляционного резерва)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Доля списания активного немонетарных </a:t>
            </a:r>
            <a:r>
              <a:rPr lang="ru-RU" baseline="0" dirty="0" err="1"/>
              <a:t>неколичесвенного</a:t>
            </a:r>
            <a:r>
              <a:rPr lang="ru-RU" baseline="0" dirty="0"/>
              <a:t> счета: </a:t>
            </a:r>
            <a:r>
              <a:rPr lang="ru-RU" baseline="0" dirty="0" err="1"/>
              <a:t>нсбуКО</a:t>
            </a:r>
            <a:r>
              <a:rPr lang="ru-RU" baseline="0" dirty="0"/>
              <a:t> / (</a:t>
            </a:r>
            <a:r>
              <a:rPr lang="ru-RU" baseline="0" dirty="0" err="1"/>
              <a:t>нсбуСНД+нсбуДО</a:t>
            </a:r>
            <a:r>
              <a:rPr lang="ru-RU" baseline="0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8306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(например добавились группировки по реквизитам аналитик, под-периодам, показателям экземпляров) 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8306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8306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342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5428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План счетов и шаблон трансляции</a:t>
            </a:r>
            <a:r>
              <a:rPr lang="ru-RU" baseline="0" dirty="0"/>
              <a:t> подготовлены, теперь настраиваем учетные политики по организациям.</a:t>
            </a:r>
            <a:br>
              <a:rPr lang="ru-RU" baseline="0" dirty="0"/>
            </a:br>
            <a:br>
              <a:rPr lang="ru-RU" baseline="0" dirty="0"/>
            </a:br>
            <a:r>
              <a:rPr lang="ru-RU" baseline="0" dirty="0"/>
              <a:t>В отчете установка учетных политик указываются учетные политики для организации в сценарии.</a:t>
            </a:r>
            <a:br>
              <a:rPr lang="ru-RU" baseline="0" dirty="0"/>
            </a:br>
            <a:r>
              <a:rPr lang="ru-RU" baseline="0" dirty="0"/>
              <a:t>В шапке выбирается дата применения, сценарии и поля которые необходимо проанализировать.</a:t>
            </a:r>
            <a:br>
              <a:rPr lang="ru-RU" baseline="0" dirty="0"/>
            </a:br>
            <a:endParaRPr lang="ru-RU" baseline="0" dirty="0"/>
          </a:p>
          <a:p>
            <a:r>
              <a:rPr lang="ru-RU" baseline="0" dirty="0"/>
              <a:t>В отчете на пересечении организации и сценария указывается учетная политика</a:t>
            </a:r>
            <a:br>
              <a:rPr lang="ru-RU" baseline="0" dirty="0"/>
            </a:br>
            <a:r>
              <a:rPr lang="ru-RU" baseline="0" dirty="0"/>
              <a:t>(и дата с которой она применяется в этой </a:t>
            </a:r>
            <a:r>
              <a:rPr lang="ru-RU" baseline="0" dirty="0" err="1"/>
              <a:t>органиации</a:t>
            </a:r>
            <a:r>
              <a:rPr lang="ru-RU" baseline="0" dirty="0"/>
              <a:t>) и реквизиты политики.</a:t>
            </a:r>
            <a:br>
              <a:rPr lang="ru-RU" baseline="0" dirty="0"/>
            </a:br>
            <a:br>
              <a:rPr lang="ru-RU" baseline="0" dirty="0"/>
            </a:br>
            <a:r>
              <a:rPr lang="ru-RU" baseline="0" dirty="0"/>
              <a:t>Учетную политику можно указать по умолчанию одну для всех организаций сценария тем самым гармонизируя учет.</a:t>
            </a:r>
            <a:br>
              <a:rPr lang="ru-RU" baseline="0" dirty="0"/>
            </a:br>
            <a:r>
              <a:rPr lang="ru-RU" baseline="0" dirty="0"/>
              <a:t>Те при добавлении организации в периметр для нее по умолчанию начинает действовать учетная политика по умолчанию.</a:t>
            </a:r>
          </a:p>
          <a:p>
            <a:r>
              <a:rPr lang="ru-RU" baseline="0" dirty="0"/>
              <a:t>Если учетная политика по умолчанию указана в сценарии – она отображается в шапке колонки сценария</a:t>
            </a:r>
          </a:p>
          <a:p>
            <a:endParaRPr lang="ru-RU" baseline="0" dirty="0"/>
          </a:p>
          <a:p>
            <a:r>
              <a:rPr lang="ru-RU" baseline="0" dirty="0"/>
              <a:t>Из отчета можно установить по одной или нескольким организациям </a:t>
            </a:r>
            <a:r>
              <a:rPr lang="ru-RU" baseline="0" dirty="0" err="1"/>
              <a:t>УПи</a:t>
            </a:r>
            <a:r>
              <a:rPr lang="ru-RU" baseline="0" dirty="0"/>
              <a:t>, а также перейти к истории изменения УП по организации.</a:t>
            </a:r>
            <a:br>
              <a:rPr lang="ru-RU" baseline="0" dirty="0"/>
            </a:br>
            <a:br>
              <a:rPr lang="ru-RU" baseline="0" dirty="0"/>
            </a:br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830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Настройка</a:t>
            </a:r>
            <a:r>
              <a:rPr lang="ru-RU" baseline="0" dirty="0"/>
              <a:t> учетной политики в системе.</a:t>
            </a:r>
          </a:p>
          <a:p>
            <a:r>
              <a:rPr lang="ru-RU" dirty="0"/>
              <a:t>Учетная</a:t>
            </a:r>
            <a:r>
              <a:rPr lang="ru-RU" baseline="0" dirty="0"/>
              <a:t> политика может устанавливаться одна для нескольких организаций и одном или нескольким сценариям.</a:t>
            </a:r>
            <a:br>
              <a:rPr lang="ru-RU" baseline="0" dirty="0"/>
            </a:br>
            <a:r>
              <a:rPr lang="ru-RU" baseline="0" dirty="0"/>
              <a:t>Поэтому в ней мы не видим самой организации, сценария, и даты начала применения.</a:t>
            </a:r>
            <a:br>
              <a:rPr lang="ru-RU" baseline="0" dirty="0"/>
            </a:br>
            <a:br>
              <a:rPr lang="ru-RU" baseline="0" dirty="0"/>
            </a:br>
            <a:r>
              <a:rPr lang="ru-RU" baseline="0" dirty="0"/>
              <a:t>Представление учетной политики формируется из наименования счета учета , порядкового номера политики и (если указано) доп. Описания.</a:t>
            </a:r>
            <a:br>
              <a:rPr lang="ru-RU" baseline="0" dirty="0"/>
            </a:br>
            <a:r>
              <a:rPr lang="ru-RU" baseline="0" dirty="0"/>
              <a:t>По номеру всегда однозначно можно определить политику.</a:t>
            </a:r>
            <a:br>
              <a:rPr lang="ru-RU" baseline="0" dirty="0"/>
            </a:br>
            <a:r>
              <a:rPr lang="ru-RU" baseline="0" dirty="0"/>
              <a:t>Основным в учетной политике является указание шаблона трансляции/трансформации.</a:t>
            </a:r>
            <a:br>
              <a:rPr lang="ru-RU" baseline="0" dirty="0"/>
            </a:br>
            <a:r>
              <a:rPr lang="ru-RU" baseline="0" dirty="0"/>
              <a:t>Шаблон определяет план счетов источник, план счетов учета(приемник) и направление трансляции.</a:t>
            </a:r>
            <a:br>
              <a:rPr lang="ru-RU" baseline="0" dirty="0"/>
            </a:br>
            <a:r>
              <a:rPr lang="ru-RU" baseline="0" dirty="0"/>
              <a:t>По направлению трансляции определяется модель учета МСФО.</a:t>
            </a:r>
            <a:br>
              <a:rPr lang="ru-RU" baseline="0" dirty="0"/>
            </a:br>
            <a:r>
              <a:rPr lang="ru-RU" baseline="0" dirty="0"/>
              <a:t>Указываются валюта источника(обычно это валюта регламентированного учета).</a:t>
            </a:r>
            <a:br>
              <a:rPr lang="ru-RU" baseline="0" dirty="0"/>
            </a:br>
            <a:r>
              <a:rPr lang="ru-RU" baseline="0" dirty="0"/>
              <a:t>Валюта учета(или функциональная валюта МСФО) (может отличаться от валюты источника). Теперь появилась возможность перевода из валюты НСБУ в валюту МСФО «налету» ,при трансляции.</a:t>
            </a:r>
            <a:br>
              <a:rPr lang="ru-RU" baseline="0" dirty="0"/>
            </a:br>
            <a:r>
              <a:rPr lang="ru-RU" baseline="0" dirty="0"/>
              <a:t>Можно указать </a:t>
            </a:r>
            <a:r>
              <a:rPr lang="ru-RU" baseline="0" dirty="0" err="1"/>
              <a:t>доп.валюту</a:t>
            </a:r>
            <a:r>
              <a:rPr lang="ru-RU" baseline="0" dirty="0"/>
              <a:t> учета (валюту предоставления отчетности вышестоящим организациям). Она моет отличаться от валюты учета.</a:t>
            </a:r>
            <a:br>
              <a:rPr lang="ru-RU" baseline="0" dirty="0"/>
            </a:br>
            <a:r>
              <a:rPr lang="ru-RU" baseline="0" dirty="0"/>
              <a:t>Далее указывается способ трансляции как и раньше указывалось в карточке организации.</a:t>
            </a:r>
            <a:br>
              <a:rPr lang="ru-RU" baseline="0" dirty="0"/>
            </a:br>
            <a:br>
              <a:rPr lang="ru-RU" baseline="0" dirty="0"/>
            </a:br>
            <a:r>
              <a:rPr lang="ru-RU" baseline="0" dirty="0"/>
              <a:t>При необходимость можно указать пороговые значения в валюте учета для авто заполнения документов.</a:t>
            </a:r>
            <a:br>
              <a:rPr lang="ru-RU" baseline="0" dirty="0"/>
            </a:br>
            <a:br>
              <a:rPr lang="ru-RU" baseline="0" dirty="0"/>
            </a:br>
            <a:r>
              <a:rPr lang="ru-RU" b="1" baseline="0" dirty="0"/>
              <a:t>Исключения на следующем слайде</a:t>
            </a:r>
            <a:br>
              <a:rPr lang="ru-RU" baseline="0" dirty="0"/>
            </a:br>
            <a:br>
              <a:rPr lang="ru-RU" baseline="0" dirty="0"/>
            </a:br>
            <a:br>
              <a:rPr lang="ru-RU" baseline="0" dirty="0"/>
            </a:br>
            <a:br>
              <a:rPr lang="ru-RU" baseline="0" dirty="0"/>
            </a:br>
            <a:br>
              <a:rPr lang="ru-RU" baseline="0" dirty="0"/>
            </a:br>
            <a:br>
              <a:rPr lang="ru-RU" baseline="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830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016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Добавлена проверка</a:t>
            </a:r>
            <a:r>
              <a:rPr lang="ru-RU" baseline="0" dirty="0"/>
              <a:t> плана счетов</a:t>
            </a:r>
          </a:p>
          <a:p>
            <a:r>
              <a:rPr lang="ru-RU" baseline="0" dirty="0"/>
              <a:t>Возможные проверки:</a:t>
            </a:r>
          </a:p>
          <a:p>
            <a:r>
              <a:rPr lang="ru-RU" baseline="0" dirty="0"/>
              <a:t>1. Для каждого типа ВНА должны быть счета учета</a:t>
            </a:r>
          </a:p>
          <a:p>
            <a:r>
              <a:rPr lang="ru-RU" baseline="0" dirty="0"/>
              <a:t>2. субконто с типами статьи затрат, элементы затрат должны быть оборотными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3. Для счетов отчета о прибылях и убытках все субконто должны быть оборотными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4. Для каждого фиксированного счета на плане счетов </a:t>
            </a:r>
            <a:r>
              <a:rPr lang="ru-RU" baseline="0" dirty="0" err="1"/>
              <a:t>дб</a:t>
            </a:r>
            <a:r>
              <a:rPr lang="ru-RU" baseline="0" dirty="0"/>
              <a:t> отдельный счет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5. Для необоротных счетов с субконто номенклатура, ценные бумаги должен быть указан количественный учет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Список проверок будет дополняться, мы открыты для Ваших пожеланий.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830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Проверка</a:t>
            </a:r>
            <a:r>
              <a:rPr lang="ru-RU" baseline="0" dirty="0"/>
              <a:t> шаблона трансляции</a:t>
            </a:r>
          </a:p>
          <a:p>
            <a:r>
              <a:rPr lang="ru-RU" baseline="0" dirty="0"/>
              <a:t>Возможные проверки:</a:t>
            </a:r>
          </a:p>
          <a:p>
            <a:r>
              <a:rPr lang="ru-RU" baseline="0" dirty="0"/>
              <a:t>1. Для каждого счета корректно только наличие только одного соответствия без использования дополнительных отборов</a:t>
            </a:r>
          </a:p>
          <a:p>
            <a:r>
              <a:rPr lang="ru-RU" baseline="0" dirty="0"/>
              <a:t>2. Должны быть настроены правила заполнения субконто и измерений проводок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3. Соответствие отборов текущей структуре метаданных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Список проверок будет расширяться.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830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830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830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 dirty="0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 dirty="0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 dirty="0">
              <a:solidFill>
                <a:schemeClr val="tx2"/>
              </a:solidFill>
              <a:cs typeface="+mn-cs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 dirty="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 dirty="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0927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67AF-458B-459E-A5D1-BCAA49CFE85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433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1C0D-6B7D-4E09-ABE4-D1AE821DE9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926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6328-BC17-4E69-A3A8-99D215248D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042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6EFE-0C71-46B8-A447-9219B69935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804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dirty="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B1B6-EE44-4FD6-816D-7A1C6D6A56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314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96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461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AD6D-C170-4723-8E2A-5CB3248929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56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F1C0-E9A7-4D63-B683-B732CD00A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137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855B-D462-4DB8-849E-2ED7BF9A2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30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C353-6BD5-4057-8CDD-A7A39FDCB5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2923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9BE-5C56-4311-AD10-A070B19D22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737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FFB7-3425-4BB7-9578-97524A640E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7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6D0-E710-4988-BD15-936AC9A9BF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8854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541F-C761-4DA4-9578-88A4F4CB1C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4143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D93-E112-41A4-87BD-150C77AF38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39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9C2D-0D94-4343-BCF3-B049E30A4E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7128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658-938F-4976-80CA-35FB727980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0412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B96-2410-4028-ADE9-07991EB55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8997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 dirty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476-50E6-4D6E-850F-BD69A5C59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856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94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dirty="0" err="1">
                <a:solidFill>
                  <a:srgbClr val="FFFFFF"/>
                </a:solidFill>
              </a:rPr>
              <a:t>холдингОМ</a:t>
            </a:r>
            <a:r>
              <a:rPr lang="ru-RU" altLang="ru-RU" sz="1900" b="1" dirty="0">
                <a:solidFill>
                  <a:srgbClr val="FFFFFF"/>
                </a:solidFill>
              </a:rPr>
              <a:t>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31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234E-2B2A-4E90-A96D-898B83F6E2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86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74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F282-6ACF-4085-9ADF-8D9C1CF6F6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9299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AD6D-C170-4723-8E2A-5CB3248929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7729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9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9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F1C0-E9A7-4D63-B683-B732CD00A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8745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8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855B-D462-4DB8-849E-2ED7BF9A2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292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9BE-5C56-4311-AD10-A070B19D22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5073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FFB7-3425-4BB7-9578-97524A640E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7053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6D0-E710-4988-BD15-936AC9A9BF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1099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541F-C761-4DA4-9578-88A4F4CB1C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02206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D93-E112-41A4-87BD-150C77AF38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022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8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5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9C2D-0D94-4343-BCF3-B049E30A4E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496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B43E-B1BE-45C8-A601-4CB143C222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4445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9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9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31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658-938F-4976-80CA-35FB727980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985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1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9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9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31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31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B96-2410-4028-ADE9-07991EB55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9410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31"/>
            <a:ext cx="3082926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 dirty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476-50E6-4D6E-850F-BD69A5C59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483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8F5B-CF8A-4D30-AE4D-EA3D19BFF6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105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E6A5-45A2-4D10-BDC7-015338AA97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385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D287-D2D2-4605-B897-8543140B1E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426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A96F-6C80-4F1D-875E-0652E449B7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91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C4F2C-CD6C-41EF-AD4D-ED9F5433CD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84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1E929581-C9F9-4ADF-8A08-A329939EAA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  <p:sldLayoutId id="2147485050" r:id="rId12"/>
    <p:sldLayoutId id="2147485051" r:id="rId13"/>
    <p:sldLayoutId id="2147485065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4B055D6D-AF42-45FE-8392-2D1D9DED2C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  <p:sldLayoutId id="2147485063" r:id="rId13"/>
    <p:sldLayoutId id="2147485067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8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9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81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4B055D6D-AF42-45FE-8392-2D1D9DED2C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  <p:sldLayoutId id="2147485080" r:id="rId12"/>
    <p:sldLayoutId id="2147485081" r:id="rId13"/>
    <p:sldLayoutId id="2147485082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88024" y="1385888"/>
            <a:ext cx="39241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Новое в подсистеме «Учет и отчетность МСФО»  в редакции 3.2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0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5A9F8-2A98-4362-9295-70E9B10E4FA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По корреспонденциям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8671FB-745F-4999-9FCB-CAFE1954F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97248"/>
            <a:ext cx="6768752" cy="40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9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37CC7-90E4-47FF-ABF9-F9BDBB4A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85" y="152400"/>
            <a:ext cx="6696139" cy="1081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Выверка трансляции проводок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C6E78B-07AA-45DF-8DAE-BB5CB1538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74"/>
            <a:ext cx="8928100" cy="453649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Возможность отображения только ошибочных строк снижает объем выводимых данных и позволяет сосредоточиться на конкретных проблемах: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не указана настройка соответствия между счетами НСБУ и МСФО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есть расхождения, необходимо проанализировать причины, изменить настройки и выполнить повторную трансляцию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Существует возможность включить расширенный режим отображения данных, с выводом настроек отбора и сопоставления счетов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Это позволяет, например, понять причины расхождений из - за применения дополнительных отборов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D2AB96-30FE-4C05-90D3-AAA5A7B652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5231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D56A7-984A-4AAA-BCAF-276D64D3154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Настройка отчета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5C0BE5-7D5B-4C85-AF05-E573F561E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E95B3A58-5DDF-4AB8-B832-A611377D8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7" y="1772816"/>
            <a:ext cx="842176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50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6DA05-36F9-4548-978B-22FAA7B9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85" y="152400"/>
            <a:ext cx="6264091" cy="1081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Корректировка настроек и перетрансляция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09BB8-EDE3-4FD6-A305-12A7C0D36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ru-RU" dirty="0">
                <a:solidFill>
                  <a:schemeClr val="bg2"/>
                </a:solidFill>
              </a:rPr>
              <a:t>Возможность непосредственно из отчета точечно корректировать настройки </a:t>
            </a:r>
            <a:r>
              <a:rPr lang="ru-RU" dirty="0" err="1">
                <a:solidFill>
                  <a:schemeClr val="bg2"/>
                </a:solidFill>
              </a:rPr>
              <a:t>мэппинга</a:t>
            </a:r>
            <a:r>
              <a:rPr lang="ru-RU" dirty="0">
                <a:solidFill>
                  <a:schemeClr val="bg2"/>
                </a:solidFill>
              </a:rPr>
              <a:t> и выполнять трансляцию по указанным ключевым реквизитам позволяет выполнить следующий сценарий: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Создается шаблон трансляции, настроек соответствия счетов не производится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Выполняется сопоставление оборотов по счетам НСБУ и МСФО, например, в режиме выверки по оборотам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Производится настройка сопоставления счетов НСБУ, по которым существуют фактические движения, счетам МСФО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Запускается трансляция; по итогам производится повторная выверка и </a:t>
            </a:r>
            <a:r>
              <a:rPr lang="ru-RU" dirty="0" err="1">
                <a:solidFill>
                  <a:schemeClr val="bg2"/>
                </a:solidFill>
              </a:rPr>
              <a:t>донастройка</a:t>
            </a:r>
            <a:r>
              <a:rPr lang="ru-RU" dirty="0">
                <a:solidFill>
                  <a:schemeClr val="bg2"/>
                </a:solidFill>
              </a:rPr>
              <a:t> при необходимости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B1DF87-2518-4C61-98E4-588229C5C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382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FD348-5FD9-4081-AB0C-B88B404F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85" y="152400"/>
            <a:ext cx="6264091" cy="1081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Точечная корректировка настроек при расшифровке отчета по выверке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43A6A30-7F46-42E2-8672-5C59DFD9F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017" y="2240492"/>
            <a:ext cx="4719880" cy="12526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B275ED-29CA-44EB-8DD7-F6F22E22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493" y="3026431"/>
            <a:ext cx="4986594" cy="27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6E7E9-DAB2-4E71-9FDE-3E5E3A19BB8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Выборочная трансляция проводок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B4FB8-3CAC-4730-B010-88A68B553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Возможность выполнить повторную трансляцию с отбором по счетам или корреспонденции позволяет не выполнять каждый раз полную трансляцию данных за период в ситуации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Изменения исходных данных НСБУ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Точечных изменений настроек трансляции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Тем самым существенно снижается время выполнения процесса подготовки отчетности</a:t>
            </a:r>
          </a:p>
          <a:p>
            <a:pPr lvl="1"/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9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C4316-AE0A-4FA7-98FA-83419E76673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Выборочная трансляция проводок: по корреспонденции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E68E20-9185-439D-A0EB-82B506DB0D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C6139-845F-46E5-AA3E-79EBF6EE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733"/>
            <a:ext cx="9144000" cy="36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6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22785-00B7-4008-9D7B-C57C9D38C33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Выборочная трансляция проводок: по счетам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D6457-B471-4718-8753-905E21462D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EF591-C977-4630-856D-898D6731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398"/>
            <a:ext cx="9144000" cy="45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9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2400"/>
            <a:ext cx="7272203" cy="61230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Новые документы параллельного учета по МСФО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18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24" y="764704"/>
            <a:ext cx="853244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Добавлены документы учета оборотных активов и обязательств по МСФО: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Реализация товаров и услуг, инвестиций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Приобретение товаров и услуг, инвестиций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Выплаты и поступления денежных средств МСФО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(в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т.ч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. загрузка выписок в формате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ISO 20022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Счет-фактура выданный МСФО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Счет-фактура полученный МСФО</a:t>
            </a:r>
          </a:p>
          <a:p>
            <a:pPr lvl="1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В документы учета МСФО добавлены: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Ставки НДС в зависимости от юрисдикции организации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Использование курсов валют юрисдикций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Функционал документов позволяет вести: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Учет различных активов (товары, работы, услуги, инвестиции и т.д.)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Выписывать счета-фактуры на основе поступлений, реализаций и оплат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Валютный учет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Количественный учет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Учет НДС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Учет авансов и их погашения</a:t>
            </a:r>
          </a:p>
        </p:txBody>
      </p:sp>
    </p:spTree>
    <p:extLst>
      <p:ext uri="{BB962C8B-B14F-4D97-AF65-F5344CB8AC3E}">
        <p14:creationId xmlns:p14="http://schemas.microsoft.com/office/powerpoint/2010/main" val="81505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85" y="152400"/>
            <a:ext cx="7272203" cy="61230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Пример: Реализация товаров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268760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6" y="1412776"/>
            <a:ext cx="8825000" cy="4942284"/>
          </a:xfrm>
          <a:prstGeom prst="rect">
            <a:avLst/>
          </a:prstGeom>
          <a:noFill/>
          <a:ln>
            <a:noFill/>
          </a:ln>
          <a:effectLst>
            <a:outerShdw blurRad="533400" dist="38100" dir="2700000" algn="ctr" rotWithShape="0">
              <a:schemeClr val="bg2">
                <a:alpha val="4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1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04857" cy="64807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Ведение учета по различным учетным политикам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973172"/>
            <a:ext cx="84249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Учет по различным учетным политикам позволяет: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Определять дату вступления в силу новой учетной политики в разрезе организаций и сценариев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Вести учет по разным планам счетов и в различных функциональных валютах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Использовать различные шаблоны трансляции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Указывать различные параметры (применяемые ставки, пороги признания и др.) и счета объектов учета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Шаблонизировать применяемые учетные политики</a:t>
            </a:r>
          </a:p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Учет по различным планам счетов: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Доработана загрузка плана счетов из таблицы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Добавлен отчет о проверке плана счетов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Справочник ставок НДС для разных налоговых юрисдикций</a:t>
            </a:r>
          </a:p>
        </p:txBody>
      </p:sp>
    </p:spTree>
    <p:extLst>
      <p:ext uri="{BB962C8B-B14F-4D97-AF65-F5344CB8AC3E}">
        <p14:creationId xmlns:p14="http://schemas.microsoft.com/office/powerpoint/2010/main" val="136450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152400"/>
            <a:ext cx="7632849" cy="61230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Доработан документ «Переоценка валютных активов и обязательств»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7570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Переоценка в функциональной валюте (если отличается от валюты НСБУ)</a:t>
            </a:r>
          </a:p>
          <a:p>
            <a:pPr marL="6372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Добавлена переоценка остатков монетарных невалютных счетов по курсу на конец периода</a:t>
            </a:r>
          </a:p>
          <a:p>
            <a:pPr marL="6372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Добавлена переоценка списаний немонетарных счетов по исторической стоимости</a:t>
            </a:r>
          </a:p>
          <a:p>
            <a:pPr marL="1094400" lvl="2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для количественных  - по доле списания количества в МСФО</a:t>
            </a:r>
          </a:p>
          <a:p>
            <a:pPr marL="1094400" lvl="2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для неколичественных – по доле списания сумм в НСБУ</a:t>
            </a:r>
          </a:p>
          <a:p>
            <a:pPr marL="294300" lvl="1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*Доля списания = списания периода  / (начальный остаток + поступления периода)</a:t>
            </a:r>
          </a:p>
          <a:p>
            <a:pPr lvl="1" indent="-162900"/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indent="-162900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Переоценка в валюте представления (если отличается от функциональной валюты)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6372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Добавлена переоценка остатков балансовых счетов по курсу на конец периода из функциональной валюты(через счет трансляционного резерва)</a:t>
            </a:r>
          </a:p>
        </p:txBody>
      </p:sp>
    </p:spTree>
    <p:extLst>
      <p:ext uri="{BB962C8B-B14F-4D97-AF65-F5344CB8AC3E}">
        <p14:creationId xmlns:p14="http://schemas.microsoft.com/office/powerpoint/2010/main" val="416484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8712968" cy="50405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Сверка и элиминация ВГО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96399"/>
            <a:ext cx="84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Сверка по проводкам:</a:t>
            </a:r>
          </a:p>
          <a:p>
            <a:pPr marL="1800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Поддержка сверки инвестиций/учредителей в  РСБУ</a:t>
            </a:r>
          </a:p>
          <a:p>
            <a:pPr marL="180000" lvl="1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Элиминация по проводкам:</a:t>
            </a:r>
          </a:p>
          <a:p>
            <a:pPr marL="1800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Элиминация ВНА по проводкам (в том числе сообщенные корректировки по первоначальной стоимости и накопленной амортизации с помощью «закрытия счетов запасов, ВНА и затрат»)</a:t>
            </a:r>
          </a:p>
          <a:p>
            <a:pPr marL="180000" lvl="1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Сверка по показателям:</a:t>
            </a:r>
          </a:p>
          <a:p>
            <a:pPr marL="1800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Новое рабочее место позволяет  выводить дополнительные реквизиты аналитик сверки, применять условное оформление сверяемых данных и расшифровывать их до экземпляров отчетов</a:t>
            </a:r>
          </a:p>
          <a:p>
            <a:pPr marL="1800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Реализована онлайн сверка ВГО по данным экземпляров отчетов без промежуточных расчетов, что повышает оперативность сверки ВГО</a:t>
            </a:r>
          </a:p>
          <a:p>
            <a:pPr marL="1800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Упрощена настройка оповещений о расхождениях</a:t>
            </a:r>
          </a:p>
          <a:p>
            <a:pPr marL="1800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Улучшены отчеты «Шахматная ведомость ВГО» и «Акт сверки ВГО»</a:t>
            </a:r>
          </a:p>
        </p:txBody>
      </p:sp>
    </p:spTree>
    <p:extLst>
      <p:ext uri="{BB962C8B-B14F-4D97-AF65-F5344CB8AC3E}">
        <p14:creationId xmlns:p14="http://schemas.microsoft.com/office/powerpoint/2010/main" val="2204763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712968" cy="57606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Общие инструменты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22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200" lvl="2" indent="-3600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Добавлена загрузка табличных частей документов МСФО из таблицы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MS Excel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17200" lvl="2" indent="-3600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17200" lvl="2" indent="-3600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Добавлена возможность вложений файлов во все документы МСФО</a:t>
            </a:r>
          </a:p>
          <a:p>
            <a:pPr marL="817200" lvl="2" indent="-3600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17200" lvl="2" indent="-3600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Для документов МСФО добавлена ручная корректировка движений</a:t>
            </a:r>
          </a:p>
          <a:p>
            <a:pPr lvl="1"/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6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83968" y="1628800"/>
            <a:ext cx="4364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СПАСИБО ЗА ВНИМАНИЕ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4400" y="3437384"/>
            <a:ext cx="39241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Новое в 1С: Управление холдингом 3.2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0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2400"/>
            <a:ext cx="7416826" cy="61230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Установка учетных политик по организациям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" y="1412776"/>
            <a:ext cx="8771819" cy="4968552"/>
          </a:xfrm>
          <a:prstGeom prst="rect">
            <a:avLst/>
          </a:prstGeom>
          <a:noFill/>
          <a:ln>
            <a:noFill/>
          </a:ln>
          <a:effectLst>
            <a:outerShdw blurRad="533400" dist="38100" dir="2700000" algn="ctr" rotWithShape="0">
              <a:schemeClr val="bg2">
                <a:alpha val="4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05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85" y="152400"/>
            <a:ext cx="7272203" cy="61230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Настройка учетной политики по МСФО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6351"/>
            <a:ext cx="8963744" cy="4932969"/>
          </a:xfrm>
          <a:prstGeom prst="rect">
            <a:avLst/>
          </a:prstGeom>
          <a:noFill/>
          <a:ln>
            <a:noFill/>
          </a:ln>
          <a:effectLst>
            <a:outerShdw blurRad="533400" dist="38100" dir="2700000" algn="ctr" rotWithShape="0">
              <a:schemeClr val="bg2">
                <a:alpha val="4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05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85" y="152400"/>
            <a:ext cx="7272203" cy="61230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Настройка ставок НДС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268760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0CBCD4-3B74-534D-961D-9B0D38EA6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00150"/>
            <a:ext cx="7772400" cy="4457700"/>
          </a:xfrm>
          <a:prstGeom prst="rect">
            <a:avLst/>
          </a:prstGeom>
          <a:noFill/>
          <a:ln>
            <a:noFill/>
          </a:ln>
          <a:effectLst>
            <a:outerShdw blurRad="533400" dist="38100" dir="2700000" algn="ctr" rotWithShape="0">
              <a:schemeClr val="bg2">
                <a:alpha val="4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51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85" y="152400"/>
            <a:ext cx="7272203" cy="61230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Проверка плана счетов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09812" cy="4104456"/>
          </a:xfrm>
          <a:prstGeom prst="rect">
            <a:avLst/>
          </a:prstGeom>
          <a:noFill/>
          <a:ln>
            <a:noFill/>
          </a:ln>
          <a:effectLst>
            <a:outerShdw blurRad="533400" dist="38100" dir="2700000" algn="ctr" rotWithShape="0">
              <a:schemeClr val="bg2">
                <a:alpha val="4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8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85" y="152400"/>
            <a:ext cx="7272203" cy="61230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Проверка шаблона трансляции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CF282-6ACF-4085-9ADF-8D9C1CF6F6E3}" type="slidenum">
              <a:rPr lang="ru-RU" altLang="ru-RU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74"/>
            <a:ext cx="8712968" cy="4016466"/>
          </a:xfrm>
          <a:prstGeom prst="rect">
            <a:avLst/>
          </a:prstGeom>
          <a:noFill/>
          <a:ln>
            <a:noFill/>
          </a:ln>
          <a:effectLst>
            <a:outerShdw blurRad="533400" dist="38100" dir="2700000" algn="ctr" rotWithShape="0">
              <a:schemeClr val="bg2">
                <a:alpha val="4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6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6E7E9-DAB2-4E71-9FDE-3E5E3A19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85" y="152400"/>
            <a:ext cx="6048067" cy="1081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Выверка трансляции проводок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B4FB8-3CAC-4730-B010-88A68B553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Полноценное рабочее место специалиста по МСФО</a:t>
            </a:r>
          </a:p>
          <a:p>
            <a:pPr marL="0" indent="0">
              <a:buNone/>
            </a:pPr>
            <a:r>
              <a:rPr lang="ru-RU" sz="24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Два варианта выверки: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Сводная, по оборотам – позволяет провести первичный анализ корректности трансляции</a:t>
            </a:r>
          </a:p>
          <a:p>
            <a:pPr lvl="1">
              <a:buClr>
                <a:schemeClr val="bg2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По корреспонденции – детальная, определяет конкретные места расхождений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9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0F836-A66C-4219-80AC-29D5EFAD41F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По оборотам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C964D0-1234-48D2-96CD-2761092C0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26" y="1700808"/>
            <a:ext cx="824364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97797"/>
      </p:ext>
    </p:extLst>
  </p:cSld>
  <p:clrMapOvr>
    <a:masterClrMapping/>
  </p:clrMapOvr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89992</TotalTime>
  <Words>1364</Words>
  <Application>Microsoft Macintosh PowerPoint</Application>
  <PresentationFormat>Экран (4:3)</PresentationFormat>
  <Paragraphs>164</Paragraphs>
  <Slides>23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Wingdings</vt:lpstr>
      <vt:lpstr>1409_Шаблон</vt:lpstr>
      <vt:lpstr>1_1409_Шаблон</vt:lpstr>
      <vt:lpstr>2_1409_Шаблон</vt:lpstr>
      <vt:lpstr>Презентация PowerPoint</vt:lpstr>
      <vt:lpstr>Ведение учета по различным учетным политикам</vt:lpstr>
      <vt:lpstr>Установка учетных политик по организациям</vt:lpstr>
      <vt:lpstr>Настройка учетной политики по МСФО</vt:lpstr>
      <vt:lpstr>Настройка ставок НДС</vt:lpstr>
      <vt:lpstr>Проверка плана счетов</vt:lpstr>
      <vt:lpstr>Проверка шаблона трансляции</vt:lpstr>
      <vt:lpstr>Выверка трансляции проводок</vt:lpstr>
      <vt:lpstr>По оборотам</vt:lpstr>
      <vt:lpstr>По корреспонденциям</vt:lpstr>
      <vt:lpstr>Выверка трансляции проводок</vt:lpstr>
      <vt:lpstr>Настройка отчета</vt:lpstr>
      <vt:lpstr>Корректировка настроек и перетрансляция</vt:lpstr>
      <vt:lpstr>Точечная корректировка настроек при расшифровке отчета по выверке</vt:lpstr>
      <vt:lpstr>Выборочная трансляция проводок</vt:lpstr>
      <vt:lpstr>Выборочная трансляция проводок: по корреспонденции</vt:lpstr>
      <vt:lpstr>Выборочная трансляция проводок: по счетам</vt:lpstr>
      <vt:lpstr>Новые документы параллельного учета по МСФО</vt:lpstr>
      <vt:lpstr>Пример: Реализация товаров</vt:lpstr>
      <vt:lpstr>Доработан документ «Переоценка валютных активов и обязательств»</vt:lpstr>
      <vt:lpstr>Сверка и элиминация ВГО</vt:lpstr>
      <vt:lpstr>Общие инструменты</vt:lpstr>
      <vt:lpstr>Презентация PowerPoint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Станислав Митрохин</cp:lastModifiedBy>
  <cp:revision>1860</cp:revision>
  <cp:lastPrinted>2016-10-27T11:13:39Z</cp:lastPrinted>
  <dcterms:created xsi:type="dcterms:W3CDTF">2014-08-20T11:28:12Z</dcterms:created>
  <dcterms:modified xsi:type="dcterms:W3CDTF">2022-07-15T08:17:50Z</dcterms:modified>
</cp:coreProperties>
</file>